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92"/>
  </p:notesMasterIdLst>
  <p:sldIdLst>
    <p:sldId id="256" r:id="rId2"/>
    <p:sldId id="325" r:id="rId3"/>
    <p:sldId id="292" r:id="rId4"/>
    <p:sldId id="357" r:id="rId5"/>
    <p:sldId id="293" r:id="rId6"/>
    <p:sldId id="294" r:id="rId7"/>
    <p:sldId id="326" r:id="rId8"/>
    <p:sldId id="300" r:id="rId9"/>
    <p:sldId id="393" r:id="rId10"/>
    <p:sldId id="301" r:id="rId11"/>
    <p:sldId id="302" r:id="rId12"/>
    <p:sldId id="303" r:id="rId13"/>
    <p:sldId id="307" r:id="rId14"/>
    <p:sldId id="306" r:id="rId15"/>
    <p:sldId id="296" r:id="rId16"/>
    <p:sldId id="327" r:id="rId17"/>
    <p:sldId id="308" r:id="rId18"/>
    <p:sldId id="304" r:id="rId19"/>
    <p:sldId id="305" r:id="rId20"/>
    <p:sldId id="310" r:id="rId21"/>
    <p:sldId id="320" r:id="rId22"/>
    <p:sldId id="394" r:id="rId23"/>
    <p:sldId id="321" r:id="rId24"/>
    <p:sldId id="257" r:id="rId25"/>
    <p:sldId id="324" r:id="rId26"/>
    <p:sldId id="265" r:id="rId27"/>
    <p:sldId id="260" r:id="rId28"/>
    <p:sldId id="261" r:id="rId29"/>
    <p:sldId id="262" r:id="rId30"/>
    <p:sldId id="323" r:id="rId31"/>
    <p:sldId id="267" r:id="rId32"/>
    <p:sldId id="401" r:id="rId33"/>
    <p:sldId id="269" r:id="rId34"/>
    <p:sldId id="270" r:id="rId35"/>
    <p:sldId id="402" r:id="rId36"/>
    <p:sldId id="271" r:id="rId37"/>
    <p:sldId id="272" r:id="rId38"/>
    <p:sldId id="273" r:id="rId39"/>
    <p:sldId id="274" r:id="rId40"/>
    <p:sldId id="277" r:id="rId41"/>
    <p:sldId id="279" r:id="rId42"/>
    <p:sldId id="280" r:id="rId43"/>
    <p:sldId id="278" r:id="rId44"/>
    <p:sldId id="276" r:id="rId45"/>
    <p:sldId id="281" r:id="rId46"/>
    <p:sldId id="282" r:id="rId47"/>
    <p:sldId id="283" r:id="rId48"/>
    <p:sldId id="284" r:id="rId49"/>
    <p:sldId id="403" r:id="rId50"/>
    <p:sldId id="404" r:id="rId51"/>
    <p:sldId id="405" r:id="rId52"/>
    <p:sldId id="285" r:id="rId53"/>
    <p:sldId id="286" r:id="rId54"/>
    <p:sldId id="287" r:id="rId55"/>
    <p:sldId id="263" r:id="rId56"/>
    <p:sldId id="264" r:id="rId57"/>
    <p:sldId id="338" r:id="rId58"/>
    <p:sldId id="328" r:id="rId59"/>
    <p:sldId id="329" r:id="rId60"/>
    <p:sldId id="340" r:id="rId61"/>
    <p:sldId id="331" r:id="rId62"/>
    <p:sldId id="332" r:id="rId63"/>
    <p:sldId id="333" r:id="rId64"/>
    <p:sldId id="335" r:id="rId65"/>
    <p:sldId id="336" r:id="rId66"/>
    <p:sldId id="337" r:id="rId67"/>
    <p:sldId id="358" r:id="rId68"/>
    <p:sldId id="359" r:id="rId69"/>
    <p:sldId id="361" r:id="rId70"/>
    <p:sldId id="363" r:id="rId71"/>
    <p:sldId id="365" r:id="rId72"/>
    <p:sldId id="374" r:id="rId73"/>
    <p:sldId id="390" r:id="rId74"/>
    <p:sldId id="391" r:id="rId75"/>
    <p:sldId id="399" r:id="rId76"/>
    <p:sldId id="395" r:id="rId77"/>
    <p:sldId id="396" r:id="rId78"/>
    <p:sldId id="397" r:id="rId79"/>
    <p:sldId id="343" r:id="rId80"/>
    <p:sldId id="406" r:id="rId81"/>
    <p:sldId id="347" r:id="rId82"/>
    <p:sldId id="407" r:id="rId83"/>
    <p:sldId id="356" r:id="rId84"/>
    <p:sldId id="378" r:id="rId85"/>
    <p:sldId id="400" r:id="rId86"/>
    <p:sldId id="341" r:id="rId87"/>
    <p:sldId id="398" r:id="rId88"/>
    <p:sldId id="344" r:id="rId89"/>
    <p:sldId id="317" r:id="rId90"/>
    <p:sldId id="322" r:id="rId91"/>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61" d="100"/>
          <a:sy n="61" d="100"/>
        </p:scale>
        <p:origin x="1186" y="5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9" d="100"/>
          <a:sy n="49" d="100"/>
        </p:scale>
        <p:origin x="-270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D43AF8-B082-4DCC-9510-9DF8026B77B0}"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zh-TW" altLang="en-US"/>
        </a:p>
      </dgm:t>
    </dgm:pt>
    <dgm:pt modelId="{8BF2E0B8-90C7-451C-A746-64D9BFC594DD}">
      <dgm:prSet phldrT="[文字]" custT="1"/>
      <dgm:spPr/>
      <dgm:t>
        <a:bodyPr/>
        <a:lstStyle/>
        <a:p>
          <a:r>
            <a:rPr lang="zh-TW" altLang="en-US" sz="3200" b="1" smtClean="0">
              <a:solidFill>
                <a:srgbClr val="0000FF"/>
              </a:solidFill>
              <a:latin typeface="Arial" panose="020B0604020202020204" pitchFamily="34" charset="0"/>
              <a:ea typeface="標楷體" pitchFamily="65" charset="-120"/>
              <a:cs typeface="Arial" panose="020B0604020202020204" pitchFamily="34" charset="0"/>
            </a:rPr>
            <a:t>食品安全管制系統</a:t>
          </a:r>
          <a:endParaRPr lang="zh-TW" altLang="en-US" sz="3200" b="1" dirty="0">
            <a:solidFill>
              <a:srgbClr val="0000FF"/>
            </a:solidFill>
            <a:latin typeface="Arial" panose="020B0604020202020204" pitchFamily="34" charset="0"/>
            <a:ea typeface="標楷體" pitchFamily="65" charset="-120"/>
            <a:cs typeface="Arial" panose="020B0604020202020204" pitchFamily="34" charset="0"/>
          </a:endParaRPr>
        </a:p>
      </dgm:t>
    </dgm:pt>
    <dgm:pt modelId="{E1C218ED-3B46-45D0-9774-EFD6E2825899}" type="parTrans" cxnId="{F3E5C7B1-4CD0-4905-8E3C-53870A3B0AE3}">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8C404DD5-426F-457B-BDCD-33C1A591504D}" type="sibTrans" cxnId="{F3E5C7B1-4CD0-4905-8E3C-53870A3B0AE3}">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017F9F79-5F52-4FD7-A484-C617C6E99906}">
      <dgm:prSet phldrT="[文字]" custT="1"/>
      <dgm:spPr/>
      <dgm:t>
        <a:bodyPr/>
        <a:lstStyle/>
        <a:p>
          <a:pPr algn="ctr"/>
          <a:r>
            <a:rPr lang="zh-TW" sz="2800" b="1" dirty="0" smtClean="0">
              <a:solidFill>
                <a:srgbClr val="0000FF"/>
              </a:solidFill>
            </a:rPr>
            <a:t>淺介食品良好衛生規範</a:t>
          </a:r>
          <a:r>
            <a:rPr lang="en-US" sz="2800" b="1" dirty="0" smtClean="0">
              <a:solidFill>
                <a:srgbClr val="0000FF"/>
              </a:solidFill>
            </a:rPr>
            <a:t>GHP</a:t>
          </a:r>
          <a:endParaRPr lang="zh-TW" altLang="en-US" sz="2800" b="1" dirty="0">
            <a:solidFill>
              <a:srgbClr val="0000FF"/>
            </a:solidFill>
            <a:latin typeface="Arial" panose="020B0604020202020204" pitchFamily="34" charset="0"/>
            <a:ea typeface="標楷體" pitchFamily="65" charset="-120"/>
            <a:cs typeface="Arial" panose="020B0604020202020204" pitchFamily="34" charset="0"/>
          </a:endParaRPr>
        </a:p>
      </dgm:t>
    </dgm:pt>
    <dgm:pt modelId="{E91F50F7-CF49-498D-98CE-1C6CB06412E3}" type="parTrans" cxnId="{5428B544-7DED-4228-A8A9-2C46E8FD875A}">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35A29745-77D4-411C-9EB5-AA4CD743689D}" type="sibTrans" cxnId="{5428B544-7DED-4228-A8A9-2C46E8FD875A}">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E4030E38-B910-4F5A-B458-D9176D876AE8}">
      <dgm:prSet phldrT="[文字]" custT="1"/>
      <dgm:spPr/>
      <dgm:t>
        <a:bodyPr/>
        <a:lstStyle/>
        <a:p>
          <a:pPr algn="ctr"/>
          <a:r>
            <a:rPr lang="zh-TW" sz="2800" b="1" dirty="0" smtClean="0">
              <a:solidFill>
                <a:srgbClr val="0000FF"/>
              </a:solidFill>
            </a:rPr>
            <a:t>淺介危害分析與重要管制點</a:t>
          </a:r>
          <a:r>
            <a:rPr lang="en-US" sz="2800" b="1" dirty="0" smtClean="0">
              <a:solidFill>
                <a:srgbClr val="0000FF"/>
              </a:solidFill>
            </a:rPr>
            <a:t>HACCP</a:t>
          </a:r>
          <a:endParaRPr lang="zh-TW" altLang="en-US" sz="2800" b="1" dirty="0">
            <a:solidFill>
              <a:srgbClr val="0000FF"/>
            </a:solidFill>
            <a:latin typeface="Arial" panose="020B0604020202020204" pitchFamily="34" charset="0"/>
            <a:ea typeface="標楷體" pitchFamily="65" charset="-120"/>
            <a:cs typeface="Arial" panose="020B0604020202020204" pitchFamily="34" charset="0"/>
          </a:endParaRPr>
        </a:p>
      </dgm:t>
    </dgm:pt>
    <dgm:pt modelId="{C9075057-3D57-478E-9429-0EE5D3DA5440}" type="parTrans" cxnId="{A7EA3BCD-C455-4BCB-9FB3-12BCCD463368}">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2BBA1144-F509-41A6-8809-CF2B4653ABFE}" type="sibTrans" cxnId="{A7EA3BCD-C455-4BCB-9FB3-12BCCD463368}">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6FDA6CDC-C075-4279-B8A9-01C7D32AA480}" type="pres">
      <dgm:prSet presAssocID="{43D43AF8-B082-4DCC-9510-9DF8026B77B0}" presName="linear" presStyleCnt="0">
        <dgm:presLayoutVars>
          <dgm:dir/>
          <dgm:animLvl val="lvl"/>
          <dgm:resizeHandles val="exact"/>
        </dgm:presLayoutVars>
      </dgm:prSet>
      <dgm:spPr/>
      <dgm:t>
        <a:bodyPr/>
        <a:lstStyle/>
        <a:p>
          <a:endParaRPr lang="zh-TW" altLang="en-US"/>
        </a:p>
      </dgm:t>
    </dgm:pt>
    <dgm:pt modelId="{65D02A7D-3938-4EEF-9A74-33942F3E825B}" type="pres">
      <dgm:prSet presAssocID="{8BF2E0B8-90C7-451C-A746-64D9BFC594DD}" presName="parentLin" presStyleCnt="0"/>
      <dgm:spPr/>
      <dgm:t>
        <a:bodyPr/>
        <a:lstStyle/>
        <a:p>
          <a:endParaRPr lang="zh-TW" altLang="en-US"/>
        </a:p>
      </dgm:t>
    </dgm:pt>
    <dgm:pt modelId="{EF64EE22-0467-4A5A-94D7-192118B63377}" type="pres">
      <dgm:prSet presAssocID="{8BF2E0B8-90C7-451C-A746-64D9BFC594DD}" presName="parentLeftMargin" presStyleLbl="node1" presStyleIdx="0" presStyleCnt="3"/>
      <dgm:spPr/>
      <dgm:t>
        <a:bodyPr/>
        <a:lstStyle/>
        <a:p>
          <a:endParaRPr lang="zh-TW" altLang="en-US"/>
        </a:p>
      </dgm:t>
    </dgm:pt>
    <dgm:pt modelId="{B129665A-7D8F-43F1-B0EB-F9AA3FBC952D}" type="pres">
      <dgm:prSet presAssocID="{8BF2E0B8-90C7-451C-A746-64D9BFC594DD}" presName="parentText" presStyleLbl="node1" presStyleIdx="0" presStyleCnt="3">
        <dgm:presLayoutVars>
          <dgm:chMax val="0"/>
          <dgm:bulletEnabled val="1"/>
        </dgm:presLayoutVars>
      </dgm:prSet>
      <dgm:spPr/>
      <dgm:t>
        <a:bodyPr/>
        <a:lstStyle/>
        <a:p>
          <a:endParaRPr lang="zh-TW" altLang="en-US"/>
        </a:p>
      </dgm:t>
    </dgm:pt>
    <dgm:pt modelId="{42F394BB-0C9F-4529-A0EB-77D40FCBCDE5}" type="pres">
      <dgm:prSet presAssocID="{8BF2E0B8-90C7-451C-A746-64D9BFC594DD}" presName="negativeSpace" presStyleCnt="0"/>
      <dgm:spPr/>
      <dgm:t>
        <a:bodyPr/>
        <a:lstStyle/>
        <a:p>
          <a:endParaRPr lang="zh-TW" altLang="en-US"/>
        </a:p>
      </dgm:t>
    </dgm:pt>
    <dgm:pt modelId="{2681082E-BF1E-4BB4-89CB-104CC9ADE810}" type="pres">
      <dgm:prSet presAssocID="{8BF2E0B8-90C7-451C-A746-64D9BFC594DD}" presName="childText" presStyleLbl="conFgAcc1" presStyleIdx="0" presStyleCnt="3">
        <dgm:presLayoutVars>
          <dgm:bulletEnabled val="1"/>
        </dgm:presLayoutVars>
      </dgm:prSet>
      <dgm:spPr/>
      <dgm:t>
        <a:bodyPr/>
        <a:lstStyle/>
        <a:p>
          <a:endParaRPr lang="zh-TW" altLang="en-US"/>
        </a:p>
      </dgm:t>
    </dgm:pt>
    <dgm:pt modelId="{C8E98FE9-EBAC-47B6-BE08-7CC428C81FB8}" type="pres">
      <dgm:prSet presAssocID="{8C404DD5-426F-457B-BDCD-33C1A591504D}" presName="spaceBetweenRectangles" presStyleCnt="0"/>
      <dgm:spPr/>
      <dgm:t>
        <a:bodyPr/>
        <a:lstStyle/>
        <a:p>
          <a:endParaRPr lang="zh-TW" altLang="en-US"/>
        </a:p>
      </dgm:t>
    </dgm:pt>
    <dgm:pt modelId="{23B72C35-326F-4D0B-8A8D-651CC4E963DE}" type="pres">
      <dgm:prSet presAssocID="{017F9F79-5F52-4FD7-A484-C617C6E99906}" presName="parentLin" presStyleCnt="0"/>
      <dgm:spPr/>
      <dgm:t>
        <a:bodyPr/>
        <a:lstStyle/>
        <a:p>
          <a:endParaRPr lang="zh-TW" altLang="en-US"/>
        </a:p>
      </dgm:t>
    </dgm:pt>
    <dgm:pt modelId="{C56067F0-A49A-4FB6-8445-43C44818EDEE}" type="pres">
      <dgm:prSet presAssocID="{017F9F79-5F52-4FD7-A484-C617C6E99906}" presName="parentLeftMargin" presStyleLbl="node1" presStyleIdx="0" presStyleCnt="3"/>
      <dgm:spPr/>
      <dgm:t>
        <a:bodyPr/>
        <a:lstStyle/>
        <a:p>
          <a:endParaRPr lang="zh-TW" altLang="en-US"/>
        </a:p>
      </dgm:t>
    </dgm:pt>
    <dgm:pt modelId="{F3136D69-5D00-4B63-AB0F-B3D297D8AE63}" type="pres">
      <dgm:prSet presAssocID="{017F9F79-5F52-4FD7-A484-C617C6E99906}" presName="parentText" presStyleLbl="node1" presStyleIdx="1" presStyleCnt="3">
        <dgm:presLayoutVars>
          <dgm:chMax val="0"/>
          <dgm:bulletEnabled val="1"/>
        </dgm:presLayoutVars>
      </dgm:prSet>
      <dgm:spPr/>
      <dgm:t>
        <a:bodyPr/>
        <a:lstStyle/>
        <a:p>
          <a:endParaRPr lang="zh-TW" altLang="en-US"/>
        </a:p>
      </dgm:t>
    </dgm:pt>
    <dgm:pt modelId="{A981E624-FDDF-4E00-952B-61ED781F9DDA}" type="pres">
      <dgm:prSet presAssocID="{017F9F79-5F52-4FD7-A484-C617C6E99906}" presName="negativeSpace" presStyleCnt="0"/>
      <dgm:spPr/>
      <dgm:t>
        <a:bodyPr/>
        <a:lstStyle/>
        <a:p>
          <a:endParaRPr lang="zh-TW" altLang="en-US"/>
        </a:p>
      </dgm:t>
    </dgm:pt>
    <dgm:pt modelId="{7CE2DD2F-FD69-468F-B0A8-116E8062F68F}" type="pres">
      <dgm:prSet presAssocID="{017F9F79-5F52-4FD7-A484-C617C6E99906}" presName="childText" presStyleLbl="conFgAcc1" presStyleIdx="1" presStyleCnt="3">
        <dgm:presLayoutVars>
          <dgm:bulletEnabled val="1"/>
        </dgm:presLayoutVars>
      </dgm:prSet>
      <dgm:spPr/>
      <dgm:t>
        <a:bodyPr/>
        <a:lstStyle/>
        <a:p>
          <a:endParaRPr lang="zh-TW" altLang="en-US"/>
        </a:p>
      </dgm:t>
    </dgm:pt>
    <dgm:pt modelId="{9122BBC7-0AF1-4227-9DD7-FB03E0D9C8EE}" type="pres">
      <dgm:prSet presAssocID="{35A29745-77D4-411C-9EB5-AA4CD743689D}" presName="spaceBetweenRectangles" presStyleCnt="0"/>
      <dgm:spPr/>
      <dgm:t>
        <a:bodyPr/>
        <a:lstStyle/>
        <a:p>
          <a:endParaRPr lang="zh-TW" altLang="en-US"/>
        </a:p>
      </dgm:t>
    </dgm:pt>
    <dgm:pt modelId="{12C9163F-8233-40DF-8531-F97EDC8BB84E}" type="pres">
      <dgm:prSet presAssocID="{E4030E38-B910-4F5A-B458-D9176D876AE8}" presName="parentLin" presStyleCnt="0"/>
      <dgm:spPr/>
      <dgm:t>
        <a:bodyPr/>
        <a:lstStyle/>
        <a:p>
          <a:endParaRPr lang="zh-TW" altLang="en-US"/>
        </a:p>
      </dgm:t>
    </dgm:pt>
    <dgm:pt modelId="{4819D91D-299C-4D2D-879C-0300F73DD85C}" type="pres">
      <dgm:prSet presAssocID="{E4030E38-B910-4F5A-B458-D9176D876AE8}" presName="parentLeftMargin" presStyleLbl="node1" presStyleIdx="1" presStyleCnt="3"/>
      <dgm:spPr/>
      <dgm:t>
        <a:bodyPr/>
        <a:lstStyle/>
        <a:p>
          <a:endParaRPr lang="zh-TW" altLang="en-US"/>
        </a:p>
      </dgm:t>
    </dgm:pt>
    <dgm:pt modelId="{9D2848BB-C601-4B75-8BAB-44337F438BED}" type="pres">
      <dgm:prSet presAssocID="{E4030E38-B910-4F5A-B458-D9176D876AE8}" presName="parentText" presStyleLbl="node1" presStyleIdx="2" presStyleCnt="3">
        <dgm:presLayoutVars>
          <dgm:chMax val="0"/>
          <dgm:bulletEnabled val="1"/>
        </dgm:presLayoutVars>
      </dgm:prSet>
      <dgm:spPr/>
      <dgm:t>
        <a:bodyPr/>
        <a:lstStyle/>
        <a:p>
          <a:endParaRPr lang="zh-TW" altLang="en-US"/>
        </a:p>
      </dgm:t>
    </dgm:pt>
    <dgm:pt modelId="{FE01C15C-54A3-4A39-88B9-2BD6DAE0C37F}" type="pres">
      <dgm:prSet presAssocID="{E4030E38-B910-4F5A-B458-D9176D876AE8}" presName="negativeSpace" presStyleCnt="0"/>
      <dgm:spPr/>
      <dgm:t>
        <a:bodyPr/>
        <a:lstStyle/>
        <a:p>
          <a:endParaRPr lang="zh-TW" altLang="en-US"/>
        </a:p>
      </dgm:t>
    </dgm:pt>
    <dgm:pt modelId="{8B10CCCC-7D62-4435-AD5B-35A0540AD739}" type="pres">
      <dgm:prSet presAssocID="{E4030E38-B910-4F5A-B458-D9176D876AE8}" presName="childText" presStyleLbl="conFgAcc1" presStyleIdx="2" presStyleCnt="3">
        <dgm:presLayoutVars>
          <dgm:bulletEnabled val="1"/>
        </dgm:presLayoutVars>
      </dgm:prSet>
      <dgm:spPr/>
      <dgm:t>
        <a:bodyPr/>
        <a:lstStyle/>
        <a:p>
          <a:endParaRPr lang="zh-TW" altLang="en-US"/>
        </a:p>
      </dgm:t>
    </dgm:pt>
  </dgm:ptLst>
  <dgm:cxnLst>
    <dgm:cxn modelId="{C45916E5-AF40-43A6-BCA5-FEC078F01F67}" type="presOf" srcId="{8BF2E0B8-90C7-451C-A746-64D9BFC594DD}" destId="{B129665A-7D8F-43F1-B0EB-F9AA3FBC952D}" srcOrd="1" destOrd="0" presId="urn:microsoft.com/office/officeart/2005/8/layout/list1"/>
    <dgm:cxn modelId="{8CF2ED1E-A7B4-4790-B5C4-A08987F0555D}" type="presOf" srcId="{E4030E38-B910-4F5A-B458-D9176D876AE8}" destId="{9D2848BB-C601-4B75-8BAB-44337F438BED}" srcOrd="1" destOrd="0" presId="urn:microsoft.com/office/officeart/2005/8/layout/list1"/>
    <dgm:cxn modelId="{6F94B596-0A32-494F-9CB0-A90ADAA54A11}" type="presOf" srcId="{017F9F79-5F52-4FD7-A484-C617C6E99906}" destId="{F3136D69-5D00-4B63-AB0F-B3D297D8AE63}" srcOrd="1" destOrd="0" presId="urn:microsoft.com/office/officeart/2005/8/layout/list1"/>
    <dgm:cxn modelId="{5428B544-7DED-4228-A8A9-2C46E8FD875A}" srcId="{43D43AF8-B082-4DCC-9510-9DF8026B77B0}" destId="{017F9F79-5F52-4FD7-A484-C617C6E99906}" srcOrd="1" destOrd="0" parTransId="{E91F50F7-CF49-498D-98CE-1C6CB06412E3}" sibTransId="{35A29745-77D4-411C-9EB5-AA4CD743689D}"/>
    <dgm:cxn modelId="{ACB7E0FA-2069-459F-83B6-41A50BC26926}" type="presOf" srcId="{43D43AF8-B082-4DCC-9510-9DF8026B77B0}" destId="{6FDA6CDC-C075-4279-B8A9-01C7D32AA480}" srcOrd="0" destOrd="0" presId="urn:microsoft.com/office/officeart/2005/8/layout/list1"/>
    <dgm:cxn modelId="{079EC970-B2A5-4EBD-84F0-A8E811C7294C}" type="presOf" srcId="{8BF2E0B8-90C7-451C-A746-64D9BFC594DD}" destId="{EF64EE22-0467-4A5A-94D7-192118B63377}" srcOrd="0" destOrd="0" presId="urn:microsoft.com/office/officeart/2005/8/layout/list1"/>
    <dgm:cxn modelId="{A7EA3BCD-C455-4BCB-9FB3-12BCCD463368}" srcId="{43D43AF8-B082-4DCC-9510-9DF8026B77B0}" destId="{E4030E38-B910-4F5A-B458-D9176D876AE8}" srcOrd="2" destOrd="0" parTransId="{C9075057-3D57-478E-9429-0EE5D3DA5440}" sibTransId="{2BBA1144-F509-41A6-8809-CF2B4653ABFE}"/>
    <dgm:cxn modelId="{9305834D-5C56-48EC-BF18-545D88D5FD39}" type="presOf" srcId="{017F9F79-5F52-4FD7-A484-C617C6E99906}" destId="{C56067F0-A49A-4FB6-8445-43C44818EDEE}" srcOrd="0" destOrd="0" presId="urn:microsoft.com/office/officeart/2005/8/layout/list1"/>
    <dgm:cxn modelId="{38BE5CAB-587A-460D-A1D3-A546003075AD}" type="presOf" srcId="{E4030E38-B910-4F5A-B458-D9176D876AE8}" destId="{4819D91D-299C-4D2D-879C-0300F73DD85C}" srcOrd="0" destOrd="0" presId="urn:microsoft.com/office/officeart/2005/8/layout/list1"/>
    <dgm:cxn modelId="{F3E5C7B1-4CD0-4905-8E3C-53870A3B0AE3}" srcId="{43D43AF8-B082-4DCC-9510-9DF8026B77B0}" destId="{8BF2E0B8-90C7-451C-A746-64D9BFC594DD}" srcOrd="0" destOrd="0" parTransId="{E1C218ED-3B46-45D0-9774-EFD6E2825899}" sibTransId="{8C404DD5-426F-457B-BDCD-33C1A591504D}"/>
    <dgm:cxn modelId="{1148E812-9482-464C-8FE5-BC1850A195E1}" type="presParOf" srcId="{6FDA6CDC-C075-4279-B8A9-01C7D32AA480}" destId="{65D02A7D-3938-4EEF-9A74-33942F3E825B}" srcOrd="0" destOrd="0" presId="urn:microsoft.com/office/officeart/2005/8/layout/list1"/>
    <dgm:cxn modelId="{F89BE67B-05AA-4543-880D-AA34E50C7CEC}" type="presParOf" srcId="{65D02A7D-3938-4EEF-9A74-33942F3E825B}" destId="{EF64EE22-0467-4A5A-94D7-192118B63377}" srcOrd="0" destOrd="0" presId="urn:microsoft.com/office/officeart/2005/8/layout/list1"/>
    <dgm:cxn modelId="{5D64A5B5-0346-4270-8FF4-96A83AB7DB81}" type="presParOf" srcId="{65D02A7D-3938-4EEF-9A74-33942F3E825B}" destId="{B129665A-7D8F-43F1-B0EB-F9AA3FBC952D}" srcOrd="1" destOrd="0" presId="urn:microsoft.com/office/officeart/2005/8/layout/list1"/>
    <dgm:cxn modelId="{4A42660B-6640-43C6-B903-6B7264FE2063}" type="presParOf" srcId="{6FDA6CDC-C075-4279-B8A9-01C7D32AA480}" destId="{42F394BB-0C9F-4529-A0EB-77D40FCBCDE5}" srcOrd="1" destOrd="0" presId="urn:microsoft.com/office/officeart/2005/8/layout/list1"/>
    <dgm:cxn modelId="{E3C65443-9D97-4FD5-BCC5-7585E7BF259B}" type="presParOf" srcId="{6FDA6CDC-C075-4279-B8A9-01C7D32AA480}" destId="{2681082E-BF1E-4BB4-89CB-104CC9ADE810}" srcOrd="2" destOrd="0" presId="urn:microsoft.com/office/officeart/2005/8/layout/list1"/>
    <dgm:cxn modelId="{DED9C477-C0AC-426E-8F8D-1134350B330F}" type="presParOf" srcId="{6FDA6CDC-C075-4279-B8A9-01C7D32AA480}" destId="{C8E98FE9-EBAC-47B6-BE08-7CC428C81FB8}" srcOrd="3" destOrd="0" presId="urn:microsoft.com/office/officeart/2005/8/layout/list1"/>
    <dgm:cxn modelId="{649C040C-64A5-488B-9A3D-D7C1228FBB5D}" type="presParOf" srcId="{6FDA6CDC-C075-4279-B8A9-01C7D32AA480}" destId="{23B72C35-326F-4D0B-8A8D-651CC4E963DE}" srcOrd="4" destOrd="0" presId="urn:microsoft.com/office/officeart/2005/8/layout/list1"/>
    <dgm:cxn modelId="{E8EF47A7-69D8-4EF5-822A-F3A7387A4265}" type="presParOf" srcId="{23B72C35-326F-4D0B-8A8D-651CC4E963DE}" destId="{C56067F0-A49A-4FB6-8445-43C44818EDEE}" srcOrd="0" destOrd="0" presId="urn:microsoft.com/office/officeart/2005/8/layout/list1"/>
    <dgm:cxn modelId="{99B72473-1161-4014-B37F-BC51026B22D4}" type="presParOf" srcId="{23B72C35-326F-4D0B-8A8D-651CC4E963DE}" destId="{F3136D69-5D00-4B63-AB0F-B3D297D8AE63}" srcOrd="1" destOrd="0" presId="urn:microsoft.com/office/officeart/2005/8/layout/list1"/>
    <dgm:cxn modelId="{A1AB37C1-EFA3-4CA1-A9D2-D517247FB642}" type="presParOf" srcId="{6FDA6CDC-C075-4279-B8A9-01C7D32AA480}" destId="{A981E624-FDDF-4E00-952B-61ED781F9DDA}" srcOrd="5" destOrd="0" presId="urn:microsoft.com/office/officeart/2005/8/layout/list1"/>
    <dgm:cxn modelId="{C010A2D1-A07D-488D-ADC4-91BEFAA24207}" type="presParOf" srcId="{6FDA6CDC-C075-4279-B8A9-01C7D32AA480}" destId="{7CE2DD2F-FD69-468F-B0A8-116E8062F68F}" srcOrd="6" destOrd="0" presId="urn:microsoft.com/office/officeart/2005/8/layout/list1"/>
    <dgm:cxn modelId="{1BE1ADC5-C2C0-470A-A95D-492497D9823D}" type="presParOf" srcId="{6FDA6CDC-C075-4279-B8A9-01C7D32AA480}" destId="{9122BBC7-0AF1-4227-9DD7-FB03E0D9C8EE}" srcOrd="7" destOrd="0" presId="urn:microsoft.com/office/officeart/2005/8/layout/list1"/>
    <dgm:cxn modelId="{C48A7153-5219-4B1B-9685-A1F270543305}" type="presParOf" srcId="{6FDA6CDC-C075-4279-B8A9-01C7D32AA480}" destId="{12C9163F-8233-40DF-8531-F97EDC8BB84E}" srcOrd="8" destOrd="0" presId="urn:microsoft.com/office/officeart/2005/8/layout/list1"/>
    <dgm:cxn modelId="{4AD62855-25E3-402D-860A-8DA1E66BC89D}" type="presParOf" srcId="{12C9163F-8233-40DF-8531-F97EDC8BB84E}" destId="{4819D91D-299C-4D2D-879C-0300F73DD85C}" srcOrd="0" destOrd="0" presId="urn:microsoft.com/office/officeart/2005/8/layout/list1"/>
    <dgm:cxn modelId="{75DB0D16-7115-4833-887C-0633A33A07BC}" type="presParOf" srcId="{12C9163F-8233-40DF-8531-F97EDC8BB84E}" destId="{9D2848BB-C601-4B75-8BAB-44337F438BED}" srcOrd="1" destOrd="0" presId="urn:microsoft.com/office/officeart/2005/8/layout/list1"/>
    <dgm:cxn modelId="{23EF43D5-D1F5-4704-93B8-96D06AC50A4B}" type="presParOf" srcId="{6FDA6CDC-C075-4279-B8A9-01C7D32AA480}" destId="{FE01C15C-54A3-4A39-88B9-2BD6DAE0C37F}" srcOrd="9" destOrd="0" presId="urn:microsoft.com/office/officeart/2005/8/layout/list1"/>
    <dgm:cxn modelId="{78E60460-A3A9-408F-8BCF-8D1137566037}" type="presParOf" srcId="{6FDA6CDC-C075-4279-B8A9-01C7D32AA480}" destId="{8B10CCCC-7D62-4435-AD5B-35A0540AD73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D43AF8-B082-4DCC-9510-9DF8026B77B0}"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zh-TW" altLang="en-US"/>
        </a:p>
      </dgm:t>
    </dgm:pt>
    <dgm:pt modelId="{E4030E38-B910-4F5A-B458-D9176D876AE8}">
      <dgm:prSet phldrT="[文字]" custT="1"/>
      <dgm:spPr/>
      <dgm:t>
        <a:bodyPr/>
        <a:lstStyle/>
        <a:p>
          <a:pPr algn="ctr">
            <a:lnSpc>
              <a:spcPct val="100000"/>
            </a:lnSpc>
            <a:spcAft>
              <a:spcPts val="0"/>
            </a:spcAft>
          </a:pPr>
          <a:r>
            <a:rPr lang="zh-TW" altLang="en-US" sz="2800" b="1" dirty="0" smtClean="0">
              <a:solidFill>
                <a:srgbClr val="0000FF"/>
              </a:solidFill>
            </a:rPr>
            <a:t>全球食品安全倡議</a:t>
          </a:r>
          <a:endParaRPr lang="en-US" altLang="zh-TW" sz="2800" b="1" dirty="0" smtClean="0">
            <a:solidFill>
              <a:srgbClr val="0000FF"/>
            </a:solidFill>
          </a:endParaRPr>
        </a:p>
        <a:p>
          <a:pPr algn="ctr">
            <a:lnSpc>
              <a:spcPct val="100000"/>
            </a:lnSpc>
            <a:spcAft>
              <a:spcPts val="0"/>
            </a:spcAft>
          </a:pPr>
          <a:r>
            <a:rPr lang="en-US" altLang="zh-TW" sz="2800" b="1" dirty="0" smtClean="0">
              <a:solidFill>
                <a:srgbClr val="0000FF"/>
              </a:solidFill>
            </a:rPr>
            <a:t>Global Food Safety Initiative</a:t>
          </a:r>
          <a:endParaRPr lang="zh-TW" altLang="en-US" sz="2800" b="1" dirty="0">
            <a:solidFill>
              <a:srgbClr val="0000FF"/>
            </a:solidFill>
            <a:latin typeface="Arial" panose="020B0604020202020204" pitchFamily="34" charset="0"/>
            <a:ea typeface="標楷體" pitchFamily="65" charset="-120"/>
            <a:cs typeface="Arial" panose="020B0604020202020204" pitchFamily="34" charset="0"/>
          </a:endParaRPr>
        </a:p>
      </dgm:t>
    </dgm:pt>
    <dgm:pt modelId="{2BBA1144-F509-41A6-8809-CF2B4653ABFE}" type="sibTrans" cxnId="{A7EA3BCD-C455-4BCB-9FB3-12BCCD463368}">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C9075057-3D57-478E-9429-0EE5D3DA5440}" type="parTrans" cxnId="{A7EA3BCD-C455-4BCB-9FB3-12BCCD463368}">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58B68098-0FDA-4720-82EB-14B4B5588E1A}">
      <dgm:prSet custT="1"/>
      <dgm:spPr/>
      <dgm:t>
        <a:bodyPr/>
        <a:lstStyle/>
        <a:p>
          <a:r>
            <a:rPr lang="zh-TW" altLang="en-US" sz="2800" b="1" dirty="0" smtClean="0">
              <a:solidFill>
                <a:srgbClr val="0000FF"/>
              </a:solidFill>
              <a:latin typeface="Arial" panose="020B0604020202020204" pitchFamily="34" charset="0"/>
              <a:ea typeface="標楷體" pitchFamily="65" charset="-120"/>
              <a:cs typeface="Arial" panose="020B0604020202020204" pitchFamily="34" charset="0"/>
            </a:rPr>
            <a:t>比較 </a:t>
          </a:r>
          <a:r>
            <a:rPr lang="en-US" altLang="zh-TW" sz="2800" b="1" dirty="0" smtClean="0">
              <a:solidFill>
                <a:srgbClr val="0000FF"/>
              </a:solidFill>
              <a:latin typeface="Arial" panose="020B0604020202020204" pitchFamily="34" charset="0"/>
              <a:ea typeface="標楷體" pitchFamily="65" charset="-120"/>
              <a:cs typeface="Arial" panose="020B0604020202020204" pitchFamily="34" charset="0"/>
            </a:rPr>
            <a:t>ISO</a:t>
          </a:r>
          <a:r>
            <a:rPr lang="zh-TW" altLang="en-US" sz="2800" b="1" dirty="0" smtClean="0">
              <a:solidFill>
                <a:srgbClr val="0000FF"/>
              </a:solidFill>
              <a:latin typeface="Arial" panose="020B0604020202020204" pitchFamily="34" charset="0"/>
              <a:ea typeface="標楷體" pitchFamily="65" charset="-120"/>
              <a:cs typeface="Arial" panose="020B0604020202020204" pitchFamily="34" charset="0"/>
            </a:rPr>
            <a:t> </a:t>
          </a:r>
          <a:r>
            <a:rPr lang="en-US" altLang="zh-TW" sz="2800" b="1" dirty="0" smtClean="0">
              <a:solidFill>
                <a:srgbClr val="0000FF"/>
              </a:solidFill>
              <a:latin typeface="Arial" panose="020B0604020202020204" pitchFamily="34" charset="0"/>
              <a:ea typeface="標楷體" pitchFamily="65" charset="-120"/>
              <a:cs typeface="Arial" panose="020B0604020202020204" pitchFamily="34" charset="0"/>
            </a:rPr>
            <a:t>22000</a:t>
          </a:r>
          <a:r>
            <a:rPr lang="zh-TW" altLang="en-US" sz="2800" b="1" dirty="0" smtClean="0">
              <a:solidFill>
                <a:srgbClr val="0000FF"/>
              </a:solidFill>
              <a:latin typeface="Arial" panose="020B0604020202020204" pitchFamily="34" charset="0"/>
              <a:ea typeface="標楷體" pitchFamily="65" charset="-120"/>
              <a:cs typeface="Arial" panose="020B0604020202020204" pitchFamily="34" charset="0"/>
            </a:rPr>
            <a:t> 與</a:t>
          </a:r>
          <a:r>
            <a:rPr lang="en-US" altLang="zh-TW" sz="2800" b="1" dirty="0" smtClean="0">
              <a:solidFill>
                <a:srgbClr val="0000FF"/>
              </a:solidFill>
              <a:latin typeface="Arial" panose="020B0604020202020204" pitchFamily="34" charset="0"/>
              <a:ea typeface="標楷體" pitchFamily="65" charset="-120"/>
              <a:cs typeface="Arial" panose="020B0604020202020204" pitchFamily="34" charset="0"/>
            </a:rPr>
            <a:t>HACCP</a:t>
          </a:r>
          <a:endParaRPr lang="zh-TW" altLang="en-US" sz="2800" b="1" dirty="0">
            <a:solidFill>
              <a:srgbClr val="0000FF"/>
            </a:solidFill>
            <a:latin typeface="Arial" panose="020B0604020202020204" pitchFamily="34" charset="0"/>
            <a:ea typeface="標楷體" pitchFamily="65" charset="-120"/>
            <a:cs typeface="Arial" panose="020B0604020202020204" pitchFamily="34" charset="0"/>
          </a:endParaRPr>
        </a:p>
      </dgm:t>
    </dgm:pt>
    <dgm:pt modelId="{ABE10E88-C7F1-47B1-9615-D15B1B899899}" type="parTrans" cxnId="{72824352-DD55-4A4E-8A3F-B240F51947E9}">
      <dgm:prSet/>
      <dgm:spPr/>
      <dgm:t>
        <a:bodyPr/>
        <a:lstStyle/>
        <a:p>
          <a:endParaRPr lang="zh-TW" altLang="en-US"/>
        </a:p>
      </dgm:t>
    </dgm:pt>
    <dgm:pt modelId="{04C2A336-4FE6-4B44-824B-14FDE222F038}" type="sibTrans" cxnId="{72824352-DD55-4A4E-8A3F-B240F51947E9}">
      <dgm:prSet/>
      <dgm:spPr/>
      <dgm:t>
        <a:bodyPr/>
        <a:lstStyle/>
        <a:p>
          <a:endParaRPr lang="zh-TW" altLang="en-US"/>
        </a:p>
      </dgm:t>
    </dgm:pt>
    <dgm:pt modelId="{8BF2E0B8-90C7-451C-A746-64D9BFC594DD}">
      <dgm:prSet phldrT="[文字]" custT="1"/>
      <dgm:spPr/>
      <dgm:t>
        <a:bodyPr/>
        <a:lstStyle/>
        <a:p>
          <a:pPr algn="ctr">
            <a:lnSpc>
              <a:spcPct val="100000"/>
            </a:lnSpc>
            <a:spcAft>
              <a:spcPts val="0"/>
            </a:spcAft>
          </a:pPr>
          <a:r>
            <a:rPr lang="zh-TW" altLang="en-US" sz="2800" b="1" dirty="0" smtClean="0">
              <a:solidFill>
                <a:srgbClr val="0000FF"/>
              </a:solidFill>
              <a:latin typeface="Arial" panose="020B0604020202020204" pitchFamily="34" charset="0"/>
              <a:ea typeface="標楷體" pitchFamily="65" charset="-120"/>
              <a:cs typeface="Arial" panose="020B0604020202020204" pitchFamily="34" charset="0"/>
            </a:rPr>
            <a:t>食品法典委員會</a:t>
          </a:r>
          <a:endParaRPr lang="en-US" altLang="zh-TW" sz="2800" b="1" dirty="0" smtClean="0">
            <a:solidFill>
              <a:srgbClr val="0000FF"/>
            </a:solidFill>
            <a:latin typeface="Arial" panose="020B0604020202020204" pitchFamily="34" charset="0"/>
            <a:ea typeface="標楷體" pitchFamily="65" charset="-120"/>
            <a:cs typeface="Arial" panose="020B0604020202020204" pitchFamily="34" charset="0"/>
          </a:endParaRPr>
        </a:p>
        <a:p>
          <a:pPr algn="ctr">
            <a:lnSpc>
              <a:spcPct val="100000"/>
            </a:lnSpc>
            <a:spcAft>
              <a:spcPts val="0"/>
            </a:spcAft>
          </a:pPr>
          <a:r>
            <a:rPr lang="en-US" altLang="zh-TW" sz="2800" b="1" dirty="0" smtClean="0">
              <a:solidFill>
                <a:srgbClr val="0000FF"/>
              </a:solidFill>
              <a:latin typeface="Arial" panose="020B0604020202020204" pitchFamily="34" charset="0"/>
              <a:ea typeface="標楷體" pitchFamily="65" charset="-120"/>
              <a:cs typeface="Arial" panose="020B0604020202020204" pitchFamily="34" charset="0"/>
            </a:rPr>
            <a:t>Codex </a:t>
          </a:r>
          <a:r>
            <a:rPr lang="en-US" altLang="zh-TW" sz="2800" b="1" dirty="0" err="1" smtClean="0">
              <a:solidFill>
                <a:srgbClr val="0000FF"/>
              </a:solidFill>
              <a:latin typeface="Arial" panose="020B0604020202020204" pitchFamily="34" charset="0"/>
              <a:ea typeface="標楷體" pitchFamily="65" charset="-120"/>
              <a:cs typeface="Arial" panose="020B0604020202020204" pitchFamily="34" charset="0"/>
            </a:rPr>
            <a:t>Alimentarius</a:t>
          </a:r>
          <a:endParaRPr lang="zh-TW" altLang="en-US" sz="2800" b="1" dirty="0">
            <a:solidFill>
              <a:srgbClr val="0000FF"/>
            </a:solidFill>
            <a:latin typeface="Arial" panose="020B0604020202020204" pitchFamily="34" charset="0"/>
            <a:ea typeface="標楷體" pitchFamily="65" charset="-120"/>
            <a:cs typeface="Arial" panose="020B0604020202020204" pitchFamily="34" charset="0"/>
          </a:endParaRPr>
        </a:p>
      </dgm:t>
    </dgm:pt>
    <dgm:pt modelId="{8C404DD5-426F-457B-BDCD-33C1A591504D}" type="sibTrans" cxnId="{F3E5C7B1-4CD0-4905-8E3C-53870A3B0AE3}">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E1C218ED-3B46-45D0-9774-EFD6E2825899}" type="parTrans" cxnId="{F3E5C7B1-4CD0-4905-8E3C-53870A3B0AE3}">
      <dgm:prSet/>
      <dgm:spPr/>
      <dgm:t>
        <a:bodyPr/>
        <a:lstStyle/>
        <a:p>
          <a:endParaRPr lang="zh-TW" altLang="en-US" b="1">
            <a:solidFill>
              <a:srgbClr val="CC0000"/>
            </a:solidFill>
            <a:latin typeface="Arial" panose="020B0604020202020204" pitchFamily="34" charset="0"/>
            <a:ea typeface="標楷體" pitchFamily="65" charset="-120"/>
            <a:cs typeface="Arial" panose="020B0604020202020204" pitchFamily="34" charset="0"/>
          </a:endParaRPr>
        </a:p>
      </dgm:t>
    </dgm:pt>
    <dgm:pt modelId="{6FDA6CDC-C075-4279-B8A9-01C7D32AA480}" type="pres">
      <dgm:prSet presAssocID="{43D43AF8-B082-4DCC-9510-9DF8026B77B0}" presName="linear" presStyleCnt="0">
        <dgm:presLayoutVars>
          <dgm:dir/>
          <dgm:animLvl val="lvl"/>
          <dgm:resizeHandles val="exact"/>
        </dgm:presLayoutVars>
      </dgm:prSet>
      <dgm:spPr/>
      <dgm:t>
        <a:bodyPr/>
        <a:lstStyle/>
        <a:p>
          <a:endParaRPr lang="zh-TW" altLang="en-US"/>
        </a:p>
      </dgm:t>
    </dgm:pt>
    <dgm:pt modelId="{65D02A7D-3938-4EEF-9A74-33942F3E825B}" type="pres">
      <dgm:prSet presAssocID="{8BF2E0B8-90C7-451C-A746-64D9BFC594DD}" presName="parentLin" presStyleCnt="0"/>
      <dgm:spPr/>
      <dgm:t>
        <a:bodyPr/>
        <a:lstStyle/>
        <a:p>
          <a:endParaRPr lang="zh-TW" altLang="en-US"/>
        </a:p>
      </dgm:t>
    </dgm:pt>
    <dgm:pt modelId="{EF64EE22-0467-4A5A-94D7-192118B63377}" type="pres">
      <dgm:prSet presAssocID="{8BF2E0B8-90C7-451C-A746-64D9BFC594DD}" presName="parentLeftMargin" presStyleLbl="node1" presStyleIdx="0" presStyleCnt="3"/>
      <dgm:spPr/>
      <dgm:t>
        <a:bodyPr/>
        <a:lstStyle/>
        <a:p>
          <a:endParaRPr lang="zh-TW" altLang="en-US"/>
        </a:p>
      </dgm:t>
    </dgm:pt>
    <dgm:pt modelId="{B129665A-7D8F-43F1-B0EB-F9AA3FBC952D}" type="pres">
      <dgm:prSet presAssocID="{8BF2E0B8-90C7-451C-A746-64D9BFC594DD}" presName="parentText" presStyleLbl="node1" presStyleIdx="0" presStyleCnt="3" custScaleX="131974" custScaleY="121343" custLinFactY="80816" custLinFactNeighborX="-23271" custLinFactNeighborY="100000">
        <dgm:presLayoutVars>
          <dgm:chMax val="0"/>
          <dgm:bulletEnabled val="1"/>
        </dgm:presLayoutVars>
      </dgm:prSet>
      <dgm:spPr/>
      <dgm:t>
        <a:bodyPr/>
        <a:lstStyle/>
        <a:p>
          <a:endParaRPr lang="zh-TW" altLang="en-US"/>
        </a:p>
      </dgm:t>
    </dgm:pt>
    <dgm:pt modelId="{42F394BB-0C9F-4529-A0EB-77D40FCBCDE5}" type="pres">
      <dgm:prSet presAssocID="{8BF2E0B8-90C7-451C-A746-64D9BFC594DD}" presName="negativeSpace" presStyleCnt="0"/>
      <dgm:spPr/>
      <dgm:t>
        <a:bodyPr/>
        <a:lstStyle/>
        <a:p>
          <a:endParaRPr lang="zh-TW" altLang="en-US"/>
        </a:p>
      </dgm:t>
    </dgm:pt>
    <dgm:pt modelId="{2681082E-BF1E-4BB4-89CB-104CC9ADE810}" type="pres">
      <dgm:prSet presAssocID="{8BF2E0B8-90C7-451C-A746-64D9BFC594DD}" presName="childText" presStyleLbl="conFgAcc1" presStyleIdx="0" presStyleCnt="3">
        <dgm:presLayoutVars>
          <dgm:bulletEnabled val="1"/>
        </dgm:presLayoutVars>
      </dgm:prSet>
      <dgm:spPr/>
      <dgm:t>
        <a:bodyPr/>
        <a:lstStyle/>
        <a:p>
          <a:endParaRPr lang="zh-TW" altLang="en-US"/>
        </a:p>
      </dgm:t>
    </dgm:pt>
    <dgm:pt modelId="{C8E98FE9-EBAC-47B6-BE08-7CC428C81FB8}" type="pres">
      <dgm:prSet presAssocID="{8C404DD5-426F-457B-BDCD-33C1A591504D}" presName="spaceBetweenRectangles" presStyleCnt="0"/>
      <dgm:spPr/>
      <dgm:t>
        <a:bodyPr/>
        <a:lstStyle/>
        <a:p>
          <a:endParaRPr lang="zh-TW" altLang="en-US"/>
        </a:p>
      </dgm:t>
    </dgm:pt>
    <dgm:pt modelId="{F5AC50DB-450D-4EA1-B154-205357B727B8}" type="pres">
      <dgm:prSet presAssocID="{58B68098-0FDA-4720-82EB-14B4B5588E1A}" presName="parentLin" presStyleCnt="0"/>
      <dgm:spPr/>
    </dgm:pt>
    <dgm:pt modelId="{1CEF795F-60E6-4200-880A-E9304356F4A8}" type="pres">
      <dgm:prSet presAssocID="{58B68098-0FDA-4720-82EB-14B4B5588E1A}" presName="parentLeftMargin" presStyleLbl="node1" presStyleIdx="0" presStyleCnt="3"/>
      <dgm:spPr/>
    </dgm:pt>
    <dgm:pt modelId="{B8C3CB6D-9765-4CCA-9802-F969692F11EF}" type="pres">
      <dgm:prSet presAssocID="{58B68098-0FDA-4720-82EB-14B4B5588E1A}" presName="parentText" presStyleLbl="node1" presStyleIdx="1" presStyleCnt="3" custScaleX="133854" custScaleY="99250" custLinFactY="-33172" custLinFactNeighborX="-23271" custLinFactNeighborY="-100000">
        <dgm:presLayoutVars>
          <dgm:chMax val="0"/>
          <dgm:bulletEnabled val="1"/>
        </dgm:presLayoutVars>
      </dgm:prSet>
      <dgm:spPr/>
    </dgm:pt>
    <dgm:pt modelId="{78113F6A-B50C-4785-9FFE-C1A106E32D61}" type="pres">
      <dgm:prSet presAssocID="{58B68098-0FDA-4720-82EB-14B4B5588E1A}" presName="negativeSpace" presStyleCnt="0"/>
      <dgm:spPr/>
    </dgm:pt>
    <dgm:pt modelId="{1DB3F06A-6A38-4BC3-9D06-6B2133146CB3}" type="pres">
      <dgm:prSet presAssocID="{58B68098-0FDA-4720-82EB-14B4B5588E1A}" presName="childText" presStyleLbl="conFgAcc1" presStyleIdx="1" presStyleCnt="3">
        <dgm:presLayoutVars>
          <dgm:bulletEnabled val="1"/>
        </dgm:presLayoutVars>
      </dgm:prSet>
      <dgm:spPr>
        <a:noFill/>
      </dgm:spPr>
      <dgm:t>
        <a:bodyPr/>
        <a:lstStyle/>
        <a:p>
          <a:endParaRPr lang="zh-TW" altLang="en-US"/>
        </a:p>
      </dgm:t>
    </dgm:pt>
    <dgm:pt modelId="{649676B3-3260-49FC-95B9-C047B256601A}" type="pres">
      <dgm:prSet presAssocID="{04C2A336-4FE6-4B44-824B-14FDE222F038}" presName="spaceBetweenRectangles" presStyleCnt="0"/>
      <dgm:spPr/>
    </dgm:pt>
    <dgm:pt modelId="{12C9163F-8233-40DF-8531-F97EDC8BB84E}" type="pres">
      <dgm:prSet presAssocID="{E4030E38-B910-4F5A-B458-D9176D876AE8}" presName="parentLin" presStyleCnt="0"/>
      <dgm:spPr/>
      <dgm:t>
        <a:bodyPr/>
        <a:lstStyle/>
        <a:p>
          <a:endParaRPr lang="zh-TW" altLang="en-US"/>
        </a:p>
      </dgm:t>
    </dgm:pt>
    <dgm:pt modelId="{4819D91D-299C-4D2D-879C-0300F73DD85C}" type="pres">
      <dgm:prSet presAssocID="{E4030E38-B910-4F5A-B458-D9176D876AE8}" presName="parentLeftMargin" presStyleLbl="node1" presStyleIdx="1" presStyleCnt="3"/>
      <dgm:spPr/>
      <dgm:t>
        <a:bodyPr/>
        <a:lstStyle/>
        <a:p>
          <a:endParaRPr lang="zh-TW" altLang="en-US"/>
        </a:p>
      </dgm:t>
    </dgm:pt>
    <dgm:pt modelId="{9D2848BB-C601-4B75-8BAB-44337F438BED}" type="pres">
      <dgm:prSet presAssocID="{E4030E38-B910-4F5A-B458-D9176D876AE8}" presName="parentText" presStyleLbl="node1" presStyleIdx="2" presStyleCnt="3" custScaleX="124041" custScaleY="128661" custLinFactNeighborX="1597" custLinFactNeighborY="30944">
        <dgm:presLayoutVars>
          <dgm:chMax val="0"/>
          <dgm:bulletEnabled val="1"/>
        </dgm:presLayoutVars>
      </dgm:prSet>
      <dgm:spPr/>
      <dgm:t>
        <a:bodyPr/>
        <a:lstStyle/>
        <a:p>
          <a:endParaRPr lang="zh-TW" altLang="en-US"/>
        </a:p>
      </dgm:t>
    </dgm:pt>
    <dgm:pt modelId="{FE01C15C-54A3-4A39-88B9-2BD6DAE0C37F}" type="pres">
      <dgm:prSet presAssocID="{E4030E38-B910-4F5A-B458-D9176D876AE8}" presName="negativeSpace" presStyleCnt="0"/>
      <dgm:spPr/>
      <dgm:t>
        <a:bodyPr/>
        <a:lstStyle/>
        <a:p>
          <a:endParaRPr lang="zh-TW" altLang="en-US"/>
        </a:p>
      </dgm:t>
    </dgm:pt>
    <dgm:pt modelId="{8B10CCCC-7D62-4435-AD5B-35A0540AD739}" type="pres">
      <dgm:prSet presAssocID="{E4030E38-B910-4F5A-B458-D9176D876AE8}" presName="childText" presStyleLbl="conFgAcc1" presStyleIdx="2" presStyleCnt="3">
        <dgm:presLayoutVars>
          <dgm:bulletEnabled val="1"/>
        </dgm:presLayoutVars>
      </dgm:prSet>
      <dgm:spPr/>
      <dgm:t>
        <a:bodyPr/>
        <a:lstStyle/>
        <a:p>
          <a:endParaRPr lang="zh-TW" altLang="en-US"/>
        </a:p>
      </dgm:t>
    </dgm:pt>
  </dgm:ptLst>
  <dgm:cxnLst>
    <dgm:cxn modelId="{F3E5C7B1-4CD0-4905-8E3C-53870A3B0AE3}" srcId="{43D43AF8-B082-4DCC-9510-9DF8026B77B0}" destId="{8BF2E0B8-90C7-451C-A746-64D9BFC594DD}" srcOrd="0" destOrd="0" parTransId="{E1C218ED-3B46-45D0-9774-EFD6E2825899}" sibTransId="{8C404DD5-426F-457B-BDCD-33C1A591504D}"/>
    <dgm:cxn modelId="{6AE14BD6-4D19-4B2B-A61F-396B6E4F441F}" type="presOf" srcId="{8BF2E0B8-90C7-451C-A746-64D9BFC594DD}" destId="{EF64EE22-0467-4A5A-94D7-192118B63377}" srcOrd="0" destOrd="0" presId="urn:microsoft.com/office/officeart/2005/8/layout/list1"/>
    <dgm:cxn modelId="{05A02951-13E7-4A20-9338-0C07192F778A}" type="presOf" srcId="{58B68098-0FDA-4720-82EB-14B4B5588E1A}" destId="{B8C3CB6D-9765-4CCA-9802-F969692F11EF}" srcOrd="1" destOrd="0" presId="urn:microsoft.com/office/officeart/2005/8/layout/list1"/>
    <dgm:cxn modelId="{816A5FCF-0CCC-499F-AEF0-850024D59ABF}" type="presOf" srcId="{43D43AF8-B082-4DCC-9510-9DF8026B77B0}" destId="{6FDA6CDC-C075-4279-B8A9-01C7D32AA480}" srcOrd="0" destOrd="0" presId="urn:microsoft.com/office/officeart/2005/8/layout/list1"/>
    <dgm:cxn modelId="{A7EA3BCD-C455-4BCB-9FB3-12BCCD463368}" srcId="{43D43AF8-B082-4DCC-9510-9DF8026B77B0}" destId="{E4030E38-B910-4F5A-B458-D9176D876AE8}" srcOrd="2" destOrd="0" parTransId="{C9075057-3D57-478E-9429-0EE5D3DA5440}" sibTransId="{2BBA1144-F509-41A6-8809-CF2B4653ABFE}"/>
    <dgm:cxn modelId="{37BC77A9-AB15-4F6B-BA45-25CB8CC701A5}" type="presOf" srcId="{E4030E38-B910-4F5A-B458-D9176D876AE8}" destId="{9D2848BB-C601-4B75-8BAB-44337F438BED}" srcOrd="1" destOrd="0" presId="urn:microsoft.com/office/officeart/2005/8/layout/list1"/>
    <dgm:cxn modelId="{72824352-DD55-4A4E-8A3F-B240F51947E9}" srcId="{43D43AF8-B082-4DCC-9510-9DF8026B77B0}" destId="{58B68098-0FDA-4720-82EB-14B4B5588E1A}" srcOrd="1" destOrd="0" parTransId="{ABE10E88-C7F1-47B1-9615-D15B1B899899}" sibTransId="{04C2A336-4FE6-4B44-824B-14FDE222F038}"/>
    <dgm:cxn modelId="{66ABA371-1643-4FAA-8F03-D40FEF8C2282}" type="presOf" srcId="{58B68098-0FDA-4720-82EB-14B4B5588E1A}" destId="{1CEF795F-60E6-4200-880A-E9304356F4A8}" srcOrd="0" destOrd="0" presId="urn:microsoft.com/office/officeart/2005/8/layout/list1"/>
    <dgm:cxn modelId="{51AF584F-B4B9-44F0-B7ED-0836CA046FCB}" type="presOf" srcId="{8BF2E0B8-90C7-451C-A746-64D9BFC594DD}" destId="{B129665A-7D8F-43F1-B0EB-F9AA3FBC952D}" srcOrd="1" destOrd="0" presId="urn:microsoft.com/office/officeart/2005/8/layout/list1"/>
    <dgm:cxn modelId="{C9A64FB1-11A0-4B90-9E0C-D5FDA34EBB9F}" type="presOf" srcId="{E4030E38-B910-4F5A-B458-D9176D876AE8}" destId="{4819D91D-299C-4D2D-879C-0300F73DD85C}" srcOrd="0" destOrd="0" presId="urn:microsoft.com/office/officeart/2005/8/layout/list1"/>
    <dgm:cxn modelId="{1E071339-ED8B-42CA-ABF5-2A8F1A360CDD}" type="presParOf" srcId="{6FDA6CDC-C075-4279-B8A9-01C7D32AA480}" destId="{65D02A7D-3938-4EEF-9A74-33942F3E825B}" srcOrd="0" destOrd="0" presId="urn:microsoft.com/office/officeart/2005/8/layout/list1"/>
    <dgm:cxn modelId="{EACC1465-CAF6-42ED-AAB8-36E9AA2F7519}" type="presParOf" srcId="{65D02A7D-3938-4EEF-9A74-33942F3E825B}" destId="{EF64EE22-0467-4A5A-94D7-192118B63377}" srcOrd="0" destOrd="0" presId="urn:microsoft.com/office/officeart/2005/8/layout/list1"/>
    <dgm:cxn modelId="{BE69BF5A-E365-4BCB-8159-CC088621F2CD}" type="presParOf" srcId="{65D02A7D-3938-4EEF-9A74-33942F3E825B}" destId="{B129665A-7D8F-43F1-B0EB-F9AA3FBC952D}" srcOrd="1" destOrd="0" presId="urn:microsoft.com/office/officeart/2005/8/layout/list1"/>
    <dgm:cxn modelId="{AEEB9A5D-0CB9-44C4-B033-D3F1BBD37E7F}" type="presParOf" srcId="{6FDA6CDC-C075-4279-B8A9-01C7D32AA480}" destId="{42F394BB-0C9F-4529-A0EB-77D40FCBCDE5}" srcOrd="1" destOrd="0" presId="urn:microsoft.com/office/officeart/2005/8/layout/list1"/>
    <dgm:cxn modelId="{E20FF21D-1DA3-42C2-AA0B-AEB8F812ECFA}" type="presParOf" srcId="{6FDA6CDC-C075-4279-B8A9-01C7D32AA480}" destId="{2681082E-BF1E-4BB4-89CB-104CC9ADE810}" srcOrd="2" destOrd="0" presId="urn:microsoft.com/office/officeart/2005/8/layout/list1"/>
    <dgm:cxn modelId="{F6948B56-4DB4-49B9-8568-04829EEDBF94}" type="presParOf" srcId="{6FDA6CDC-C075-4279-B8A9-01C7D32AA480}" destId="{C8E98FE9-EBAC-47B6-BE08-7CC428C81FB8}" srcOrd="3" destOrd="0" presId="urn:microsoft.com/office/officeart/2005/8/layout/list1"/>
    <dgm:cxn modelId="{B5BA0B0C-359A-4508-B8A2-FD56354F93E8}" type="presParOf" srcId="{6FDA6CDC-C075-4279-B8A9-01C7D32AA480}" destId="{F5AC50DB-450D-4EA1-B154-205357B727B8}" srcOrd="4" destOrd="0" presId="urn:microsoft.com/office/officeart/2005/8/layout/list1"/>
    <dgm:cxn modelId="{33FEF7EC-3A8B-4D7B-9377-4B1EE18B555B}" type="presParOf" srcId="{F5AC50DB-450D-4EA1-B154-205357B727B8}" destId="{1CEF795F-60E6-4200-880A-E9304356F4A8}" srcOrd="0" destOrd="0" presId="urn:microsoft.com/office/officeart/2005/8/layout/list1"/>
    <dgm:cxn modelId="{73447777-766E-46FB-B570-07BC87C1EC96}" type="presParOf" srcId="{F5AC50DB-450D-4EA1-B154-205357B727B8}" destId="{B8C3CB6D-9765-4CCA-9802-F969692F11EF}" srcOrd="1" destOrd="0" presId="urn:microsoft.com/office/officeart/2005/8/layout/list1"/>
    <dgm:cxn modelId="{12BBBF3B-EA18-45FF-A6EB-A9CEF9A3E58D}" type="presParOf" srcId="{6FDA6CDC-C075-4279-B8A9-01C7D32AA480}" destId="{78113F6A-B50C-4785-9FFE-C1A106E32D61}" srcOrd="5" destOrd="0" presId="urn:microsoft.com/office/officeart/2005/8/layout/list1"/>
    <dgm:cxn modelId="{23762A93-E834-410A-92F8-9D2EA04CAECD}" type="presParOf" srcId="{6FDA6CDC-C075-4279-B8A9-01C7D32AA480}" destId="{1DB3F06A-6A38-4BC3-9D06-6B2133146CB3}" srcOrd="6" destOrd="0" presId="urn:microsoft.com/office/officeart/2005/8/layout/list1"/>
    <dgm:cxn modelId="{C0A3F5A8-BE26-4A30-9E08-5582A26E60E8}" type="presParOf" srcId="{6FDA6CDC-C075-4279-B8A9-01C7D32AA480}" destId="{649676B3-3260-49FC-95B9-C047B256601A}" srcOrd="7" destOrd="0" presId="urn:microsoft.com/office/officeart/2005/8/layout/list1"/>
    <dgm:cxn modelId="{1875876E-EE9B-4717-9FC7-AEF518D9E655}" type="presParOf" srcId="{6FDA6CDC-C075-4279-B8A9-01C7D32AA480}" destId="{12C9163F-8233-40DF-8531-F97EDC8BB84E}" srcOrd="8" destOrd="0" presId="urn:microsoft.com/office/officeart/2005/8/layout/list1"/>
    <dgm:cxn modelId="{E874B3CC-463C-4305-99CC-D773833DE193}" type="presParOf" srcId="{12C9163F-8233-40DF-8531-F97EDC8BB84E}" destId="{4819D91D-299C-4D2D-879C-0300F73DD85C}" srcOrd="0" destOrd="0" presId="urn:microsoft.com/office/officeart/2005/8/layout/list1"/>
    <dgm:cxn modelId="{99BC8DA6-E42D-4DC5-942A-8CB83F1A6F97}" type="presParOf" srcId="{12C9163F-8233-40DF-8531-F97EDC8BB84E}" destId="{9D2848BB-C601-4B75-8BAB-44337F438BED}" srcOrd="1" destOrd="0" presId="urn:microsoft.com/office/officeart/2005/8/layout/list1"/>
    <dgm:cxn modelId="{B7ECDCB3-DB4F-4936-A44D-0C6F5551B921}" type="presParOf" srcId="{6FDA6CDC-C075-4279-B8A9-01C7D32AA480}" destId="{FE01C15C-54A3-4A39-88B9-2BD6DAE0C37F}" srcOrd="9" destOrd="0" presId="urn:microsoft.com/office/officeart/2005/8/layout/list1"/>
    <dgm:cxn modelId="{750016A2-92D1-4915-A238-4BFE4C68A01E}" type="presParOf" srcId="{6FDA6CDC-C075-4279-B8A9-01C7D32AA480}" destId="{8B10CCCC-7D62-4435-AD5B-35A0540AD73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1082E-BF1E-4BB4-89CB-104CC9ADE810}">
      <dsp:nvSpPr>
        <dsp:cNvPr id="0" name=""/>
        <dsp:cNvSpPr/>
      </dsp:nvSpPr>
      <dsp:spPr>
        <a:xfrm>
          <a:off x="0" y="582020"/>
          <a:ext cx="579120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129665A-7D8F-43F1-B0EB-F9AA3FBC952D}">
      <dsp:nvSpPr>
        <dsp:cNvPr id="0" name=""/>
        <dsp:cNvSpPr/>
      </dsp:nvSpPr>
      <dsp:spPr>
        <a:xfrm>
          <a:off x="289560" y="35900"/>
          <a:ext cx="4053840" cy="1092240"/>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l" defTabSz="1422400">
            <a:lnSpc>
              <a:spcPct val="90000"/>
            </a:lnSpc>
            <a:spcBef>
              <a:spcPct val="0"/>
            </a:spcBef>
            <a:spcAft>
              <a:spcPct val="35000"/>
            </a:spcAft>
          </a:pPr>
          <a:r>
            <a:rPr lang="zh-TW" altLang="en-US" sz="3200" b="1" kern="1200" smtClean="0">
              <a:solidFill>
                <a:srgbClr val="0000FF"/>
              </a:solidFill>
              <a:latin typeface="Arial" panose="020B0604020202020204" pitchFamily="34" charset="0"/>
              <a:ea typeface="標楷體" pitchFamily="65" charset="-120"/>
              <a:cs typeface="Arial" panose="020B0604020202020204" pitchFamily="34" charset="0"/>
            </a:rPr>
            <a:t>食品安全管制系統</a:t>
          </a:r>
          <a:endParaRPr lang="zh-TW" altLang="en-US" sz="32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342879" y="89219"/>
        <a:ext cx="3947202" cy="985602"/>
      </dsp:txXfrm>
    </dsp:sp>
    <dsp:sp modelId="{7CE2DD2F-FD69-468F-B0A8-116E8062F68F}">
      <dsp:nvSpPr>
        <dsp:cNvPr id="0" name=""/>
        <dsp:cNvSpPr/>
      </dsp:nvSpPr>
      <dsp:spPr>
        <a:xfrm>
          <a:off x="0" y="2260341"/>
          <a:ext cx="579120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3136D69-5D00-4B63-AB0F-B3D297D8AE63}">
      <dsp:nvSpPr>
        <dsp:cNvPr id="0" name=""/>
        <dsp:cNvSpPr/>
      </dsp:nvSpPr>
      <dsp:spPr>
        <a:xfrm>
          <a:off x="289560" y="1714221"/>
          <a:ext cx="4053840" cy="1092240"/>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ctr" defTabSz="1244600">
            <a:lnSpc>
              <a:spcPct val="90000"/>
            </a:lnSpc>
            <a:spcBef>
              <a:spcPct val="0"/>
            </a:spcBef>
            <a:spcAft>
              <a:spcPct val="35000"/>
            </a:spcAft>
          </a:pPr>
          <a:r>
            <a:rPr lang="zh-TW" sz="2800" b="1" kern="1200" dirty="0" smtClean="0">
              <a:solidFill>
                <a:srgbClr val="0000FF"/>
              </a:solidFill>
            </a:rPr>
            <a:t>淺介食品良好衛生規範</a:t>
          </a:r>
          <a:r>
            <a:rPr lang="en-US" sz="2800" b="1" kern="1200" dirty="0" smtClean="0">
              <a:solidFill>
                <a:srgbClr val="0000FF"/>
              </a:solidFill>
            </a:rPr>
            <a:t>GHP</a:t>
          </a:r>
          <a:endParaRPr lang="zh-TW" altLang="en-US" sz="28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342879" y="1767540"/>
        <a:ext cx="3947202" cy="985602"/>
      </dsp:txXfrm>
    </dsp:sp>
    <dsp:sp modelId="{8B10CCCC-7D62-4435-AD5B-35A0540AD739}">
      <dsp:nvSpPr>
        <dsp:cNvPr id="0" name=""/>
        <dsp:cNvSpPr/>
      </dsp:nvSpPr>
      <dsp:spPr>
        <a:xfrm>
          <a:off x="0" y="3938661"/>
          <a:ext cx="5791200" cy="93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D2848BB-C601-4B75-8BAB-44337F438BED}">
      <dsp:nvSpPr>
        <dsp:cNvPr id="0" name=""/>
        <dsp:cNvSpPr/>
      </dsp:nvSpPr>
      <dsp:spPr>
        <a:xfrm>
          <a:off x="289560" y="3392541"/>
          <a:ext cx="4053840" cy="1092240"/>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ctr" defTabSz="1244600">
            <a:lnSpc>
              <a:spcPct val="90000"/>
            </a:lnSpc>
            <a:spcBef>
              <a:spcPct val="0"/>
            </a:spcBef>
            <a:spcAft>
              <a:spcPct val="35000"/>
            </a:spcAft>
          </a:pPr>
          <a:r>
            <a:rPr lang="zh-TW" sz="2800" b="1" kern="1200" dirty="0" smtClean="0">
              <a:solidFill>
                <a:srgbClr val="0000FF"/>
              </a:solidFill>
            </a:rPr>
            <a:t>淺介危害分析與重要管制點</a:t>
          </a:r>
          <a:r>
            <a:rPr lang="en-US" sz="2800" b="1" kern="1200" dirty="0" smtClean="0">
              <a:solidFill>
                <a:srgbClr val="0000FF"/>
              </a:solidFill>
            </a:rPr>
            <a:t>HACCP</a:t>
          </a:r>
          <a:endParaRPr lang="zh-TW" altLang="en-US" sz="28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342879" y="3445860"/>
        <a:ext cx="3947202" cy="985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1082E-BF1E-4BB4-89CB-104CC9ADE810}">
      <dsp:nvSpPr>
        <dsp:cNvPr id="0" name=""/>
        <dsp:cNvSpPr/>
      </dsp:nvSpPr>
      <dsp:spPr>
        <a:xfrm>
          <a:off x="0" y="752349"/>
          <a:ext cx="57912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129665A-7D8F-43F1-B0EB-F9AA3FBC952D}">
      <dsp:nvSpPr>
        <dsp:cNvPr id="0" name=""/>
        <dsp:cNvSpPr/>
      </dsp:nvSpPr>
      <dsp:spPr>
        <a:xfrm>
          <a:off x="222176" y="1818791"/>
          <a:ext cx="5350014" cy="1182074"/>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ctr" defTabSz="1244600">
            <a:lnSpc>
              <a:spcPct val="100000"/>
            </a:lnSpc>
            <a:spcBef>
              <a:spcPct val="0"/>
            </a:spcBef>
            <a:spcAft>
              <a:spcPts val="0"/>
            </a:spcAft>
          </a:pPr>
          <a:r>
            <a:rPr lang="zh-TW" altLang="en-US" sz="2800" b="1" kern="1200" dirty="0" smtClean="0">
              <a:solidFill>
                <a:srgbClr val="0000FF"/>
              </a:solidFill>
              <a:latin typeface="Arial" panose="020B0604020202020204" pitchFamily="34" charset="0"/>
              <a:ea typeface="標楷體" pitchFamily="65" charset="-120"/>
              <a:cs typeface="Arial" panose="020B0604020202020204" pitchFamily="34" charset="0"/>
            </a:rPr>
            <a:t>食品法典委員會</a:t>
          </a:r>
          <a:endParaRPr lang="en-US" altLang="zh-TW" sz="2800" b="1" kern="1200" dirty="0" smtClean="0">
            <a:solidFill>
              <a:srgbClr val="0000FF"/>
            </a:solidFill>
            <a:latin typeface="Arial" panose="020B0604020202020204" pitchFamily="34" charset="0"/>
            <a:ea typeface="標楷體" pitchFamily="65" charset="-120"/>
            <a:cs typeface="Arial" panose="020B0604020202020204" pitchFamily="34" charset="0"/>
          </a:endParaRPr>
        </a:p>
        <a:p>
          <a:pPr lvl="0" algn="ctr" defTabSz="1244600">
            <a:lnSpc>
              <a:spcPct val="100000"/>
            </a:lnSpc>
            <a:spcBef>
              <a:spcPct val="0"/>
            </a:spcBef>
            <a:spcAft>
              <a:spcPts val="0"/>
            </a:spcAft>
          </a:pPr>
          <a:r>
            <a:rPr lang="en-US" altLang="zh-TW" sz="2800" b="1" kern="1200" dirty="0" smtClean="0">
              <a:solidFill>
                <a:srgbClr val="0000FF"/>
              </a:solidFill>
              <a:latin typeface="Arial" panose="020B0604020202020204" pitchFamily="34" charset="0"/>
              <a:ea typeface="標楷體" pitchFamily="65" charset="-120"/>
              <a:cs typeface="Arial" panose="020B0604020202020204" pitchFamily="34" charset="0"/>
            </a:rPr>
            <a:t>Codex </a:t>
          </a:r>
          <a:r>
            <a:rPr lang="en-US" altLang="zh-TW" sz="2800" b="1" kern="1200" dirty="0" err="1" smtClean="0">
              <a:solidFill>
                <a:srgbClr val="0000FF"/>
              </a:solidFill>
              <a:latin typeface="Arial" panose="020B0604020202020204" pitchFamily="34" charset="0"/>
              <a:ea typeface="標楷體" pitchFamily="65" charset="-120"/>
              <a:cs typeface="Arial" panose="020B0604020202020204" pitchFamily="34" charset="0"/>
            </a:rPr>
            <a:t>Alimentarius</a:t>
          </a:r>
          <a:endParaRPr lang="zh-TW" altLang="en-US" sz="28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279880" y="1876495"/>
        <a:ext cx="5234606" cy="1066666"/>
      </dsp:txXfrm>
    </dsp:sp>
    <dsp:sp modelId="{1DB3F06A-6A38-4BC3-9D06-6B2133146CB3}">
      <dsp:nvSpPr>
        <dsp:cNvPr id="0" name=""/>
        <dsp:cNvSpPr/>
      </dsp:nvSpPr>
      <dsp:spPr>
        <a:xfrm>
          <a:off x="0" y="2241923"/>
          <a:ext cx="5791200" cy="831600"/>
        </a:xfrm>
        <a:prstGeom prst="rect">
          <a:avLst/>
        </a:prstGeom>
        <a:no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8C3CB6D-9765-4CCA-9802-F969692F11EF}">
      <dsp:nvSpPr>
        <dsp:cNvPr id="0" name=""/>
        <dsp:cNvSpPr/>
      </dsp:nvSpPr>
      <dsp:spPr>
        <a:xfrm>
          <a:off x="222176" y="464841"/>
          <a:ext cx="5426226" cy="966853"/>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l" defTabSz="1244600">
            <a:lnSpc>
              <a:spcPct val="90000"/>
            </a:lnSpc>
            <a:spcBef>
              <a:spcPct val="0"/>
            </a:spcBef>
            <a:spcAft>
              <a:spcPct val="35000"/>
            </a:spcAft>
          </a:pPr>
          <a:r>
            <a:rPr lang="zh-TW" altLang="en-US" sz="2800" b="1" kern="1200" dirty="0" smtClean="0">
              <a:solidFill>
                <a:srgbClr val="0000FF"/>
              </a:solidFill>
              <a:latin typeface="Arial" panose="020B0604020202020204" pitchFamily="34" charset="0"/>
              <a:ea typeface="標楷體" pitchFamily="65" charset="-120"/>
              <a:cs typeface="Arial" panose="020B0604020202020204" pitchFamily="34" charset="0"/>
            </a:rPr>
            <a:t>比較 </a:t>
          </a:r>
          <a:r>
            <a:rPr lang="en-US" altLang="zh-TW" sz="2800" b="1" kern="1200" dirty="0" smtClean="0">
              <a:solidFill>
                <a:srgbClr val="0000FF"/>
              </a:solidFill>
              <a:latin typeface="Arial" panose="020B0604020202020204" pitchFamily="34" charset="0"/>
              <a:ea typeface="標楷體" pitchFamily="65" charset="-120"/>
              <a:cs typeface="Arial" panose="020B0604020202020204" pitchFamily="34" charset="0"/>
            </a:rPr>
            <a:t>ISO</a:t>
          </a:r>
          <a:r>
            <a:rPr lang="zh-TW" altLang="en-US" sz="2800" b="1" kern="1200" dirty="0" smtClean="0">
              <a:solidFill>
                <a:srgbClr val="0000FF"/>
              </a:solidFill>
              <a:latin typeface="Arial" panose="020B0604020202020204" pitchFamily="34" charset="0"/>
              <a:ea typeface="標楷體" pitchFamily="65" charset="-120"/>
              <a:cs typeface="Arial" panose="020B0604020202020204" pitchFamily="34" charset="0"/>
            </a:rPr>
            <a:t> </a:t>
          </a:r>
          <a:r>
            <a:rPr lang="en-US" altLang="zh-TW" sz="2800" b="1" kern="1200" dirty="0" smtClean="0">
              <a:solidFill>
                <a:srgbClr val="0000FF"/>
              </a:solidFill>
              <a:latin typeface="Arial" panose="020B0604020202020204" pitchFamily="34" charset="0"/>
              <a:ea typeface="標楷體" pitchFamily="65" charset="-120"/>
              <a:cs typeface="Arial" panose="020B0604020202020204" pitchFamily="34" charset="0"/>
            </a:rPr>
            <a:t>22000</a:t>
          </a:r>
          <a:r>
            <a:rPr lang="zh-TW" altLang="en-US" sz="2800" b="1" kern="1200" dirty="0" smtClean="0">
              <a:solidFill>
                <a:srgbClr val="0000FF"/>
              </a:solidFill>
              <a:latin typeface="Arial" panose="020B0604020202020204" pitchFamily="34" charset="0"/>
              <a:ea typeface="標楷體" pitchFamily="65" charset="-120"/>
              <a:cs typeface="Arial" panose="020B0604020202020204" pitchFamily="34" charset="0"/>
            </a:rPr>
            <a:t> 與</a:t>
          </a:r>
          <a:r>
            <a:rPr lang="en-US" altLang="zh-TW" sz="2800" b="1" kern="1200" dirty="0" smtClean="0">
              <a:solidFill>
                <a:srgbClr val="0000FF"/>
              </a:solidFill>
              <a:latin typeface="Arial" panose="020B0604020202020204" pitchFamily="34" charset="0"/>
              <a:ea typeface="標楷體" pitchFamily="65" charset="-120"/>
              <a:cs typeface="Arial" panose="020B0604020202020204" pitchFamily="34" charset="0"/>
            </a:rPr>
            <a:t>HACCP</a:t>
          </a:r>
          <a:endParaRPr lang="zh-TW" altLang="en-US" sz="28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269374" y="512039"/>
        <a:ext cx="5331830" cy="872457"/>
      </dsp:txXfrm>
    </dsp:sp>
    <dsp:sp modelId="{8B10CCCC-7D62-4435-AD5B-35A0540AD739}">
      <dsp:nvSpPr>
        <dsp:cNvPr id="0" name=""/>
        <dsp:cNvSpPr/>
      </dsp:nvSpPr>
      <dsp:spPr>
        <a:xfrm>
          <a:off x="0" y="4018007"/>
          <a:ext cx="57912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D2848BB-C601-4B75-8BAB-44337F438BED}">
      <dsp:nvSpPr>
        <dsp:cNvPr id="0" name=""/>
        <dsp:cNvSpPr/>
      </dsp:nvSpPr>
      <dsp:spPr>
        <a:xfrm>
          <a:off x="294184" y="3553167"/>
          <a:ext cx="5028423" cy="1253363"/>
        </a:xfrm>
        <a:prstGeom prst="roundRect">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3226" tIns="0" rIns="153226" bIns="0" numCol="1" spcCol="1270" anchor="ctr" anchorCtr="0">
          <a:noAutofit/>
        </a:bodyPr>
        <a:lstStyle/>
        <a:p>
          <a:pPr lvl="0" algn="ctr" defTabSz="1244600">
            <a:lnSpc>
              <a:spcPct val="100000"/>
            </a:lnSpc>
            <a:spcBef>
              <a:spcPct val="0"/>
            </a:spcBef>
            <a:spcAft>
              <a:spcPts val="0"/>
            </a:spcAft>
          </a:pPr>
          <a:r>
            <a:rPr lang="zh-TW" altLang="en-US" sz="2800" b="1" kern="1200" dirty="0" smtClean="0">
              <a:solidFill>
                <a:srgbClr val="0000FF"/>
              </a:solidFill>
            </a:rPr>
            <a:t>全球食品安全倡議</a:t>
          </a:r>
          <a:endParaRPr lang="en-US" altLang="zh-TW" sz="2800" b="1" kern="1200" dirty="0" smtClean="0">
            <a:solidFill>
              <a:srgbClr val="0000FF"/>
            </a:solidFill>
          </a:endParaRPr>
        </a:p>
        <a:p>
          <a:pPr lvl="0" algn="ctr" defTabSz="1244600">
            <a:lnSpc>
              <a:spcPct val="100000"/>
            </a:lnSpc>
            <a:spcBef>
              <a:spcPct val="0"/>
            </a:spcBef>
            <a:spcAft>
              <a:spcPts val="0"/>
            </a:spcAft>
          </a:pPr>
          <a:r>
            <a:rPr lang="en-US" altLang="zh-TW" sz="2800" b="1" kern="1200" dirty="0" smtClean="0">
              <a:solidFill>
                <a:srgbClr val="0000FF"/>
              </a:solidFill>
            </a:rPr>
            <a:t>Global Food Safety Initiative</a:t>
          </a:r>
          <a:endParaRPr lang="zh-TW" altLang="en-US" sz="2800" b="1" kern="1200" dirty="0">
            <a:solidFill>
              <a:srgbClr val="0000FF"/>
            </a:solidFill>
            <a:latin typeface="Arial" panose="020B0604020202020204" pitchFamily="34" charset="0"/>
            <a:ea typeface="標楷體" pitchFamily="65" charset="-120"/>
            <a:cs typeface="Arial" panose="020B0604020202020204" pitchFamily="34" charset="0"/>
          </a:endParaRPr>
        </a:p>
      </dsp:txBody>
      <dsp:txXfrm>
        <a:off x="355368" y="3614351"/>
        <a:ext cx="4906055" cy="113099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8F3AEF1-F299-4BE7-80B8-F3E4D58E57FB}" type="datetimeFigureOut">
              <a:rPr lang="zh-TW" altLang="en-US"/>
              <a:pPr>
                <a:defRPr/>
              </a:pPr>
              <a:t>2022/8/11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F6F90ED-CCB4-4D89-B354-CC79EC43EE1B}" type="slidenum">
              <a:rPr lang="zh-TW" altLang="en-US"/>
              <a:pPr>
                <a:defRPr/>
              </a:pPr>
              <a:t>‹#›</a:t>
            </a:fld>
            <a:endParaRPr lang="zh-TW" altLang="en-US"/>
          </a:p>
        </p:txBody>
      </p:sp>
    </p:spTree>
    <p:extLst>
      <p:ext uri="{BB962C8B-B14F-4D97-AF65-F5344CB8AC3E}">
        <p14:creationId xmlns:p14="http://schemas.microsoft.com/office/powerpoint/2010/main" val="20025511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3F6F90ED-CCB4-4D89-B354-CC79EC43EE1B}" type="slidenum">
              <a:rPr lang="zh-TW" altLang="en-US" smtClean="0"/>
              <a:pPr>
                <a:defRPr/>
              </a:pPr>
              <a:t>5</a:t>
            </a:fld>
            <a:endParaRPr lang="zh-TW" altLang="en-US"/>
          </a:p>
        </p:txBody>
      </p:sp>
    </p:spTree>
    <p:extLst>
      <p:ext uri="{BB962C8B-B14F-4D97-AF65-F5344CB8AC3E}">
        <p14:creationId xmlns:p14="http://schemas.microsoft.com/office/powerpoint/2010/main" val="353897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686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859CA2DE-5A7C-48FF-BD18-4CEAD6972B89}" type="slidenum">
              <a:rPr lang="zh-TW" altLang="en-US" smtClean="0"/>
              <a:pPr eaLnBrk="1" hangingPunct="1"/>
              <a:t>24</a:t>
            </a:fld>
            <a:endParaRPr lang="zh-TW" altLang="en-US" smtClean="0"/>
          </a:p>
        </p:txBody>
      </p:sp>
    </p:spTree>
    <p:extLst>
      <p:ext uri="{BB962C8B-B14F-4D97-AF65-F5344CB8AC3E}">
        <p14:creationId xmlns:p14="http://schemas.microsoft.com/office/powerpoint/2010/main" val="2312352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6963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F923E902-BC2C-4D0C-9376-FE9C69BD6AA7}" type="slidenum">
              <a:rPr lang="zh-TW" altLang="en-US" smtClean="0"/>
              <a:pPr eaLnBrk="1" hangingPunct="1"/>
              <a:t>25</a:t>
            </a:fld>
            <a:endParaRPr lang="zh-TW" altLang="en-US" smtClean="0"/>
          </a:p>
        </p:txBody>
      </p:sp>
    </p:spTree>
    <p:extLst>
      <p:ext uri="{BB962C8B-B14F-4D97-AF65-F5344CB8AC3E}">
        <p14:creationId xmlns:p14="http://schemas.microsoft.com/office/powerpoint/2010/main" val="1560769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B04CDC02-3B02-4FD8-B074-33E440DDFAB7}" type="slidenum">
              <a:rPr lang="en-US" altLang="zh-TW" smtClean="0">
                <a:latin typeface="Arial" charset="0"/>
              </a:rPr>
              <a:pPr eaLnBrk="1" hangingPunct="1"/>
              <a:t>89</a:t>
            </a:fld>
            <a:endParaRPr lang="en-US" altLang="zh-TW" smtClean="0">
              <a:latin typeface="Arial" charset="0"/>
            </a:endParaRPr>
          </a:p>
        </p:txBody>
      </p:sp>
      <p:sp>
        <p:nvSpPr>
          <p:cNvPr id="70659" name="Rectangle 2"/>
          <p:cNvSpPr>
            <a:spLocks noGrp="1" noRot="1" noChangeAspect="1" noChangeArrowheads="1" noTextEdit="1"/>
          </p:cNvSpPr>
          <p:nvPr>
            <p:ph type="sldImg"/>
          </p:nvPr>
        </p:nvSpPr>
        <p:spPr bwMode="auto">
          <a:xfrm>
            <a:off x="1143000" y="687388"/>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xfrm>
            <a:off x="915988" y="4343400"/>
            <a:ext cx="5026025" cy="411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zh-TW" smtClean="0"/>
          </a:p>
        </p:txBody>
      </p:sp>
    </p:spTree>
    <p:extLst>
      <p:ext uri="{BB962C8B-B14F-4D97-AF65-F5344CB8AC3E}">
        <p14:creationId xmlns:p14="http://schemas.microsoft.com/office/powerpoint/2010/main" val="2818261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mportal.npust.edu.tw/bin/home.php" TargetMode="External"/><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mportal.npust.edu.tw/bin/home.php"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zh-TW" altLang="en-US"/>
          </a:p>
        </p:txBody>
      </p:sp>
      <p:sp>
        <p:nvSpPr>
          <p:cNvPr id="5122" name="Rectangle 2"/>
          <p:cNvSpPr>
            <a:spLocks noGrp="1" noChangeArrowheads="1"/>
          </p:cNvSpPr>
          <p:nvPr>
            <p:ph type="ctrTitle"/>
          </p:nvPr>
        </p:nvSpPr>
        <p:spPr>
          <a:xfrm>
            <a:off x="685800" y="990600"/>
            <a:ext cx="7772400" cy="1371600"/>
          </a:xfrm>
        </p:spPr>
        <p:txBody>
          <a:bodyPr/>
          <a:lstStyle>
            <a:lvl1pPr>
              <a:defRPr sz="4000" b="0"/>
            </a:lvl1pPr>
          </a:lstStyle>
          <a:p>
            <a:r>
              <a:rPr lang="zh-TW" altLang="en-US"/>
              <a:t>按一下以編輯母片標題樣式</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b="0"/>
            </a:lvl1pPr>
          </a:lstStyle>
          <a:p>
            <a:r>
              <a:rPr lang="zh-TW" altLang="en-US"/>
              <a:t>按一下以編輯母片副標題樣式</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248863B0-F53E-4022-A07F-2064CD9AF378}" type="slidenum">
              <a:rPr lang="en-US" altLang="zh-TW"/>
              <a:pPr>
                <a:defRPr/>
              </a:pPr>
              <a:t>‹#›</a:t>
            </a:fld>
            <a:endParaRPr lang="en-US" altLang="zh-TW"/>
          </a:p>
        </p:txBody>
      </p:sp>
    </p:spTree>
    <p:extLst>
      <p:ext uri="{BB962C8B-B14F-4D97-AF65-F5344CB8AC3E}">
        <p14:creationId xmlns:p14="http://schemas.microsoft.com/office/powerpoint/2010/main" val="381259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8"/>
          <p:cNvSpPr>
            <a:spLocks noGrp="1" noChangeArrowheads="1"/>
          </p:cNvSpPr>
          <p:nvPr>
            <p:ph type="sldNum" sz="quarter" idx="12"/>
          </p:nvPr>
        </p:nvSpPr>
        <p:spPr>
          <a:ln/>
        </p:spPr>
        <p:txBody>
          <a:bodyPr/>
          <a:lstStyle>
            <a:lvl1pPr>
              <a:defRPr/>
            </a:lvl1pPr>
          </a:lstStyle>
          <a:p>
            <a:pPr>
              <a:defRPr/>
            </a:pPr>
            <a:fld id="{9FF2B6DB-B995-4E37-8531-93C8BADD5CD8}" type="slidenum">
              <a:rPr lang="en-US" altLang="zh-TW"/>
              <a:pPr>
                <a:defRPr/>
              </a:pPr>
              <a:t>‹#›</a:t>
            </a:fld>
            <a:endParaRPr lang="en-US" altLang="zh-TW"/>
          </a:p>
        </p:txBody>
      </p:sp>
    </p:spTree>
    <p:extLst>
      <p:ext uri="{BB962C8B-B14F-4D97-AF65-F5344CB8AC3E}">
        <p14:creationId xmlns:p14="http://schemas.microsoft.com/office/powerpoint/2010/main" val="3177751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73838" y="304800"/>
            <a:ext cx="2001837" cy="5715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566738" y="304800"/>
            <a:ext cx="5854700" cy="5715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8"/>
          <p:cNvSpPr>
            <a:spLocks noGrp="1" noChangeArrowheads="1"/>
          </p:cNvSpPr>
          <p:nvPr>
            <p:ph type="sldNum" sz="quarter" idx="12"/>
          </p:nvPr>
        </p:nvSpPr>
        <p:spPr>
          <a:ln/>
        </p:spPr>
        <p:txBody>
          <a:bodyPr/>
          <a:lstStyle>
            <a:lvl1pPr>
              <a:defRPr/>
            </a:lvl1pPr>
          </a:lstStyle>
          <a:p>
            <a:pPr>
              <a:defRPr/>
            </a:pPr>
            <a:fld id="{16F345BA-6C71-43CF-B78C-8DC6CD6BDD03}" type="slidenum">
              <a:rPr lang="en-US" altLang="zh-TW"/>
              <a:pPr>
                <a:defRPr/>
              </a:pPr>
              <a:t>‹#›</a:t>
            </a:fld>
            <a:endParaRPr lang="en-US" altLang="zh-TW"/>
          </a:p>
        </p:txBody>
      </p:sp>
    </p:spTree>
    <p:extLst>
      <p:ext uri="{BB962C8B-B14F-4D97-AF65-F5344CB8AC3E}">
        <p14:creationId xmlns:p14="http://schemas.microsoft.com/office/powerpoint/2010/main" val="3769887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8" y="304800"/>
            <a:ext cx="8008937" cy="5715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8"/>
          <p:cNvSpPr>
            <a:spLocks noGrp="1" noChangeArrowheads="1"/>
          </p:cNvSpPr>
          <p:nvPr>
            <p:ph type="sldNum" sz="quarter" idx="12"/>
          </p:nvPr>
        </p:nvSpPr>
        <p:spPr>
          <a:ln/>
        </p:spPr>
        <p:txBody>
          <a:bodyPr/>
          <a:lstStyle>
            <a:lvl1pPr>
              <a:defRPr/>
            </a:lvl1pPr>
          </a:lstStyle>
          <a:p>
            <a:pPr>
              <a:defRPr/>
            </a:pPr>
            <a:fld id="{04526AC8-33A3-4FC5-B37E-DE36149FA0E3}" type="slidenum">
              <a:rPr lang="en-US" altLang="zh-TW"/>
              <a:pPr>
                <a:defRPr/>
              </a:pPr>
              <a:t>‹#›</a:t>
            </a:fld>
            <a:endParaRPr lang="en-US" altLang="zh-TW"/>
          </a:p>
        </p:txBody>
      </p:sp>
    </p:spTree>
    <p:extLst>
      <p:ext uri="{BB962C8B-B14F-4D97-AF65-F5344CB8AC3E}">
        <p14:creationId xmlns:p14="http://schemas.microsoft.com/office/powerpoint/2010/main" val="308481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6"/>
          <p:cNvSpPr>
            <a:spLocks noGrp="1" noChangeArrowheads="1"/>
          </p:cNvSpPr>
          <p:nvPr>
            <p:ph type="dt" sz="half" idx="10"/>
          </p:nvPr>
        </p:nvSpPr>
        <p:spPr/>
        <p:txBody>
          <a:bodyPr/>
          <a:lstStyle>
            <a:lvl1pPr>
              <a:defRPr/>
            </a:lvl1pPr>
          </a:lstStyle>
          <a:p>
            <a:pPr>
              <a:defRPr/>
            </a:pPr>
            <a:endParaRPr lang="en-US" altLang="zh-TW"/>
          </a:p>
        </p:txBody>
      </p:sp>
      <p:sp>
        <p:nvSpPr>
          <p:cNvPr id="6" name="Rectangle 8"/>
          <p:cNvSpPr>
            <a:spLocks noGrp="1" noChangeArrowheads="1"/>
          </p:cNvSpPr>
          <p:nvPr>
            <p:ph type="sldNum" sz="quarter" idx="12"/>
          </p:nvPr>
        </p:nvSpPr>
        <p:spPr/>
        <p:txBody>
          <a:bodyPr/>
          <a:lstStyle>
            <a:lvl1pPr>
              <a:defRPr sz="1400">
                <a:solidFill>
                  <a:schemeClr val="tx1"/>
                </a:solidFill>
                <a:latin typeface="Arial" pitchFamily="34" charset="0"/>
                <a:cs typeface="Arial" pitchFamily="34" charset="0"/>
              </a:defRPr>
            </a:lvl1pPr>
          </a:lstStyle>
          <a:p>
            <a:pPr>
              <a:defRPr/>
            </a:pPr>
            <a:fld id="{834153D6-A00C-432D-8F54-F09A5F5F07F7}" type="slidenum">
              <a:rPr lang="en-US" altLang="zh-TW"/>
              <a:pPr>
                <a:defRPr/>
              </a:pPr>
              <a:t>‹#›</a:t>
            </a:fld>
            <a:endParaRPr lang="en-US" altLang="zh-TW"/>
          </a:p>
        </p:txBody>
      </p:sp>
      <p:grpSp>
        <p:nvGrpSpPr>
          <p:cNvPr id="10" name="群組 9"/>
          <p:cNvGrpSpPr/>
          <p:nvPr userDrawn="1"/>
        </p:nvGrpSpPr>
        <p:grpSpPr>
          <a:xfrm>
            <a:off x="7151084" y="260648"/>
            <a:ext cx="1800200" cy="1334562"/>
            <a:chOff x="0" y="0"/>
            <a:chExt cx="5753686" cy="3812345"/>
          </a:xfrm>
        </p:grpSpPr>
        <p:pic>
          <p:nvPicPr>
            <p:cNvPr id="11" name="圖片 10" descr="http://mportal.npust.edu.tw/ezfiles/0/1000/img/818/152789858.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5711483" cy="3812345"/>
            </a:xfrm>
            <a:prstGeom prst="rect">
              <a:avLst/>
            </a:prstGeom>
            <a:noFill/>
            <a:ln>
              <a:noFill/>
            </a:ln>
          </p:spPr>
        </p:pic>
        <p:pic>
          <p:nvPicPr>
            <p:cNvPr id="12" name="圖片 11" descr="國立屏東科技大學LOGO">
              <a:hlinkClick r:id="rId3" tooltip="國立屏東科技大學"/>
            </p:cNvPr>
            <p:cNvPicPr>
              <a:picLocks noChangeAspect="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1266093" y="907367"/>
              <a:ext cx="4487593" cy="893298"/>
            </a:xfrm>
            <a:prstGeom prst="rect">
              <a:avLst/>
            </a:prstGeom>
            <a:noFill/>
            <a:ln>
              <a:noFill/>
            </a:ln>
          </p:spPr>
        </p:pic>
      </p:grpSp>
      <p:sp>
        <p:nvSpPr>
          <p:cNvPr id="9" name="矩形 8"/>
          <p:cNvSpPr/>
          <p:nvPr userDrawn="1"/>
        </p:nvSpPr>
        <p:spPr>
          <a:xfrm>
            <a:off x="7151084" y="260648"/>
            <a:ext cx="1957420" cy="1334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40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8"/>
          <p:cNvSpPr>
            <a:spLocks noGrp="1" noChangeArrowheads="1"/>
          </p:cNvSpPr>
          <p:nvPr>
            <p:ph type="sldNum" sz="quarter" idx="12"/>
          </p:nvPr>
        </p:nvSpPr>
        <p:spPr>
          <a:ln/>
        </p:spPr>
        <p:txBody>
          <a:bodyPr/>
          <a:lstStyle>
            <a:lvl1pPr>
              <a:defRPr/>
            </a:lvl1pPr>
          </a:lstStyle>
          <a:p>
            <a:pPr>
              <a:defRPr/>
            </a:pPr>
            <a:fld id="{3305381B-E400-4974-AA44-B24E6CE17D10}" type="slidenum">
              <a:rPr lang="en-US" altLang="zh-TW"/>
              <a:pPr>
                <a:defRPr/>
              </a:pPr>
              <a:t>‹#›</a:t>
            </a:fld>
            <a:endParaRPr lang="en-US" altLang="zh-TW"/>
          </a:p>
        </p:txBody>
      </p:sp>
    </p:spTree>
    <p:extLst>
      <p:ext uri="{BB962C8B-B14F-4D97-AF65-F5344CB8AC3E}">
        <p14:creationId xmlns:p14="http://schemas.microsoft.com/office/powerpoint/2010/main" val="3338598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8"/>
          <p:cNvSpPr>
            <a:spLocks noGrp="1" noChangeArrowheads="1"/>
          </p:cNvSpPr>
          <p:nvPr>
            <p:ph type="sldNum" sz="quarter" idx="12"/>
          </p:nvPr>
        </p:nvSpPr>
        <p:spPr>
          <a:ln/>
        </p:spPr>
        <p:txBody>
          <a:bodyPr/>
          <a:lstStyle>
            <a:lvl1pPr>
              <a:defRPr/>
            </a:lvl1pPr>
          </a:lstStyle>
          <a:p>
            <a:pPr>
              <a:defRPr/>
            </a:pPr>
            <a:fld id="{30901430-7ABC-4F87-9025-7971737A5774}" type="slidenum">
              <a:rPr lang="en-US" altLang="zh-TW"/>
              <a:pPr>
                <a:defRPr/>
              </a:pPr>
              <a:t>‹#›</a:t>
            </a:fld>
            <a:endParaRPr lang="en-US" altLang="zh-TW"/>
          </a:p>
        </p:txBody>
      </p:sp>
      <p:sp>
        <p:nvSpPr>
          <p:cNvPr id="6" name="矩形 5"/>
          <p:cNvSpPr/>
          <p:nvPr userDrawn="1"/>
        </p:nvSpPr>
        <p:spPr>
          <a:xfrm>
            <a:off x="7452320" y="188640"/>
            <a:ext cx="1224136" cy="1368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98586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9" name="Rectangle 8"/>
          <p:cNvSpPr>
            <a:spLocks noGrp="1" noChangeArrowheads="1"/>
          </p:cNvSpPr>
          <p:nvPr>
            <p:ph type="sldNum" sz="quarter" idx="12"/>
          </p:nvPr>
        </p:nvSpPr>
        <p:spPr>
          <a:ln/>
        </p:spPr>
        <p:txBody>
          <a:bodyPr/>
          <a:lstStyle>
            <a:lvl1pPr>
              <a:defRPr/>
            </a:lvl1pPr>
          </a:lstStyle>
          <a:p>
            <a:pPr>
              <a:defRPr/>
            </a:pPr>
            <a:fld id="{1C98B9CB-BA77-48B5-968B-0C06955065F9}" type="slidenum">
              <a:rPr lang="en-US" altLang="zh-TW"/>
              <a:pPr>
                <a:defRPr/>
              </a:pPr>
              <a:t>‹#›</a:t>
            </a:fld>
            <a:endParaRPr lang="en-US" altLang="zh-TW"/>
          </a:p>
        </p:txBody>
      </p:sp>
      <p:sp>
        <p:nvSpPr>
          <p:cNvPr id="8" name="矩形 7"/>
          <p:cNvSpPr/>
          <p:nvPr userDrawn="1"/>
        </p:nvSpPr>
        <p:spPr>
          <a:xfrm>
            <a:off x="7452320" y="260648"/>
            <a:ext cx="129614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123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8"/>
          <p:cNvSpPr>
            <a:spLocks noGrp="1" noChangeArrowheads="1"/>
          </p:cNvSpPr>
          <p:nvPr>
            <p:ph type="sldNum" sz="quarter" idx="12"/>
          </p:nvPr>
        </p:nvSpPr>
        <p:spPr>
          <a:ln/>
        </p:spPr>
        <p:txBody>
          <a:bodyPr/>
          <a:lstStyle>
            <a:lvl1pPr>
              <a:defRPr/>
            </a:lvl1pPr>
          </a:lstStyle>
          <a:p>
            <a:pPr>
              <a:defRPr/>
            </a:pPr>
            <a:fld id="{8A28238A-FE40-4662-98BE-44DDF98625CB}" type="slidenum">
              <a:rPr lang="en-US" altLang="zh-TW"/>
              <a:pPr>
                <a:defRPr/>
              </a:pPr>
              <a:t>‹#›</a:t>
            </a:fld>
            <a:endParaRPr lang="en-US" altLang="zh-TW"/>
          </a:p>
        </p:txBody>
      </p:sp>
      <p:sp>
        <p:nvSpPr>
          <p:cNvPr id="4" name="矩形 3"/>
          <p:cNvSpPr/>
          <p:nvPr userDrawn="1"/>
        </p:nvSpPr>
        <p:spPr>
          <a:xfrm>
            <a:off x="7236296" y="260648"/>
            <a:ext cx="1512168" cy="1296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7136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8"/>
          <p:cNvSpPr>
            <a:spLocks noGrp="1" noChangeArrowheads="1"/>
          </p:cNvSpPr>
          <p:nvPr>
            <p:ph type="sldNum" sz="quarter" idx="12"/>
          </p:nvPr>
        </p:nvSpPr>
        <p:spPr>
          <a:ln/>
        </p:spPr>
        <p:txBody>
          <a:bodyPr/>
          <a:lstStyle>
            <a:lvl1pPr>
              <a:defRPr/>
            </a:lvl1pPr>
          </a:lstStyle>
          <a:p>
            <a:pPr>
              <a:defRPr/>
            </a:pPr>
            <a:fld id="{5BDEC2FB-AB1B-4130-8E8F-1685C93D3CDD}" type="slidenum">
              <a:rPr lang="en-US" altLang="zh-TW"/>
              <a:pPr>
                <a:defRPr/>
              </a:pPr>
              <a:t>‹#›</a:t>
            </a:fld>
            <a:endParaRPr lang="en-US" altLang="zh-TW"/>
          </a:p>
        </p:txBody>
      </p:sp>
      <p:grpSp>
        <p:nvGrpSpPr>
          <p:cNvPr id="5" name="群組 4"/>
          <p:cNvGrpSpPr/>
          <p:nvPr userDrawn="1"/>
        </p:nvGrpSpPr>
        <p:grpSpPr>
          <a:xfrm>
            <a:off x="6948264" y="289415"/>
            <a:ext cx="1800200" cy="1261616"/>
            <a:chOff x="0" y="0"/>
            <a:chExt cx="5753686" cy="3812345"/>
          </a:xfrm>
        </p:grpSpPr>
        <p:pic>
          <p:nvPicPr>
            <p:cNvPr id="6" name="圖片 5" descr="http://mportal.npust.edu.tw/ezfiles/0/1000/img/818/152789858.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0"/>
              <a:ext cx="5711483" cy="3812345"/>
            </a:xfrm>
            <a:prstGeom prst="rect">
              <a:avLst/>
            </a:prstGeom>
            <a:noFill/>
            <a:ln>
              <a:noFill/>
            </a:ln>
          </p:spPr>
        </p:pic>
        <p:pic>
          <p:nvPicPr>
            <p:cNvPr id="7" name="圖片 6" descr="國立屏東科技大學LOGO">
              <a:hlinkClick r:id="rId3" tooltip="國立屏東科技大學"/>
            </p:cNvPr>
            <p:cNvPicPr>
              <a:picLocks noChangeAspect="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1266093" y="907367"/>
              <a:ext cx="4487593" cy="893298"/>
            </a:xfrm>
            <a:prstGeom prst="rect">
              <a:avLst/>
            </a:prstGeom>
            <a:noFill/>
            <a:ln>
              <a:noFill/>
            </a:ln>
          </p:spPr>
        </p:pic>
      </p:grpSp>
      <p:sp>
        <p:nvSpPr>
          <p:cNvPr id="3" name="矩形 2"/>
          <p:cNvSpPr/>
          <p:nvPr userDrawn="1"/>
        </p:nvSpPr>
        <p:spPr>
          <a:xfrm>
            <a:off x="6660232" y="188640"/>
            <a:ext cx="2232248" cy="13623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0150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8"/>
          <p:cNvSpPr>
            <a:spLocks noGrp="1" noChangeArrowheads="1"/>
          </p:cNvSpPr>
          <p:nvPr>
            <p:ph type="sldNum" sz="quarter" idx="12"/>
          </p:nvPr>
        </p:nvSpPr>
        <p:spPr>
          <a:ln/>
        </p:spPr>
        <p:txBody>
          <a:bodyPr/>
          <a:lstStyle>
            <a:lvl1pPr>
              <a:defRPr/>
            </a:lvl1pPr>
          </a:lstStyle>
          <a:p>
            <a:pPr>
              <a:defRPr/>
            </a:pPr>
            <a:fld id="{63EEC6FB-062A-409D-8415-DEB3B43FB90D}" type="slidenum">
              <a:rPr lang="en-US" altLang="zh-TW"/>
              <a:pPr>
                <a:defRPr/>
              </a:pPr>
              <a:t>‹#›</a:t>
            </a:fld>
            <a:endParaRPr lang="en-US" altLang="zh-TW"/>
          </a:p>
        </p:txBody>
      </p:sp>
    </p:spTree>
    <p:extLst>
      <p:ext uri="{BB962C8B-B14F-4D97-AF65-F5344CB8AC3E}">
        <p14:creationId xmlns:p14="http://schemas.microsoft.com/office/powerpoint/2010/main" val="4185579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8"/>
          <p:cNvSpPr>
            <a:spLocks noGrp="1" noChangeArrowheads="1"/>
          </p:cNvSpPr>
          <p:nvPr>
            <p:ph type="sldNum" sz="quarter" idx="12"/>
          </p:nvPr>
        </p:nvSpPr>
        <p:spPr>
          <a:ln/>
        </p:spPr>
        <p:txBody>
          <a:bodyPr/>
          <a:lstStyle>
            <a:lvl1pPr>
              <a:defRPr/>
            </a:lvl1pPr>
          </a:lstStyle>
          <a:p>
            <a:pPr>
              <a:defRPr/>
            </a:pPr>
            <a:fld id="{D03DF684-BCA8-46F3-8B55-F8E970325744}" type="slidenum">
              <a:rPr lang="en-US" altLang="zh-TW"/>
              <a:pPr>
                <a:defRPr/>
              </a:pPr>
              <a:t>‹#›</a:t>
            </a:fld>
            <a:endParaRPr lang="en-US" altLang="zh-TW"/>
          </a:p>
        </p:txBody>
      </p:sp>
    </p:spTree>
    <p:extLst>
      <p:ext uri="{BB962C8B-B14F-4D97-AF65-F5344CB8AC3E}">
        <p14:creationId xmlns:p14="http://schemas.microsoft.com/office/powerpoint/2010/main" val="3902396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9750" y="260350"/>
            <a:ext cx="6516688"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585 w 1000"/>
              <a:gd name="T3" fmla="*/ 0 h 1000"/>
              <a:gd name="T4" fmla="*/ 585 w 1000"/>
              <a:gd name="T5" fmla="*/ 1000 h 1000"/>
              <a:gd name="T6" fmla="*/ 0 w 1000"/>
              <a:gd name="T7" fmla="*/ 1000 h 1000"/>
              <a:gd name="T8" fmla="*/ 0 w 1000"/>
              <a:gd name="T9" fmla="*/ 0 h 1000"/>
              <a:gd name="T10" fmla="*/ 1000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zh-TW" altLang="en-US"/>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102"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200"/>
            </a:lvl1pPr>
          </a:lstStyle>
          <a:p>
            <a:pPr>
              <a:defRPr/>
            </a:pPr>
            <a:endParaRPr lang="en-US" altLang="zh-TW"/>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b="1">
                <a:solidFill>
                  <a:schemeClr val="tx1"/>
                </a:solidFill>
                <a:latin typeface="Arial" pitchFamily="34" charset="0"/>
                <a:cs typeface="Arial" pitchFamily="34" charset="0"/>
              </a:defRPr>
            </a:lvl1pPr>
          </a:lstStyle>
          <a:p>
            <a:pPr>
              <a:defRPr/>
            </a:pPr>
            <a:fld id="{4B469F1D-75C4-4B47-A074-A03EE6E5DA5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iming>
    <p:tnLst>
      <p:par>
        <p:cTn id="1" dur="indefinite" restart="never" nodeType="tmRoot"/>
      </p:par>
    </p:tnLst>
  </p:timing>
  <p:hf hdr="0" dt="0"/>
  <p:txStyles>
    <p:titleStyle>
      <a:lvl1pPr algn="l" rtl="0" eaLnBrk="0" fontAlgn="base" hangingPunct="0">
        <a:spcBef>
          <a:spcPct val="0"/>
        </a:spcBef>
        <a:spcAft>
          <a:spcPct val="0"/>
        </a:spcAft>
        <a:defRPr kumimoji="1" sz="3800" b="1">
          <a:solidFill>
            <a:srgbClr val="0000FF"/>
          </a:solidFill>
          <a:latin typeface="+mj-lt"/>
          <a:ea typeface="+mj-ea"/>
          <a:cs typeface="+mj-cs"/>
        </a:defRPr>
      </a:lvl1pPr>
      <a:lvl2pPr algn="l" rtl="0" eaLnBrk="0" fontAlgn="base" hangingPunct="0">
        <a:spcBef>
          <a:spcPct val="0"/>
        </a:spcBef>
        <a:spcAft>
          <a:spcPct val="0"/>
        </a:spcAft>
        <a:defRPr kumimoji="1" sz="3800" b="1">
          <a:solidFill>
            <a:srgbClr val="0000FF"/>
          </a:solidFill>
          <a:latin typeface="Verdana" pitchFamily="34" charset="0"/>
          <a:ea typeface="標楷體" pitchFamily="65" charset="-120"/>
        </a:defRPr>
      </a:lvl2pPr>
      <a:lvl3pPr algn="l" rtl="0" eaLnBrk="0" fontAlgn="base" hangingPunct="0">
        <a:spcBef>
          <a:spcPct val="0"/>
        </a:spcBef>
        <a:spcAft>
          <a:spcPct val="0"/>
        </a:spcAft>
        <a:defRPr kumimoji="1" sz="3800" b="1">
          <a:solidFill>
            <a:srgbClr val="0000FF"/>
          </a:solidFill>
          <a:latin typeface="Verdana" pitchFamily="34" charset="0"/>
          <a:ea typeface="標楷體" pitchFamily="65" charset="-120"/>
        </a:defRPr>
      </a:lvl3pPr>
      <a:lvl4pPr algn="l" rtl="0" eaLnBrk="0" fontAlgn="base" hangingPunct="0">
        <a:spcBef>
          <a:spcPct val="0"/>
        </a:spcBef>
        <a:spcAft>
          <a:spcPct val="0"/>
        </a:spcAft>
        <a:defRPr kumimoji="1" sz="3800" b="1">
          <a:solidFill>
            <a:srgbClr val="0000FF"/>
          </a:solidFill>
          <a:latin typeface="Verdana" pitchFamily="34" charset="0"/>
          <a:ea typeface="標楷體" pitchFamily="65" charset="-120"/>
        </a:defRPr>
      </a:lvl4pPr>
      <a:lvl5pPr algn="l" rtl="0" eaLnBrk="0" fontAlgn="base" hangingPunct="0">
        <a:spcBef>
          <a:spcPct val="0"/>
        </a:spcBef>
        <a:spcAft>
          <a:spcPct val="0"/>
        </a:spcAft>
        <a:defRPr kumimoji="1" sz="3800" b="1">
          <a:solidFill>
            <a:srgbClr val="0000FF"/>
          </a:solidFill>
          <a:latin typeface="Verdana" pitchFamily="34" charset="0"/>
          <a:ea typeface="標楷體" pitchFamily="65" charset="-120"/>
        </a:defRPr>
      </a:lvl5pPr>
      <a:lvl6pPr marL="457200" algn="l" rtl="0" fontAlgn="base">
        <a:spcBef>
          <a:spcPct val="0"/>
        </a:spcBef>
        <a:spcAft>
          <a:spcPct val="0"/>
        </a:spcAft>
        <a:defRPr kumimoji="1" sz="3800" b="1">
          <a:solidFill>
            <a:srgbClr val="0000FF"/>
          </a:solidFill>
          <a:latin typeface="Verdana" pitchFamily="34" charset="0"/>
          <a:ea typeface="標楷體" pitchFamily="65" charset="-120"/>
        </a:defRPr>
      </a:lvl6pPr>
      <a:lvl7pPr marL="914400" algn="l" rtl="0" fontAlgn="base">
        <a:spcBef>
          <a:spcPct val="0"/>
        </a:spcBef>
        <a:spcAft>
          <a:spcPct val="0"/>
        </a:spcAft>
        <a:defRPr kumimoji="1" sz="3800" b="1">
          <a:solidFill>
            <a:srgbClr val="0000FF"/>
          </a:solidFill>
          <a:latin typeface="Verdana" pitchFamily="34" charset="0"/>
          <a:ea typeface="標楷體" pitchFamily="65" charset="-120"/>
        </a:defRPr>
      </a:lvl7pPr>
      <a:lvl8pPr marL="1371600" algn="l" rtl="0" fontAlgn="base">
        <a:spcBef>
          <a:spcPct val="0"/>
        </a:spcBef>
        <a:spcAft>
          <a:spcPct val="0"/>
        </a:spcAft>
        <a:defRPr kumimoji="1" sz="3800" b="1">
          <a:solidFill>
            <a:srgbClr val="0000FF"/>
          </a:solidFill>
          <a:latin typeface="Verdana" pitchFamily="34" charset="0"/>
          <a:ea typeface="標楷體" pitchFamily="65" charset="-120"/>
        </a:defRPr>
      </a:lvl8pPr>
      <a:lvl9pPr marL="1828800" algn="l" rtl="0" fontAlgn="base">
        <a:spcBef>
          <a:spcPct val="0"/>
        </a:spcBef>
        <a:spcAft>
          <a:spcPct val="0"/>
        </a:spcAft>
        <a:defRPr kumimoji="1" sz="3800" b="1">
          <a:solidFill>
            <a:srgbClr val="0000FF"/>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kumimoji="1" sz="3000" b="1">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kumimoji="1" sz="2600" b="1">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itchFamily="2" charset="2"/>
        <a:buChar char="o"/>
        <a:defRPr kumimoji="1" sz="2300" b="1">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itchFamily="2" charset="2"/>
        <a:buChar char="n"/>
        <a:defRPr kumimoji="1" sz="2000" b="1">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itchFamily="2" charset="2"/>
        <a:buChar char="§"/>
        <a:defRPr kumimoji="1" sz="2000" b="1">
          <a:solidFill>
            <a:schemeClr val="tx1"/>
          </a:solidFill>
          <a:latin typeface="+mn-lt"/>
          <a:ea typeface="+mn-ea"/>
        </a:defRPr>
      </a:lvl5pPr>
      <a:lvl6pPr marL="2551113" indent="-398463" algn="l" rtl="0" fontAlgn="base">
        <a:spcBef>
          <a:spcPct val="25000"/>
        </a:spcBef>
        <a:spcAft>
          <a:spcPct val="0"/>
        </a:spcAft>
        <a:buClr>
          <a:schemeClr val="accent2"/>
        </a:buClr>
        <a:buFont typeface="Wingdings" pitchFamily="2" charset="2"/>
        <a:buChar char="§"/>
        <a:defRPr kumimoji="1" sz="2000" b="1">
          <a:solidFill>
            <a:schemeClr val="tx1"/>
          </a:solidFill>
          <a:latin typeface="+mn-lt"/>
          <a:ea typeface="+mn-ea"/>
        </a:defRPr>
      </a:lvl6pPr>
      <a:lvl7pPr marL="3008313" indent="-398463" algn="l" rtl="0" fontAlgn="base">
        <a:spcBef>
          <a:spcPct val="25000"/>
        </a:spcBef>
        <a:spcAft>
          <a:spcPct val="0"/>
        </a:spcAft>
        <a:buClr>
          <a:schemeClr val="accent2"/>
        </a:buClr>
        <a:buFont typeface="Wingdings" pitchFamily="2" charset="2"/>
        <a:buChar char="§"/>
        <a:defRPr kumimoji="1" sz="2000" b="1">
          <a:solidFill>
            <a:schemeClr val="tx1"/>
          </a:solidFill>
          <a:latin typeface="+mn-lt"/>
          <a:ea typeface="+mn-ea"/>
        </a:defRPr>
      </a:lvl7pPr>
      <a:lvl8pPr marL="3465513" indent="-398463" algn="l" rtl="0" fontAlgn="base">
        <a:spcBef>
          <a:spcPct val="25000"/>
        </a:spcBef>
        <a:spcAft>
          <a:spcPct val="0"/>
        </a:spcAft>
        <a:buClr>
          <a:schemeClr val="accent2"/>
        </a:buClr>
        <a:buFont typeface="Wingdings" pitchFamily="2" charset="2"/>
        <a:buChar char="§"/>
        <a:defRPr kumimoji="1" sz="2000" b="1">
          <a:solidFill>
            <a:schemeClr val="tx1"/>
          </a:solidFill>
          <a:latin typeface="+mn-lt"/>
          <a:ea typeface="+mn-ea"/>
        </a:defRPr>
      </a:lvl8pPr>
      <a:lvl9pPr marL="3922713" indent="-398463" algn="l" rtl="0" fontAlgn="base">
        <a:spcBef>
          <a:spcPct val="25000"/>
        </a:spcBef>
        <a:spcAft>
          <a:spcPct val="0"/>
        </a:spcAft>
        <a:buClr>
          <a:schemeClr val="accent2"/>
        </a:buClr>
        <a:buFont typeface="Wingdings" pitchFamily="2" charset="2"/>
        <a:buChar char="§"/>
        <a:defRPr kumimoji="1" sz="2000" b="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2.xml"/><Relationship Id="rId7"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26.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hyperlink" Target="http://www.codexalimentarius.org/standards/list-of-standards/" TargetMode="External"/><Relationship Id="rId1" Type="http://schemas.openxmlformats.org/officeDocument/2006/relationships/slideLayout" Target="../slideLayouts/slideLayout7.xml"/><Relationship Id="rId6" Type="http://schemas.openxmlformats.org/officeDocument/2006/relationships/hyperlink" Target="http://www.codexalimentarius.org/standards/thematic-publications/" TargetMode="External"/><Relationship Id="rId5" Type="http://schemas.openxmlformats.org/officeDocument/2006/relationships/image" Target="../media/image33.png"/><Relationship Id="rId4" Type="http://schemas.openxmlformats.org/officeDocument/2006/relationships/hyperlink" Target="http://www.codexalimentarius.org/standards/gsfa/"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zh-TW" altLang="en-US" sz="3600" b="1" dirty="0"/>
              <a:t>國立屏東大學</a:t>
            </a:r>
            <a:r>
              <a:rPr lang="en-US" altLang="zh-TW" sz="3600" b="1" dirty="0"/>
              <a:t>111</a:t>
            </a:r>
            <a:r>
              <a:rPr lang="zh-TW" altLang="en-US" sz="3600" b="1" dirty="0"/>
              <a:t>學年度第</a:t>
            </a:r>
            <a:r>
              <a:rPr lang="en-US" altLang="zh-TW" sz="3600" b="1" dirty="0"/>
              <a:t>1</a:t>
            </a:r>
            <a:r>
              <a:rPr lang="zh-TW" altLang="en-US" sz="3600" b="1" dirty="0" smtClean="0"/>
              <a:t>學期</a:t>
            </a:r>
            <a:r>
              <a:rPr lang="en-US" altLang="zh-TW" sz="3600" b="1" dirty="0" smtClean="0"/>
              <a:t/>
            </a:r>
            <a:br>
              <a:rPr lang="en-US" altLang="zh-TW" sz="3600" b="1" dirty="0" smtClean="0"/>
            </a:br>
            <a:r>
              <a:rPr lang="zh-TW" altLang="en-US" sz="3600" b="1" dirty="0" smtClean="0"/>
              <a:t>資訊</a:t>
            </a:r>
            <a:r>
              <a:rPr lang="zh-TW" altLang="en-US" sz="3600" b="1" dirty="0"/>
              <a:t>工程學系碩士班專題演講</a:t>
            </a:r>
            <a:endParaRPr lang="zh-TW" altLang="en-US" sz="3600" b="1" dirty="0" smtClean="0"/>
          </a:p>
        </p:txBody>
      </p:sp>
      <p:sp>
        <p:nvSpPr>
          <p:cNvPr id="4099" name="Rectangle 3"/>
          <p:cNvSpPr>
            <a:spLocks noGrp="1" noChangeArrowheads="1"/>
          </p:cNvSpPr>
          <p:nvPr>
            <p:ph type="subTitle" idx="1"/>
          </p:nvPr>
        </p:nvSpPr>
        <p:spPr>
          <a:xfrm>
            <a:off x="467544" y="2924944"/>
            <a:ext cx="8316416" cy="1600200"/>
          </a:xfrm>
        </p:spPr>
        <p:txBody>
          <a:bodyPr/>
          <a:lstStyle/>
          <a:p>
            <a:pPr algn="ctr"/>
            <a:r>
              <a:rPr lang="zh-TW" altLang="en-US" sz="4800" b="1" dirty="0">
                <a:solidFill>
                  <a:srgbClr val="FF0000"/>
                </a:solidFill>
              </a:rPr>
              <a:t>淺介食品安全管制</a:t>
            </a:r>
            <a:r>
              <a:rPr lang="zh-TW" altLang="en-US" sz="4800" b="1" dirty="0" smtClean="0">
                <a:solidFill>
                  <a:srgbClr val="FF0000"/>
                </a:solidFill>
              </a:rPr>
              <a:t>系統</a:t>
            </a:r>
            <a:endParaRPr lang="en-US" altLang="zh-TW" sz="4800" b="1" dirty="0" smtClean="0">
              <a:solidFill>
                <a:srgbClr val="FF0000"/>
              </a:solidFill>
            </a:endParaRPr>
          </a:p>
          <a:p>
            <a:pPr algn="ctr"/>
            <a:r>
              <a:rPr lang="en-US" altLang="zh-TW" dirty="0" smtClean="0"/>
              <a:t>(</a:t>
            </a:r>
            <a:r>
              <a:rPr lang="en-US" altLang="zh-TW" dirty="0" smtClean="0"/>
              <a:t>GHP, HACCP, FSSC 22000</a:t>
            </a:r>
            <a:r>
              <a:rPr lang="en-US" altLang="zh-TW" dirty="0" smtClean="0">
                <a:ea typeface="新細明體"/>
              </a:rPr>
              <a:t>, GFSI</a:t>
            </a:r>
            <a:r>
              <a:rPr lang="en-US" altLang="zh-TW" dirty="0" smtClean="0"/>
              <a:t>)</a:t>
            </a:r>
            <a:endParaRPr lang="en-US" altLang="zh-TW" b="1" dirty="0" smtClean="0">
              <a:solidFill>
                <a:srgbClr val="FF0000"/>
              </a:solidFill>
            </a:endParaRPr>
          </a:p>
          <a:p>
            <a:pPr algn="ctr" eaLnBrk="1" hangingPunct="1"/>
            <a:endParaRPr lang="en-US" altLang="zh-TW" sz="6600" b="1" dirty="0" smtClean="0">
              <a:solidFill>
                <a:srgbClr val="FF0000"/>
              </a:solidFill>
              <a:cs typeface="Arial" charset="0"/>
            </a:endParaRPr>
          </a:p>
          <a:p>
            <a:pPr algn="ctr" eaLnBrk="1" hangingPunct="1"/>
            <a:r>
              <a:rPr lang="zh-TW" altLang="en-US" b="1" dirty="0" smtClean="0">
                <a:cs typeface="Arial" charset="0"/>
              </a:rPr>
              <a:t>國立屏東科技大學  食品科學系   </a:t>
            </a:r>
            <a:r>
              <a:rPr lang="zh-TW" altLang="en-US" b="1" dirty="0">
                <a:cs typeface="Arial" charset="0"/>
              </a:rPr>
              <a:t>劉展</a:t>
            </a:r>
            <a:r>
              <a:rPr lang="zh-TW" altLang="en-US" b="1" dirty="0" smtClean="0">
                <a:cs typeface="Arial" charset="0"/>
              </a:rPr>
              <a:t>冏</a:t>
            </a:r>
            <a:endParaRPr lang="en-US" altLang="zh-TW" b="1" dirty="0" smtClean="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r>
              <a:rPr lang="zh-TW" altLang="en-US" sz="3400" smtClean="0"/>
              <a:t>台灣實施食品安全管制系統 </a:t>
            </a:r>
            <a:r>
              <a:rPr lang="en-US" altLang="zh-TW" sz="3400" smtClean="0"/>
              <a:t>(1)</a:t>
            </a:r>
            <a:endParaRPr lang="zh-TW" altLang="en-US" sz="3400" smtClean="0"/>
          </a:p>
        </p:txBody>
      </p:sp>
      <p:sp>
        <p:nvSpPr>
          <p:cNvPr id="11267" name="內容版面配置區 2"/>
          <p:cNvSpPr>
            <a:spLocks noGrp="1"/>
          </p:cNvSpPr>
          <p:nvPr>
            <p:ph idx="1"/>
          </p:nvPr>
        </p:nvSpPr>
        <p:spPr/>
        <p:txBody>
          <a:bodyPr/>
          <a:lstStyle/>
          <a:p>
            <a:pPr>
              <a:lnSpc>
                <a:spcPct val="110000"/>
              </a:lnSpc>
              <a:spcAft>
                <a:spcPts val="600"/>
              </a:spcAft>
            </a:pPr>
            <a:r>
              <a:rPr lang="en-US" altLang="zh-TW" sz="2800" smtClean="0">
                <a:solidFill>
                  <a:srgbClr val="FF0000"/>
                </a:solidFill>
              </a:rPr>
              <a:t>1998</a:t>
            </a:r>
            <a:r>
              <a:rPr lang="zh-TW" altLang="zh-TW" sz="2800" smtClean="0">
                <a:solidFill>
                  <a:srgbClr val="FF0000"/>
                </a:solidFill>
              </a:rPr>
              <a:t>年</a:t>
            </a:r>
            <a:r>
              <a:rPr lang="zh-TW" altLang="zh-TW" sz="2800" smtClean="0"/>
              <a:t>推動餐飲業</a:t>
            </a:r>
            <a:r>
              <a:rPr lang="en-US" altLang="zh-TW" sz="2800" smtClean="0"/>
              <a:t>HACCP</a:t>
            </a:r>
            <a:r>
              <a:rPr lang="zh-TW" altLang="zh-TW" sz="2800" smtClean="0"/>
              <a:t>先期輔導制度，於</a:t>
            </a:r>
            <a:r>
              <a:rPr lang="en-US" altLang="zh-TW" sz="2800" smtClean="0"/>
              <a:t>2009</a:t>
            </a:r>
            <a:r>
              <a:rPr lang="zh-TW" altLang="zh-TW" sz="2800" smtClean="0"/>
              <a:t>年</a:t>
            </a:r>
            <a:r>
              <a:rPr lang="en-US" altLang="zh-TW" sz="2800" smtClean="0"/>
              <a:t>8</a:t>
            </a:r>
            <a:r>
              <a:rPr lang="zh-TW" altLang="zh-TW" sz="2800" smtClean="0"/>
              <a:t>月</a:t>
            </a:r>
            <a:r>
              <a:rPr lang="en-US" altLang="zh-TW" sz="2800" smtClean="0"/>
              <a:t>1</a:t>
            </a:r>
            <a:r>
              <a:rPr lang="zh-TW" altLang="zh-TW" sz="2800" smtClean="0"/>
              <a:t>日轉型為</a:t>
            </a:r>
            <a:r>
              <a:rPr lang="zh-TW" altLang="zh-TW" sz="2800" smtClean="0">
                <a:solidFill>
                  <a:srgbClr val="FF0000"/>
                </a:solidFill>
              </a:rPr>
              <a:t>餐飲業</a:t>
            </a:r>
            <a:r>
              <a:rPr lang="en-US" altLang="zh-TW" sz="2800" smtClean="0">
                <a:solidFill>
                  <a:srgbClr val="FF0000"/>
                </a:solidFill>
              </a:rPr>
              <a:t>HACCP</a:t>
            </a:r>
            <a:r>
              <a:rPr lang="zh-TW" altLang="zh-TW" sz="2800" smtClean="0">
                <a:solidFill>
                  <a:srgbClr val="FF0000"/>
                </a:solidFill>
              </a:rPr>
              <a:t>衛生評鑑制度</a:t>
            </a:r>
            <a:endParaRPr lang="en-US" altLang="zh-TW" sz="2800" smtClean="0">
              <a:solidFill>
                <a:srgbClr val="FF0000"/>
              </a:solidFill>
            </a:endParaRPr>
          </a:p>
          <a:p>
            <a:pPr>
              <a:lnSpc>
                <a:spcPct val="110000"/>
              </a:lnSpc>
              <a:spcAft>
                <a:spcPts val="600"/>
              </a:spcAft>
            </a:pPr>
            <a:r>
              <a:rPr lang="en-US" altLang="zh-TW" sz="2800" smtClean="0"/>
              <a:t>2000</a:t>
            </a:r>
            <a:r>
              <a:rPr lang="zh-TW" altLang="zh-TW" sz="2800" smtClean="0"/>
              <a:t>年</a:t>
            </a:r>
            <a:r>
              <a:rPr lang="en-US" altLang="zh-TW" sz="2800" smtClean="0"/>
              <a:t>2</a:t>
            </a:r>
            <a:r>
              <a:rPr lang="zh-TW" altLang="zh-TW" sz="2800" smtClean="0"/>
              <a:t>月</a:t>
            </a:r>
            <a:r>
              <a:rPr lang="en-US" altLang="zh-TW" sz="2800" smtClean="0"/>
              <a:t>9</a:t>
            </a:r>
            <a:r>
              <a:rPr lang="zh-TW" altLang="zh-TW" sz="2800" smtClean="0"/>
              <a:t>日修正食品衛生管理法，將食品安全管制系統之規定納入該法，並應公告指定食品業別</a:t>
            </a:r>
            <a:endParaRPr lang="en-US" altLang="zh-TW" sz="2800" smtClean="0"/>
          </a:p>
        </p:txBody>
      </p:sp>
      <p:sp>
        <p:nvSpPr>
          <p:cNvPr id="11269"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0292382C-23D2-4A0E-B889-52CEC8EED37D}" type="slidenum">
              <a:rPr kumimoji="0" lang="en-US" altLang="zh-TW" sz="1400" smtClean="0">
                <a:ea typeface="新細明體" pitchFamily="18" charset="-120"/>
                <a:cs typeface="Arial" charset="0"/>
              </a:rPr>
              <a:pPr/>
              <a:t>10</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zh-TW" altLang="en-US" sz="3400" smtClean="0"/>
              <a:t>台灣實施食品安全管制系統 </a:t>
            </a:r>
            <a:r>
              <a:rPr lang="en-US" altLang="zh-TW" sz="3400" smtClean="0"/>
              <a:t>(2)</a:t>
            </a:r>
            <a:endParaRPr lang="zh-TW" altLang="en-US" sz="3400" smtClean="0"/>
          </a:p>
        </p:txBody>
      </p:sp>
      <p:sp>
        <p:nvSpPr>
          <p:cNvPr id="12291" name="內容版面配置區 2"/>
          <p:cNvSpPr>
            <a:spLocks noGrp="1"/>
          </p:cNvSpPr>
          <p:nvPr>
            <p:ph idx="1"/>
          </p:nvPr>
        </p:nvSpPr>
        <p:spPr/>
        <p:txBody>
          <a:bodyPr/>
          <a:lstStyle/>
          <a:p>
            <a:pPr>
              <a:lnSpc>
                <a:spcPct val="110000"/>
              </a:lnSpc>
              <a:spcAft>
                <a:spcPts val="600"/>
              </a:spcAft>
            </a:pPr>
            <a:r>
              <a:rPr lang="en-US" altLang="zh-TW" sz="2600" dirty="0" smtClean="0"/>
              <a:t>2003</a:t>
            </a:r>
            <a:r>
              <a:rPr lang="zh-TW" altLang="zh-TW" sz="2600" dirty="0" smtClean="0"/>
              <a:t>年</a:t>
            </a:r>
            <a:r>
              <a:rPr lang="en-US" altLang="zh-TW" sz="2600" dirty="0" smtClean="0"/>
              <a:t>12</a:t>
            </a:r>
            <a:r>
              <a:rPr lang="zh-TW" altLang="zh-TW" sz="2600" dirty="0" smtClean="0"/>
              <a:t>月</a:t>
            </a:r>
            <a:r>
              <a:rPr lang="en-US" altLang="zh-TW" sz="2600" dirty="0" smtClean="0"/>
              <a:t>23</a:t>
            </a:r>
            <a:r>
              <a:rPr lang="zh-TW" altLang="zh-TW" sz="2600" dirty="0" smtClean="0"/>
              <a:t>日公告</a:t>
            </a:r>
            <a:r>
              <a:rPr lang="zh-TW" altLang="zh-TW" sz="2600" dirty="0" smtClean="0">
                <a:solidFill>
                  <a:srgbClr val="FF0000"/>
                </a:solidFill>
              </a:rPr>
              <a:t>水產食品業</a:t>
            </a:r>
            <a:r>
              <a:rPr lang="zh-TW" altLang="zh-TW" sz="2600" dirty="0" smtClean="0"/>
              <a:t>，並於</a:t>
            </a:r>
            <a:r>
              <a:rPr lang="en-US" altLang="zh-TW" sz="2600" dirty="0" smtClean="0"/>
              <a:t>2006</a:t>
            </a:r>
            <a:r>
              <a:rPr lang="zh-TW" altLang="zh-TW" sz="2600" dirty="0" smtClean="0"/>
              <a:t>年全面強制實施</a:t>
            </a:r>
            <a:endParaRPr lang="en-US" altLang="zh-TW" sz="2600" dirty="0" smtClean="0"/>
          </a:p>
          <a:p>
            <a:pPr>
              <a:lnSpc>
                <a:spcPct val="110000"/>
              </a:lnSpc>
              <a:spcAft>
                <a:spcPts val="600"/>
              </a:spcAft>
            </a:pPr>
            <a:r>
              <a:rPr lang="en-US" altLang="zh-TW" sz="2600" dirty="0" smtClean="0"/>
              <a:t>2007</a:t>
            </a:r>
            <a:r>
              <a:rPr lang="zh-TW" altLang="zh-TW" sz="2600" dirty="0" smtClean="0"/>
              <a:t>年</a:t>
            </a:r>
            <a:r>
              <a:rPr lang="en-US" altLang="zh-TW" sz="2600" dirty="0" smtClean="0"/>
              <a:t>8</a:t>
            </a:r>
            <a:r>
              <a:rPr lang="zh-TW" altLang="zh-TW" sz="2600" dirty="0" smtClean="0"/>
              <a:t>月</a:t>
            </a:r>
            <a:r>
              <a:rPr lang="en-US" altLang="zh-TW" sz="2600" dirty="0" smtClean="0"/>
              <a:t>15</a:t>
            </a:r>
            <a:r>
              <a:rPr lang="zh-TW" altLang="zh-TW" sz="2600" dirty="0" smtClean="0"/>
              <a:t>日公告</a:t>
            </a:r>
            <a:r>
              <a:rPr lang="zh-TW" altLang="zh-TW" sz="2600" dirty="0" smtClean="0">
                <a:solidFill>
                  <a:srgbClr val="FF0000"/>
                </a:solidFill>
              </a:rPr>
              <a:t>肉類加工食品業</a:t>
            </a:r>
            <a:r>
              <a:rPr lang="zh-TW" altLang="zh-TW" sz="2600" dirty="0" smtClean="0"/>
              <a:t>，並</a:t>
            </a:r>
            <a:r>
              <a:rPr lang="zh-TW" altLang="en-US" sz="2600" dirty="0" smtClean="0"/>
              <a:t>從</a:t>
            </a:r>
            <a:r>
              <a:rPr lang="en-US" altLang="zh-TW" sz="2600" dirty="0" smtClean="0"/>
              <a:t>2008</a:t>
            </a:r>
            <a:r>
              <a:rPr lang="zh-TW" altLang="zh-TW" sz="2600" dirty="0" smtClean="0"/>
              <a:t>年</a:t>
            </a:r>
            <a:r>
              <a:rPr lang="en-US" altLang="zh-TW" sz="2600" dirty="0" smtClean="0"/>
              <a:t>8</a:t>
            </a:r>
            <a:r>
              <a:rPr lang="zh-TW" altLang="zh-TW" sz="2600" dirty="0" smtClean="0"/>
              <a:t>月</a:t>
            </a:r>
            <a:r>
              <a:rPr lang="en-US" altLang="zh-TW" sz="2600" dirty="0" smtClean="0"/>
              <a:t>15</a:t>
            </a:r>
            <a:r>
              <a:rPr lang="zh-TW" altLang="zh-TW" sz="2600" dirty="0" smtClean="0"/>
              <a:t>日</a:t>
            </a:r>
            <a:r>
              <a:rPr lang="zh-TW" altLang="en-US" sz="2600" dirty="0" smtClean="0"/>
              <a:t>起</a:t>
            </a:r>
            <a:r>
              <a:rPr lang="zh-TW" altLang="zh-TW" sz="2600" dirty="0" smtClean="0"/>
              <a:t>依產業規模大小陸續強制實施</a:t>
            </a:r>
            <a:endParaRPr lang="en-US" altLang="zh-TW" sz="2600" dirty="0" smtClean="0"/>
          </a:p>
          <a:p>
            <a:pPr>
              <a:lnSpc>
                <a:spcPct val="110000"/>
              </a:lnSpc>
              <a:spcAft>
                <a:spcPts val="600"/>
              </a:spcAft>
            </a:pPr>
            <a:r>
              <a:rPr lang="en-US" altLang="zh-TW" sz="2600" dirty="0" smtClean="0"/>
              <a:t>2007</a:t>
            </a:r>
            <a:r>
              <a:rPr lang="zh-TW" altLang="zh-TW" sz="2600" dirty="0" smtClean="0"/>
              <a:t>年</a:t>
            </a:r>
            <a:r>
              <a:rPr lang="en-US" altLang="zh-TW" sz="2600" dirty="0" smtClean="0"/>
              <a:t>9</a:t>
            </a:r>
            <a:r>
              <a:rPr lang="zh-TW" altLang="zh-TW" sz="2600" dirty="0" smtClean="0"/>
              <a:t>月</a:t>
            </a:r>
            <a:r>
              <a:rPr lang="en-US" altLang="zh-TW" sz="2600" dirty="0" smtClean="0"/>
              <a:t>12</a:t>
            </a:r>
            <a:r>
              <a:rPr lang="zh-TW" altLang="zh-TW" sz="2600" dirty="0" smtClean="0"/>
              <a:t>日公告</a:t>
            </a:r>
            <a:r>
              <a:rPr lang="zh-TW" altLang="zh-TW" sz="2600" dirty="0" smtClean="0">
                <a:solidFill>
                  <a:srgbClr val="FF0000"/>
                </a:solidFill>
              </a:rPr>
              <a:t>餐盒食品工廠</a:t>
            </a:r>
            <a:r>
              <a:rPr lang="zh-TW" altLang="zh-TW" sz="2600" dirty="0" smtClean="0"/>
              <a:t>，並</a:t>
            </a:r>
            <a:r>
              <a:rPr lang="zh-TW" altLang="en-US" sz="2600" dirty="0" smtClean="0"/>
              <a:t>從</a:t>
            </a:r>
            <a:r>
              <a:rPr lang="en-US" altLang="zh-TW" sz="2600" dirty="0" smtClean="0"/>
              <a:t>2008</a:t>
            </a:r>
            <a:r>
              <a:rPr lang="zh-TW" altLang="zh-TW" sz="2600" dirty="0" smtClean="0"/>
              <a:t>年</a:t>
            </a:r>
            <a:r>
              <a:rPr lang="en-US" altLang="zh-TW" sz="2600" dirty="0" smtClean="0"/>
              <a:t>9</a:t>
            </a:r>
            <a:r>
              <a:rPr lang="zh-TW" altLang="zh-TW" sz="2600" dirty="0" smtClean="0"/>
              <a:t>月</a:t>
            </a:r>
            <a:r>
              <a:rPr lang="en-US" altLang="zh-TW" sz="2600" dirty="0" smtClean="0"/>
              <a:t>15</a:t>
            </a:r>
            <a:r>
              <a:rPr lang="zh-TW" altLang="zh-TW" sz="2600" dirty="0" smtClean="0"/>
              <a:t>日</a:t>
            </a:r>
            <a:r>
              <a:rPr lang="zh-TW" altLang="en-US" sz="2600" dirty="0" smtClean="0"/>
              <a:t>起</a:t>
            </a:r>
            <a:r>
              <a:rPr lang="zh-TW" altLang="zh-TW" sz="2600" dirty="0" smtClean="0"/>
              <a:t>陸續強制實施</a:t>
            </a:r>
            <a:endParaRPr lang="en-US" altLang="zh-TW" sz="2600" dirty="0" smtClean="0"/>
          </a:p>
          <a:p>
            <a:pPr>
              <a:lnSpc>
                <a:spcPct val="110000"/>
              </a:lnSpc>
              <a:spcAft>
                <a:spcPts val="600"/>
              </a:spcAft>
            </a:pPr>
            <a:r>
              <a:rPr lang="en-US" altLang="zh-TW" sz="2600" dirty="0" smtClean="0"/>
              <a:t>2010</a:t>
            </a:r>
            <a:r>
              <a:rPr lang="zh-TW" altLang="en-US" sz="2600" dirty="0" smtClean="0"/>
              <a:t>年</a:t>
            </a:r>
            <a:r>
              <a:rPr lang="en-US" altLang="zh-TW" sz="2600" dirty="0" smtClean="0"/>
              <a:t>7</a:t>
            </a:r>
            <a:r>
              <a:rPr lang="zh-TW" altLang="en-US" sz="2600" dirty="0" smtClean="0"/>
              <a:t>月</a:t>
            </a:r>
            <a:r>
              <a:rPr lang="en-US" altLang="zh-TW" sz="2600" dirty="0" smtClean="0"/>
              <a:t>2</a:t>
            </a:r>
            <a:r>
              <a:rPr lang="zh-TW" altLang="en-US" sz="2600" dirty="0" smtClean="0"/>
              <a:t>日公告</a:t>
            </a:r>
            <a:r>
              <a:rPr lang="zh-TW" altLang="en-US" sz="2600" dirty="0" smtClean="0">
                <a:solidFill>
                  <a:srgbClr val="FF0000"/>
                </a:solidFill>
              </a:rPr>
              <a:t>乳品加工</a:t>
            </a:r>
            <a:r>
              <a:rPr lang="zh-TW" altLang="zh-TW" sz="2600" dirty="0" smtClean="0">
                <a:solidFill>
                  <a:srgbClr val="FF0000"/>
                </a:solidFill>
              </a:rPr>
              <a:t>食品業</a:t>
            </a:r>
            <a:r>
              <a:rPr lang="zh-TW" altLang="zh-TW" sz="2600" dirty="0" smtClean="0"/>
              <a:t>，並</a:t>
            </a:r>
            <a:r>
              <a:rPr lang="zh-TW" altLang="en-US" sz="2600" dirty="0" smtClean="0"/>
              <a:t>從</a:t>
            </a:r>
            <a:r>
              <a:rPr lang="en-US" altLang="zh-TW" sz="2600" dirty="0" smtClean="0"/>
              <a:t>2011</a:t>
            </a:r>
            <a:r>
              <a:rPr lang="zh-TW" altLang="zh-TW" sz="2600" dirty="0" smtClean="0"/>
              <a:t>年</a:t>
            </a:r>
            <a:r>
              <a:rPr lang="en-US" altLang="zh-TW" sz="2600" dirty="0" smtClean="0"/>
              <a:t>7</a:t>
            </a:r>
            <a:r>
              <a:rPr lang="zh-TW" altLang="zh-TW" sz="2600" dirty="0" smtClean="0"/>
              <a:t>月</a:t>
            </a:r>
            <a:r>
              <a:rPr lang="en-US" altLang="zh-TW" sz="2600" dirty="0" smtClean="0"/>
              <a:t>1</a:t>
            </a:r>
            <a:r>
              <a:rPr lang="zh-TW" altLang="zh-TW" sz="2600" dirty="0" smtClean="0"/>
              <a:t>日</a:t>
            </a:r>
            <a:r>
              <a:rPr lang="zh-TW" altLang="en-US" sz="2600" dirty="0" smtClean="0"/>
              <a:t>起</a:t>
            </a:r>
            <a:r>
              <a:rPr lang="zh-TW" altLang="zh-TW" sz="2600" dirty="0" smtClean="0"/>
              <a:t>陸續強制實施</a:t>
            </a:r>
            <a:endParaRPr lang="en-US" altLang="zh-TW" sz="2600" dirty="0" smtClean="0"/>
          </a:p>
        </p:txBody>
      </p:sp>
      <p:sp>
        <p:nvSpPr>
          <p:cNvPr id="12293"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8B3A764B-C3C4-46D9-9DC4-F6FB1114DA39}" type="slidenum">
              <a:rPr kumimoji="0" lang="en-US" altLang="zh-TW" sz="1400" smtClean="0">
                <a:ea typeface="新細明體" pitchFamily="18" charset="-120"/>
                <a:cs typeface="Arial" charset="0"/>
              </a:rPr>
              <a:pPr/>
              <a:t>11</a:t>
            </a:fld>
            <a:endParaRPr kumimoji="0" lang="en-US" altLang="zh-TW" sz="1400" dirty="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1B28C866-3C4B-442E-9A23-8BA2281C0000}" type="slidenum">
              <a:rPr kumimoji="0" lang="en-US" altLang="zh-TW" sz="1400" smtClean="0">
                <a:ea typeface="新細明體" pitchFamily="18" charset="-120"/>
                <a:cs typeface="Arial" charset="0"/>
              </a:rPr>
              <a:pPr/>
              <a:t>12</a:t>
            </a:fld>
            <a:endParaRPr kumimoji="0" lang="en-US" altLang="zh-TW" sz="1400" smtClean="0">
              <a:ea typeface="新細明體" pitchFamily="18" charset="-120"/>
              <a:cs typeface="Arial" charset="0"/>
            </a:endParaRPr>
          </a:p>
        </p:txBody>
      </p:sp>
      <p:sp>
        <p:nvSpPr>
          <p:cNvPr id="13315" name="Rectangle 2"/>
          <p:cNvSpPr>
            <a:spLocks noGrp="1" noChangeArrowheads="1"/>
          </p:cNvSpPr>
          <p:nvPr>
            <p:ph type="title"/>
          </p:nvPr>
        </p:nvSpPr>
        <p:spPr>
          <a:xfrm>
            <a:off x="395288" y="765175"/>
            <a:ext cx="8229600" cy="792163"/>
          </a:xfrm>
        </p:spPr>
        <p:txBody>
          <a:bodyPr/>
          <a:lstStyle/>
          <a:p>
            <a:pPr eaLnBrk="1" hangingPunct="1"/>
            <a:r>
              <a:rPr lang="zh-TW" altLang="en-US" sz="3600" smtClean="0"/>
              <a:t>台灣實施食品安全管制系統 </a:t>
            </a:r>
            <a:r>
              <a:rPr lang="en-US" altLang="zh-TW" sz="3600" smtClean="0"/>
              <a:t>(3)</a:t>
            </a:r>
            <a:endParaRPr lang="zh-TW" altLang="en-US" sz="3600" smtClean="0"/>
          </a:p>
        </p:txBody>
      </p:sp>
      <p:sp>
        <p:nvSpPr>
          <p:cNvPr id="13316" name="Rectangle 3"/>
          <p:cNvSpPr>
            <a:spLocks noGrp="1" noChangeArrowheads="1"/>
          </p:cNvSpPr>
          <p:nvPr>
            <p:ph type="body" idx="1"/>
          </p:nvPr>
        </p:nvSpPr>
        <p:spPr>
          <a:xfrm>
            <a:off x="468313" y="1916113"/>
            <a:ext cx="8229600" cy="3529012"/>
          </a:xfrm>
        </p:spPr>
        <p:txBody>
          <a:bodyPr/>
          <a:lstStyle/>
          <a:p>
            <a:pPr marL="609600" indent="-609600" eaLnBrk="1" hangingPunct="1">
              <a:lnSpc>
                <a:spcPct val="110000"/>
              </a:lnSpc>
              <a:spcAft>
                <a:spcPts val="600"/>
              </a:spcAft>
              <a:buClr>
                <a:schemeClr val="tx1"/>
              </a:buClr>
              <a:buFont typeface="Wingdings" pitchFamily="2" charset="2"/>
              <a:buChar char="p"/>
            </a:pPr>
            <a:r>
              <a:rPr lang="en-US" altLang="zh-TW" sz="2600" dirty="0" smtClean="0"/>
              <a:t>2008</a:t>
            </a:r>
            <a:r>
              <a:rPr lang="zh-TW" altLang="en-US" sz="2600" dirty="0" smtClean="0"/>
              <a:t>年</a:t>
            </a:r>
            <a:r>
              <a:rPr lang="en-US" altLang="zh-TW" sz="2600" dirty="0" smtClean="0"/>
              <a:t>4</a:t>
            </a:r>
            <a:r>
              <a:rPr lang="zh-TW" altLang="en-US" sz="2600" dirty="0" smtClean="0"/>
              <a:t>月</a:t>
            </a:r>
            <a:r>
              <a:rPr lang="en-US" altLang="zh-TW" sz="2600" dirty="0" smtClean="0"/>
              <a:t>16</a:t>
            </a:r>
            <a:r>
              <a:rPr lang="zh-TW" altLang="en-US" sz="2600" dirty="0" smtClean="0"/>
              <a:t>日公告</a:t>
            </a:r>
            <a:r>
              <a:rPr lang="zh-TW" altLang="en-US" sz="2600" dirty="0" smtClean="0">
                <a:solidFill>
                  <a:srgbClr val="FF0000"/>
                </a:solidFill>
              </a:rPr>
              <a:t>中央廚房</a:t>
            </a:r>
            <a:r>
              <a:rPr lang="zh-TW" altLang="en-US" sz="2600" dirty="0" smtClean="0"/>
              <a:t>式之餐飲製造業，</a:t>
            </a:r>
            <a:r>
              <a:rPr lang="en-US" altLang="zh-TW" sz="2600" dirty="0" smtClean="0"/>
              <a:t>2009</a:t>
            </a:r>
            <a:r>
              <a:rPr lang="zh-TW" altLang="en-US" sz="2600" dirty="0" smtClean="0"/>
              <a:t>年</a:t>
            </a:r>
            <a:r>
              <a:rPr lang="en-US" altLang="zh-TW" sz="2600" dirty="0" smtClean="0"/>
              <a:t>10</a:t>
            </a:r>
            <a:r>
              <a:rPr lang="zh-TW" altLang="en-US" sz="2600" dirty="0" smtClean="0"/>
              <a:t>月</a:t>
            </a:r>
            <a:r>
              <a:rPr lang="en-US" altLang="zh-TW" sz="2600" dirty="0" smtClean="0"/>
              <a:t>16</a:t>
            </a:r>
            <a:r>
              <a:rPr lang="zh-TW" altLang="en-US" sz="2600" dirty="0" smtClean="0"/>
              <a:t>日起陸續實施</a:t>
            </a:r>
            <a:endParaRPr lang="en-US" altLang="zh-TW" sz="2600" dirty="0" smtClean="0"/>
          </a:p>
          <a:p>
            <a:pPr marL="609600" indent="-609600" eaLnBrk="1" hangingPunct="1">
              <a:lnSpc>
                <a:spcPct val="110000"/>
              </a:lnSpc>
              <a:spcAft>
                <a:spcPts val="600"/>
              </a:spcAft>
              <a:buClr>
                <a:schemeClr val="tx1"/>
              </a:buClr>
              <a:buFont typeface="Wingdings" pitchFamily="2" charset="2"/>
              <a:buChar char="p"/>
            </a:pPr>
            <a:r>
              <a:rPr lang="en-US" altLang="zh-TW" sz="2600" dirty="0" smtClean="0"/>
              <a:t>2014</a:t>
            </a:r>
            <a:r>
              <a:rPr lang="zh-TW" altLang="en-US" sz="2600" dirty="0" smtClean="0"/>
              <a:t>年</a:t>
            </a:r>
            <a:r>
              <a:rPr lang="en-US" altLang="zh-TW" sz="2600" dirty="0" smtClean="0"/>
              <a:t>5</a:t>
            </a:r>
            <a:r>
              <a:rPr lang="zh-TW" altLang="en-US" sz="2600" dirty="0" smtClean="0"/>
              <a:t>月</a:t>
            </a:r>
            <a:r>
              <a:rPr lang="en-US" altLang="zh-TW" sz="2600" dirty="0" smtClean="0"/>
              <a:t>9</a:t>
            </a:r>
            <a:r>
              <a:rPr lang="zh-TW" altLang="en-US" sz="2600" dirty="0" smtClean="0"/>
              <a:t>日公告</a:t>
            </a:r>
            <a:r>
              <a:rPr lang="zh-TW" altLang="en-US" sz="2600" dirty="0" smtClean="0">
                <a:solidFill>
                  <a:srgbClr val="FF0000"/>
                </a:solidFill>
              </a:rPr>
              <a:t>國際觀光旅館內餐飲業</a:t>
            </a:r>
            <a:r>
              <a:rPr lang="zh-TW" altLang="en-US" sz="2600" dirty="0" smtClean="0">
                <a:latin typeface="新細明體" pitchFamily="18" charset="-120"/>
                <a:ea typeface="新細明體" pitchFamily="18" charset="-120"/>
              </a:rPr>
              <a:t>，</a:t>
            </a:r>
            <a:r>
              <a:rPr lang="zh-TW" altLang="en-US" sz="2600" dirty="0" smtClean="0"/>
              <a:t>強制應有</a:t>
            </a:r>
            <a:r>
              <a:rPr lang="en-US" altLang="zh-TW" sz="2600" dirty="0" smtClean="0"/>
              <a:t>1</a:t>
            </a:r>
            <a:r>
              <a:rPr lang="zh-TW" altLang="en-US" sz="2600" dirty="0" smtClean="0"/>
              <a:t>廳以上實施食品安全管制系統</a:t>
            </a:r>
            <a:r>
              <a:rPr lang="en-US" altLang="zh-TW" sz="2600" dirty="0" smtClean="0"/>
              <a:t>(</a:t>
            </a:r>
            <a:r>
              <a:rPr lang="en-US" altLang="zh-TW" sz="2600" dirty="0" err="1" smtClean="0"/>
              <a:t>HACCP</a:t>
            </a:r>
            <a:r>
              <a:rPr lang="en-US" altLang="zh-TW" sz="2600" dirty="0" smtClean="0"/>
              <a:t>)</a:t>
            </a:r>
            <a:r>
              <a:rPr lang="zh-TW" altLang="en-US" sz="2600" dirty="0" smtClean="0"/>
              <a:t>，並自</a:t>
            </a:r>
            <a:r>
              <a:rPr lang="en-US" altLang="zh-TW" sz="2600" dirty="0" smtClean="0"/>
              <a:t>2015</a:t>
            </a:r>
            <a:r>
              <a:rPr lang="zh-TW" altLang="en-US" sz="2600" dirty="0" smtClean="0"/>
              <a:t>年</a:t>
            </a:r>
            <a:r>
              <a:rPr lang="en-US" altLang="zh-TW" sz="2600" dirty="0" smtClean="0"/>
              <a:t>7</a:t>
            </a:r>
            <a:r>
              <a:rPr lang="zh-TW" altLang="en-US" sz="2600" dirty="0" smtClean="0"/>
              <a:t>月</a:t>
            </a:r>
            <a:r>
              <a:rPr lang="en-US" altLang="zh-TW" sz="2600" dirty="0" smtClean="0"/>
              <a:t>1</a:t>
            </a:r>
            <a:r>
              <a:rPr lang="zh-TW" altLang="en-US" sz="2600" dirty="0" smtClean="0"/>
              <a:t>日生效</a:t>
            </a:r>
            <a:endParaRPr lang="en-US" altLang="zh-TW" sz="2600" dirty="0" smtClean="0"/>
          </a:p>
          <a:p>
            <a:pPr marL="609600" indent="-609600" eaLnBrk="1" hangingPunct="1">
              <a:lnSpc>
                <a:spcPct val="110000"/>
              </a:lnSpc>
              <a:spcAft>
                <a:spcPts val="600"/>
              </a:spcAft>
              <a:buClr>
                <a:schemeClr val="tx1"/>
              </a:buClr>
              <a:buFont typeface="Wingdings" pitchFamily="2" charset="2"/>
              <a:buChar char="p"/>
            </a:pPr>
            <a:r>
              <a:rPr lang="en-US" altLang="zh-TW" sz="2600" dirty="0" smtClean="0"/>
              <a:t>2018</a:t>
            </a:r>
            <a:r>
              <a:rPr lang="zh-TW" altLang="en-US" sz="2600" dirty="0" smtClean="0"/>
              <a:t>年</a:t>
            </a:r>
            <a:r>
              <a:rPr lang="en-US" altLang="zh-TW" sz="2600" dirty="0" smtClean="0"/>
              <a:t>5</a:t>
            </a:r>
            <a:r>
              <a:rPr lang="zh-TW" altLang="en-US" sz="2600" dirty="0" smtClean="0"/>
              <a:t>月</a:t>
            </a:r>
            <a:r>
              <a:rPr lang="en-US" altLang="zh-TW" sz="2600" dirty="0" smtClean="0"/>
              <a:t>1</a:t>
            </a:r>
            <a:r>
              <a:rPr lang="zh-TW" altLang="en-US" sz="2600" dirty="0" smtClean="0"/>
              <a:t>日公告</a:t>
            </a:r>
            <a:r>
              <a:rPr lang="zh-TW" altLang="en-US" sz="2600" dirty="0">
                <a:solidFill>
                  <a:srgbClr val="FF0000"/>
                </a:solidFill>
              </a:rPr>
              <a:t>須辦理工廠登記</a:t>
            </a:r>
            <a:r>
              <a:rPr lang="zh-TW" altLang="en-US" sz="2600" b="0" dirty="0"/>
              <a:t>之「</a:t>
            </a:r>
            <a:r>
              <a:rPr lang="zh-TW" altLang="en-US" sz="2600" dirty="0">
                <a:solidFill>
                  <a:srgbClr val="FF0000"/>
                </a:solidFill>
              </a:rPr>
              <a:t>食用油脂</a:t>
            </a:r>
            <a:r>
              <a:rPr lang="zh-TW" altLang="en-US" sz="2600" b="0" dirty="0"/>
              <a:t>」、「</a:t>
            </a:r>
            <a:r>
              <a:rPr lang="zh-TW" altLang="en-US" sz="2600" dirty="0">
                <a:solidFill>
                  <a:srgbClr val="FF0000"/>
                </a:solidFill>
              </a:rPr>
              <a:t>罐頭食品</a:t>
            </a:r>
            <a:r>
              <a:rPr lang="zh-TW" altLang="en-US" sz="2600" b="0" dirty="0"/>
              <a:t>」、「</a:t>
            </a:r>
            <a:r>
              <a:rPr lang="zh-TW" altLang="en-US" sz="2600" dirty="0">
                <a:solidFill>
                  <a:srgbClr val="FF0000"/>
                </a:solidFill>
              </a:rPr>
              <a:t>蛋製品</a:t>
            </a:r>
            <a:r>
              <a:rPr lang="zh-TW" altLang="en-US" sz="2600" b="0" dirty="0"/>
              <a:t>」、「</a:t>
            </a:r>
            <a:r>
              <a:rPr lang="zh-TW" altLang="en-US" sz="2600" dirty="0">
                <a:solidFill>
                  <a:srgbClr val="FF0000"/>
                </a:solidFill>
              </a:rPr>
              <a:t>水產加工</a:t>
            </a:r>
            <a:r>
              <a:rPr lang="zh-TW" altLang="en-US" sz="2600" b="0" dirty="0"/>
              <a:t>」及「</a:t>
            </a:r>
            <a:r>
              <a:rPr lang="zh-TW" altLang="en-US" sz="2600" dirty="0">
                <a:solidFill>
                  <a:srgbClr val="FF0000"/>
                </a:solidFill>
              </a:rPr>
              <a:t>肉類加工</a:t>
            </a:r>
            <a:r>
              <a:rPr lang="zh-TW" altLang="en-US" sz="2600" b="0" dirty="0" smtClean="0"/>
              <a:t>」</a:t>
            </a:r>
            <a:r>
              <a:rPr lang="en-US" altLang="zh-TW" sz="2600" b="0" dirty="0" smtClean="0"/>
              <a:t>5</a:t>
            </a:r>
            <a:r>
              <a:rPr lang="zh-TW" altLang="en-US" sz="2600" b="0" dirty="0"/>
              <a:t>類別食品</a:t>
            </a:r>
            <a:r>
              <a:rPr lang="zh-TW" altLang="en-US" sz="2600" b="0" dirty="0" smtClean="0"/>
              <a:t>業者</a:t>
            </a:r>
            <a:r>
              <a:rPr lang="zh-TW" altLang="en-US" sz="2600" b="0" dirty="0" smtClean="0">
                <a:latin typeface="新細明體" panose="02020500000000000000" pitchFamily="18" charset="-120"/>
                <a:ea typeface="新細明體" panose="02020500000000000000" pitchFamily="18" charset="-120"/>
              </a:rPr>
              <a:t>，</a:t>
            </a:r>
            <a:r>
              <a:rPr lang="zh-TW" altLang="en-US" sz="2600" b="0" dirty="0" smtClean="0"/>
              <a:t>廢止</a:t>
            </a:r>
            <a:r>
              <a:rPr lang="zh-TW" altLang="en-US" sz="2600" b="0" dirty="0"/>
              <a:t>原先水產加工及肉類加工業之</a:t>
            </a:r>
            <a:r>
              <a:rPr lang="en-US" altLang="zh-TW" sz="2600" b="0" dirty="0"/>
              <a:t>2</a:t>
            </a:r>
            <a:r>
              <a:rPr lang="zh-TW" altLang="en-US" sz="2600" b="0" dirty="0"/>
              <a:t>項公告事項</a:t>
            </a:r>
            <a:endParaRPr lang="en-US" altLang="zh-TW" sz="2600" dirty="0" smtClean="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43FA8348-62E9-48E8-9CD3-546B827AD508}" type="slidenum">
              <a:rPr kumimoji="0" lang="en-US" altLang="zh-TW" sz="1400" smtClean="0">
                <a:ea typeface="新細明體" pitchFamily="18" charset="-120"/>
                <a:cs typeface="Arial" charset="0"/>
              </a:rPr>
              <a:pPr/>
              <a:t>13</a:t>
            </a:fld>
            <a:endParaRPr kumimoji="0" lang="en-US" altLang="zh-TW" sz="1400" smtClean="0">
              <a:ea typeface="新細明體" pitchFamily="18" charset="-120"/>
              <a:cs typeface="Arial" charset="0"/>
            </a:endParaRPr>
          </a:p>
        </p:txBody>
      </p:sp>
      <p:sp>
        <p:nvSpPr>
          <p:cNvPr id="14339" name="Rectangle 2"/>
          <p:cNvSpPr>
            <a:spLocks noGrp="1" noChangeArrowheads="1"/>
          </p:cNvSpPr>
          <p:nvPr>
            <p:ph type="title"/>
          </p:nvPr>
        </p:nvSpPr>
        <p:spPr>
          <a:xfrm>
            <a:off x="395288" y="765175"/>
            <a:ext cx="8229600" cy="792163"/>
          </a:xfrm>
        </p:spPr>
        <p:txBody>
          <a:bodyPr/>
          <a:lstStyle/>
          <a:p>
            <a:pPr eaLnBrk="1" hangingPunct="1"/>
            <a:r>
              <a:rPr lang="zh-TW" altLang="en-US" sz="4800" smtClean="0"/>
              <a:t>食品安全管制小組 </a:t>
            </a:r>
            <a:r>
              <a:rPr lang="en-US" altLang="zh-TW" sz="4800" smtClean="0"/>
              <a:t>(1)</a:t>
            </a:r>
            <a:endParaRPr lang="zh-TW" altLang="en-US" sz="4800" smtClean="0"/>
          </a:p>
        </p:txBody>
      </p:sp>
      <p:sp>
        <p:nvSpPr>
          <p:cNvPr id="14340" name="Rectangle 3"/>
          <p:cNvSpPr>
            <a:spLocks noGrp="1" noChangeArrowheads="1"/>
          </p:cNvSpPr>
          <p:nvPr>
            <p:ph type="body" idx="1"/>
          </p:nvPr>
        </p:nvSpPr>
        <p:spPr>
          <a:xfrm>
            <a:off x="468313" y="1916113"/>
            <a:ext cx="8229600" cy="3529012"/>
          </a:xfrm>
        </p:spPr>
        <p:txBody>
          <a:bodyPr/>
          <a:lstStyle/>
          <a:p>
            <a:pPr marL="609600" indent="-609600" eaLnBrk="1" hangingPunct="1">
              <a:lnSpc>
                <a:spcPct val="110000"/>
              </a:lnSpc>
              <a:spcAft>
                <a:spcPts val="600"/>
              </a:spcAft>
              <a:buClr>
                <a:schemeClr val="tx1"/>
              </a:buClr>
              <a:buFont typeface="Wingdings" pitchFamily="2" charset="2"/>
              <a:buChar char="p"/>
            </a:pPr>
            <a:r>
              <a:rPr lang="zh-TW" altLang="en-US" sz="2800" smtClean="0">
                <a:solidFill>
                  <a:srgbClr val="FF0000"/>
                </a:solidFill>
              </a:rPr>
              <a:t>品保</a:t>
            </a:r>
            <a:r>
              <a:rPr lang="zh-TW" altLang="en-US" sz="2800" smtClean="0"/>
              <a:t>、</a:t>
            </a:r>
            <a:r>
              <a:rPr lang="zh-TW" altLang="en-US" sz="2800" smtClean="0">
                <a:solidFill>
                  <a:srgbClr val="FF0000"/>
                </a:solidFill>
              </a:rPr>
              <a:t>生產</a:t>
            </a:r>
            <a:r>
              <a:rPr lang="zh-TW" altLang="en-US" sz="2800" smtClean="0"/>
              <a:t>、</a:t>
            </a:r>
            <a:r>
              <a:rPr lang="zh-TW" altLang="en-US" sz="2800" smtClean="0">
                <a:solidFill>
                  <a:srgbClr val="FF0000"/>
                </a:solidFill>
              </a:rPr>
              <a:t>衛生管理</a:t>
            </a:r>
            <a:r>
              <a:rPr lang="zh-TW" altLang="en-US" sz="2800" smtClean="0"/>
              <a:t>人員，或其他幹部人員組成，</a:t>
            </a:r>
            <a:r>
              <a:rPr lang="zh-TW" altLang="en-US" sz="2800" smtClean="0">
                <a:solidFill>
                  <a:srgbClr val="FF0000"/>
                </a:solidFill>
              </a:rPr>
              <a:t>至少 </a:t>
            </a:r>
            <a:r>
              <a:rPr lang="en-US" altLang="zh-TW" sz="2800" smtClean="0">
                <a:solidFill>
                  <a:srgbClr val="FF0000"/>
                </a:solidFill>
              </a:rPr>
              <a:t>3</a:t>
            </a:r>
            <a:r>
              <a:rPr lang="zh-TW" altLang="en-US" sz="2800" smtClean="0">
                <a:solidFill>
                  <a:srgbClr val="FF0000"/>
                </a:solidFill>
              </a:rPr>
              <a:t>人</a:t>
            </a:r>
            <a:r>
              <a:rPr lang="zh-TW" altLang="en-US" sz="2800" smtClean="0"/>
              <a:t>，其中</a:t>
            </a:r>
            <a:r>
              <a:rPr lang="zh-TW" altLang="en-US" sz="2800" smtClean="0">
                <a:solidFill>
                  <a:srgbClr val="FF0000"/>
                </a:solidFill>
              </a:rPr>
              <a:t>負責人</a:t>
            </a:r>
            <a:r>
              <a:rPr lang="zh-TW" altLang="en-US" sz="2800" smtClean="0"/>
              <a:t>或其指定人員為必要之成員</a:t>
            </a:r>
            <a:endParaRPr lang="en-US" altLang="zh-TW" sz="2800" smtClean="0"/>
          </a:p>
          <a:p>
            <a:pPr marL="609600" indent="-609600" eaLnBrk="1" hangingPunct="1">
              <a:lnSpc>
                <a:spcPct val="110000"/>
              </a:lnSpc>
              <a:spcAft>
                <a:spcPts val="600"/>
              </a:spcAft>
              <a:buClr>
                <a:schemeClr val="tx1"/>
              </a:buClr>
              <a:buFont typeface="Wingdings" pitchFamily="2" charset="2"/>
              <a:buChar char="p"/>
            </a:pPr>
            <a:r>
              <a:rPr lang="zh-TW" altLang="en-US" sz="2800" smtClean="0"/>
              <a:t>至少一人應為食品業者專門職業或技術 證照人員 </a:t>
            </a:r>
            <a:r>
              <a:rPr lang="en-US" altLang="zh-TW" sz="2800" smtClean="0"/>
              <a:t>(</a:t>
            </a:r>
            <a:r>
              <a:rPr lang="zh-TW" altLang="en-US" sz="2800" smtClean="0">
                <a:solidFill>
                  <a:srgbClr val="FF0000"/>
                </a:solidFill>
              </a:rPr>
              <a:t>食品技師</a:t>
            </a:r>
            <a:r>
              <a:rPr lang="zh-TW" altLang="en-US" sz="2800" smtClean="0"/>
              <a:t> 或 </a:t>
            </a:r>
            <a:r>
              <a:rPr lang="zh-TW" altLang="en-US" sz="2800" smtClean="0">
                <a:solidFill>
                  <a:srgbClr val="FF0000"/>
                </a:solidFill>
              </a:rPr>
              <a:t>衛管專責人員</a:t>
            </a:r>
            <a:r>
              <a:rPr lang="en-US" altLang="zh-TW" sz="2800" smtClean="0"/>
              <a:t>)</a:t>
            </a:r>
          </a:p>
          <a:p>
            <a:pPr marL="609600" indent="-609600" eaLnBrk="1" hangingPunct="1">
              <a:lnSpc>
                <a:spcPct val="110000"/>
              </a:lnSpc>
              <a:spcAft>
                <a:spcPts val="600"/>
              </a:spcAft>
              <a:buClr>
                <a:schemeClr val="tx1"/>
              </a:buClr>
              <a:buFont typeface="Wingdings" pitchFamily="2" charset="2"/>
              <a:buChar char="p"/>
            </a:pPr>
            <a:r>
              <a:rPr lang="zh-TW" altLang="en-US" sz="2800" smtClean="0"/>
              <a:t>管制小組成員應曾接受相關課程至少</a:t>
            </a:r>
            <a:r>
              <a:rPr lang="en-US" altLang="zh-TW" sz="2800" smtClean="0">
                <a:solidFill>
                  <a:srgbClr val="FF0000"/>
                </a:solidFill>
              </a:rPr>
              <a:t>30</a:t>
            </a:r>
            <a:r>
              <a:rPr lang="zh-TW" altLang="en-US" sz="2800" smtClean="0">
                <a:solidFill>
                  <a:srgbClr val="FF0000"/>
                </a:solidFill>
              </a:rPr>
              <a:t>小時</a:t>
            </a:r>
            <a:endParaRPr lang="en-US" altLang="zh-TW" sz="2800" smtClean="0">
              <a:solidFill>
                <a:srgbClr val="FF0000"/>
              </a:solidFill>
            </a:endParaRPr>
          </a:p>
          <a:p>
            <a:pPr marL="609600" indent="-609600" eaLnBrk="1" hangingPunct="1">
              <a:lnSpc>
                <a:spcPct val="110000"/>
              </a:lnSpc>
              <a:spcAft>
                <a:spcPts val="600"/>
              </a:spcAft>
              <a:buClr>
                <a:schemeClr val="tx1"/>
              </a:buClr>
              <a:buFont typeface="Wingdings" pitchFamily="2" charset="2"/>
              <a:buChar char="p"/>
            </a:pPr>
            <a:endParaRPr lang="en-US" altLang="zh-TW" sz="2800" smtClean="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圖片 3" descr="images (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7950" y="5018088"/>
            <a:ext cx="1906588"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內容版面配置區 4"/>
          <p:cNvSpPr>
            <a:spLocks noGrp="1"/>
          </p:cNvSpPr>
          <p:nvPr>
            <p:ph idx="1"/>
          </p:nvPr>
        </p:nvSpPr>
        <p:spPr/>
        <p:txBody>
          <a:bodyPr/>
          <a:lstStyle/>
          <a:p>
            <a:pPr>
              <a:lnSpc>
                <a:spcPct val="110000"/>
              </a:lnSpc>
            </a:pPr>
            <a:r>
              <a:rPr lang="zh-TW" altLang="en-US" dirty="0" smtClean="0">
                <a:latin typeface="標楷體" pitchFamily="65" charset="-120"/>
              </a:rPr>
              <a:t>每年定期參加合格認定之衛生講習</a:t>
            </a:r>
          </a:p>
          <a:p>
            <a:pPr lvl="1">
              <a:lnSpc>
                <a:spcPct val="110000"/>
              </a:lnSpc>
            </a:pPr>
            <a:r>
              <a:rPr lang="zh-TW" altLang="en-US" dirty="0" smtClean="0"/>
              <a:t>認可機關：食工所、各縣市衛生局、食品</a:t>
            </a:r>
            <a:r>
              <a:rPr lang="en-US" altLang="zh-TW" dirty="0" err="1" smtClean="0"/>
              <a:t>TQF</a:t>
            </a:r>
            <a:r>
              <a:rPr lang="zh-TW" altLang="en-US" dirty="0" smtClean="0"/>
              <a:t>協會或</a:t>
            </a:r>
            <a:r>
              <a:rPr lang="en-US" altLang="zh-TW" dirty="0" err="1" smtClean="0"/>
              <a:t>CAS</a:t>
            </a:r>
            <a:r>
              <a:rPr lang="zh-TW" altLang="en-US" dirty="0" smtClean="0"/>
              <a:t>協會</a:t>
            </a:r>
            <a:r>
              <a:rPr lang="en-US" altLang="zh-TW" dirty="0" smtClean="0"/>
              <a:t>…</a:t>
            </a:r>
            <a:r>
              <a:rPr lang="zh-TW" altLang="en-US" dirty="0" smtClean="0"/>
              <a:t>等等</a:t>
            </a:r>
            <a:endParaRPr lang="en-US" altLang="zh-TW" dirty="0" smtClean="0"/>
          </a:p>
          <a:p>
            <a:pPr lvl="1">
              <a:lnSpc>
                <a:spcPct val="110000"/>
              </a:lnSpc>
            </a:pPr>
            <a:r>
              <a:rPr lang="zh-TW" altLang="en-US" dirty="0" smtClean="0"/>
              <a:t>定期：</a:t>
            </a:r>
            <a:endParaRPr lang="en-US" altLang="zh-TW" dirty="0" smtClean="0"/>
          </a:p>
          <a:p>
            <a:pPr lvl="2">
              <a:lnSpc>
                <a:spcPct val="110000"/>
              </a:lnSpc>
              <a:buClr>
                <a:srgbClr val="00B050"/>
              </a:buClr>
            </a:pPr>
            <a:r>
              <a:rPr lang="zh-TW" altLang="en-US" dirty="0" smtClean="0">
                <a:solidFill>
                  <a:srgbClr val="FE0000"/>
                </a:solidFill>
              </a:rPr>
              <a:t>小組成員每三年至少接受</a:t>
            </a:r>
            <a:r>
              <a:rPr lang="en-US" altLang="zh-TW" dirty="0" err="1" smtClean="0">
                <a:solidFill>
                  <a:srgbClr val="FE0000"/>
                </a:solidFill>
              </a:rPr>
              <a:t>HACCP</a:t>
            </a:r>
            <a:r>
              <a:rPr lang="zh-TW" altLang="en-US" dirty="0" smtClean="0">
                <a:solidFill>
                  <a:srgbClr val="FE0000"/>
                </a:solidFill>
              </a:rPr>
              <a:t>系統有關之專業訓練</a:t>
            </a:r>
            <a:r>
              <a:rPr lang="en-US" altLang="zh-TW" dirty="0" smtClean="0">
                <a:solidFill>
                  <a:srgbClr val="FE0000"/>
                </a:solidFill>
              </a:rPr>
              <a:t>12</a:t>
            </a:r>
            <a:r>
              <a:rPr lang="zh-TW" altLang="en-US" dirty="0" smtClean="0">
                <a:solidFill>
                  <a:srgbClr val="FE0000"/>
                </a:solidFill>
              </a:rPr>
              <a:t>小時以上</a:t>
            </a:r>
            <a:r>
              <a:rPr lang="zh-TW" altLang="en-US" dirty="0" smtClean="0"/>
              <a:t>，並取得講習時數證明</a:t>
            </a:r>
            <a:endParaRPr lang="en-US" altLang="zh-TW" dirty="0" smtClean="0"/>
          </a:p>
          <a:p>
            <a:pPr lvl="2">
              <a:lnSpc>
                <a:spcPct val="110000"/>
              </a:lnSpc>
              <a:buClr>
                <a:srgbClr val="00B050"/>
              </a:buClr>
            </a:pPr>
            <a:r>
              <a:rPr lang="zh-TW" altLang="en-US" dirty="0" smtClean="0"/>
              <a:t>食品從業人員衛生教育，</a:t>
            </a:r>
            <a:r>
              <a:rPr lang="zh-TW" altLang="en-US" dirty="0" smtClean="0">
                <a:solidFill>
                  <a:srgbClr val="FE0000"/>
                </a:solidFill>
              </a:rPr>
              <a:t>每年必須上滿至少</a:t>
            </a:r>
            <a:r>
              <a:rPr lang="en-US" altLang="zh-TW" dirty="0" smtClean="0">
                <a:solidFill>
                  <a:srgbClr val="FE0000"/>
                </a:solidFill>
              </a:rPr>
              <a:t>4</a:t>
            </a:r>
            <a:r>
              <a:rPr lang="zh-TW" altLang="en-US" dirty="0" smtClean="0">
                <a:solidFill>
                  <a:srgbClr val="FE0000"/>
                </a:solidFill>
              </a:rPr>
              <a:t>小時</a:t>
            </a:r>
            <a:r>
              <a:rPr lang="zh-TW" altLang="en-US" dirty="0" smtClean="0"/>
              <a:t>的衛生教育課程</a:t>
            </a:r>
            <a:endParaRPr lang="en-US" altLang="zh-TW" dirty="0" smtClean="0"/>
          </a:p>
          <a:p>
            <a:pPr lvl="2">
              <a:lnSpc>
                <a:spcPct val="110000"/>
              </a:lnSpc>
              <a:buClr>
                <a:srgbClr val="00B050"/>
              </a:buClr>
            </a:pPr>
            <a:r>
              <a:rPr lang="zh-TW" altLang="en-US" dirty="0" smtClean="0">
                <a:solidFill>
                  <a:srgbClr val="FE0000"/>
                </a:solidFill>
              </a:rPr>
              <a:t>衛管人員至少接受每年</a:t>
            </a:r>
            <a:r>
              <a:rPr lang="en-US" altLang="zh-TW" dirty="0" smtClean="0">
                <a:solidFill>
                  <a:srgbClr val="FE0000"/>
                </a:solidFill>
              </a:rPr>
              <a:t>8</a:t>
            </a:r>
            <a:r>
              <a:rPr lang="zh-TW" altLang="en-US" dirty="0" smtClean="0">
                <a:solidFill>
                  <a:srgbClr val="FE0000"/>
                </a:solidFill>
              </a:rPr>
              <a:t>小時</a:t>
            </a:r>
            <a:r>
              <a:rPr lang="zh-TW" altLang="en-US" dirty="0" smtClean="0"/>
              <a:t>持證講習</a:t>
            </a:r>
            <a:endParaRPr lang="en-US" altLang="zh-TW" dirty="0" smtClean="0"/>
          </a:p>
          <a:p>
            <a:pPr lvl="2">
              <a:lnSpc>
                <a:spcPct val="110000"/>
              </a:lnSpc>
              <a:buClr>
                <a:srgbClr val="00B050"/>
              </a:buClr>
            </a:pPr>
            <a:endParaRPr lang="en-US" altLang="zh-TW" dirty="0" smtClean="0"/>
          </a:p>
          <a:p>
            <a:pPr lvl="2">
              <a:lnSpc>
                <a:spcPct val="110000"/>
              </a:lnSpc>
            </a:pPr>
            <a:endParaRPr lang="en-US" altLang="zh-TW" dirty="0" smtClean="0"/>
          </a:p>
          <a:p>
            <a:pPr lvl="2">
              <a:lnSpc>
                <a:spcPct val="110000"/>
              </a:lnSpc>
            </a:pPr>
            <a:endParaRPr lang="en-US" altLang="zh-TW" dirty="0" smtClean="0"/>
          </a:p>
        </p:txBody>
      </p:sp>
      <p:sp>
        <p:nvSpPr>
          <p:cNvPr id="15364" name="Rectangle 2"/>
          <p:cNvSpPr>
            <a:spLocks noGrp="1" noChangeArrowheads="1"/>
          </p:cNvSpPr>
          <p:nvPr>
            <p:ph type="title"/>
          </p:nvPr>
        </p:nvSpPr>
        <p:spPr/>
        <p:txBody>
          <a:bodyPr/>
          <a:lstStyle/>
          <a:p>
            <a:pPr eaLnBrk="1" hangingPunct="1"/>
            <a:r>
              <a:rPr lang="zh-TW" altLang="en-US" sz="4800" smtClean="0"/>
              <a:t>食品安全管制小組 </a:t>
            </a:r>
            <a:r>
              <a:rPr lang="en-US" altLang="zh-TW" sz="4800" smtClean="0"/>
              <a:t>(2)</a:t>
            </a:r>
            <a:endParaRPr lang="zh-TW" altLang="en-US" sz="4800" smtClean="0"/>
          </a:p>
        </p:txBody>
      </p:sp>
      <p:sp>
        <p:nvSpPr>
          <p:cNvPr id="15366"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9435E770-6E61-4B50-A9E1-868C6B436405}" type="slidenum">
              <a:rPr kumimoji="0" lang="en-US" altLang="zh-TW" smtClean="0">
                <a:latin typeface="Arial" charset="0"/>
                <a:cs typeface="Arial" charset="0"/>
              </a:rPr>
              <a:pPr eaLnBrk="1" hangingPunct="1"/>
              <a:t>14</a:t>
            </a:fld>
            <a:endParaRPr kumimoji="0" lang="en-US" altLang="zh-TW" smtClean="0">
              <a:latin typeface="Arial" charset="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838200" y="1981200"/>
            <a:ext cx="7408863" cy="3984625"/>
          </a:xfrm>
        </p:spPr>
        <p:txBody>
          <a:bodyPr/>
          <a:lstStyle/>
          <a:p>
            <a:pPr eaLnBrk="1" hangingPunct="1">
              <a:lnSpc>
                <a:spcPct val="110000"/>
              </a:lnSpc>
              <a:spcAft>
                <a:spcPts val="600"/>
              </a:spcAft>
            </a:pPr>
            <a:r>
              <a:rPr lang="zh-TW" altLang="en-US" sz="2800" smtClean="0">
                <a:cs typeface="Arial" charset="0"/>
              </a:rPr>
              <a:t>食品安全管制系統 </a:t>
            </a:r>
            <a:r>
              <a:rPr lang="en-US" altLang="zh-TW" sz="2800" smtClean="0">
                <a:cs typeface="Arial" charset="0"/>
              </a:rPr>
              <a:t>=</a:t>
            </a:r>
            <a:r>
              <a:rPr lang="zh-TW" altLang="en-US" sz="2800" smtClean="0">
                <a:cs typeface="Arial" charset="0"/>
              </a:rPr>
              <a:t> </a:t>
            </a:r>
            <a:r>
              <a:rPr lang="en-US" altLang="zh-TW" sz="2800" smtClean="0">
                <a:cs typeface="Arial" charset="0"/>
              </a:rPr>
              <a:t>GHP + HACCP</a:t>
            </a:r>
          </a:p>
          <a:p>
            <a:pPr eaLnBrk="1" hangingPunct="1">
              <a:lnSpc>
                <a:spcPct val="110000"/>
              </a:lnSpc>
              <a:spcAft>
                <a:spcPts val="600"/>
              </a:spcAft>
              <a:buFont typeface="Wingdings" pitchFamily="2" charset="2"/>
              <a:buNone/>
            </a:pPr>
            <a:r>
              <a:rPr lang="en-US" altLang="zh-TW" sz="2800" smtClean="0">
                <a:cs typeface="Arial" charset="0"/>
              </a:rPr>
              <a:t>	</a:t>
            </a:r>
            <a:r>
              <a:rPr lang="zh-TW" altLang="en-US" sz="2800" smtClean="0">
                <a:cs typeface="Arial" charset="0"/>
              </a:rPr>
              <a:t>  係指在</a:t>
            </a:r>
            <a:r>
              <a:rPr lang="zh-TW" altLang="en-US" sz="2800" u="sng" smtClean="0">
                <a:solidFill>
                  <a:srgbClr val="FF0000"/>
                </a:solidFill>
                <a:cs typeface="Arial" charset="0"/>
              </a:rPr>
              <a:t>食品良好衛生規範</a:t>
            </a:r>
            <a:r>
              <a:rPr lang="zh-TW" altLang="en-US" sz="2800" smtClean="0">
                <a:cs typeface="Arial" charset="0"/>
              </a:rPr>
              <a:t>基礎下，實施</a:t>
            </a:r>
            <a:r>
              <a:rPr lang="zh-TW" altLang="en-US" sz="2800" u="sng" smtClean="0">
                <a:solidFill>
                  <a:srgbClr val="FF0000"/>
                </a:solidFill>
                <a:cs typeface="Arial" charset="0"/>
              </a:rPr>
              <a:t>危害分析重要管制點</a:t>
            </a:r>
            <a:r>
              <a:rPr lang="zh-TW" altLang="en-US" sz="2800" smtClean="0">
                <a:cs typeface="Arial" charset="0"/>
              </a:rPr>
              <a:t>制度。</a:t>
            </a:r>
            <a:endParaRPr lang="en-US" altLang="zh-TW" sz="2800" smtClean="0">
              <a:cs typeface="Arial" charset="0"/>
            </a:endParaRPr>
          </a:p>
          <a:p>
            <a:pPr eaLnBrk="1" hangingPunct="1">
              <a:lnSpc>
                <a:spcPct val="110000"/>
              </a:lnSpc>
              <a:spcAft>
                <a:spcPts val="600"/>
              </a:spcAft>
              <a:buFont typeface="Wingdings" pitchFamily="2" charset="2"/>
              <a:buNone/>
            </a:pPr>
            <a:endParaRPr lang="zh-TW" altLang="en-US" sz="2800" smtClean="0">
              <a:cs typeface="Arial" charset="0"/>
            </a:endParaRPr>
          </a:p>
          <a:p>
            <a:pPr eaLnBrk="1" hangingPunct="1">
              <a:lnSpc>
                <a:spcPct val="110000"/>
              </a:lnSpc>
              <a:spcAft>
                <a:spcPts val="600"/>
              </a:spcAft>
            </a:pPr>
            <a:r>
              <a:rPr lang="zh-TW" altLang="en-US" sz="2800" smtClean="0">
                <a:cs typeface="Arial" charset="0"/>
              </a:rPr>
              <a:t>食品安全管制系統金字塔</a:t>
            </a:r>
            <a:endParaRPr lang="en-US" altLang="zh-TW" sz="2800" smtClean="0">
              <a:cs typeface="Arial" charset="0"/>
            </a:endParaRPr>
          </a:p>
          <a:p>
            <a:pPr eaLnBrk="1" hangingPunct="1">
              <a:lnSpc>
                <a:spcPct val="110000"/>
              </a:lnSpc>
              <a:spcAft>
                <a:spcPts val="600"/>
              </a:spcAft>
            </a:pPr>
            <a:endParaRPr lang="zh-TW" altLang="en-US" sz="2800" smtClean="0">
              <a:cs typeface="Arial" charset="0"/>
            </a:endParaRPr>
          </a:p>
        </p:txBody>
      </p:sp>
      <p:sp>
        <p:nvSpPr>
          <p:cNvPr id="16387" name="投影片編號版面配置區 10"/>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6C486A76-D9DB-4A86-BEEA-D04EF016A72D}" type="slidenum">
              <a:rPr kumimoji="0" lang="en-US" altLang="zh-TW" sz="1400" smtClean="0">
                <a:ea typeface="新細明體" pitchFamily="18" charset="-120"/>
                <a:cs typeface="Arial" charset="0"/>
              </a:rPr>
              <a:pPr/>
              <a:t>15</a:t>
            </a:fld>
            <a:endParaRPr kumimoji="0" lang="en-US" altLang="zh-TW" sz="1400" smtClean="0">
              <a:ea typeface="新細明體" pitchFamily="18" charset="-120"/>
              <a:cs typeface="Arial" charset="0"/>
            </a:endParaRPr>
          </a:p>
        </p:txBody>
      </p:sp>
      <p:sp>
        <p:nvSpPr>
          <p:cNvPr id="16388" name="Rectangle 2"/>
          <p:cNvSpPr>
            <a:spLocks noGrp="1" noChangeArrowheads="1"/>
          </p:cNvSpPr>
          <p:nvPr>
            <p:ph type="title"/>
          </p:nvPr>
        </p:nvSpPr>
        <p:spPr>
          <a:xfrm>
            <a:off x="228600" y="533400"/>
            <a:ext cx="8686800" cy="838200"/>
          </a:xfrm>
        </p:spPr>
        <p:txBody>
          <a:bodyPr/>
          <a:lstStyle/>
          <a:p>
            <a:pPr eaLnBrk="1" hangingPunct="1"/>
            <a:r>
              <a:rPr lang="zh-TW" altLang="en-US" sz="4400" smtClean="0">
                <a:latin typeface="標楷體" pitchFamily="65" charset="-120"/>
              </a:rPr>
              <a:t>食品安全管制系統之建立</a:t>
            </a:r>
          </a:p>
        </p:txBody>
      </p:sp>
      <p:sp>
        <p:nvSpPr>
          <p:cNvPr id="16389" name="AutoShape 4"/>
          <p:cNvSpPr>
            <a:spLocks noChangeArrowheads="1"/>
          </p:cNvSpPr>
          <p:nvPr/>
        </p:nvSpPr>
        <p:spPr bwMode="auto">
          <a:xfrm>
            <a:off x="5148263" y="3789363"/>
            <a:ext cx="2879725" cy="2087562"/>
          </a:xfrm>
          <a:prstGeom prst="triangle">
            <a:avLst>
              <a:gd name="adj" fmla="val 50000"/>
            </a:avLst>
          </a:prstGeom>
          <a:solidFill>
            <a:schemeClr val="accent1"/>
          </a:solidFill>
          <a:ln w="9525">
            <a:solidFill>
              <a:schemeClr val="tx1"/>
            </a:solidFill>
            <a:miter lim="800000"/>
            <a:headEnd/>
            <a:tailEnd/>
          </a:ln>
        </p:spPr>
        <p:txBody>
          <a:bodyPr wrap="none" anchor="ctr"/>
          <a:lstStyle/>
          <a:p>
            <a:pPr eaLnBrk="0" hangingPunct="0"/>
            <a:endParaRPr kumimoji="0" lang="zh-TW" altLang="en-US">
              <a:ea typeface="微軟正黑體" pitchFamily="34" charset="-120"/>
            </a:endParaRPr>
          </a:p>
        </p:txBody>
      </p:sp>
      <p:sp>
        <p:nvSpPr>
          <p:cNvPr id="16390" name="Line 5"/>
          <p:cNvSpPr>
            <a:spLocks noChangeShapeType="1"/>
          </p:cNvSpPr>
          <p:nvPr/>
        </p:nvSpPr>
        <p:spPr bwMode="auto">
          <a:xfrm>
            <a:off x="5940425" y="4797425"/>
            <a:ext cx="12969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6391" name="Line 6"/>
          <p:cNvSpPr>
            <a:spLocks noChangeShapeType="1"/>
          </p:cNvSpPr>
          <p:nvPr/>
        </p:nvSpPr>
        <p:spPr bwMode="auto">
          <a:xfrm>
            <a:off x="5580063" y="5373688"/>
            <a:ext cx="20875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6392" name="Text Box 7"/>
          <p:cNvSpPr txBox="1">
            <a:spLocks noChangeArrowheads="1"/>
          </p:cNvSpPr>
          <p:nvPr/>
        </p:nvSpPr>
        <p:spPr bwMode="auto">
          <a:xfrm>
            <a:off x="6011863" y="4941888"/>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pPr eaLnBrk="0" hangingPunct="0">
              <a:spcBef>
                <a:spcPct val="50000"/>
              </a:spcBef>
            </a:pPr>
            <a:r>
              <a:rPr kumimoji="0" lang="en-US" altLang="zh-TW" sz="1800">
                <a:latin typeface="Verdana" pitchFamily="34" charset="0"/>
                <a:ea typeface="微軟正黑體" pitchFamily="34" charset="-120"/>
              </a:rPr>
              <a:t>HACCP</a:t>
            </a:r>
          </a:p>
        </p:txBody>
      </p:sp>
      <p:sp>
        <p:nvSpPr>
          <p:cNvPr id="16393" name="Text Box 9"/>
          <p:cNvSpPr txBox="1">
            <a:spLocks noChangeArrowheads="1"/>
          </p:cNvSpPr>
          <p:nvPr/>
        </p:nvSpPr>
        <p:spPr bwMode="auto">
          <a:xfrm>
            <a:off x="6227763" y="4076700"/>
            <a:ext cx="865187"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pPr eaLnBrk="0" hangingPunct="0">
              <a:spcBef>
                <a:spcPct val="50000"/>
              </a:spcBef>
            </a:pPr>
            <a:r>
              <a:rPr kumimoji="0" lang="en-US" altLang="zh-TW" sz="1800">
                <a:latin typeface="Verdana" pitchFamily="34" charset="0"/>
                <a:ea typeface="微軟正黑體" pitchFamily="34" charset="-120"/>
              </a:rPr>
              <a:t>GMP</a:t>
            </a:r>
          </a:p>
          <a:p>
            <a:pPr eaLnBrk="0" hangingPunct="0">
              <a:spcBef>
                <a:spcPct val="50000"/>
              </a:spcBef>
            </a:pPr>
            <a:r>
              <a:rPr kumimoji="0" lang="en-US" altLang="zh-TW" sz="1800">
                <a:latin typeface="Verdana" pitchFamily="34" charset="0"/>
                <a:ea typeface="微軟正黑體" pitchFamily="34" charset="-120"/>
              </a:rPr>
              <a:t>CAS</a:t>
            </a:r>
          </a:p>
        </p:txBody>
      </p:sp>
      <p:sp>
        <p:nvSpPr>
          <p:cNvPr id="16394" name="Text Box 10"/>
          <p:cNvSpPr txBox="1">
            <a:spLocks noChangeArrowheads="1"/>
          </p:cNvSpPr>
          <p:nvPr/>
        </p:nvSpPr>
        <p:spPr bwMode="auto">
          <a:xfrm>
            <a:off x="5435600" y="5445125"/>
            <a:ext cx="2376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pPr eaLnBrk="0" hangingPunct="0">
              <a:spcBef>
                <a:spcPct val="50000"/>
              </a:spcBef>
            </a:pPr>
            <a:r>
              <a:rPr kumimoji="0" lang="en-US" altLang="zh-TW" sz="1800">
                <a:latin typeface="Verdana" pitchFamily="34" charset="0"/>
                <a:ea typeface="微軟正黑體" pitchFamily="34" charset="-120"/>
              </a:rPr>
              <a:t>GHP</a:t>
            </a:r>
            <a:r>
              <a:rPr kumimoji="0" lang="zh-TW" altLang="en-US" sz="1800">
                <a:latin typeface="Verdana" pitchFamily="34" charset="0"/>
                <a:ea typeface="微軟正黑體" pitchFamily="34" charset="-120"/>
              </a:rPr>
              <a:t>、</a:t>
            </a:r>
            <a:r>
              <a:rPr kumimoji="0" lang="en-US" altLang="zh-TW" sz="1800">
                <a:latin typeface="Verdana" pitchFamily="34" charset="0"/>
                <a:ea typeface="微軟正黑體" pitchFamily="34" charset="-120"/>
              </a:rPr>
              <a:t>GSP</a:t>
            </a:r>
            <a:r>
              <a:rPr kumimoji="0" lang="zh-TW" altLang="en-US" sz="1800">
                <a:latin typeface="Verdana" pitchFamily="34" charset="0"/>
                <a:ea typeface="微軟正黑體" pitchFamily="34" charset="-120"/>
              </a:rPr>
              <a:t>、</a:t>
            </a:r>
            <a:r>
              <a:rPr kumimoji="0" lang="en-US" altLang="zh-TW" sz="1800">
                <a:latin typeface="Verdana" pitchFamily="34" charset="0"/>
                <a:ea typeface="微軟正黑體" pitchFamily="34" charset="-120"/>
              </a:rPr>
              <a:t>GAP</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AutoShape 2"/>
          <p:cNvSpPr>
            <a:spLocks noChangeArrowheads="1"/>
          </p:cNvSpPr>
          <p:nvPr/>
        </p:nvSpPr>
        <p:spPr bwMode="auto">
          <a:xfrm>
            <a:off x="0" y="1124744"/>
            <a:ext cx="3810000" cy="5334000"/>
          </a:xfrm>
          <a:prstGeom prst="triangle">
            <a:avLst>
              <a:gd name="adj" fmla="val 49995"/>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19050">
            <a:solidFill>
              <a:schemeClr val="accent1"/>
            </a:solidFill>
            <a:miter lim="800000"/>
            <a:headEnd/>
            <a:tailEnd/>
          </a:ln>
          <a:effectLst>
            <a:outerShdw dist="107763" dir="2700000" algn="ctr" rotWithShape="0">
              <a:schemeClr val="bg2"/>
            </a:outerShdw>
          </a:effectLst>
        </p:spPr>
        <p:txBody>
          <a:bodyPr wrap="none" anchor="ctr"/>
          <a:lstStyle/>
          <a:p>
            <a:endParaRPr lang="zh-TW" altLang="en-US">
              <a:latin typeface="Arial" pitchFamily="34" charset="0"/>
              <a:ea typeface="標楷體" pitchFamily="65" charset="-120"/>
              <a:cs typeface="Arial" pitchFamily="34" charset="0"/>
            </a:endParaRPr>
          </a:p>
        </p:txBody>
      </p:sp>
      <p:sp>
        <p:nvSpPr>
          <p:cNvPr id="90115" name="Rectangle 3"/>
          <p:cNvSpPr>
            <a:spLocks noGrp="1" noChangeArrowheads="1"/>
          </p:cNvSpPr>
          <p:nvPr>
            <p:ph type="title"/>
          </p:nvPr>
        </p:nvSpPr>
        <p:spPr>
          <a:xfrm>
            <a:off x="685800" y="188640"/>
            <a:ext cx="7772400" cy="954360"/>
          </a:xfrm>
        </p:spPr>
        <p:txBody>
          <a:bodyPr/>
          <a:lstStyle/>
          <a:p>
            <a:r>
              <a:rPr lang="zh-TW" altLang="en-US" dirty="0">
                <a:solidFill>
                  <a:srgbClr val="0000CC"/>
                </a:solidFill>
                <a:latin typeface="Arial" pitchFamily="34" charset="0"/>
                <a:ea typeface="標楷體" pitchFamily="65" charset="-120"/>
                <a:cs typeface="Arial" pitchFamily="34" charset="0"/>
              </a:rPr>
              <a:t>食品衛生安全體系金字塔</a:t>
            </a:r>
          </a:p>
        </p:txBody>
      </p:sp>
      <p:sp>
        <p:nvSpPr>
          <p:cNvPr id="90116" name="Rectangle 4"/>
          <p:cNvSpPr>
            <a:spLocks noChangeArrowheads="1"/>
          </p:cNvSpPr>
          <p:nvPr/>
        </p:nvSpPr>
        <p:spPr bwMode="auto">
          <a:xfrm>
            <a:off x="4343400" y="3924300"/>
            <a:ext cx="1447800" cy="923972"/>
          </a:xfrm>
          <a:prstGeom prst="rect">
            <a:avLst/>
          </a:prstGeom>
          <a:noFill/>
          <a:ln w="9525">
            <a:noFill/>
            <a:miter lim="800000"/>
            <a:headEnd/>
            <a:tailEnd/>
          </a:ln>
          <a:effectLst/>
        </p:spPr>
        <p:txBody>
          <a:bodyPr lIns="92075" tIns="46038" rIns="92075" bIns="46038">
            <a:spAutoFit/>
          </a:bodyPr>
          <a:lstStyle/>
          <a:p>
            <a:pPr algn="ctr">
              <a:spcBef>
                <a:spcPct val="25000"/>
              </a:spcBef>
            </a:pPr>
            <a:r>
              <a:rPr lang="zh-TW" altLang="en-US" sz="2400" b="1">
                <a:solidFill>
                  <a:srgbClr val="FF0033"/>
                </a:solidFill>
                <a:effectLst>
                  <a:outerShdw blurRad="38100" dist="38100" dir="2700000" algn="tl">
                    <a:srgbClr val="C0C0C0"/>
                  </a:outerShdw>
                </a:effectLst>
                <a:latin typeface="Arial" pitchFamily="34" charset="0"/>
                <a:ea typeface="標楷體" pitchFamily="65" charset="-120"/>
                <a:cs typeface="Arial" pitchFamily="34" charset="0"/>
              </a:rPr>
              <a:t>三大危</a:t>
            </a:r>
          </a:p>
          <a:p>
            <a:pPr algn="ctr">
              <a:spcBef>
                <a:spcPct val="25000"/>
              </a:spcBef>
            </a:pPr>
            <a:r>
              <a:rPr lang="zh-TW" altLang="en-US" sz="2400" b="1">
                <a:solidFill>
                  <a:srgbClr val="FF0033"/>
                </a:solidFill>
                <a:effectLst>
                  <a:outerShdw blurRad="38100" dist="38100" dir="2700000" algn="tl">
                    <a:srgbClr val="C0C0C0"/>
                  </a:outerShdw>
                </a:effectLst>
                <a:latin typeface="Arial" pitchFamily="34" charset="0"/>
                <a:ea typeface="標楷體" pitchFamily="65" charset="-120"/>
                <a:cs typeface="Arial" pitchFamily="34" charset="0"/>
              </a:rPr>
              <a:t>害之掌握</a:t>
            </a:r>
          </a:p>
        </p:txBody>
      </p:sp>
      <p:sp>
        <p:nvSpPr>
          <p:cNvPr id="90117" name="AutoShape 5"/>
          <p:cNvSpPr>
            <a:spLocks noChangeArrowheads="1"/>
          </p:cNvSpPr>
          <p:nvPr/>
        </p:nvSpPr>
        <p:spPr bwMode="auto">
          <a:xfrm>
            <a:off x="3806825" y="3157538"/>
            <a:ext cx="2447925" cy="1676400"/>
          </a:xfrm>
          <a:prstGeom prst="triangle">
            <a:avLst>
              <a:gd name="adj" fmla="val 49995"/>
            </a:avLst>
          </a:prstGeom>
          <a:solidFill>
            <a:srgbClr val="FFFF00"/>
          </a:solidFill>
          <a:ln w="12700">
            <a:solidFill>
              <a:schemeClr val="tx1"/>
            </a:solidFill>
            <a:miter lim="800000"/>
            <a:headEnd/>
            <a:tailEnd/>
          </a:ln>
          <a:effectLst>
            <a:outerShdw dist="107763" dir="2700000" algn="ctr" rotWithShape="0">
              <a:schemeClr val="bg2"/>
            </a:outerShdw>
          </a:effectLst>
        </p:spPr>
        <p:txBody>
          <a:bodyPr wrap="none" anchor="ctr"/>
          <a:lstStyle/>
          <a:p>
            <a:endParaRPr lang="zh-TW" altLang="en-US">
              <a:latin typeface="Arial" pitchFamily="34" charset="0"/>
              <a:ea typeface="標楷體" pitchFamily="65" charset="-120"/>
              <a:cs typeface="Arial" pitchFamily="34" charset="0"/>
            </a:endParaRPr>
          </a:p>
        </p:txBody>
      </p:sp>
      <p:sp>
        <p:nvSpPr>
          <p:cNvPr id="90118" name="AutoShape 6"/>
          <p:cNvSpPr>
            <a:spLocks noChangeArrowheads="1"/>
          </p:cNvSpPr>
          <p:nvPr/>
        </p:nvSpPr>
        <p:spPr bwMode="auto">
          <a:xfrm>
            <a:off x="6459538" y="3157538"/>
            <a:ext cx="2473325" cy="1668462"/>
          </a:xfrm>
          <a:prstGeom prst="triangle">
            <a:avLst>
              <a:gd name="adj" fmla="val 49995"/>
            </a:avLst>
          </a:prstGeom>
          <a:solidFill>
            <a:schemeClr val="tx2"/>
          </a:solidFill>
          <a:ln w="12700">
            <a:solidFill>
              <a:schemeClr val="tx1"/>
            </a:solidFill>
            <a:miter lim="800000"/>
            <a:headEnd/>
            <a:tailEnd/>
          </a:ln>
          <a:effectLst>
            <a:outerShdw dist="107763" dir="2700000" algn="ctr" rotWithShape="0">
              <a:schemeClr val="bg2"/>
            </a:outerShdw>
          </a:effectLst>
        </p:spPr>
        <p:txBody>
          <a:bodyPr wrap="none" anchor="ctr"/>
          <a:lstStyle/>
          <a:p>
            <a:endParaRPr lang="zh-TW" altLang="en-US">
              <a:latin typeface="Arial" pitchFamily="34" charset="0"/>
              <a:ea typeface="標楷體" pitchFamily="65" charset="-120"/>
              <a:cs typeface="Arial" pitchFamily="34" charset="0"/>
            </a:endParaRPr>
          </a:p>
        </p:txBody>
      </p:sp>
      <p:sp>
        <p:nvSpPr>
          <p:cNvPr id="90119" name="Rectangle 7"/>
          <p:cNvSpPr>
            <a:spLocks noChangeArrowheads="1"/>
          </p:cNvSpPr>
          <p:nvPr/>
        </p:nvSpPr>
        <p:spPr bwMode="auto">
          <a:xfrm>
            <a:off x="3816350" y="5013325"/>
            <a:ext cx="1206500" cy="1440011"/>
          </a:xfrm>
          <a:prstGeom prst="rect">
            <a:avLst/>
          </a:prstGeom>
          <a:solidFill>
            <a:srgbClr val="FF0033">
              <a:alpha val="50000"/>
            </a:srgbClr>
          </a:solidFill>
          <a:ln w="12700">
            <a:solidFill>
              <a:schemeClr val="tx1"/>
            </a:solidFill>
            <a:miter lim="800000"/>
            <a:headEnd/>
            <a:tailEnd/>
          </a:ln>
          <a:effectLst/>
        </p:spPr>
        <p:txBody>
          <a:bodyPr wrap="none" lIns="92075" tIns="46038" rIns="92075" bIns="46038" anchor="ctr"/>
          <a:lstStyle/>
          <a:p>
            <a:pPr algn="ctr"/>
            <a:r>
              <a:rPr lang="zh-TW" altLang="en-US" sz="2400" b="1" dirty="0">
                <a:latin typeface="Arial" pitchFamily="34" charset="0"/>
                <a:ea typeface="標楷體" pitchFamily="65" charset="-120"/>
                <a:cs typeface="Arial" pitchFamily="34" charset="0"/>
              </a:rPr>
              <a:t>食品溫</a:t>
            </a:r>
          </a:p>
          <a:p>
            <a:pPr algn="ctr"/>
            <a:r>
              <a:rPr lang="zh-TW" altLang="en-US" sz="2400" b="1" dirty="0">
                <a:latin typeface="Arial" pitchFamily="34" charset="0"/>
                <a:ea typeface="標楷體" pitchFamily="65" charset="-120"/>
                <a:cs typeface="Arial" pitchFamily="34" charset="0"/>
              </a:rPr>
              <a:t>度管理</a:t>
            </a:r>
          </a:p>
        </p:txBody>
      </p:sp>
      <p:sp>
        <p:nvSpPr>
          <p:cNvPr id="90120" name="Rectangle 8"/>
          <p:cNvSpPr>
            <a:spLocks noChangeArrowheads="1"/>
          </p:cNvSpPr>
          <p:nvPr/>
        </p:nvSpPr>
        <p:spPr bwMode="auto">
          <a:xfrm>
            <a:off x="5111750" y="5013325"/>
            <a:ext cx="1206500" cy="1440011"/>
          </a:xfrm>
          <a:prstGeom prst="rect">
            <a:avLst/>
          </a:prstGeom>
          <a:solidFill>
            <a:schemeClr val="tx2">
              <a:alpha val="50000"/>
            </a:schemeClr>
          </a:solidFill>
          <a:ln w="12700">
            <a:solidFill>
              <a:schemeClr val="tx1"/>
            </a:solidFill>
            <a:miter lim="800000"/>
            <a:headEnd/>
            <a:tailEnd/>
          </a:ln>
          <a:effectLst/>
        </p:spPr>
        <p:txBody>
          <a:bodyPr wrap="none" lIns="92075" tIns="46038" rIns="92075" bIns="46038" anchor="ctr"/>
          <a:lstStyle/>
          <a:p>
            <a:pPr algn="ctr"/>
            <a:r>
              <a:rPr lang="zh-TW" altLang="en-US" sz="2400" b="1">
                <a:solidFill>
                  <a:srgbClr val="0033CC"/>
                </a:solidFill>
                <a:latin typeface="Arial" pitchFamily="34" charset="0"/>
                <a:ea typeface="標楷體" pitchFamily="65" charset="-120"/>
                <a:cs typeface="Arial" pitchFamily="34" charset="0"/>
              </a:rPr>
              <a:t>清洗</a:t>
            </a:r>
          </a:p>
          <a:p>
            <a:pPr algn="ctr"/>
            <a:r>
              <a:rPr lang="zh-TW" altLang="en-US" sz="2400" b="1">
                <a:solidFill>
                  <a:srgbClr val="0033CC"/>
                </a:solidFill>
                <a:latin typeface="Arial" pitchFamily="34" charset="0"/>
                <a:ea typeface="標楷體" pitchFamily="65" charset="-120"/>
                <a:cs typeface="Arial" pitchFamily="34" charset="0"/>
              </a:rPr>
              <a:t>與</a:t>
            </a:r>
          </a:p>
          <a:p>
            <a:pPr algn="ctr"/>
            <a:r>
              <a:rPr lang="zh-TW" altLang="en-US" sz="2400" b="1">
                <a:solidFill>
                  <a:srgbClr val="0033CC"/>
                </a:solidFill>
                <a:latin typeface="Arial" pitchFamily="34" charset="0"/>
                <a:ea typeface="標楷體" pitchFamily="65" charset="-120"/>
                <a:cs typeface="Arial" pitchFamily="34" charset="0"/>
              </a:rPr>
              <a:t>消毒</a:t>
            </a:r>
          </a:p>
        </p:txBody>
      </p:sp>
      <p:sp>
        <p:nvSpPr>
          <p:cNvPr id="90121" name="Rectangle 9"/>
          <p:cNvSpPr>
            <a:spLocks noChangeArrowheads="1"/>
          </p:cNvSpPr>
          <p:nvPr/>
        </p:nvSpPr>
        <p:spPr bwMode="auto">
          <a:xfrm>
            <a:off x="6407150" y="5013325"/>
            <a:ext cx="1206500" cy="1440011"/>
          </a:xfrm>
          <a:prstGeom prst="rect">
            <a:avLst/>
          </a:prstGeom>
          <a:solidFill>
            <a:srgbClr val="FFFF00">
              <a:alpha val="50000"/>
            </a:srgbClr>
          </a:solidFill>
          <a:ln w="12700">
            <a:solidFill>
              <a:schemeClr val="tx1"/>
            </a:solidFill>
            <a:miter lim="800000"/>
            <a:headEnd/>
            <a:tailEnd/>
          </a:ln>
          <a:effectLst/>
        </p:spPr>
        <p:txBody>
          <a:bodyPr wrap="none" lIns="92075" tIns="46038" rIns="92075" bIns="46038" anchor="ctr"/>
          <a:lstStyle/>
          <a:p>
            <a:pPr algn="ctr"/>
            <a:r>
              <a:rPr lang="zh-TW" altLang="en-US" sz="2400" b="1">
                <a:latin typeface="Arial" pitchFamily="34" charset="0"/>
                <a:ea typeface="標楷體" pitchFamily="65" charset="-120"/>
                <a:cs typeface="Arial" pitchFamily="34" charset="0"/>
              </a:rPr>
              <a:t>個人</a:t>
            </a:r>
          </a:p>
          <a:p>
            <a:pPr algn="ctr"/>
            <a:r>
              <a:rPr lang="zh-TW" altLang="en-US" sz="2400" b="1">
                <a:latin typeface="Arial" pitchFamily="34" charset="0"/>
                <a:ea typeface="標楷體" pitchFamily="65" charset="-120"/>
                <a:cs typeface="Arial" pitchFamily="34" charset="0"/>
              </a:rPr>
              <a:t>衛生</a:t>
            </a:r>
          </a:p>
        </p:txBody>
      </p:sp>
      <p:sp>
        <p:nvSpPr>
          <p:cNvPr id="90122" name="Rectangle 10"/>
          <p:cNvSpPr>
            <a:spLocks noChangeArrowheads="1"/>
          </p:cNvSpPr>
          <p:nvPr/>
        </p:nvSpPr>
        <p:spPr bwMode="auto">
          <a:xfrm>
            <a:off x="7702550" y="5013325"/>
            <a:ext cx="1206500" cy="1440011"/>
          </a:xfrm>
          <a:prstGeom prst="rect">
            <a:avLst/>
          </a:prstGeom>
          <a:solidFill>
            <a:srgbClr val="009900">
              <a:alpha val="50000"/>
            </a:srgbClr>
          </a:solidFill>
          <a:ln w="12700">
            <a:solidFill>
              <a:schemeClr val="tx1"/>
            </a:solidFill>
            <a:miter lim="800000"/>
            <a:headEnd/>
            <a:tailEnd/>
          </a:ln>
          <a:effectLst/>
        </p:spPr>
        <p:txBody>
          <a:bodyPr wrap="none" lIns="92075" tIns="46038" rIns="92075" bIns="46038" anchor="ctr"/>
          <a:lstStyle/>
          <a:p>
            <a:pPr algn="ctr"/>
            <a:r>
              <a:rPr lang="zh-TW" altLang="en-US" sz="2400" b="1">
                <a:latin typeface="Arial" pitchFamily="34" charset="0"/>
                <a:ea typeface="標楷體" pitchFamily="65" charset="-120"/>
                <a:cs typeface="Arial" pitchFamily="34" charset="0"/>
              </a:rPr>
              <a:t>蟲害</a:t>
            </a:r>
          </a:p>
          <a:p>
            <a:pPr algn="ctr"/>
            <a:r>
              <a:rPr lang="zh-TW" altLang="en-US" sz="2400" b="1">
                <a:latin typeface="Arial" pitchFamily="34" charset="0"/>
                <a:ea typeface="標楷體" pitchFamily="65" charset="-120"/>
                <a:cs typeface="Arial" pitchFamily="34" charset="0"/>
              </a:rPr>
              <a:t>管理</a:t>
            </a:r>
          </a:p>
        </p:txBody>
      </p:sp>
      <p:sp>
        <p:nvSpPr>
          <p:cNvPr id="90123" name="AutoShape 11"/>
          <p:cNvSpPr>
            <a:spLocks noChangeArrowheads="1"/>
          </p:cNvSpPr>
          <p:nvPr/>
        </p:nvSpPr>
        <p:spPr bwMode="auto">
          <a:xfrm>
            <a:off x="5029200" y="1066800"/>
            <a:ext cx="2743200" cy="1897063"/>
          </a:xfrm>
          <a:prstGeom prst="triangle">
            <a:avLst>
              <a:gd name="adj" fmla="val 49995"/>
            </a:avLst>
          </a:prstGeom>
          <a:solidFill>
            <a:srgbClr val="FF0033"/>
          </a:solidFill>
          <a:ln w="12700">
            <a:solidFill>
              <a:schemeClr val="tx1"/>
            </a:solidFill>
            <a:miter lim="800000"/>
            <a:headEnd/>
            <a:tailEnd/>
          </a:ln>
          <a:effectLst>
            <a:outerShdw dist="107763" dir="2700000" algn="ctr" rotWithShape="0">
              <a:schemeClr val="bg2"/>
            </a:outerShdw>
          </a:effectLst>
        </p:spPr>
        <p:txBody>
          <a:bodyPr wrap="none" anchor="ctr"/>
          <a:lstStyle/>
          <a:p>
            <a:endParaRPr lang="zh-TW" altLang="en-US">
              <a:latin typeface="Arial" pitchFamily="34" charset="0"/>
              <a:ea typeface="標楷體" pitchFamily="65" charset="-120"/>
              <a:cs typeface="Arial" pitchFamily="34" charset="0"/>
            </a:endParaRPr>
          </a:p>
        </p:txBody>
      </p:sp>
      <p:sp>
        <p:nvSpPr>
          <p:cNvPr id="90124" name="Rectangle 12"/>
          <p:cNvSpPr>
            <a:spLocks noChangeArrowheads="1"/>
          </p:cNvSpPr>
          <p:nvPr/>
        </p:nvSpPr>
        <p:spPr bwMode="auto">
          <a:xfrm>
            <a:off x="5181600" y="1752600"/>
            <a:ext cx="2590800" cy="1160463"/>
          </a:xfrm>
          <a:prstGeom prst="rect">
            <a:avLst/>
          </a:prstGeom>
          <a:noFill/>
          <a:ln w="9525">
            <a:noFill/>
            <a:miter lim="800000"/>
            <a:headEnd/>
            <a:tailEnd/>
          </a:ln>
          <a:effectLst>
            <a:outerShdw dist="35921" dir="2700000" algn="ctr" rotWithShape="0">
              <a:schemeClr val="bg2">
                <a:alpha val="50000"/>
              </a:schemeClr>
            </a:outerShdw>
          </a:effectLst>
        </p:spPr>
        <p:txBody>
          <a:bodyPr lIns="92075" tIns="46038" rIns="92075" bIns="46038">
            <a:spAutoFit/>
          </a:bodyPr>
          <a:lstStyle/>
          <a:p>
            <a:pPr algn="ctr">
              <a:spcBef>
                <a:spcPct val="50000"/>
              </a:spcBef>
            </a:pPr>
            <a:r>
              <a:rPr lang="zh-TW" altLang="en-US" sz="2800">
                <a:latin typeface="Arial" pitchFamily="34" charset="0"/>
                <a:ea typeface="標楷體" pitchFamily="65" charset="-120"/>
                <a:cs typeface="Arial" pitchFamily="34" charset="0"/>
              </a:rPr>
              <a:t>經營者</a:t>
            </a:r>
          </a:p>
          <a:p>
            <a:pPr algn="ctr">
              <a:spcBef>
                <a:spcPct val="50000"/>
              </a:spcBef>
            </a:pPr>
            <a:r>
              <a:rPr lang="zh-TW" altLang="en-US" sz="2800">
                <a:latin typeface="Arial" pitchFamily="34" charset="0"/>
                <a:ea typeface="標楷體" pitchFamily="65" charset="-120"/>
                <a:cs typeface="Arial" pitchFamily="34" charset="0"/>
              </a:rPr>
              <a:t>之管理責任</a:t>
            </a:r>
          </a:p>
        </p:txBody>
      </p:sp>
      <p:sp>
        <p:nvSpPr>
          <p:cNvPr id="90125" name="AutoShape 13"/>
          <p:cNvSpPr>
            <a:spLocks noChangeArrowheads="1"/>
          </p:cNvSpPr>
          <p:nvPr/>
        </p:nvSpPr>
        <p:spPr bwMode="auto">
          <a:xfrm rot="10800000" flipH="1">
            <a:off x="5126038" y="3121025"/>
            <a:ext cx="2447925" cy="1647825"/>
          </a:xfrm>
          <a:prstGeom prst="triangle">
            <a:avLst>
              <a:gd name="adj" fmla="val 50495"/>
            </a:avLst>
          </a:prstGeom>
          <a:solidFill>
            <a:srgbClr val="009900"/>
          </a:solidFill>
          <a:ln w="12700">
            <a:solidFill>
              <a:schemeClr val="tx1"/>
            </a:solidFill>
            <a:miter lim="800000"/>
            <a:headEnd/>
            <a:tailEnd/>
          </a:ln>
          <a:effectLst/>
        </p:spPr>
        <p:txBody>
          <a:bodyPr wrap="none" anchor="ctr"/>
          <a:lstStyle/>
          <a:p>
            <a:endParaRPr lang="zh-TW" altLang="en-US">
              <a:latin typeface="Arial" pitchFamily="34" charset="0"/>
              <a:ea typeface="標楷體" pitchFamily="65" charset="-120"/>
              <a:cs typeface="Arial" pitchFamily="34" charset="0"/>
            </a:endParaRPr>
          </a:p>
        </p:txBody>
      </p:sp>
      <p:sp>
        <p:nvSpPr>
          <p:cNvPr id="90126" name="Rectangle 14"/>
          <p:cNvSpPr>
            <a:spLocks noChangeArrowheads="1"/>
          </p:cNvSpPr>
          <p:nvPr/>
        </p:nvSpPr>
        <p:spPr bwMode="auto">
          <a:xfrm>
            <a:off x="5410200" y="3382963"/>
            <a:ext cx="1905000" cy="462307"/>
          </a:xfrm>
          <a:prstGeom prst="rect">
            <a:avLst/>
          </a:prstGeom>
          <a:noFill/>
          <a:ln w="9525">
            <a:noFill/>
            <a:miter lim="800000"/>
            <a:headEnd/>
            <a:tailEnd/>
          </a:ln>
          <a:effectLst/>
        </p:spPr>
        <p:txBody>
          <a:bodyPr lIns="92075" tIns="46038" rIns="92075" bIns="46038">
            <a:spAutoFit/>
          </a:bodyPr>
          <a:lstStyle/>
          <a:p>
            <a:pPr algn="ctr">
              <a:spcBef>
                <a:spcPct val="50000"/>
              </a:spcBef>
            </a:pPr>
            <a:r>
              <a:rPr lang="zh-TW" altLang="en-US" sz="2400" b="1">
                <a:solidFill>
                  <a:schemeClr val="bg1"/>
                </a:solidFill>
                <a:effectLst>
                  <a:outerShdw blurRad="38100" dist="38100" dir="2700000" algn="tl">
                    <a:srgbClr val="C0C0C0"/>
                  </a:outerShdw>
                </a:effectLst>
                <a:latin typeface="Arial" pitchFamily="34" charset="0"/>
                <a:ea typeface="標楷體" pitchFamily="65" charset="-120"/>
                <a:cs typeface="Arial" pitchFamily="34" charset="0"/>
              </a:rPr>
              <a:t>ＨＡＣＣＰ</a:t>
            </a:r>
          </a:p>
        </p:txBody>
      </p:sp>
      <p:sp>
        <p:nvSpPr>
          <p:cNvPr id="90127" name="Rectangle 15"/>
          <p:cNvSpPr>
            <a:spLocks noChangeArrowheads="1"/>
          </p:cNvSpPr>
          <p:nvPr/>
        </p:nvSpPr>
        <p:spPr bwMode="auto">
          <a:xfrm>
            <a:off x="7239000" y="3733800"/>
            <a:ext cx="1066800" cy="1052513"/>
          </a:xfrm>
          <a:prstGeom prst="rect">
            <a:avLst/>
          </a:prstGeom>
          <a:noFill/>
          <a:ln w="9525">
            <a:noFill/>
            <a:miter lim="800000"/>
            <a:headEnd/>
            <a:tailEnd/>
          </a:ln>
          <a:effectLst/>
        </p:spPr>
        <p:txBody>
          <a:bodyPr lIns="92075" tIns="46038" rIns="92075" bIns="46038">
            <a:spAutoFit/>
          </a:bodyPr>
          <a:lstStyle/>
          <a:p>
            <a:pPr>
              <a:spcBef>
                <a:spcPct val="25000"/>
              </a:spcBef>
            </a:pPr>
            <a:r>
              <a:rPr lang="zh-TW" altLang="en-US" sz="2800" b="1">
                <a:solidFill>
                  <a:schemeClr val="folHlink"/>
                </a:solidFill>
                <a:effectLst>
                  <a:outerShdw blurRad="38100" dist="38100" dir="2700000" algn="tl">
                    <a:srgbClr val="C0C0C0"/>
                  </a:outerShdw>
                </a:effectLst>
                <a:latin typeface="Arial" pitchFamily="34" charset="0"/>
                <a:ea typeface="標楷體" pitchFamily="65" charset="-120"/>
                <a:cs typeface="Arial" pitchFamily="34" charset="0"/>
              </a:rPr>
              <a:t>教育</a:t>
            </a:r>
          </a:p>
          <a:p>
            <a:pPr>
              <a:spcBef>
                <a:spcPct val="25000"/>
              </a:spcBef>
            </a:pPr>
            <a:r>
              <a:rPr lang="zh-TW" altLang="en-US" sz="2800" b="1">
                <a:solidFill>
                  <a:schemeClr val="folHlink"/>
                </a:solidFill>
                <a:effectLst>
                  <a:outerShdw blurRad="38100" dist="38100" dir="2700000" algn="tl">
                    <a:srgbClr val="C0C0C0"/>
                  </a:outerShdw>
                </a:effectLst>
                <a:latin typeface="Arial" pitchFamily="34" charset="0"/>
                <a:ea typeface="標楷體" pitchFamily="65" charset="-120"/>
                <a:cs typeface="Arial" pitchFamily="34" charset="0"/>
              </a:rPr>
              <a:t>訓練</a:t>
            </a:r>
          </a:p>
        </p:txBody>
      </p:sp>
      <p:sp>
        <p:nvSpPr>
          <p:cNvPr id="90128" name="Line 16"/>
          <p:cNvSpPr>
            <a:spLocks noChangeShapeType="1"/>
          </p:cNvSpPr>
          <p:nvPr/>
        </p:nvSpPr>
        <p:spPr bwMode="auto">
          <a:xfrm>
            <a:off x="1143000" y="3733800"/>
            <a:ext cx="1600200" cy="0"/>
          </a:xfrm>
          <a:prstGeom prst="line">
            <a:avLst/>
          </a:prstGeom>
          <a:noFill/>
          <a:ln w="57150">
            <a:solidFill>
              <a:schemeClr val="accent1"/>
            </a:solidFill>
            <a:round/>
            <a:headEnd type="none" w="sm" len="sm"/>
            <a:tailEnd type="none" w="sm" len="sm"/>
          </a:ln>
          <a:effectLst/>
        </p:spPr>
        <p:txBody>
          <a:bodyPr/>
          <a:lstStyle/>
          <a:p>
            <a:endParaRPr lang="zh-TW" altLang="en-US">
              <a:latin typeface="Arial" pitchFamily="34" charset="0"/>
              <a:ea typeface="標楷體" pitchFamily="65" charset="-120"/>
              <a:cs typeface="Arial" pitchFamily="34" charset="0"/>
            </a:endParaRPr>
          </a:p>
        </p:txBody>
      </p:sp>
      <p:sp>
        <p:nvSpPr>
          <p:cNvPr id="90129" name="Line 17"/>
          <p:cNvSpPr>
            <a:spLocks noChangeShapeType="1"/>
          </p:cNvSpPr>
          <p:nvPr/>
        </p:nvSpPr>
        <p:spPr bwMode="auto">
          <a:xfrm flipV="1">
            <a:off x="609600" y="5257800"/>
            <a:ext cx="2590800" cy="0"/>
          </a:xfrm>
          <a:prstGeom prst="line">
            <a:avLst/>
          </a:prstGeom>
          <a:noFill/>
          <a:ln w="57150">
            <a:solidFill>
              <a:schemeClr val="accent1"/>
            </a:solidFill>
            <a:round/>
            <a:headEnd type="none" w="sm" len="sm"/>
            <a:tailEnd type="none" w="sm" len="sm"/>
          </a:ln>
          <a:effectLst/>
        </p:spPr>
        <p:txBody>
          <a:bodyPr/>
          <a:lstStyle/>
          <a:p>
            <a:endParaRPr lang="zh-TW" altLang="en-US">
              <a:latin typeface="Arial" pitchFamily="34" charset="0"/>
              <a:ea typeface="標楷體" pitchFamily="65" charset="-120"/>
              <a:cs typeface="Arial" pitchFamily="34" charset="0"/>
            </a:endParaRPr>
          </a:p>
        </p:txBody>
      </p:sp>
      <p:sp>
        <p:nvSpPr>
          <p:cNvPr id="90130" name="Rectangle 18"/>
          <p:cNvSpPr>
            <a:spLocks noChangeArrowheads="1"/>
          </p:cNvSpPr>
          <p:nvPr/>
        </p:nvSpPr>
        <p:spPr bwMode="auto">
          <a:xfrm>
            <a:off x="1371600" y="2482850"/>
            <a:ext cx="1066800" cy="946150"/>
          </a:xfrm>
          <a:prstGeom prst="rect">
            <a:avLst/>
          </a:prstGeom>
          <a:noFill/>
          <a:ln w="9525">
            <a:noFill/>
            <a:miter lim="800000"/>
            <a:headEnd/>
            <a:tailEnd/>
          </a:ln>
          <a:effectLst/>
        </p:spPr>
        <p:txBody>
          <a:bodyPr lIns="92075" tIns="46038" rIns="92075" bIns="46038">
            <a:spAutoFit/>
          </a:bodyPr>
          <a:lstStyle/>
          <a:p>
            <a:pPr algn="ctr">
              <a:spcBef>
                <a:spcPct val="50000"/>
              </a:spcBef>
            </a:pPr>
            <a:r>
              <a:rPr lang="zh-TW" altLang="en-US" sz="2800">
                <a:effectLst>
                  <a:outerShdw blurRad="38100" dist="38100" dir="2700000" algn="tl">
                    <a:srgbClr val="C0C0C0"/>
                  </a:outerShdw>
                </a:effectLst>
                <a:latin typeface="Arial" pitchFamily="34" charset="0"/>
                <a:ea typeface="標楷體" pitchFamily="65" charset="-120"/>
                <a:cs typeface="Arial" pitchFamily="34" charset="0"/>
              </a:rPr>
              <a:t>決策理念</a:t>
            </a:r>
          </a:p>
        </p:txBody>
      </p:sp>
      <p:sp>
        <p:nvSpPr>
          <p:cNvPr id="90131" name="Rectangle 19"/>
          <p:cNvSpPr>
            <a:spLocks noChangeArrowheads="1"/>
          </p:cNvSpPr>
          <p:nvPr/>
        </p:nvSpPr>
        <p:spPr bwMode="auto">
          <a:xfrm>
            <a:off x="990600" y="4419600"/>
            <a:ext cx="1905000" cy="462307"/>
          </a:xfrm>
          <a:prstGeom prst="rect">
            <a:avLst/>
          </a:prstGeom>
          <a:noFill/>
          <a:ln w="9525">
            <a:noFill/>
            <a:miter lim="800000"/>
            <a:headEnd/>
            <a:tailEnd/>
          </a:ln>
          <a:effectLst/>
        </p:spPr>
        <p:txBody>
          <a:bodyPr lIns="92075" tIns="46038" rIns="92075" bIns="46038">
            <a:spAutoFit/>
          </a:bodyPr>
          <a:lstStyle/>
          <a:p>
            <a:pPr algn="ctr">
              <a:spcBef>
                <a:spcPct val="50000"/>
              </a:spcBef>
            </a:pPr>
            <a:r>
              <a:rPr lang="zh-TW" altLang="en-US" sz="2400" b="1" dirty="0">
                <a:solidFill>
                  <a:schemeClr val="bg1"/>
                </a:solidFill>
                <a:effectLst>
                  <a:outerShdw blurRad="38100" dist="38100" dir="2700000" algn="tl">
                    <a:srgbClr val="C0C0C0"/>
                  </a:outerShdw>
                </a:effectLst>
                <a:latin typeface="Arial" pitchFamily="34" charset="0"/>
                <a:ea typeface="標楷體" pitchFamily="65" charset="-120"/>
                <a:cs typeface="Arial" pitchFamily="34" charset="0"/>
              </a:rPr>
              <a:t>ＨＡＣＣＰ</a:t>
            </a:r>
          </a:p>
        </p:txBody>
      </p:sp>
      <p:sp>
        <p:nvSpPr>
          <p:cNvPr id="90132" name="Rectangle 20"/>
          <p:cNvSpPr>
            <a:spLocks noChangeArrowheads="1"/>
          </p:cNvSpPr>
          <p:nvPr/>
        </p:nvSpPr>
        <p:spPr bwMode="auto">
          <a:xfrm>
            <a:off x="609600" y="5486400"/>
            <a:ext cx="2743200" cy="1016305"/>
          </a:xfrm>
          <a:prstGeom prst="rect">
            <a:avLst/>
          </a:prstGeom>
          <a:noFill/>
          <a:ln w="9525">
            <a:noFill/>
            <a:miter lim="800000"/>
            <a:headEnd/>
            <a:tailEnd/>
          </a:ln>
          <a:effectLst/>
        </p:spPr>
        <p:txBody>
          <a:bodyPr lIns="92075" tIns="46038" rIns="92075" bIns="46038">
            <a:spAutoFit/>
          </a:bodyPr>
          <a:lstStyle/>
          <a:p>
            <a:pPr algn="ctr">
              <a:spcBef>
                <a:spcPct val="50000"/>
              </a:spcBef>
            </a:pPr>
            <a:r>
              <a:rPr lang="zh-TW" altLang="en-US" sz="2400" b="1">
                <a:solidFill>
                  <a:srgbClr val="FFFF99"/>
                </a:solidFill>
                <a:latin typeface="Arial" pitchFamily="34" charset="0"/>
                <a:ea typeface="標楷體" pitchFamily="65" charset="-120"/>
                <a:cs typeface="Arial" pitchFamily="34" charset="0"/>
              </a:rPr>
              <a:t>ＳＳＯＰ</a:t>
            </a:r>
          </a:p>
          <a:p>
            <a:pPr algn="ctr">
              <a:spcBef>
                <a:spcPct val="50000"/>
              </a:spcBef>
            </a:pPr>
            <a:r>
              <a:rPr lang="zh-TW" altLang="en-US" sz="2400" b="1">
                <a:solidFill>
                  <a:srgbClr val="FFFF99"/>
                </a:solidFill>
                <a:latin typeface="Arial" pitchFamily="34" charset="0"/>
                <a:ea typeface="標楷體" pitchFamily="65" charset="-120"/>
                <a:cs typeface="Arial" pitchFamily="34" charset="0"/>
              </a:rPr>
              <a:t>（</a:t>
            </a:r>
            <a:r>
              <a:rPr lang="en-US" altLang="zh-TW" sz="2400" b="1">
                <a:solidFill>
                  <a:srgbClr val="FFFF99"/>
                </a:solidFill>
                <a:latin typeface="Arial" pitchFamily="34" charset="0"/>
                <a:ea typeface="標楷體" pitchFamily="65" charset="-120"/>
                <a:cs typeface="Arial" pitchFamily="34" charset="0"/>
              </a:rPr>
              <a:t>or</a:t>
            </a:r>
            <a:r>
              <a:rPr lang="zh-TW" altLang="en-US" sz="2400" b="1">
                <a:solidFill>
                  <a:srgbClr val="FFFF99"/>
                </a:solidFill>
                <a:latin typeface="Arial" pitchFamily="34" charset="0"/>
                <a:ea typeface="標楷體" pitchFamily="65" charset="-120"/>
                <a:cs typeface="Arial" pitchFamily="34" charset="0"/>
              </a:rPr>
              <a:t>　</a:t>
            </a:r>
            <a:r>
              <a:rPr lang="zh-TW" altLang="en-US" sz="2400">
                <a:solidFill>
                  <a:srgbClr val="FFFF99"/>
                </a:solidFill>
                <a:latin typeface="Arial" pitchFamily="34" charset="0"/>
                <a:ea typeface="標楷體" pitchFamily="65" charset="-120"/>
                <a:cs typeface="Arial" pitchFamily="34" charset="0"/>
              </a:rPr>
              <a:t>Ｇ</a:t>
            </a:r>
            <a:r>
              <a:rPr lang="en-US" altLang="zh-TW" sz="2400">
                <a:solidFill>
                  <a:srgbClr val="FFFF99"/>
                </a:solidFill>
                <a:latin typeface="Arial" pitchFamily="34" charset="0"/>
                <a:ea typeface="標楷體" pitchFamily="65" charset="-120"/>
                <a:cs typeface="Arial" pitchFamily="34" charset="0"/>
              </a:rPr>
              <a:t>H</a:t>
            </a:r>
            <a:r>
              <a:rPr lang="zh-TW" altLang="en-US" sz="2400">
                <a:solidFill>
                  <a:srgbClr val="FFFF99"/>
                </a:solidFill>
                <a:latin typeface="Arial" pitchFamily="34" charset="0"/>
                <a:ea typeface="標楷體" pitchFamily="65" charset="-120"/>
                <a:cs typeface="Arial" pitchFamily="34" charset="0"/>
              </a:rPr>
              <a:t>Ｐ</a:t>
            </a:r>
            <a:r>
              <a:rPr lang="zh-TW" altLang="en-US" sz="2400" b="1">
                <a:solidFill>
                  <a:srgbClr val="FFFF99"/>
                </a:solidFill>
                <a:latin typeface="Arial" pitchFamily="34" charset="0"/>
                <a:ea typeface="標楷體" pitchFamily="65" charset="-120"/>
                <a:cs typeface="Arial" pitchFamily="34" charset="0"/>
              </a:rPr>
              <a:t>）</a:t>
            </a:r>
          </a:p>
        </p:txBody>
      </p:sp>
      <p:sp>
        <p:nvSpPr>
          <p:cNvPr id="90134" name="Rectangle 22"/>
          <p:cNvSpPr>
            <a:spLocks noChangeArrowheads="1"/>
          </p:cNvSpPr>
          <p:nvPr/>
        </p:nvSpPr>
        <p:spPr bwMode="auto">
          <a:xfrm>
            <a:off x="4495800" y="3810000"/>
            <a:ext cx="1447800" cy="923972"/>
          </a:xfrm>
          <a:prstGeom prst="rect">
            <a:avLst/>
          </a:prstGeom>
          <a:noFill/>
          <a:ln w="9525">
            <a:noFill/>
            <a:miter lim="800000"/>
            <a:headEnd/>
            <a:tailEnd/>
          </a:ln>
          <a:effectLst/>
        </p:spPr>
        <p:txBody>
          <a:bodyPr lIns="92075" tIns="46038" rIns="92075" bIns="46038">
            <a:spAutoFit/>
          </a:bodyPr>
          <a:lstStyle/>
          <a:p>
            <a:pPr algn="ctr">
              <a:spcBef>
                <a:spcPct val="25000"/>
              </a:spcBef>
            </a:pPr>
            <a:r>
              <a:rPr lang="zh-TW" altLang="en-US" sz="2400" b="1">
                <a:solidFill>
                  <a:srgbClr val="FF0033"/>
                </a:solidFill>
                <a:effectLst>
                  <a:outerShdw blurRad="38100" dist="38100" dir="2700000" algn="tl">
                    <a:srgbClr val="C0C0C0"/>
                  </a:outerShdw>
                </a:effectLst>
                <a:latin typeface="Arial" pitchFamily="34" charset="0"/>
                <a:ea typeface="標楷體" pitchFamily="65" charset="-120"/>
                <a:cs typeface="Arial" pitchFamily="34" charset="0"/>
              </a:rPr>
              <a:t>三大危</a:t>
            </a:r>
          </a:p>
          <a:p>
            <a:pPr algn="ctr">
              <a:spcBef>
                <a:spcPct val="25000"/>
              </a:spcBef>
            </a:pPr>
            <a:r>
              <a:rPr lang="zh-TW" altLang="en-US" sz="2400" b="1">
                <a:solidFill>
                  <a:srgbClr val="FF0033"/>
                </a:solidFill>
                <a:effectLst>
                  <a:outerShdw blurRad="38100" dist="38100" dir="2700000" algn="tl">
                    <a:srgbClr val="C0C0C0"/>
                  </a:outerShdw>
                </a:effectLst>
                <a:latin typeface="Arial" pitchFamily="34" charset="0"/>
                <a:ea typeface="標楷體" pitchFamily="65" charset="-120"/>
                <a:cs typeface="Arial" pitchFamily="34" charset="0"/>
              </a:rPr>
              <a:t>害之掌握</a:t>
            </a:r>
          </a:p>
        </p:txBody>
      </p:sp>
    </p:spTree>
    <p:extLst>
      <p:ext uri="{BB962C8B-B14F-4D97-AF65-F5344CB8AC3E}">
        <p14:creationId xmlns:p14="http://schemas.microsoft.com/office/powerpoint/2010/main" val="6370848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62B0EB0A-6990-4092-8F63-0BE893D9408A}" type="slidenum">
              <a:rPr kumimoji="0" lang="zh-TW" altLang="en-US" sz="1400" smtClean="0">
                <a:ea typeface="新細明體" pitchFamily="18" charset="-120"/>
                <a:cs typeface="Arial" charset="0"/>
              </a:rPr>
              <a:pPr/>
              <a:t>17</a:t>
            </a:fld>
            <a:endParaRPr kumimoji="0" lang="en-US" altLang="zh-TW" sz="1400" smtClean="0">
              <a:ea typeface="新細明體" pitchFamily="18" charset="-120"/>
              <a:cs typeface="Arial" charset="0"/>
            </a:endParaRPr>
          </a:p>
        </p:txBody>
      </p:sp>
      <p:sp>
        <p:nvSpPr>
          <p:cNvPr id="5" name="矩形 4"/>
          <p:cNvSpPr/>
          <p:nvPr/>
        </p:nvSpPr>
        <p:spPr>
          <a:xfrm>
            <a:off x="1009150" y="2667000"/>
            <a:ext cx="7673896" cy="830997"/>
          </a:xfrm>
          <a:prstGeom prst="rect">
            <a:avLst/>
          </a:prstGeom>
          <a:noFill/>
          <a:effectLst>
            <a:reflection blurRad="6350" stA="50000" endA="300" endPos="90000" dir="5400000" sy="-100000" algn="bl" rotWithShape="0"/>
          </a:effectLst>
          <a:scene3d>
            <a:camera prst="orthographicFront">
              <a:rot lat="0" lon="0" rev="0"/>
            </a:camera>
            <a:lightRig rig="contrasting" dir="t">
              <a:rot lat="0" lon="0" rev="4500000"/>
            </a:lightRig>
          </a:scene3d>
          <a:sp3d>
            <a:bevelT prst="convex"/>
          </a:sp3d>
        </p:spPr>
        <p:txBody>
          <a:bodyPr wrap="none">
            <a:spAutoFit/>
            <a:sp3d contourW="6350" prstMaterial="metal">
              <a:bevelT w="127000" h="31750" prst="relaxedInset"/>
              <a:contourClr>
                <a:schemeClr val="accent1">
                  <a:shade val="75000"/>
                </a:schemeClr>
              </a:contourClr>
            </a:sp3d>
          </a:bodyPr>
          <a:lstStyle/>
          <a:p>
            <a:pPr algn="ctr">
              <a:defRPr/>
            </a:pPr>
            <a:r>
              <a:rPr lang="zh-TW" altLang="zh-TW"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淺介食品良好衛生規範</a:t>
            </a:r>
            <a:r>
              <a:rPr lang="en-US" altLang="zh-TW"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GHP</a:t>
            </a:r>
            <a:endParaRPr lang="zh-TW" altLang="en-US"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23850" y="765175"/>
            <a:ext cx="7127875" cy="685800"/>
          </a:xfrm>
        </p:spPr>
        <p:txBody>
          <a:bodyPr/>
          <a:lstStyle/>
          <a:p>
            <a:r>
              <a:rPr lang="zh-TW" altLang="en-US" sz="4800" smtClean="0"/>
              <a:t>食品良好衛生規範</a:t>
            </a:r>
            <a:r>
              <a:rPr lang="en-US" altLang="zh-TW" sz="4800" smtClean="0"/>
              <a:t>(</a:t>
            </a:r>
            <a:r>
              <a:rPr lang="zh-TW" altLang="en-US" sz="4800" smtClean="0"/>
              <a:t>準則</a:t>
            </a:r>
            <a:r>
              <a:rPr lang="en-US" altLang="zh-TW" sz="4800" smtClean="0"/>
              <a:t>)</a:t>
            </a:r>
            <a:endParaRPr lang="zh-TW" altLang="en-US" sz="4800" smtClean="0"/>
          </a:p>
        </p:txBody>
      </p:sp>
      <p:sp>
        <p:nvSpPr>
          <p:cNvPr id="19459" name="Rectangle 3"/>
          <p:cNvSpPr>
            <a:spLocks noGrp="1" noChangeArrowheads="1"/>
          </p:cNvSpPr>
          <p:nvPr>
            <p:ph type="body" idx="1"/>
          </p:nvPr>
        </p:nvSpPr>
        <p:spPr>
          <a:xfrm>
            <a:off x="685800" y="1828800"/>
            <a:ext cx="7772400" cy="4267200"/>
          </a:xfrm>
        </p:spPr>
        <p:txBody>
          <a:bodyPr/>
          <a:lstStyle/>
          <a:p>
            <a:pPr>
              <a:lnSpc>
                <a:spcPct val="110000"/>
              </a:lnSpc>
              <a:spcAft>
                <a:spcPts val="600"/>
              </a:spcAft>
            </a:pPr>
            <a:r>
              <a:rPr lang="en-US" altLang="zh-TW" sz="3200" dirty="0" smtClean="0">
                <a:cs typeface="Arial" charset="0"/>
              </a:rPr>
              <a:t>Good Hygienic Practice  (</a:t>
            </a:r>
            <a:r>
              <a:rPr lang="en-US" altLang="zh-TW" sz="3200" dirty="0" smtClean="0">
                <a:solidFill>
                  <a:schemeClr val="accent2"/>
                </a:solidFill>
                <a:cs typeface="Arial" charset="0"/>
              </a:rPr>
              <a:t>GHP</a:t>
            </a:r>
            <a:r>
              <a:rPr lang="en-US" altLang="zh-TW" sz="3200" dirty="0" smtClean="0">
                <a:cs typeface="Arial" charset="0"/>
              </a:rPr>
              <a:t>)</a:t>
            </a:r>
            <a:r>
              <a:rPr lang="zh-TW" altLang="en-US" sz="3200" dirty="0" smtClean="0">
                <a:cs typeface="Arial" charset="0"/>
              </a:rPr>
              <a:t> </a:t>
            </a:r>
            <a:r>
              <a:rPr lang="zh-TW" altLang="en-US" sz="3200" dirty="0" smtClean="0">
                <a:latin typeface="新細明體"/>
                <a:ea typeface="新細明體"/>
                <a:cs typeface="Arial" charset="0"/>
              </a:rPr>
              <a:t>；</a:t>
            </a:r>
            <a:r>
              <a:rPr lang="zh-TW" altLang="en-US" sz="3200" dirty="0">
                <a:cs typeface="Arial" charset="0"/>
              </a:rPr>
              <a:t>美國稱 </a:t>
            </a:r>
            <a:r>
              <a:rPr lang="en-US" altLang="zh-TW" sz="3200" dirty="0">
                <a:cs typeface="Arial" charset="0"/>
              </a:rPr>
              <a:t>Good Manufacturing Practice (</a:t>
            </a:r>
            <a:r>
              <a:rPr lang="en-US" altLang="zh-TW" sz="3200" dirty="0">
                <a:solidFill>
                  <a:srgbClr val="FF0000"/>
                </a:solidFill>
                <a:cs typeface="Arial" charset="0"/>
              </a:rPr>
              <a:t>GMP</a:t>
            </a:r>
            <a:r>
              <a:rPr lang="en-US" altLang="zh-TW" sz="3200" dirty="0">
                <a:cs typeface="Arial" charset="0"/>
              </a:rPr>
              <a:t>)</a:t>
            </a:r>
          </a:p>
          <a:p>
            <a:pPr>
              <a:lnSpc>
                <a:spcPct val="110000"/>
              </a:lnSpc>
              <a:spcAft>
                <a:spcPts val="600"/>
              </a:spcAft>
            </a:pPr>
            <a:r>
              <a:rPr lang="zh-TW" altLang="en-US" sz="3200" dirty="0" smtClean="0">
                <a:cs typeface="Arial" charset="0"/>
              </a:rPr>
              <a:t>整體流程為</a:t>
            </a:r>
            <a:r>
              <a:rPr lang="zh-TW" altLang="en-US" sz="3200" dirty="0" smtClean="0">
                <a:solidFill>
                  <a:srgbClr val="FF0000"/>
                </a:solidFill>
                <a:cs typeface="Arial" charset="0"/>
              </a:rPr>
              <a:t>確保衛生安全</a:t>
            </a:r>
            <a:r>
              <a:rPr lang="zh-TW" altLang="en-US" sz="3200" dirty="0" smtClean="0">
                <a:cs typeface="Arial" charset="0"/>
              </a:rPr>
              <a:t>或品質要求之</a:t>
            </a:r>
            <a:r>
              <a:rPr lang="zh-TW" altLang="en-US" sz="3200" dirty="0" smtClean="0">
                <a:solidFill>
                  <a:srgbClr val="FF0000"/>
                </a:solidFill>
                <a:cs typeface="Arial" charset="0"/>
              </a:rPr>
              <a:t>基本軟、硬體條件</a:t>
            </a:r>
          </a:p>
          <a:p>
            <a:pPr>
              <a:lnSpc>
                <a:spcPct val="110000"/>
              </a:lnSpc>
              <a:spcAft>
                <a:spcPts val="600"/>
              </a:spcAft>
            </a:pPr>
            <a:r>
              <a:rPr lang="zh-TW" altLang="en-US" sz="3200" dirty="0" smtClean="0">
                <a:cs typeface="Arial" charset="0"/>
              </a:rPr>
              <a:t>全面強制實施</a:t>
            </a:r>
            <a:endParaRPr lang="en-US" altLang="zh-TW" sz="3200" dirty="0" smtClean="0">
              <a:cs typeface="Arial" charset="0"/>
            </a:endParaRPr>
          </a:p>
          <a:p>
            <a:pPr>
              <a:lnSpc>
                <a:spcPct val="110000"/>
              </a:lnSpc>
              <a:spcAft>
                <a:spcPts val="600"/>
              </a:spcAft>
            </a:pPr>
            <a:r>
              <a:rPr lang="zh-TW" altLang="en-US" sz="3200" dirty="0" smtClean="0">
                <a:cs typeface="Arial" charset="0"/>
              </a:rPr>
              <a:t>屬於</a:t>
            </a:r>
            <a:r>
              <a:rPr lang="zh-TW" altLang="en-US" sz="3200" dirty="0" smtClean="0">
                <a:solidFill>
                  <a:srgbClr val="FF0000"/>
                </a:solidFill>
                <a:cs typeface="Arial" charset="0"/>
              </a:rPr>
              <a:t>法規層面</a:t>
            </a:r>
            <a:r>
              <a:rPr lang="zh-TW" altLang="en-US" sz="3200" dirty="0" smtClean="0">
                <a:cs typeface="Arial" charset="0"/>
              </a:rPr>
              <a:t>，違反時可馬上</a:t>
            </a:r>
            <a:r>
              <a:rPr lang="zh-TW" altLang="en-US" sz="3200" dirty="0" smtClean="0">
                <a:solidFill>
                  <a:srgbClr val="FF0000"/>
                </a:solidFill>
                <a:cs typeface="Arial" charset="0"/>
              </a:rPr>
              <a:t>開罰</a:t>
            </a:r>
          </a:p>
        </p:txBody>
      </p:sp>
      <p:sp>
        <p:nvSpPr>
          <p:cNvPr id="19461"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1C297C75-8B62-4746-A7FA-00AA7E0C64EE}" type="slidenum">
              <a:rPr kumimoji="0" lang="en-US" altLang="zh-TW" smtClean="0">
                <a:latin typeface="Arial" charset="0"/>
                <a:cs typeface="Arial" charset="0"/>
              </a:rPr>
              <a:pPr eaLnBrk="1" hangingPunct="1"/>
              <a:t>18</a:t>
            </a:fld>
            <a:endParaRPr kumimoji="0" lang="en-US" altLang="zh-TW" smtClean="0">
              <a:latin typeface="Arial" charset="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692150"/>
            <a:ext cx="5973762" cy="685800"/>
          </a:xfrm>
        </p:spPr>
        <p:txBody>
          <a:bodyPr/>
          <a:lstStyle/>
          <a:p>
            <a:pPr>
              <a:defRPr/>
            </a:pPr>
            <a:r>
              <a:rPr lang="zh-TW" altLang="en-US" sz="4000" dirty="0" smtClean="0">
                <a:latin typeface="Arial" panose="020B0604020202020204" pitchFamily="34" charset="0"/>
                <a:ea typeface="+mn-ea"/>
                <a:cs typeface="Arial" panose="020B0604020202020204" pitchFamily="34" charset="0"/>
              </a:rPr>
              <a:t>食品良好衛生規範對象</a:t>
            </a:r>
            <a:endParaRPr lang="en-US" altLang="zh-TW" sz="4000" dirty="0" smtClean="0">
              <a:latin typeface="Arial" panose="020B0604020202020204" pitchFamily="34" charset="0"/>
              <a:ea typeface="+mn-ea"/>
              <a:cs typeface="Arial" panose="020B0604020202020204" pitchFamily="34" charset="0"/>
            </a:endParaRPr>
          </a:p>
        </p:txBody>
      </p:sp>
      <p:sp>
        <p:nvSpPr>
          <p:cNvPr id="19459" name="Text Box 4"/>
          <p:cNvSpPr txBox="1">
            <a:spLocks noChangeArrowheads="1"/>
          </p:cNvSpPr>
          <p:nvPr/>
        </p:nvSpPr>
        <p:spPr bwMode="auto">
          <a:xfrm>
            <a:off x="3730625" y="1676400"/>
            <a:ext cx="1724025" cy="523875"/>
          </a:xfrm>
          <a:prstGeom prst="rect">
            <a:avLst/>
          </a:prstGeom>
          <a:solidFill>
            <a:srgbClr val="FF66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smtClean="0">
                <a:latin typeface="Arial" panose="020B0604020202020204" pitchFamily="34" charset="0"/>
                <a:ea typeface="+mn-ea"/>
                <a:cs typeface="Arial" panose="020B0604020202020204" pitchFamily="34" charset="0"/>
              </a:rPr>
              <a:t>　</a:t>
            </a:r>
            <a:r>
              <a:rPr lang="zh-TW" altLang="en-US" sz="2800" b="1" smtClean="0">
                <a:latin typeface="Arial" panose="020B0604020202020204" pitchFamily="34" charset="0"/>
                <a:ea typeface="+mn-ea"/>
                <a:cs typeface="Arial" panose="020B0604020202020204" pitchFamily="34" charset="0"/>
              </a:rPr>
              <a:t>食品業</a:t>
            </a:r>
            <a:r>
              <a:rPr lang="zh-TW" altLang="en-US" b="1" smtClean="0">
                <a:latin typeface="Arial" panose="020B0604020202020204" pitchFamily="34" charset="0"/>
                <a:ea typeface="+mn-ea"/>
                <a:cs typeface="Arial" panose="020B0604020202020204" pitchFamily="34" charset="0"/>
              </a:rPr>
              <a:t>　</a:t>
            </a:r>
          </a:p>
        </p:txBody>
      </p:sp>
      <p:sp>
        <p:nvSpPr>
          <p:cNvPr id="20484" name="Text Box 5"/>
          <p:cNvSpPr>
            <a:spLocks noGrp="1" noChangeArrowheads="1"/>
          </p:cNvSpPr>
          <p:nvPr>
            <p:ph type="body" idx="1"/>
          </p:nvPr>
        </p:nvSpPr>
        <p:spPr>
          <a:xfrm>
            <a:off x="838200" y="1524000"/>
            <a:ext cx="7772400" cy="4724400"/>
          </a:xfrm>
          <a:noFill/>
        </p:spPr>
        <p:txBody>
          <a:bodyPr/>
          <a:lstStyle/>
          <a:p>
            <a:pPr>
              <a:spcBef>
                <a:spcPct val="0"/>
              </a:spcBef>
              <a:buFont typeface="Wingdings" pitchFamily="2" charset="2"/>
              <a:buNone/>
            </a:pPr>
            <a:endParaRPr lang="en-US" altLang="zh-TW" sz="2400" smtClean="0">
              <a:cs typeface="Arial" charset="0"/>
            </a:endParaRPr>
          </a:p>
          <a:p>
            <a:pPr>
              <a:spcBef>
                <a:spcPct val="0"/>
              </a:spcBef>
              <a:buFont typeface="Wingdings" pitchFamily="2" charset="2"/>
              <a:buNone/>
            </a:pPr>
            <a:endParaRPr lang="en-US" altLang="zh-TW" sz="2400" smtClean="0">
              <a:cs typeface="Arial" charset="0"/>
            </a:endParaRPr>
          </a:p>
          <a:p>
            <a:pPr>
              <a:spcBef>
                <a:spcPct val="0"/>
              </a:spcBef>
              <a:buFont typeface="Wingdings" pitchFamily="2" charset="2"/>
              <a:buNone/>
            </a:pPr>
            <a:endParaRPr lang="en-US" altLang="zh-TW" sz="2400" smtClean="0">
              <a:cs typeface="Arial" charset="0"/>
            </a:endParaRPr>
          </a:p>
          <a:p>
            <a:pPr>
              <a:spcBef>
                <a:spcPct val="0"/>
              </a:spcBef>
              <a:buFont typeface="Wingdings" pitchFamily="2" charset="2"/>
              <a:buNone/>
            </a:pPr>
            <a:endParaRPr lang="en-US" altLang="zh-TW" sz="2400" smtClean="0">
              <a:cs typeface="Arial" charset="0"/>
            </a:endParaRPr>
          </a:p>
          <a:p>
            <a:pPr>
              <a:spcBef>
                <a:spcPct val="0"/>
              </a:spcBef>
              <a:buFont typeface="Wingdings" pitchFamily="2" charset="2"/>
              <a:buNone/>
            </a:pPr>
            <a:endParaRPr lang="en-US" altLang="zh-TW" sz="2400" smtClean="0">
              <a:cs typeface="Arial" charset="0"/>
            </a:endParaRPr>
          </a:p>
          <a:p>
            <a:pPr>
              <a:spcBef>
                <a:spcPct val="0"/>
              </a:spcBef>
              <a:buFont typeface="Wingdings" pitchFamily="2" charset="2"/>
              <a:buNone/>
            </a:pPr>
            <a:endParaRPr lang="en-US" altLang="zh-TW" sz="2400" smtClean="0">
              <a:cs typeface="Arial" charset="0"/>
            </a:endParaRPr>
          </a:p>
        </p:txBody>
      </p:sp>
      <p:sp>
        <p:nvSpPr>
          <p:cNvPr id="19461" name="Text Box 6"/>
          <p:cNvSpPr txBox="1">
            <a:spLocks noChangeArrowheads="1"/>
          </p:cNvSpPr>
          <p:nvPr/>
        </p:nvSpPr>
        <p:spPr bwMode="auto">
          <a:xfrm>
            <a:off x="1335088" y="3276600"/>
            <a:ext cx="876300" cy="646113"/>
          </a:xfrm>
          <a:prstGeom prst="rect">
            <a:avLst/>
          </a:prstGeom>
          <a:solidFill>
            <a:srgbClr val="FF66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smtClean="0">
                <a:latin typeface="Arial" panose="020B0604020202020204" pitchFamily="34" charset="0"/>
                <a:ea typeface="+mn-ea"/>
                <a:cs typeface="Arial" panose="020B0604020202020204" pitchFamily="34" charset="0"/>
              </a:rPr>
              <a:t>食品</a:t>
            </a:r>
          </a:p>
          <a:p>
            <a:pPr algn="ctr" eaLnBrk="1" hangingPunct="1">
              <a:defRPr/>
            </a:pPr>
            <a:r>
              <a:rPr lang="zh-TW" altLang="en-US" b="1" smtClean="0">
                <a:latin typeface="Arial" panose="020B0604020202020204" pitchFamily="34" charset="0"/>
                <a:ea typeface="+mn-ea"/>
                <a:cs typeface="Arial" panose="020B0604020202020204" pitchFamily="34" charset="0"/>
              </a:rPr>
              <a:t>製造業</a:t>
            </a:r>
          </a:p>
        </p:txBody>
      </p:sp>
      <p:sp>
        <p:nvSpPr>
          <p:cNvPr id="19462" name="Text Box 7"/>
          <p:cNvSpPr txBox="1">
            <a:spLocks noChangeArrowheads="1"/>
          </p:cNvSpPr>
          <p:nvPr/>
        </p:nvSpPr>
        <p:spPr bwMode="auto">
          <a:xfrm>
            <a:off x="3276600" y="3276600"/>
            <a:ext cx="1108075" cy="646113"/>
          </a:xfrm>
          <a:prstGeom prst="rect">
            <a:avLst/>
          </a:prstGeom>
          <a:solidFill>
            <a:srgbClr val="FF9900">
              <a:alpha val="50195"/>
            </a:srgbClr>
          </a:solidFill>
          <a:ln w="9525">
            <a:solidFill>
              <a:schemeClr val="tx1"/>
            </a:solidFill>
            <a:miter lim="800000"/>
            <a:headEnd/>
            <a:tailEnd/>
          </a:ln>
        </p:spPr>
        <p:txBody>
          <a:bodyPr>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smtClean="0">
                <a:latin typeface="Arial" panose="020B0604020202020204" pitchFamily="34" charset="0"/>
                <a:ea typeface="+mn-ea"/>
                <a:cs typeface="Arial" panose="020B0604020202020204" pitchFamily="34" charset="0"/>
              </a:rPr>
              <a:t>食品</a:t>
            </a:r>
          </a:p>
          <a:p>
            <a:pPr algn="ctr" eaLnBrk="1" hangingPunct="1">
              <a:defRPr/>
            </a:pPr>
            <a:r>
              <a:rPr lang="zh-TW" altLang="en-US" b="1" smtClean="0">
                <a:latin typeface="Arial" panose="020B0604020202020204" pitchFamily="34" charset="0"/>
                <a:ea typeface="+mn-ea"/>
                <a:cs typeface="Arial" panose="020B0604020202020204" pitchFamily="34" charset="0"/>
              </a:rPr>
              <a:t>物流業</a:t>
            </a:r>
          </a:p>
        </p:txBody>
      </p:sp>
      <p:sp>
        <p:nvSpPr>
          <p:cNvPr id="19463" name="Text Box 8"/>
          <p:cNvSpPr txBox="1">
            <a:spLocks noChangeArrowheads="1"/>
          </p:cNvSpPr>
          <p:nvPr/>
        </p:nvSpPr>
        <p:spPr bwMode="auto">
          <a:xfrm>
            <a:off x="5334000" y="3276600"/>
            <a:ext cx="1108075" cy="646113"/>
          </a:xfrm>
          <a:prstGeom prst="rect">
            <a:avLst/>
          </a:prstGeom>
          <a:solidFill>
            <a:srgbClr val="FF9900">
              <a:alpha val="50195"/>
            </a:srgbClr>
          </a:solidFill>
          <a:ln w="9525">
            <a:solidFill>
              <a:schemeClr val="tx1"/>
            </a:solidFill>
            <a:miter lim="800000"/>
            <a:headEnd/>
            <a:tailEnd/>
          </a:ln>
        </p:spPr>
        <p:txBody>
          <a:bodyPr>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dirty="0" smtClean="0">
                <a:solidFill>
                  <a:srgbClr val="FF0000"/>
                </a:solidFill>
                <a:latin typeface="Arial" panose="020B0604020202020204" pitchFamily="34" charset="0"/>
                <a:ea typeface="+mn-ea"/>
                <a:cs typeface="Arial" panose="020B0604020202020204" pitchFamily="34" charset="0"/>
              </a:rPr>
              <a:t>食品</a:t>
            </a:r>
          </a:p>
          <a:p>
            <a:pPr algn="ctr" eaLnBrk="1" hangingPunct="1">
              <a:defRPr/>
            </a:pPr>
            <a:r>
              <a:rPr lang="zh-TW" altLang="en-US" b="1" dirty="0" smtClean="0">
                <a:solidFill>
                  <a:srgbClr val="FF0000"/>
                </a:solidFill>
                <a:latin typeface="Arial" panose="020B0604020202020204" pitchFamily="34" charset="0"/>
                <a:ea typeface="+mn-ea"/>
                <a:cs typeface="Arial" panose="020B0604020202020204" pitchFamily="34" charset="0"/>
              </a:rPr>
              <a:t>販賣業</a:t>
            </a:r>
          </a:p>
        </p:txBody>
      </p:sp>
      <p:sp>
        <p:nvSpPr>
          <p:cNvPr id="19464" name="Text Box 9"/>
          <p:cNvSpPr txBox="1">
            <a:spLocks noChangeArrowheads="1"/>
          </p:cNvSpPr>
          <p:nvPr/>
        </p:nvSpPr>
        <p:spPr bwMode="auto">
          <a:xfrm>
            <a:off x="7202488" y="3505200"/>
            <a:ext cx="876300" cy="369888"/>
          </a:xfrm>
          <a:prstGeom prst="rect">
            <a:avLst/>
          </a:prstGeom>
          <a:solidFill>
            <a:srgbClr val="FF99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smtClean="0">
                <a:latin typeface="Arial" panose="020B0604020202020204" pitchFamily="34" charset="0"/>
                <a:ea typeface="+mn-ea"/>
                <a:cs typeface="Arial" panose="020B0604020202020204" pitchFamily="34" charset="0"/>
              </a:rPr>
              <a:t>餐飲業</a:t>
            </a:r>
          </a:p>
        </p:txBody>
      </p:sp>
      <p:sp>
        <p:nvSpPr>
          <p:cNvPr id="19465" name="Text Box 10"/>
          <p:cNvSpPr txBox="1">
            <a:spLocks noChangeArrowheads="1"/>
          </p:cNvSpPr>
          <p:nvPr/>
        </p:nvSpPr>
        <p:spPr bwMode="auto">
          <a:xfrm>
            <a:off x="1066800" y="5257800"/>
            <a:ext cx="1412875" cy="646113"/>
          </a:xfrm>
          <a:prstGeom prst="rect">
            <a:avLst/>
          </a:prstGeom>
          <a:solidFill>
            <a:srgbClr val="FF6600">
              <a:alpha val="50195"/>
            </a:srgbClr>
          </a:solidFill>
          <a:ln w="9525">
            <a:solidFill>
              <a:schemeClr val="tx1"/>
            </a:solidFill>
            <a:miter lim="800000"/>
            <a:headEnd/>
            <a:tailEnd/>
          </a:ln>
        </p:spPr>
        <p:txBody>
          <a:bodyPr>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b="1" smtClean="0">
                <a:latin typeface="Arial" panose="020B0604020202020204" pitchFamily="34" charset="0"/>
                <a:ea typeface="+mn-ea"/>
                <a:cs typeface="Arial" panose="020B0604020202020204" pitchFamily="34" charset="0"/>
              </a:rPr>
              <a:t>食品</a:t>
            </a:r>
          </a:p>
          <a:p>
            <a:pPr algn="ctr" eaLnBrk="1" hangingPunct="1">
              <a:defRPr/>
            </a:pPr>
            <a:r>
              <a:rPr lang="zh-TW" altLang="en-US" b="1" smtClean="0">
                <a:latin typeface="Arial" panose="020B0604020202020204" pitchFamily="34" charset="0"/>
                <a:ea typeface="+mn-ea"/>
                <a:cs typeface="Arial" panose="020B0604020202020204" pitchFamily="34" charset="0"/>
              </a:rPr>
              <a:t>　工廠　</a:t>
            </a:r>
          </a:p>
        </p:txBody>
      </p:sp>
      <p:sp>
        <p:nvSpPr>
          <p:cNvPr id="19466" name="Text Box 11"/>
          <p:cNvSpPr txBox="1">
            <a:spLocks noChangeArrowheads="1"/>
          </p:cNvSpPr>
          <p:nvPr/>
        </p:nvSpPr>
        <p:spPr bwMode="auto">
          <a:xfrm>
            <a:off x="2946400" y="5381625"/>
            <a:ext cx="1463675" cy="711200"/>
          </a:xfrm>
          <a:prstGeom prst="rect">
            <a:avLst/>
          </a:prstGeom>
          <a:solidFill>
            <a:srgbClr val="FFCC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sz="2000" b="1" smtClean="0">
                <a:latin typeface="Arial" panose="020B0604020202020204" pitchFamily="34" charset="0"/>
                <a:ea typeface="+mn-ea"/>
                <a:cs typeface="Arial" panose="020B0604020202020204" pitchFamily="34" charset="0"/>
              </a:rPr>
              <a:t>冷凍、冷藏</a:t>
            </a:r>
          </a:p>
          <a:p>
            <a:pPr algn="ctr" eaLnBrk="1" hangingPunct="1">
              <a:defRPr/>
            </a:pPr>
            <a:r>
              <a:rPr lang="zh-TW" altLang="en-US" sz="2000" b="1" smtClean="0">
                <a:latin typeface="Arial" panose="020B0604020202020204" pitchFamily="34" charset="0"/>
                <a:ea typeface="+mn-ea"/>
                <a:cs typeface="Arial" panose="020B0604020202020204" pitchFamily="34" charset="0"/>
              </a:rPr>
              <a:t>食品</a:t>
            </a:r>
          </a:p>
        </p:txBody>
      </p:sp>
      <p:sp>
        <p:nvSpPr>
          <p:cNvPr id="19467" name="Text Box 12"/>
          <p:cNvSpPr txBox="1">
            <a:spLocks noChangeArrowheads="1"/>
          </p:cNvSpPr>
          <p:nvPr/>
        </p:nvSpPr>
        <p:spPr bwMode="auto">
          <a:xfrm>
            <a:off x="4724400" y="5410200"/>
            <a:ext cx="701675" cy="711200"/>
          </a:xfrm>
          <a:prstGeom prst="rect">
            <a:avLst/>
          </a:prstGeom>
          <a:solidFill>
            <a:srgbClr val="FFCC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sz="2000" b="1" dirty="0" smtClean="0">
                <a:solidFill>
                  <a:srgbClr val="FF0000"/>
                </a:solidFill>
                <a:latin typeface="Arial" panose="020B0604020202020204" pitchFamily="34" charset="0"/>
                <a:ea typeface="+mn-ea"/>
                <a:cs typeface="Arial" panose="020B0604020202020204" pitchFamily="34" charset="0"/>
              </a:rPr>
              <a:t>烘焙</a:t>
            </a:r>
          </a:p>
          <a:p>
            <a:pPr algn="ctr" eaLnBrk="1" hangingPunct="1">
              <a:defRPr/>
            </a:pPr>
            <a:r>
              <a:rPr lang="zh-TW" altLang="en-US" sz="2000" b="1" dirty="0" smtClean="0">
                <a:solidFill>
                  <a:srgbClr val="FF0000"/>
                </a:solidFill>
                <a:latin typeface="Arial" panose="020B0604020202020204" pitchFamily="34" charset="0"/>
                <a:ea typeface="+mn-ea"/>
                <a:cs typeface="Arial" panose="020B0604020202020204" pitchFamily="34" charset="0"/>
              </a:rPr>
              <a:t>食品</a:t>
            </a:r>
          </a:p>
        </p:txBody>
      </p:sp>
      <p:sp>
        <p:nvSpPr>
          <p:cNvPr id="19468" name="Text Box 13"/>
          <p:cNvSpPr txBox="1">
            <a:spLocks noChangeArrowheads="1"/>
          </p:cNvSpPr>
          <p:nvPr/>
        </p:nvSpPr>
        <p:spPr bwMode="auto">
          <a:xfrm>
            <a:off x="5943600" y="5410200"/>
            <a:ext cx="1108075" cy="711200"/>
          </a:xfrm>
          <a:prstGeom prst="rect">
            <a:avLst/>
          </a:prstGeom>
          <a:solidFill>
            <a:srgbClr val="FFCC00">
              <a:alpha val="50195"/>
            </a:srgbClr>
          </a:solidFill>
          <a:ln w="9525">
            <a:solidFill>
              <a:schemeClr val="tx1"/>
            </a:solidFill>
            <a:miter lim="800000"/>
            <a:headEnd/>
            <a:tailEnd/>
          </a:ln>
        </p:spPr>
        <p:txBody>
          <a:bodyPr>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sz="2000" b="1" smtClean="0">
                <a:latin typeface="Arial" panose="020B0604020202020204" pitchFamily="34" charset="0"/>
                <a:ea typeface="+mn-ea"/>
                <a:cs typeface="Arial" panose="020B0604020202020204" pitchFamily="34" charset="0"/>
              </a:rPr>
              <a:t>畜水產</a:t>
            </a:r>
          </a:p>
          <a:p>
            <a:pPr algn="ctr" eaLnBrk="1" hangingPunct="1">
              <a:defRPr/>
            </a:pPr>
            <a:r>
              <a:rPr lang="zh-TW" altLang="en-US" sz="2000" b="1" smtClean="0">
                <a:latin typeface="Arial" panose="020B0604020202020204" pitchFamily="34" charset="0"/>
                <a:ea typeface="+mn-ea"/>
                <a:cs typeface="Arial" panose="020B0604020202020204" pitchFamily="34" charset="0"/>
              </a:rPr>
              <a:t>食品</a:t>
            </a:r>
          </a:p>
        </p:txBody>
      </p:sp>
      <p:sp>
        <p:nvSpPr>
          <p:cNvPr id="19469" name="Text Box 14"/>
          <p:cNvSpPr txBox="1">
            <a:spLocks noChangeArrowheads="1"/>
          </p:cNvSpPr>
          <p:nvPr/>
        </p:nvSpPr>
        <p:spPr bwMode="auto">
          <a:xfrm>
            <a:off x="7467600" y="5381625"/>
            <a:ext cx="955675" cy="711200"/>
          </a:xfrm>
          <a:prstGeom prst="rect">
            <a:avLst/>
          </a:prstGeom>
          <a:solidFill>
            <a:srgbClr val="FFFF00">
              <a:alpha val="50195"/>
            </a:srgbClr>
          </a:solidFill>
          <a:ln w="9525">
            <a:solidFill>
              <a:schemeClr val="tx1"/>
            </a:solidFill>
            <a:miter lim="800000"/>
            <a:headEnd/>
            <a:tailEnd/>
          </a:ln>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hangingPunct="1">
              <a:defRPr/>
            </a:pPr>
            <a:r>
              <a:rPr lang="zh-TW" altLang="en-US" sz="2000" b="1" smtClean="0">
                <a:latin typeface="Arial" panose="020B0604020202020204" pitchFamily="34" charset="0"/>
                <a:ea typeface="+mn-ea"/>
                <a:cs typeface="Arial" panose="020B0604020202020204" pitchFamily="34" charset="0"/>
              </a:rPr>
              <a:t>攤販</a:t>
            </a:r>
          </a:p>
          <a:p>
            <a:pPr algn="ctr" eaLnBrk="1" hangingPunct="1">
              <a:defRPr/>
            </a:pPr>
            <a:r>
              <a:rPr lang="zh-TW" altLang="en-US" sz="2000" b="1" smtClean="0">
                <a:latin typeface="Arial" panose="020B0604020202020204" pitchFamily="34" charset="0"/>
                <a:ea typeface="+mn-ea"/>
                <a:cs typeface="Arial" panose="020B0604020202020204" pitchFamily="34" charset="0"/>
              </a:rPr>
              <a:t>小型店</a:t>
            </a:r>
          </a:p>
        </p:txBody>
      </p:sp>
      <p:sp>
        <p:nvSpPr>
          <p:cNvPr id="19470" name="Line 15"/>
          <p:cNvSpPr>
            <a:spLocks noChangeShapeType="1"/>
          </p:cNvSpPr>
          <p:nvPr/>
        </p:nvSpPr>
        <p:spPr bwMode="auto">
          <a:xfrm>
            <a:off x="1752600" y="2819400"/>
            <a:ext cx="5943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1" name="Line 16"/>
          <p:cNvSpPr>
            <a:spLocks noChangeShapeType="1"/>
          </p:cNvSpPr>
          <p:nvPr/>
        </p:nvSpPr>
        <p:spPr bwMode="auto">
          <a:xfrm>
            <a:off x="3657600" y="5029200"/>
            <a:ext cx="4191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2" name="Line 17"/>
          <p:cNvSpPr>
            <a:spLocks noChangeShapeType="1"/>
          </p:cNvSpPr>
          <p:nvPr/>
        </p:nvSpPr>
        <p:spPr bwMode="auto">
          <a:xfrm>
            <a:off x="4648200" y="2209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3" name="Line 18"/>
          <p:cNvSpPr>
            <a:spLocks noChangeShapeType="1"/>
          </p:cNvSpPr>
          <p:nvPr/>
        </p:nvSpPr>
        <p:spPr bwMode="auto">
          <a:xfrm>
            <a:off x="5867400" y="4114800"/>
            <a:ext cx="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4" name="Line 19"/>
          <p:cNvSpPr>
            <a:spLocks noChangeShapeType="1"/>
          </p:cNvSpPr>
          <p:nvPr/>
        </p:nvSpPr>
        <p:spPr bwMode="auto">
          <a:xfrm>
            <a:off x="1752600" y="28194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5" name="Line 20"/>
          <p:cNvSpPr>
            <a:spLocks noChangeShapeType="1"/>
          </p:cNvSpPr>
          <p:nvPr/>
        </p:nvSpPr>
        <p:spPr bwMode="auto">
          <a:xfrm>
            <a:off x="3810000" y="28194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6" name="Line 21"/>
          <p:cNvSpPr>
            <a:spLocks noChangeShapeType="1"/>
          </p:cNvSpPr>
          <p:nvPr/>
        </p:nvSpPr>
        <p:spPr bwMode="auto">
          <a:xfrm>
            <a:off x="5867400" y="28194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7" name="Line 22"/>
          <p:cNvSpPr>
            <a:spLocks noChangeShapeType="1"/>
          </p:cNvSpPr>
          <p:nvPr/>
        </p:nvSpPr>
        <p:spPr bwMode="auto">
          <a:xfrm>
            <a:off x="7696200" y="2819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8" name="Line 23"/>
          <p:cNvSpPr>
            <a:spLocks noChangeShapeType="1"/>
          </p:cNvSpPr>
          <p:nvPr/>
        </p:nvSpPr>
        <p:spPr bwMode="auto">
          <a:xfrm>
            <a:off x="1752600" y="41148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79" name="Line 24"/>
          <p:cNvSpPr>
            <a:spLocks noChangeShapeType="1"/>
          </p:cNvSpPr>
          <p:nvPr/>
        </p:nvSpPr>
        <p:spPr bwMode="auto">
          <a:xfrm>
            <a:off x="3657600" y="50292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80" name="Line 25"/>
          <p:cNvSpPr>
            <a:spLocks noChangeShapeType="1"/>
          </p:cNvSpPr>
          <p:nvPr/>
        </p:nvSpPr>
        <p:spPr bwMode="auto">
          <a:xfrm>
            <a:off x="7848600" y="50292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81" name="Line 26"/>
          <p:cNvSpPr>
            <a:spLocks noChangeShapeType="1"/>
          </p:cNvSpPr>
          <p:nvPr/>
        </p:nvSpPr>
        <p:spPr bwMode="auto">
          <a:xfrm>
            <a:off x="6477000" y="50292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19482" name="Line 27"/>
          <p:cNvSpPr>
            <a:spLocks noChangeShapeType="1"/>
          </p:cNvSpPr>
          <p:nvPr/>
        </p:nvSpPr>
        <p:spPr bwMode="auto">
          <a:xfrm>
            <a:off x="5105400" y="50292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TW" altLang="en-US" b="1">
              <a:latin typeface="Arial" panose="020B0604020202020204" pitchFamily="34" charset="0"/>
              <a:ea typeface="+mn-ea"/>
              <a:cs typeface="Arial" panose="020B0604020202020204" pitchFamily="34" charset="0"/>
            </a:endParaRPr>
          </a:p>
        </p:txBody>
      </p:sp>
      <p:sp>
        <p:nvSpPr>
          <p:cNvPr id="3" name="投影片編號版面配置區 2"/>
          <p:cNvSpPr>
            <a:spLocks noGrp="1"/>
          </p:cNvSpPr>
          <p:nvPr>
            <p:ph type="sldNum" sz="quarter" idx="12"/>
          </p:nvPr>
        </p:nvSpPr>
        <p:spPr/>
        <p:txBody>
          <a:bodyPr/>
          <a:lstStyle/>
          <a:p>
            <a:pPr>
              <a:defRPr/>
            </a:pPr>
            <a:fld id="{0F19D6BA-77D6-408C-A1E0-18BC69377F22}" type="slidenum">
              <a:rPr lang="en-US" altLang="zh-TW" smtClean="0">
                <a:ea typeface="+mn-ea"/>
              </a:rPr>
              <a:pPr>
                <a:defRPr/>
              </a:pPr>
              <a:t>19</a:t>
            </a:fld>
            <a:endParaRPr lang="en-US" altLang="zh-TW">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3"/>
          <p:cNvSpPr>
            <a:spLocks noGrp="1"/>
          </p:cNvSpPr>
          <p:nvPr>
            <p:ph type="title"/>
          </p:nvPr>
        </p:nvSpPr>
        <p:spPr>
          <a:xfrm>
            <a:off x="1044575" y="260350"/>
            <a:ext cx="5257800" cy="647700"/>
          </a:xfrm>
        </p:spPr>
        <p:txBody>
          <a:bodyPr/>
          <a:lstStyle/>
          <a:p>
            <a:pPr algn="dist" eaLnBrk="1" hangingPunct="1">
              <a:defRPr/>
            </a:pPr>
            <a:r>
              <a:rPr lang="zh-TW" altLang="en-US" sz="3600" dirty="0" smtClean="0">
                <a:ea typeface="+mn-ea"/>
              </a:rPr>
              <a:t>劉展</a:t>
            </a:r>
            <a:r>
              <a:rPr lang="zh-TW" altLang="en-US" sz="3600" dirty="0" smtClean="0">
                <a:ea typeface="+mn-ea"/>
              </a:rPr>
              <a:t>冏 教授</a:t>
            </a:r>
            <a:r>
              <a:rPr lang="zh-TW" altLang="en-US" sz="3600" dirty="0" smtClean="0">
                <a:ea typeface="+mn-ea"/>
              </a:rPr>
              <a:t>學經簡歷</a:t>
            </a:r>
          </a:p>
        </p:txBody>
      </p:sp>
      <p:sp>
        <p:nvSpPr>
          <p:cNvPr id="19" name="流程圖: 打孔紙帶 18"/>
          <p:cNvSpPr/>
          <p:nvPr/>
        </p:nvSpPr>
        <p:spPr>
          <a:xfrm>
            <a:off x="1044575" y="1350963"/>
            <a:ext cx="3368675" cy="411162"/>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zh-TW" altLang="en-US" sz="1600" b="1" dirty="0">
                <a:solidFill>
                  <a:srgbClr val="002060"/>
                </a:solidFill>
                <a:latin typeface="Arial" panose="020B0604020202020204" pitchFamily="34" charset="0"/>
                <a:cs typeface="Arial" panose="020B0604020202020204" pitchFamily="34" charset="0"/>
              </a:rPr>
              <a:t>劉展冏  </a:t>
            </a:r>
            <a:r>
              <a:rPr lang="en-US" altLang="zh-TW" sz="1600" b="1" dirty="0">
                <a:solidFill>
                  <a:srgbClr val="002060"/>
                </a:solidFill>
                <a:latin typeface="Arial" panose="020B0604020202020204" pitchFamily="34" charset="0"/>
                <a:cs typeface="Arial" panose="020B0604020202020204" pitchFamily="34" charset="0"/>
              </a:rPr>
              <a:t>Chan-</a:t>
            </a:r>
            <a:r>
              <a:rPr lang="en-US" altLang="zh-TW" sz="1600" b="1" dirty="0" err="1">
                <a:solidFill>
                  <a:srgbClr val="002060"/>
                </a:solidFill>
                <a:latin typeface="Arial" panose="020B0604020202020204" pitchFamily="34" charset="0"/>
                <a:cs typeface="Arial" panose="020B0604020202020204" pitchFamily="34" charset="0"/>
              </a:rPr>
              <a:t>Chiung</a:t>
            </a:r>
            <a:r>
              <a:rPr lang="en-US" altLang="zh-TW" sz="1600" b="1" dirty="0">
                <a:solidFill>
                  <a:srgbClr val="002060"/>
                </a:solidFill>
                <a:latin typeface="Arial" panose="020B0604020202020204" pitchFamily="34" charset="0"/>
                <a:cs typeface="Arial" panose="020B0604020202020204" pitchFamily="34" charset="0"/>
              </a:rPr>
              <a:t> Liu, Ph.D.</a:t>
            </a:r>
          </a:p>
        </p:txBody>
      </p:sp>
      <p:sp>
        <p:nvSpPr>
          <p:cNvPr id="20" name="流程圖: 打孔紙帶 19"/>
          <p:cNvSpPr/>
          <p:nvPr/>
        </p:nvSpPr>
        <p:spPr>
          <a:xfrm>
            <a:off x="1475656" y="1812924"/>
            <a:ext cx="2923307" cy="398463"/>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a:lnSpc>
                <a:spcPct val="115000"/>
              </a:lnSpc>
              <a:defRPr/>
            </a:pPr>
            <a:r>
              <a:rPr lang="zh-TW" altLang="en-US" sz="1600" b="1" dirty="0">
                <a:solidFill>
                  <a:srgbClr val="002060"/>
                </a:solidFill>
                <a:latin typeface="Arial" panose="020B0604020202020204" pitchFamily="34" charset="0"/>
                <a:cs typeface="Arial" panose="020B0604020202020204" pitchFamily="34" charset="0"/>
              </a:rPr>
              <a:t>台灣大學化學工程系學士</a:t>
            </a:r>
          </a:p>
        </p:txBody>
      </p:sp>
      <p:sp>
        <p:nvSpPr>
          <p:cNvPr id="21" name="流程圖: 打孔紙帶 20"/>
          <p:cNvSpPr/>
          <p:nvPr/>
        </p:nvSpPr>
        <p:spPr>
          <a:xfrm>
            <a:off x="1058862" y="2357439"/>
            <a:ext cx="3340101" cy="396722"/>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a:lnSpc>
                <a:spcPct val="115000"/>
              </a:lnSpc>
              <a:defRPr/>
            </a:pPr>
            <a:r>
              <a:rPr lang="zh-TW" altLang="en-US" sz="1600" b="1" dirty="0">
                <a:solidFill>
                  <a:srgbClr val="002060"/>
                </a:solidFill>
                <a:latin typeface="Arial" panose="020B0604020202020204" pitchFamily="34" charset="0"/>
                <a:cs typeface="Arial" panose="020B0604020202020204" pitchFamily="34" charset="0"/>
              </a:rPr>
              <a:t>美國賓州州立大學化學工程博士 </a:t>
            </a:r>
          </a:p>
        </p:txBody>
      </p:sp>
      <p:sp>
        <p:nvSpPr>
          <p:cNvPr id="22" name="流程圖: 打孔紙帶 21"/>
          <p:cNvSpPr/>
          <p:nvPr/>
        </p:nvSpPr>
        <p:spPr>
          <a:xfrm>
            <a:off x="1058862" y="2860675"/>
            <a:ext cx="3354388" cy="506412"/>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zh-TW" altLang="en-US" sz="1600" b="1" dirty="0">
                <a:solidFill>
                  <a:srgbClr val="002060"/>
                </a:solidFill>
                <a:latin typeface="Arial" panose="020B0604020202020204" pitchFamily="34" charset="0"/>
                <a:cs typeface="Arial" panose="020B0604020202020204" pitchFamily="34" charset="0"/>
              </a:rPr>
              <a:t>台灣聚和</a:t>
            </a:r>
            <a:r>
              <a:rPr lang="en-US" altLang="zh-TW" sz="1600" b="1" dirty="0">
                <a:solidFill>
                  <a:srgbClr val="002060"/>
                </a:solidFill>
                <a:latin typeface="Arial" panose="020B0604020202020204" pitchFamily="34" charset="0"/>
                <a:cs typeface="Arial" panose="020B0604020202020204" pitchFamily="34" charset="0"/>
              </a:rPr>
              <a:t>(</a:t>
            </a:r>
            <a:r>
              <a:rPr lang="zh-TW" altLang="en-US" sz="1600" b="1" dirty="0">
                <a:solidFill>
                  <a:srgbClr val="002060"/>
                </a:solidFill>
                <a:latin typeface="Arial" panose="020B0604020202020204" pitchFamily="34" charset="0"/>
                <a:cs typeface="Arial" panose="020B0604020202020204" pitchFamily="34" charset="0"/>
              </a:rPr>
              <a:t>化工</a:t>
            </a:r>
            <a:r>
              <a:rPr lang="en-US" altLang="zh-TW" sz="1600" b="1" dirty="0">
                <a:solidFill>
                  <a:srgbClr val="002060"/>
                </a:solidFill>
                <a:latin typeface="Arial" panose="020B0604020202020204" pitchFamily="34" charset="0"/>
                <a:cs typeface="Arial" panose="020B0604020202020204" pitchFamily="34" charset="0"/>
              </a:rPr>
              <a:t>)</a:t>
            </a:r>
            <a:r>
              <a:rPr lang="zh-TW" altLang="en-US" sz="1600" b="1" dirty="0">
                <a:solidFill>
                  <a:srgbClr val="002060"/>
                </a:solidFill>
                <a:latin typeface="Arial" panose="020B0604020202020204" pitchFamily="34" charset="0"/>
                <a:cs typeface="Arial" panose="020B0604020202020204" pitchFamily="34" charset="0"/>
              </a:rPr>
              <a:t>研發專員</a:t>
            </a:r>
            <a:endParaRPr lang="en-US" altLang="zh-TW" sz="1600" b="1" dirty="0">
              <a:solidFill>
                <a:srgbClr val="002060"/>
              </a:solidFill>
              <a:latin typeface="Arial" panose="020B0604020202020204" pitchFamily="34" charset="0"/>
              <a:cs typeface="Arial" panose="020B0604020202020204" pitchFamily="34" charset="0"/>
            </a:endParaRPr>
          </a:p>
        </p:txBody>
      </p:sp>
      <p:sp>
        <p:nvSpPr>
          <p:cNvPr id="23" name="流程圖: 打孔紙帶 22"/>
          <p:cNvSpPr/>
          <p:nvPr/>
        </p:nvSpPr>
        <p:spPr>
          <a:xfrm>
            <a:off x="765175" y="4162425"/>
            <a:ext cx="3633788" cy="411163"/>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a:lnSpc>
                <a:spcPct val="115000"/>
              </a:lnSpc>
              <a:defRPr/>
            </a:pPr>
            <a:r>
              <a:rPr lang="zh-TW" altLang="en-US" sz="1600" b="1" dirty="0">
                <a:solidFill>
                  <a:srgbClr val="002060"/>
                </a:solidFill>
                <a:latin typeface="Arial" panose="020B0604020202020204" pitchFamily="34" charset="0"/>
                <a:cs typeface="Arial" panose="020B0604020202020204" pitchFamily="34" charset="0"/>
              </a:rPr>
              <a:t>現職 屏東科技大學 食品科學系 </a:t>
            </a:r>
            <a:r>
              <a:rPr lang="zh-TW" altLang="en-US" sz="1600" b="1" dirty="0" smtClean="0">
                <a:solidFill>
                  <a:srgbClr val="002060"/>
                </a:solidFill>
                <a:latin typeface="Arial" panose="020B0604020202020204" pitchFamily="34" charset="0"/>
                <a:cs typeface="Arial" panose="020B0604020202020204" pitchFamily="34" charset="0"/>
              </a:rPr>
              <a:t>教授</a:t>
            </a:r>
            <a:endParaRPr lang="zh-TW" altLang="en-US" sz="1600" b="1" dirty="0">
              <a:solidFill>
                <a:srgbClr val="002060"/>
              </a:solidFill>
              <a:latin typeface="Arial" panose="020B0604020202020204" pitchFamily="34" charset="0"/>
              <a:cs typeface="Arial" panose="020B0604020202020204" pitchFamily="34" charset="0"/>
            </a:endParaRPr>
          </a:p>
        </p:txBody>
      </p:sp>
      <p:sp>
        <p:nvSpPr>
          <p:cNvPr id="25" name="流程圖: 打孔紙帶 24"/>
          <p:cNvSpPr/>
          <p:nvPr/>
        </p:nvSpPr>
        <p:spPr>
          <a:xfrm>
            <a:off x="357188" y="4624388"/>
            <a:ext cx="4014787" cy="1900237"/>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p>
            <a:pPr marL="534988" indent="-534988">
              <a:lnSpc>
                <a:spcPct val="110000"/>
              </a:lnSpc>
              <a:spcAft>
                <a:spcPts val="600"/>
              </a:spcAft>
              <a:defRPr/>
            </a:pPr>
            <a:r>
              <a:rPr lang="zh-TW" altLang="en-US" b="1" dirty="0">
                <a:solidFill>
                  <a:srgbClr val="002060"/>
                </a:solidFill>
                <a:latin typeface="Arial" panose="020B0604020202020204" pitchFamily="34" charset="0"/>
                <a:cs typeface="Arial" panose="020B0604020202020204" pitchFamily="34" charset="0"/>
              </a:rPr>
              <a:t>專長：食品工程、食用膠體化學、食品安全管制系統、</a:t>
            </a:r>
            <a:r>
              <a:rPr lang="en-US" altLang="zh-TW" b="1" dirty="0">
                <a:solidFill>
                  <a:srgbClr val="002060"/>
                </a:solidFill>
                <a:latin typeface="Arial" panose="020B0604020202020204" pitchFamily="34" charset="0"/>
                <a:cs typeface="Arial" panose="020B0604020202020204" pitchFamily="34" charset="0"/>
              </a:rPr>
              <a:t>ISO</a:t>
            </a:r>
            <a:r>
              <a:rPr lang="zh-TW" altLang="en-US" b="1" dirty="0">
                <a:solidFill>
                  <a:srgbClr val="002060"/>
                </a:solidFill>
                <a:latin typeface="Arial" panose="020B0604020202020204" pitchFamily="34" charset="0"/>
                <a:cs typeface="Arial" panose="020B0604020202020204" pitchFamily="34" charset="0"/>
              </a:rPr>
              <a:t> </a:t>
            </a:r>
            <a:r>
              <a:rPr lang="en-US" altLang="zh-TW" b="1" dirty="0">
                <a:solidFill>
                  <a:srgbClr val="002060"/>
                </a:solidFill>
                <a:latin typeface="Arial" panose="020B0604020202020204" pitchFamily="34" charset="0"/>
                <a:cs typeface="Arial" panose="020B0604020202020204" pitchFamily="34" charset="0"/>
              </a:rPr>
              <a:t>22000</a:t>
            </a:r>
            <a:r>
              <a:rPr lang="zh-TW" altLang="en-US" b="1" dirty="0">
                <a:solidFill>
                  <a:srgbClr val="002060"/>
                </a:solidFill>
                <a:latin typeface="Arial" panose="020B0604020202020204" pitchFamily="34" charset="0"/>
                <a:cs typeface="Arial" panose="020B0604020202020204" pitchFamily="34" charset="0"/>
              </a:rPr>
              <a:t>、 </a:t>
            </a:r>
            <a:r>
              <a:rPr lang="en-US" altLang="zh-TW" b="1" dirty="0">
                <a:solidFill>
                  <a:srgbClr val="002060"/>
                </a:solidFill>
                <a:latin typeface="Arial" panose="020B0604020202020204" pitchFamily="34" charset="0"/>
                <a:cs typeface="Arial" panose="020B0604020202020204" pitchFamily="34" charset="0"/>
              </a:rPr>
              <a:t>FGMP</a:t>
            </a:r>
            <a:r>
              <a:rPr lang="zh-TW" altLang="en-US" b="1" dirty="0">
                <a:solidFill>
                  <a:srgbClr val="002060"/>
                </a:solidFill>
                <a:latin typeface="Arial" panose="020B0604020202020204" pitchFamily="34" charset="0"/>
                <a:cs typeface="Arial" panose="020B0604020202020204" pitchFamily="34" charset="0"/>
              </a:rPr>
              <a:t>、</a:t>
            </a:r>
            <a:r>
              <a:rPr lang="en-US" altLang="zh-TW" b="1" dirty="0">
                <a:solidFill>
                  <a:srgbClr val="002060"/>
                </a:solidFill>
                <a:latin typeface="Arial" panose="020B0604020202020204" pitchFamily="34" charset="0"/>
                <a:cs typeface="Arial" panose="020B0604020202020204" pitchFamily="34" charset="0"/>
              </a:rPr>
              <a:t> CAS</a:t>
            </a:r>
            <a:r>
              <a:rPr lang="zh-TW" altLang="en-US" b="1" dirty="0">
                <a:solidFill>
                  <a:srgbClr val="002060"/>
                </a:solidFill>
                <a:latin typeface="Arial" panose="020B0604020202020204" pitchFamily="34" charset="0"/>
                <a:cs typeface="Arial" panose="020B0604020202020204" pitchFamily="34" charset="0"/>
              </a:rPr>
              <a:t>及</a:t>
            </a:r>
            <a:r>
              <a:rPr lang="en-US" altLang="zh-TW" b="1" dirty="0" smtClean="0">
                <a:solidFill>
                  <a:srgbClr val="002060"/>
                </a:solidFill>
                <a:latin typeface="Arial" panose="020B0604020202020204" pitchFamily="34" charset="0"/>
                <a:cs typeface="Arial" panose="020B0604020202020204" pitchFamily="34" charset="0"/>
              </a:rPr>
              <a:t>HACCP</a:t>
            </a:r>
            <a:r>
              <a:rPr lang="zh-TW" altLang="en-US" b="1" dirty="0">
                <a:solidFill>
                  <a:srgbClr val="002060"/>
                </a:solidFill>
                <a:latin typeface="Arial" panose="020B0604020202020204" pitchFamily="34" charset="0"/>
                <a:cs typeface="Arial" panose="020B0604020202020204" pitchFamily="34" charset="0"/>
              </a:rPr>
              <a:t>驗證輔導、生產履歷、食品可追溯性</a:t>
            </a:r>
          </a:p>
        </p:txBody>
      </p:sp>
      <p:sp>
        <p:nvSpPr>
          <p:cNvPr id="5" name="流程圖: 打孔紙帶 22"/>
          <p:cNvSpPr/>
          <p:nvPr/>
        </p:nvSpPr>
        <p:spPr>
          <a:xfrm>
            <a:off x="467544" y="3417887"/>
            <a:ext cx="3904431" cy="598487"/>
          </a:xfrm>
          <a:prstGeom prst="flowChartPunchedTape">
            <a:avLst/>
          </a:prstGeom>
          <a:ln/>
        </p:spPr>
        <p:style>
          <a:lnRef idx="1">
            <a:schemeClr val="accent6"/>
          </a:lnRef>
          <a:fillRef idx="2">
            <a:schemeClr val="accent6"/>
          </a:fillRef>
          <a:effectRef idx="1">
            <a:schemeClr val="accent6"/>
          </a:effectRef>
          <a:fontRef idx="minor">
            <a:schemeClr val="dk1"/>
          </a:fontRef>
        </p:style>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lnSpc>
                <a:spcPct val="115000"/>
              </a:lnSpc>
              <a:defRPr/>
            </a:pPr>
            <a:r>
              <a:rPr lang="zh-TW" altLang="en-US" sz="1600" b="1" dirty="0" smtClean="0">
                <a:solidFill>
                  <a:srgbClr val="002060"/>
                </a:solidFill>
                <a:ea typeface="+mn-ea"/>
                <a:cs typeface="Arial" panose="020B0604020202020204" pitchFamily="34" charset="0"/>
              </a:rPr>
              <a:t>屏東科技大學農水產品檢驗及驗證中心</a:t>
            </a:r>
          </a:p>
        </p:txBody>
      </p:sp>
      <p:pic>
        <p:nvPicPr>
          <p:cNvPr id="14" name="圖片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5400000">
            <a:off x="4107321" y="1748034"/>
            <a:ext cx="5169980" cy="4240624"/>
          </a:xfrm>
          <a:prstGeom prst="rect">
            <a:avLst/>
          </a:prstGeom>
        </p:spPr>
      </p:pic>
    </p:spTree>
    <p:extLst>
      <p:ext uri="{BB962C8B-B14F-4D97-AF65-F5344CB8AC3E}">
        <p14:creationId xmlns:p14="http://schemas.microsoft.com/office/powerpoint/2010/main" val="41506484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1476375" y="333375"/>
            <a:ext cx="6172200" cy="5943600"/>
            <a:chOff x="864" y="192"/>
            <a:chExt cx="3888" cy="3744"/>
          </a:xfrm>
        </p:grpSpPr>
        <p:sp>
          <p:nvSpPr>
            <p:cNvPr id="21509" name="Oval 3"/>
            <p:cNvSpPr>
              <a:spLocks noChangeArrowheads="1"/>
            </p:cNvSpPr>
            <p:nvPr/>
          </p:nvSpPr>
          <p:spPr bwMode="auto">
            <a:xfrm>
              <a:off x="864" y="192"/>
              <a:ext cx="3888" cy="3744"/>
            </a:xfrm>
            <a:prstGeom prst="ellipse">
              <a:avLst/>
            </a:prstGeom>
            <a:solidFill>
              <a:schemeClr val="bg1"/>
            </a:solidFill>
            <a:ln w="28575">
              <a:solidFill>
                <a:srgbClr val="006600"/>
              </a:solidFill>
              <a:round/>
              <a:headEnd/>
              <a:tailEnd/>
            </a:ln>
          </p:spPr>
          <p:txBody>
            <a:bodyPr wrap="none" anchor="ctr"/>
            <a:lstStyle/>
            <a:p>
              <a:pPr algn="ctr"/>
              <a:endParaRPr lang="zh-TW" altLang="zh-TW" sz="2400">
                <a:latin typeface="Times New Roman" pitchFamily="18" charset="0"/>
              </a:endParaRPr>
            </a:p>
          </p:txBody>
        </p:sp>
        <p:sp>
          <p:nvSpPr>
            <p:cNvPr id="21510" name="Text Box 4"/>
            <p:cNvSpPr txBox="1">
              <a:spLocks noChangeArrowheads="1"/>
            </p:cNvSpPr>
            <p:nvPr/>
          </p:nvSpPr>
          <p:spPr bwMode="auto">
            <a:xfrm>
              <a:off x="2304" y="336"/>
              <a:ext cx="101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800">
                  <a:solidFill>
                    <a:srgbClr val="006600"/>
                  </a:solidFill>
                  <a:latin typeface="Times New Roman" pitchFamily="18" charset="0"/>
                </a:rPr>
                <a:t>食品業者</a:t>
              </a:r>
            </a:p>
          </p:txBody>
        </p:sp>
        <p:sp>
          <p:nvSpPr>
            <p:cNvPr id="21511" name="Oval 5"/>
            <p:cNvSpPr>
              <a:spLocks noChangeArrowheads="1"/>
            </p:cNvSpPr>
            <p:nvPr/>
          </p:nvSpPr>
          <p:spPr bwMode="auto">
            <a:xfrm>
              <a:off x="1104" y="816"/>
              <a:ext cx="2256" cy="2304"/>
            </a:xfrm>
            <a:prstGeom prst="ellipse">
              <a:avLst/>
            </a:prstGeom>
            <a:solidFill>
              <a:schemeClr val="bg1"/>
            </a:solidFill>
            <a:ln w="28575">
              <a:solidFill>
                <a:schemeClr val="hlink"/>
              </a:solidFill>
              <a:round/>
              <a:headEnd/>
              <a:tailEnd/>
            </a:ln>
          </p:spPr>
          <p:txBody>
            <a:bodyPr wrap="none" anchor="ctr"/>
            <a:lstStyle/>
            <a:p>
              <a:pPr algn="ctr"/>
              <a:endParaRPr lang="zh-TW" altLang="zh-TW" sz="2400">
                <a:latin typeface="Times New Roman" pitchFamily="18" charset="0"/>
              </a:endParaRPr>
            </a:p>
          </p:txBody>
        </p:sp>
        <p:sp>
          <p:nvSpPr>
            <p:cNvPr id="21512" name="Text Box 6"/>
            <p:cNvSpPr txBox="1">
              <a:spLocks noChangeArrowheads="1"/>
            </p:cNvSpPr>
            <p:nvPr/>
          </p:nvSpPr>
          <p:spPr bwMode="auto">
            <a:xfrm>
              <a:off x="1584" y="1008"/>
              <a:ext cx="12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400">
                  <a:solidFill>
                    <a:schemeClr val="hlink"/>
                  </a:solidFill>
                  <a:latin typeface="Times New Roman" pitchFamily="18" charset="0"/>
                </a:rPr>
                <a:t>食品</a:t>
              </a:r>
              <a:r>
                <a:rPr lang="zh-TW" altLang="en-US" sz="2400">
                  <a:solidFill>
                    <a:schemeClr val="hlink"/>
                  </a:solidFill>
                </a:rPr>
                <a:t>製造</a:t>
              </a:r>
              <a:r>
                <a:rPr lang="zh-TW" altLang="en-US" sz="2400">
                  <a:solidFill>
                    <a:schemeClr val="hlink"/>
                  </a:solidFill>
                  <a:latin typeface="Times New Roman" pitchFamily="18" charset="0"/>
                </a:rPr>
                <a:t>業者</a:t>
              </a:r>
            </a:p>
          </p:txBody>
        </p:sp>
        <p:sp>
          <p:nvSpPr>
            <p:cNvPr id="21513" name="Oval 7"/>
            <p:cNvSpPr>
              <a:spLocks noChangeArrowheads="1"/>
            </p:cNvSpPr>
            <p:nvPr/>
          </p:nvSpPr>
          <p:spPr bwMode="auto">
            <a:xfrm>
              <a:off x="1872" y="1680"/>
              <a:ext cx="1248" cy="1248"/>
            </a:xfrm>
            <a:prstGeom prst="ellipse">
              <a:avLst/>
            </a:prstGeom>
            <a:solidFill>
              <a:schemeClr val="bg1"/>
            </a:solidFill>
            <a:ln w="28575">
              <a:solidFill>
                <a:srgbClr val="FF0000"/>
              </a:solidFill>
              <a:round/>
              <a:headEnd/>
              <a:tailEnd/>
            </a:ln>
          </p:spPr>
          <p:txBody>
            <a:bodyPr wrap="none" anchor="ctr"/>
            <a:lstStyle/>
            <a:p>
              <a:pPr algn="ctr"/>
              <a:endParaRPr lang="zh-TW" altLang="zh-TW" sz="2400">
                <a:latin typeface="Times New Roman" pitchFamily="18" charset="0"/>
              </a:endParaRPr>
            </a:p>
          </p:txBody>
        </p:sp>
        <p:sp>
          <p:nvSpPr>
            <p:cNvPr id="21514" name="Text Box 8"/>
            <p:cNvSpPr txBox="1">
              <a:spLocks noChangeArrowheads="1"/>
            </p:cNvSpPr>
            <p:nvPr/>
          </p:nvSpPr>
          <p:spPr bwMode="auto">
            <a:xfrm>
              <a:off x="2112" y="2208"/>
              <a:ext cx="8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400">
                  <a:solidFill>
                    <a:srgbClr val="FF0000"/>
                  </a:solidFill>
                </a:rPr>
                <a:t>食品工廠</a:t>
              </a:r>
            </a:p>
          </p:txBody>
        </p:sp>
        <p:sp>
          <p:nvSpPr>
            <p:cNvPr id="21515" name="Oval 9"/>
            <p:cNvSpPr>
              <a:spLocks noChangeArrowheads="1"/>
            </p:cNvSpPr>
            <p:nvPr/>
          </p:nvSpPr>
          <p:spPr bwMode="auto">
            <a:xfrm>
              <a:off x="3312" y="816"/>
              <a:ext cx="1104" cy="1056"/>
            </a:xfrm>
            <a:prstGeom prst="ellipse">
              <a:avLst/>
            </a:prstGeom>
            <a:solidFill>
              <a:schemeClr val="bg1"/>
            </a:solidFill>
            <a:ln w="28575">
              <a:solidFill>
                <a:schemeClr val="tx1"/>
              </a:solidFill>
              <a:round/>
              <a:headEnd/>
              <a:tailEnd/>
            </a:ln>
          </p:spPr>
          <p:txBody>
            <a:bodyPr wrap="none" anchor="ctr"/>
            <a:lstStyle/>
            <a:p>
              <a:pPr algn="ctr"/>
              <a:endParaRPr lang="zh-TW" altLang="zh-TW" sz="2400">
                <a:latin typeface="Times New Roman" pitchFamily="18" charset="0"/>
              </a:endParaRPr>
            </a:p>
          </p:txBody>
        </p:sp>
        <p:sp>
          <p:nvSpPr>
            <p:cNvPr id="21516" name="Text Box 10"/>
            <p:cNvSpPr txBox="1">
              <a:spLocks noChangeArrowheads="1"/>
            </p:cNvSpPr>
            <p:nvPr/>
          </p:nvSpPr>
          <p:spPr bwMode="auto">
            <a:xfrm>
              <a:off x="3686" y="108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endParaRPr lang="zh-TW" altLang="zh-TW" sz="2400" b="0">
                <a:latin typeface="Times New Roman" pitchFamily="18" charset="0"/>
                <a:ea typeface="新細明體" pitchFamily="18" charset="-120"/>
              </a:endParaRPr>
            </a:p>
          </p:txBody>
        </p:sp>
        <p:sp>
          <p:nvSpPr>
            <p:cNvPr id="21517" name="Text Box 11"/>
            <p:cNvSpPr txBox="1">
              <a:spLocks noChangeArrowheads="1"/>
            </p:cNvSpPr>
            <p:nvPr/>
          </p:nvSpPr>
          <p:spPr bwMode="auto">
            <a:xfrm>
              <a:off x="3312" y="1200"/>
              <a:ext cx="10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000"/>
                <a:t>食品物流業者</a:t>
              </a:r>
            </a:p>
          </p:txBody>
        </p:sp>
        <p:sp>
          <p:nvSpPr>
            <p:cNvPr id="21518" name="Oval 12"/>
            <p:cNvSpPr>
              <a:spLocks noChangeArrowheads="1"/>
            </p:cNvSpPr>
            <p:nvPr/>
          </p:nvSpPr>
          <p:spPr bwMode="auto">
            <a:xfrm>
              <a:off x="3264" y="2208"/>
              <a:ext cx="1104" cy="1056"/>
            </a:xfrm>
            <a:prstGeom prst="ellipse">
              <a:avLst/>
            </a:prstGeom>
            <a:solidFill>
              <a:schemeClr val="bg1"/>
            </a:solidFill>
            <a:ln w="28575">
              <a:solidFill>
                <a:schemeClr val="tx1"/>
              </a:solidFill>
              <a:round/>
              <a:headEnd/>
              <a:tailEnd/>
            </a:ln>
          </p:spPr>
          <p:txBody>
            <a:bodyPr wrap="none" anchor="ctr"/>
            <a:lstStyle/>
            <a:p>
              <a:pPr algn="ctr"/>
              <a:endParaRPr lang="zh-TW" altLang="zh-TW" sz="2400">
                <a:latin typeface="Times New Roman" pitchFamily="18" charset="0"/>
              </a:endParaRPr>
            </a:p>
          </p:txBody>
        </p:sp>
        <p:sp>
          <p:nvSpPr>
            <p:cNvPr id="21519" name="Text Box 13"/>
            <p:cNvSpPr txBox="1">
              <a:spLocks noChangeArrowheads="1"/>
            </p:cNvSpPr>
            <p:nvPr/>
          </p:nvSpPr>
          <p:spPr bwMode="auto">
            <a:xfrm>
              <a:off x="3264" y="2592"/>
              <a:ext cx="10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000">
                  <a:solidFill>
                    <a:srgbClr val="0000FF"/>
                  </a:solidFill>
                </a:rPr>
                <a:t>食品販賣業者</a:t>
              </a:r>
            </a:p>
          </p:txBody>
        </p:sp>
        <p:sp>
          <p:nvSpPr>
            <p:cNvPr id="21520" name="Oval 14"/>
            <p:cNvSpPr>
              <a:spLocks noChangeArrowheads="1"/>
            </p:cNvSpPr>
            <p:nvPr/>
          </p:nvSpPr>
          <p:spPr bwMode="auto">
            <a:xfrm>
              <a:off x="1296" y="1344"/>
              <a:ext cx="1104" cy="1056"/>
            </a:xfrm>
            <a:prstGeom prst="ellipse">
              <a:avLst/>
            </a:prstGeom>
            <a:noFill/>
            <a:ln w="28575">
              <a:solidFill>
                <a:srgbClr val="80008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zh-TW" altLang="zh-TW" sz="2400">
                <a:latin typeface="Times New Roman" pitchFamily="18" charset="0"/>
              </a:endParaRPr>
            </a:p>
          </p:txBody>
        </p:sp>
        <p:sp>
          <p:nvSpPr>
            <p:cNvPr id="21521" name="Text Box 15"/>
            <p:cNvSpPr txBox="1">
              <a:spLocks noChangeArrowheads="1"/>
            </p:cNvSpPr>
            <p:nvPr/>
          </p:nvSpPr>
          <p:spPr bwMode="auto">
            <a:xfrm>
              <a:off x="1392" y="1728"/>
              <a:ext cx="8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r>
                <a:rPr lang="zh-TW" altLang="en-US" sz="2400">
                  <a:solidFill>
                    <a:srgbClr val="800080"/>
                  </a:solidFill>
                </a:rPr>
                <a:t>餐飲業者</a:t>
              </a:r>
            </a:p>
          </p:txBody>
        </p:sp>
      </p:grpSp>
      <p:sp>
        <p:nvSpPr>
          <p:cNvPr id="21507" name="投影片編號版面配置區 1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56C39B53-0F00-4B7B-BCB5-EB0AF7036AC2}" type="slidenum">
              <a:rPr kumimoji="0" lang="en-US" altLang="zh-TW" sz="1400" b="0" smtClean="0">
                <a:latin typeface="Tahoma" pitchFamily="34" charset="0"/>
                <a:ea typeface="新細明體" pitchFamily="18" charset="-120"/>
                <a:cs typeface="Arial" charset="0"/>
              </a:rPr>
              <a:pPr/>
              <a:t>20</a:t>
            </a:fld>
            <a:endParaRPr kumimoji="0" lang="en-US" altLang="zh-TW" sz="1400" b="0" smtClean="0">
              <a:latin typeface="Tahoma" pitchFamily="34" charset="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fld id="{1D4CBE2E-9F2C-4F1F-8373-0BF940E8920F}" type="slidenum">
              <a:rPr kumimoji="0" lang="en-US" altLang="zh-TW" smtClean="0">
                <a:latin typeface="Arial" charset="0"/>
                <a:cs typeface="Arial" charset="0"/>
              </a:rPr>
              <a:pPr eaLnBrk="1" hangingPunct="1"/>
              <a:t>21</a:t>
            </a:fld>
            <a:endParaRPr kumimoji="0" lang="en-US" altLang="zh-TW" smtClean="0">
              <a:latin typeface="Arial" charset="0"/>
              <a:cs typeface="Arial" charset="0"/>
            </a:endParaRPr>
          </a:p>
        </p:txBody>
      </p:sp>
      <p:sp>
        <p:nvSpPr>
          <p:cNvPr id="23555" name="Rectangle 2"/>
          <p:cNvSpPr>
            <a:spLocks noGrp="1" noChangeArrowheads="1"/>
          </p:cNvSpPr>
          <p:nvPr>
            <p:ph type="body" idx="1"/>
          </p:nvPr>
        </p:nvSpPr>
        <p:spPr>
          <a:xfrm>
            <a:off x="900113" y="1916113"/>
            <a:ext cx="7632700" cy="3673475"/>
          </a:xfrm>
        </p:spPr>
        <p:txBody>
          <a:bodyPr/>
          <a:lstStyle/>
          <a:p>
            <a:pPr>
              <a:buFont typeface="Wingdings" pitchFamily="2" charset="2"/>
              <a:buNone/>
            </a:pPr>
            <a:r>
              <a:rPr lang="zh-TW" altLang="en-US" sz="3600" smtClean="0">
                <a:solidFill>
                  <a:srgbClr val="FF0000"/>
                </a:solidFill>
              </a:rPr>
              <a:t>食品業者衛生自主管理</a:t>
            </a:r>
            <a:endParaRPr lang="en-US" altLang="zh-TW" sz="3600" smtClean="0">
              <a:solidFill>
                <a:srgbClr val="FF0000"/>
              </a:solidFill>
            </a:endParaRPr>
          </a:p>
          <a:p>
            <a:pPr>
              <a:buFont typeface="Wingdings" pitchFamily="2" charset="2"/>
              <a:buNone/>
            </a:pPr>
            <a:endParaRPr lang="en-US" altLang="zh-TW" sz="2800" smtClean="0">
              <a:solidFill>
                <a:schemeClr val="hlink"/>
              </a:solidFill>
              <a:sym typeface="Wingdings" pitchFamily="2" charset="2"/>
            </a:endParaRPr>
          </a:p>
          <a:p>
            <a:pPr>
              <a:buFont typeface="Wingdings" pitchFamily="2" charset="2"/>
              <a:buNone/>
            </a:pPr>
            <a:r>
              <a:rPr lang="zh-TW" altLang="en-US" sz="2800" smtClean="0">
                <a:sym typeface="Wingdings" pitchFamily="2" charset="2"/>
              </a:rPr>
              <a:t>  觀念改變</a:t>
            </a:r>
            <a:r>
              <a:rPr lang="zh-TW" altLang="en-US" sz="2800" smtClean="0">
                <a:solidFill>
                  <a:schemeClr val="tx2"/>
                </a:solidFill>
              </a:rPr>
              <a:t>：</a:t>
            </a:r>
          </a:p>
          <a:p>
            <a:pPr>
              <a:buFont typeface="Wingdings" pitchFamily="2" charset="2"/>
              <a:buNone/>
            </a:pPr>
            <a:r>
              <a:rPr lang="zh-TW" altLang="en-US" sz="2800" smtClean="0">
                <a:solidFill>
                  <a:srgbClr val="006666"/>
                </a:solidFill>
              </a:rPr>
              <a:t>  </a:t>
            </a:r>
            <a:r>
              <a:rPr lang="zh-TW" altLang="en-US" sz="2800" smtClean="0">
                <a:solidFill>
                  <a:srgbClr val="FF3300"/>
                </a:solidFill>
                <a:sym typeface="Wingdings" pitchFamily="2" charset="2"/>
              </a:rPr>
              <a:t> </a:t>
            </a:r>
            <a:r>
              <a:rPr lang="zh-TW" altLang="en-US" sz="2800" smtClean="0">
                <a:solidFill>
                  <a:schemeClr val="tx2"/>
                </a:solidFill>
                <a:sym typeface="Wingdings" pitchFamily="2" charset="2"/>
              </a:rPr>
              <a:t>改變整個</a:t>
            </a:r>
            <a:r>
              <a:rPr lang="zh-TW" altLang="en-US" sz="2800" smtClean="0">
                <a:solidFill>
                  <a:srgbClr val="FF0000"/>
                </a:solidFill>
                <a:sym typeface="Wingdings" pitchFamily="2" charset="2"/>
              </a:rPr>
              <a:t>管理觀念</a:t>
            </a:r>
            <a:r>
              <a:rPr lang="zh-TW" altLang="en-US" sz="2800" smtClean="0">
                <a:solidFill>
                  <a:schemeClr val="tx2"/>
                </a:solidFill>
                <a:sym typeface="Wingdings" pitchFamily="2" charset="2"/>
              </a:rPr>
              <a:t>及</a:t>
            </a:r>
            <a:r>
              <a:rPr lang="zh-TW" altLang="en-US" sz="2800" smtClean="0">
                <a:solidFill>
                  <a:srgbClr val="FF0000"/>
                </a:solidFill>
                <a:sym typeface="Wingdings" pitchFamily="2" charset="2"/>
              </a:rPr>
              <a:t>管理架構</a:t>
            </a:r>
            <a:endParaRPr lang="zh-TW" altLang="en-US" smtClean="0">
              <a:solidFill>
                <a:srgbClr val="FF0000"/>
              </a:solidFill>
            </a:endParaRPr>
          </a:p>
          <a:p>
            <a:pPr>
              <a:buFont typeface="Wingdings" pitchFamily="2" charset="2"/>
              <a:buNone/>
            </a:pPr>
            <a:r>
              <a:rPr lang="zh-TW" altLang="en-US" smtClean="0">
                <a:solidFill>
                  <a:schemeClr val="accent2"/>
                </a:solidFill>
              </a:rPr>
              <a:t>  </a:t>
            </a:r>
            <a:r>
              <a:rPr lang="zh-TW" altLang="en-US" sz="2800" smtClean="0">
                <a:solidFill>
                  <a:srgbClr val="FF3300"/>
                </a:solidFill>
                <a:sym typeface="Wingdings" pitchFamily="2" charset="2"/>
              </a:rPr>
              <a:t> </a:t>
            </a:r>
            <a:r>
              <a:rPr lang="zh-TW" altLang="en-US" sz="2800" smtClean="0">
                <a:solidFill>
                  <a:schemeClr val="tx2"/>
                </a:solidFill>
                <a:sym typeface="Wingdings" pitchFamily="2" charset="2"/>
              </a:rPr>
              <a:t>改變強調市售產品抽驗之觀念</a:t>
            </a:r>
            <a:endParaRPr lang="zh-TW" altLang="en-US" smtClean="0">
              <a:solidFill>
                <a:srgbClr val="0000CC"/>
              </a:solidFill>
            </a:endParaRPr>
          </a:p>
          <a:p>
            <a:pPr>
              <a:buFont typeface="Wingdings" pitchFamily="2" charset="2"/>
              <a:buNone/>
            </a:pPr>
            <a:r>
              <a:rPr lang="zh-TW" altLang="en-US" smtClean="0">
                <a:solidFill>
                  <a:schemeClr val="accent2"/>
                </a:solidFill>
              </a:rPr>
              <a:t>  </a:t>
            </a:r>
            <a:r>
              <a:rPr lang="zh-TW" altLang="en-US" sz="2800" smtClean="0">
                <a:solidFill>
                  <a:srgbClr val="FF3300"/>
                </a:solidFill>
                <a:sym typeface="Wingdings" pitchFamily="2" charset="2"/>
              </a:rPr>
              <a:t> </a:t>
            </a:r>
            <a:r>
              <a:rPr lang="zh-TW" altLang="en-US" sz="2800" smtClean="0">
                <a:solidFill>
                  <a:schemeClr val="tx2"/>
                </a:solidFill>
                <a:sym typeface="Wingdings" pitchFamily="2" charset="2"/>
              </a:rPr>
              <a:t>強調</a:t>
            </a:r>
            <a:r>
              <a:rPr lang="en-US" altLang="zh-TW" sz="2800" smtClean="0">
                <a:solidFill>
                  <a:schemeClr val="tx2"/>
                </a:solidFill>
                <a:latin typeface="標楷體" pitchFamily="65" charset="-120"/>
              </a:rPr>
              <a:t>『</a:t>
            </a:r>
            <a:r>
              <a:rPr lang="zh-TW" altLang="en-US" sz="2800" u="sng" smtClean="0">
                <a:solidFill>
                  <a:srgbClr val="FF0000"/>
                </a:solidFill>
                <a:latin typeface="標楷體" pitchFamily="65" charset="-120"/>
              </a:rPr>
              <a:t>源頭管理</a:t>
            </a:r>
            <a:r>
              <a:rPr lang="en-US" altLang="zh-TW" sz="2800" smtClean="0">
                <a:solidFill>
                  <a:schemeClr val="tx2"/>
                </a:solidFill>
                <a:latin typeface="標楷體" pitchFamily="65" charset="-120"/>
              </a:rPr>
              <a:t>』</a:t>
            </a:r>
            <a:r>
              <a:rPr lang="zh-TW" altLang="en-US" sz="2800" smtClean="0">
                <a:solidFill>
                  <a:schemeClr val="tx2"/>
                </a:solidFill>
              </a:rPr>
              <a:t>、</a:t>
            </a:r>
            <a:r>
              <a:rPr lang="en-US" altLang="zh-TW" sz="2800" smtClean="0">
                <a:solidFill>
                  <a:schemeClr val="tx2"/>
                </a:solidFill>
                <a:latin typeface="標楷體" pitchFamily="65" charset="-120"/>
              </a:rPr>
              <a:t>『</a:t>
            </a:r>
            <a:r>
              <a:rPr lang="zh-TW" altLang="en-US" sz="2800" u="sng" smtClean="0">
                <a:solidFill>
                  <a:srgbClr val="FF0000"/>
                </a:solidFill>
                <a:latin typeface="標楷體" pitchFamily="65" charset="-120"/>
              </a:rPr>
              <a:t>自主管理</a:t>
            </a:r>
            <a:r>
              <a:rPr lang="en-US" altLang="zh-TW" sz="2800" smtClean="0">
                <a:solidFill>
                  <a:schemeClr val="tx2"/>
                </a:solidFill>
                <a:latin typeface="標楷體" pitchFamily="65" charset="-120"/>
              </a:rPr>
              <a:t>』</a:t>
            </a:r>
            <a:r>
              <a:rPr lang="zh-TW" altLang="en-US" sz="2800" smtClean="0">
                <a:solidFill>
                  <a:schemeClr val="tx2"/>
                </a:solidFill>
                <a:latin typeface="標楷體" pitchFamily="65" charset="-120"/>
              </a:rPr>
              <a:t>及</a:t>
            </a:r>
            <a:r>
              <a:rPr lang="en-US" altLang="zh-TW" sz="2800" smtClean="0">
                <a:solidFill>
                  <a:schemeClr val="tx2"/>
                </a:solidFill>
                <a:latin typeface="標楷體" pitchFamily="65" charset="-120"/>
              </a:rPr>
              <a:t>『</a:t>
            </a:r>
            <a:r>
              <a:rPr lang="zh-TW" altLang="en-US" sz="2800" u="sng" smtClean="0">
                <a:solidFill>
                  <a:srgbClr val="FF0000"/>
                </a:solidFill>
                <a:latin typeface="標楷體" pitchFamily="65" charset="-120"/>
              </a:rPr>
              <a:t>產</a:t>
            </a:r>
          </a:p>
          <a:p>
            <a:pPr>
              <a:buFont typeface="Wingdings" pitchFamily="2" charset="2"/>
              <a:buNone/>
            </a:pPr>
            <a:r>
              <a:rPr lang="zh-TW" altLang="en-US" sz="2800" u="sng" smtClean="0">
                <a:solidFill>
                  <a:srgbClr val="FF0000"/>
                </a:solidFill>
                <a:latin typeface="標楷體" pitchFamily="65" charset="-120"/>
              </a:rPr>
              <a:t>    品責任保證</a:t>
            </a:r>
            <a:r>
              <a:rPr lang="en-US" altLang="zh-TW" sz="2800" smtClean="0">
                <a:solidFill>
                  <a:schemeClr val="tx2"/>
                </a:solidFill>
                <a:latin typeface="標楷體" pitchFamily="65" charset="-120"/>
              </a:rPr>
              <a:t>』</a:t>
            </a:r>
            <a:r>
              <a:rPr lang="zh-TW" altLang="en-US" sz="2800" smtClean="0">
                <a:solidFill>
                  <a:schemeClr val="tx2"/>
                </a:solidFill>
                <a:latin typeface="標楷體" pitchFamily="65" charset="-120"/>
              </a:rPr>
              <a:t>之基本精神</a:t>
            </a:r>
            <a:r>
              <a:rPr lang="zh-TW" altLang="en-US" sz="2800" smtClean="0">
                <a:solidFill>
                  <a:schemeClr val="tx2"/>
                </a:solidFill>
                <a:sym typeface="Wingdings" pitchFamily="2" charset="2"/>
              </a:rPr>
              <a:t> </a:t>
            </a:r>
            <a:endParaRPr lang="zh-TW" altLang="en-US" sz="2800" smtClean="0">
              <a:solidFill>
                <a:schemeClr val="tx2"/>
              </a:solidFill>
            </a:endParaRPr>
          </a:p>
        </p:txBody>
      </p:sp>
      <p:sp>
        <p:nvSpPr>
          <p:cNvPr id="23556" name="Rectangle 3"/>
          <p:cNvSpPr>
            <a:spLocks noChangeArrowheads="1"/>
          </p:cNvSpPr>
          <p:nvPr/>
        </p:nvSpPr>
        <p:spPr bwMode="auto">
          <a:xfrm>
            <a:off x="900113" y="981075"/>
            <a:ext cx="7920037"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Clr>
                <a:schemeClr val="folHlink"/>
              </a:buClr>
              <a:buSzPct val="60000"/>
              <a:buFont typeface="Wingdings" pitchFamily="2" charset="2"/>
              <a:buNone/>
            </a:pPr>
            <a:r>
              <a:rPr lang="zh-TW" altLang="en-US" sz="4000" b="1">
                <a:solidFill>
                  <a:srgbClr val="0000FF"/>
                </a:solidFill>
                <a:latin typeface="Tahoma" pitchFamily="34" charset="0"/>
                <a:ea typeface="標楷體" pitchFamily="65" charset="-120"/>
              </a:rPr>
              <a:t>食品良好衛生規範</a:t>
            </a:r>
            <a:endParaRPr lang="en-US" altLang="zh-TW" sz="4000" b="1">
              <a:solidFill>
                <a:srgbClr val="0000FF"/>
              </a:solidFill>
              <a:latin typeface="Times New Roman" pitchFamily="18" charset="0"/>
              <a:ea typeface="標楷體" pitchFamily="65" charset="-120"/>
              <a:sym typeface="Wingdings" pitchFamily="2" charset="2"/>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342900" indent="-342900" eaLnBrk="1" hangingPunct="1">
              <a:lnSpc>
                <a:spcPct val="90000"/>
              </a:lnSpc>
              <a:spcBef>
                <a:spcPct val="20000"/>
              </a:spcBef>
              <a:buClr>
                <a:schemeClr val="folHlink"/>
              </a:buClr>
              <a:buSzPct val="60000"/>
              <a:defRPr/>
            </a:pPr>
            <a:r>
              <a:rPr lang="en-US" altLang="zh-TW" b="1" kern="1200" dirty="0">
                <a:latin typeface="+mn-lt"/>
                <a:ea typeface="標楷體" pitchFamily="65" charset="-120"/>
                <a:cs typeface="+mn-cs"/>
              </a:rPr>
              <a:t>GHP</a:t>
            </a:r>
            <a:r>
              <a:rPr lang="zh-TW" altLang="en-US" b="1" kern="1200" dirty="0">
                <a:latin typeface="+mn-lt"/>
                <a:ea typeface="標楷體" pitchFamily="65" charset="-120"/>
                <a:cs typeface="+mn-cs"/>
              </a:rPr>
              <a:t>十大程序書</a:t>
            </a:r>
          </a:p>
        </p:txBody>
      </p:sp>
      <p:sp>
        <p:nvSpPr>
          <p:cNvPr id="3" name="副標題 2"/>
          <p:cNvSpPr>
            <a:spLocks noGrp="1"/>
          </p:cNvSpPr>
          <p:nvPr>
            <p:ph idx="1"/>
          </p:nvPr>
        </p:nvSpPr>
        <p:spPr/>
        <p:txBody>
          <a:bodyPr>
            <a:noAutofit/>
          </a:bodyPr>
          <a:lstStyle/>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a:t>
            </a:r>
            <a:r>
              <a:rPr lang="zh-TW" altLang="en-US" sz="2600" dirty="0" smtClean="0">
                <a:solidFill>
                  <a:srgbClr val="FF0000"/>
                </a:solidFill>
              </a:rPr>
              <a:t>衛生管理標準作業程序書</a:t>
            </a:r>
            <a:endParaRPr lang="en-US" altLang="zh-TW" sz="2600" dirty="0" smtClean="0">
              <a:solidFill>
                <a:srgbClr val="FF0000"/>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a:t>
            </a:r>
            <a:r>
              <a:rPr lang="zh-TW" altLang="en-US" sz="2600" dirty="0" smtClean="0">
                <a:solidFill>
                  <a:srgbClr val="FF0000"/>
                </a:solidFill>
              </a:rPr>
              <a:t>製程及品質管制標準作業程序書</a:t>
            </a:r>
            <a:endParaRPr lang="en-US" altLang="zh-TW" sz="2600" dirty="0" smtClean="0">
              <a:solidFill>
                <a:srgbClr val="FF0000"/>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倉儲管制標準作業程序書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運輸管制標準作業程序書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檢驗與量測標準作業程序書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客訴管制標準作業程序書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成品回收標準作業程序書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文件管制標準作業程序書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smtClean="0">
                <a:solidFill>
                  <a:srgbClr val="0000CC"/>
                </a:solidFill>
              </a:rPr>
              <a:t> 教育訓練標準作業程序書</a:t>
            </a:r>
            <a:endParaRPr lang="en-US" altLang="zh-TW" sz="2600" dirty="0" smtClean="0">
              <a:solidFill>
                <a:srgbClr val="0000CC"/>
              </a:solidFill>
            </a:endParaRPr>
          </a:p>
          <a:p>
            <a:pPr eaLnBrk="1" fontAlgn="auto" hangingPunct="1">
              <a:lnSpc>
                <a:spcPct val="120000"/>
              </a:lnSpc>
              <a:spcBef>
                <a:spcPts val="0"/>
              </a:spcBef>
              <a:spcAft>
                <a:spcPts val="0"/>
              </a:spcAft>
              <a:buClr>
                <a:srgbClr val="00B050"/>
              </a:buClr>
              <a:buFont typeface="Wingdings" panose="05000000000000000000" pitchFamily="2" charset="2"/>
              <a:buChar char="Ø"/>
              <a:defRPr/>
            </a:pPr>
            <a:r>
              <a:rPr lang="zh-TW" altLang="en-US" sz="2600" dirty="0">
                <a:solidFill>
                  <a:srgbClr val="0000CC"/>
                </a:solidFill>
              </a:rPr>
              <a:t> 內部稽核與系統確認標準作業程序書</a:t>
            </a:r>
          </a:p>
        </p:txBody>
      </p:sp>
      <p:pic>
        <p:nvPicPr>
          <p:cNvPr id="30724" name="圖片 4" descr="images (13).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37118" y="3166456"/>
            <a:ext cx="23526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057162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1F354D7-79BA-4A5B-9230-E39ADAF73035}" type="slidenum">
              <a:rPr kumimoji="0" lang="zh-TW" altLang="en-US" sz="1400" smtClean="0">
                <a:ea typeface="新細明體" pitchFamily="18" charset="-120"/>
                <a:cs typeface="Arial" charset="0"/>
              </a:rPr>
              <a:pPr/>
              <a:t>23</a:t>
            </a:fld>
            <a:endParaRPr kumimoji="0" lang="en-US" altLang="zh-TW" sz="1400" smtClean="0">
              <a:ea typeface="新細明體" pitchFamily="18" charset="-120"/>
              <a:cs typeface="Arial" charset="0"/>
            </a:endParaRPr>
          </a:p>
        </p:txBody>
      </p:sp>
      <p:sp>
        <p:nvSpPr>
          <p:cNvPr id="5" name="矩形 4"/>
          <p:cNvSpPr/>
          <p:nvPr/>
        </p:nvSpPr>
        <p:spPr>
          <a:xfrm>
            <a:off x="1368221" y="2667000"/>
            <a:ext cx="6955750" cy="1569660"/>
          </a:xfrm>
          <a:prstGeom prst="rect">
            <a:avLst/>
          </a:prstGeom>
          <a:noFill/>
          <a:effectLst>
            <a:reflection blurRad="6350" stA="50000" endA="300" endPos="90000" dir="5400000" sy="-100000" algn="bl" rotWithShape="0"/>
          </a:effectLst>
          <a:scene3d>
            <a:camera prst="orthographicFront">
              <a:rot lat="0" lon="0" rev="0"/>
            </a:camera>
            <a:lightRig rig="contrasting" dir="t">
              <a:rot lat="0" lon="0" rev="4500000"/>
            </a:lightRig>
          </a:scene3d>
          <a:sp3d>
            <a:bevelT prst="convex"/>
          </a:sp3d>
        </p:spPr>
        <p:txBody>
          <a:bodyPr wrap="none">
            <a:spAutoFit/>
            <a:sp3d contourW="6350" prstMaterial="metal">
              <a:bevelT w="127000" h="31750" prst="relaxedInset"/>
              <a:contourClr>
                <a:schemeClr val="accent1">
                  <a:shade val="75000"/>
                </a:schemeClr>
              </a:contourClr>
            </a:sp3d>
          </a:bodyPr>
          <a:lstStyle/>
          <a:p>
            <a:pPr algn="ctr">
              <a:defRPr/>
            </a:pPr>
            <a:r>
              <a:rPr lang="zh-TW" altLang="zh-TW"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淺介</a:t>
            </a:r>
            <a:r>
              <a:rPr lang="zh-TW" altLang="en-US"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危害分析重要管制點</a:t>
            </a:r>
            <a:endParaRPr lang="en-US" altLang="zh-TW"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lgn="ctr">
              <a:defRPr/>
            </a:pPr>
            <a:r>
              <a:rPr lang="en-US" altLang="zh-TW"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HACCP</a:t>
            </a:r>
            <a:endParaRPr lang="zh-TW" altLang="en-US"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9750" y="260350"/>
            <a:ext cx="6911975" cy="1216025"/>
          </a:xfrm>
        </p:spPr>
        <p:txBody>
          <a:bodyPr/>
          <a:lstStyle/>
          <a:p>
            <a:pPr eaLnBrk="1" hangingPunct="1"/>
            <a:r>
              <a:rPr lang="zh-TW" altLang="en-US" smtClean="0"/>
              <a:t>危害分析重要管制點</a:t>
            </a:r>
            <a:r>
              <a:rPr lang="en-US" altLang="zh-TW" smtClean="0"/>
              <a:t>(HACCP)</a:t>
            </a:r>
          </a:p>
        </p:txBody>
      </p:sp>
      <p:sp>
        <p:nvSpPr>
          <p:cNvPr id="33795" name="Rectangle 3"/>
          <p:cNvSpPr>
            <a:spLocks noGrp="1" noChangeArrowheads="1"/>
          </p:cNvSpPr>
          <p:nvPr>
            <p:ph type="body" idx="1"/>
          </p:nvPr>
        </p:nvSpPr>
        <p:spPr>
          <a:xfrm>
            <a:off x="566738" y="1752600"/>
            <a:ext cx="8001000" cy="4413250"/>
          </a:xfrm>
        </p:spPr>
        <p:txBody>
          <a:bodyPr/>
          <a:lstStyle/>
          <a:p>
            <a:pPr eaLnBrk="1" hangingPunct="1">
              <a:lnSpc>
                <a:spcPct val="110000"/>
              </a:lnSpc>
              <a:spcAft>
                <a:spcPts val="600"/>
              </a:spcAft>
            </a:pPr>
            <a:r>
              <a:rPr lang="en-US" altLang="zh-TW" sz="2800" smtClean="0"/>
              <a:t>HACCP (hazard analysis critical control point)</a:t>
            </a:r>
            <a:r>
              <a:rPr lang="zh-TW" altLang="en-US" sz="2800" smtClean="0"/>
              <a:t>又稱食品安全管制系統</a:t>
            </a:r>
          </a:p>
          <a:p>
            <a:pPr eaLnBrk="1" hangingPunct="1">
              <a:lnSpc>
                <a:spcPct val="110000"/>
              </a:lnSpc>
              <a:spcAft>
                <a:spcPts val="600"/>
              </a:spcAft>
            </a:pPr>
            <a:r>
              <a:rPr lang="zh-TW" altLang="en-US" sz="2800" smtClean="0"/>
              <a:t>源自美國太空總署</a:t>
            </a:r>
          </a:p>
          <a:p>
            <a:pPr eaLnBrk="1" hangingPunct="1">
              <a:lnSpc>
                <a:spcPct val="110000"/>
              </a:lnSpc>
              <a:spcAft>
                <a:spcPts val="600"/>
              </a:spcAft>
            </a:pPr>
            <a:r>
              <a:rPr lang="zh-TW" altLang="en-US" sz="2800" smtClean="0"/>
              <a:t>我國於</a:t>
            </a:r>
            <a:r>
              <a:rPr lang="en-US" altLang="zh-TW" sz="2800" smtClean="0">
                <a:solidFill>
                  <a:srgbClr val="FF0000"/>
                </a:solidFill>
              </a:rPr>
              <a:t>2003</a:t>
            </a:r>
            <a:r>
              <a:rPr lang="zh-TW" altLang="en-US" sz="2800" smtClean="0">
                <a:solidFill>
                  <a:srgbClr val="FF0000"/>
                </a:solidFill>
              </a:rPr>
              <a:t>年</a:t>
            </a:r>
            <a:r>
              <a:rPr lang="zh-TW" altLang="en-US" sz="2800" smtClean="0"/>
              <a:t>正式制定「</a:t>
            </a:r>
            <a:r>
              <a:rPr lang="zh-TW" altLang="en-US" sz="2800" smtClean="0">
                <a:solidFill>
                  <a:srgbClr val="FF0000"/>
                </a:solidFill>
              </a:rPr>
              <a:t>食品安全管制系統</a:t>
            </a:r>
            <a:r>
              <a:rPr lang="zh-TW" altLang="en-US" sz="2800" smtClean="0"/>
              <a:t>」，公告「水產食品業實施食品安全管制系統」，規定不同類別水產品、不同規模的工廠於一年、二年或三年後陸續實施</a:t>
            </a:r>
          </a:p>
        </p:txBody>
      </p:sp>
      <p:sp>
        <p:nvSpPr>
          <p:cNvPr id="33796"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BE05D7DA-ECD5-40F9-9469-F2E0F9B770CE}" type="slidenum">
              <a:rPr kumimoji="0" lang="en-US" altLang="zh-TW" sz="1400" smtClean="0">
                <a:ea typeface="新細明體" pitchFamily="18" charset="-120"/>
                <a:cs typeface="Arial" charset="0"/>
              </a:rPr>
              <a:pPr/>
              <a:t>24</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39750" y="260350"/>
            <a:ext cx="6911975" cy="1216025"/>
          </a:xfrm>
        </p:spPr>
        <p:txBody>
          <a:bodyPr/>
          <a:lstStyle/>
          <a:p>
            <a:pPr eaLnBrk="1" hangingPunct="1"/>
            <a:r>
              <a:rPr lang="zh-TW" altLang="en-US" smtClean="0"/>
              <a:t>危害分析重要管制點</a:t>
            </a:r>
            <a:r>
              <a:rPr lang="en-US" altLang="zh-TW" smtClean="0"/>
              <a:t>(HACCP)</a:t>
            </a:r>
          </a:p>
        </p:txBody>
      </p:sp>
      <p:sp>
        <p:nvSpPr>
          <p:cNvPr id="34819" name="Rectangle 3"/>
          <p:cNvSpPr>
            <a:spLocks noGrp="1" noChangeArrowheads="1"/>
          </p:cNvSpPr>
          <p:nvPr>
            <p:ph type="body" idx="1"/>
          </p:nvPr>
        </p:nvSpPr>
        <p:spPr>
          <a:xfrm>
            <a:off x="566738" y="1752600"/>
            <a:ext cx="8001000" cy="4413250"/>
          </a:xfrm>
        </p:spPr>
        <p:txBody>
          <a:bodyPr/>
          <a:lstStyle/>
          <a:p>
            <a:pPr eaLnBrk="1" hangingPunct="1">
              <a:lnSpc>
                <a:spcPct val="120000"/>
              </a:lnSpc>
              <a:spcAft>
                <a:spcPts val="600"/>
              </a:spcAft>
            </a:pPr>
            <a:r>
              <a:rPr lang="en-US" altLang="zh-TW" sz="2800" smtClean="0"/>
              <a:t>2005</a:t>
            </a:r>
            <a:r>
              <a:rPr lang="zh-TW" altLang="en-US" sz="2800" smtClean="0"/>
              <a:t>年國際標準組織</a:t>
            </a:r>
            <a:r>
              <a:rPr lang="en-US" altLang="zh-TW" sz="2800" smtClean="0"/>
              <a:t>(ISO)</a:t>
            </a:r>
            <a:r>
              <a:rPr lang="zh-TW" altLang="en-US" sz="2800" smtClean="0"/>
              <a:t>正式公告</a:t>
            </a:r>
            <a:r>
              <a:rPr lang="zh-TW" altLang="en-US" sz="2800" smtClean="0">
                <a:solidFill>
                  <a:srgbClr val="FF0000"/>
                </a:solidFill>
              </a:rPr>
              <a:t>食品安全管理系統標準</a:t>
            </a:r>
            <a:r>
              <a:rPr lang="en-US" altLang="zh-TW" sz="2800" smtClean="0">
                <a:solidFill>
                  <a:srgbClr val="FF0000"/>
                </a:solidFill>
              </a:rPr>
              <a:t>ISO 22000</a:t>
            </a:r>
            <a:r>
              <a:rPr lang="zh-TW" altLang="en-US" sz="2800" smtClean="0"/>
              <a:t>，</a:t>
            </a:r>
            <a:r>
              <a:rPr lang="en-US" altLang="zh-TW" sz="2800" smtClean="0">
                <a:solidFill>
                  <a:srgbClr val="FF0000"/>
                </a:solidFill>
              </a:rPr>
              <a:t>HACCP</a:t>
            </a:r>
            <a:r>
              <a:rPr lang="zh-TW" altLang="en-US" sz="2800" smtClean="0">
                <a:solidFill>
                  <a:srgbClr val="FF0000"/>
                </a:solidFill>
              </a:rPr>
              <a:t>為其要素之一</a:t>
            </a:r>
          </a:p>
          <a:p>
            <a:pPr eaLnBrk="1" hangingPunct="1">
              <a:lnSpc>
                <a:spcPct val="120000"/>
              </a:lnSpc>
              <a:spcAft>
                <a:spcPts val="600"/>
              </a:spcAft>
            </a:pPr>
            <a:r>
              <a:rPr lang="en-US" altLang="zh-TW" sz="2800" smtClean="0"/>
              <a:t>2007</a:t>
            </a:r>
            <a:r>
              <a:rPr lang="zh-TW" altLang="en-US" sz="2800" smtClean="0"/>
              <a:t>年公告餐盒食品工廠實施食品安全管制系統，依產能於一年、二年或三年後陸續實施</a:t>
            </a:r>
          </a:p>
        </p:txBody>
      </p:sp>
      <p:sp>
        <p:nvSpPr>
          <p:cNvPr id="3482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2A9CF4E-9D93-4D4A-8360-27F08C643A9E}" type="slidenum">
              <a:rPr kumimoji="0" lang="en-US" altLang="zh-TW" sz="1400" smtClean="0">
                <a:ea typeface="新細明體" pitchFamily="18" charset="-120"/>
                <a:cs typeface="Arial" charset="0"/>
              </a:rPr>
              <a:pPr/>
              <a:t>25</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endParaRPr lang="zh-TW" altLang="zh-TW" smtClean="0"/>
          </a:p>
        </p:txBody>
      </p:sp>
      <p:sp>
        <p:nvSpPr>
          <p:cNvPr id="35843" name="Rectangle 4"/>
          <p:cNvSpPr>
            <a:spLocks noGrp="1" noChangeArrowheads="1"/>
          </p:cNvSpPr>
          <p:nvPr>
            <p:ph type="body" idx="1"/>
          </p:nvPr>
        </p:nvSpPr>
        <p:spPr>
          <a:noFill/>
        </p:spPr>
        <p:txBody>
          <a:bodyPr/>
          <a:lstStyle/>
          <a:p>
            <a:pPr marL="342900" indent="-342900" eaLnBrk="1" hangingPunct="1">
              <a:lnSpc>
                <a:spcPct val="120000"/>
              </a:lnSpc>
            </a:pPr>
            <a:r>
              <a:rPr lang="zh-TW" altLang="en-US" dirty="0" smtClean="0"/>
              <a:t>衛生福利部公告危害分析重要管制點</a:t>
            </a:r>
            <a:r>
              <a:rPr lang="en-US" altLang="zh-TW" dirty="0" smtClean="0"/>
              <a:t>(Hazard Analysis Critical Control Points</a:t>
            </a:r>
            <a:r>
              <a:rPr lang="zh-TW" altLang="en-US" dirty="0" smtClean="0"/>
              <a:t>，簡稱</a:t>
            </a:r>
            <a:r>
              <a:rPr lang="en-US" altLang="zh-TW" dirty="0" smtClean="0"/>
              <a:t>HACCP)</a:t>
            </a:r>
            <a:r>
              <a:rPr lang="zh-TW" altLang="en-US" dirty="0" smtClean="0"/>
              <a:t>制度定義為：</a:t>
            </a:r>
            <a:br>
              <a:rPr lang="zh-TW" altLang="en-US" dirty="0" smtClean="0"/>
            </a:br>
            <a:r>
              <a:rPr lang="zh-TW" altLang="en-US" dirty="0" smtClean="0">
                <a:solidFill>
                  <a:srgbClr val="0000FF"/>
                </a:solidFill>
              </a:rPr>
              <a:t>係</a:t>
            </a:r>
            <a:r>
              <a:rPr lang="zh-TW" altLang="en-US" dirty="0" smtClean="0">
                <a:solidFill>
                  <a:srgbClr val="FF0000"/>
                </a:solidFill>
              </a:rPr>
              <a:t>建立在良好衛生規範</a:t>
            </a:r>
            <a:r>
              <a:rPr lang="en-US" altLang="zh-TW" dirty="0" smtClean="0">
                <a:solidFill>
                  <a:srgbClr val="FF0000"/>
                </a:solidFill>
              </a:rPr>
              <a:t>(GHP)</a:t>
            </a:r>
            <a:r>
              <a:rPr lang="zh-TW" altLang="en-US" dirty="0" smtClean="0">
                <a:solidFill>
                  <a:srgbClr val="FF0000"/>
                </a:solidFill>
              </a:rPr>
              <a:t>基礎上，分析食品製造過程中可能出現之危害，並於製程中尋找重要管制點予以即時控制，使危害不致發生於最後成品之預防系統</a:t>
            </a:r>
            <a:r>
              <a:rPr lang="zh-TW" altLang="en-US" dirty="0" smtClean="0"/>
              <a:t/>
            </a:r>
            <a:br>
              <a:rPr lang="zh-TW" altLang="en-US" dirty="0" smtClean="0"/>
            </a:br>
            <a:endParaRPr lang="zh-TW" altLang="en-US" dirty="0" smtClean="0"/>
          </a:p>
        </p:txBody>
      </p:sp>
      <p:sp>
        <p:nvSpPr>
          <p:cNvPr id="358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1826D33F-3177-4E58-A80E-8E35D655FD1D}" type="slidenum">
              <a:rPr kumimoji="0" lang="en-US" altLang="zh-TW" sz="1400" smtClean="0">
                <a:ea typeface="新細明體" pitchFamily="18" charset="-120"/>
                <a:cs typeface="Arial" charset="0"/>
              </a:rPr>
              <a:pPr/>
              <a:t>26</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zh-TW" altLang="en-US" smtClean="0"/>
              <a:t>食品安全管制系統之定義</a:t>
            </a:r>
          </a:p>
        </p:txBody>
      </p:sp>
      <p:sp>
        <p:nvSpPr>
          <p:cNvPr id="36867" name="Rectangle 3"/>
          <p:cNvSpPr>
            <a:spLocks noGrp="1" noChangeArrowheads="1"/>
          </p:cNvSpPr>
          <p:nvPr>
            <p:ph type="body" idx="1"/>
          </p:nvPr>
        </p:nvSpPr>
        <p:spPr>
          <a:xfrm>
            <a:off x="566738" y="1752600"/>
            <a:ext cx="8001000" cy="4484688"/>
          </a:xfrm>
        </p:spPr>
        <p:txBody>
          <a:bodyPr/>
          <a:lstStyle/>
          <a:p>
            <a:pPr marL="571500" indent="-571500" eaLnBrk="1" hangingPunct="1">
              <a:lnSpc>
                <a:spcPct val="110000"/>
              </a:lnSpc>
              <a:buFont typeface="Wingdings" pitchFamily="2" charset="2"/>
              <a:buAutoNum type="arabicPeriod"/>
            </a:pPr>
            <a:r>
              <a:rPr lang="zh-TW" altLang="en-US" sz="2800" dirty="0" smtClean="0">
                <a:solidFill>
                  <a:srgbClr val="FF0000"/>
                </a:solidFill>
              </a:rPr>
              <a:t>危害分析 </a:t>
            </a:r>
            <a:r>
              <a:rPr lang="en-US" altLang="zh-TW" sz="2800" dirty="0" smtClean="0"/>
              <a:t>(HA, hazard analysis)</a:t>
            </a:r>
          </a:p>
          <a:p>
            <a:pPr marL="966788" lvl="1" indent="-495300" eaLnBrk="1" hangingPunct="1">
              <a:lnSpc>
                <a:spcPct val="110000"/>
              </a:lnSpc>
              <a:buFont typeface="Wingdings" pitchFamily="2" charset="2"/>
              <a:buChar char="o"/>
            </a:pPr>
            <a:r>
              <a:rPr lang="zh-TW" altLang="en-US" sz="2400" dirty="0" smtClean="0"/>
              <a:t>對食品生產過程，包括從原料採收處理開始，經由加工、製造、包裝、貯存、流通乃至最終產品提供給消費者為者，進行</a:t>
            </a:r>
            <a:r>
              <a:rPr lang="zh-TW" altLang="en-US" sz="2400" dirty="0" smtClean="0">
                <a:solidFill>
                  <a:srgbClr val="FF0000"/>
                </a:solidFill>
              </a:rPr>
              <a:t>科學及系統化之評估分析</a:t>
            </a:r>
            <a:r>
              <a:rPr lang="zh-TW" altLang="en-US" sz="2400" dirty="0" smtClean="0"/>
              <a:t>，以了解各種危害發生之可能及危險</a:t>
            </a:r>
          </a:p>
          <a:p>
            <a:pPr marL="571500" indent="-571500" eaLnBrk="1" hangingPunct="1">
              <a:lnSpc>
                <a:spcPct val="110000"/>
              </a:lnSpc>
              <a:buFont typeface="Wingdings" pitchFamily="2" charset="2"/>
              <a:buAutoNum type="arabicPeriod"/>
            </a:pPr>
            <a:r>
              <a:rPr lang="zh-TW" altLang="en-US" sz="2800" dirty="0" smtClean="0">
                <a:solidFill>
                  <a:srgbClr val="FF0000"/>
                </a:solidFill>
              </a:rPr>
              <a:t>重要管制點 </a:t>
            </a:r>
            <a:r>
              <a:rPr lang="en-US" altLang="zh-TW" sz="2800" dirty="0" smtClean="0"/>
              <a:t>(CCP, critical control point)</a:t>
            </a:r>
          </a:p>
          <a:p>
            <a:pPr marL="966788" lvl="1" indent="-495300" eaLnBrk="1" hangingPunct="1">
              <a:lnSpc>
                <a:spcPct val="110000"/>
              </a:lnSpc>
              <a:buFont typeface="Wingdings" pitchFamily="2" charset="2"/>
              <a:buChar char="o"/>
            </a:pPr>
            <a:r>
              <a:rPr lang="zh-TW" altLang="en-US" sz="2400" dirty="0" smtClean="0"/>
              <a:t>經危害分析後，針對製程中某一個點、步驟或程序，其危險性高者</a:t>
            </a:r>
            <a:r>
              <a:rPr lang="en-US" altLang="zh-TW" sz="2400" dirty="0" smtClean="0"/>
              <a:t>(CCP)</a:t>
            </a:r>
            <a:r>
              <a:rPr lang="zh-TW" altLang="en-US" sz="2400" dirty="0" smtClean="0"/>
              <a:t>，訂定有效控制措施，以</a:t>
            </a:r>
            <a:r>
              <a:rPr lang="zh-TW" altLang="en-US" sz="2400" dirty="0" smtClean="0">
                <a:solidFill>
                  <a:srgbClr val="FF0000"/>
                </a:solidFill>
              </a:rPr>
              <a:t>預防、去除或減低</a:t>
            </a:r>
            <a:r>
              <a:rPr lang="zh-TW" altLang="en-US" sz="2400" dirty="0" smtClean="0"/>
              <a:t>食品危害至可以接受之程度</a:t>
            </a:r>
          </a:p>
        </p:txBody>
      </p:sp>
      <p:sp>
        <p:nvSpPr>
          <p:cNvPr id="3686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6F72F47-41B8-4CAA-85B8-B1551322D175}" type="slidenum">
              <a:rPr kumimoji="0" lang="en-US" altLang="zh-TW" sz="1400" smtClean="0">
                <a:ea typeface="新細明體" pitchFamily="18" charset="-120"/>
                <a:cs typeface="Arial" charset="0"/>
              </a:rPr>
              <a:pPr/>
              <a:t>27</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zh-TW" smtClean="0"/>
              <a:t>HACCP</a:t>
            </a:r>
            <a:r>
              <a:rPr lang="zh-TW" altLang="en-US" smtClean="0"/>
              <a:t>之原則及步驟</a:t>
            </a:r>
          </a:p>
        </p:txBody>
      </p:sp>
      <p:sp>
        <p:nvSpPr>
          <p:cNvPr id="37891" name="Rectangle 3"/>
          <p:cNvSpPr>
            <a:spLocks noGrp="1" noChangeArrowheads="1"/>
          </p:cNvSpPr>
          <p:nvPr>
            <p:ph type="body" idx="1"/>
          </p:nvPr>
        </p:nvSpPr>
        <p:spPr/>
        <p:txBody>
          <a:bodyPr/>
          <a:lstStyle/>
          <a:p>
            <a:pPr eaLnBrk="1" hangingPunct="1"/>
            <a:r>
              <a:rPr lang="en-US" altLang="zh-TW" sz="3200" dirty="0" smtClean="0"/>
              <a:t>HACCP</a:t>
            </a:r>
            <a:r>
              <a:rPr lang="zh-TW" altLang="en-US" sz="3200" dirty="0" smtClean="0"/>
              <a:t>之七大原則</a:t>
            </a:r>
            <a:r>
              <a:rPr lang="en-US" altLang="zh-TW" sz="3200" dirty="0" smtClean="0"/>
              <a:t>(</a:t>
            </a:r>
            <a:r>
              <a:rPr lang="zh-TW" altLang="en-US" sz="3200" dirty="0" smtClean="0"/>
              <a:t>七大要素</a:t>
            </a:r>
            <a:r>
              <a:rPr lang="en-US" altLang="zh-TW" sz="3200" dirty="0" smtClean="0"/>
              <a:t>)</a:t>
            </a:r>
          </a:p>
          <a:p>
            <a:pPr lvl="1" eaLnBrk="1" hangingPunct="1"/>
            <a:r>
              <a:rPr lang="zh-TW" altLang="en-US" sz="2800" dirty="0" smtClean="0"/>
              <a:t>確定和評估</a:t>
            </a:r>
            <a:r>
              <a:rPr lang="zh-TW" altLang="en-US" sz="2800" dirty="0" smtClean="0">
                <a:solidFill>
                  <a:srgbClr val="FF0000"/>
                </a:solidFill>
              </a:rPr>
              <a:t>潛在的危害</a:t>
            </a:r>
          </a:p>
          <a:p>
            <a:pPr lvl="1" eaLnBrk="1" hangingPunct="1"/>
            <a:r>
              <a:rPr lang="zh-TW" altLang="en-US" sz="2800" dirty="0" smtClean="0"/>
              <a:t>判定</a:t>
            </a:r>
            <a:r>
              <a:rPr lang="zh-TW" altLang="en-US" sz="2800" dirty="0" smtClean="0">
                <a:solidFill>
                  <a:srgbClr val="FF0000"/>
                </a:solidFill>
              </a:rPr>
              <a:t>重要管制點</a:t>
            </a:r>
          </a:p>
          <a:p>
            <a:pPr lvl="1" eaLnBrk="1" hangingPunct="1"/>
            <a:r>
              <a:rPr lang="zh-TW" altLang="en-US" sz="2800" dirty="0" smtClean="0"/>
              <a:t>為每一個重要管制點建立</a:t>
            </a:r>
            <a:r>
              <a:rPr lang="zh-TW" altLang="en-US" sz="2800" dirty="0" smtClean="0">
                <a:solidFill>
                  <a:srgbClr val="FF0000"/>
                </a:solidFill>
              </a:rPr>
              <a:t>管制界限</a:t>
            </a:r>
          </a:p>
          <a:p>
            <a:pPr lvl="1" eaLnBrk="1" hangingPunct="1"/>
            <a:r>
              <a:rPr lang="zh-TW" altLang="en-US" sz="2800" dirty="0" smtClean="0"/>
              <a:t>建立</a:t>
            </a:r>
            <a:r>
              <a:rPr lang="zh-TW" altLang="en-US" sz="2800" dirty="0" smtClean="0">
                <a:solidFill>
                  <a:srgbClr val="FF0000"/>
                </a:solidFill>
              </a:rPr>
              <a:t>監控系統</a:t>
            </a:r>
            <a:r>
              <a:rPr lang="zh-TW" altLang="en-US" sz="2800" dirty="0" smtClean="0"/>
              <a:t>以確保在控制之內</a:t>
            </a:r>
          </a:p>
          <a:p>
            <a:pPr lvl="1" eaLnBrk="1" hangingPunct="1"/>
            <a:r>
              <a:rPr lang="zh-TW" altLang="en-US" sz="2800" dirty="0" smtClean="0"/>
              <a:t>建立</a:t>
            </a:r>
            <a:r>
              <a:rPr lang="zh-TW" altLang="en-US" sz="2800" dirty="0" smtClean="0">
                <a:solidFill>
                  <a:srgbClr val="FF0000"/>
                </a:solidFill>
              </a:rPr>
              <a:t>矯正措施</a:t>
            </a:r>
          </a:p>
          <a:p>
            <a:pPr lvl="1" eaLnBrk="1" hangingPunct="1"/>
            <a:r>
              <a:rPr lang="zh-TW" altLang="en-US" sz="2800" dirty="0" smtClean="0"/>
              <a:t>建立適切的</a:t>
            </a:r>
            <a:r>
              <a:rPr lang="zh-TW" altLang="en-US" sz="2800" dirty="0" smtClean="0">
                <a:solidFill>
                  <a:srgbClr val="FF0000"/>
                </a:solidFill>
              </a:rPr>
              <a:t>記錄</a:t>
            </a:r>
            <a:r>
              <a:rPr lang="zh-TW" altLang="en-US" sz="2800" dirty="0" smtClean="0"/>
              <a:t>及書面文件</a:t>
            </a:r>
          </a:p>
          <a:p>
            <a:pPr lvl="1" eaLnBrk="1" hangingPunct="1"/>
            <a:r>
              <a:rPr lang="zh-TW" altLang="en-US" sz="2800" dirty="0" smtClean="0"/>
              <a:t>建立</a:t>
            </a:r>
            <a:r>
              <a:rPr lang="zh-TW" altLang="en-US" sz="2800" dirty="0" smtClean="0">
                <a:solidFill>
                  <a:srgbClr val="FF0000"/>
                </a:solidFill>
              </a:rPr>
              <a:t>確認</a:t>
            </a:r>
            <a:r>
              <a:rPr lang="zh-TW" altLang="en-US" sz="2800" dirty="0" smtClean="0"/>
              <a:t>此系統的方法</a:t>
            </a:r>
          </a:p>
        </p:txBody>
      </p:sp>
      <p:sp>
        <p:nvSpPr>
          <p:cNvPr id="378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B1084076-838A-4710-B80C-98046159716E}" type="slidenum">
              <a:rPr kumimoji="0" lang="en-US" altLang="zh-TW" sz="1400" smtClean="0">
                <a:ea typeface="新細明體" pitchFamily="18" charset="-120"/>
                <a:cs typeface="Arial" charset="0"/>
              </a:rPr>
              <a:pPr/>
              <a:t>28</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zh-TW" altLang="en-US" sz="3600" dirty="0" smtClean="0"/>
              <a:t>建立</a:t>
            </a:r>
            <a:r>
              <a:rPr lang="en-US" altLang="zh-TW" sz="3600" dirty="0" smtClean="0"/>
              <a:t>HACCP</a:t>
            </a:r>
            <a:r>
              <a:rPr lang="zh-TW" altLang="en-US" sz="3600" dirty="0" smtClean="0"/>
              <a:t>系統的十二個步驟</a:t>
            </a:r>
            <a:r>
              <a:rPr lang="en-US" altLang="zh-TW" sz="3600" dirty="0" smtClean="0"/>
              <a:t>--- 5 </a:t>
            </a:r>
            <a:r>
              <a:rPr lang="zh-TW" altLang="en-US" sz="3600" dirty="0" smtClean="0"/>
              <a:t>項前提方案</a:t>
            </a:r>
          </a:p>
        </p:txBody>
      </p:sp>
      <p:sp>
        <p:nvSpPr>
          <p:cNvPr id="38915" name="Rectangle 3"/>
          <p:cNvSpPr>
            <a:spLocks noGrp="1" noChangeArrowheads="1"/>
          </p:cNvSpPr>
          <p:nvPr>
            <p:ph type="body" idx="1"/>
          </p:nvPr>
        </p:nvSpPr>
        <p:spPr/>
        <p:txBody>
          <a:bodyPr/>
          <a:lstStyle/>
          <a:p>
            <a:pPr eaLnBrk="1" hangingPunct="1">
              <a:lnSpc>
                <a:spcPct val="110000"/>
              </a:lnSpc>
              <a:spcBef>
                <a:spcPts val="1200"/>
              </a:spcBef>
              <a:spcAft>
                <a:spcPts val="600"/>
              </a:spcAft>
            </a:pPr>
            <a:r>
              <a:rPr lang="zh-TW" altLang="en-US" sz="3200" dirty="0" smtClean="0"/>
              <a:t>成立</a:t>
            </a:r>
            <a:r>
              <a:rPr lang="en-US" altLang="zh-TW" sz="3200" dirty="0" smtClean="0">
                <a:solidFill>
                  <a:srgbClr val="FF0000"/>
                </a:solidFill>
              </a:rPr>
              <a:t>HACCP</a:t>
            </a:r>
            <a:r>
              <a:rPr lang="zh-TW" altLang="en-US" sz="3200" dirty="0" smtClean="0">
                <a:solidFill>
                  <a:srgbClr val="FF0000"/>
                </a:solidFill>
              </a:rPr>
              <a:t>小組</a:t>
            </a:r>
            <a:r>
              <a:rPr lang="zh-TW" altLang="en-US" sz="3200" dirty="0" smtClean="0"/>
              <a:t>並確認實施範圍</a:t>
            </a:r>
          </a:p>
          <a:p>
            <a:pPr eaLnBrk="1" hangingPunct="1">
              <a:lnSpc>
                <a:spcPct val="110000"/>
              </a:lnSpc>
              <a:spcBef>
                <a:spcPts val="1200"/>
              </a:spcBef>
              <a:spcAft>
                <a:spcPts val="600"/>
              </a:spcAft>
            </a:pPr>
            <a:r>
              <a:rPr lang="zh-TW" altLang="en-US" sz="3200" dirty="0" smtClean="0">
                <a:solidFill>
                  <a:srgbClr val="FF0000"/>
                </a:solidFill>
              </a:rPr>
              <a:t>敘述產品</a:t>
            </a:r>
            <a:r>
              <a:rPr lang="zh-TW" altLang="en-US" sz="3200" dirty="0" smtClean="0"/>
              <a:t>特性及貯存流通方法</a:t>
            </a:r>
          </a:p>
          <a:p>
            <a:pPr eaLnBrk="1" hangingPunct="1">
              <a:lnSpc>
                <a:spcPct val="110000"/>
              </a:lnSpc>
              <a:spcBef>
                <a:spcPts val="1200"/>
              </a:spcBef>
              <a:spcAft>
                <a:spcPts val="600"/>
              </a:spcAft>
            </a:pPr>
            <a:r>
              <a:rPr lang="zh-TW" altLang="en-US" sz="3200" dirty="0" smtClean="0"/>
              <a:t>確認產品的</a:t>
            </a:r>
            <a:r>
              <a:rPr lang="zh-TW" altLang="en-US" sz="3200" dirty="0" smtClean="0">
                <a:solidFill>
                  <a:srgbClr val="FF0000"/>
                </a:solidFill>
              </a:rPr>
              <a:t>目標用途</a:t>
            </a:r>
            <a:r>
              <a:rPr lang="zh-TW" altLang="en-US" sz="3200" dirty="0" smtClean="0"/>
              <a:t>及消費對象</a:t>
            </a:r>
          </a:p>
          <a:p>
            <a:pPr eaLnBrk="1" hangingPunct="1">
              <a:lnSpc>
                <a:spcPct val="110000"/>
              </a:lnSpc>
              <a:spcBef>
                <a:spcPts val="1200"/>
              </a:spcBef>
              <a:spcAft>
                <a:spcPts val="600"/>
              </a:spcAft>
            </a:pPr>
            <a:r>
              <a:rPr lang="zh-TW" altLang="en-US" sz="3200" dirty="0" smtClean="0"/>
              <a:t>建立詳細的</a:t>
            </a:r>
            <a:r>
              <a:rPr lang="zh-TW" altLang="en-US" sz="3200" dirty="0" smtClean="0">
                <a:solidFill>
                  <a:srgbClr val="FF0000"/>
                </a:solidFill>
              </a:rPr>
              <a:t>流程圖</a:t>
            </a:r>
          </a:p>
          <a:p>
            <a:pPr eaLnBrk="1" hangingPunct="1">
              <a:lnSpc>
                <a:spcPct val="110000"/>
              </a:lnSpc>
              <a:spcBef>
                <a:spcPts val="1200"/>
              </a:spcBef>
              <a:spcAft>
                <a:spcPts val="600"/>
              </a:spcAft>
            </a:pPr>
            <a:r>
              <a:rPr lang="zh-TW" altLang="en-US" sz="3200" dirty="0" smtClean="0"/>
              <a:t>現場</a:t>
            </a:r>
            <a:r>
              <a:rPr lang="zh-TW" altLang="en-US" sz="3200" dirty="0" smtClean="0">
                <a:solidFill>
                  <a:srgbClr val="FF0000"/>
                </a:solidFill>
              </a:rPr>
              <a:t>確認</a:t>
            </a:r>
            <a:r>
              <a:rPr lang="zh-TW" altLang="en-US" sz="3200" dirty="0" smtClean="0"/>
              <a:t>製造</a:t>
            </a:r>
            <a:r>
              <a:rPr lang="zh-TW" altLang="en-US" sz="3200" dirty="0" smtClean="0">
                <a:solidFill>
                  <a:srgbClr val="FF0000"/>
                </a:solidFill>
              </a:rPr>
              <a:t>流程</a:t>
            </a:r>
          </a:p>
        </p:txBody>
      </p:sp>
      <p:sp>
        <p:nvSpPr>
          <p:cNvPr id="38916"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ED5B0B26-3698-4BE3-B7DD-13CC8751CF9B}" type="slidenum">
              <a:rPr kumimoji="0" lang="en-US" altLang="zh-TW" sz="1400" smtClean="0">
                <a:ea typeface="新細明體" pitchFamily="18" charset="-120"/>
                <a:cs typeface="Arial" charset="0"/>
              </a:rPr>
              <a:pPr/>
              <a:t>29</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1252788132"/>
              </p:ext>
            </p:extLst>
          </p:nvPr>
        </p:nvGraphicFramePr>
        <p:xfrm>
          <a:off x="533400" y="1524000"/>
          <a:ext cx="5791200" cy="4906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7"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27471F0-990E-4491-AA40-3B8B638803F4}" type="slidenum">
              <a:rPr kumimoji="0" lang="en-US" altLang="zh-TW" sz="1400" smtClean="0">
                <a:ea typeface="新細明體" pitchFamily="18" charset="-120"/>
                <a:cs typeface="Arial" charset="0"/>
              </a:rPr>
              <a:pPr/>
              <a:t>3</a:t>
            </a:fld>
            <a:endParaRPr kumimoji="0" lang="en-US" altLang="zh-TW" sz="1400" smtClean="0">
              <a:ea typeface="新細明體" pitchFamily="18" charset="-120"/>
              <a:cs typeface="Arial" charset="0"/>
            </a:endParaRPr>
          </a:p>
        </p:txBody>
      </p:sp>
      <p:sp>
        <p:nvSpPr>
          <p:cNvPr id="4098" name="標題 1"/>
          <p:cNvSpPr>
            <a:spLocks noGrp="1"/>
          </p:cNvSpPr>
          <p:nvPr>
            <p:ph type="title"/>
          </p:nvPr>
        </p:nvSpPr>
        <p:spPr/>
        <p:txBody>
          <a:bodyPr rtlCol="0">
            <a:normAutofit/>
          </a:bodyPr>
          <a:lstStyle/>
          <a:p>
            <a:pPr eaLnBrk="1" fontAlgn="auto" hangingPunct="1">
              <a:spcAft>
                <a:spcPts val="0"/>
              </a:spcAft>
              <a:defRPr/>
            </a:pPr>
            <a:r>
              <a:rPr lang="zh-TW" altLang="en-US" dirty="0" smtClean="0">
                <a:solidFill>
                  <a:schemeClr val="bg2">
                    <a:lumMod val="10000"/>
                  </a:schemeClr>
                </a:solidFill>
                <a:latin typeface="標楷體" pitchFamily="65" charset="-120"/>
              </a:rPr>
              <a:t>內容簡介</a:t>
            </a:r>
          </a:p>
        </p:txBody>
      </p:sp>
      <p:pic>
        <p:nvPicPr>
          <p:cNvPr id="6149" name="Picture 2" descr="舊振南中式西餅(純素食)"/>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588125" y="1844675"/>
            <a:ext cx="2205038"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https://sp.yimg.com/ib/th?id=HN.608052161368886110&amp;pid=15.1&amp;P=0"/>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588125" y="3933825"/>
            <a:ext cx="22320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zh-TW" altLang="en-US" sz="3600" dirty="0" smtClean="0"/>
              <a:t>建立</a:t>
            </a:r>
            <a:r>
              <a:rPr lang="en-US" altLang="zh-TW" sz="3600" dirty="0" smtClean="0"/>
              <a:t>HACCP</a:t>
            </a:r>
            <a:r>
              <a:rPr lang="zh-TW" altLang="en-US" sz="3600" dirty="0" smtClean="0"/>
              <a:t>系統的十二個步驟 </a:t>
            </a:r>
            <a:r>
              <a:rPr lang="en-US" altLang="zh-TW" sz="3600" dirty="0" smtClean="0"/>
              <a:t>---</a:t>
            </a:r>
            <a:r>
              <a:rPr lang="zh-TW" altLang="en-US" sz="3600" dirty="0" smtClean="0"/>
              <a:t> </a:t>
            </a:r>
            <a:r>
              <a:rPr lang="en-US" altLang="zh-TW" sz="3600" dirty="0" smtClean="0"/>
              <a:t>7</a:t>
            </a:r>
            <a:r>
              <a:rPr lang="zh-TW" altLang="en-US" sz="3600" dirty="0" smtClean="0"/>
              <a:t>大基本原則</a:t>
            </a:r>
          </a:p>
        </p:txBody>
      </p:sp>
      <p:sp>
        <p:nvSpPr>
          <p:cNvPr id="39939" name="Rectangle 3"/>
          <p:cNvSpPr>
            <a:spLocks noGrp="1" noChangeArrowheads="1"/>
          </p:cNvSpPr>
          <p:nvPr>
            <p:ph type="body" idx="1"/>
          </p:nvPr>
        </p:nvSpPr>
        <p:spPr/>
        <p:txBody>
          <a:bodyPr/>
          <a:lstStyle/>
          <a:p>
            <a:pPr eaLnBrk="1" hangingPunct="1">
              <a:lnSpc>
                <a:spcPct val="110000"/>
              </a:lnSpc>
              <a:spcBef>
                <a:spcPts val="600"/>
              </a:spcBef>
              <a:spcAft>
                <a:spcPts val="600"/>
              </a:spcAft>
            </a:pPr>
            <a:r>
              <a:rPr lang="zh-TW" altLang="en-US" sz="2800" dirty="0" smtClean="0"/>
              <a:t>進行</a:t>
            </a:r>
            <a:r>
              <a:rPr lang="zh-TW" altLang="en-US" sz="2800" dirty="0" smtClean="0">
                <a:solidFill>
                  <a:srgbClr val="FF0000"/>
                </a:solidFill>
              </a:rPr>
              <a:t>危害分析 </a:t>
            </a:r>
            <a:r>
              <a:rPr lang="en-US" altLang="zh-TW" sz="2800" dirty="0" smtClean="0"/>
              <a:t>(Codex</a:t>
            </a:r>
            <a:r>
              <a:rPr lang="zh-TW" altLang="en-US" sz="2800" dirty="0" smtClean="0"/>
              <a:t>第一原則</a:t>
            </a:r>
            <a:r>
              <a:rPr lang="en-US" altLang="zh-TW" sz="2800" dirty="0" smtClean="0"/>
              <a:t>)</a:t>
            </a:r>
          </a:p>
          <a:p>
            <a:pPr eaLnBrk="1" hangingPunct="1">
              <a:lnSpc>
                <a:spcPct val="110000"/>
              </a:lnSpc>
              <a:spcBef>
                <a:spcPts val="600"/>
              </a:spcBef>
              <a:spcAft>
                <a:spcPts val="600"/>
              </a:spcAft>
            </a:pPr>
            <a:r>
              <a:rPr lang="zh-TW" altLang="en-US" sz="2800" dirty="0" smtClean="0"/>
              <a:t>判定</a:t>
            </a:r>
            <a:r>
              <a:rPr lang="zh-TW" altLang="en-US" sz="2800" dirty="0" smtClean="0">
                <a:solidFill>
                  <a:srgbClr val="FF0000"/>
                </a:solidFill>
              </a:rPr>
              <a:t>重要管制點 </a:t>
            </a:r>
            <a:r>
              <a:rPr lang="en-US" altLang="zh-TW" sz="2800" dirty="0" smtClean="0"/>
              <a:t>(Codex</a:t>
            </a:r>
            <a:r>
              <a:rPr lang="zh-TW" altLang="en-US" sz="2800" dirty="0" smtClean="0"/>
              <a:t>第二原則</a:t>
            </a:r>
            <a:r>
              <a:rPr lang="en-US" altLang="zh-TW" sz="2800" dirty="0" smtClean="0"/>
              <a:t>)</a:t>
            </a:r>
          </a:p>
          <a:p>
            <a:pPr eaLnBrk="1" hangingPunct="1">
              <a:lnSpc>
                <a:spcPct val="110000"/>
              </a:lnSpc>
              <a:spcBef>
                <a:spcPts val="600"/>
              </a:spcBef>
              <a:spcAft>
                <a:spcPts val="600"/>
              </a:spcAft>
            </a:pPr>
            <a:r>
              <a:rPr lang="zh-TW" altLang="en-US" sz="2800" dirty="0" smtClean="0"/>
              <a:t>建立</a:t>
            </a:r>
            <a:r>
              <a:rPr lang="zh-TW" altLang="en-US" sz="2800" dirty="0" smtClean="0">
                <a:solidFill>
                  <a:srgbClr val="FF0000"/>
                </a:solidFill>
              </a:rPr>
              <a:t>管制界限 </a:t>
            </a:r>
            <a:r>
              <a:rPr lang="en-US" altLang="zh-TW" sz="2800" dirty="0" smtClean="0"/>
              <a:t>(Codex</a:t>
            </a:r>
            <a:r>
              <a:rPr lang="zh-TW" altLang="en-US" sz="2800" dirty="0" smtClean="0"/>
              <a:t>第三原則</a:t>
            </a:r>
            <a:r>
              <a:rPr lang="en-US" altLang="zh-TW" sz="2800" dirty="0" smtClean="0"/>
              <a:t>)</a:t>
            </a:r>
          </a:p>
          <a:p>
            <a:pPr eaLnBrk="1" hangingPunct="1">
              <a:lnSpc>
                <a:spcPct val="110000"/>
              </a:lnSpc>
              <a:spcBef>
                <a:spcPts val="600"/>
              </a:spcBef>
              <a:spcAft>
                <a:spcPts val="600"/>
              </a:spcAft>
            </a:pPr>
            <a:r>
              <a:rPr lang="zh-TW" altLang="en-US" sz="2800" dirty="0" smtClean="0"/>
              <a:t>執行</a:t>
            </a:r>
            <a:r>
              <a:rPr lang="zh-TW" altLang="en-US" sz="2800" dirty="0" smtClean="0">
                <a:solidFill>
                  <a:srgbClr val="FF0000"/>
                </a:solidFill>
              </a:rPr>
              <a:t>管制點監測 </a:t>
            </a:r>
            <a:r>
              <a:rPr lang="en-US" altLang="zh-TW" sz="2800" dirty="0" smtClean="0"/>
              <a:t>(Codex</a:t>
            </a:r>
            <a:r>
              <a:rPr lang="zh-TW" altLang="en-US" sz="2800" dirty="0" smtClean="0"/>
              <a:t>第四原則</a:t>
            </a:r>
            <a:r>
              <a:rPr lang="en-US" altLang="zh-TW" sz="2800" dirty="0" smtClean="0"/>
              <a:t>)</a:t>
            </a:r>
          </a:p>
          <a:p>
            <a:pPr eaLnBrk="1" hangingPunct="1">
              <a:lnSpc>
                <a:spcPct val="110000"/>
              </a:lnSpc>
              <a:spcBef>
                <a:spcPts val="600"/>
              </a:spcBef>
              <a:spcAft>
                <a:spcPts val="600"/>
              </a:spcAft>
            </a:pPr>
            <a:r>
              <a:rPr lang="zh-TW" altLang="en-US" sz="2800" dirty="0" smtClean="0"/>
              <a:t>建立</a:t>
            </a:r>
            <a:r>
              <a:rPr lang="zh-TW" altLang="en-US" sz="2800" dirty="0" smtClean="0">
                <a:solidFill>
                  <a:srgbClr val="FF0000"/>
                </a:solidFill>
              </a:rPr>
              <a:t>矯正措施 </a:t>
            </a:r>
            <a:r>
              <a:rPr lang="en-US" altLang="zh-TW" sz="2800" dirty="0" smtClean="0"/>
              <a:t>(Codex</a:t>
            </a:r>
            <a:r>
              <a:rPr lang="zh-TW" altLang="en-US" sz="2800" dirty="0" smtClean="0"/>
              <a:t>第五原則</a:t>
            </a:r>
            <a:r>
              <a:rPr lang="en-US" altLang="zh-TW" sz="2800" dirty="0" smtClean="0"/>
              <a:t>)</a:t>
            </a:r>
          </a:p>
          <a:p>
            <a:pPr eaLnBrk="1" hangingPunct="1">
              <a:lnSpc>
                <a:spcPct val="110000"/>
              </a:lnSpc>
              <a:spcBef>
                <a:spcPts val="600"/>
              </a:spcBef>
              <a:spcAft>
                <a:spcPts val="600"/>
              </a:spcAft>
            </a:pPr>
            <a:r>
              <a:rPr lang="zh-TW" altLang="en-US" sz="2800" dirty="0" smtClean="0"/>
              <a:t>建立適切的</a:t>
            </a:r>
            <a:r>
              <a:rPr lang="zh-TW" altLang="en-US" sz="2800" dirty="0" smtClean="0">
                <a:solidFill>
                  <a:srgbClr val="FF0000"/>
                </a:solidFill>
              </a:rPr>
              <a:t>記錄</a:t>
            </a:r>
            <a:r>
              <a:rPr lang="zh-TW" altLang="en-US" sz="2800" dirty="0" smtClean="0"/>
              <a:t>及文書檔案 </a:t>
            </a:r>
            <a:r>
              <a:rPr lang="en-US" altLang="zh-TW" sz="2800" dirty="0" smtClean="0"/>
              <a:t>(Codex</a:t>
            </a:r>
            <a:r>
              <a:rPr lang="zh-TW" altLang="en-US" sz="2800" dirty="0" smtClean="0"/>
              <a:t>第六原則</a:t>
            </a:r>
            <a:r>
              <a:rPr lang="en-US" altLang="zh-TW" sz="2800" dirty="0" smtClean="0"/>
              <a:t>)</a:t>
            </a:r>
          </a:p>
          <a:p>
            <a:pPr eaLnBrk="1" hangingPunct="1">
              <a:lnSpc>
                <a:spcPct val="110000"/>
              </a:lnSpc>
              <a:spcBef>
                <a:spcPts val="600"/>
              </a:spcBef>
              <a:spcAft>
                <a:spcPts val="600"/>
              </a:spcAft>
            </a:pPr>
            <a:r>
              <a:rPr lang="zh-TW" altLang="en-US" sz="2800" dirty="0" smtClean="0">
                <a:solidFill>
                  <a:srgbClr val="FF0000"/>
                </a:solidFill>
              </a:rPr>
              <a:t>確認</a:t>
            </a:r>
            <a:r>
              <a:rPr lang="en-US" altLang="zh-TW" sz="2800" dirty="0" smtClean="0"/>
              <a:t>HACCP</a:t>
            </a:r>
            <a:r>
              <a:rPr lang="zh-TW" altLang="en-US" sz="2800" dirty="0" smtClean="0"/>
              <a:t>計畫 </a:t>
            </a:r>
            <a:r>
              <a:rPr lang="en-US" altLang="zh-TW" sz="2800" dirty="0" smtClean="0"/>
              <a:t>(Codex</a:t>
            </a:r>
            <a:r>
              <a:rPr lang="zh-TW" altLang="en-US" sz="2800" dirty="0" smtClean="0"/>
              <a:t>第七原則</a:t>
            </a:r>
            <a:r>
              <a:rPr lang="en-US" altLang="zh-TW" sz="2800" dirty="0" smtClean="0"/>
              <a:t>)</a:t>
            </a:r>
          </a:p>
        </p:txBody>
      </p:sp>
      <p:sp>
        <p:nvSpPr>
          <p:cNvPr id="3994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8DE2A7C8-2CA3-44FE-92C0-56080FE27756}" type="slidenum">
              <a:rPr kumimoji="0" lang="en-US" altLang="zh-TW" sz="1400" smtClean="0">
                <a:ea typeface="新細明體" pitchFamily="18" charset="-120"/>
                <a:cs typeface="Arial" charset="0"/>
              </a:rPr>
              <a:pPr/>
              <a:t>30</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TW" sz="3000" smtClean="0"/>
              <a:t>1.</a:t>
            </a:r>
            <a:r>
              <a:rPr lang="zh-TW" altLang="en-US" sz="3000" smtClean="0"/>
              <a:t> 成立</a:t>
            </a:r>
            <a:r>
              <a:rPr lang="en-US" altLang="zh-TW" sz="3000" smtClean="0"/>
              <a:t>HACCP</a:t>
            </a:r>
            <a:r>
              <a:rPr lang="zh-TW" altLang="en-US" sz="3000" smtClean="0"/>
              <a:t>小組並確認實施範圍</a:t>
            </a:r>
          </a:p>
        </p:txBody>
      </p:sp>
      <p:sp>
        <p:nvSpPr>
          <p:cNvPr id="40963" name="Rectangle 4"/>
          <p:cNvSpPr>
            <a:spLocks noGrp="1" noChangeArrowheads="1"/>
          </p:cNvSpPr>
          <p:nvPr>
            <p:ph type="body" idx="1"/>
          </p:nvPr>
        </p:nvSpPr>
        <p:spPr>
          <a:xfrm>
            <a:off x="566738" y="1752600"/>
            <a:ext cx="8001000" cy="3476625"/>
          </a:xfrm>
        </p:spPr>
        <p:txBody>
          <a:bodyPr/>
          <a:lstStyle/>
          <a:p>
            <a:pPr eaLnBrk="1" hangingPunct="1">
              <a:lnSpc>
                <a:spcPct val="120000"/>
              </a:lnSpc>
            </a:pPr>
            <a:r>
              <a:rPr lang="zh-TW" altLang="en-US" sz="3200" dirty="0" smtClean="0"/>
              <a:t>成員至少需</a:t>
            </a:r>
            <a:r>
              <a:rPr lang="en-US" altLang="zh-TW" sz="3200" dirty="0" smtClean="0"/>
              <a:t>3</a:t>
            </a:r>
            <a:r>
              <a:rPr lang="zh-TW" altLang="en-US" sz="3200" dirty="0" smtClean="0"/>
              <a:t>人，成員應包括</a:t>
            </a:r>
            <a:r>
              <a:rPr lang="zh-TW" altLang="en-US" sz="3200" dirty="0" smtClean="0">
                <a:solidFill>
                  <a:srgbClr val="0000FF"/>
                </a:solidFill>
              </a:rPr>
              <a:t>”</a:t>
            </a:r>
            <a:r>
              <a:rPr lang="zh-TW" altLang="en-US" sz="3200" dirty="0" smtClean="0">
                <a:solidFill>
                  <a:srgbClr val="FF0000"/>
                </a:solidFill>
              </a:rPr>
              <a:t>負責人或其授權人</a:t>
            </a:r>
            <a:r>
              <a:rPr lang="zh-TW" altLang="en-US" sz="3200" dirty="0" smtClean="0">
                <a:solidFill>
                  <a:srgbClr val="0000FF"/>
                </a:solidFill>
              </a:rPr>
              <a:t>”</a:t>
            </a:r>
            <a:r>
              <a:rPr lang="zh-TW" altLang="en-US" sz="3200" dirty="0" smtClean="0"/>
              <a:t>，及來自廚房（製造）、外場、衛生管理、品管、檢驗、維修等各相關人員；小組中至少一人為食品技師或食品相關科系</a:t>
            </a:r>
            <a:r>
              <a:rPr lang="en-US" altLang="zh-TW" sz="3200" dirty="0" smtClean="0"/>
              <a:t>(</a:t>
            </a:r>
            <a:r>
              <a:rPr lang="zh-TW" altLang="en-US" sz="3200" dirty="0" smtClean="0"/>
              <a:t>所</a:t>
            </a:r>
            <a:r>
              <a:rPr lang="en-US" altLang="zh-TW" sz="3200" dirty="0" smtClean="0"/>
              <a:t>)</a:t>
            </a:r>
            <a:r>
              <a:rPr lang="zh-TW" altLang="en-US" sz="3200" dirty="0" smtClean="0"/>
              <a:t>畢業人員，並經中央主管機關認可之訓練機構辦理之食品良好衛生規範及危害分析重要管制點相關訓練合格者</a:t>
            </a:r>
          </a:p>
        </p:txBody>
      </p:sp>
      <p:sp>
        <p:nvSpPr>
          <p:cNvPr id="4096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CFA0A60A-4A42-4F36-9751-42EC13B8DBEA}" type="slidenum">
              <a:rPr kumimoji="0" lang="en-US" altLang="zh-TW" sz="1400" smtClean="0">
                <a:ea typeface="新細明體" pitchFamily="18" charset="-120"/>
                <a:cs typeface="Arial" charset="0"/>
              </a:rPr>
              <a:pPr/>
              <a:t>31</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p>
            <a:pPr>
              <a:defRPr/>
            </a:pPr>
            <a:fld id="{36069505-78EC-4CF9-801B-D0262CA33653}" type="slidenum">
              <a:rPr lang="zh-TW" altLang="en-US" smtClean="0"/>
              <a:pPr>
                <a:defRPr/>
              </a:pPr>
              <a:t>32</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3292941342"/>
              </p:ext>
            </p:extLst>
          </p:nvPr>
        </p:nvGraphicFramePr>
        <p:xfrm>
          <a:off x="611561" y="260648"/>
          <a:ext cx="8136903" cy="6630952"/>
        </p:xfrm>
        <a:graphic>
          <a:graphicData uri="http://schemas.openxmlformats.org/drawingml/2006/table">
            <a:tbl>
              <a:tblPr firstRow="1" firstCol="1" bandRow="1">
                <a:tableStyleId>{5C22544A-7EE6-4342-B048-85BDC9FD1C3A}</a:tableStyleId>
              </a:tblPr>
              <a:tblGrid>
                <a:gridCol w="718771"/>
                <a:gridCol w="817937"/>
                <a:gridCol w="2495739"/>
                <a:gridCol w="1656184"/>
                <a:gridCol w="2448272"/>
              </a:tblGrid>
              <a:tr h="212854">
                <a:tc>
                  <a:txBody>
                    <a:bodyPr/>
                    <a:lstStyle/>
                    <a:p>
                      <a:pPr algn="ctr">
                        <a:lnSpc>
                          <a:spcPct val="125000"/>
                        </a:lnSpc>
                        <a:spcAft>
                          <a:spcPts val="0"/>
                        </a:spcAft>
                      </a:pPr>
                      <a:r>
                        <a:rPr lang="zh-TW" sz="1400" kern="100" dirty="0">
                          <a:solidFill>
                            <a:srgbClr val="FF0000"/>
                          </a:solidFill>
                          <a:effectLst/>
                          <a:latin typeface="Arial" panose="020B0604020202020204" pitchFamily="34" charset="0"/>
                          <a:cs typeface="Arial" panose="020B0604020202020204" pitchFamily="34" charset="0"/>
                        </a:rPr>
                        <a:t>姓 名</a:t>
                      </a:r>
                      <a:endParaRPr lang="zh-TW" sz="1400" kern="100" dirty="0">
                        <a:solidFill>
                          <a:srgbClr val="FF0000"/>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5000"/>
                        </a:lnSpc>
                        <a:spcAft>
                          <a:spcPts val="0"/>
                        </a:spcAft>
                      </a:pPr>
                      <a:r>
                        <a:rPr lang="zh-TW" sz="1400" kern="100" dirty="0">
                          <a:solidFill>
                            <a:srgbClr val="FF0000"/>
                          </a:solidFill>
                          <a:effectLst/>
                          <a:latin typeface="Arial" panose="020B0604020202020204" pitchFamily="34" charset="0"/>
                          <a:cs typeface="Arial" panose="020B0604020202020204" pitchFamily="34" charset="0"/>
                        </a:rPr>
                        <a:t>職 稱</a:t>
                      </a:r>
                      <a:endParaRPr lang="zh-TW" sz="1400" kern="100" dirty="0">
                        <a:solidFill>
                          <a:srgbClr val="FF0000"/>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5000"/>
                        </a:lnSpc>
                        <a:spcAft>
                          <a:spcPts val="0"/>
                        </a:spcAft>
                      </a:pPr>
                      <a:r>
                        <a:rPr lang="zh-TW" sz="1400" kern="100" dirty="0">
                          <a:solidFill>
                            <a:srgbClr val="FF0000"/>
                          </a:solidFill>
                          <a:effectLst/>
                          <a:latin typeface="Arial" panose="020B0604020202020204" pitchFamily="34" charset="0"/>
                          <a:cs typeface="Arial" panose="020B0604020202020204" pitchFamily="34" charset="0"/>
                        </a:rPr>
                        <a:t>職 掌</a:t>
                      </a:r>
                      <a:endParaRPr lang="zh-TW" sz="1400" kern="100" dirty="0">
                        <a:solidFill>
                          <a:srgbClr val="FF0000"/>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5000"/>
                        </a:lnSpc>
                        <a:spcAft>
                          <a:spcPts val="0"/>
                        </a:spcAft>
                      </a:pPr>
                      <a:r>
                        <a:rPr lang="zh-TW" sz="1400" kern="100" dirty="0">
                          <a:solidFill>
                            <a:srgbClr val="FF0000"/>
                          </a:solidFill>
                          <a:effectLst/>
                          <a:latin typeface="Arial" panose="020B0604020202020204" pitchFamily="34" charset="0"/>
                          <a:cs typeface="Arial" panose="020B0604020202020204" pitchFamily="34" charset="0"/>
                        </a:rPr>
                        <a:t>學歷</a:t>
                      </a:r>
                      <a:r>
                        <a:rPr lang="en-US" sz="1400" kern="100" dirty="0">
                          <a:solidFill>
                            <a:srgbClr val="FF0000"/>
                          </a:solidFill>
                          <a:effectLst/>
                          <a:latin typeface="Arial" panose="020B0604020202020204" pitchFamily="34" charset="0"/>
                          <a:cs typeface="Arial" panose="020B0604020202020204" pitchFamily="34" charset="0"/>
                        </a:rPr>
                        <a:t>(</a:t>
                      </a:r>
                      <a:r>
                        <a:rPr lang="zh-TW" sz="1400" kern="100" dirty="0">
                          <a:solidFill>
                            <a:srgbClr val="FF0000"/>
                          </a:solidFill>
                          <a:effectLst/>
                          <a:latin typeface="Arial" panose="020B0604020202020204" pitchFamily="34" charset="0"/>
                          <a:cs typeface="Arial" panose="020B0604020202020204" pitchFamily="34" charset="0"/>
                        </a:rPr>
                        <a:t>科系</a:t>
                      </a:r>
                      <a:r>
                        <a:rPr lang="en-US" sz="1400" kern="100" dirty="0">
                          <a:solidFill>
                            <a:srgbClr val="FF0000"/>
                          </a:solidFill>
                          <a:effectLst/>
                          <a:latin typeface="Arial" panose="020B0604020202020204" pitchFamily="34" charset="0"/>
                          <a:cs typeface="Arial" panose="020B0604020202020204" pitchFamily="34" charset="0"/>
                        </a:rPr>
                        <a:t>)</a:t>
                      </a:r>
                      <a:endParaRPr lang="zh-TW" sz="1400" kern="100" dirty="0">
                        <a:solidFill>
                          <a:srgbClr val="FF0000"/>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5000"/>
                        </a:lnSpc>
                        <a:spcAft>
                          <a:spcPts val="0"/>
                        </a:spcAft>
                      </a:pPr>
                      <a:r>
                        <a:rPr lang="en-US" sz="1400" kern="100" dirty="0" err="1">
                          <a:solidFill>
                            <a:srgbClr val="FF0000"/>
                          </a:solidFill>
                          <a:effectLst/>
                          <a:latin typeface="Arial" panose="020B0604020202020204" pitchFamily="34" charset="0"/>
                          <a:cs typeface="Arial" panose="020B0604020202020204" pitchFamily="34" charset="0"/>
                        </a:rPr>
                        <a:t>HACCP</a:t>
                      </a:r>
                      <a:r>
                        <a:rPr lang="zh-TW" sz="1400" kern="100" dirty="0">
                          <a:solidFill>
                            <a:srgbClr val="FF0000"/>
                          </a:solidFill>
                          <a:effectLst/>
                          <a:latin typeface="Arial" panose="020B0604020202020204" pitchFamily="34" charset="0"/>
                          <a:cs typeface="Arial" panose="020B0604020202020204" pitchFamily="34" charset="0"/>
                        </a:rPr>
                        <a:t>專業訓練及經驗</a:t>
                      </a:r>
                      <a:endParaRPr lang="zh-TW" sz="1400" kern="100" dirty="0">
                        <a:solidFill>
                          <a:srgbClr val="FF0000"/>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51775">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總經理</a:t>
                      </a:r>
                      <a:r>
                        <a:rPr lang="en-US" sz="1400" kern="100">
                          <a:effectLst/>
                          <a:latin typeface="Arial" panose="020B0604020202020204" pitchFamily="34" charset="0"/>
                          <a:cs typeface="Arial" panose="020B0604020202020204" pitchFamily="34" charset="0"/>
                        </a:rPr>
                        <a:t>(</a:t>
                      </a:r>
                      <a:r>
                        <a:rPr lang="zh-TW" sz="1400" kern="100">
                          <a:effectLst/>
                          <a:latin typeface="Arial" panose="020B0604020202020204" pitchFamily="34" charset="0"/>
                          <a:cs typeface="Arial" panose="020B0604020202020204" pitchFamily="34" charset="0"/>
                        </a:rPr>
                        <a:t>兼廠長</a:t>
                      </a:r>
                      <a:r>
                        <a:rPr lang="en-US" sz="1400" kern="100">
                          <a:effectLst/>
                          <a:latin typeface="Arial" panose="020B0604020202020204" pitchFamily="34" charset="0"/>
                          <a:cs typeface="Arial" panose="020B0604020202020204" pitchFamily="34" charset="0"/>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4625" lvl="0" indent="-174625">
                        <a:lnSpc>
                          <a:spcPct val="100000"/>
                        </a:lnSpc>
                        <a:spcAft>
                          <a:spcPts val="0"/>
                        </a:spcAft>
                        <a:buFont typeface="+mj-lt"/>
                        <a:buAutoNum type="arabicPeriod"/>
                      </a:pPr>
                      <a:r>
                        <a:rPr lang="zh-TW" sz="1300" b="1" kern="100" dirty="0">
                          <a:solidFill>
                            <a:srgbClr val="0000CC"/>
                          </a:solidFill>
                          <a:effectLst/>
                          <a:latin typeface="Arial" panose="020B0604020202020204" pitchFamily="34" charset="0"/>
                          <a:cs typeface="Arial" panose="020B0604020202020204" pitchFamily="34" charset="0"/>
                        </a:rPr>
                        <a:t>訂定及確認危害分析重要管制點計畫</a:t>
                      </a:r>
                    </a:p>
                    <a:p>
                      <a:pPr marL="174625" lvl="0" indent="-174625">
                        <a:lnSpc>
                          <a:spcPct val="100000"/>
                        </a:lnSpc>
                        <a:spcAft>
                          <a:spcPts val="0"/>
                        </a:spcAft>
                        <a:buFont typeface="+mj-lt"/>
                        <a:buAutoNum type="arabicPeriod"/>
                      </a:pPr>
                      <a:r>
                        <a:rPr lang="zh-TW" sz="1300" b="1" kern="100" dirty="0">
                          <a:solidFill>
                            <a:srgbClr val="0000CC"/>
                          </a:solidFill>
                          <a:effectLst/>
                          <a:latin typeface="Arial" panose="020B0604020202020204" pitchFamily="34" charset="0"/>
                          <a:cs typeface="Arial" panose="020B0604020202020204" pitchFamily="34" charset="0"/>
                        </a:rPr>
                        <a:t>監督食品安全管制系統的實施</a:t>
                      </a:r>
                    </a:p>
                    <a:p>
                      <a:pPr marL="174625" lvl="0" indent="-174625">
                        <a:lnSpc>
                          <a:spcPct val="100000"/>
                        </a:lnSpc>
                        <a:spcAft>
                          <a:spcPts val="0"/>
                        </a:spcAft>
                        <a:buFont typeface="+mj-lt"/>
                        <a:buAutoNum type="arabicPeriod"/>
                      </a:pPr>
                      <a:r>
                        <a:rPr lang="zh-TW" sz="1300" b="1" kern="100" dirty="0">
                          <a:solidFill>
                            <a:srgbClr val="0000CC"/>
                          </a:solidFill>
                          <a:effectLst/>
                          <a:latin typeface="Arial" panose="020B0604020202020204" pitchFamily="34" charset="0"/>
                          <a:cs typeface="Arial" panose="020B0604020202020204" pitchFamily="34" charset="0"/>
                        </a:rPr>
                        <a:t>監督內部稽核及驗校相關作業</a:t>
                      </a:r>
                      <a:endParaRPr lang="zh-TW" sz="1300" b="1" kern="100" dirty="0">
                        <a:solidFill>
                          <a:srgbClr val="0000CC"/>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nSpc>
                          <a:spcPct val="11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水產品</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制度訓練班</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國立嘉義大學</a:t>
                      </a:r>
                      <a:r>
                        <a:rPr lang="en-US" sz="1000" kern="100" dirty="0">
                          <a:effectLst/>
                          <a:latin typeface="Arial" panose="020B0604020202020204" pitchFamily="34" charset="0"/>
                          <a:cs typeface="Arial" panose="020B0604020202020204" pitchFamily="34" charset="0"/>
                        </a:rPr>
                        <a:t>/40</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/95/2/11-19/</a:t>
                      </a:r>
                      <a:endParaRPr lang="zh-TW" sz="1000" kern="100" dirty="0">
                        <a:effectLst/>
                        <a:latin typeface="Arial" panose="020B0604020202020204" pitchFamily="34" charset="0"/>
                        <a:cs typeface="Arial" panose="020B0604020202020204" pitchFamily="34" charset="0"/>
                      </a:endParaRPr>
                    </a:p>
                    <a:p>
                      <a:pPr marL="342900" lvl="0" indent="-342900">
                        <a:lnSpc>
                          <a:spcPct val="11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輸銷歐盟漁產品官方管制人員及業者教育訓練</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標準檢驗局</a:t>
                      </a:r>
                      <a:r>
                        <a:rPr lang="en-US" sz="1000" kern="100" dirty="0">
                          <a:effectLst/>
                          <a:latin typeface="Arial" panose="020B0604020202020204" pitchFamily="34" charset="0"/>
                          <a:cs typeface="Arial" panose="020B0604020202020204" pitchFamily="34" charset="0"/>
                        </a:rPr>
                        <a:t>/12</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/99/4/12-13</a:t>
                      </a:r>
                      <a:endParaRPr lang="zh-TW" sz="1000" kern="100" dirty="0">
                        <a:effectLst/>
                        <a:latin typeface="Arial" panose="020B0604020202020204" pitchFamily="34" charset="0"/>
                        <a:cs typeface="Arial" panose="020B0604020202020204" pitchFamily="34" charset="0"/>
                      </a:endParaRPr>
                    </a:p>
                    <a:p>
                      <a:pPr marL="342900" lvl="0" indent="-342900">
                        <a:lnSpc>
                          <a:spcPct val="11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水產品危害分析及其控制</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指引</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第四版</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教育訓練</a:t>
                      </a:r>
                      <a:r>
                        <a:rPr lang="en-US" sz="1000" kern="100" dirty="0">
                          <a:effectLst/>
                          <a:latin typeface="Arial" panose="020B0604020202020204" pitchFamily="34" charset="0"/>
                          <a:cs typeface="Arial" panose="020B0604020202020204" pitchFamily="34" charset="0"/>
                        </a:rPr>
                        <a:t>102/04/02</a:t>
                      </a:r>
                      <a:endParaRPr lang="zh-TW" sz="1000" kern="100" dirty="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41965">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衛管人員</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4625" lvl="0" indent="-174625">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彙整產品品項與產品描述資料</a:t>
                      </a:r>
                    </a:p>
                    <a:p>
                      <a:pPr marL="174625" lvl="0" indent="-174625">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確認產品作業流程圖與加工條件</a:t>
                      </a:r>
                    </a:p>
                    <a:p>
                      <a:pPr marL="174625" lvl="0" indent="-174625" fontAlgn="b">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確認危害分析資料</a:t>
                      </a:r>
                    </a:p>
                    <a:p>
                      <a:pPr marL="174625" lvl="0" indent="-174625" fontAlgn="b">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監督</a:t>
                      </a:r>
                      <a:r>
                        <a:rPr lang="en-US" sz="1300" b="1" kern="100" dirty="0">
                          <a:solidFill>
                            <a:srgbClr val="0000CC"/>
                          </a:solidFill>
                          <a:effectLst/>
                          <a:latin typeface="Arial" panose="020B0604020202020204" pitchFamily="34" charset="0"/>
                          <a:cs typeface="Arial" panose="020B0604020202020204" pitchFamily="34" charset="0"/>
                        </a:rPr>
                        <a:t>CCP</a:t>
                      </a:r>
                      <a:r>
                        <a:rPr lang="zh-TW" sz="1300" b="1" kern="100" dirty="0">
                          <a:solidFill>
                            <a:srgbClr val="0000CC"/>
                          </a:solidFill>
                          <a:effectLst/>
                          <a:latin typeface="Arial" panose="020B0604020202020204" pitchFamily="34" charset="0"/>
                          <a:cs typeface="Arial" panose="020B0604020202020204" pitchFamily="34" charset="0"/>
                        </a:rPr>
                        <a:t>之執行（管制界限、監測、矯正、確認工作）</a:t>
                      </a:r>
                    </a:p>
                    <a:p>
                      <a:pPr marL="174625" lvl="0" indent="-174625" fontAlgn="b">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員工教育訓練工作</a:t>
                      </a:r>
                    </a:p>
                    <a:p>
                      <a:pPr marL="174625" lvl="0" indent="-174625" fontAlgn="b">
                        <a:lnSpc>
                          <a:spcPct val="100000"/>
                        </a:lnSpc>
                        <a:spcAft>
                          <a:spcPts val="0"/>
                        </a:spcAft>
                        <a:buFont typeface="+mj-lt"/>
                        <a:buAutoNum type="arabicPeriod"/>
                        <a:tabLst>
                          <a:tab pos="228600" algn="l"/>
                        </a:tabLst>
                      </a:pPr>
                      <a:r>
                        <a:rPr lang="zh-TW" sz="1300" b="1" kern="100" dirty="0">
                          <a:solidFill>
                            <a:srgbClr val="0000CC"/>
                          </a:solidFill>
                          <a:effectLst/>
                          <a:latin typeface="Arial" panose="020B0604020202020204" pitchFamily="34" charset="0"/>
                          <a:cs typeface="Arial" panose="020B0604020202020204" pitchFamily="34" charset="0"/>
                        </a:rPr>
                        <a:t>鑑別危害資料收集</a:t>
                      </a:r>
                    </a:p>
                    <a:p>
                      <a:pPr marL="174625" lvl="0" indent="-174625" fontAlgn="b">
                        <a:lnSpc>
                          <a:spcPct val="100000"/>
                        </a:lnSpc>
                        <a:spcAft>
                          <a:spcPts val="0"/>
                        </a:spcAft>
                        <a:buFont typeface="+mj-lt"/>
                        <a:buAutoNum type="arabicPeriod" startAt="7"/>
                      </a:pPr>
                      <a:r>
                        <a:rPr lang="zh-TW" sz="1300" b="1" kern="100" dirty="0">
                          <a:solidFill>
                            <a:srgbClr val="0000CC"/>
                          </a:solidFill>
                          <a:effectLst/>
                          <a:latin typeface="Arial" panose="020B0604020202020204" pitchFamily="34" charset="0"/>
                          <a:cs typeface="Arial" panose="020B0604020202020204" pitchFamily="34" charset="0"/>
                        </a:rPr>
                        <a:t>與</a:t>
                      </a:r>
                      <a:r>
                        <a:rPr lang="en-US" sz="1300" b="1" kern="100" dirty="0">
                          <a:solidFill>
                            <a:srgbClr val="0000CC"/>
                          </a:solidFill>
                          <a:effectLst/>
                          <a:latin typeface="Arial" panose="020B0604020202020204" pitchFamily="34" charset="0"/>
                          <a:cs typeface="Arial" panose="020B0604020202020204" pitchFamily="34" charset="0"/>
                        </a:rPr>
                        <a:t>CCP</a:t>
                      </a:r>
                      <a:r>
                        <a:rPr lang="zh-TW" sz="1300" b="1" kern="100" dirty="0">
                          <a:solidFill>
                            <a:srgbClr val="0000CC"/>
                          </a:solidFill>
                          <a:effectLst/>
                          <a:latin typeface="Arial" panose="020B0604020202020204" pitchFamily="34" charset="0"/>
                          <a:cs typeface="Arial" panose="020B0604020202020204" pitchFamily="34" charset="0"/>
                        </a:rPr>
                        <a:t>有關資料統計分析</a:t>
                      </a:r>
                    </a:p>
                    <a:p>
                      <a:pPr marL="174625" lvl="0" indent="-174625" fontAlgn="b">
                        <a:lnSpc>
                          <a:spcPct val="100000"/>
                        </a:lnSpc>
                        <a:spcAft>
                          <a:spcPts val="0"/>
                        </a:spcAft>
                        <a:buFont typeface="+mj-lt"/>
                        <a:buAutoNum type="arabicPeriod" startAt="7"/>
                      </a:pPr>
                      <a:r>
                        <a:rPr lang="zh-TW" sz="1300" b="1" kern="100" dirty="0">
                          <a:solidFill>
                            <a:srgbClr val="0000CC"/>
                          </a:solidFill>
                          <a:effectLst/>
                          <a:latin typeface="Arial" panose="020B0604020202020204" pitchFamily="34" charset="0"/>
                          <a:cs typeface="Arial" panose="020B0604020202020204" pitchFamily="34" charset="0"/>
                        </a:rPr>
                        <a:t>執行驗效相關作業</a:t>
                      </a:r>
                    </a:p>
                    <a:p>
                      <a:pPr marL="174625" lvl="0" indent="-174625" fontAlgn="b">
                        <a:lnSpc>
                          <a:spcPct val="100000"/>
                        </a:lnSpc>
                        <a:spcAft>
                          <a:spcPts val="0"/>
                        </a:spcAft>
                        <a:buFont typeface="+mj-lt"/>
                        <a:buAutoNum type="arabicPeriod" startAt="7"/>
                      </a:pPr>
                      <a:r>
                        <a:rPr lang="zh-TW" sz="1300" b="1" kern="100" dirty="0">
                          <a:solidFill>
                            <a:srgbClr val="0000CC"/>
                          </a:solidFill>
                          <a:effectLst/>
                          <a:latin typeface="Arial" panose="020B0604020202020204" pitchFamily="34" charset="0"/>
                          <a:cs typeface="Arial" panose="020B0604020202020204" pitchFamily="34" charset="0"/>
                        </a:rPr>
                        <a:t>檢驗工作</a:t>
                      </a:r>
                      <a:endParaRPr lang="zh-TW" sz="1300" b="1" kern="100" dirty="0">
                        <a:solidFill>
                          <a:srgbClr val="0000CC"/>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大學</a:t>
                      </a:r>
                      <a:r>
                        <a:rPr lang="en-US" sz="1400" kern="100">
                          <a:effectLst/>
                          <a:latin typeface="Arial" panose="020B0604020202020204" pitchFamily="34" charset="0"/>
                          <a:cs typeface="Arial" panose="020B0604020202020204" pitchFamily="34" charset="0"/>
                        </a:rPr>
                        <a:t>(</a:t>
                      </a:r>
                      <a:r>
                        <a:rPr lang="zh-TW" sz="1400" kern="100">
                          <a:effectLst/>
                          <a:latin typeface="Arial" panose="020B0604020202020204" pitchFamily="34" charset="0"/>
                          <a:cs typeface="Arial" panose="020B0604020202020204" pitchFamily="34" charset="0"/>
                        </a:rPr>
                        <a:t>食品科學系</a:t>
                      </a:r>
                      <a:r>
                        <a:rPr lang="en-US" sz="1400" kern="100">
                          <a:effectLst/>
                          <a:latin typeface="Arial" panose="020B0604020202020204" pitchFamily="34" charset="0"/>
                          <a:cs typeface="Arial" panose="020B0604020202020204" pitchFamily="34" charset="0"/>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食品工廠</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制度專責人員教育訓練非學分班</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高雄海洋科技大學</a:t>
                      </a:r>
                      <a:r>
                        <a:rPr lang="en-US" sz="1000" kern="100" dirty="0">
                          <a:effectLst/>
                          <a:latin typeface="Arial" panose="020B0604020202020204" pitchFamily="34" charset="0"/>
                          <a:cs typeface="Arial" panose="020B0604020202020204" pitchFamily="34" charset="0"/>
                        </a:rPr>
                        <a:t>/8</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/94/9/25</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食品工廠</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制度訓練非學分班</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高雄海洋科技大學</a:t>
                      </a:r>
                      <a:r>
                        <a:rPr lang="en-US" sz="1000" kern="100" dirty="0">
                          <a:effectLst/>
                          <a:latin typeface="Arial" panose="020B0604020202020204" pitchFamily="34" charset="0"/>
                          <a:cs typeface="Arial" panose="020B0604020202020204" pitchFamily="34" charset="0"/>
                        </a:rPr>
                        <a:t>/40</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/95/3/4-18</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輸銷歐盟漁產品官方管制人員及業者教育訓練</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標準檢驗局</a:t>
                      </a:r>
                      <a:r>
                        <a:rPr lang="en-US" sz="1000" kern="100" dirty="0">
                          <a:effectLst/>
                          <a:latin typeface="Arial" panose="020B0604020202020204" pitchFamily="34" charset="0"/>
                          <a:cs typeface="Arial" panose="020B0604020202020204" pitchFamily="34" charset="0"/>
                        </a:rPr>
                        <a:t>/12</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/99/4/12-13</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食品安全管制系統內部稽核與回饋實務</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食工所</a:t>
                      </a:r>
                      <a:r>
                        <a:rPr lang="en-US" sz="1000" kern="100" dirty="0">
                          <a:effectLst/>
                          <a:latin typeface="Arial" panose="020B0604020202020204" pitchFamily="34" charset="0"/>
                          <a:cs typeface="Arial" panose="020B0604020202020204" pitchFamily="34" charset="0"/>
                        </a:rPr>
                        <a:t>/4</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/101/2/2</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水產品危害分析及其控制</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指引</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第四版</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教育訓練</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標準檢驗局</a:t>
                      </a:r>
                      <a:r>
                        <a:rPr lang="en-US" sz="1000" kern="100" dirty="0">
                          <a:effectLst/>
                          <a:latin typeface="Arial" panose="020B0604020202020204" pitchFamily="34" charset="0"/>
                          <a:cs typeface="Arial" panose="020B0604020202020204" pitchFamily="34" charset="0"/>
                        </a:rPr>
                        <a:t>/7</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/102/04/02</a:t>
                      </a:r>
                      <a:endParaRPr lang="zh-TW" sz="1000" kern="100" dirty="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93319">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生產製造組長</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1.</a:t>
                      </a:r>
                      <a:r>
                        <a:rPr lang="zh-TW" sz="1300" b="1" kern="100" dirty="0">
                          <a:solidFill>
                            <a:srgbClr val="0000CC"/>
                          </a:solidFill>
                          <a:effectLst/>
                          <a:latin typeface="Arial" panose="020B0604020202020204" pitchFamily="34" charset="0"/>
                          <a:cs typeface="Arial" panose="020B0604020202020204" pitchFamily="34" charset="0"/>
                        </a:rPr>
                        <a:t>食品衛生管理工作</a:t>
                      </a:r>
                    </a:p>
                    <a:p>
                      <a:pPr marL="139700" indent="-139700">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2.</a:t>
                      </a:r>
                      <a:r>
                        <a:rPr lang="zh-TW" sz="1300" b="1" kern="100" dirty="0">
                          <a:solidFill>
                            <a:srgbClr val="0000CC"/>
                          </a:solidFill>
                          <a:effectLst/>
                          <a:latin typeface="Arial" panose="020B0604020202020204" pitchFamily="34" charset="0"/>
                          <a:cs typeface="Arial" panose="020B0604020202020204" pitchFamily="34" charset="0"/>
                        </a:rPr>
                        <a:t>協助執行食品安全管制系統的實施</a:t>
                      </a:r>
                    </a:p>
                    <a:p>
                      <a:pPr marL="139700" indent="-139700">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3.</a:t>
                      </a:r>
                      <a:r>
                        <a:rPr lang="zh-TW" sz="1300" b="1" kern="100" dirty="0">
                          <a:solidFill>
                            <a:srgbClr val="0000CC"/>
                          </a:solidFill>
                          <a:effectLst/>
                          <a:latin typeface="Arial" panose="020B0604020202020204" pitchFamily="34" charset="0"/>
                          <a:cs typeface="Arial" panose="020B0604020202020204" pitchFamily="34" charset="0"/>
                        </a:rPr>
                        <a:t>病媒防治</a:t>
                      </a:r>
                      <a:endParaRPr lang="zh-TW" sz="1300" b="1" kern="100" dirty="0">
                        <a:solidFill>
                          <a:srgbClr val="0000CC"/>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食品工廠</a:t>
                      </a:r>
                      <a:r>
                        <a:rPr lang="en-US" sz="1000" kern="100" dirty="0">
                          <a:effectLst/>
                          <a:latin typeface="Arial" panose="020B0604020202020204" pitchFamily="34" charset="0"/>
                          <a:cs typeface="Arial" panose="020B0604020202020204" pitchFamily="34" charset="0"/>
                        </a:rPr>
                        <a:t>HACCP</a:t>
                      </a:r>
                      <a:r>
                        <a:rPr lang="zh-TW" sz="1000" kern="100" dirty="0">
                          <a:effectLst/>
                          <a:latin typeface="Arial" panose="020B0604020202020204" pitchFamily="34" charset="0"/>
                          <a:cs typeface="Arial" panose="020B0604020202020204" pitchFamily="34" charset="0"/>
                        </a:rPr>
                        <a:t>實務</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食品工業發展研究所</a:t>
                      </a:r>
                      <a:r>
                        <a:rPr lang="en-US" sz="1000" kern="100" dirty="0">
                          <a:effectLst/>
                          <a:latin typeface="Arial" panose="020B0604020202020204" pitchFamily="34" charset="0"/>
                          <a:cs typeface="Arial" panose="020B0604020202020204" pitchFamily="34" charset="0"/>
                        </a:rPr>
                        <a:t>/28</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/98/4/27-30</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歐盟漁產品衛生法規教育訓練</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標準檢驗局</a:t>
                      </a:r>
                      <a:r>
                        <a:rPr lang="en-US" sz="1000" kern="100" dirty="0">
                          <a:effectLst/>
                          <a:latin typeface="Arial" panose="020B0604020202020204" pitchFamily="34" charset="0"/>
                          <a:cs typeface="Arial" panose="020B0604020202020204" pitchFamily="34" charset="0"/>
                        </a:rPr>
                        <a:t>/12</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/100/7/13-14</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水產品類暨專業食品工廠衛生講習</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屏東縣衛生局</a:t>
                      </a:r>
                      <a:r>
                        <a:rPr lang="en-US" sz="1000" kern="100" dirty="0">
                          <a:effectLst/>
                          <a:latin typeface="Arial" panose="020B0604020202020204" pitchFamily="34" charset="0"/>
                          <a:cs typeface="Arial" panose="020B0604020202020204" pitchFamily="34" charset="0"/>
                        </a:rPr>
                        <a:t>/16</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//101/10/03~04</a:t>
                      </a:r>
                      <a:endParaRPr lang="zh-TW" sz="1000" kern="100" dirty="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36932">
                <a:tc>
                  <a:txBody>
                    <a:bodyPr/>
                    <a:lstStyle/>
                    <a:p>
                      <a:pPr>
                        <a:lnSpc>
                          <a:spcPct val="125000"/>
                        </a:lnSpc>
                        <a:spcAft>
                          <a:spcPts val="0"/>
                        </a:spcAft>
                      </a:pPr>
                      <a:r>
                        <a:rPr lang="en-US" sz="1400" kern="100">
                          <a:effectLst/>
                          <a:latin typeface="Arial" panose="020B0604020202020204" pitchFamily="34" charset="0"/>
                          <a:cs typeface="Arial" panose="020B0604020202020204" pitchFamily="34" charset="0"/>
                          <a:sym typeface="Wingdings 2"/>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品管</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1. </a:t>
                      </a:r>
                      <a:r>
                        <a:rPr lang="zh-TW" sz="1300" b="1" kern="100" dirty="0">
                          <a:solidFill>
                            <a:srgbClr val="0000CC"/>
                          </a:solidFill>
                          <a:effectLst/>
                          <a:latin typeface="Arial" panose="020B0604020202020204" pitchFamily="34" charset="0"/>
                          <a:cs typeface="Arial" panose="020B0604020202020204" pitchFamily="34" charset="0"/>
                        </a:rPr>
                        <a:t>執行與監督工廠衛生檢查</a:t>
                      </a:r>
                    </a:p>
                    <a:p>
                      <a:pPr fontAlgn="b">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2. </a:t>
                      </a:r>
                      <a:r>
                        <a:rPr lang="zh-TW" sz="1300" b="1" kern="100" dirty="0">
                          <a:solidFill>
                            <a:srgbClr val="0000CC"/>
                          </a:solidFill>
                          <a:effectLst/>
                          <a:latin typeface="Arial" panose="020B0604020202020204" pitchFamily="34" charset="0"/>
                          <a:cs typeface="Arial" panose="020B0604020202020204" pitchFamily="34" charset="0"/>
                        </a:rPr>
                        <a:t>記錄與文件管理</a:t>
                      </a:r>
                    </a:p>
                    <a:p>
                      <a:pPr fontAlgn="b">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3. </a:t>
                      </a:r>
                      <a:r>
                        <a:rPr lang="zh-TW" sz="1300" b="1" kern="100" dirty="0">
                          <a:solidFill>
                            <a:srgbClr val="0000CC"/>
                          </a:solidFill>
                          <a:effectLst/>
                          <a:latin typeface="Arial" panose="020B0604020202020204" pitchFamily="34" charset="0"/>
                          <a:cs typeface="Arial" panose="020B0604020202020204" pitchFamily="34" charset="0"/>
                        </a:rPr>
                        <a:t>員工教育訓練工作</a:t>
                      </a:r>
                    </a:p>
                    <a:p>
                      <a:pPr fontAlgn="b">
                        <a:lnSpc>
                          <a:spcPct val="100000"/>
                        </a:lnSpc>
                        <a:spcAft>
                          <a:spcPts val="0"/>
                        </a:spcAft>
                      </a:pPr>
                      <a:r>
                        <a:rPr lang="en-US" sz="1300" b="1" kern="100" dirty="0">
                          <a:solidFill>
                            <a:srgbClr val="0000CC"/>
                          </a:solidFill>
                          <a:effectLst/>
                          <a:latin typeface="Arial" panose="020B0604020202020204" pitchFamily="34" charset="0"/>
                          <a:cs typeface="Arial" panose="020B0604020202020204" pitchFamily="34" charset="0"/>
                        </a:rPr>
                        <a:t>4. </a:t>
                      </a:r>
                      <a:r>
                        <a:rPr lang="zh-TW" sz="1300" b="1" kern="100" dirty="0">
                          <a:solidFill>
                            <a:srgbClr val="0000CC"/>
                          </a:solidFill>
                          <a:effectLst/>
                          <a:latin typeface="Arial" panose="020B0604020202020204" pitchFamily="34" charset="0"/>
                          <a:cs typeface="Arial" panose="020B0604020202020204" pitchFamily="34" charset="0"/>
                        </a:rPr>
                        <a:t>協助執行食品安全管制系統的實施</a:t>
                      </a:r>
                      <a:endParaRPr lang="zh-TW" sz="1300" b="1" kern="100" dirty="0">
                        <a:solidFill>
                          <a:srgbClr val="0000CC"/>
                        </a:solidFill>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5000"/>
                        </a:lnSpc>
                        <a:spcAft>
                          <a:spcPts val="0"/>
                        </a:spcAft>
                      </a:pPr>
                      <a:r>
                        <a:rPr lang="zh-TW" sz="1400" kern="100">
                          <a:effectLst/>
                          <a:latin typeface="Arial" panose="020B0604020202020204" pitchFamily="34" charset="0"/>
                          <a:cs typeface="Arial" panose="020B0604020202020204" pitchFamily="34" charset="0"/>
                        </a:rPr>
                        <a:t>大學</a:t>
                      </a:r>
                      <a:r>
                        <a:rPr lang="en-US" sz="1400" kern="100">
                          <a:effectLst/>
                          <a:latin typeface="Arial" panose="020B0604020202020204" pitchFamily="34" charset="0"/>
                          <a:cs typeface="Arial" panose="020B0604020202020204" pitchFamily="34" charset="0"/>
                        </a:rPr>
                        <a:t>(</a:t>
                      </a:r>
                      <a:r>
                        <a:rPr lang="en-US" sz="1400" kern="100">
                          <a:effectLst/>
                          <a:latin typeface="Arial" panose="020B0604020202020204" pitchFamily="34" charset="0"/>
                          <a:cs typeface="Arial" panose="020B0604020202020204" pitchFamily="34" charset="0"/>
                          <a:sym typeface="Wingdings 2"/>
                        </a:rPr>
                        <a:t></a:t>
                      </a:r>
                      <a:r>
                        <a:rPr lang="zh-TW" sz="1400" kern="100">
                          <a:effectLst/>
                          <a:latin typeface="Arial" panose="020B0604020202020204" pitchFamily="34" charset="0"/>
                          <a:cs typeface="Arial" panose="020B0604020202020204" pitchFamily="34" charset="0"/>
                        </a:rPr>
                        <a:t>系</a:t>
                      </a:r>
                      <a:r>
                        <a:rPr lang="en-US" sz="1400" kern="100">
                          <a:effectLst/>
                          <a:latin typeface="Arial" panose="020B0604020202020204" pitchFamily="34" charset="0"/>
                          <a:cs typeface="Arial" panose="020B0604020202020204" pitchFamily="34" charset="0"/>
                        </a:rPr>
                        <a:t>)</a:t>
                      </a:r>
                      <a:endParaRPr lang="zh-TW" sz="1400" kern="10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食品安全管制系統基礎班</a:t>
                      </a:r>
                      <a:r>
                        <a:rPr lang="en-US" sz="1000" kern="100" dirty="0">
                          <a:effectLst/>
                          <a:latin typeface="Arial" panose="020B0604020202020204" pitchFamily="34" charset="0"/>
                          <a:cs typeface="Arial" panose="020B0604020202020204" pitchFamily="34" charset="0"/>
                        </a:rPr>
                        <a:t>/</a:t>
                      </a:r>
                      <a:r>
                        <a:rPr lang="zh-TW" sz="1000" kern="100" dirty="0">
                          <a:effectLst/>
                          <a:latin typeface="Arial" panose="020B0604020202020204" pitchFamily="34" charset="0"/>
                          <a:cs typeface="Arial" panose="020B0604020202020204" pitchFamily="34" charset="0"/>
                        </a:rPr>
                        <a:t>中華食品安全管制系統發展協會</a:t>
                      </a:r>
                      <a:r>
                        <a:rPr lang="en-US" sz="1000" kern="100" dirty="0">
                          <a:effectLst/>
                          <a:latin typeface="Arial" panose="020B0604020202020204" pitchFamily="34" charset="0"/>
                          <a:cs typeface="Arial" panose="020B0604020202020204" pitchFamily="34" charset="0"/>
                        </a:rPr>
                        <a:t>/32</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/103/03/15~23</a:t>
                      </a:r>
                      <a:endParaRPr lang="zh-TW" sz="1000" kern="100" dirty="0">
                        <a:effectLst/>
                        <a:latin typeface="Arial" panose="020B0604020202020204" pitchFamily="34" charset="0"/>
                        <a:cs typeface="Arial" panose="020B0604020202020204" pitchFamily="34" charset="0"/>
                      </a:endParaRPr>
                    </a:p>
                    <a:p>
                      <a:pPr marL="342900" lvl="0" indent="-342900">
                        <a:lnSpc>
                          <a:spcPct val="125000"/>
                        </a:lnSpc>
                        <a:spcAft>
                          <a:spcPts val="0"/>
                        </a:spcAft>
                        <a:buFont typeface="+mj-lt"/>
                        <a:buAutoNum type="arabicPeriod"/>
                      </a:pPr>
                      <a:r>
                        <a:rPr lang="zh-TW" sz="1000" kern="100" dirty="0">
                          <a:effectLst/>
                          <a:latin typeface="Arial" panose="020B0604020202020204" pitchFamily="34" charset="0"/>
                          <a:cs typeface="Arial" panose="020B0604020202020204" pitchFamily="34" charset="0"/>
                        </a:rPr>
                        <a:t>衛生管理人員衛生講習</a:t>
                      </a:r>
                      <a:r>
                        <a:rPr lang="en-US" sz="1000" kern="100" dirty="0">
                          <a:effectLst/>
                          <a:latin typeface="Arial" panose="020B0604020202020204" pitchFamily="34" charset="0"/>
                          <a:cs typeface="Arial" panose="020B0604020202020204" pitchFamily="34" charset="0"/>
                        </a:rPr>
                        <a:t>/8</a:t>
                      </a:r>
                      <a:r>
                        <a:rPr lang="zh-TW" sz="1000" kern="100" dirty="0">
                          <a:effectLst/>
                          <a:latin typeface="Arial" panose="020B0604020202020204" pitchFamily="34" charset="0"/>
                          <a:cs typeface="Arial" panose="020B0604020202020204" pitchFamily="34" charset="0"/>
                        </a:rPr>
                        <a:t>小時</a:t>
                      </a:r>
                      <a:r>
                        <a:rPr lang="en-US" sz="1000" kern="100" dirty="0">
                          <a:effectLst/>
                          <a:latin typeface="Arial" panose="020B0604020202020204" pitchFamily="34" charset="0"/>
                          <a:cs typeface="Arial" panose="020B0604020202020204" pitchFamily="34" charset="0"/>
                        </a:rPr>
                        <a:t>/103/04/16</a:t>
                      </a:r>
                      <a:endParaRPr lang="zh-TW" sz="1000" kern="100" dirty="0">
                        <a:effectLst/>
                        <a:latin typeface="Arial" panose="020B0604020202020204" pitchFamily="34" charset="0"/>
                        <a:ea typeface="新細明體"/>
                        <a:cs typeface="Arial" panose="020B0604020202020204" pitchFamily="34" charset="0"/>
                      </a:endParaRPr>
                    </a:p>
                  </a:txBody>
                  <a:tcPr marL="58191" marR="58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89540133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表06-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620713"/>
            <a:ext cx="8678863" cy="572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5948379-833C-4212-94D6-8913816267BD}" type="slidenum">
              <a:rPr kumimoji="0" lang="en-US" altLang="zh-TW" sz="1400" smtClean="0">
                <a:ea typeface="新細明體" pitchFamily="18" charset="-120"/>
                <a:cs typeface="Arial" charset="0"/>
              </a:rPr>
              <a:pPr/>
              <a:t>33</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ChangeArrowheads="1"/>
          </p:cNvSpPr>
          <p:nvPr/>
        </p:nvSpPr>
        <p:spPr bwMode="auto">
          <a:xfrm>
            <a:off x="395288" y="1701800"/>
            <a:ext cx="8229600"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27088" lvl="1" indent="-647700">
              <a:spcBef>
                <a:spcPct val="20000"/>
              </a:spcBef>
              <a:buClr>
                <a:schemeClr val="accent2"/>
              </a:buClr>
              <a:buFont typeface="Wingdings" pitchFamily="2" charset="2"/>
              <a:buAutoNum type="arabicPeriod"/>
            </a:pPr>
            <a:r>
              <a:rPr lang="zh-TW" altLang="en-US" sz="2600" b="1" dirty="0">
                <a:latin typeface="Arial" charset="0"/>
                <a:ea typeface="標楷體" pitchFamily="65" charset="-120"/>
              </a:rPr>
              <a:t>對產品與保存方式作描述：</a:t>
            </a:r>
            <a:r>
              <a:rPr lang="zh-TW" altLang="en-US" sz="2600" b="1" dirty="0">
                <a:solidFill>
                  <a:srgbClr val="FF0000"/>
                </a:solidFill>
                <a:latin typeface="Arial" charset="0"/>
                <a:ea typeface="標楷體" pitchFamily="65" charset="-120"/>
              </a:rPr>
              <a:t>不同類型（烹調過程）的產品應分別建立</a:t>
            </a:r>
            <a:r>
              <a:rPr lang="en-US" altLang="zh-TW" sz="2600" b="1" dirty="0">
                <a:solidFill>
                  <a:srgbClr val="FF0000"/>
                </a:solidFill>
                <a:latin typeface="Arial" charset="0"/>
                <a:ea typeface="標楷體" pitchFamily="65" charset="-120"/>
              </a:rPr>
              <a:t>HACCP</a:t>
            </a:r>
            <a:r>
              <a:rPr lang="zh-TW" altLang="en-US" sz="2600" b="1" dirty="0">
                <a:solidFill>
                  <a:srgbClr val="FF0000"/>
                </a:solidFill>
                <a:latin typeface="Arial" charset="0"/>
                <a:ea typeface="標楷體" pitchFamily="65" charset="-120"/>
              </a:rPr>
              <a:t>系統</a:t>
            </a:r>
          </a:p>
          <a:p>
            <a:pPr marL="827088" lvl="1" indent="-647700">
              <a:spcBef>
                <a:spcPct val="20000"/>
              </a:spcBef>
              <a:buClr>
                <a:schemeClr val="accent2"/>
              </a:buClr>
              <a:buFont typeface="Wingdings" pitchFamily="2" charset="2"/>
              <a:buAutoNum type="arabicPeriod"/>
            </a:pPr>
            <a:r>
              <a:rPr lang="zh-TW" altLang="en-US" sz="2600" b="1" dirty="0">
                <a:latin typeface="Arial" charset="0"/>
                <a:ea typeface="標楷體" pitchFamily="65" charset="-120"/>
              </a:rPr>
              <a:t>烹調方式（流程）：由原料進入廚房作業，一直到出菜</a:t>
            </a:r>
          </a:p>
          <a:p>
            <a:pPr marL="827088" lvl="1" indent="-647700">
              <a:spcBef>
                <a:spcPct val="20000"/>
              </a:spcBef>
              <a:buClr>
                <a:schemeClr val="accent2"/>
              </a:buClr>
              <a:buFont typeface="Wingdings" pitchFamily="2" charset="2"/>
              <a:buAutoNum type="arabicPeriod"/>
            </a:pPr>
            <a:r>
              <a:rPr lang="zh-TW" altLang="en-US" sz="2600" b="1" dirty="0">
                <a:latin typeface="Arial" charset="0"/>
                <a:ea typeface="標楷體" pitchFamily="65" charset="-120"/>
              </a:rPr>
              <a:t>暫存方式</a:t>
            </a:r>
          </a:p>
          <a:p>
            <a:pPr marL="987425" lvl="2" indent="-628650">
              <a:spcBef>
                <a:spcPct val="20000"/>
              </a:spcBef>
              <a:buClr>
                <a:schemeClr val="accent2"/>
              </a:buClr>
              <a:buFont typeface="Wingdings" pitchFamily="2" charset="2"/>
              <a:buChar char="n"/>
            </a:pPr>
            <a:r>
              <a:rPr lang="zh-TW" altLang="en-US" sz="2300" b="1" dirty="0">
                <a:latin typeface="Arial" charset="0"/>
                <a:ea typeface="標楷體" pitchFamily="65" charset="-120"/>
              </a:rPr>
              <a:t>要視食品的性質寫</a:t>
            </a:r>
            <a:r>
              <a:rPr lang="zh-TW" altLang="en-US" sz="2300" b="1" dirty="0">
                <a:solidFill>
                  <a:srgbClr val="FF0000"/>
                </a:solidFill>
                <a:latin typeface="Arial" charset="0"/>
                <a:ea typeface="標楷體" pitchFamily="65" charset="-120"/>
              </a:rPr>
              <a:t>明室溫、冷藏或冷凍暫存</a:t>
            </a:r>
            <a:r>
              <a:rPr lang="zh-TW" altLang="en-US" sz="2300" b="1" dirty="0">
                <a:latin typeface="Arial" charset="0"/>
                <a:ea typeface="標楷體" pitchFamily="65" charset="-120"/>
              </a:rPr>
              <a:t>，以免因為儲存溫度影響到儲存期限及食品品質</a:t>
            </a:r>
          </a:p>
          <a:p>
            <a:pPr marL="987425" lvl="2" indent="-628650">
              <a:spcBef>
                <a:spcPct val="20000"/>
              </a:spcBef>
              <a:buClr>
                <a:schemeClr val="accent2"/>
              </a:buClr>
              <a:buFont typeface="Wingdings" pitchFamily="2" charset="2"/>
              <a:buChar char="n"/>
            </a:pPr>
            <a:r>
              <a:rPr lang="zh-TW" altLang="en-US" sz="2300" b="1" dirty="0">
                <a:latin typeface="Arial" charset="0"/>
                <a:ea typeface="標楷體" pitchFamily="65" charset="-120"/>
              </a:rPr>
              <a:t>是否覆蓋以防汙染；出菜方式可能是置於傳遞口，或由外場服務生直接進入廚房取出至外場</a:t>
            </a:r>
          </a:p>
          <a:p>
            <a:pPr marL="987425" lvl="2" indent="-628650">
              <a:spcBef>
                <a:spcPct val="20000"/>
              </a:spcBef>
              <a:buClr>
                <a:schemeClr val="accent2"/>
              </a:buClr>
              <a:buFont typeface="Wingdings" pitchFamily="2" charset="2"/>
              <a:buChar char="n"/>
            </a:pPr>
            <a:r>
              <a:rPr lang="zh-TW" altLang="en-US" sz="2300" b="1" dirty="0">
                <a:latin typeface="Arial" charset="0"/>
                <a:ea typeface="標楷體" pitchFamily="65" charset="-120"/>
              </a:rPr>
              <a:t>對於</a:t>
            </a:r>
            <a:r>
              <a:rPr lang="zh-TW" altLang="en-US" sz="2300" b="1" dirty="0">
                <a:solidFill>
                  <a:srgbClr val="FF0000"/>
                </a:solidFill>
                <a:latin typeface="Arial" charset="0"/>
                <a:ea typeface="標楷體" pitchFamily="65" charset="-120"/>
              </a:rPr>
              <a:t>溫度的標準要確實告知</a:t>
            </a:r>
            <a:r>
              <a:rPr lang="zh-TW" altLang="en-US" sz="2300" b="1" dirty="0">
                <a:latin typeface="Arial" charset="0"/>
                <a:ea typeface="標楷體" pitchFamily="65" charset="-120"/>
              </a:rPr>
              <a:t>，因為這牽涉到產品的責任歸屬問題</a:t>
            </a:r>
          </a:p>
        </p:txBody>
      </p:sp>
      <p:sp>
        <p:nvSpPr>
          <p:cNvPr id="43011" name="Rectangle 5"/>
          <p:cNvSpPr>
            <a:spLocks noGrp="1" noChangeArrowheads="1"/>
          </p:cNvSpPr>
          <p:nvPr>
            <p:ph type="title"/>
          </p:nvPr>
        </p:nvSpPr>
        <p:spPr/>
        <p:txBody>
          <a:bodyPr/>
          <a:lstStyle/>
          <a:p>
            <a:pPr eaLnBrk="1" hangingPunct="1"/>
            <a:r>
              <a:rPr lang="en-US" altLang="zh-TW" sz="3200" smtClean="0"/>
              <a:t>2.</a:t>
            </a:r>
            <a:r>
              <a:rPr lang="zh-TW" altLang="en-US" sz="3200" smtClean="0"/>
              <a:t> 敘述產品特性及儲存流通方法</a:t>
            </a:r>
          </a:p>
        </p:txBody>
      </p:sp>
      <p:sp>
        <p:nvSpPr>
          <p:cNvPr id="4301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BDB9606-8B81-41E7-80AE-DDF9A74F5F47}" type="slidenum">
              <a:rPr kumimoji="0" lang="en-US" altLang="zh-TW" sz="1400" smtClean="0">
                <a:ea typeface="新細明體" pitchFamily="18" charset="-120"/>
                <a:cs typeface="Arial" charset="0"/>
              </a:rPr>
              <a:pPr/>
              <a:t>34</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食品加工廠包裝產品特性描述</a:t>
            </a:r>
            <a:endParaRPr lang="zh-TW" altLang="en-US" dirty="0"/>
          </a:p>
        </p:txBody>
      </p:sp>
      <p:sp>
        <p:nvSpPr>
          <p:cNvPr id="3" name="投影片編號版面配置區 2"/>
          <p:cNvSpPr>
            <a:spLocks noGrp="1"/>
          </p:cNvSpPr>
          <p:nvPr>
            <p:ph type="sldNum" sz="quarter" idx="4294967295"/>
          </p:nvPr>
        </p:nvSpPr>
        <p:spPr>
          <a:xfrm>
            <a:off x="4191000" y="6505575"/>
            <a:ext cx="838200" cy="261938"/>
          </a:xfrm>
          <a:prstGeom prst="rect">
            <a:avLst/>
          </a:prstGeom>
        </p:spPr>
        <p:txBody>
          <a:bodyPr/>
          <a:lstStyle/>
          <a:p>
            <a:pPr>
              <a:defRPr/>
            </a:pPr>
            <a:fld id="{09E7866F-B90F-4302-88C9-A2A34C51F0E5}" type="slidenum">
              <a:rPr lang="zh-TW" altLang="en-US" smtClean="0"/>
              <a:pPr>
                <a:defRPr/>
              </a:pPr>
              <a:t>35</a:t>
            </a:fld>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1446998708"/>
              </p:ext>
            </p:extLst>
          </p:nvPr>
        </p:nvGraphicFramePr>
        <p:xfrm>
          <a:off x="526742" y="1639113"/>
          <a:ext cx="7848872" cy="5128400"/>
        </p:xfrm>
        <a:graphic>
          <a:graphicData uri="http://schemas.openxmlformats.org/drawingml/2006/table">
            <a:tbl>
              <a:tblPr>
                <a:tableStyleId>{5C22544A-7EE6-4342-B048-85BDC9FD1C3A}</a:tableStyleId>
              </a:tblPr>
              <a:tblGrid>
                <a:gridCol w="1656183"/>
                <a:gridCol w="6192689"/>
              </a:tblGrid>
              <a:tr h="348248">
                <a:tc>
                  <a:txBody>
                    <a:bodyPr/>
                    <a:lstStyle/>
                    <a:p>
                      <a:pPr indent="152400" algn="just">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產品名稱</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冷凍調製</a:t>
                      </a:r>
                      <a:r>
                        <a:rPr lang="en-US" sz="1800" b="1" kern="100">
                          <a:solidFill>
                            <a:srgbClr val="0000CC"/>
                          </a:solidFill>
                          <a:effectLst/>
                          <a:latin typeface="Arial" panose="020B0604020202020204" pitchFamily="34" charset="0"/>
                          <a:ea typeface="+mn-ea"/>
                          <a:cs typeface="Arial" panose="020B0604020202020204" pitchFamily="34" charset="0"/>
                          <a:sym typeface="Wingdings 2"/>
                        </a:rPr>
                        <a:t></a:t>
                      </a:r>
                      <a:endParaRPr lang="zh-TW" sz="1800" b="1" kern="100">
                        <a:solidFill>
                          <a:srgbClr val="0000CC"/>
                        </a:solidFill>
                        <a:effectLst/>
                        <a:latin typeface="Arial" panose="020B0604020202020204" pitchFamily="34" charset="0"/>
                        <a:ea typeface="+mn-ea"/>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學名或俗名</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en-US" sz="1800" b="1" kern="100">
                          <a:solidFill>
                            <a:srgbClr val="0000CC"/>
                          </a:solidFill>
                          <a:effectLst/>
                          <a:latin typeface="Arial" panose="020B0604020202020204" pitchFamily="34" charset="0"/>
                          <a:ea typeface="+mn-ea"/>
                          <a:cs typeface="Arial" panose="020B0604020202020204" pitchFamily="34" charset="0"/>
                        </a:rPr>
                        <a:t>Anguilla </a:t>
                      </a:r>
                      <a:r>
                        <a:rPr lang="en-US" sz="1800" b="1" kern="100">
                          <a:solidFill>
                            <a:srgbClr val="0000CC"/>
                          </a:solidFill>
                          <a:effectLst/>
                          <a:latin typeface="Arial" panose="020B0604020202020204" pitchFamily="34" charset="0"/>
                          <a:ea typeface="+mn-ea"/>
                          <a:cs typeface="Arial" panose="020B0604020202020204" pitchFamily="34" charset="0"/>
                          <a:sym typeface="Wingdings 2"/>
                        </a:rPr>
                        <a:t></a:t>
                      </a:r>
                      <a:endParaRPr lang="zh-TW" sz="1800" b="1" kern="100">
                        <a:solidFill>
                          <a:srgbClr val="0000CC"/>
                        </a:solidFill>
                        <a:effectLst/>
                        <a:latin typeface="Arial" panose="020B0604020202020204" pitchFamily="34" charset="0"/>
                        <a:ea typeface="+mn-ea"/>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組成成份</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en-US" sz="1800" b="1" kern="100">
                          <a:solidFill>
                            <a:srgbClr val="0000CC"/>
                          </a:solidFill>
                          <a:effectLst/>
                          <a:latin typeface="Arial" panose="020B0604020202020204" pitchFamily="34" charset="0"/>
                          <a:ea typeface="+mn-ea"/>
                          <a:cs typeface="Arial" panose="020B0604020202020204" pitchFamily="34" charset="0"/>
                          <a:sym typeface="Wingdings 2"/>
                        </a:rPr>
                        <a:t></a:t>
                      </a:r>
                      <a:r>
                        <a:rPr lang="zh-TW" sz="1800" b="1" kern="100">
                          <a:solidFill>
                            <a:srgbClr val="0000CC"/>
                          </a:solidFill>
                          <a:effectLst/>
                          <a:latin typeface="Arial" panose="020B0604020202020204" pitchFamily="34" charset="0"/>
                          <a:ea typeface="+mn-ea"/>
                          <a:cs typeface="Arial" panose="020B0604020202020204" pitchFamily="34" charset="0"/>
                        </a:rPr>
                        <a:t>、醬油</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原料特性</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養殖</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產品狀態</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片狀</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加工方式</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1755" marR="71755">
                        <a:lnSpc>
                          <a:spcPct val="100000"/>
                        </a:lnSpc>
                        <a:spcAft>
                          <a:spcPts val="0"/>
                        </a:spcAft>
                      </a:pPr>
                      <a:r>
                        <a:rPr lang="zh-TW" sz="1800" b="1" kern="100" dirty="0">
                          <a:solidFill>
                            <a:srgbClr val="0000CC"/>
                          </a:solidFill>
                          <a:effectLst/>
                          <a:latin typeface="Arial" panose="020B0604020202020204" pitchFamily="34" charset="0"/>
                          <a:ea typeface="+mn-ea"/>
                          <a:cs typeface="Arial" panose="020B0604020202020204" pitchFamily="34" charset="0"/>
                        </a:rPr>
                        <a:t>活魚經裂解後烘烤、蒸煮、調味、急速凍結後凍</a:t>
                      </a:r>
                      <a:r>
                        <a:rPr lang="zh-TW" sz="1800" b="1" kern="100" dirty="0" smtClean="0">
                          <a:solidFill>
                            <a:srgbClr val="0000CC"/>
                          </a:solidFill>
                          <a:effectLst/>
                          <a:latin typeface="Arial" panose="020B0604020202020204" pitchFamily="34" charset="0"/>
                          <a:ea typeface="+mn-ea"/>
                          <a:cs typeface="Arial" panose="020B0604020202020204" pitchFamily="34" charset="0"/>
                        </a:rPr>
                        <a:t>藏</a:t>
                      </a:r>
                      <a:endParaRPr lang="zh-TW" sz="1800" b="1" kern="100" dirty="0">
                        <a:solidFill>
                          <a:srgbClr val="0000CC"/>
                        </a:solidFill>
                        <a:effectLst/>
                        <a:latin typeface="Arial" panose="020B0604020202020204" pitchFamily="34" charset="0"/>
                        <a:ea typeface="+mn-ea"/>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15657">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包裝方式</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1755" marR="71755" algn="just">
                        <a:lnSpc>
                          <a:spcPct val="100000"/>
                        </a:lnSpc>
                        <a:spcAft>
                          <a:spcPts val="0"/>
                        </a:spcAft>
                      </a:pPr>
                      <a:r>
                        <a:rPr lang="en-US" sz="1800" b="1" kern="100">
                          <a:solidFill>
                            <a:srgbClr val="0000CC"/>
                          </a:solidFill>
                          <a:effectLst/>
                          <a:latin typeface="Arial" panose="020B0604020202020204" pitchFamily="34" charset="0"/>
                          <a:ea typeface="+mn-ea"/>
                          <a:cs typeface="Arial" panose="020B0604020202020204" pitchFamily="34" charset="0"/>
                        </a:rPr>
                        <a:t>1.</a:t>
                      </a:r>
                      <a:r>
                        <a:rPr lang="zh-TW" sz="1800" b="1" kern="100">
                          <a:solidFill>
                            <a:srgbClr val="0000CC"/>
                          </a:solidFill>
                          <a:effectLst/>
                          <a:latin typeface="Arial" panose="020B0604020202020204" pitchFamily="34" charset="0"/>
                          <a:ea typeface="+mn-ea"/>
                          <a:cs typeface="Arial" panose="020B0604020202020204" pitchFamily="34" charset="0"/>
                        </a:rPr>
                        <a:t>真空包裝後用內紙盒包裝再用外紙箱包裝後入庫凍藏</a:t>
                      </a:r>
                    </a:p>
                    <a:p>
                      <a:pPr marL="71755" marR="71755">
                        <a:lnSpc>
                          <a:spcPct val="100000"/>
                        </a:lnSpc>
                        <a:spcAft>
                          <a:spcPts val="0"/>
                        </a:spcAft>
                      </a:pPr>
                      <a:r>
                        <a:rPr lang="en-US" sz="1800" b="1" kern="100">
                          <a:solidFill>
                            <a:srgbClr val="0000CC"/>
                          </a:solidFill>
                          <a:effectLst/>
                          <a:latin typeface="Arial" panose="020B0604020202020204" pitchFamily="34" charset="0"/>
                          <a:ea typeface="+mn-ea"/>
                          <a:cs typeface="Arial" panose="020B0604020202020204" pitchFamily="34" charset="0"/>
                        </a:rPr>
                        <a:t>2.</a:t>
                      </a:r>
                      <a:r>
                        <a:rPr lang="zh-TW" sz="1800" b="1" kern="100">
                          <a:solidFill>
                            <a:srgbClr val="0000CC"/>
                          </a:solidFill>
                          <a:effectLst/>
                          <a:latin typeface="Arial" panose="020B0604020202020204" pitchFamily="34" charset="0"/>
                          <a:ea typeface="+mn-ea"/>
                          <a:cs typeface="Arial" panose="020B0604020202020204" pitchFamily="34" charset="0"/>
                        </a:rPr>
                        <a:t>大</a:t>
                      </a:r>
                      <a:r>
                        <a:rPr lang="en-US" sz="1800" b="1" kern="100">
                          <a:solidFill>
                            <a:srgbClr val="0000CC"/>
                          </a:solidFill>
                          <a:effectLst/>
                          <a:latin typeface="Arial" panose="020B0604020202020204" pitchFamily="34" charset="0"/>
                          <a:ea typeface="+mn-ea"/>
                          <a:cs typeface="Arial" panose="020B0604020202020204" pitchFamily="34" charset="0"/>
                        </a:rPr>
                        <a:t>PE</a:t>
                      </a:r>
                      <a:r>
                        <a:rPr lang="zh-TW" sz="1800" b="1" kern="100">
                          <a:solidFill>
                            <a:srgbClr val="0000CC"/>
                          </a:solidFill>
                          <a:effectLst/>
                          <a:latin typeface="Arial" panose="020B0604020202020204" pitchFamily="34" charset="0"/>
                          <a:ea typeface="+mn-ea"/>
                          <a:cs typeface="Arial" panose="020B0604020202020204" pitchFamily="34" charset="0"/>
                        </a:rPr>
                        <a:t>袋包裝後用內紙盒包裝再用外紙箱包裝後入庫凍藏</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儲存條件</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0000"/>
                        </a:lnSpc>
                        <a:spcAft>
                          <a:spcPts val="0"/>
                        </a:spcAft>
                        <a:tabLst>
                          <a:tab pos="1899920" algn="l"/>
                          <a:tab pos="1988820" algn="l"/>
                          <a:tab pos="2103120" algn="l"/>
                        </a:tabLst>
                      </a:pPr>
                      <a:r>
                        <a:rPr lang="en-US" sz="1800" b="1" kern="100">
                          <a:solidFill>
                            <a:srgbClr val="0000CC"/>
                          </a:solidFill>
                          <a:effectLst/>
                          <a:latin typeface="Arial" panose="020B0604020202020204" pitchFamily="34" charset="0"/>
                          <a:ea typeface="+mn-ea"/>
                          <a:cs typeface="Arial" panose="020B0604020202020204" pitchFamily="34" charset="0"/>
                        </a:rPr>
                        <a:t>- 18</a:t>
                      </a:r>
                      <a:r>
                        <a:rPr lang="zh-TW" sz="1800" b="1" kern="100">
                          <a:solidFill>
                            <a:srgbClr val="0000CC"/>
                          </a:solidFill>
                          <a:effectLst/>
                          <a:latin typeface="Arial" panose="020B0604020202020204" pitchFamily="34" charset="0"/>
                          <a:ea typeface="+mn-ea"/>
                          <a:cs typeface="Arial" panose="020B0604020202020204" pitchFamily="34" charset="0"/>
                        </a:rPr>
                        <a:t>℃以下冷凍保存</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運送方式</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維持</a:t>
                      </a:r>
                      <a:r>
                        <a:rPr lang="en-US" sz="1800" b="1" kern="100">
                          <a:solidFill>
                            <a:srgbClr val="0000CC"/>
                          </a:solidFill>
                          <a:effectLst/>
                          <a:latin typeface="Arial" panose="020B0604020202020204" pitchFamily="34" charset="0"/>
                          <a:ea typeface="+mn-ea"/>
                          <a:cs typeface="Arial" panose="020B0604020202020204" pitchFamily="34" charset="0"/>
                        </a:rPr>
                        <a:t> – 18</a:t>
                      </a:r>
                      <a:r>
                        <a:rPr lang="zh-TW" sz="1800" b="1" kern="100">
                          <a:solidFill>
                            <a:srgbClr val="0000CC"/>
                          </a:solidFill>
                          <a:effectLst/>
                          <a:latin typeface="Arial" panose="020B0604020202020204" pitchFamily="34" charset="0"/>
                          <a:ea typeface="+mn-ea"/>
                          <a:cs typeface="Arial" panose="020B0604020202020204" pitchFamily="34" charset="0"/>
                        </a:rPr>
                        <a:t>℃以下 之冷凍櫃運送</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保存期限</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二年</a:t>
                      </a:r>
                      <a:r>
                        <a:rPr lang="en-US" sz="1800" b="1" kern="100">
                          <a:solidFill>
                            <a:srgbClr val="0000CC"/>
                          </a:solidFill>
                          <a:effectLst/>
                          <a:latin typeface="Arial" panose="020B0604020202020204" pitchFamily="34" charset="0"/>
                          <a:ea typeface="+mn-ea"/>
                          <a:cs typeface="Arial" panose="020B0604020202020204" pitchFamily="34" charset="0"/>
                        </a:rPr>
                        <a:t> (24</a:t>
                      </a:r>
                      <a:r>
                        <a:rPr lang="zh-TW" sz="1800" b="1" kern="100">
                          <a:solidFill>
                            <a:srgbClr val="0000CC"/>
                          </a:solidFill>
                          <a:effectLst/>
                          <a:latin typeface="Arial" panose="020B0604020202020204" pitchFamily="34" charset="0"/>
                          <a:ea typeface="+mn-ea"/>
                          <a:cs typeface="Arial" panose="020B0604020202020204" pitchFamily="34" charset="0"/>
                        </a:rPr>
                        <a:t>個月</a:t>
                      </a:r>
                      <a:r>
                        <a:rPr lang="en-US" sz="1800" b="1" kern="100">
                          <a:solidFill>
                            <a:srgbClr val="0000CC"/>
                          </a:solidFill>
                          <a:effectLst/>
                          <a:latin typeface="Arial" panose="020B0604020202020204" pitchFamily="34" charset="0"/>
                          <a:ea typeface="+mn-ea"/>
                          <a:cs typeface="Arial" panose="020B0604020202020204" pitchFamily="34" charset="0"/>
                        </a:rPr>
                        <a:t>)</a:t>
                      </a:r>
                      <a:endParaRPr lang="zh-TW" sz="1800" b="1" kern="100">
                        <a:solidFill>
                          <a:srgbClr val="0000CC"/>
                        </a:solidFill>
                        <a:effectLst/>
                        <a:latin typeface="Arial" panose="020B0604020202020204" pitchFamily="34" charset="0"/>
                        <a:ea typeface="+mn-ea"/>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042423">
                <a:tc>
                  <a:txBody>
                    <a:bodyPr/>
                    <a:lstStyle/>
                    <a:p>
                      <a:pPr marL="0" indent="152400" algn="just" defTabSz="914400" rtl="0" eaLnBrk="1" latinLnBrk="0" hangingPunct="1">
                        <a:lnSpc>
                          <a:spcPct val="100000"/>
                        </a:lnSpc>
                        <a:spcAft>
                          <a:spcPts val="0"/>
                        </a:spcAft>
                        <a:tabLst>
                          <a:tab pos="1899920" algn="l"/>
                          <a:tab pos="1988820" algn="l"/>
                          <a:tab pos="2103120" algn="l"/>
                        </a:tabLst>
                      </a:pPr>
                      <a:r>
                        <a:rPr lang="zh-TW" sz="1800" b="1" kern="100" dirty="0">
                          <a:solidFill>
                            <a:srgbClr val="CC0000"/>
                          </a:solidFill>
                          <a:effectLst/>
                          <a:latin typeface="Arial" panose="020B0604020202020204" pitchFamily="34" charset="0"/>
                          <a:ea typeface="+mn-ea"/>
                          <a:cs typeface="Arial" panose="020B0604020202020204" pitchFamily="34" charset="0"/>
                        </a:rPr>
                        <a:t>使用說明</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71755">
                        <a:lnSpc>
                          <a:spcPct val="100000"/>
                        </a:lnSpc>
                        <a:spcAft>
                          <a:spcPts val="0"/>
                        </a:spcAft>
                      </a:pPr>
                      <a:r>
                        <a:rPr lang="en-US" sz="1800" b="1" kern="100" dirty="0">
                          <a:solidFill>
                            <a:srgbClr val="0000CC"/>
                          </a:solidFill>
                          <a:effectLst/>
                          <a:latin typeface="Arial" panose="020B0604020202020204" pitchFamily="34" charset="0"/>
                          <a:ea typeface="+mn-ea"/>
                          <a:cs typeface="Arial" panose="020B0604020202020204" pitchFamily="34" charset="0"/>
                        </a:rPr>
                        <a:t>1</a:t>
                      </a:r>
                      <a:r>
                        <a:rPr lang="en-US" sz="1800" b="1" kern="100" dirty="0" smtClean="0">
                          <a:solidFill>
                            <a:srgbClr val="0000CC"/>
                          </a:solidFill>
                          <a:effectLst/>
                          <a:latin typeface="Arial" panose="020B0604020202020204" pitchFamily="34" charset="0"/>
                          <a:ea typeface="+mn-ea"/>
                          <a:cs typeface="Arial" panose="020B0604020202020204" pitchFamily="34" charset="0"/>
                        </a:rPr>
                        <a:t>.</a:t>
                      </a:r>
                      <a:r>
                        <a:rPr lang="zh-TW" altLang="en-US" sz="1800" b="1" kern="100" dirty="0" smtClean="0">
                          <a:solidFill>
                            <a:srgbClr val="0000CC"/>
                          </a:solidFill>
                          <a:effectLst/>
                          <a:latin typeface="Arial" panose="020B0604020202020204" pitchFamily="34" charset="0"/>
                          <a:ea typeface="+mn-ea"/>
                          <a:cs typeface="Arial" panose="020B0604020202020204" pitchFamily="34" charset="0"/>
                        </a:rPr>
                        <a:t>須充分</a:t>
                      </a:r>
                      <a:r>
                        <a:rPr lang="zh-TW" sz="1800" b="1" kern="100" dirty="0" smtClean="0">
                          <a:solidFill>
                            <a:srgbClr val="0000CC"/>
                          </a:solidFill>
                          <a:effectLst/>
                          <a:latin typeface="Arial" panose="020B0604020202020204" pitchFamily="34" charset="0"/>
                          <a:ea typeface="+mn-ea"/>
                          <a:cs typeface="Arial" panose="020B0604020202020204" pitchFamily="34" charset="0"/>
                        </a:rPr>
                        <a:t>加熱</a:t>
                      </a:r>
                      <a:r>
                        <a:rPr lang="zh-TW" altLang="en-US" sz="1800" b="1" kern="100" dirty="0" smtClean="0">
                          <a:solidFill>
                            <a:srgbClr val="0000CC"/>
                          </a:solidFill>
                          <a:effectLst/>
                          <a:latin typeface="Arial" panose="020B0604020202020204" pitchFamily="34" charset="0"/>
                          <a:ea typeface="+mn-ea"/>
                          <a:cs typeface="Arial" panose="020B0604020202020204" pitchFamily="34" charset="0"/>
                        </a:rPr>
                        <a:t>後才可</a:t>
                      </a:r>
                      <a:r>
                        <a:rPr lang="zh-TW" sz="1800" b="1" kern="100" dirty="0" smtClean="0">
                          <a:solidFill>
                            <a:srgbClr val="0000CC"/>
                          </a:solidFill>
                          <a:effectLst/>
                          <a:latin typeface="Arial" panose="020B0604020202020204" pitchFamily="34" charset="0"/>
                          <a:ea typeface="+mn-ea"/>
                          <a:cs typeface="Arial" panose="020B0604020202020204" pitchFamily="34" charset="0"/>
                        </a:rPr>
                        <a:t>食用</a:t>
                      </a:r>
                      <a:r>
                        <a:rPr lang="zh-TW" altLang="en-US" sz="1800" b="1" kern="100" dirty="0" smtClean="0">
                          <a:solidFill>
                            <a:srgbClr val="0000CC"/>
                          </a:solidFill>
                          <a:effectLst/>
                          <a:latin typeface="Arial" panose="020B0604020202020204" pitchFamily="34" charset="0"/>
                          <a:ea typeface="+mn-ea"/>
                          <a:cs typeface="Arial" panose="020B0604020202020204" pitchFamily="34" charset="0"/>
                        </a:rPr>
                        <a:t>，非供即食</a:t>
                      </a:r>
                      <a:endParaRPr lang="zh-TW" sz="1800" b="1" kern="100" dirty="0">
                        <a:solidFill>
                          <a:srgbClr val="0000CC"/>
                        </a:solidFill>
                        <a:effectLst/>
                        <a:latin typeface="Arial" panose="020B0604020202020204" pitchFamily="34" charset="0"/>
                        <a:ea typeface="+mn-ea"/>
                        <a:cs typeface="Arial" panose="020B0604020202020204" pitchFamily="34" charset="0"/>
                      </a:endParaRPr>
                    </a:p>
                    <a:p>
                      <a:pPr marR="71755">
                        <a:lnSpc>
                          <a:spcPct val="100000"/>
                        </a:lnSpc>
                        <a:spcAft>
                          <a:spcPts val="0"/>
                        </a:spcAft>
                      </a:pPr>
                      <a:r>
                        <a:rPr lang="en-US" sz="1800" b="1" kern="100" dirty="0">
                          <a:solidFill>
                            <a:srgbClr val="0000CC"/>
                          </a:solidFill>
                          <a:effectLst/>
                          <a:latin typeface="Arial" panose="020B0604020202020204" pitchFamily="34" charset="0"/>
                          <a:ea typeface="+mn-ea"/>
                          <a:cs typeface="Arial" panose="020B0604020202020204" pitchFamily="34" charset="0"/>
                        </a:rPr>
                        <a:t>2.</a:t>
                      </a:r>
                      <a:r>
                        <a:rPr lang="zh-TW" sz="1800" b="1" kern="100" dirty="0">
                          <a:solidFill>
                            <a:srgbClr val="0000CC"/>
                          </a:solidFill>
                          <a:effectLst/>
                          <a:latin typeface="Arial" panose="020B0604020202020204" pitchFamily="34" charset="0"/>
                          <a:ea typeface="+mn-ea"/>
                          <a:cs typeface="Arial" panose="020B0604020202020204" pitchFamily="34" charset="0"/>
                        </a:rPr>
                        <a:t>開封後請盡速食用</a:t>
                      </a:r>
                    </a:p>
                    <a:p>
                      <a:pPr marL="152400" marR="71755" indent="-152400">
                        <a:lnSpc>
                          <a:spcPct val="100000"/>
                        </a:lnSpc>
                        <a:spcAft>
                          <a:spcPts val="0"/>
                        </a:spcAft>
                      </a:pPr>
                      <a:r>
                        <a:rPr lang="en-US" sz="1800" b="1" kern="100" dirty="0">
                          <a:solidFill>
                            <a:srgbClr val="0000CC"/>
                          </a:solidFill>
                          <a:effectLst/>
                          <a:latin typeface="Arial" panose="020B0604020202020204" pitchFamily="34" charset="0"/>
                          <a:ea typeface="+mn-ea"/>
                          <a:cs typeface="Arial" panose="020B0604020202020204" pitchFamily="34" charset="0"/>
                        </a:rPr>
                        <a:t>3.</a:t>
                      </a:r>
                      <a:r>
                        <a:rPr lang="zh-TW" sz="1800" b="1" kern="100" dirty="0">
                          <a:solidFill>
                            <a:srgbClr val="0000CC"/>
                          </a:solidFill>
                          <a:effectLst/>
                          <a:latin typeface="Arial" panose="020B0604020202020204" pitchFamily="34" charset="0"/>
                          <a:ea typeface="+mn-ea"/>
                          <a:cs typeface="Arial" panose="020B0604020202020204" pitchFamily="34" charset="0"/>
                        </a:rPr>
                        <a:t>此產品成份含有</a:t>
                      </a:r>
                      <a:r>
                        <a:rPr lang="en-US" sz="1800" b="1" kern="100" dirty="0">
                          <a:solidFill>
                            <a:srgbClr val="0000CC"/>
                          </a:solidFill>
                          <a:effectLst/>
                          <a:latin typeface="Arial" panose="020B0604020202020204" pitchFamily="34" charset="0"/>
                          <a:ea typeface="+mn-ea"/>
                          <a:cs typeface="Arial" panose="020B0604020202020204" pitchFamily="34" charset="0"/>
                          <a:sym typeface="Wingdings 2"/>
                        </a:rPr>
                        <a:t></a:t>
                      </a:r>
                      <a:r>
                        <a:rPr lang="zh-TW" sz="1800" b="1" kern="100" dirty="0">
                          <a:solidFill>
                            <a:srgbClr val="0000CC"/>
                          </a:solidFill>
                          <a:effectLst/>
                          <a:latin typeface="Arial" panose="020B0604020202020204" pitchFamily="34" charset="0"/>
                          <a:ea typeface="+mn-ea"/>
                          <a:cs typeface="Arial" panose="020B0604020202020204" pitchFamily="34" charset="0"/>
                        </a:rPr>
                        <a:t>、醬油</a:t>
                      </a:r>
                      <a:r>
                        <a:rPr lang="en-US" sz="1800" b="1" kern="100" dirty="0">
                          <a:solidFill>
                            <a:srgbClr val="0000CC"/>
                          </a:solidFill>
                          <a:effectLst/>
                          <a:latin typeface="Arial" panose="020B0604020202020204" pitchFamily="34" charset="0"/>
                          <a:ea typeface="+mn-ea"/>
                          <a:cs typeface="Arial" panose="020B0604020202020204" pitchFamily="34" charset="0"/>
                        </a:rPr>
                        <a:t> (</a:t>
                      </a:r>
                      <a:r>
                        <a:rPr lang="zh-TW" sz="1800" b="1" kern="100" dirty="0">
                          <a:solidFill>
                            <a:srgbClr val="0000CC"/>
                          </a:solidFill>
                          <a:effectLst/>
                          <a:latin typeface="Arial" panose="020B0604020202020204" pitchFamily="34" charset="0"/>
                          <a:ea typeface="+mn-ea"/>
                          <a:cs typeface="Arial" panose="020B0604020202020204" pitchFamily="34" charset="0"/>
                        </a:rPr>
                        <a:t>大豆、小麥</a:t>
                      </a:r>
                      <a:r>
                        <a:rPr lang="en-US" sz="1800" b="1" kern="100" dirty="0">
                          <a:solidFill>
                            <a:srgbClr val="0000CC"/>
                          </a:solidFill>
                          <a:effectLst/>
                          <a:latin typeface="Arial" panose="020B0604020202020204" pitchFamily="34" charset="0"/>
                          <a:ea typeface="+mn-ea"/>
                          <a:cs typeface="Arial" panose="020B0604020202020204" pitchFamily="34" charset="0"/>
                        </a:rPr>
                        <a:t> )</a:t>
                      </a:r>
                      <a:r>
                        <a:rPr lang="zh-TW" sz="1800" b="1" kern="100" dirty="0">
                          <a:solidFill>
                            <a:srgbClr val="0000CC"/>
                          </a:solidFill>
                          <a:effectLst/>
                          <a:latin typeface="Arial" panose="020B0604020202020204" pitchFamily="34" charset="0"/>
                          <a:ea typeface="+mn-ea"/>
                          <a:cs typeface="Arial" panose="020B0604020202020204" pitchFamily="34" charset="0"/>
                        </a:rPr>
                        <a:t>請於食品方面易過敏之消費者，購買時仔細閱讀成份</a:t>
                      </a:r>
                      <a:r>
                        <a:rPr lang="zh-TW" sz="1800" b="1" kern="100" dirty="0" smtClean="0">
                          <a:solidFill>
                            <a:srgbClr val="0000CC"/>
                          </a:solidFill>
                          <a:effectLst/>
                          <a:latin typeface="Arial" panose="020B0604020202020204" pitchFamily="34" charset="0"/>
                          <a:ea typeface="+mn-ea"/>
                          <a:cs typeface="Arial" panose="020B0604020202020204" pitchFamily="34" charset="0"/>
                        </a:rPr>
                        <a:t>標示</a:t>
                      </a:r>
                      <a:endParaRPr lang="zh-TW" sz="1800" b="1" kern="100" dirty="0">
                        <a:solidFill>
                          <a:srgbClr val="0000CC"/>
                        </a:solidFill>
                        <a:effectLst/>
                        <a:latin typeface="Arial" panose="020B0604020202020204" pitchFamily="34" charset="0"/>
                        <a:ea typeface="+mn-ea"/>
                        <a:cs typeface="Arial" panose="020B0604020202020204" pitchFamily="34" charset="0"/>
                      </a:endParaRP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8248">
                <a:tc>
                  <a:txBody>
                    <a:bodyPr/>
                    <a:lstStyle/>
                    <a:p>
                      <a:pPr indent="152400" algn="just">
                        <a:lnSpc>
                          <a:spcPct val="100000"/>
                        </a:lnSpc>
                        <a:spcAft>
                          <a:spcPts val="0"/>
                        </a:spcAft>
                        <a:tabLst>
                          <a:tab pos="1899920" algn="l"/>
                          <a:tab pos="1988820" algn="l"/>
                          <a:tab pos="2103120" algn="l"/>
                        </a:tabLst>
                      </a:pPr>
                      <a:r>
                        <a:rPr lang="zh-TW" sz="1800" b="1" kern="100">
                          <a:solidFill>
                            <a:srgbClr val="0000CC"/>
                          </a:solidFill>
                          <a:effectLst/>
                          <a:latin typeface="Arial" panose="020B0604020202020204" pitchFamily="34" charset="0"/>
                          <a:ea typeface="+mn-ea"/>
                          <a:cs typeface="Arial" panose="020B0604020202020204" pitchFamily="34" charset="0"/>
                        </a:rPr>
                        <a:t>消費對象</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1755" marR="71755">
                        <a:lnSpc>
                          <a:spcPct val="100000"/>
                        </a:lnSpc>
                        <a:spcAft>
                          <a:spcPts val="0"/>
                        </a:spcAft>
                      </a:pPr>
                      <a:r>
                        <a:rPr lang="zh-TW" sz="1800" b="1" kern="100" dirty="0">
                          <a:solidFill>
                            <a:srgbClr val="0000CC"/>
                          </a:solidFill>
                          <a:effectLst/>
                          <a:latin typeface="Arial" panose="020B0604020202020204" pitchFamily="34" charset="0"/>
                          <a:ea typeface="+mn-ea"/>
                          <a:cs typeface="Arial" panose="020B0604020202020204" pitchFamily="34" charset="0"/>
                        </a:rPr>
                        <a:t>一般消費者</a:t>
                      </a:r>
                    </a:p>
                  </a:txBody>
                  <a:tcPr marL="17780" marR="177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50894326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表06-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013" y="555625"/>
            <a:ext cx="7924800"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DD4C4405-37DD-4889-8827-03D92CD1D5F9}" type="slidenum">
              <a:rPr kumimoji="0" lang="en-US" altLang="zh-TW" sz="1400" smtClean="0">
                <a:ea typeface="新細明體" pitchFamily="18" charset="-120"/>
                <a:cs typeface="Arial" charset="0"/>
              </a:rPr>
              <a:pPr/>
              <a:t>36</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zh-TW" sz="3200" smtClean="0"/>
              <a:t>3.</a:t>
            </a:r>
            <a:r>
              <a:rPr lang="zh-TW" altLang="en-US" sz="3200" smtClean="0"/>
              <a:t> 確認產品的目標用途及消費對象</a:t>
            </a:r>
          </a:p>
        </p:txBody>
      </p:sp>
      <p:pic>
        <p:nvPicPr>
          <p:cNvPr id="45059" name="Picture 5" descr="表06-0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66725" y="2239963"/>
            <a:ext cx="8353425" cy="3186112"/>
          </a:xfrm>
          <a:noFill/>
        </p:spPr>
      </p:pic>
      <p:sp>
        <p:nvSpPr>
          <p:cNvPr id="4506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B93F605A-7BD4-433C-A97B-39D6DC856F35}" type="slidenum">
              <a:rPr kumimoji="0" lang="en-US" altLang="zh-TW" sz="1400" smtClean="0">
                <a:ea typeface="新細明體" pitchFamily="18" charset="-120"/>
                <a:cs typeface="Arial" charset="0"/>
              </a:rPr>
              <a:pPr/>
              <a:t>37</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74675" y="115888"/>
            <a:ext cx="8001000" cy="676275"/>
          </a:xfrm>
        </p:spPr>
        <p:txBody>
          <a:bodyPr/>
          <a:lstStyle/>
          <a:p>
            <a:pPr eaLnBrk="1" hangingPunct="1"/>
            <a:r>
              <a:rPr lang="en-US" altLang="zh-TW" smtClean="0"/>
              <a:t>4.</a:t>
            </a:r>
            <a:r>
              <a:rPr lang="zh-TW" altLang="en-US" smtClean="0"/>
              <a:t> 建立詳細的流程圖</a:t>
            </a:r>
          </a:p>
        </p:txBody>
      </p:sp>
      <p:pic>
        <p:nvPicPr>
          <p:cNvPr id="46083" name="Picture 4" descr="圖06-0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42988" y="908050"/>
            <a:ext cx="6480175" cy="5837238"/>
          </a:xfrm>
          <a:noFill/>
        </p:spPr>
      </p:pic>
      <p:sp>
        <p:nvSpPr>
          <p:cNvPr id="460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7BEF1D70-3E78-475F-B1BA-EE5FC7A80642}" type="slidenum">
              <a:rPr kumimoji="0" lang="en-US" altLang="zh-TW" sz="1400" smtClean="0">
                <a:ea typeface="新細明體" pitchFamily="18" charset="-120"/>
                <a:cs typeface="Arial" charset="0"/>
              </a:rPr>
              <a:pPr/>
              <a:t>38</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39750" y="260350"/>
            <a:ext cx="6840538" cy="1216025"/>
          </a:xfrm>
        </p:spPr>
        <p:txBody>
          <a:bodyPr/>
          <a:lstStyle/>
          <a:p>
            <a:pPr eaLnBrk="1" hangingPunct="1"/>
            <a:r>
              <a:rPr lang="en-US" altLang="zh-TW" sz="3400" smtClean="0"/>
              <a:t>5.</a:t>
            </a:r>
            <a:r>
              <a:rPr lang="zh-TW" altLang="en-US" sz="3400" smtClean="0"/>
              <a:t> 現場確認製造流程</a:t>
            </a:r>
            <a:br>
              <a:rPr lang="zh-TW" altLang="en-US" sz="3400" smtClean="0"/>
            </a:br>
            <a:r>
              <a:rPr lang="en-US" altLang="zh-TW" sz="3400" smtClean="0"/>
              <a:t>6.</a:t>
            </a:r>
            <a:r>
              <a:rPr lang="zh-TW" altLang="en-US" sz="3400" smtClean="0"/>
              <a:t> 進行危害分析</a:t>
            </a:r>
            <a:r>
              <a:rPr lang="en-US" altLang="zh-TW" sz="3400" smtClean="0"/>
              <a:t>(Codex</a:t>
            </a:r>
            <a:r>
              <a:rPr lang="zh-TW" altLang="en-US" sz="3400" smtClean="0"/>
              <a:t>第</a:t>
            </a:r>
            <a:r>
              <a:rPr lang="en-US" altLang="zh-TW" sz="3400" smtClean="0"/>
              <a:t>1</a:t>
            </a:r>
            <a:r>
              <a:rPr lang="zh-TW" altLang="en-US" sz="3400" smtClean="0"/>
              <a:t>原則</a:t>
            </a:r>
            <a:r>
              <a:rPr lang="en-US" altLang="zh-TW" sz="3400" smtClean="0"/>
              <a:t>)</a:t>
            </a:r>
            <a:endParaRPr lang="zh-TW" altLang="en-US" sz="3400" smtClean="0"/>
          </a:p>
        </p:txBody>
      </p:sp>
      <p:sp>
        <p:nvSpPr>
          <p:cNvPr id="47107" name="Rectangle 8"/>
          <p:cNvSpPr>
            <a:spLocks noChangeArrowheads="1"/>
          </p:cNvSpPr>
          <p:nvPr/>
        </p:nvSpPr>
        <p:spPr bwMode="auto">
          <a:xfrm>
            <a:off x="230188" y="1844675"/>
            <a:ext cx="858996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90613" lvl="3" indent="-552450">
              <a:lnSpc>
                <a:spcPct val="110000"/>
              </a:lnSpc>
              <a:spcBef>
                <a:spcPct val="20000"/>
              </a:spcBef>
              <a:buClr>
                <a:schemeClr val="accent2"/>
              </a:buClr>
              <a:buFont typeface="Wingdings" pitchFamily="2" charset="2"/>
              <a:buChar char="n"/>
            </a:pPr>
            <a:r>
              <a:rPr lang="zh-TW" altLang="en-US" sz="2400" b="1" dirty="0">
                <a:latin typeface="Arial" charset="0"/>
                <a:ea typeface="標楷體" pitchFamily="65" charset="-120"/>
              </a:rPr>
              <a:t>目的</a:t>
            </a:r>
          </a:p>
          <a:p>
            <a:pPr marL="1265238" lvl="4" indent="-457200">
              <a:lnSpc>
                <a:spcPct val="110000"/>
              </a:lnSpc>
              <a:spcBef>
                <a:spcPct val="25000"/>
              </a:spcBef>
              <a:buClr>
                <a:schemeClr val="accent2"/>
              </a:buClr>
              <a:buFont typeface="Wingdings" pitchFamily="2" charset="2"/>
              <a:buAutoNum type="arabicPeriod"/>
            </a:pPr>
            <a:r>
              <a:rPr lang="zh-TW" altLang="en-US" sz="2400" b="1" dirty="0">
                <a:latin typeface="Arial" charset="0"/>
                <a:ea typeface="標楷體" pitchFamily="65" charset="-120"/>
              </a:rPr>
              <a:t>評估危害之嚴重性、發生之機率及其防制措施</a:t>
            </a:r>
          </a:p>
          <a:p>
            <a:pPr marL="1265238" lvl="4" indent="-457200">
              <a:lnSpc>
                <a:spcPct val="110000"/>
              </a:lnSpc>
              <a:spcBef>
                <a:spcPct val="25000"/>
              </a:spcBef>
              <a:buClr>
                <a:schemeClr val="accent2"/>
              </a:buClr>
              <a:buFont typeface="Wingdings" pitchFamily="2" charset="2"/>
              <a:buAutoNum type="arabicPeriod"/>
            </a:pPr>
            <a:r>
              <a:rPr lang="zh-TW" altLang="en-US" sz="2400" b="1" dirty="0">
                <a:latin typeface="Arial" charset="0"/>
                <a:ea typeface="標楷體" pitchFamily="65" charset="-120"/>
              </a:rPr>
              <a:t>改進製程或產品配方以消除危害及增進產品的安全性</a:t>
            </a:r>
          </a:p>
          <a:p>
            <a:pPr marL="1265238" lvl="4" indent="-457200">
              <a:lnSpc>
                <a:spcPct val="110000"/>
              </a:lnSpc>
              <a:spcBef>
                <a:spcPct val="25000"/>
              </a:spcBef>
              <a:buClr>
                <a:schemeClr val="accent2"/>
              </a:buClr>
              <a:buFont typeface="Wingdings" pitchFamily="2" charset="2"/>
              <a:buAutoNum type="arabicPeriod"/>
            </a:pPr>
            <a:r>
              <a:rPr lang="zh-TW" altLang="en-US" sz="2400" b="1" dirty="0">
                <a:latin typeface="Arial" charset="0"/>
                <a:ea typeface="標楷體" pitchFamily="65" charset="-120"/>
              </a:rPr>
              <a:t>提供決定重要管制點之基本資料</a:t>
            </a:r>
          </a:p>
          <a:p>
            <a:pPr marL="1090613" lvl="3" indent="-552450">
              <a:lnSpc>
                <a:spcPct val="110000"/>
              </a:lnSpc>
              <a:spcBef>
                <a:spcPct val="100000"/>
              </a:spcBef>
              <a:buClr>
                <a:schemeClr val="accent2"/>
              </a:buClr>
              <a:buFont typeface="Wingdings" pitchFamily="2" charset="2"/>
              <a:buChar char="n"/>
            </a:pPr>
            <a:r>
              <a:rPr lang="zh-TW" altLang="en-US" sz="2400" b="1" dirty="0">
                <a:latin typeface="Arial" charset="0"/>
                <a:ea typeface="標楷體" pitchFamily="65" charset="-120"/>
              </a:rPr>
              <a:t>危害的類別</a:t>
            </a:r>
          </a:p>
          <a:p>
            <a:pPr marL="1265238" lvl="4" indent="-457200">
              <a:lnSpc>
                <a:spcPct val="110000"/>
              </a:lnSpc>
              <a:spcBef>
                <a:spcPct val="25000"/>
              </a:spcBef>
              <a:buClr>
                <a:schemeClr val="accent2"/>
              </a:buClr>
              <a:buFont typeface="Wingdings" pitchFamily="2" charset="2"/>
              <a:buChar char="§"/>
            </a:pPr>
            <a:r>
              <a:rPr lang="zh-TW" altLang="en-US" sz="2400" b="1" dirty="0">
                <a:latin typeface="Arial" charset="0"/>
                <a:ea typeface="標楷體" pitchFamily="65" charset="-120"/>
              </a:rPr>
              <a:t>在食品製造過程中，有可能導致食用不安全（如疾病或傷害）之汙染物可分為三大類，也就是</a:t>
            </a:r>
            <a:r>
              <a:rPr lang="zh-TW" altLang="en-US" sz="2400" b="1" dirty="0">
                <a:solidFill>
                  <a:srgbClr val="FF0000"/>
                </a:solidFill>
                <a:latin typeface="Arial" charset="0"/>
                <a:ea typeface="標楷體" pitchFamily="65" charset="-120"/>
              </a:rPr>
              <a:t>生物性</a:t>
            </a:r>
            <a:r>
              <a:rPr lang="zh-TW" altLang="en-US" sz="2400" b="1" dirty="0">
                <a:latin typeface="Arial" charset="0"/>
                <a:ea typeface="標楷體" pitchFamily="65" charset="-120"/>
              </a:rPr>
              <a:t>、</a:t>
            </a:r>
            <a:r>
              <a:rPr lang="zh-TW" altLang="en-US" sz="2400" b="1" dirty="0">
                <a:solidFill>
                  <a:srgbClr val="FF0000"/>
                </a:solidFill>
                <a:latin typeface="Arial" charset="0"/>
                <a:ea typeface="標楷體" pitchFamily="65" charset="-120"/>
              </a:rPr>
              <a:t>化學性</a:t>
            </a:r>
            <a:r>
              <a:rPr lang="zh-TW" altLang="en-US" sz="2400" b="1" dirty="0">
                <a:latin typeface="Arial" charset="0"/>
                <a:ea typeface="標楷體" pitchFamily="65" charset="-120"/>
              </a:rPr>
              <a:t>及</a:t>
            </a:r>
            <a:r>
              <a:rPr lang="zh-TW" altLang="en-US" sz="2400" b="1" dirty="0">
                <a:solidFill>
                  <a:srgbClr val="FF0000"/>
                </a:solidFill>
                <a:latin typeface="Arial" charset="0"/>
                <a:ea typeface="標楷體" pitchFamily="65" charset="-120"/>
              </a:rPr>
              <a:t>物理性</a:t>
            </a:r>
            <a:r>
              <a:rPr lang="zh-TW" altLang="en-US" sz="2400" b="1" dirty="0">
                <a:latin typeface="Arial" charset="0"/>
                <a:ea typeface="標楷體" pitchFamily="65" charset="-120"/>
              </a:rPr>
              <a:t>危害。</a:t>
            </a:r>
          </a:p>
        </p:txBody>
      </p:sp>
      <p:sp>
        <p:nvSpPr>
          <p:cNvPr id="4710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13678EA9-AC19-4F47-8CDF-CCB8BAA1D0A8}" type="slidenum">
              <a:rPr kumimoji="0" lang="en-US" altLang="zh-TW" sz="1400" smtClean="0">
                <a:ea typeface="新細明體" pitchFamily="18" charset="-120"/>
                <a:cs typeface="Arial" charset="0"/>
              </a:rPr>
              <a:pPr/>
              <a:t>39</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41310130"/>
              </p:ext>
            </p:extLst>
          </p:nvPr>
        </p:nvGraphicFramePr>
        <p:xfrm>
          <a:off x="533400" y="1524000"/>
          <a:ext cx="5791200" cy="4906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7"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27471F0-990E-4491-AA40-3B8B638803F4}" type="slidenum">
              <a:rPr kumimoji="0" lang="en-US" altLang="zh-TW" sz="1400" smtClean="0">
                <a:ea typeface="新細明體" pitchFamily="18" charset="-120"/>
                <a:cs typeface="Arial" charset="0"/>
              </a:rPr>
              <a:pPr/>
              <a:t>4</a:t>
            </a:fld>
            <a:endParaRPr kumimoji="0" lang="en-US" altLang="zh-TW" sz="1400" smtClean="0">
              <a:ea typeface="新細明體" pitchFamily="18" charset="-120"/>
              <a:cs typeface="Arial" charset="0"/>
            </a:endParaRPr>
          </a:p>
        </p:txBody>
      </p:sp>
      <p:sp>
        <p:nvSpPr>
          <p:cNvPr id="4098" name="標題 1"/>
          <p:cNvSpPr>
            <a:spLocks noGrp="1"/>
          </p:cNvSpPr>
          <p:nvPr>
            <p:ph type="title"/>
          </p:nvPr>
        </p:nvSpPr>
        <p:spPr/>
        <p:txBody>
          <a:bodyPr rtlCol="0">
            <a:normAutofit/>
          </a:bodyPr>
          <a:lstStyle/>
          <a:p>
            <a:pPr eaLnBrk="1" fontAlgn="auto" hangingPunct="1">
              <a:spcAft>
                <a:spcPts val="0"/>
              </a:spcAft>
              <a:defRPr/>
            </a:pPr>
            <a:r>
              <a:rPr lang="zh-TW" altLang="en-US" dirty="0" smtClean="0">
                <a:solidFill>
                  <a:schemeClr val="bg2">
                    <a:lumMod val="10000"/>
                  </a:schemeClr>
                </a:solidFill>
                <a:latin typeface="標楷體" pitchFamily="65" charset="-120"/>
              </a:rPr>
              <a:t>內容簡介</a:t>
            </a:r>
          </a:p>
        </p:txBody>
      </p:sp>
      <p:pic>
        <p:nvPicPr>
          <p:cNvPr id="6149" name="Picture 2" descr="舊振南中式西餅(純素食)"/>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588125" y="1844675"/>
            <a:ext cx="2205038"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https://sp.yimg.com/ib/th?id=HN.608052161368886110&amp;pid=15.1&amp;P=0"/>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588125" y="3933825"/>
            <a:ext cx="22320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460174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4" descr="表06-04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625" y="496888"/>
            <a:ext cx="7777163"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BCC6FBD4-DC8C-4860-8D65-D668CE332FED}" type="slidenum">
              <a:rPr kumimoji="0" lang="en-US" altLang="zh-TW" sz="1400" smtClean="0">
                <a:ea typeface="新細明體" pitchFamily="18" charset="-120"/>
                <a:cs typeface="Arial" charset="0"/>
              </a:rPr>
              <a:pPr/>
              <a:t>40</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828675" y="1700213"/>
            <a:ext cx="7559675"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10000"/>
              </a:lnSpc>
              <a:spcBef>
                <a:spcPct val="20000"/>
              </a:spcBef>
              <a:buClr>
                <a:schemeClr val="accent2"/>
              </a:buClr>
              <a:buFont typeface="Wingdings" pitchFamily="2" charset="2"/>
              <a:buChar char="o"/>
            </a:pPr>
            <a:r>
              <a:rPr lang="zh-TW" altLang="en-US" sz="3400" b="1" dirty="0">
                <a:latin typeface="Arial" charset="0"/>
                <a:ea typeface="標楷體" pitchFamily="65" charset="-120"/>
              </a:rPr>
              <a:t>目的</a:t>
            </a:r>
          </a:p>
          <a:p>
            <a:pPr marL="742950" lvl="1" indent="-285750">
              <a:lnSpc>
                <a:spcPct val="110000"/>
              </a:lnSpc>
              <a:spcBef>
                <a:spcPct val="20000"/>
              </a:spcBef>
              <a:buClr>
                <a:schemeClr val="accent2"/>
              </a:buClr>
              <a:buFont typeface="Wingdings" pitchFamily="2" charset="2"/>
              <a:buChar char="n"/>
            </a:pPr>
            <a:r>
              <a:rPr lang="zh-TW" altLang="en-US" sz="3000" b="1" dirty="0">
                <a:latin typeface="Arial" charset="0"/>
                <a:ea typeface="標楷體" pitchFamily="65" charset="-120"/>
              </a:rPr>
              <a:t>重要管制點（</a:t>
            </a:r>
            <a:r>
              <a:rPr lang="en-US" altLang="zh-TW" sz="3000" b="1" dirty="0">
                <a:latin typeface="Arial" charset="0"/>
                <a:ea typeface="標楷體" pitchFamily="65" charset="-120"/>
              </a:rPr>
              <a:t>CCP</a:t>
            </a:r>
            <a:r>
              <a:rPr lang="zh-TW" altLang="en-US" sz="3000" b="1" dirty="0">
                <a:latin typeface="Arial" charset="0"/>
                <a:ea typeface="標楷體" pitchFamily="65" charset="-120"/>
              </a:rPr>
              <a:t>）</a:t>
            </a:r>
          </a:p>
          <a:p>
            <a:pPr marL="1143000" lvl="2" indent="-228600">
              <a:lnSpc>
                <a:spcPct val="110000"/>
              </a:lnSpc>
              <a:spcBef>
                <a:spcPct val="20000"/>
              </a:spcBef>
              <a:buClr>
                <a:schemeClr val="accent2"/>
              </a:buClr>
              <a:buFont typeface="Wingdings" pitchFamily="2" charset="2"/>
              <a:buChar char="o"/>
            </a:pPr>
            <a:r>
              <a:rPr lang="zh-TW" altLang="en-US" sz="2800" b="1" dirty="0">
                <a:latin typeface="Arial" charset="0"/>
                <a:ea typeface="標楷體" pitchFamily="65" charset="-120"/>
              </a:rPr>
              <a:t>指</a:t>
            </a:r>
            <a:r>
              <a:rPr lang="zh-TW" altLang="en-US" sz="2800" b="1" dirty="0">
                <a:solidFill>
                  <a:srgbClr val="FF0000"/>
                </a:solidFill>
                <a:latin typeface="Arial" charset="0"/>
                <a:ea typeface="標楷體" pitchFamily="65" charset="-120"/>
              </a:rPr>
              <a:t>一個步驟或程序，若施予控制，則可預防、去除或減低</a:t>
            </a:r>
            <a:r>
              <a:rPr lang="zh-TW" altLang="en-US" sz="2800" b="1" dirty="0">
                <a:latin typeface="Arial" charset="0"/>
                <a:ea typeface="標楷體" pitchFamily="65" charset="-120"/>
              </a:rPr>
              <a:t>食品安全危害至可接受的程度</a:t>
            </a:r>
          </a:p>
          <a:p>
            <a:pPr marL="1143000" lvl="2" indent="-228600">
              <a:lnSpc>
                <a:spcPct val="110000"/>
              </a:lnSpc>
              <a:spcBef>
                <a:spcPct val="20000"/>
              </a:spcBef>
              <a:buClr>
                <a:schemeClr val="accent2"/>
              </a:buClr>
              <a:buFont typeface="Wingdings" pitchFamily="2" charset="2"/>
              <a:buChar char="o"/>
            </a:pPr>
            <a:r>
              <a:rPr lang="zh-TW" altLang="en-US" sz="2800" b="1" dirty="0">
                <a:latin typeface="Arial" charset="0"/>
                <a:ea typeface="標楷體" pitchFamily="65" charset="-120"/>
              </a:rPr>
              <a:t>重要管制點的性質有</a:t>
            </a:r>
            <a:r>
              <a:rPr lang="zh-TW" altLang="en-US" sz="2800" b="1" dirty="0">
                <a:solidFill>
                  <a:srgbClr val="FF0000"/>
                </a:solidFill>
                <a:latin typeface="Arial" charset="0"/>
                <a:ea typeface="標楷體" pitchFamily="65" charset="-120"/>
              </a:rPr>
              <a:t>衛生管理</a:t>
            </a:r>
            <a:r>
              <a:rPr lang="en-US" altLang="zh-TW" sz="2800" b="1" dirty="0">
                <a:solidFill>
                  <a:srgbClr val="FF0000"/>
                </a:solidFill>
                <a:latin typeface="Arial" charset="0"/>
                <a:ea typeface="標楷體" pitchFamily="65" charset="-120"/>
              </a:rPr>
              <a:t>CCP</a:t>
            </a:r>
            <a:r>
              <a:rPr lang="zh-TW" altLang="en-US" sz="2800" b="1" dirty="0">
                <a:latin typeface="Arial" charset="0"/>
                <a:ea typeface="標楷體" pitchFamily="65" charset="-120"/>
              </a:rPr>
              <a:t>，可降低危害；及</a:t>
            </a:r>
            <a:r>
              <a:rPr lang="zh-TW" altLang="en-US" sz="2800" b="1" dirty="0">
                <a:solidFill>
                  <a:srgbClr val="FF0000"/>
                </a:solidFill>
                <a:latin typeface="Arial" charset="0"/>
                <a:ea typeface="標楷體" pitchFamily="65" charset="-120"/>
              </a:rPr>
              <a:t>加工製造</a:t>
            </a:r>
            <a:r>
              <a:rPr lang="en-US" altLang="zh-TW" sz="2800" b="1" dirty="0">
                <a:solidFill>
                  <a:srgbClr val="FF0000"/>
                </a:solidFill>
                <a:latin typeface="Arial" charset="0"/>
                <a:ea typeface="標楷體" pitchFamily="65" charset="-120"/>
              </a:rPr>
              <a:t>CCP</a:t>
            </a:r>
            <a:r>
              <a:rPr lang="zh-TW" altLang="en-US" sz="2800" b="1" dirty="0">
                <a:latin typeface="Arial" charset="0"/>
                <a:ea typeface="標楷體" pitchFamily="65" charset="-120"/>
              </a:rPr>
              <a:t>，可使危害不存在</a:t>
            </a:r>
          </a:p>
        </p:txBody>
      </p:sp>
      <p:sp>
        <p:nvSpPr>
          <p:cNvPr id="50179" name="Rectangle 5"/>
          <p:cNvSpPr>
            <a:spLocks noGrp="1" noChangeArrowheads="1"/>
          </p:cNvSpPr>
          <p:nvPr>
            <p:ph type="title"/>
          </p:nvPr>
        </p:nvSpPr>
        <p:spPr>
          <a:xfrm>
            <a:off x="539750" y="260350"/>
            <a:ext cx="6840538" cy="1216025"/>
          </a:xfrm>
        </p:spPr>
        <p:txBody>
          <a:bodyPr/>
          <a:lstStyle/>
          <a:p>
            <a:pPr eaLnBrk="1" hangingPunct="1"/>
            <a:r>
              <a:rPr lang="en-US" altLang="zh-TW" sz="3200" smtClean="0"/>
              <a:t>7.</a:t>
            </a:r>
            <a:r>
              <a:rPr lang="zh-TW" altLang="en-US" sz="3200" smtClean="0"/>
              <a:t> 判定重要管制點</a:t>
            </a:r>
            <a:r>
              <a:rPr lang="en-US" altLang="zh-TW" sz="3200" smtClean="0"/>
              <a:t>(Codex</a:t>
            </a:r>
            <a:r>
              <a:rPr lang="zh-TW" altLang="en-US" sz="3200" smtClean="0"/>
              <a:t>第</a:t>
            </a:r>
            <a:r>
              <a:rPr lang="en-US" altLang="zh-TW" sz="3200" smtClean="0"/>
              <a:t>2</a:t>
            </a:r>
            <a:r>
              <a:rPr lang="zh-TW" altLang="en-US" sz="3200" smtClean="0"/>
              <a:t>原則</a:t>
            </a:r>
            <a:r>
              <a:rPr lang="en-US" altLang="zh-TW" sz="3200" smtClean="0"/>
              <a:t>)</a:t>
            </a:r>
            <a:endParaRPr lang="zh-TW" altLang="en-US" sz="3200" smtClean="0"/>
          </a:p>
        </p:txBody>
      </p:sp>
      <p:sp>
        <p:nvSpPr>
          <p:cNvPr id="5018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50FCD484-4A71-4F92-8D46-2EE393290344}" type="slidenum">
              <a:rPr kumimoji="0" lang="en-US" altLang="zh-TW" sz="1400" smtClean="0">
                <a:ea typeface="新細明體" pitchFamily="18" charset="-120"/>
                <a:cs typeface="Arial" charset="0"/>
              </a:rPr>
              <a:pPr/>
              <a:t>41</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zh-TW" altLang="zh-TW" smtClean="0"/>
          </a:p>
        </p:txBody>
      </p:sp>
      <p:sp>
        <p:nvSpPr>
          <p:cNvPr id="51203" name="Rectangle 4"/>
          <p:cNvSpPr>
            <a:spLocks noGrp="1" noChangeArrowheads="1"/>
          </p:cNvSpPr>
          <p:nvPr>
            <p:ph type="body" idx="1"/>
          </p:nvPr>
        </p:nvSpPr>
        <p:spPr>
          <a:xfrm>
            <a:off x="782638" y="2112963"/>
            <a:ext cx="7534275" cy="2971800"/>
          </a:xfrm>
          <a:noFill/>
        </p:spPr>
        <p:txBody>
          <a:bodyPr/>
          <a:lstStyle/>
          <a:p>
            <a:pPr marL="838200" indent="-838200" eaLnBrk="1" hangingPunct="1">
              <a:lnSpc>
                <a:spcPct val="120000"/>
              </a:lnSpc>
            </a:pPr>
            <a:r>
              <a:rPr lang="zh-TW" altLang="en-US" sz="3200" dirty="0" smtClean="0">
                <a:solidFill>
                  <a:srgbClr val="0000FF"/>
                </a:solidFill>
              </a:rPr>
              <a:t>重要管制點的性質如下：</a:t>
            </a:r>
          </a:p>
          <a:p>
            <a:pPr marL="827088" lvl="1" indent="-647700" eaLnBrk="1" hangingPunct="1">
              <a:lnSpc>
                <a:spcPct val="120000"/>
              </a:lnSpc>
            </a:pPr>
            <a:r>
              <a:rPr lang="zh-TW" altLang="en-US" sz="2800" dirty="0" smtClean="0">
                <a:solidFill>
                  <a:srgbClr val="0000FF"/>
                </a:solidFill>
              </a:rPr>
              <a:t>重要管制點是製造、加工流程中的一個步驟，有些是可被測量的</a:t>
            </a:r>
          </a:p>
          <a:p>
            <a:pPr marL="827088" lvl="1" indent="-647700" eaLnBrk="1" hangingPunct="1">
              <a:lnSpc>
                <a:spcPct val="120000"/>
              </a:lnSpc>
            </a:pPr>
            <a:r>
              <a:rPr lang="zh-TW" altLang="en-US" sz="2800" dirty="0" smtClean="0">
                <a:solidFill>
                  <a:srgbClr val="0000FF"/>
                </a:solidFill>
              </a:rPr>
              <a:t>控制得當將可降低或防止危害的發生</a:t>
            </a:r>
          </a:p>
          <a:p>
            <a:pPr marL="827088" lvl="1" indent="-647700" eaLnBrk="1" hangingPunct="1">
              <a:lnSpc>
                <a:spcPct val="120000"/>
              </a:lnSpc>
            </a:pPr>
            <a:r>
              <a:rPr lang="zh-TW" altLang="en-US" sz="2800" dirty="0" smtClean="0">
                <a:solidFill>
                  <a:srgbClr val="FF0000"/>
                </a:solidFill>
              </a:rPr>
              <a:t>此步驟所造成的汙染，並沒有後續的加工步驟能減低或消除此危害</a:t>
            </a:r>
          </a:p>
        </p:txBody>
      </p:sp>
      <p:sp>
        <p:nvSpPr>
          <p:cNvPr id="5120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3D8EA7AA-B25E-45AA-A0E4-1D25030DD04A}" type="slidenum">
              <a:rPr kumimoji="0" lang="en-US" altLang="zh-TW" sz="1400" smtClean="0">
                <a:ea typeface="新細明體" pitchFamily="18" charset="-120"/>
                <a:cs typeface="Arial" charset="0"/>
              </a:rPr>
              <a:pPr/>
              <a:t>42</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4" descr="圖06-04"/>
          <p:cNvPicPr>
            <a:picLocks noChangeAspect="1" noChangeArrowheads="1"/>
          </p:cNvPicPr>
          <p:nvPr/>
        </p:nvPicPr>
        <p:blipFill>
          <a:blip r:embed="rId2" cstate="print">
            <a:extLst>
              <a:ext uri="{28A0092B-C50C-407E-A947-70E740481C1C}">
                <a14:useLocalDpi xmlns:a14="http://schemas.microsoft.com/office/drawing/2010/main" val="0"/>
              </a:ext>
            </a:extLst>
          </a:blip>
          <a:srcRect t="13834"/>
          <a:stretch>
            <a:fillRect/>
          </a:stretch>
        </p:blipFill>
        <p:spPr bwMode="auto">
          <a:xfrm>
            <a:off x="1908175" y="117475"/>
            <a:ext cx="5497513"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406BA805-8593-4AE2-8B3B-35453A4C7F0D}" type="slidenum">
              <a:rPr kumimoji="0" lang="en-US" altLang="zh-TW" sz="1400" smtClean="0">
                <a:ea typeface="新細明體" pitchFamily="18" charset="-120"/>
                <a:cs typeface="Arial" charset="0"/>
              </a:rPr>
              <a:pPr/>
              <a:t>43</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4" descr="表06-05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333375"/>
            <a:ext cx="7632700" cy="613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1CF441F7-CA1E-4DE3-8F70-4F703BE42CA7}" type="slidenum">
              <a:rPr kumimoji="0" lang="en-US" altLang="zh-TW" sz="1400" smtClean="0">
                <a:ea typeface="新細明體" pitchFamily="18" charset="-120"/>
                <a:cs typeface="Arial" charset="0"/>
              </a:rPr>
              <a:pPr/>
              <a:t>44</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446088" y="1772816"/>
            <a:ext cx="8229600" cy="4177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265238" lvl="4" indent="-457200">
              <a:spcBef>
                <a:spcPct val="25000"/>
              </a:spcBef>
              <a:buClr>
                <a:schemeClr val="accent2"/>
              </a:buClr>
              <a:buFont typeface="Wingdings" pitchFamily="2" charset="2"/>
              <a:buAutoNum type="arabicPeriod"/>
            </a:pPr>
            <a:r>
              <a:rPr lang="zh-TW" altLang="en-US" sz="2800" b="1" dirty="0" smtClean="0">
                <a:latin typeface="Arial" charset="0"/>
                <a:ea typeface="標楷體" pitchFamily="65" charset="-120"/>
              </a:rPr>
              <a:t>原料</a:t>
            </a:r>
            <a:r>
              <a:rPr lang="zh-TW" altLang="en-US" sz="2800" b="1" dirty="0">
                <a:latin typeface="Arial" charset="0"/>
                <a:ea typeface="標楷體" pitchFamily="65" charset="-120"/>
              </a:rPr>
              <a:t>驗收檢查</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配方控制：水活性、</a:t>
            </a:r>
            <a:r>
              <a:rPr lang="en-US" altLang="zh-TW" sz="2800" b="1" dirty="0">
                <a:latin typeface="Arial" charset="0"/>
                <a:ea typeface="標楷體" pitchFamily="65" charset="-120"/>
              </a:rPr>
              <a:t>pH</a:t>
            </a:r>
            <a:r>
              <a:rPr lang="zh-TW" altLang="en-US" sz="2800" b="1" dirty="0">
                <a:latin typeface="Arial" charset="0"/>
                <a:ea typeface="標楷體" pitchFamily="65" charset="-120"/>
              </a:rPr>
              <a:t>值</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烹調加熱（復熱）處理：</a:t>
            </a:r>
            <a:r>
              <a:rPr lang="zh-TW" altLang="en-US" sz="2800" b="1" dirty="0">
                <a:solidFill>
                  <a:srgbClr val="FF0000"/>
                </a:solidFill>
                <a:latin typeface="Arial" charset="0"/>
                <a:ea typeface="標楷體" pitchFamily="65" charset="-120"/>
              </a:rPr>
              <a:t>溫度、時間</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冷藏、冷凍處理：溫度、時間</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清洗與消毒處理：種類、劑量、溫度、時間</a:t>
            </a:r>
          </a:p>
          <a:p>
            <a:pPr marL="1265238" lvl="4" indent="-457200">
              <a:spcBef>
                <a:spcPct val="25000"/>
              </a:spcBef>
              <a:buClr>
                <a:schemeClr val="accent2"/>
              </a:buClr>
              <a:buFont typeface="Wingdings" pitchFamily="2" charset="2"/>
              <a:buAutoNum type="arabicPeriod"/>
            </a:pPr>
            <a:r>
              <a:rPr lang="zh-TW" altLang="en-US" sz="2800" b="1" dirty="0">
                <a:solidFill>
                  <a:srgbClr val="FF0000"/>
                </a:solidFill>
                <a:latin typeface="Arial" charset="0"/>
                <a:ea typeface="標楷體" pitchFamily="65" charset="-120"/>
              </a:rPr>
              <a:t>交互汙染之防備</a:t>
            </a:r>
            <a:r>
              <a:rPr lang="zh-TW" altLang="en-US" sz="2800" b="1" dirty="0">
                <a:latin typeface="Arial" charset="0"/>
                <a:ea typeface="標楷體" pitchFamily="65" charset="-120"/>
              </a:rPr>
              <a:t>：容器及用具、作業方式</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操作人員之衛生管理：教育訓練、健康檢查</a:t>
            </a:r>
          </a:p>
          <a:p>
            <a:pPr marL="1265238" lvl="4" indent="-457200">
              <a:spcBef>
                <a:spcPct val="25000"/>
              </a:spcBef>
              <a:buClr>
                <a:schemeClr val="accent2"/>
              </a:buClr>
              <a:buFont typeface="Wingdings" pitchFamily="2" charset="2"/>
              <a:buAutoNum type="arabicPeriod"/>
            </a:pPr>
            <a:r>
              <a:rPr lang="zh-TW" altLang="en-US" sz="2800" b="1" dirty="0">
                <a:latin typeface="Arial" charset="0"/>
                <a:ea typeface="標楷體" pitchFamily="65" charset="-120"/>
              </a:rPr>
              <a:t>環境因子之控制：良好作業規範、衛生計畫</a:t>
            </a:r>
          </a:p>
        </p:txBody>
      </p:sp>
      <p:sp>
        <p:nvSpPr>
          <p:cNvPr id="2" name="標題 1"/>
          <p:cNvSpPr>
            <a:spLocks noGrp="1"/>
          </p:cNvSpPr>
          <p:nvPr>
            <p:ph type="title"/>
          </p:nvPr>
        </p:nvSpPr>
        <p:spPr/>
        <p:txBody>
          <a:bodyPr/>
          <a:lstStyle/>
          <a:p>
            <a:pPr lvl="3"/>
            <a:r>
              <a:rPr lang="zh-TW" altLang="en-US" sz="4400" dirty="0">
                <a:latin typeface="Arial" charset="0"/>
              </a:rPr>
              <a:t>常見的重要管制</a:t>
            </a:r>
            <a:r>
              <a:rPr lang="zh-TW" altLang="en-US" sz="4400" dirty="0" smtClean="0">
                <a:latin typeface="Arial" charset="0"/>
              </a:rPr>
              <a:t>點</a:t>
            </a:r>
            <a:endParaRPr lang="zh-TW" altLang="en-US" sz="4800" dirty="0"/>
          </a:p>
        </p:txBody>
      </p:sp>
      <p:sp>
        <p:nvSpPr>
          <p:cNvPr id="3" name="內容版面配置區 2"/>
          <p:cNvSpPr>
            <a:spLocks noGrp="1"/>
          </p:cNvSpPr>
          <p:nvPr>
            <p:ph idx="1"/>
          </p:nvPr>
        </p:nvSpPr>
        <p:spPr/>
        <p:txBody>
          <a:bodyPr/>
          <a:lstStyle/>
          <a:p>
            <a:endParaRPr lang="en-US" altLang="zh-TW" dirty="0" smtClean="0"/>
          </a:p>
          <a:p>
            <a:endParaRPr lang="en-US" altLang="zh-TW" dirty="0"/>
          </a:p>
          <a:p>
            <a:endParaRPr lang="en-US" altLang="zh-TW" dirty="0" smtClean="0">
              <a:solidFill>
                <a:srgbClr val="FF0000"/>
              </a:solidFill>
            </a:endParaRPr>
          </a:p>
          <a:p>
            <a:endParaRPr lang="en-US" altLang="zh-TW" dirty="0"/>
          </a:p>
          <a:p>
            <a:endParaRPr lang="zh-TW" altLang="en-US" dirty="0"/>
          </a:p>
        </p:txBody>
      </p:sp>
      <p:sp>
        <p:nvSpPr>
          <p:cNvPr id="54275"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ABAC7436-FBDC-4383-91C4-40E675A275A1}" type="slidenum">
              <a:rPr kumimoji="0" lang="en-US" altLang="zh-TW" sz="1400" smtClean="0">
                <a:ea typeface="新細明體" pitchFamily="18" charset="-120"/>
                <a:cs typeface="Arial" charset="0"/>
              </a:rPr>
              <a:pPr/>
              <a:t>45</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altLang="zh-TW" sz="3200" smtClean="0"/>
              <a:t>8.</a:t>
            </a:r>
            <a:r>
              <a:rPr lang="zh-TW" altLang="en-US" sz="3200" smtClean="0"/>
              <a:t> 建立管制界限</a:t>
            </a:r>
            <a:r>
              <a:rPr lang="en-US" altLang="zh-TW" sz="3200" smtClean="0"/>
              <a:t>(Codex</a:t>
            </a:r>
            <a:r>
              <a:rPr lang="zh-TW" altLang="en-US" sz="3200" smtClean="0"/>
              <a:t>第</a:t>
            </a:r>
            <a:r>
              <a:rPr lang="en-US" altLang="zh-TW" sz="3200" smtClean="0"/>
              <a:t>3</a:t>
            </a:r>
            <a:r>
              <a:rPr lang="zh-TW" altLang="en-US" sz="3200" smtClean="0"/>
              <a:t>原則</a:t>
            </a:r>
            <a:r>
              <a:rPr lang="en-US" altLang="zh-TW" sz="3200" smtClean="0"/>
              <a:t>)</a:t>
            </a:r>
            <a:endParaRPr lang="zh-TW" altLang="en-US" sz="3200" smtClean="0"/>
          </a:p>
        </p:txBody>
      </p:sp>
      <p:sp>
        <p:nvSpPr>
          <p:cNvPr id="55299" name="Rectangle 3"/>
          <p:cNvSpPr>
            <a:spLocks noGrp="1" noChangeArrowheads="1"/>
          </p:cNvSpPr>
          <p:nvPr>
            <p:ph type="body" idx="1"/>
          </p:nvPr>
        </p:nvSpPr>
        <p:spPr/>
        <p:txBody>
          <a:bodyPr/>
          <a:lstStyle/>
          <a:p>
            <a:pPr eaLnBrk="1" hangingPunct="1">
              <a:lnSpc>
                <a:spcPct val="110000"/>
              </a:lnSpc>
            </a:pPr>
            <a:r>
              <a:rPr lang="zh-TW" altLang="en-US" sz="3200" dirty="0" smtClean="0">
                <a:solidFill>
                  <a:srgbClr val="FF0000"/>
                </a:solidFill>
              </a:rPr>
              <a:t>每個</a:t>
            </a:r>
            <a:r>
              <a:rPr lang="en-US" altLang="zh-TW" sz="3200" dirty="0" smtClean="0">
                <a:solidFill>
                  <a:srgbClr val="FF0000"/>
                </a:solidFill>
              </a:rPr>
              <a:t>CCP</a:t>
            </a:r>
            <a:r>
              <a:rPr lang="zh-TW" altLang="en-US" sz="3200" dirty="0" smtClean="0">
                <a:solidFill>
                  <a:srgbClr val="FF0000"/>
                </a:solidFill>
              </a:rPr>
              <a:t>都應建立其管制界限</a:t>
            </a:r>
          </a:p>
          <a:p>
            <a:pPr eaLnBrk="1" hangingPunct="1">
              <a:lnSpc>
                <a:spcPct val="110000"/>
              </a:lnSpc>
            </a:pPr>
            <a:r>
              <a:rPr lang="zh-TW" altLang="en-US" sz="3200" dirty="0" smtClean="0"/>
              <a:t>界限之建立，可參考法規標準或指引、文獻資料、餐廳內外專家之建議或設計實驗來訂定</a:t>
            </a:r>
          </a:p>
          <a:p>
            <a:pPr lvl="1" eaLnBrk="1" hangingPunct="1">
              <a:lnSpc>
                <a:spcPct val="110000"/>
              </a:lnSpc>
            </a:pPr>
            <a:r>
              <a:rPr lang="zh-TW" altLang="en-US" sz="2800" dirty="0" smtClean="0">
                <a:solidFill>
                  <a:srgbClr val="0000FF"/>
                </a:solidFill>
              </a:rPr>
              <a:t>管制界限</a:t>
            </a:r>
            <a:r>
              <a:rPr lang="zh-TW" altLang="en-US" sz="2800" dirty="0" smtClean="0"/>
              <a:t>是學理上安全之容忍極限</a:t>
            </a:r>
          </a:p>
          <a:p>
            <a:pPr lvl="1" eaLnBrk="1" hangingPunct="1">
              <a:lnSpc>
                <a:spcPct val="110000"/>
              </a:lnSpc>
            </a:pPr>
            <a:r>
              <a:rPr lang="zh-TW" altLang="en-US" sz="2800" dirty="0" smtClean="0">
                <a:solidFill>
                  <a:srgbClr val="0000FF"/>
                </a:solidFill>
              </a:rPr>
              <a:t>目標界限</a:t>
            </a:r>
            <a:r>
              <a:rPr lang="zh-TW" altLang="en-US" sz="2800" dirty="0" smtClean="0"/>
              <a:t>是實際運作上預防因操作或加工失誤導致偏離管制界限，所制定更嚴苛的條件，以確保其安全性，又稱為操作者界限</a:t>
            </a:r>
          </a:p>
        </p:txBody>
      </p:sp>
      <p:sp>
        <p:nvSpPr>
          <p:cNvPr id="5530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8382BA76-97B3-42C9-BD9A-51E48EB2E6AA}" type="slidenum">
              <a:rPr kumimoji="0" lang="en-US" altLang="zh-TW" sz="1400" smtClean="0">
                <a:ea typeface="新細明體" pitchFamily="18" charset="-120"/>
                <a:cs typeface="Arial" charset="0"/>
              </a:rPr>
              <a:pPr/>
              <a:t>46</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ltLang="zh-TW" sz="3000" dirty="0" smtClean="0"/>
              <a:t>9.</a:t>
            </a:r>
            <a:r>
              <a:rPr lang="zh-TW" altLang="en-US" sz="3000" dirty="0" smtClean="0"/>
              <a:t> 執行管制點監測</a:t>
            </a:r>
            <a:r>
              <a:rPr lang="en-US" altLang="zh-TW" sz="3000" dirty="0" smtClean="0"/>
              <a:t>(Codex</a:t>
            </a:r>
            <a:r>
              <a:rPr lang="zh-TW" altLang="en-US" sz="3000" dirty="0" smtClean="0"/>
              <a:t>第</a:t>
            </a:r>
            <a:r>
              <a:rPr lang="en-US" altLang="zh-TW" sz="3000" dirty="0" smtClean="0"/>
              <a:t>4</a:t>
            </a:r>
            <a:r>
              <a:rPr lang="zh-TW" altLang="en-US" sz="3000" dirty="0" smtClean="0"/>
              <a:t>原則</a:t>
            </a:r>
            <a:r>
              <a:rPr lang="en-US" altLang="zh-TW" sz="3000" dirty="0" smtClean="0"/>
              <a:t>)</a:t>
            </a:r>
            <a:endParaRPr lang="zh-TW" altLang="en-US" sz="3000" dirty="0" smtClean="0"/>
          </a:p>
        </p:txBody>
      </p:sp>
      <p:sp>
        <p:nvSpPr>
          <p:cNvPr id="56323" name="Rectangle 3"/>
          <p:cNvSpPr>
            <a:spLocks noGrp="1" noChangeArrowheads="1"/>
          </p:cNvSpPr>
          <p:nvPr>
            <p:ph idx="1"/>
          </p:nvPr>
        </p:nvSpPr>
        <p:spPr>
          <a:xfrm>
            <a:off x="539552" y="1628800"/>
            <a:ext cx="8001000" cy="4267200"/>
          </a:xfrm>
        </p:spPr>
        <p:txBody>
          <a:bodyPr/>
          <a:lstStyle/>
          <a:p>
            <a:pPr eaLnBrk="1" hangingPunct="1">
              <a:lnSpc>
                <a:spcPct val="110000"/>
              </a:lnSpc>
            </a:pPr>
            <a:r>
              <a:rPr lang="zh-TW" altLang="en-US" sz="2600" dirty="0" smtClean="0"/>
              <a:t>目的</a:t>
            </a:r>
          </a:p>
          <a:p>
            <a:pPr lvl="1" eaLnBrk="1" hangingPunct="1">
              <a:lnSpc>
                <a:spcPct val="110000"/>
              </a:lnSpc>
            </a:pPr>
            <a:r>
              <a:rPr lang="zh-TW" altLang="en-US" sz="2200" dirty="0" smtClean="0"/>
              <a:t>監測是指有計畫的觀察及測量</a:t>
            </a:r>
            <a:r>
              <a:rPr lang="en-US" altLang="zh-TW" sz="2200" dirty="0" smtClean="0"/>
              <a:t>CCP</a:t>
            </a:r>
            <a:r>
              <a:rPr lang="zh-TW" altLang="en-US" sz="2200" dirty="0" smtClean="0"/>
              <a:t>之控制是否符合管制界限，並且作成控制記錄以作為確認之用。</a:t>
            </a:r>
          </a:p>
          <a:p>
            <a:pPr lvl="1" eaLnBrk="1" hangingPunct="1">
              <a:lnSpc>
                <a:spcPct val="110000"/>
              </a:lnSpc>
            </a:pPr>
            <a:r>
              <a:rPr lang="zh-TW" altLang="en-US" sz="2200" dirty="0" smtClean="0"/>
              <a:t>監測有二個功用</a:t>
            </a:r>
          </a:p>
          <a:p>
            <a:pPr lvl="2" eaLnBrk="1" hangingPunct="1">
              <a:lnSpc>
                <a:spcPct val="110000"/>
              </a:lnSpc>
              <a:buFont typeface="Wingdings" pitchFamily="2" charset="2"/>
              <a:buChar char="u"/>
            </a:pPr>
            <a:r>
              <a:rPr lang="zh-TW" altLang="en-US" sz="2100" dirty="0" smtClean="0">
                <a:solidFill>
                  <a:srgbClr val="FF0000"/>
                </a:solidFill>
              </a:rPr>
              <a:t>可得知一個</a:t>
            </a:r>
            <a:r>
              <a:rPr lang="en-US" altLang="zh-TW" sz="2100" dirty="0" smtClean="0">
                <a:solidFill>
                  <a:srgbClr val="FF0000"/>
                </a:solidFill>
              </a:rPr>
              <a:t>CCP</a:t>
            </a:r>
            <a:r>
              <a:rPr lang="zh-TW" altLang="en-US" sz="2100" dirty="0" smtClean="0">
                <a:solidFill>
                  <a:srgbClr val="FF0000"/>
                </a:solidFill>
              </a:rPr>
              <a:t>是否正走向失控的趨勢</a:t>
            </a:r>
            <a:r>
              <a:rPr lang="zh-TW" altLang="en-US" sz="2100" dirty="0" smtClean="0"/>
              <a:t>，並於真正偏離發生前給予調整，以回到正常範圍內</a:t>
            </a:r>
          </a:p>
          <a:p>
            <a:pPr lvl="2" eaLnBrk="1" hangingPunct="1">
              <a:lnSpc>
                <a:spcPct val="110000"/>
              </a:lnSpc>
              <a:buFont typeface="Wingdings" pitchFamily="2" charset="2"/>
              <a:buChar char="u"/>
            </a:pPr>
            <a:r>
              <a:rPr lang="zh-TW" altLang="en-US" sz="2100" dirty="0" smtClean="0">
                <a:solidFill>
                  <a:srgbClr val="FF0000"/>
                </a:solidFill>
              </a:rPr>
              <a:t>可告知何時</a:t>
            </a:r>
            <a:r>
              <a:rPr lang="en-US" altLang="zh-TW" sz="2100" dirty="0" smtClean="0">
                <a:solidFill>
                  <a:srgbClr val="FF0000"/>
                </a:solidFill>
              </a:rPr>
              <a:t>CCP</a:t>
            </a:r>
            <a:r>
              <a:rPr lang="zh-TW" altLang="en-US" sz="2100" dirty="0" smtClean="0">
                <a:solidFill>
                  <a:srgbClr val="FF0000"/>
                </a:solidFill>
              </a:rPr>
              <a:t>已發生失控</a:t>
            </a:r>
            <a:r>
              <a:rPr lang="zh-TW" altLang="en-US" sz="2100" dirty="0" smtClean="0"/>
              <a:t>，並超過管制界限，此時則必須立即採取矯正措施</a:t>
            </a:r>
          </a:p>
          <a:p>
            <a:pPr lvl="1" eaLnBrk="1" hangingPunct="1">
              <a:lnSpc>
                <a:spcPct val="110000"/>
              </a:lnSpc>
            </a:pPr>
            <a:r>
              <a:rPr lang="zh-TW" altLang="en-US" sz="2200" dirty="0" smtClean="0"/>
              <a:t>方法</a:t>
            </a:r>
          </a:p>
          <a:p>
            <a:pPr lvl="2" eaLnBrk="1" hangingPunct="1">
              <a:lnSpc>
                <a:spcPct val="110000"/>
              </a:lnSpc>
              <a:buFont typeface="Wingdings" pitchFamily="2" charset="2"/>
              <a:buChar char="u"/>
            </a:pPr>
            <a:r>
              <a:rPr lang="zh-TW" altLang="en-US" sz="2100" dirty="0" smtClean="0"/>
              <a:t>目視檢查及官能品評</a:t>
            </a:r>
          </a:p>
          <a:p>
            <a:pPr lvl="2" eaLnBrk="1" hangingPunct="1">
              <a:lnSpc>
                <a:spcPct val="110000"/>
              </a:lnSpc>
              <a:buFont typeface="Wingdings" pitchFamily="2" charset="2"/>
              <a:buChar char="u"/>
            </a:pPr>
            <a:r>
              <a:rPr lang="zh-TW" altLang="en-US" sz="2100" dirty="0" smtClean="0"/>
              <a:t>物理與化學的方法</a:t>
            </a:r>
          </a:p>
          <a:p>
            <a:pPr lvl="2" eaLnBrk="1" hangingPunct="1">
              <a:lnSpc>
                <a:spcPct val="110000"/>
              </a:lnSpc>
              <a:buFont typeface="Wingdings" pitchFamily="2" charset="2"/>
              <a:buChar char="u"/>
            </a:pPr>
            <a:r>
              <a:rPr lang="zh-TW" altLang="en-US" sz="2100" dirty="0" smtClean="0"/>
              <a:t>微生物檢驗方法</a:t>
            </a:r>
          </a:p>
        </p:txBody>
      </p:sp>
      <p:sp>
        <p:nvSpPr>
          <p:cNvPr id="5632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70910580-F215-42A2-90BD-84D646110B42}" type="slidenum">
              <a:rPr kumimoji="0" lang="en-US" altLang="zh-TW" sz="1400" smtClean="0">
                <a:ea typeface="新細明體" pitchFamily="18" charset="-120"/>
                <a:cs typeface="Arial" charset="0"/>
              </a:rPr>
              <a:pPr/>
              <a:t>47</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zh-TW" sz="3200" smtClean="0"/>
              <a:t>10.</a:t>
            </a:r>
            <a:r>
              <a:rPr lang="zh-TW" altLang="en-US" sz="3200" smtClean="0"/>
              <a:t>建立矯正措施</a:t>
            </a:r>
            <a:r>
              <a:rPr lang="en-US" altLang="zh-TW" sz="3200" smtClean="0"/>
              <a:t>(Codex</a:t>
            </a:r>
            <a:r>
              <a:rPr lang="zh-TW" altLang="en-US" sz="3200" smtClean="0"/>
              <a:t>第</a:t>
            </a:r>
            <a:r>
              <a:rPr lang="en-US" altLang="zh-TW" sz="3200" smtClean="0"/>
              <a:t>5</a:t>
            </a:r>
            <a:r>
              <a:rPr lang="zh-TW" altLang="en-US" sz="3200" smtClean="0"/>
              <a:t>原則</a:t>
            </a:r>
            <a:r>
              <a:rPr lang="en-US" altLang="zh-TW" sz="3200" smtClean="0"/>
              <a:t>)</a:t>
            </a:r>
            <a:endParaRPr lang="zh-TW" altLang="en-US" sz="3200" smtClean="0"/>
          </a:p>
        </p:txBody>
      </p:sp>
      <p:sp>
        <p:nvSpPr>
          <p:cNvPr id="57347" name="Rectangle 3"/>
          <p:cNvSpPr>
            <a:spLocks noGrp="1" noChangeArrowheads="1"/>
          </p:cNvSpPr>
          <p:nvPr>
            <p:ph type="body" idx="1"/>
          </p:nvPr>
        </p:nvSpPr>
        <p:spPr/>
        <p:txBody>
          <a:bodyPr/>
          <a:lstStyle/>
          <a:p>
            <a:pPr eaLnBrk="1" hangingPunct="1"/>
            <a:r>
              <a:rPr lang="zh-TW" altLang="en-US" smtClean="0"/>
              <a:t>目的</a:t>
            </a:r>
          </a:p>
          <a:p>
            <a:pPr lvl="1" eaLnBrk="1" hangingPunct="1"/>
            <a:r>
              <a:rPr lang="zh-TW" altLang="en-US" smtClean="0"/>
              <a:t>對</a:t>
            </a:r>
            <a:r>
              <a:rPr lang="en-US" altLang="zh-TW" smtClean="0"/>
              <a:t>HACCP</a:t>
            </a:r>
            <a:r>
              <a:rPr lang="zh-TW" altLang="en-US" smtClean="0"/>
              <a:t>計畫所列重要管制點之管制事項進行監測，發現異常時應採取適當的矯正措施，以確保：</a:t>
            </a:r>
          </a:p>
          <a:p>
            <a:pPr lvl="2" eaLnBrk="1" hangingPunct="1">
              <a:buFont typeface="Wingdings" pitchFamily="2" charset="2"/>
              <a:buChar char="u"/>
            </a:pPr>
            <a:r>
              <a:rPr lang="zh-TW" altLang="en-US" smtClean="0"/>
              <a:t>引起變異之原因已被矯正</a:t>
            </a:r>
          </a:p>
          <a:p>
            <a:pPr lvl="2" eaLnBrk="1" hangingPunct="1">
              <a:buFont typeface="Wingdings" pitchFamily="2" charset="2"/>
              <a:buChar char="u"/>
            </a:pPr>
            <a:r>
              <a:rPr lang="zh-TW" altLang="en-US" smtClean="0"/>
              <a:t>因異常所致危害健康或品質不良的產品未流入市面</a:t>
            </a:r>
          </a:p>
          <a:p>
            <a:pPr eaLnBrk="1" hangingPunct="1"/>
            <a:r>
              <a:rPr lang="zh-TW" altLang="en-US" smtClean="0"/>
              <a:t>矯正時機</a:t>
            </a:r>
          </a:p>
          <a:p>
            <a:pPr lvl="1" eaLnBrk="1" hangingPunct="1">
              <a:buFont typeface="Wingdings" pitchFamily="2" charset="2"/>
              <a:buChar char="u"/>
            </a:pPr>
            <a:r>
              <a:rPr lang="zh-TW" altLang="en-US" smtClean="0"/>
              <a:t>當條件</a:t>
            </a:r>
            <a:r>
              <a:rPr lang="en-US" altLang="zh-TW" smtClean="0"/>
              <a:t>(</a:t>
            </a:r>
            <a:r>
              <a:rPr lang="zh-TW" altLang="en-US" smtClean="0"/>
              <a:t>或作業</a:t>
            </a:r>
            <a:r>
              <a:rPr lang="en-US" altLang="zh-TW" smtClean="0"/>
              <a:t>)</a:t>
            </a:r>
            <a:r>
              <a:rPr lang="zh-TW" altLang="en-US" smtClean="0"/>
              <a:t>傾向或已偏離</a:t>
            </a:r>
            <a:r>
              <a:rPr lang="en-US" altLang="zh-TW" smtClean="0"/>
              <a:t>CCP</a:t>
            </a:r>
            <a:r>
              <a:rPr lang="zh-TW" altLang="en-US" smtClean="0"/>
              <a:t>之管制界限</a:t>
            </a:r>
          </a:p>
          <a:p>
            <a:pPr lvl="1" eaLnBrk="1" hangingPunct="1">
              <a:buFont typeface="Wingdings" pitchFamily="2" charset="2"/>
              <a:buChar char="u"/>
            </a:pPr>
            <a:r>
              <a:rPr lang="zh-TW" altLang="en-US" smtClean="0"/>
              <a:t>確認時發現</a:t>
            </a:r>
            <a:r>
              <a:rPr lang="en-US" altLang="zh-TW" smtClean="0"/>
              <a:t>HACCP</a:t>
            </a:r>
            <a:r>
              <a:rPr lang="zh-TW" altLang="en-US" smtClean="0"/>
              <a:t>系統不夠有效時</a:t>
            </a:r>
          </a:p>
        </p:txBody>
      </p:sp>
      <p:sp>
        <p:nvSpPr>
          <p:cNvPr id="5734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762352BC-DB5A-4CC8-8B11-307F1B97D03F}" type="slidenum">
              <a:rPr kumimoji="0" lang="en-US" altLang="zh-TW" sz="1400" smtClean="0">
                <a:ea typeface="新細明體" pitchFamily="18" charset="-120"/>
                <a:cs typeface="Arial" charset="0"/>
              </a:rPr>
              <a:pPr/>
              <a:t>48</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7560642" cy="1216025"/>
          </a:xfrm>
        </p:spPr>
        <p:txBody>
          <a:bodyPr/>
          <a:lstStyle/>
          <a:p>
            <a:r>
              <a:rPr lang="zh-TW" altLang="en-US" dirty="0" smtClean="0"/>
              <a:t>加工廠</a:t>
            </a:r>
            <a:r>
              <a:rPr lang="en-US" altLang="zh-TW" dirty="0" smtClean="0"/>
              <a:t>CCP</a:t>
            </a:r>
            <a:r>
              <a:rPr lang="zh-TW" altLang="en-US" dirty="0" smtClean="0"/>
              <a:t>管制範例</a:t>
            </a:r>
            <a:r>
              <a:rPr lang="en-US" altLang="zh-TW" dirty="0" smtClean="0"/>
              <a:t>---</a:t>
            </a:r>
            <a:r>
              <a:rPr lang="zh-TW" altLang="en-US" dirty="0" smtClean="0"/>
              <a:t>原料驗收</a:t>
            </a:r>
            <a:endParaRPr lang="zh-TW" altLang="en-US" dirty="0"/>
          </a:p>
        </p:txBody>
      </p:sp>
      <p:sp>
        <p:nvSpPr>
          <p:cNvPr id="4" name="投影片編號版面配置區 3"/>
          <p:cNvSpPr>
            <a:spLocks noGrp="1"/>
          </p:cNvSpPr>
          <p:nvPr>
            <p:ph type="sldNum" sz="quarter" idx="4294967295"/>
          </p:nvPr>
        </p:nvSpPr>
        <p:spPr>
          <a:xfrm>
            <a:off x="4191000" y="6505575"/>
            <a:ext cx="838200" cy="261938"/>
          </a:xfrm>
          <a:prstGeom prst="rect">
            <a:avLst/>
          </a:prstGeom>
        </p:spPr>
        <p:txBody>
          <a:bodyPr/>
          <a:lstStyle/>
          <a:p>
            <a:pPr>
              <a:defRPr/>
            </a:pPr>
            <a:fld id="{821ECDAF-462B-4C31-9418-1BADC86E435D}" type="slidenum">
              <a:rPr lang="zh-TW" altLang="en-US" smtClean="0"/>
              <a:pPr>
                <a:defRPr/>
              </a:pPr>
              <a:t>49</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3356455754"/>
              </p:ext>
            </p:extLst>
          </p:nvPr>
        </p:nvGraphicFramePr>
        <p:xfrm>
          <a:off x="251520" y="1825055"/>
          <a:ext cx="8568951" cy="4680520"/>
        </p:xfrm>
        <a:graphic>
          <a:graphicData uri="http://schemas.openxmlformats.org/drawingml/2006/table">
            <a:tbl>
              <a:tblPr/>
              <a:tblGrid>
                <a:gridCol w="923018"/>
                <a:gridCol w="638966"/>
                <a:gridCol w="923018"/>
                <a:gridCol w="923018"/>
                <a:gridCol w="689920"/>
                <a:gridCol w="581571"/>
                <a:gridCol w="580986"/>
                <a:gridCol w="913061"/>
                <a:gridCol w="801197"/>
                <a:gridCol w="1594196"/>
              </a:tblGrid>
              <a:tr h="292533">
                <a:tc rowSpan="2">
                  <a:txBody>
                    <a:bodyPr/>
                    <a:lstStyle/>
                    <a:p>
                      <a:pPr algn="ctr">
                        <a:spcAft>
                          <a:spcPts val="0"/>
                        </a:spcAft>
                      </a:pPr>
                      <a:r>
                        <a:rPr lang="zh-TW" sz="1500" b="0" kern="0" dirty="0">
                          <a:latin typeface="Arial"/>
                          <a:ea typeface="標楷體"/>
                          <a:cs typeface="Arial"/>
                        </a:rPr>
                        <a:t>加工步驟</a:t>
                      </a:r>
                      <a:endParaRPr lang="zh-TW" sz="1500" b="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500" b="0" kern="0">
                          <a:latin typeface="Arial"/>
                          <a:ea typeface="標楷體"/>
                          <a:cs typeface="Arial"/>
                        </a:rPr>
                        <a:t>顯著</a:t>
                      </a:r>
                      <a:endParaRPr lang="zh-TW" sz="1500" b="0" kern="100">
                        <a:latin typeface="Times New Roman"/>
                        <a:ea typeface="新細明體"/>
                      </a:endParaRPr>
                    </a:p>
                    <a:p>
                      <a:pPr algn="ctr">
                        <a:spcAft>
                          <a:spcPts val="0"/>
                        </a:spcAft>
                      </a:pPr>
                      <a:r>
                        <a:rPr lang="zh-TW" sz="1500" b="0" kern="0">
                          <a:latin typeface="Arial"/>
                          <a:ea typeface="標楷體"/>
                          <a:cs typeface="Arial"/>
                        </a:rPr>
                        <a:t>危害</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500" b="0" kern="0">
                          <a:latin typeface="Arial"/>
                          <a:ea typeface="標楷體"/>
                          <a:cs typeface="Arial"/>
                        </a:rPr>
                        <a:t>管制界限</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zh-TW" sz="1500" b="0" kern="0" spc="3000">
                          <a:latin typeface="Arial"/>
                          <a:ea typeface="標楷體"/>
                          <a:cs typeface="Arial"/>
                        </a:rPr>
                        <a:t>監</a:t>
                      </a:r>
                      <a:r>
                        <a:rPr lang="zh-TW" sz="1500" b="0" kern="0">
                          <a:latin typeface="Arial"/>
                          <a:ea typeface="標楷體"/>
                          <a:cs typeface="Arial"/>
                        </a:rPr>
                        <a:t>測</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spcAft>
                          <a:spcPts val="0"/>
                        </a:spcAft>
                      </a:pPr>
                      <a:r>
                        <a:rPr lang="zh-TW" sz="1500" b="0" kern="0">
                          <a:latin typeface="Arial"/>
                          <a:ea typeface="標楷體"/>
                          <a:cs typeface="Arial"/>
                        </a:rPr>
                        <a:t>異常矯正</a:t>
                      </a:r>
                      <a:endParaRPr lang="zh-TW" sz="1500" b="0" kern="100">
                        <a:latin typeface="Times New Roman"/>
                        <a:ea typeface="新細明體"/>
                      </a:endParaRPr>
                    </a:p>
                    <a:p>
                      <a:pPr algn="ctr">
                        <a:spcAft>
                          <a:spcPts val="0"/>
                        </a:spcAft>
                      </a:pPr>
                      <a:r>
                        <a:rPr lang="zh-TW" sz="1500" b="0" kern="0">
                          <a:latin typeface="Arial"/>
                          <a:ea typeface="標楷體"/>
                          <a:cs typeface="Arial"/>
                        </a:rPr>
                        <a:t>措施</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500" b="0" kern="0" spc="500">
                          <a:latin typeface="Arial"/>
                          <a:ea typeface="標楷體"/>
                          <a:cs typeface="Arial"/>
                        </a:rPr>
                        <a:t>記</a:t>
                      </a:r>
                      <a:r>
                        <a:rPr lang="zh-TW" sz="1500" b="0" kern="0">
                          <a:latin typeface="Arial"/>
                          <a:ea typeface="標楷體"/>
                          <a:cs typeface="Arial"/>
                        </a:rPr>
                        <a:t>錄</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500" b="0" kern="0" spc="3000" dirty="0">
                          <a:latin typeface="Arial"/>
                          <a:ea typeface="標楷體"/>
                          <a:cs typeface="Arial"/>
                        </a:rPr>
                        <a:t>確</a:t>
                      </a:r>
                      <a:r>
                        <a:rPr lang="zh-TW" sz="1500" b="0" kern="0" dirty="0">
                          <a:latin typeface="Arial"/>
                          <a:ea typeface="標楷體"/>
                          <a:cs typeface="Arial"/>
                        </a:rPr>
                        <a:t>認</a:t>
                      </a:r>
                      <a:endParaRPr lang="zh-TW" sz="1500" b="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506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0" kern="0">
                          <a:latin typeface="Arial"/>
                          <a:ea typeface="標楷體"/>
                          <a:cs typeface="Arial"/>
                        </a:rPr>
                        <a:t>監測項目</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500" b="0" kern="0">
                          <a:latin typeface="Arial"/>
                          <a:ea typeface="標楷體"/>
                          <a:cs typeface="Arial"/>
                        </a:rPr>
                        <a:t>監測</a:t>
                      </a:r>
                      <a:endParaRPr lang="zh-TW" sz="1500" b="0" kern="100">
                        <a:latin typeface="Times New Roman"/>
                        <a:ea typeface="新細明體"/>
                      </a:endParaRPr>
                    </a:p>
                    <a:p>
                      <a:pPr algn="ctr">
                        <a:spcAft>
                          <a:spcPts val="0"/>
                        </a:spcAft>
                      </a:pPr>
                      <a:r>
                        <a:rPr lang="zh-TW" sz="1500" b="0" kern="0">
                          <a:latin typeface="Arial"/>
                          <a:ea typeface="標楷體"/>
                          <a:cs typeface="Arial"/>
                        </a:rPr>
                        <a:t>方法</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500" b="0" kern="0">
                          <a:latin typeface="Arial"/>
                          <a:ea typeface="標楷體"/>
                          <a:cs typeface="Arial"/>
                        </a:rPr>
                        <a:t>監測</a:t>
                      </a:r>
                      <a:endParaRPr lang="zh-TW" sz="1500" b="0" kern="100">
                        <a:latin typeface="Times New Roman"/>
                        <a:ea typeface="新細明體"/>
                      </a:endParaRPr>
                    </a:p>
                    <a:p>
                      <a:pPr algn="ctr">
                        <a:spcAft>
                          <a:spcPts val="0"/>
                        </a:spcAft>
                      </a:pPr>
                      <a:r>
                        <a:rPr lang="zh-TW" sz="1500" b="0" kern="0">
                          <a:latin typeface="Arial"/>
                          <a:ea typeface="標楷體"/>
                          <a:cs typeface="Arial"/>
                        </a:rPr>
                        <a:t>頻率</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500" b="0" kern="0">
                          <a:latin typeface="Arial"/>
                          <a:ea typeface="標楷體"/>
                          <a:cs typeface="Arial"/>
                        </a:rPr>
                        <a:t>監測</a:t>
                      </a:r>
                      <a:endParaRPr lang="zh-TW" sz="1500" b="0" kern="100">
                        <a:latin typeface="Times New Roman"/>
                        <a:ea typeface="新細明體"/>
                      </a:endParaRPr>
                    </a:p>
                    <a:p>
                      <a:pPr algn="ctr">
                        <a:spcAft>
                          <a:spcPts val="0"/>
                        </a:spcAft>
                      </a:pPr>
                      <a:r>
                        <a:rPr lang="zh-TW" sz="1500" b="0" kern="0">
                          <a:latin typeface="Arial"/>
                          <a:ea typeface="標楷體"/>
                          <a:cs typeface="Arial"/>
                        </a:rPr>
                        <a:t>人員</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3802922">
                <a:tc>
                  <a:txBody>
                    <a:bodyPr/>
                    <a:lstStyle/>
                    <a:p>
                      <a:pPr algn="ctr">
                        <a:spcAft>
                          <a:spcPts val="0"/>
                        </a:spcAft>
                      </a:pPr>
                      <a:r>
                        <a:rPr lang="zh-TW" sz="1500" b="0" kern="0">
                          <a:latin typeface="Arial"/>
                          <a:ea typeface="標楷體"/>
                          <a:cs typeface="Arial"/>
                        </a:rPr>
                        <a:t>原料</a:t>
                      </a:r>
                      <a:endParaRPr lang="zh-TW" sz="1500" b="0" kern="100">
                        <a:latin typeface="Times New Roman"/>
                        <a:ea typeface="新細明體"/>
                      </a:endParaRPr>
                    </a:p>
                    <a:p>
                      <a:pPr algn="ctr">
                        <a:spcAft>
                          <a:spcPts val="0"/>
                        </a:spcAft>
                      </a:pPr>
                      <a:r>
                        <a:rPr lang="zh-TW" sz="1500" b="0" kern="0">
                          <a:latin typeface="Arial"/>
                          <a:ea typeface="標楷體"/>
                          <a:cs typeface="Arial"/>
                        </a:rPr>
                        <a:t>驗收</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lgn="just">
                        <a:spcAft>
                          <a:spcPts val="0"/>
                        </a:spcAft>
                      </a:pPr>
                      <a:endParaRPr lang="en-US" sz="1500" b="0" kern="0" dirty="0">
                        <a:latin typeface="Arial"/>
                        <a:ea typeface="標楷體"/>
                      </a:endParaRPr>
                    </a:p>
                    <a:p>
                      <a:pPr marL="190500" indent="-190500">
                        <a:spcAft>
                          <a:spcPts val="0"/>
                        </a:spcAft>
                      </a:pPr>
                      <a:r>
                        <a:rPr lang="en-US" sz="1500" b="0" kern="0" dirty="0">
                          <a:latin typeface="Arial"/>
                          <a:ea typeface="標楷體"/>
                        </a:rPr>
                        <a:t>1</a:t>
                      </a:r>
                      <a:r>
                        <a:rPr lang="en-US" sz="1500" b="1" kern="0" dirty="0">
                          <a:solidFill>
                            <a:srgbClr val="FF0000"/>
                          </a:solidFill>
                          <a:latin typeface="Arial"/>
                          <a:ea typeface="標楷體"/>
                        </a:rPr>
                        <a:t>.</a:t>
                      </a:r>
                      <a:r>
                        <a:rPr lang="zh-TW" sz="1500" b="1" kern="0" dirty="0">
                          <a:solidFill>
                            <a:srgbClr val="FF0000"/>
                          </a:solidFill>
                          <a:latin typeface="Arial"/>
                          <a:ea typeface="標楷體"/>
                          <a:cs typeface="Arial"/>
                        </a:rPr>
                        <a:t>動物用藥殘留</a:t>
                      </a:r>
                      <a:endParaRPr lang="zh-TW" sz="1500" b="1" kern="100" dirty="0">
                        <a:solidFill>
                          <a:srgbClr val="FF0000"/>
                        </a:solidFill>
                        <a:latin typeface="Times New Roman"/>
                        <a:ea typeface="新細明體"/>
                      </a:endParaRPr>
                    </a:p>
                    <a:p>
                      <a:pPr marL="190500" indent="-190500">
                        <a:spcAft>
                          <a:spcPts val="0"/>
                        </a:spcAft>
                      </a:pPr>
                      <a:r>
                        <a:rPr lang="en-US" sz="1500" b="1" kern="0" dirty="0">
                          <a:solidFill>
                            <a:srgbClr val="FF0000"/>
                          </a:solidFill>
                          <a:latin typeface="Arial"/>
                          <a:ea typeface="標楷體"/>
                        </a:rPr>
                        <a:t>2.</a:t>
                      </a:r>
                      <a:r>
                        <a:rPr lang="zh-TW" sz="1500" b="1" kern="0" dirty="0">
                          <a:solidFill>
                            <a:srgbClr val="FF0000"/>
                          </a:solidFill>
                          <a:latin typeface="Arial"/>
                          <a:ea typeface="標楷體"/>
                          <a:cs typeface="Arial"/>
                        </a:rPr>
                        <a:t>農藥殘留</a:t>
                      </a:r>
                      <a:endParaRPr lang="zh-TW" sz="1500" b="1" kern="100" dirty="0">
                        <a:solidFill>
                          <a:srgbClr val="FF0000"/>
                        </a:solidFill>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0" indent="-190500">
                        <a:spcAft>
                          <a:spcPts val="0"/>
                        </a:spcAft>
                      </a:pPr>
                      <a:r>
                        <a:rPr lang="en-US" sz="1500" b="0" kern="0">
                          <a:latin typeface="Arial"/>
                          <a:ea typeface="標楷體"/>
                        </a:rPr>
                        <a:t>1.</a:t>
                      </a:r>
                      <a:r>
                        <a:rPr lang="zh-TW" sz="1500" b="0" kern="0">
                          <a:latin typeface="Arial"/>
                          <a:ea typeface="標楷體"/>
                          <a:cs typeface="Arial"/>
                        </a:rPr>
                        <a:t>依輸入國國家標準</a:t>
                      </a:r>
                      <a:endParaRPr lang="zh-TW" sz="1500" b="0" kern="100">
                        <a:latin typeface="Times New Roman"/>
                        <a:ea typeface="新細明體"/>
                      </a:endParaRPr>
                    </a:p>
                    <a:p>
                      <a:pPr marL="190500" indent="-190500">
                        <a:spcAft>
                          <a:spcPts val="0"/>
                        </a:spcAft>
                      </a:pPr>
                      <a:r>
                        <a:rPr lang="en-US" sz="1500" b="0" kern="0">
                          <a:latin typeface="Arial"/>
                          <a:ea typeface="標楷體"/>
                        </a:rPr>
                        <a:t>2.</a:t>
                      </a:r>
                      <a:r>
                        <a:rPr lang="zh-TW" sz="1500" b="0" kern="0">
                          <a:latin typeface="Arial"/>
                          <a:ea typeface="標楷體"/>
                          <a:cs typeface="Arial"/>
                        </a:rPr>
                        <a:t>依輸入國國家標準</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lgn="just">
                        <a:spcAft>
                          <a:spcPts val="0"/>
                        </a:spcAft>
                      </a:pPr>
                      <a:r>
                        <a:rPr lang="en-US" sz="1500" b="0" kern="0" dirty="0">
                          <a:latin typeface="Arial"/>
                          <a:ea typeface="標楷體"/>
                        </a:rPr>
                        <a:t>1.</a:t>
                      </a:r>
                      <a:r>
                        <a:rPr lang="zh-TW" sz="1500" b="0" kern="0" dirty="0">
                          <a:latin typeface="Arial"/>
                          <a:ea typeface="標楷體"/>
                          <a:cs typeface="Arial"/>
                        </a:rPr>
                        <a:t>藥物殘留含量</a:t>
                      </a:r>
                      <a:endParaRPr lang="zh-TW" sz="1500" b="0" kern="100" dirty="0">
                        <a:latin typeface="Times New Roman"/>
                        <a:ea typeface="新細明體"/>
                      </a:endParaRPr>
                    </a:p>
                    <a:p>
                      <a:pPr marL="285750" indent="-285750" algn="just">
                        <a:spcAft>
                          <a:spcPts val="0"/>
                        </a:spcAft>
                      </a:pPr>
                      <a:r>
                        <a:rPr lang="zh-TW" altLang="en-US" sz="1500" b="0" kern="0" dirty="0" smtClean="0">
                          <a:solidFill>
                            <a:srgbClr val="FF0000"/>
                          </a:solidFill>
                          <a:latin typeface="Arial"/>
                          <a:ea typeface="標楷體"/>
                          <a:cs typeface="Arial"/>
                        </a:rPr>
                        <a:t>如</a:t>
                      </a:r>
                      <a:r>
                        <a:rPr lang="zh-TW" sz="1500" b="0" kern="0" dirty="0" smtClean="0">
                          <a:solidFill>
                            <a:srgbClr val="FF0000"/>
                          </a:solidFill>
                          <a:latin typeface="Arial"/>
                          <a:ea typeface="標楷體"/>
                          <a:cs typeface="Arial"/>
                        </a:rPr>
                        <a:t>附件</a:t>
                      </a:r>
                      <a:endParaRPr lang="zh-TW" sz="1500" b="0" kern="100" dirty="0">
                        <a:latin typeface="Times New Roman"/>
                        <a:ea typeface="新細明體"/>
                      </a:endParaRPr>
                    </a:p>
                    <a:p>
                      <a:pPr marL="285750" indent="-285750" algn="just">
                        <a:spcAft>
                          <a:spcPts val="0"/>
                        </a:spcAft>
                      </a:pPr>
                      <a:r>
                        <a:rPr lang="en-US" sz="1500" b="0" kern="0" dirty="0">
                          <a:latin typeface="Arial"/>
                          <a:ea typeface="標楷體"/>
                        </a:rPr>
                        <a:t>2.</a:t>
                      </a:r>
                      <a:r>
                        <a:rPr lang="zh-TW" sz="1500" b="0" kern="0" dirty="0">
                          <a:latin typeface="Arial"/>
                          <a:ea typeface="標楷體"/>
                          <a:cs typeface="Arial"/>
                        </a:rPr>
                        <a:t>農藥殘留含量</a:t>
                      </a:r>
                      <a:endParaRPr lang="zh-TW" sz="1500" b="0" kern="100" dirty="0">
                        <a:latin typeface="Times New Roman"/>
                        <a:ea typeface="新細明體"/>
                      </a:endParaRPr>
                    </a:p>
                    <a:p>
                      <a:pPr marL="285750" indent="-285750" algn="just">
                        <a:spcAft>
                          <a:spcPts val="0"/>
                        </a:spcAft>
                      </a:pPr>
                      <a:r>
                        <a:rPr lang="zh-TW" sz="1500" b="0" kern="0" dirty="0" smtClean="0">
                          <a:solidFill>
                            <a:srgbClr val="FF0000"/>
                          </a:solidFill>
                          <a:latin typeface="Arial"/>
                          <a:ea typeface="標楷體"/>
                          <a:cs typeface="Arial"/>
                        </a:rPr>
                        <a:t>如</a:t>
                      </a:r>
                      <a:r>
                        <a:rPr lang="zh-TW" sz="1500" b="0" kern="0" dirty="0">
                          <a:solidFill>
                            <a:srgbClr val="FF0000"/>
                          </a:solidFill>
                          <a:latin typeface="Arial"/>
                          <a:ea typeface="標楷體"/>
                          <a:cs typeface="Arial"/>
                        </a:rPr>
                        <a:t>附</a:t>
                      </a:r>
                      <a:r>
                        <a:rPr lang="zh-TW" sz="1500" b="0" kern="0" dirty="0" smtClean="0">
                          <a:solidFill>
                            <a:srgbClr val="FF0000"/>
                          </a:solidFill>
                          <a:latin typeface="Arial"/>
                          <a:ea typeface="標楷體"/>
                          <a:cs typeface="Arial"/>
                        </a:rPr>
                        <a:t>件</a:t>
                      </a:r>
                      <a:endParaRPr lang="zh-TW" sz="1500" b="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0" indent="-190500" algn="just">
                        <a:spcAft>
                          <a:spcPts val="0"/>
                        </a:spcAft>
                      </a:pPr>
                      <a:r>
                        <a:rPr lang="en-US" sz="1500" b="0" kern="0">
                          <a:latin typeface="Arial"/>
                          <a:ea typeface="標楷體"/>
                        </a:rPr>
                        <a:t>1.</a:t>
                      </a:r>
                      <a:r>
                        <a:rPr lang="zh-TW" sz="1500" b="0" kern="0">
                          <a:latin typeface="Arial"/>
                          <a:ea typeface="標楷體"/>
                          <a:cs typeface="Arial"/>
                        </a:rPr>
                        <a:t>委外檢驗</a:t>
                      </a:r>
                      <a:endParaRPr lang="zh-TW" sz="1500" b="0" kern="100">
                        <a:latin typeface="Times New Roman"/>
                        <a:ea typeface="新細明體"/>
                      </a:endParaRPr>
                    </a:p>
                    <a:p>
                      <a:pPr marL="190500" indent="-190500" algn="just">
                        <a:spcAft>
                          <a:spcPts val="0"/>
                        </a:spcAft>
                      </a:pPr>
                      <a:r>
                        <a:rPr lang="en-US" sz="1500" b="0" kern="0">
                          <a:latin typeface="Arial"/>
                          <a:ea typeface="標楷體"/>
                        </a:rPr>
                        <a:t>2.</a:t>
                      </a:r>
                      <a:r>
                        <a:rPr lang="zh-TW" sz="1500" b="0" kern="0">
                          <a:latin typeface="Arial"/>
                          <a:ea typeface="標楷體"/>
                          <a:cs typeface="Arial"/>
                        </a:rPr>
                        <a:t>委外檢驗</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just">
                        <a:spcAft>
                          <a:spcPts val="0"/>
                        </a:spcAft>
                      </a:pPr>
                      <a:r>
                        <a:rPr lang="en-US" sz="1500" b="0" kern="0">
                          <a:latin typeface="Arial"/>
                          <a:ea typeface="標楷體"/>
                        </a:rPr>
                        <a:t>1.</a:t>
                      </a:r>
                      <a:r>
                        <a:rPr lang="zh-TW" sz="1500" b="0" kern="0">
                          <a:latin typeface="Arial"/>
                          <a:ea typeface="標楷體"/>
                          <a:cs typeface="Arial"/>
                        </a:rPr>
                        <a:t>每批</a:t>
                      </a:r>
                      <a:endParaRPr lang="zh-TW" sz="1500" b="0" kern="100">
                        <a:latin typeface="Times New Roman"/>
                        <a:ea typeface="新細明體"/>
                      </a:endParaRPr>
                    </a:p>
                    <a:p>
                      <a:pPr marL="15240" algn="just">
                        <a:spcAft>
                          <a:spcPts val="0"/>
                        </a:spcAft>
                      </a:pPr>
                      <a:r>
                        <a:rPr lang="en-US" sz="1500" b="0" kern="0">
                          <a:latin typeface="Arial"/>
                          <a:ea typeface="標楷體"/>
                        </a:rPr>
                        <a:t>2.</a:t>
                      </a:r>
                      <a:r>
                        <a:rPr lang="zh-TW" sz="1500" b="0" kern="0">
                          <a:latin typeface="Arial"/>
                          <a:ea typeface="標楷體"/>
                          <a:cs typeface="Arial"/>
                        </a:rPr>
                        <a:t>每批</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0" indent="-190500">
                        <a:spcAft>
                          <a:spcPts val="0"/>
                        </a:spcAft>
                      </a:pPr>
                      <a:r>
                        <a:rPr lang="en-US" sz="1500" b="0" kern="0">
                          <a:latin typeface="Arial"/>
                          <a:ea typeface="標楷體"/>
                        </a:rPr>
                        <a:t>1.</a:t>
                      </a:r>
                      <a:r>
                        <a:rPr lang="zh-TW" sz="1500" b="0" kern="0">
                          <a:latin typeface="Arial"/>
                          <a:ea typeface="標楷體"/>
                          <a:cs typeface="Arial"/>
                        </a:rPr>
                        <a:t>檢驗單位檢驗員</a:t>
                      </a:r>
                      <a:endParaRPr lang="zh-TW" sz="1500" b="0" kern="100">
                        <a:latin typeface="Times New Roman"/>
                        <a:ea typeface="新細明體"/>
                      </a:endParaRPr>
                    </a:p>
                    <a:p>
                      <a:pPr marL="190500" indent="-190500">
                        <a:spcAft>
                          <a:spcPts val="0"/>
                        </a:spcAft>
                      </a:pPr>
                      <a:r>
                        <a:rPr lang="en-US" sz="1500" b="0" kern="0">
                          <a:latin typeface="Arial"/>
                          <a:ea typeface="標楷體"/>
                        </a:rPr>
                        <a:t>2.</a:t>
                      </a:r>
                      <a:r>
                        <a:rPr lang="zh-TW" sz="1500" b="0" kern="0">
                          <a:latin typeface="Arial"/>
                          <a:ea typeface="標楷體"/>
                          <a:cs typeface="Arial"/>
                        </a:rPr>
                        <a:t>檢驗單位檢驗員</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8615" indent="-333375">
                        <a:spcAft>
                          <a:spcPts val="0"/>
                        </a:spcAft>
                      </a:pPr>
                      <a:r>
                        <a:rPr lang="en-US" sz="1500" b="0" kern="0" dirty="0">
                          <a:latin typeface="Arial"/>
                          <a:ea typeface="標楷體"/>
                        </a:rPr>
                        <a:t>1.</a:t>
                      </a:r>
                      <a:r>
                        <a:rPr lang="zh-TW" sz="1500" b="0" kern="0" dirty="0">
                          <a:latin typeface="Arial"/>
                          <a:ea typeface="標楷體"/>
                          <a:cs typeface="Arial"/>
                        </a:rPr>
                        <a:t>拒收退回</a:t>
                      </a:r>
                      <a:endParaRPr lang="zh-TW" sz="1500" b="0" kern="100" dirty="0">
                        <a:latin typeface="Times New Roman"/>
                        <a:ea typeface="新細明體"/>
                      </a:endParaRPr>
                    </a:p>
                    <a:p>
                      <a:pPr marL="158115" indent="-142875">
                        <a:spcAft>
                          <a:spcPts val="0"/>
                        </a:spcAft>
                      </a:pPr>
                      <a:r>
                        <a:rPr lang="en-US" sz="1500" b="0" kern="0" dirty="0">
                          <a:latin typeface="Arial"/>
                          <a:ea typeface="標楷體"/>
                        </a:rPr>
                        <a:t>2.</a:t>
                      </a:r>
                      <a:r>
                        <a:rPr lang="zh-TW" sz="1500" b="0" kern="0" dirty="0">
                          <a:latin typeface="Arial"/>
                          <a:ea typeface="標楷體"/>
                          <a:cs typeface="Arial"/>
                        </a:rPr>
                        <a:t>將該養殖戶列為觀察養殖戶</a:t>
                      </a:r>
                      <a:endParaRPr lang="zh-TW" sz="1500" b="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0" indent="-190500">
                        <a:spcAft>
                          <a:spcPts val="0"/>
                        </a:spcAft>
                      </a:pPr>
                      <a:r>
                        <a:rPr lang="en-US" sz="1500" b="0" kern="0">
                          <a:latin typeface="Arial"/>
                          <a:ea typeface="標楷體"/>
                        </a:rPr>
                        <a:t>1.</a:t>
                      </a:r>
                      <a:r>
                        <a:rPr lang="zh-TW" sz="1500" b="0" kern="0">
                          <a:latin typeface="Arial"/>
                          <a:ea typeface="標楷體"/>
                          <a:cs typeface="Arial"/>
                        </a:rPr>
                        <a:t>藥物殘留檢驗報告</a:t>
                      </a:r>
                      <a:endParaRPr lang="zh-TW" sz="1500" b="0" kern="100">
                        <a:latin typeface="Times New Roman"/>
                        <a:ea typeface="新細明體"/>
                      </a:endParaRPr>
                    </a:p>
                    <a:p>
                      <a:pPr marL="63500" indent="-63500">
                        <a:spcAft>
                          <a:spcPts val="0"/>
                        </a:spcAft>
                      </a:pPr>
                      <a:r>
                        <a:rPr lang="en-US" sz="1500" b="0" kern="0">
                          <a:latin typeface="Arial"/>
                          <a:ea typeface="標楷體"/>
                        </a:rPr>
                        <a:t>2.</a:t>
                      </a:r>
                      <a:r>
                        <a:rPr lang="zh-TW" sz="1500" b="0" kern="0">
                          <a:latin typeface="Arial"/>
                          <a:ea typeface="標楷體"/>
                          <a:cs typeface="Arial"/>
                        </a:rPr>
                        <a:t>農藥殘留檢驗</a:t>
                      </a:r>
                      <a:r>
                        <a:rPr lang="en-US" sz="1500" b="0" kern="0">
                          <a:latin typeface="Arial"/>
                          <a:ea typeface="標楷體"/>
                        </a:rPr>
                        <a:t>  </a:t>
                      </a:r>
                      <a:r>
                        <a:rPr lang="zh-TW" sz="1500" b="0" kern="0">
                          <a:latin typeface="Arial"/>
                          <a:ea typeface="標楷體"/>
                          <a:cs typeface="Arial"/>
                        </a:rPr>
                        <a:t>報告</a:t>
                      </a:r>
                      <a:endParaRPr lang="zh-TW" sz="1500" b="0" kern="100">
                        <a:latin typeface="Times New Roman"/>
                        <a:ea typeface="新細明體"/>
                      </a:endParaRPr>
                    </a:p>
                    <a:p>
                      <a:pPr marL="63500" indent="-63500">
                        <a:spcAft>
                          <a:spcPts val="0"/>
                        </a:spcAft>
                      </a:pPr>
                      <a:r>
                        <a:rPr lang="en-US" sz="1500" b="0" kern="0">
                          <a:solidFill>
                            <a:srgbClr val="FF0000"/>
                          </a:solidFill>
                          <a:latin typeface="Arial"/>
                          <a:ea typeface="標楷體"/>
                        </a:rPr>
                        <a:t>3.</a:t>
                      </a:r>
                      <a:r>
                        <a:rPr lang="zh-TW" sz="1500" b="0" kern="0">
                          <a:solidFill>
                            <a:srgbClr val="FF0000"/>
                          </a:solidFill>
                          <a:latin typeface="Arial"/>
                          <a:ea typeface="標楷體"/>
                          <a:cs typeface="Arial"/>
                        </a:rPr>
                        <a:t>養殖戶訪視記錄</a:t>
                      </a:r>
                      <a:endParaRPr lang="zh-TW" sz="1500" b="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0" indent="-190500" algn="just">
                        <a:spcAft>
                          <a:spcPts val="0"/>
                        </a:spcAft>
                      </a:pPr>
                      <a:r>
                        <a:rPr lang="en-US" sz="1500" b="0" kern="0" dirty="0">
                          <a:latin typeface="Arial"/>
                          <a:ea typeface="標楷體"/>
                        </a:rPr>
                        <a:t>1.</a:t>
                      </a:r>
                      <a:r>
                        <a:rPr lang="zh-TW" sz="1500" b="0" kern="0" dirty="0">
                          <a:latin typeface="Arial"/>
                          <a:ea typeface="標楷體"/>
                          <a:cs typeface="Arial"/>
                        </a:rPr>
                        <a:t>購買前每個養殖戶每半年派驗收人員</a:t>
                      </a:r>
                      <a:r>
                        <a:rPr lang="zh-TW" sz="1500" b="1" kern="0" dirty="0">
                          <a:solidFill>
                            <a:srgbClr val="FF0000"/>
                          </a:solidFill>
                          <a:latin typeface="Arial"/>
                          <a:ea typeface="標楷體"/>
                          <a:cs typeface="Arial"/>
                        </a:rPr>
                        <a:t>訪視養殖池一次並記錄其訪視結果</a:t>
                      </a:r>
                      <a:endParaRPr lang="zh-TW" sz="1500" b="1" kern="100" dirty="0">
                        <a:solidFill>
                          <a:srgbClr val="FF0000"/>
                        </a:solidFill>
                        <a:latin typeface="Times New Roman"/>
                        <a:ea typeface="新細明體"/>
                      </a:endParaRPr>
                    </a:p>
                    <a:p>
                      <a:pPr marL="191770" indent="-190500" algn="just">
                        <a:spcAft>
                          <a:spcPts val="0"/>
                        </a:spcAft>
                      </a:pPr>
                      <a:r>
                        <a:rPr lang="en-US" sz="1500" b="0" kern="0" dirty="0">
                          <a:latin typeface="Arial"/>
                          <a:ea typeface="標楷體"/>
                        </a:rPr>
                        <a:t>2.</a:t>
                      </a:r>
                      <a:r>
                        <a:rPr lang="zh-TW" sz="1500" b="0" kern="0" dirty="0">
                          <a:latin typeface="Arial"/>
                          <a:ea typeface="標楷體"/>
                          <a:cs typeface="Arial"/>
                        </a:rPr>
                        <a:t>將其每批驗收記錄之表單呈交各相關單位主管簽章確認</a:t>
                      </a:r>
                      <a:endParaRPr lang="zh-TW" sz="1500" b="0" kern="100" dirty="0">
                        <a:latin typeface="Times New Roman"/>
                        <a:ea typeface="新細明體"/>
                      </a:endParaRPr>
                    </a:p>
                    <a:p>
                      <a:pPr marL="190500" indent="-190500" algn="just">
                        <a:spcAft>
                          <a:spcPts val="0"/>
                        </a:spcAft>
                      </a:pPr>
                      <a:r>
                        <a:rPr lang="en-US" sz="1500" b="0" kern="0" dirty="0">
                          <a:latin typeface="Arial"/>
                          <a:ea typeface="標楷體"/>
                        </a:rPr>
                        <a:t>3.</a:t>
                      </a:r>
                      <a:r>
                        <a:rPr lang="zh-TW" sz="1500" b="0" kern="0" dirty="0">
                          <a:latin typeface="Arial"/>
                          <a:ea typeface="標楷體"/>
                          <a:cs typeface="Arial"/>
                        </a:rPr>
                        <a:t>於每次監測異常矯正措施記錄完成後</a:t>
                      </a:r>
                      <a:r>
                        <a:rPr lang="zh-TW" sz="1500" b="1" kern="0" dirty="0">
                          <a:solidFill>
                            <a:srgbClr val="FF0000"/>
                          </a:solidFill>
                          <a:latin typeface="Arial"/>
                          <a:ea typeface="標楷體"/>
                          <a:cs typeface="Arial"/>
                        </a:rPr>
                        <a:t>一週內要複閱</a:t>
                      </a:r>
                      <a:endParaRPr lang="zh-TW" sz="1500" b="1" kern="100" dirty="0">
                        <a:solidFill>
                          <a:srgbClr val="FF0000"/>
                        </a:solidFill>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0147343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63DD8E7-D10C-4099-95D5-B95314243264}" type="slidenum">
              <a:rPr kumimoji="0" lang="zh-TW" altLang="en-US" sz="1400" smtClean="0">
                <a:ea typeface="新細明體" pitchFamily="18" charset="-120"/>
                <a:cs typeface="Arial" charset="0"/>
              </a:rPr>
              <a:pPr/>
              <a:t>5</a:t>
            </a:fld>
            <a:endParaRPr kumimoji="0" lang="en-US" altLang="zh-TW" sz="1400" smtClean="0">
              <a:ea typeface="新細明體" pitchFamily="18" charset="-120"/>
              <a:cs typeface="Arial" charset="0"/>
            </a:endParaRPr>
          </a:p>
        </p:txBody>
      </p:sp>
      <p:sp>
        <p:nvSpPr>
          <p:cNvPr id="5" name="矩形 4"/>
          <p:cNvSpPr/>
          <p:nvPr/>
        </p:nvSpPr>
        <p:spPr>
          <a:xfrm>
            <a:off x="1361811" y="2667000"/>
            <a:ext cx="6968575" cy="1107996"/>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zh-TW" altLang="en-US" sz="6600" b="1" cap="all" dirty="0">
                <a:ln w="0"/>
                <a:solidFill>
                  <a:srgbClr val="FF0000"/>
                </a:solidFill>
                <a:effectLst>
                  <a:reflection blurRad="12700" stA="50000" endPos="50000" dist="5000" dir="5400000" sy="-100000" rotWithShape="0"/>
                </a:effectLst>
                <a:latin typeface="標楷體" pitchFamily="65" charset="-120"/>
                <a:ea typeface="標楷體" pitchFamily="65" charset="-120"/>
              </a:rPr>
              <a:t>食品安全管制系統</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7920682" cy="1216025"/>
          </a:xfrm>
        </p:spPr>
        <p:txBody>
          <a:bodyPr/>
          <a:lstStyle/>
          <a:p>
            <a:r>
              <a:rPr lang="zh-TW" altLang="en-US" dirty="0" smtClean="0"/>
              <a:t>加工廠</a:t>
            </a:r>
            <a:r>
              <a:rPr lang="en-US" altLang="zh-TW" dirty="0" smtClean="0"/>
              <a:t>CCP</a:t>
            </a:r>
            <a:r>
              <a:rPr lang="zh-TW" altLang="en-US" dirty="0" smtClean="0"/>
              <a:t>管制範例</a:t>
            </a:r>
            <a:r>
              <a:rPr lang="en-US" altLang="zh-TW" dirty="0" smtClean="0"/>
              <a:t>-</a:t>
            </a:r>
            <a:r>
              <a:rPr lang="zh-TW" altLang="en-US" dirty="0" smtClean="0"/>
              <a:t>成品金屬檢測</a:t>
            </a:r>
            <a:endParaRPr lang="zh-TW" altLang="en-US" dirty="0"/>
          </a:p>
        </p:txBody>
      </p:sp>
      <p:sp>
        <p:nvSpPr>
          <p:cNvPr id="4" name="投影片編號版面配置區 3"/>
          <p:cNvSpPr>
            <a:spLocks noGrp="1"/>
          </p:cNvSpPr>
          <p:nvPr>
            <p:ph type="sldNum" sz="quarter" idx="4294967295"/>
          </p:nvPr>
        </p:nvSpPr>
        <p:spPr>
          <a:xfrm>
            <a:off x="4191000" y="6505575"/>
            <a:ext cx="838200" cy="261938"/>
          </a:xfrm>
          <a:prstGeom prst="rect">
            <a:avLst/>
          </a:prstGeom>
        </p:spPr>
        <p:txBody>
          <a:bodyPr/>
          <a:lstStyle/>
          <a:p>
            <a:pPr>
              <a:defRPr/>
            </a:pPr>
            <a:fld id="{821ECDAF-462B-4C31-9418-1BADC86E435D}" type="slidenum">
              <a:rPr lang="zh-TW" altLang="en-US" smtClean="0"/>
              <a:pPr>
                <a:defRPr/>
              </a:pPr>
              <a:t>50</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005328595"/>
              </p:ext>
            </p:extLst>
          </p:nvPr>
        </p:nvGraphicFramePr>
        <p:xfrm>
          <a:off x="179512" y="1744844"/>
          <a:ext cx="8712969" cy="4762666"/>
        </p:xfrm>
        <a:graphic>
          <a:graphicData uri="http://schemas.openxmlformats.org/drawingml/2006/table">
            <a:tbl>
              <a:tblPr/>
              <a:tblGrid>
                <a:gridCol w="938531"/>
                <a:gridCol w="649705"/>
                <a:gridCol w="938531"/>
                <a:gridCol w="938531"/>
                <a:gridCol w="701515"/>
                <a:gridCol w="591346"/>
                <a:gridCol w="590751"/>
                <a:gridCol w="928407"/>
                <a:gridCol w="814663"/>
                <a:gridCol w="1620989"/>
              </a:tblGrid>
              <a:tr h="240460">
                <a:tc rowSpan="2">
                  <a:txBody>
                    <a:bodyPr/>
                    <a:lstStyle/>
                    <a:p>
                      <a:pPr algn="ctr">
                        <a:spcAft>
                          <a:spcPts val="0"/>
                        </a:spcAft>
                      </a:pPr>
                      <a:r>
                        <a:rPr lang="zh-TW" sz="1600" kern="0" dirty="0">
                          <a:latin typeface="Arial"/>
                          <a:ea typeface="標楷體"/>
                          <a:cs typeface="Arial"/>
                        </a:rPr>
                        <a:t>加工步驟</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dirty="0">
                          <a:latin typeface="Arial"/>
                          <a:ea typeface="標楷體"/>
                          <a:cs typeface="Arial"/>
                        </a:rPr>
                        <a:t>顯</a:t>
                      </a:r>
                      <a:r>
                        <a:rPr lang="zh-TW" sz="1600" kern="0" dirty="0" smtClean="0">
                          <a:latin typeface="Arial"/>
                          <a:ea typeface="標楷體"/>
                          <a:cs typeface="Arial"/>
                        </a:rPr>
                        <a:t>著</a:t>
                      </a:r>
                      <a:endParaRPr lang="en-US" altLang="zh-TW" sz="1600" kern="0" dirty="0" smtClean="0">
                        <a:latin typeface="Arial"/>
                        <a:ea typeface="標楷體"/>
                        <a:cs typeface="Arial"/>
                      </a:endParaRPr>
                    </a:p>
                    <a:p>
                      <a:pPr algn="ctr">
                        <a:spcAft>
                          <a:spcPts val="0"/>
                        </a:spcAft>
                      </a:pPr>
                      <a:r>
                        <a:rPr lang="zh-TW" sz="1600" kern="0" dirty="0" smtClean="0">
                          <a:latin typeface="Arial"/>
                          <a:ea typeface="標楷體"/>
                          <a:cs typeface="Arial"/>
                        </a:rPr>
                        <a:t>危</a:t>
                      </a:r>
                      <a:r>
                        <a:rPr lang="zh-TW" sz="1600" kern="0" dirty="0">
                          <a:latin typeface="Arial"/>
                          <a:ea typeface="標楷體"/>
                          <a:cs typeface="Arial"/>
                        </a:rPr>
                        <a:t>害</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a:latin typeface="Arial"/>
                          <a:ea typeface="標楷體"/>
                          <a:cs typeface="Arial"/>
                        </a:rPr>
                        <a:t>管制界限</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zh-TW" sz="1600" kern="0" spc="3000">
                          <a:latin typeface="Arial"/>
                          <a:ea typeface="標楷體"/>
                          <a:cs typeface="Arial"/>
                        </a:rPr>
                        <a:t>監</a:t>
                      </a:r>
                      <a:r>
                        <a:rPr lang="zh-TW" sz="1600" kern="0">
                          <a:latin typeface="Arial"/>
                          <a:ea typeface="標楷體"/>
                          <a:cs typeface="Arial"/>
                        </a:rPr>
                        <a:t>測</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spcAft>
                          <a:spcPts val="0"/>
                        </a:spcAft>
                      </a:pPr>
                      <a:r>
                        <a:rPr lang="zh-TW" sz="1600" kern="0" dirty="0">
                          <a:solidFill>
                            <a:srgbClr val="FF0000"/>
                          </a:solidFill>
                          <a:latin typeface="Arial"/>
                          <a:ea typeface="標楷體"/>
                          <a:cs typeface="Arial"/>
                        </a:rPr>
                        <a:t>異常矯正措施</a:t>
                      </a:r>
                      <a:endParaRPr lang="zh-TW" sz="1600" kern="100" dirty="0">
                        <a:solidFill>
                          <a:srgbClr val="FF0000"/>
                        </a:solidFill>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spc="500">
                          <a:latin typeface="Arial"/>
                          <a:ea typeface="標楷體"/>
                          <a:cs typeface="Arial"/>
                        </a:rPr>
                        <a:t>記</a:t>
                      </a:r>
                      <a:r>
                        <a:rPr lang="zh-TW" sz="1600" kern="0">
                          <a:latin typeface="Arial"/>
                          <a:ea typeface="標楷體"/>
                          <a:cs typeface="Arial"/>
                        </a:rPr>
                        <a:t>錄</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spc="3000">
                          <a:latin typeface="Arial"/>
                          <a:ea typeface="標楷體"/>
                          <a:cs typeface="Arial"/>
                        </a:rPr>
                        <a:t>確</a:t>
                      </a:r>
                      <a:r>
                        <a:rPr lang="zh-TW" sz="1600" kern="0">
                          <a:latin typeface="Arial"/>
                          <a:ea typeface="標楷體"/>
                          <a:cs typeface="Arial"/>
                        </a:rPr>
                        <a:t>認</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9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600" kern="0">
                          <a:latin typeface="Arial"/>
                          <a:ea typeface="標楷體"/>
                          <a:cs typeface="Arial"/>
                        </a:rPr>
                        <a:t>監測項目</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dirty="0">
                          <a:latin typeface="Arial"/>
                          <a:ea typeface="標楷體"/>
                          <a:cs typeface="Arial"/>
                        </a:rPr>
                        <a:t>監</a:t>
                      </a:r>
                      <a:r>
                        <a:rPr lang="zh-TW" sz="1600" kern="0" dirty="0" smtClean="0">
                          <a:latin typeface="Arial"/>
                          <a:ea typeface="標楷體"/>
                          <a:cs typeface="Arial"/>
                        </a:rPr>
                        <a:t>測</a:t>
                      </a:r>
                      <a:endParaRPr lang="en-US" altLang="zh-TW" sz="1600" kern="0" dirty="0" smtClean="0">
                        <a:latin typeface="Arial"/>
                        <a:ea typeface="標楷體"/>
                        <a:cs typeface="Arial"/>
                      </a:endParaRPr>
                    </a:p>
                    <a:p>
                      <a:pPr algn="ctr">
                        <a:spcAft>
                          <a:spcPts val="0"/>
                        </a:spcAft>
                      </a:pPr>
                      <a:r>
                        <a:rPr lang="zh-TW" sz="1600" kern="0" dirty="0" smtClean="0">
                          <a:latin typeface="Arial"/>
                          <a:ea typeface="標楷體"/>
                          <a:cs typeface="Arial"/>
                        </a:rPr>
                        <a:t>方</a:t>
                      </a:r>
                      <a:r>
                        <a:rPr lang="zh-TW" sz="1600" kern="0" dirty="0">
                          <a:latin typeface="Arial"/>
                          <a:ea typeface="標楷體"/>
                          <a:cs typeface="Arial"/>
                        </a:rPr>
                        <a:t>法</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dirty="0">
                          <a:latin typeface="Arial"/>
                          <a:ea typeface="標楷體"/>
                          <a:cs typeface="Arial"/>
                        </a:rPr>
                        <a:t>監測頻率</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a:latin typeface="Arial"/>
                          <a:ea typeface="標楷體"/>
                          <a:cs typeface="Arial"/>
                        </a:rPr>
                        <a:t>監測</a:t>
                      </a:r>
                      <a:endParaRPr lang="zh-TW" sz="1600" kern="100">
                        <a:latin typeface="Times New Roman"/>
                        <a:ea typeface="新細明體"/>
                      </a:endParaRPr>
                    </a:p>
                    <a:p>
                      <a:pPr algn="ctr">
                        <a:spcAft>
                          <a:spcPts val="0"/>
                        </a:spcAft>
                      </a:pPr>
                      <a:r>
                        <a:rPr lang="zh-TW" sz="1600" kern="0">
                          <a:latin typeface="Arial"/>
                          <a:ea typeface="標楷體"/>
                          <a:cs typeface="Arial"/>
                        </a:rPr>
                        <a:t>人員</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4031146">
                <a:tc>
                  <a:txBody>
                    <a:bodyPr/>
                    <a:lstStyle/>
                    <a:p>
                      <a:pPr algn="ctr">
                        <a:spcAft>
                          <a:spcPts val="0"/>
                        </a:spcAft>
                      </a:pPr>
                      <a:r>
                        <a:rPr lang="zh-TW" sz="1600" kern="0">
                          <a:latin typeface="Arial"/>
                          <a:ea typeface="標楷體"/>
                          <a:cs typeface="Arial"/>
                        </a:rPr>
                        <a:t>金屬</a:t>
                      </a:r>
                      <a:endParaRPr lang="zh-TW" sz="1600" kern="100">
                        <a:latin typeface="Times New Roman"/>
                        <a:ea typeface="新細明體"/>
                      </a:endParaRPr>
                    </a:p>
                    <a:p>
                      <a:pPr algn="ctr">
                        <a:spcAft>
                          <a:spcPts val="0"/>
                        </a:spcAft>
                      </a:pPr>
                      <a:r>
                        <a:rPr lang="zh-TW" sz="1600" kern="0">
                          <a:latin typeface="Arial"/>
                          <a:ea typeface="標楷體"/>
                          <a:cs typeface="Arial"/>
                        </a:rPr>
                        <a:t>檢測</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a:latin typeface="Arial"/>
                          <a:ea typeface="標楷體"/>
                          <a:cs typeface="Arial"/>
                        </a:rPr>
                        <a:t>金屬異物</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0" indent="-162560">
                        <a:spcAft>
                          <a:spcPts val="0"/>
                        </a:spcAft>
                      </a:pPr>
                      <a:r>
                        <a:rPr lang="en-US" sz="1600" kern="0">
                          <a:latin typeface="Arial"/>
                          <a:ea typeface="標楷體"/>
                        </a:rPr>
                        <a:t>1.</a:t>
                      </a:r>
                      <a:r>
                        <a:rPr lang="zh-TW" sz="1600" kern="0">
                          <a:latin typeface="Arial"/>
                          <a:ea typeface="標楷體"/>
                          <a:cs typeface="Arial"/>
                        </a:rPr>
                        <a:t>無金屬異物混入魚體</a:t>
                      </a:r>
                      <a:endParaRPr lang="zh-TW" sz="1600" kern="100">
                        <a:latin typeface="Times New Roman"/>
                        <a:ea typeface="新細明體"/>
                      </a:endParaRPr>
                    </a:p>
                    <a:p>
                      <a:pPr marL="177800" indent="-162560">
                        <a:spcAft>
                          <a:spcPts val="0"/>
                        </a:spcAft>
                      </a:pPr>
                      <a:r>
                        <a:rPr lang="en-US" sz="1600" kern="0">
                          <a:latin typeface="Arial"/>
                          <a:ea typeface="標楷體"/>
                        </a:rPr>
                        <a:t>2.</a:t>
                      </a:r>
                      <a:r>
                        <a:rPr lang="zh-TW" sz="1600" kern="0">
                          <a:latin typeface="Arial"/>
                          <a:ea typeface="標楷體"/>
                          <a:cs typeface="Arial"/>
                        </a:rPr>
                        <a:t>金屬檢出機標準品</a:t>
                      </a:r>
                      <a:r>
                        <a:rPr lang="zh-TW" sz="1600" kern="0">
                          <a:latin typeface="Times New Roman"/>
                          <a:ea typeface="Arial"/>
                        </a:rPr>
                        <a:t> </a:t>
                      </a:r>
                      <a:r>
                        <a:rPr lang="en-US" sz="1600" kern="0">
                          <a:latin typeface="Times New Roman"/>
                          <a:ea typeface="Arial"/>
                        </a:rPr>
                        <a:t>SUSϕ3.0</a:t>
                      </a:r>
                      <a:r>
                        <a:rPr lang="zh-TW" sz="1600" kern="0">
                          <a:latin typeface="Arial"/>
                          <a:ea typeface="標楷體"/>
                          <a:cs typeface="Arial"/>
                        </a:rPr>
                        <a:t>㎜</a:t>
                      </a:r>
                      <a:endParaRPr lang="zh-TW" sz="1600" kern="100">
                        <a:latin typeface="Times New Roman"/>
                        <a:ea typeface="新細明體"/>
                      </a:endParaRPr>
                    </a:p>
                    <a:p>
                      <a:pPr marL="121920" algn="just">
                        <a:spcAft>
                          <a:spcPts val="0"/>
                        </a:spcAft>
                      </a:pPr>
                      <a:r>
                        <a:rPr lang="en-US" sz="1600" kern="0">
                          <a:latin typeface="Arial"/>
                          <a:ea typeface="標楷體"/>
                        </a:rPr>
                        <a:t>Feϕ1.8</a:t>
                      </a:r>
                      <a:r>
                        <a:rPr lang="zh-TW" sz="1600" kern="0">
                          <a:latin typeface="Arial"/>
                          <a:ea typeface="標楷體"/>
                          <a:cs typeface="Arial"/>
                        </a:rPr>
                        <a:t>㎜</a:t>
                      </a:r>
                      <a:endParaRPr lang="zh-TW" sz="1600" kern="100">
                        <a:latin typeface="Times New Roman"/>
                        <a:ea typeface="新細明體"/>
                      </a:endParaRPr>
                    </a:p>
                    <a:p>
                      <a:pPr marL="121920" algn="just">
                        <a:spcAft>
                          <a:spcPts val="0"/>
                        </a:spcAft>
                      </a:pPr>
                      <a:r>
                        <a:rPr lang="en-US" sz="1600" kern="0">
                          <a:latin typeface="Arial"/>
                          <a:ea typeface="標楷體"/>
                        </a:rPr>
                        <a:t>CUϕ3.5</a:t>
                      </a:r>
                      <a:r>
                        <a:rPr lang="zh-TW" sz="1600" kern="0">
                          <a:latin typeface="Arial"/>
                          <a:ea typeface="標楷體"/>
                          <a:cs typeface="Arial"/>
                        </a:rPr>
                        <a:t>㎜</a:t>
                      </a:r>
                      <a:endParaRPr lang="zh-TW" sz="1600" kern="100">
                        <a:latin typeface="Times New Roman"/>
                        <a:ea typeface="新細明體"/>
                      </a:endParaRPr>
                    </a:p>
                    <a:p>
                      <a:pPr marL="102235" algn="just">
                        <a:spcAft>
                          <a:spcPts val="0"/>
                        </a:spcAft>
                      </a:pPr>
                      <a:r>
                        <a:rPr lang="zh-TW" sz="1600" kern="0">
                          <a:latin typeface="Arial"/>
                          <a:ea typeface="標楷體"/>
                          <a:cs typeface="Arial"/>
                        </a:rPr>
                        <a:t>須可測出</a:t>
                      </a:r>
                      <a:endParaRPr lang="zh-TW" sz="1600" kern="10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spcAft>
                          <a:spcPts val="0"/>
                        </a:spcAft>
                      </a:pPr>
                      <a:r>
                        <a:rPr lang="en-US" sz="1600" kern="0" dirty="0">
                          <a:latin typeface="Arial"/>
                          <a:ea typeface="標楷體"/>
                        </a:rPr>
                        <a:t>1.</a:t>
                      </a:r>
                      <a:r>
                        <a:rPr lang="zh-TW" sz="1600" kern="0" dirty="0">
                          <a:latin typeface="Arial"/>
                          <a:ea typeface="標楷體"/>
                          <a:cs typeface="Arial"/>
                        </a:rPr>
                        <a:t>魚片</a:t>
                      </a:r>
                      <a:endParaRPr lang="zh-TW" sz="1600" kern="100" dirty="0">
                        <a:latin typeface="Times New Roman"/>
                        <a:ea typeface="新細明體"/>
                      </a:endParaRPr>
                    </a:p>
                    <a:p>
                      <a:pPr marL="15240" algn="l">
                        <a:spcBef>
                          <a:spcPts val="120"/>
                        </a:spcBef>
                        <a:spcAft>
                          <a:spcPts val="0"/>
                        </a:spcAft>
                      </a:pPr>
                      <a:r>
                        <a:rPr lang="en-US" sz="1600" kern="0" dirty="0">
                          <a:latin typeface="Arial"/>
                          <a:ea typeface="標楷體"/>
                        </a:rPr>
                        <a:t>2.</a:t>
                      </a:r>
                      <a:r>
                        <a:rPr lang="zh-TW" sz="1600" kern="0" dirty="0">
                          <a:latin typeface="Arial"/>
                          <a:ea typeface="標楷體"/>
                          <a:cs typeface="Arial"/>
                        </a:rPr>
                        <a:t>金屬檢出機</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spcBef>
                          <a:spcPts val="120"/>
                        </a:spcBef>
                        <a:spcAft>
                          <a:spcPts val="0"/>
                        </a:spcAft>
                      </a:pPr>
                      <a:r>
                        <a:rPr lang="en-US" sz="1600" kern="0" dirty="0">
                          <a:latin typeface="Arial"/>
                          <a:ea typeface="標楷體"/>
                        </a:rPr>
                        <a:t>1.</a:t>
                      </a:r>
                      <a:r>
                        <a:rPr lang="zh-TW" sz="1600" kern="0" dirty="0">
                          <a:latin typeface="Arial"/>
                          <a:ea typeface="標楷體"/>
                          <a:cs typeface="Arial"/>
                        </a:rPr>
                        <a:t>金屬檢出機</a:t>
                      </a:r>
                      <a:endParaRPr lang="zh-TW" sz="1600" kern="100" dirty="0">
                        <a:latin typeface="Times New Roman"/>
                        <a:ea typeface="新細明體"/>
                      </a:endParaRPr>
                    </a:p>
                    <a:p>
                      <a:pPr marL="177800" indent="-162560">
                        <a:spcAft>
                          <a:spcPts val="0"/>
                        </a:spcAft>
                      </a:pPr>
                      <a:r>
                        <a:rPr lang="en-US" sz="1600" kern="0" dirty="0">
                          <a:latin typeface="Arial"/>
                          <a:ea typeface="標楷體"/>
                        </a:rPr>
                        <a:t>2.</a:t>
                      </a:r>
                      <a:r>
                        <a:rPr lang="zh-TW" sz="1600" kern="0" dirty="0">
                          <a:latin typeface="Arial"/>
                          <a:ea typeface="標楷體"/>
                          <a:cs typeface="Arial"/>
                        </a:rPr>
                        <a:t>金屬檢出機標準品</a:t>
                      </a:r>
                      <a:r>
                        <a:rPr lang="zh-TW" sz="1600" kern="0" dirty="0">
                          <a:latin typeface="Times New Roman"/>
                          <a:ea typeface="Arial"/>
                        </a:rPr>
                        <a:t> </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spcAft>
                          <a:spcPts val="0"/>
                        </a:spcAft>
                      </a:pPr>
                      <a:r>
                        <a:rPr lang="en-US" sz="1600" kern="0" dirty="0">
                          <a:latin typeface="Arial"/>
                          <a:ea typeface="標楷體"/>
                        </a:rPr>
                        <a:t>1.</a:t>
                      </a:r>
                      <a:r>
                        <a:rPr lang="zh-TW" sz="1600" kern="0" dirty="0">
                          <a:latin typeface="Arial"/>
                          <a:ea typeface="標楷體"/>
                          <a:cs typeface="Arial"/>
                        </a:rPr>
                        <a:t>連</a:t>
                      </a:r>
                      <a:r>
                        <a:rPr lang="zh-TW" sz="1600" kern="0" dirty="0" smtClean="0">
                          <a:latin typeface="Arial"/>
                          <a:ea typeface="標楷體"/>
                          <a:cs typeface="Arial"/>
                        </a:rPr>
                        <a:t>續</a:t>
                      </a:r>
                      <a:endParaRPr lang="zh-TW" sz="1600" kern="100" dirty="0" smtClean="0">
                        <a:latin typeface="Times New Roman"/>
                        <a:ea typeface="新細明體"/>
                      </a:endParaRPr>
                    </a:p>
                    <a:p>
                      <a:pPr marL="177800" indent="-162560">
                        <a:spcAft>
                          <a:spcPts val="0"/>
                        </a:spcAft>
                      </a:pPr>
                      <a:r>
                        <a:rPr lang="en-US" sz="1600" kern="0" dirty="0" smtClean="0">
                          <a:latin typeface="Arial"/>
                          <a:ea typeface="標楷體"/>
                        </a:rPr>
                        <a:t>2.</a:t>
                      </a:r>
                      <a:r>
                        <a:rPr lang="zh-TW" sz="1600" kern="0" dirty="0" smtClean="0">
                          <a:latin typeface="Arial"/>
                          <a:ea typeface="標楷體"/>
                          <a:cs typeface="Arial"/>
                        </a:rPr>
                        <a:t>每</a:t>
                      </a:r>
                      <a:r>
                        <a:rPr lang="zh-TW" altLang="en-US" sz="1600" kern="0" dirty="0" smtClean="0">
                          <a:latin typeface="Arial"/>
                          <a:ea typeface="標楷體"/>
                          <a:cs typeface="Arial"/>
                        </a:rPr>
                        <a:t>二</a:t>
                      </a:r>
                      <a:r>
                        <a:rPr lang="zh-TW" sz="1600" kern="0" dirty="0" smtClean="0">
                          <a:latin typeface="Arial"/>
                          <a:ea typeface="標楷體"/>
                          <a:cs typeface="Arial"/>
                        </a:rPr>
                        <a:t>小時一次</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spcAft>
                          <a:spcPts val="0"/>
                        </a:spcAft>
                      </a:pPr>
                      <a:r>
                        <a:rPr lang="en-US" sz="1600" kern="0" dirty="0">
                          <a:latin typeface="Arial"/>
                          <a:ea typeface="標楷體"/>
                        </a:rPr>
                        <a:t>1.</a:t>
                      </a:r>
                      <a:r>
                        <a:rPr lang="zh-TW" sz="1600" kern="0" dirty="0">
                          <a:latin typeface="Arial"/>
                          <a:ea typeface="標楷體"/>
                          <a:cs typeface="Arial"/>
                        </a:rPr>
                        <a:t>現</a:t>
                      </a:r>
                      <a:r>
                        <a:rPr lang="zh-TW" sz="1600" kern="0" dirty="0" smtClean="0">
                          <a:latin typeface="Arial"/>
                          <a:ea typeface="標楷體"/>
                          <a:cs typeface="Arial"/>
                        </a:rPr>
                        <a:t>場人</a:t>
                      </a:r>
                      <a:r>
                        <a:rPr lang="zh-TW" sz="1600" kern="0" dirty="0">
                          <a:latin typeface="Arial"/>
                          <a:ea typeface="標楷體"/>
                          <a:cs typeface="Arial"/>
                        </a:rPr>
                        <a:t>員</a:t>
                      </a:r>
                      <a:endParaRPr lang="zh-TW" sz="1600" kern="100" dirty="0">
                        <a:latin typeface="Times New Roman"/>
                        <a:ea typeface="新細明體"/>
                      </a:endParaRPr>
                    </a:p>
                    <a:p>
                      <a:pPr marL="177800" indent="-162560">
                        <a:spcAft>
                          <a:spcPts val="0"/>
                        </a:spcAft>
                      </a:pPr>
                      <a:r>
                        <a:rPr lang="en-US" sz="1600" kern="0" dirty="0">
                          <a:latin typeface="Arial"/>
                          <a:ea typeface="標楷體"/>
                        </a:rPr>
                        <a:t>2.</a:t>
                      </a:r>
                      <a:r>
                        <a:rPr lang="zh-TW" sz="1600" kern="0" dirty="0">
                          <a:latin typeface="Arial"/>
                          <a:ea typeface="標楷體"/>
                          <a:cs typeface="Arial"/>
                        </a:rPr>
                        <a:t>品</a:t>
                      </a:r>
                      <a:r>
                        <a:rPr lang="zh-TW" sz="1600" kern="0" dirty="0" smtClean="0">
                          <a:latin typeface="Arial"/>
                          <a:ea typeface="標楷體"/>
                          <a:cs typeface="Arial"/>
                        </a:rPr>
                        <a:t>管人</a:t>
                      </a:r>
                      <a:r>
                        <a:rPr lang="zh-TW" sz="1600" kern="0" dirty="0">
                          <a:latin typeface="Arial"/>
                          <a:ea typeface="標楷體"/>
                          <a:cs typeface="Arial"/>
                        </a:rPr>
                        <a:t>員</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0" indent="-162560">
                        <a:spcAft>
                          <a:spcPts val="0"/>
                        </a:spcAft>
                      </a:pPr>
                      <a:r>
                        <a:rPr lang="en-US" sz="1600" kern="0" dirty="0">
                          <a:solidFill>
                            <a:srgbClr val="FF0000"/>
                          </a:solidFill>
                          <a:latin typeface="Arial"/>
                          <a:ea typeface="標楷體"/>
                        </a:rPr>
                        <a:t>1.</a:t>
                      </a:r>
                      <a:r>
                        <a:rPr lang="zh-TW" sz="1600" kern="0" dirty="0">
                          <a:solidFill>
                            <a:srgbClr val="FF0000"/>
                          </a:solidFill>
                          <a:latin typeface="Arial"/>
                          <a:ea typeface="標楷體"/>
                          <a:cs typeface="Arial"/>
                        </a:rPr>
                        <a:t>魚體去除金屬異物並重新檢測並追查來源</a:t>
                      </a:r>
                      <a:endParaRPr lang="zh-TW" sz="1600" kern="100" dirty="0">
                        <a:solidFill>
                          <a:srgbClr val="FF0000"/>
                        </a:solidFill>
                        <a:latin typeface="Times New Roman"/>
                        <a:ea typeface="新細明體"/>
                      </a:endParaRPr>
                    </a:p>
                    <a:p>
                      <a:pPr marL="177800" indent="-162560">
                        <a:spcAft>
                          <a:spcPts val="0"/>
                        </a:spcAft>
                      </a:pPr>
                      <a:r>
                        <a:rPr lang="en-US" sz="1600" kern="0" dirty="0">
                          <a:solidFill>
                            <a:srgbClr val="FF0000"/>
                          </a:solidFill>
                          <a:latin typeface="Arial"/>
                          <a:ea typeface="標楷體"/>
                        </a:rPr>
                        <a:t>2.</a:t>
                      </a:r>
                      <a:r>
                        <a:rPr lang="zh-TW" sz="1600" kern="0" dirty="0">
                          <a:solidFill>
                            <a:srgbClr val="FF0000"/>
                          </a:solidFill>
                          <a:latin typeface="Arial"/>
                          <a:ea typeface="標楷體"/>
                          <a:cs typeface="Arial"/>
                        </a:rPr>
                        <a:t>金屬檢出機故障修護待修護後將其失控之產品再行金屬檢測</a:t>
                      </a:r>
                      <a:endParaRPr lang="zh-TW" sz="1600" kern="100" dirty="0">
                        <a:solidFill>
                          <a:srgbClr val="FF0000"/>
                        </a:solidFill>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spcAft>
                          <a:spcPts val="0"/>
                        </a:spcAft>
                      </a:pPr>
                      <a:r>
                        <a:rPr lang="zh-TW" sz="1600" b="1" kern="0" dirty="0">
                          <a:solidFill>
                            <a:srgbClr val="FF0000"/>
                          </a:solidFill>
                          <a:latin typeface="Arial"/>
                          <a:ea typeface="標楷體"/>
                          <a:cs typeface="Arial"/>
                        </a:rPr>
                        <a:t>金屬檢出機校正報告表</a:t>
                      </a:r>
                      <a:endParaRPr lang="zh-TW" sz="1600" b="1" kern="100" dirty="0">
                        <a:solidFill>
                          <a:srgbClr val="FF0000"/>
                        </a:solidFill>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7640" indent="-152400">
                        <a:spcAft>
                          <a:spcPts val="0"/>
                        </a:spcAft>
                      </a:pPr>
                      <a:r>
                        <a:rPr lang="en-US" sz="1600" kern="0" dirty="0">
                          <a:latin typeface="Arial"/>
                          <a:ea typeface="標楷體"/>
                        </a:rPr>
                        <a:t>1.</a:t>
                      </a:r>
                      <a:r>
                        <a:rPr lang="zh-TW" sz="1600" kern="0" dirty="0">
                          <a:latin typeface="Arial"/>
                          <a:ea typeface="標楷體"/>
                          <a:cs typeface="Arial"/>
                        </a:rPr>
                        <a:t>每週將其記錄之表單呈交各相關單位主管簽章確認</a:t>
                      </a:r>
                      <a:endParaRPr lang="zh-TW" sz="1600" kern="100" dirty="0">
                        <a:latin typeface="Times New Roman"/>
                        <a:ea typeface="新細明體"/>
                      </a:endParaRPr>
                    </a:p>
                    <a:p>
                      <a:pPr marL="167640" indent="-152400">
                        <a:spcAft>
                          <a:spcPts val="0"/>
                        </a:spcAft>
                      </a:pPr>
                      <a:r>
                        <a:rPr lang="en-US" sz="1600" kern="0" dirty="0">
                          <a:latin typeface="Arial"/>
                          <a:ea typeface="標楷體"/>
                        </a:rPr>
                        <a:t>2.</a:t>
                      </a:r>
                      <a:r>
                        <a:rPr lang="zh-TW" sz="1600" kern="0" dirty="0">
                          <a:latin typeface="Arial"/>
                          <a:ea typeface="標楷體"/>
                          <a:cs typeface="Arial"/>
                        </a:rPr>
                        <a:t>於作業前及作業中每一小時利用金屬檢出機標準品</a:t>
                      </a:r>
                      <a:r>
                        <a:rPr lang="en-US" sz="1600" kern="0" dirty="0">
                          <a:latin typeface="Arial"/>
                          <a:ea typeface="標楷體"/>
                        </a:rPr>
                        <a:t>SUSφ3.0</a:t>
                      </a:r>
                      <a:r>
                        <a:rPr lang="zh-TW" sz="1600" kern="0" dirty="0">
                          <a:latin typeface="Arial"/>
                          <a:ea typeface="標楷體"/>
                          <a:cs typeface="Arial"/>
                        </a:rPr>
                        <a:t>㎜、</a:t>
                      </a:r>
                      <a:r>
                        <a:rPr lang="en-US" sz="1600" kern="0" dirty="0">
                          <a:latin typeface="Arial"/>
                          <a:ea typeface="標楷體"/>
                        </a:rPr>
                        <a:t>Feφ1.8</a:t>
                      </a:r>
                      <a:r>
                        <a:rPr lang="zh-TW" sz="1600" kern="0" dirty="0">
                          <a:latin typeface="Arial"/>
                          <a:ea typeface="標楷體"/>
                          <a:cs typeface="Arial"/>
                        </a:rPr>
                        <a:t>㎜、</a:t>
                      </a:r>
                      <a:r>
                        <a:rPr lang="en-US" sz="1600" kern="0" dirty="0">
                          <a:latin typeface="Arial"/>
                          <a:ea typeface="標楷體"/>
                        </a:rPr>
                        <a:t>CUφ3.5mm</a:t>
                      </a:r>
                      <a:r>
                        <a:rPr lang="zh-TW" sz="1600" kern="0" dirty="0">
                          <a:latin typeface="Arial"/>
                          <a:ea typeface="標楷體"/>
                          <a:cs typeface="Arial"/>
                        </a:rPr>
                        <a:t>檢查金屬檢出機一次</a:t>
                      </a:r>
                      <a:endParaRPr lang="zh-TW" sz="1600" kern="100" dirty="0">
                        <a:latin typeface="Times New Roman"/>
                        <a:ea typeface="新細明體"/>
                      </a:endParaRPr>
                    </a:p>
                    <a:p>
                      <a:pPr marL="193040" indent="-162560">
                        <a:spcAft>
                          <a:spcPts val="0"/>
                        </a:spcAft>
                      </a:pPr>
                      <a:r>
                        <a:rPr lang="en-US" sz="1600" kern="0" dirty="0">
                          <a:latin typeface="Arial"/>
                          <a:ea typeface="標楷體"/>
                        </a:rPr>
                        <a:t>3.</a:t>
                      </a:r>
                      <a:r>
                        <a:rPr lang="zh-TW" sz="1600" kern="0" dirty="0">
                          <a:latin typeface="Arial"/>
                          <a:ea typeface="標楷體"/>
                          <a:cs typeface="Arial"/>
                        </a:rPr>
                        <a:t>於每次監測異常矯正措施記錄完成後一週內要複閱</a:t>
                      </a:r>
                      <a:endParaRPr lang="zh-TW" sz="1600" kern="100" dirty="0">
                        <a:latin typeface="Times New Roman"/>
                        <a:ea typeface="新細明體"/>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8275058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7416626" cy="1216025"/>
          </a:xfrm>
        </p:spPr>
        <p:txBody>
          <a:bodyPr/>
          <a:lstStyle/>
          <a:p>
            <a:r>
              <a:rPr lang="zh-TW" altLang="en-US" dirty="0" smtClean="0"/>
              <a:t>加工廠</a:t>
            </a:r>
            <a:r>
              <a:rPr lang="en-US" altLang="zh-TW" dirty="0" smtClean="0"/>
              <a:t>CCP</a:t>
            </a:r>
            <a:r>
              <a:rPr lang="zh-TW" altLang="en-US" dirty="0" smtClean="0"/>
              <a:t>管制範例</a:t>
            </a:r>
            <a:r>
              <a:rPr lang="en-US" altLang="zh-TW" dirty="0" smtClean="0"/>
              <a:t>---</a:t>
            </a:r>
            <a:r>
              <a:rPr lang="zh-TW" altLang="en-US" dirty="0" smtClean="0"/>
              <a:t>成品凍藏</a:t>
            </a:r>
            <a:endParaRPr lang="zh-TW" altLang="en-US" dirty="0"/>
          </a:p>
        </p:txBody>
      </p:sp>
      <p:sp>
        <p:nvSpPr>
          <p:cNvPr id="4" name="投影片編號版面配置區 3"/>
          <p:cNvSpPr>
            <a:spLocks noGrp="1"/>
          </p:cNvSpPr>
          <p:nvPr>
            <p:ph type="sldNum" sz="quarter" idx="4294967295"/>
          </p:nvPr>
        </p:nvSpPr>
        <p:spPr>
          <a:xfrm>
            <a:off x="4191000" y="6505575"/>
            <a:ext cx="838200" cy="261938"/>
          </a:xfrm>
          <a:prstGeom prst="rect">
            <a:avLst/>
          </a:prstGeom>
        </p:spPr>
        <p:txBody>
          <a:bodyPr/>
          <a:lstStyle/>
          <a:p>
            <a:pPr>
              <a:defRPr/>
            </a:pPr>
            <a:fld id="{821ECDAF-462B-4C31-9418-1BADC86E435D}" type="slidenum">
              <a:rPr lang="zh-TW" altLang="en-US" smtClean="0"/>
              <a:pPr>
                <a:defRPr/>
              </a:pPr>
              <a:t>51</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95392038"/>
              </p:ext>
            </p:extLst>
          </p:nvPr>
        </p:nvGraphicFramePr>
        <p:xfrm>
          <a:off x="395536" y="1700808"/>
          <a:ext cx="8496943" cy="4464496"/>
        </p:xfrm>
        <a:graphic>
          <a:graphicData uri="http://schemas.openxmlformats.org/drawingml/2006/table">
            <a:tbl>
              <a:tblPr/>
              <a:tblGrid>
                <a:gridCol w="915261"/>
                <a:gridCol w="633597"/>
                <a:gridCol w="915261"/>
                <a:gridCol w="915261"/>
                <a:gridCol w="684122"/>
                <a:gridCol w="576684"/>
                <a:gridCol w="576104"/>
                <a:gridCol w="905389"/>
                <a:gridCol w="794464"/>
                <a:gridCol w="1580800"/>
              </a:tblGrid>
              <a:tr h="318893">
                <a:tc rowSpan="2">
                  <a:txBody>
                    <a:bodyPr/>
                    <a:lstStyle/>
                    <a:p>
                      <a:pPr algn="ctr">
                        <a:spcAft>
                          <a:spcPts val="0"/>
                        </a:spcAft>
                      </a:pPr>
                      <a:r>
                        <a:rPr lang="zh-TW" sz="1600" kern="0" dirty="0">
                          <a:latin typeface="Arial" pitchFamily="34" charset="0"/>
                          <a:ea typeface="+mn-ea"/>
                          <a:cs typeface="Arial" pitchFamily="34" charset="0"/>
                        </a:rPr>
                        <a:t>加工步驟</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a:latin typeface="Arial" pitchFamily="34" charset="0"/>
                          <a:ea typeface="+mn-ea"/>
                          <a:cs typeface="Arial" pitchFamily="34" charset="0"/>
                        </a:rPr>
                        <a:t>顯著危害</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a:latin typeface="Arial" pitchFamily="34" charset="0"/>
                          <a:ea typeface="+mn-ea"/>
                          <a:cs typeface="Arial" pitchFamily="34" charset="0"/>
                        </a:rPr>
                        <a:t>管制界限</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zh-TW" sz="1600" kern="0" spc="3000">
                          <a:latin typeface="Arial" pitchFamily="34" charset="0"/>
                          <a:ea typeface="+mn-ea"/>
                          <a:cs typeface="Arial" pitchFamily="34" charset="0"/>
                        </a:rPr>
                        <a:t>監</a:t>
                      </a:r>
                      <a:r>
                        <a:rPr lang="zh-TW" sz="1600" kern="0">
                          <a:latin typeface="Arial" pitchFamily="34" charset="0"/>
                          <a:ea typeface="+mn-ea"/>
                          <a:cs typeface="Arial" pitchFamily="34" charset="0"/>
                        </a:rPr>
                        <a:t>測</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spcAft>
                          <a:spcPts val="0"/>
                        </a:spcAft>
                      </a:pPr>
                      <a:r>
                        <a:rPr lang="zh-TW" sz="1600" kern="0">
                          <a:latin typeface="Arial" pitchFamily="34" charset="0"/>
                          <a:ea typeface="+mn-ea"/>
                          <a:cs typeface="Arial" pitchFamily="34" charset="0"/>
                        </a:rPr>
                        <a:t>異常矯正措施</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spc="500">
                          <a:latin typeface="Arial" pitchFamily="34" charset="0"/>
                          <a:ea typeface="+mn-ea"/>
                          <a:cs typeface="Arial" pitchFamily="34" charset="0"/>
                        </a:rPr>
                        <a:t>記</a:t>
                      </a:r>
                      <a:r>
                        <a:rPr lang="zh-TW" sz="1600" kern="0">
                          <a:latin typeface="Arial" pitchFamily="34" charset="0"/>
                          <a:ea typeface="+mn-ea"/>
                          <a:cs typeface="Arial" pitchFamily="34" charset="0"/>
                        </a:rPr>
                        <a:t>錄</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600" kern="0" spc="3000" dirty="0">
                          <a:latin typeface="Arial" pitchFamily="34" charset="0"/>
                          <a:ea typeface="+mn-ea"/>
                          <a:cs typeface="Arial" pitchFamily="34" charset="0"/>
                        </a:rPr>
                        <a:t>確</a:t>
                      </a:r>
                      <a:r>
                        <a:rPr lang="zh-TW" sz="1600" kern="0" dirty="0">
                          <a:latin typeface="Arial" pitchFamily="34" charset="0"/>
                          <a:ea typeface="+mn-ea"/>
                          <a:cs typeface="Arial" pitchFamily="34" charset="0"/>
                        </a:rPr>
                        <a:t>認</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778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600" kern="0">
                          <a:latin typeface="Arial" pitchFamily="34" charset="0"/>
                          <a:ea typeface="+mn-ea"/>
                          <a:cs typeface="Arial" pitchFamily="34" charset="0"/>
                        </a:rPr>
                        <a:t>監測項目</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a:latin typeface="Arial" pitchFamily="34" charset="0"/>
                          <a:ea typeface="+mn-ea"/>
                          <a:cs typeface="Arial" pitchFamily="34" charset="0"/>
                        </a:rPr>
                        <a:t>監測方法</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a:latin typeface="Arial" pitchFamily="34" charset="0"/>
                          <a:ea typeface="+mn-ea"/>
                          <a:cs typeface="Arial" pitchFamily="34" charset="0"/>
                        </a:rPr>
                        <a:t>監測頻率</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0">
                          <a:latin typeface="Arial" pitchFamily="34" charset="0"/>
                          <a:ea typeface="+mn-ea"/>
                          <a:cs typeface="Arial" pitchFamily="34" charset="0"/>
                        </a:rPr>
                        <a:t>監測</a:t>
                      </a:r>
                      <a:endParaRPr lang="zh-TW" sz="1600" kern="100">
                        <a:latin typeface="Arial" pitchFamily="34" charset="0"/>
                        <a:ea typeface="+mn-ea"/>
                        <a:cs typeface="Arial" pitchFamily="34" charset="0"/>
                      </a:endParaRPr>
                    </a:p>
                    <a:p>
                      <a:pPr algn="ctr">
                        <a:spcAft>
                          <a:spcPts val="0"/>
                        </a:spcAft>
                      </a:pPr>
                      <a:r>
                        <a:rPr lang="zh-TW" sz="1600" kern="0">
                          <a:latin typeface="Arial" pitchFamily="34" charset="0"/>
                          <a:ea typeface="+mn-ea"/>
                          <a:cs typeface="Arial" pitchFamily="34" charset="0"/>
                        </a:rPr>
                        <a:t>人員</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r h="3507818">
                <a:tc>
                  <a:txBody>
                    <a:bodyPr/>
                    <a:lstStyle/>
                    <a:p>
                      <a:pPr algn="ctr">
                        <a:spcAft>
                          <a:spcPts val="0"/>
                        </a:spcAft>
                      </a:pPr>
                      <a:r>
                        <a:rPr lang="zh-TW" sz="1600" kern="0">
                          <a:latin typeface="Arial" pitchFamily="34" charset="0"/>
                          <a:ea typeface="+mn-ea"/>
                          <a:cs typeface="Arial" pitchFamily="34" charset="0"/>
                        </a:rPr>
                        <a:t>成品</a:t>
                      </a:r>
                      <a:endParaRPr lang="zh-TW" sz="1600" kern="100">
                        <a:latin typeface="Arial" pitchFamily="34" charset="0"/>
                        <a:ea typeface="+mn-ea"/>
                        <a:cs typeface="Arial" pitchFamily="34" charset="0"/>
                      </a:endParaRPr>
                    </a:p>
                    <a:p>
                      <a:pPr algn="ctr">
                        <a:spcAft>
                          <a:spcPts val="0"/>
                        </a:spcAft>
                      </a:pPr>
                      <a:r>
                        <a:rPr lang="zh-TW" sz="1600" kern="0">
                          <a:latin typeface="Arial" pitchFamily="34" charset="0"/>
                          <a:ea typeface="+mn-ea"/>
                          <a:cs typeface="Arial" pitchFamily="34" charset="0"/>
                        </a:rPr>
                        <a:t>凍藏</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0" indent="-177800">
                        <a:spcAft>
                          <a:spcPts val="0"/>
                        </a:spcAft>
                      </a:pPr>
                      <a:r>
                        <a:rPr lang="en-US" sz="1600" kern="0">
                          <a:latin typeface="Arial" pitchFamily="34" charset="0"/>
                          <a:ea typeface="+mn-ea"/>
                          <a:cs typeface="Arial" pitchFamily="34" charset="0"/>
                        </a:rPr>
                        <a:t>1.</a:t>
                      </a:r>
                      <a:r>
                        <a:rPr lang="zh-TW" sz="1600" kern="0">
                          <a:latin typeface="Arial" pitchFamily="34" charset="0"/>
                          <a:ea typeface="+mn-ea"/>
                          <a:cs typeface="Arial" pitchFamily="34" charset="0"/>
                        </a:rPr>
                        <a:t>微生物滋長</a:t>
                      </a:r>
                      <a:endParaRPr lang="zh-TW" sz="1600" kern="100">
                        <a:latin typeface="Arial" pitchFamily="34" charset="0"/>
                        <a:ea typeface="+mn-ea"/>
                        <a:cs typeface="Arial" pitchFamily="34" charset="0"/>
                      </a:endParaRPr>
                    </a:p>
                    <a:p>
                      <a:pPr>
                        <a:spcAft>
                          <a:spcPts val="0"/>
                        </a:spcAft>
                      </a:pPr>
                      <a:r>
                        <a:rPr lang="en-US" sz="1600" kern="0">
                          <a:latin typeface="Arial" pitchFamily="34" charset="0"/>
                          <a:ea typeface="+mn-ea"/>
                          <a:cs typeface="Arial" pitchFamily="34" charset="0"/>
                        </a:rPr>
                        <a:t>2.</a:t>
                      </a:r>
                      <a:r>
                        <a:rPr lang="zh-TW" sz="1600" kern="0">
                          <a:latin typeface="Arial" pitchFamily="34" charset="0"/>
                          <a:ea typeface="+mn-ea"/>
                          <a:cs typeface="Arial" pitchFamily="34" charset="0"/>
                        </a:rPr>
                        <a:t>寄生蟲卵</a:t>
                      </a:r>
                      <a:endParaRPr lang="zh-TW" sz="1600" kern="10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l">
                        <a:spcAft>
                          <a:spcPts val="0"/>
                        </a:spcAft>
                      </a:pPr>
                      <a:r>
                        <a:rPr lang="en-US" sz="1600" kern="0" dirty="0">
                          <a:latin typeface="Arial" pitchFamily="34" charset="0"/>
                          <a:ea typeface="+mn-ea"/>
                          <a:cs typeface="Arial" pitchFamily="34" charset="0"/>
                        </a:rPr>
                        <a:t>1.1</a:t>
                      </a:r>
                      <a:r>
                        <a:rPr lang="zh-TW" sz="1600" kern="0" dirty="0">
                          <a:latin typeface="Arial" pitchFamily="34" charset="0"/>
                          <a:ea typeface="+mn-ea"/>
                          <a:cs typeface="Arial" pitchFamily="34" charset="0"/>
                        </a:rPr>
                        <a:t>冷凍庫</a:t>
                      </a:r>
                      <a:r>
                        <a:rPr lang="zh-TW" sz="1600" kern="0" dirty="0">
                          <a:solidFill>
                            <a:srgbClr val="FF0000"/>
                          </a:solidFill>
                          <a:latin typeface="Arial" pitchFamily="34" charset="0"/>
                          <a:ea typeface="+mn-ea"/>
                          <a:cs typeface="Arial" pitchFamily="34" charset="0"/>
                        </a:rPr>
                        <a:t>庫溫</a:t>
                      </a:r>
                      <a:r>
                        <a:rPr lang="en-US" sz="1600" kern="0" dirty="0" smtClean="0">
                          <a:solidFill>
                            <a:srgbClr val="FF0000"/>
                          </a:solidFill>
                          <a:latin typeface="Arial" pitchFamily="34" charset="0"/>
                          <a:ea typeface="+mn-ea"/>
                          <a:cs typeface="Arial" pitchFamily="34" charset="0"/>
                        </a:rPr>
                        <a:t>-20</a:t>
                      </a:r>
                      <a:r>
                        <a:rPr lang="zh-TW" sz="1600" kern="0" dirty="0">
                          <a:solidFill>
                            <a:srgbClr val="FF0000"/>
                          </a:solidFill>
                          <a:latin typeface="Arial" pitchFamily="34" charset="0"/>
                          <a:ea typeface="+mn-ea"/>
                          <a:cs typeface="Arial" pitchFamily="34" charset="0"/>
                        </a:rPr>
                        <a:t>℃</a:t>
                      </a:r>
                      <a:r>
                        <a:rPr lang="en-US" sz="1600" kern="0" dirty="0">
                          <a:solidFill>
                            <a:srgbClr val="FF0000"/>
                          </a:solidFill>
                          <a:latin typeface="Arial" pitchFamily="34" charset="0"/>
                          <a:ea typeface="+mn-ea"/>
                          <a:cs typeface="Arial" pitchFamily="34" charset="0"/>
                        </a:rPr>
                        <a:t>~-30</a:t>
                      </a:r>
                      <a:r>
                        <a:rPr lang="zh-TW" sz="1600" kern="0" dirty="0">
                          <a:solidFill>
                            <a:srgbClr val="FF0000"/>
                          </a:solidFill>
                          <a:latin typeface="Arial" pitchFamily="34" charset="0"/>
                          <a:ea typeface="+mn-ea"/>
                          <a:cs typeface="Arial" pitchFamily="34" charset="0"/>
                        </a:rPr>
                        <a:t>℃</a:t>
                      </a:r>
                      <a:endParaRPr lang="zh-TW" sz="1600" kern="100" dirty="0">
                        <a:solidFill>
                          <a:srgbClr val="FF0000"/>
                        </a:solidFill>
                        <a:latin typeface="Arial" pitchFamily="34" charset="0"/>
                        <a:ea typeface="+mn-ea"/>
                        <a:cs typeface="Arial" pitchFamily="34" charset="0"/>
                      </a:endParaRPr>
                    </a:p>
                    <a:p>
                      <a:pPr algn="l">
                        <a:spcAft>
                          <a:spcPts val="0"/>
                        </a:spcAft>
                      </a:pPr>
                      <a:r>
                        <a:rPr lang="en-US" sz="1600" kern="0" dirty="0">
                          <a:solidFill>
                            <a:srgbClr val="FF0000"/>
                          </a:solidFill>
                          <a:latin typeface="Arial" pitchFamily="34" charset="0"/>
                          <a:ea typeface="+mn-ea"/>
                          <a:cs typeface="Arial" pitchFamily="34" charset="0"/>
                        </a:rPr>
                        <a:t>1.2</a:t>
                      </a:r>
                      <a:r>
                        <a:rPr lang="zh-TW" sz="1600" kern="0" dirty="0">
                          <a:solidFill>
                            <a:srgbClr val="FF0000"/>
                          </a:solidFill>
                          <a:latin typeface="Arial" pitchFamily="34" charset="0"/>
                          <a:ea typeface="+mn-ea"/>
                          <a:cs typeface="Arial" pitchFamily="34" charset="0"/>
                        </a:rPr>
                        <a:t>冷凍庫溼度</a:t>
                      </a:r>
                      <a:r>
                        <a:rPr lang="en-US" sz="1600" kern="0" dirty="0">
                          <a:solidFill>
                            <a:srgbClr val="FF0000"/>
                          </a:solidFill>
                          <a:latin typeface="Arial" pitchFamily="34" charset="0"/>
                          <a:ea typeface="+mn-ea"/>
                          <a:cs typeface="Arial" pitchFamily="34" charset="0"/>
                        </a:rPr>
                        <a:t>80</a:t>
                      </a:r>
                      <a:r>
                        <a:rPr lang="zh-TW" sz="1600" kern="0" dirty="0">
                          <a:solidFill>
                            <a:srgbClr val="FF0000"/>
                          </a:solidFill>
                          <a:latin typeface="Arial" pitchFamily="34" charset="0"/>
                          <a:ea typeface="+mn-ea"/>
                          <a:cs typeface="Arial" pitchFamily="34" charset="0"/>
                        </a:rPr>
                        <a:t>％以下</a:t>
                      </a:r>
                      <a:endParaRPr lang="zh-TW" sz="1600" kern="100" dirty="0">
                        <a:latin typeface="Arial" pitchFamily="34" charset="0"/>
                        <a:ea typeface="+mn-ea"/>
                        <a:cs typeface="Arial" pitchFamily="34" charset="0"/>
                      </a:endParaRPr>
                    </a:p>
                    <a:p>
                      <a:pPr marL="157480" indent="-142240" algn="l">
                        <a:spcAft>
                          <a:spcPts val="0"/>
                        </a:spcAft>
                      </a:pPr>
                      <a:r>
                        <a:rPr lang="en-US" sz="1600" kern="0" dirty="0">
                          <a:latin typeface="Arial" pitchFamily="34" charset="0"/>
                          <a:ea typeface="+mn-ea"/>
                          <a:cs typeface="Arial" pitchFamily="34" charset="0"/>
                        </a:rPr>
                        <a:t>2.</a:t>
                      </a:r>
                      <a:r>
                        <a:rPr lang="zh-TW" sz="1600" kern="0" dirty="0">
                          <a:latin typeface="Arial" pitchFamily="34" charset="0"/>
                          <a:ea typeface="+mn-ea"/>
                          <a:cs typeface="Arial" pitchFamily="34" charset="0"/>
                        </a:rPr>
                        <a:t>凍藏時間</a:t>
                      </a:r>
                      <a:r>
                        <a:rPr lang="zh-TW" sz="1600" kern="0" dirty="0" smtClean="0">
                          <a:latin typeface="Arial" pitchFamily="34" charset="0"/>
                          <a:ea typeface="+mn-ea"/>
                          <a:cs typeface="Arial" pitchFamily="34" charset="0"/>
                        </a:rPr>
                        <a:t>：</a:t>
                      </a:r>
                      <a:r>
                        <a:rPr lang="en-US" sz="1600" kern="0" dirty="0" smtClean="0">
                          <a:latin typeface="Arial" pitchFamily="34" charset="0"/>
                          <a:ea typeface="+mn-ea"/>
                          <a:cs typeface="Arial" pitchFamily="34" charset="0"/>
                        </a:rPr>
                        <a:t>7</a:t>
                      </a:r>
                      <a:r>
                        <a:rPr lang="zh-TW" sz="1600" kern="0" dirty="0">
                          <a:latin typeface="Arial" pitchFamily="34" charset="0"/>
                          <a:ea typeface="+mn-ea"/>
                          <a:cs typeface="Arial" pitchFamily="34" charset="0"/>
                        </a:rPr>
                        <a:t>天以上</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l">
                        <a:spcAft>
                          <a:spcPts val="0"/>
                        </a:spcAft>
                      </a:pPr>
                      <a:r>
                        <a:rPr lang="en-US" sz="1600" kern="0" dirty="0">
                          <a:latin typeface="Arial" pitchFamily="34" charset="0"/>
                          <a:ea typeface="+mn-ea"/>
                          <a:cs typeface="Arial" pitchFamily="34" charset="0"/>
                        </a:rPr>
                        <a:t>1.1</a:t>
                      </a:r>
                      <a:r>
                        <a:rPr lang="zh-TW" sz="1600" kern="0" dirty="0">
                          <a:latin typeface="Arial" pitchFamily="34" charset="0"/>
                          <a:ea typeface="+mn-ea"/>
                          <a:cs typeface="Arial" pitchFamily="34" charset="0"/>
                        </a:rPr>
                        <a:t>冷凍庫庫溫</a:t>
                      </a:r>
                      <a:endParaRPr lang="zh-TW" sz="1600" kern="100" dirty="0">
                        <a:latin typeface="Arial" pitchFamily="34" charset="0"/>
                        <a:ea typeface="+mn-ea"/>
                        <a:cs typeface="Arial" pitchFamily="34" charset="0"/>
                      </a:endParaRPr>
                    </a:p>
                    <a:p>
                      <a:pPr marL="15240" algn="l">
                        <a:spcAft>
                          <a:spcPts val="0"/>
                        </a:spcAft>
                      </a:pPr>
                      <a:r>
                        <a:rPr lang="en-US" sz="1600" kern="0" dirty="0">
                          <a:solidFill>
                            <a:srgbClr val="FF0000"/>
                          </a:solidFill>
                          <a:latin typeface="Arial" pitchFamily="34" charset="0"/>
                          <a:ea typeface="+mn-ea"/>
                          <a:cs typeface="Arial" pitchFamily="34" charset="0"/>
                        </a:rPr>
                        <a:t>1.2</a:t>
                      </a:r>
                      <a:r>
                        <a:rPr lang="zh-TW" sz="1600" kern="0" dirty="0">
                          <a:solidFill>
                            <a:srgbClr val="FF0000"/>
                          </a:solidFill>
                          <a:latin typeface="Arial" pitchFamily="34" charset="0"/>
                          <a:ea typeface="+mn-ea"/>
                          <a:cs typeface="Arial" pitchFamily="34" charset="0"/>
                        </a:rPr>
                        <a:t>冷凍庫溼度</a:t>
                      </a:r>
                      <a:endParaRPr lang="zh-TW" sz="1600" kern="100" dirty="0">
                        <a:latin typeface="Arial" pitchFamily="34" charset="0"/>
                        <a:ea typeface="+mn-ea"/>
                        <a:cs typeface="Arial" pitchFamily="34" charset="0"/>
                      </a:endParaRPr>
                    </a:p>
                    <a:p>
                      <a:pPr algn="l">
                        <a:spcAft>
                          <a:spcPts val="0"/>
                        </a:spcAft>
                      </a:pPr>
                      <a:r>
                        <a:rPr lang="en-US" sz="1600" kern="0" dirty="0">
                          <a:latin typeface="Arial" pitchFamily="34" charset="0"/>
                          <a:ea typeface="+mn-ea"/>
                          <a:cs typeface="Arial" pitchFamily="34" charset="0"/>
                        </a:rPr>
                        <a:t>2.</a:t>
                      </a:r>
                      <a:r>
                        <a:rPr lang="zh-TW" sz="1600" kern="0" dirty="0">
                          <a:latin typeface="Arial" pitchFamily="34" charset="0"/>
                          <a:ea typeface="+mn-ea"/>
                          <a:cs typeface="Arial" pitchFamily="34" charset="0"/>
                        </a:rPr>
                        <a:t>凍藏時間</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3040" indent="-177800" algn="l">
                        <a:spcAft>
                          <a:spcPts val="0"/>
                        </a:spcAft>
                      </a:pPr>
                      <a:r>
                        <a:rPr lang="en-US" sz="1600" kern="0" dirty="0">
                          <a:latin typeface="Arial" pitchFamily="34" charset="0"/>
                          <a:ea typeface="+mn-ea"/>
                          <a:cs typeface="Arial" pitchFamily="34" charset="0"/>
                        </a:rPr>
                        <a:t>1.</a:t>
                      </a:r>
                      <a:r>
                        <a:rPr lang="zh-TW" sz="1600" kern="0" dirty="0">
                          <a:latin typeface="Arial" pitchFamily="34" charset="0"/>
                          <a:ea typeface="+mn-ea"/>
                          <a:cs typeface="Arial" pitchFamily="34" charset="0"/>
                        </a:rPr>
                        <a:t>冷凍庫顯示溫度監測記錄</a:t>
                      </a:r>
                      <a:endParaRPr lang="zh-TW" sz="1600" kern="100" dirty="0">
                        <a:latin typeface="Arial" pitchFamily="34" charset="0"/>
                        <a:ea typeface="+mn-ea"/>
                        <a:cs typeface="Arial" pitchFamily="34" charset="0"/>
                      </a:endParaRPr>
                    </a:p>
                    <a:p>
                      <a:pPr marL="193040" indent="-177800" algn="l">
                        <a:spcAft>
                          <a:spcPts val="0"/>
                        </a:spcAft>
                      </a:pPr>
                      <a:r>
                        <a:rPr lang="en-US" sz="1600" kern="0" dirty="0">
                          <a:latin typeface="Arial" pitchFamily="34" charset="0"/>
                          <a:ea typeface="+mn-ea"/>
                          <a:cs typeface="Arial" pitchFamily="34" charset="0"/>
                        </a:rPr>
                        <a:t>2.</a:t>
                      </a:r>
                      <a:r>
                        <a:rPr lang="zh-TW" sz="1600" kern="0" dirty="0">
                          <a:latin typeface="Arial" pitchFamily="34" charset="0"/>
                          <a:ea typeface="+mn-ea"/>
                          <a:cs typeface="Arial" pitchFamily="34" charset="0"/>
                        </a:rPr>
                        <a:t>溫溼度計</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4140" indent="-88900" algn="l">
                        <a:spcAft>
                          <a:spcPts val="0"/>
                        </a:spcAft>
                      </a:pPr>
                      <a:r>
                        <a:rPr lang="zh-TW" sz="1600" kern="0" dirty="0">
                          <a:latin typeface="Arial" pitchFamily="34" charset="0"/>
                          <a:ea typeface="+mn-ea"/>
                          <a:cs typeface="Arial" pitchFamily="34" charset="0"/>
                        </a:rPr>
                        <a:t>上下午各一次</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l">
                        <a:spcAft>
                          <a:spcPts val="0"/>
                        </a:spcAft>
                      </a:pPr>
                      <a:r>
                        <a:rPr lang="zh-TW" sz="1600" kern="0" dirty="0">
                          <a:latin typeface="Arial" pitchFamily="34" charset="0"/>
                          <a:ea typeface="+mn-ea"/>
                          <a:cs typeface="Arial" pitchFamily="34" charset="0"/>
                        </a:rPr>
                        <a:t>品管</a:t>
                      </a:r>
                      <a:endParaRPr lang="zh-TW" sz="1600" kern="100" dirty="0">
                        <a:latin typeface="Arial" pitchFamily="34" charset="0"/>
                        <a:ea typeface="+mn-ea"/>
                        <a:cs typeface="Arial" pitchFamily="34" charset="0"/>
                      </a:endParaRPr>
                    </a:p>
                    <a:p>
                      <a:pPr marL="15240" algn="l">
                        <a:spcAft>
                          <a:spcPts val="0"/>
                        </a:spcAft>
                      </a:pPr>
                      <a:r>
                        <a:rPr lang="zh-TW" sz="1600" kern="0" dirty="0">
                          <a:latin typeface="Arial" pitchFamily="34" charset="0"/>
                          <a:ea typeface="+mn-ea"/>
                          <a:cs typeface="Arial" pitchFamily="34" charset="0"/>
                        </a:rPr>
                        <a:t>人員</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580" indent="-53340" algn="l">
                        <a:spcAft>
                          <a:spcPts val="0"/>
                        </a:spcAft>
                      </a:pPr>
                      <a:r>
                        <a:rPr lang="en-US" sz="1600" b="1" kern="0" dirty="0">
                          <a:solidFill>
                            <a:srgbClr val="FF0000"/>
                          </a:solidFill>
                          <a:latin typeface="Arial" pitchFamily="34" charset="0"/>
                          <a:ea typeface="+mn-ea"/>
                          <a:cs typeface="Arial" pitchFamily="34" charset="0"/>
                        </a:rPr>
                        <a:t>1</a:t>
                      </a:r>
                      <a:r>
                        <a:rPr lang="zh-TW" sz="1600" b="1" kern="0" dirty="0">
                          <a:solidFill>
                            <a:srgbClr val="FF0000"/>
                          </a:solidFill>
                          <a:latin typeface="Arial" pitchFamily="34" charset="0"/>
                          <a:ea typeface="+mn-ea"/>
                          <a:cs typeface="Arial" pitchFamily="34" charset="0"/>
                        </a:rPr>
                        <a:t>異常時通知機電課調整冷凍庫庫溫</a:t>
                      </a:r>
                      <a:endParaRPr lang="zh-TW" sz="1600" b="1" kern="100" dirty="0">
                        <a:solidFill>
                          <a:srgbClr val="FF0000"/>
                        </a:solidFill>
                        <a:latin typeface="Arial" pitchFamily="34" charset="0"/>
                        <a:ea typeface="+mn-ea"/>
                        <a:cs typeface="Arial" pitchFamily="34" charset="0"/>
                      </a:endParaRPr>
                    </a:p>
                    <a:p>
                      <a:pPr marL="15240" algn="l">
                        <a:spcAft>
                          <a:spcPts val="0"/>
                        </a:spcAft>
                      </a:pPr>
                      <a:r>
                        <a:rPr lang="en-US" sz="1600" b="1" kern="0" dirty="0">
                          <a:solidFill>
                            <a:srgbClr val="FF0000"/>
                          </a:solidFill>
                          <a:latin typeface="Arial" pitchFamily="34" charset="0"/>
                          <a:ea typeface="+mn-ea"/>
                          <a:cs typeface="Arial" pitchFamily="34" charset="0"/>
                        </a:rPr>
                        <a:t>2.</a:t>
                      </a:r>
                      <a:r>
                        <a:rPr lang="zh-TW" sz="1600" b="1" kern="0" dirty="0">
                          <a:solidFill>
                            <a:srgbClr val="FF0000"/>
                          </a:solidFill>
                          <a:latin typeface="Arial" pitchFamily="34" charset="0"/>
                          <a:ea typeface="+mn-ea"/>
                          <a:cs typeface="Arial" pitchFamily="34" charset="0"/>
                        </a:rPr>
                        <a:t>必要時移倉儲存</a:t>
                      </a:r>
                      <a:endParaRPr lang="zh-TW" sz="1600" b="1" kern="100" dirty="0">
                        <a:solidFill>
                          <a:srgbClr val="FF0000"/>
                        </a:solidFill>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7480" indent="-142240" algn="l">
                        <a:spcAft>
                          <a:spcPts val="0"/>
                        </a:spcAft>
                      </a:pPr>
                      <a:r>
                        <a:rPr lang="en-US" sz="1600" kern="0" dirty="0">
                          <a:latin typeface="Arial" pitchFamily="34" charset="0"/>
                          <a:ea typeface="+mn-ea"/>
                          <a:cs typeface="Arial" pitchFamily="34" charset="0"/>
                        </a:rPr>
                        <a:t>1.</a:t>
                      </a:r>
                      <a:r>
                        <a:rPr lang="zh-TW" sz="1600" kern="0" dirty="0">
                          <a:latin typeface="Arial" pitchFamily="34" charset="0"/>
                          <a:ea typeface="+mn-ea"/>
                          <a:cs typeface="Arial" pitchFamily="34" charset="0"/>
                        </a:rPr>
                        <a:t>冷凍庫庫溫監測記錄表</a:t>
                      </a:r>
                      <a:endParaRPr lang="zh-TW" sz="1600" kern="100" dirty="0">
                        <a:latin typeface="Arial" pitchFamily="34" charset="0"/>
                        <a:ea typeface="+mn-ea"/>
                        <a:cs typeface="Arial" pitchFamily="34" charset="0"/>
                      </a:endParaRPr>
                    </a:p>
                    <a:p>
                      <a:pPr marL="175260" indent="-160020" algn="l">
                        <a:spcAft>
                          <a:spcPts val="0"/>
                        </a:spcAft>
                      </a:pPr>
                      <a:r>
                        <a:rPr lang="en-US" sz="1600" kern="0" dirty="0">
                          <a:latin typeface="Arial" pitchFamily="34" charset="0"/>
                          <a:ea typeface="+mn-ea"/>
                          <a:cs typeface="Arial" pitchFamily="34" charset="0"/>
                        </a:rPr>
                        <a:t>2.</a:t>
                      </a:r>
                      <a:r>
                        <a:rPr lang="zh-TW" sz="1600" kern="0" dirty="0">
                          <a:latin typeface="Arial" pitchFamily="34" charset="0"/>
                          <a:ea typeface="+mn-ea"/>
                          <a:cs typeface="Arial" pitchFamily="34" charset="0"/>
                        </a:rPr>
                        <a:t>出貨管制記錄表</a:t>
                      </a:r>
                      <a:endParaRPr lang="zh-TW" sz="1600" kern="100" dirty="0">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3040" indent="-177800" algn="l">
                        <a:spcAft>
                          <a:spcPts val="0"/>
                        </a:spcAft>
                      </a:pPr>
                      <a:r>
                        <a:rPr lang="en-US" sz="1600" kern="0" dirty="0">
                          <a:latin typeface="Arial" pitchFamily="34" charset="0"/>
                          <a:ea typeface="+mn-ea"/>
                          <a:cs typeface="Arial" pitchFamily="34" charset="0"/>
                        </a:rPr>
                        <a:t>1.</a:t>
                      </a:r>
                      <a:r>
                        <a:rPr lang="zh-TW" sz="1600" kern="0" dirty="0">
                          <a:latin typeface="Arial" pitchFamily="34" charset="0"/>
                          <a:ea typeface="+mn-ea"/>
                          <a:cs typeface="Arial" pitchFamily="34" charset="0"/>
                        </a:rPr>
                        <a:t>量測之溫度計定期校正</a:t>
                      </a:r>
                      <a:endParaRPr lang="zh-TW" sz="1600" kern="100" dirty="0">
                        <a:latin typeface="Arial" pitchFamily="34" charset="0"/>
                        <a:ea typeface="+mn-ea"/>
                        <a:cs typeface="Arial" pitchFamily="34" charset="0"/>
                      </a:endParaRPr>
                    </a:p>
                    <a:p>
                      <a:pPr marL="148590" indent="-133350" algn="l">
                        <a:spcAft>
                          <a:spcPts val="0"/>
                        </a:spcAft>
                      </a:pPr>
                      <a:r>
                        <a:rPr lang="en-US" sz="1600" kern="0" dirty="0">
                          <a:latin typeface="Arial" pitchFamily="34" charset="0"/>
                          <a:ea typeface="+mn-ea"/>
                          <a:cs typeface="Arial" pitchFamily="34" charset="0"/>
                        </a:rPr>
                        <a:t>2.</a:t>
                      </a:r>
                      <a:r>
                        <a:rPr lang="zh-TW" sz="1600" kern="0" dirty="0">
                          <a:latin typeface="Arial" pitchFamily="34" charset="0"/>
                          <a:ea typeface="+mn-ea"/>
                          <a:cs typeface="Arial" pitchFamily="34" charset="0"/>
                        </a:rPr>
                        <a:t>每週將其記錄之表單呈交各相關單位主管簽章確認</a:t>
                      </a:r>
                      <a:endParaRPr lang="zh-TW" sz="1600" kern="100" dirty="0">
                        <a:latin typeface="Arial" pitchFamily="34" charset="0"/>
                        <a:ea typeface="+mn-ea"/>
                        <a:cs typeface="Arial" pitchFamily="34" charset="0"/>
                      </a:endParaRPr>
                    </a:p>
                    <a:p>
                      <a:pPr marL="148590" indent="-133350" algn="l">
                        <a:spcAft>
                          <a:spcPts val="0"/>
                        </a:spcAft>
                      </a:pPr>
                      <a:r>
                        <a:rPr lang="en-US" sz="1600" kern="0" dirty="0">
                          <a:latin typeface="Arial" pitchFamily="34" charset="0"/>
                          <a:ea typeface="+mn-ea"/>
                          <a:cs typeface="Arial" pitchFamily="34" charset="0"/>
                        </a:rPr>
                        <a:t>3.</a:t>
                      </a:r>
                      <a:r>
                        <a:rPr lang="zh-TW" sz="1600" kern="0" dirty="0">
                          <a:latin typeface="Arial" pitchFamily="34" charset="0"/>
                          <a:ea typeface="+mn-ea"/>
                          <a:cs typeface="Arial" pitchFamily="34" charset="0"/>
                        </a:rPr>
                        <a:t>於監測異常矯正措施記錄完成後一週內要複閱</a:t>
                      </a:r>
                      <a:endParaRPr lang="zh-TW" sz="1600" kern="100" dirty="0">
                        <a:latin typeface="Arial" pitchFamily="34" charset="0"/>
                        <a:ea typeface="+mn-ea"/>
                        <a:cs typeface="Arial" pitchFamily="34" charset="0"/>
                      </a:endParaRPr>
                    </a:p>
                    <a:p>
                      <a:pPr marL="193040" indent="-177800" algn="l">
                        <a:spcAft>
                          <a:spcPts val="0"/>
                        </a:spcAft>
                      </a:pPr>
                      <a:r>
                        <a:rPr lang="en-US" sz="1600" kern="0" dirty="0">
                          <a:latin typeface="Arial" pitchFamily="34" charset="0"/>
                          <a:ea typeface="+mn-ea"/>
                          <a:cs typeface="Arial" pitchFamily="34" charset="0"/>
                        </a:rPr>
                        <a:t>4.</a:t>
                      </a:r>
                      <a:r>
                        <a:rPr lang="zh-TW" sz="1600" kern="0" dirty="0">
                          <a:latin typeface="Arial" pitchFamily="34" charset="0"/>
                          <a:ea typeface="+mn-ea"/>
                          <a:cs typeface="Arial" pitchFamily="34" charset="0"/>
                        </a:rPr>
                        <a:t>品管課於出貨前</a:t>
                      </a:r>
                      <a:r>
                        <a:rPr lang="zh-TW" sz="1600" b="1" kern="0" dirty="0">
                          <a:solidFill>
                            <a:srgbClr val="FF0000"/>
                          </a:solidFill>
                          <a:latin typeface="Arial" pitchFamily="34" charset="0"/>
                          <a:ea typeface="+mn-ea"/>
                          <a:cs typeface="Arial" pitchFamily="34" charset="0"/>
                        </a:rPr>
                        <a:t>確認凍藏時間：</a:t>
                      </a:r>
                      <a:r>
                        <a:rPr lang="en-US" sz="1600" b="1" kern="0" dirty="0">
                          <a:solidFill>
                            <a:srgbClr val="FF0000"/>
                          </a:solidFill>
                          <a:latin typeface="Arial" pitchFamily="34" charset="0"/>
                          <a:ea typeface="+mn-ea"/>
                          <a:cs typeface="Arial" pitchFamily="34" charset="0"/>
                        </a:rPr>
                        <a:t>7</a:t>
                      </a:r>
                      <a:r>
                        <a:rPr lang="zh-TW" sz="1600" b="1" kern="0" dirty="0">
                          <a:solidFill>
                            <a:srgbClr val="FF0000"/>
                          </a:solidFill>
                          <a:latin typeface="Arial" pitchFamily="34" charset="0"/>
                          <a:ea typeface="+mn-ea"/>
                          <a:cs typeface="Arial" pitchFamily="34" charset="0"/>
                        </a:rPr>
                        <a:t>天以上才可出貨</a:t>
                      </a:r>
                      <a:endParaRPr lang="zh-TW" sz="1600" b="1" kern="100" dirty="0">
                        <a:solidFill>
                          <a:srgbClr val="FF0000"/>
                        </a:solidFill>
                        <a:latin typeface="Arial" pitchFamily="34" charset="0"/>
                        <a:ea typeface="+mn-ea"/>
                        <a:cs typeface="Arial"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0599403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表06-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313" y="450850"/>
            <a:ext cx="8207375"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投影片編號版面配置區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38B5D2F-70A9-418C-A941-6FD7219AD448}" type="slidenum">
              <a:rPr kumimoji="0" lang="en-US" altLang="zh-TW" sz="1400" smtClean="0">
                <a:ea typeface="新細明體" pitchFamily="18" charset="-120"/>
                <a:cs typeface="Arial" charset="0"/>
              </a:rPr>
              <a:pPr/>
              <a:t>52</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zh-TW" sz="3600" smtClean="0"/>
              <a:t>11.</a:t>
            </a:r>
            <a:r>
              <a:rPr lang="zh-TW" altLang="en-US" sz="3600" smtClean="0"/>
              <a:t>建立適切的記錄及文書檔案</a:t>
            </a:r>
            <a:br>
              <a:rPr lang="zh-TW" altLang="en-US" sz="3600" smtClean="0"/>
            </a:br>
            <a:r>
              <a:rPr lang="zh-TW" altLang="en-US" sz="3600" smtClean="0"/>
              <a:t>　　</a:t>
            </a:r>
            <a:r>
              <a:rPr lang="en-US" altLang="zh-TW" sz="3600" smtClean="0"/>
              <a:t>(Codex</a:t>
            </a:r>
            <a:r>
              <a:rPr lang="zh-TW" altLang="en-US" sz="3600" smtClean="0"/>
              <a:t>第</a:t>
            </a:r>
            <a:r>
              <a:rPr lang="en-US" altLang="zh-TW" sz="3600" smtClean="0"/>
              <a:t>6</a:t>
            </a:r>
            <a:r>
              <a:rPr lang="zh-TW" altLang="en-US" sz="3600" smtClean="0"/>
              <a:t>原則</a:t>
            </a:r>
            <a:r>
              <a:rPr lang="en-US" altLang="zh-TW" sz="3600" smtClean="0"/>
              <a:t>)</a:t>
            </a:r>
            <a:endParaRPr lang="zh-TW" altLang="en-US" sz="3600" smtClean="0"/>
          </a:p>
        </p:txBody>
      </p:sp>
      <p:sp>
        <p:nvSpPr>
          <p:cNvPr id="59395" name="Rectangle 5"/>
          <p:cNvSpPr>
            <a:spLocks noGrp="1" noChangeArrowheads="1"/>
          </p:cNvSpPr>
          <p:nvPr>
            <p:ph type="body" idx="1"/>
          </p:nvPr>
        </p:nvSpPr>
        <p:spPr>
          <a:xfrm>
            <a:off x="230188" y="1584325"/>
            <a:ext cx="8446268" cy="5013325"/>
          </a:xfrm>
          <a:noFill/>
        </p:spPr>
        <p:txBody>
          <a:bodyPr/>
          <a:lstStyle/>
          <a:p>
            <a:pPr marL="182563" indent="-182563" eaLnBrk="1" hangingPunct="1"/>
            <a:r>
              <a:rPr lang="zh-TW" altLang="en-US" dirty="0" smtClean="0"/>
              <a:t>內容</a:t>
            </a:r>
          </a:p>
          <a:p>
            <a:pPr marL="717550" lvl="1" indent="-352425" eaLnBrk="1" hangingPunct="1"/>
            <a:r>
              <a:rPr lang="en-US" altLang="zh-TW" dirty="0" smtClean="0"/>
              <a:t>HACCP</a:t>
            </a:r>
            <a:r>
              <a:rPr lang="zh-TW" altLang="en-US" dirty="0" smtClean="0"/>
              <a:t>主計畫書及用以訂定此計畫的支持文件</a:t>
            </a:r>
          </a:p>
          <a:p>
            <a:pPr marL="717550" lvl="1" indent="-352425" eaLnBrk="1" hangingPunct="1"/>
            <a:r>
              <a:rPr lang="zh-TW" altLang="en-US" dirty="0" smtClean="0"/>
              <a:t>重要管制點監控記錄</a:t>
            </a:r>
          </a:p>
          <a:p>
            <a:pPr marL="717550" lvl="1" indent="-352425" eaLnBrk="1" hangingPunct="1"/>
            <a:r>
              <a:rPr lang="zh-TW" altLang="en-US" dirty="0" smtClean="0"/>
              <a:t>矯正動作記錄</a:t>
            </a:r>
          </a:p>
          <a:p>
            <a:pPr marL="717550" lvl="1" indent="-352425" eaLnBrk="1" hangingPunct="1"/>
            <a:r>
              <a:rPr lang="zh-TW" altLang="en-US" dirty="0" smtClean="0"/>
              <a:t>確認活動記錄</a:t>
            </a:r>
          </a:p>
          <a:p>
            <a:pPr marL="182563" indent="-182563" eaLnBrk="1" hangingPunct="1"/>
            <a:r>
              <a:rPr lang="zh-TW" altLang="en-US" dirty="0" smtClean="0"/>
              <a:t>注意事項</a:t>
            </a:r>
          </a:p>
          <a:p>
            <a:pPr marL="717550" lvl="1" indent="-352425" eaLnBrk="1" hangingPunct="1"/>
            <a:r>
              <a:rPr lang="zh-TW" altLang="en-US" dirty="0" smtClean="0"/>
              <a:t>文件之發行、更新及廢止，必須經負責人或其授權人簽署，並核准實施</a:t>
            </a:r>
          </a:p>
          <a:p>
            <a:pPr marL="717550" lvl="1" indent="-352425" eaLnBrk="1" hangingPunct="1"/>
            <a:r>
              <a:rPr lang="zh-TW" altLang="en-US" dirty="0" smtClean="0"/>
              <a:t>記錄應確實簽署，並註記日期</a:t>
            </a:r>
          </a:p>
          <a:p>
            <a:pPr marL="717550" lvl="1" indent="-352425" eaLnBrk="1" hangingPunct="1"/>
            <a:r>
              <a:rPr lang="zh-TW" altLang="en-US" dirty="0" smtClean="0"/>
              <a:t>文件與紀錄應保存至</a:t>
            </a:r>
            <a:r>
              <a:rPr lang="zh-TW" altLang="en-US" dirty="0" smtClean="0">
                <a:solidFill>
                  <a:srgbClr val="FF0000"/>
                </a:solidFill>
              </a:rPr>
              <a:t>產品有效日期後</a:t>
            </a:r>
            <a:r>
              <a:rPr lang="en-US" altLang="zh-TW" dirty="0" smtClean="0">
                <a:solidFill>
                  <a:srgbClr val="FF0000"/>
                </a:solidFill>
              </a:rPr>
              <a:t>6</a:t>
            </a:r>
            <a:r>
              <a:rPr lang="zh-TW" altLang="en-US" dirty="0" smtClean="0">
                <a:solidFill>
                  <a:srgbClr val="FF0000"/>
                </a:solidFill>
              </a:rPr>
              <a:t>個月</a:t>
            </a:r>
            <a:r>
              <a:rPr lang="en-US" altLang="zh-TW" dirty="0" smtClean="0">
                <a:solidFill>
                  <a:srgbClr val="FF0000"/>
                </a:solidFill>
              </a:rPr>
              <a:t>(5</a:t>
            </a:r>
            <a:r>
              <a:rPr lang="zh-TW" altLang="en-US" dirty="0" smtClean="0">
                <a:solidFill>
                  <a:srgbClr val="FF0000"/>
                </a:solidFill>
              </a:rPr>
              <a:t>年</a:t>
            </a:r>
            <a:r>
              <a:rPr lang="en-US" altLang="zh-TW" dirty="0" smtClean="0">
                <a:solidFill>
                  <a:srgbClr val="FF0000"/>
                </a:solidFill>
              </a:rPr>
              <a:t>)</a:t>
            </a:r>
            <a:r>
              <a:rPr lang="zh-TW" altLang="en-US" dirty="0" smtClean="0">
                <a:solidFill>
                  <a:srgbClr val="FF0000"/>
                </a:solidFill>
              </a:rPr>
              <a:t>以上</a:t>
            </a:r>
          </a:p>
        </p:txBody>
      </p:sp>
      <p:sp>
        <p:nvSpPr>
          <p:cNvPr id="59396"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39A59E3B-9E47-4B1D-AD51-5E8F1E1B9BBC}" type="slidenum">
              <a:rPr kumimoji="0" lang="en-US" altLang="zh-TW" sz="1400" smtClean="0">
                <a:ea typeface="新細明體" pitchFamily="18" charset="-120"/>
                <a:cs typeface="Arial" charset="0"/>
              </a:rPr>
              <a:pPr/>
              <a:t>53</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zh-TW" sz="2800" smtClean="0"/>
              <a:t>12.</a:t>
            </a:r>
            <a:r>
              <a:rPr lang="zh-TW" altLang="en-US" sz="2800" smtClean="0"/>
              <a:t>確認</a:t>
            </a:r>
            <a:r>
              <a:rPr lang="en-US" altLang="zh-TW" sz="2800" smtClean="0"/>
              <a:t>HACCP</a:t>
            </a:r>
            <a:r>
              <a:rPr lang="zh-TW" altLang="en-US" sz="2800" smtClean="0"/>
              <a:t>計畫</a:t>
            </a:r>
            <a:r>
              <a:rPr lang="en-US" altLang="zh-TW" sz="2800" smtClean="0"/>
              <a:t>(Codex</a:t>
            </a:r>
            <a:r>
              <a:rPr lang="zh-TW" altLang="en-US" sz="2800" smtClean="0"/>
              <a:t>第</a:t>
            </a:r>
            <a:r>
              <a:rPr lang="en-US" altLang="zh-TW" sz="2800" smtClean="0"/>
              <a:t>7</a:t>
            </a:r>
            <a:r>
              <a:rPr lang="zh-TW" altLang="en-US" sz="2800" smtClean="0"/>
              <a:t>原則</a:t>
            </a:r>
            <a:r>
              <a:rPr lang="en-US" altLang="zh-TW" sz="2800" smtClean="0"/>
              <a:t>)</a:t>
            </a:r>
            <a:endParaRPr lang="zh-TW" altLang="en-US" sz="2800" smtClean="0"/>
          </a:p>
        </p:txBody>
      </p:sp>
      <p:sp>
        <p:nvSpPr>
          <p:cNvPr id="60419" name="Rectangle 3"/>
          <p:cNvSpPr>
            <a:spLocks noGrp="1" noChangeArrowheads="1"/>
          </p:cNvSpPr>
          <p:nvPr>
            <p:ph type="body" idx="1"/>
          </p:nvPr>
        </p:nvSpPr>
        <p:spPr/>
        <p:txBody>
          <a:bodyPr/>
          <a:lstStyle/>
          <a:p>
            <a:pPr eaLnBrk="1" hangingPunct="1">
              <a:lnSpc>
                <a:spcPct val="110000"/>
              </a:lnSpc>
            </a:pPr>
            <a:r>
              <a:rPr lang="zh-TW" altLang="en-US" sz="2800" dirty="0" smtClean="0"/>
              <a:t>方法</a:t>
            </a:r>
          </a:p>
          <a:p>
            <a:pPr lvl="1" eaLnBrk="1" hangingPunct="1">
              <a:lnSpc>
                <a:spcPct val="110000"/>
              </a:lnSpc>
              <a:buFont typeface="Wingdings" pitchFamily="2" charset="2"/>
              <a:buAutoNum type="arabicPeriod"/>
            </a:pPr>
            <a:r>
              <a:rPr lang="zh-TW" altLang="en-US" sz="2400" dirty="0" smtClean="0">
                <a:solidFill>
                  <a:srgbClr val="FF0000"/>
                </a:solidFill>
              </a:rPr>
              <a:t>校正</a:t>
            </a:r>
            <a:r>
              <a:rPr lang="zh-TW" altLang="en-US" sz="2400" dirty="0" smtClean="0"/>
              <a:t>各溫度量測設施及監測重要管制點的</a:t>
            </a:r>
            <a:r>
              <a:rPr lang="zh-TW" altLang="en-US" sz="2400" dirty="0" smtClean="0">
                <a:solidFill>
                  <a:srgbClr val="FF0000"/>
                </a:solidFill>
              </a:rPr>
              <a:t>儀器</a:t>
            </a:r>
          </a:p>
          <a:p>
            <a:pPr lvl="1" eaLnBrk="1" hangingPunct="1">
              <a:lnSpc>
                <a:spcPct val="110000"/>
              </a:lnSpc>
              <a:buFont typeface="Wingdings" pitchFamily="2" charset="2"/>
              <a:buAutoNum type="arabicPeriod"/>
            </a:pPr>
            <a:r>
              <a:rPr lang="zh-TW" altLang="en-US" sz="2400" dirty="0" smtClean="0"/>
              <a:t>針對製程中及終產品的</a:t>
            </a:r>
            <a:r>
              <a:rPr lang="zh-TW" altLang="en-US" sz="2400" dirty="0" smtClean="0">
                <a:solidFill>
                  <a:srgbClr val="FF0000"/>
                </a:solidFill>
              </a:rPr>
              <a:t>取樣檢查</a:t>
            </a:r>
            <a:r>
              <a:rPr lang="zh-TW" altLang="en-US" sz="2400" dirty="0" smtClean="0"/>
              <a:t>，包括微生物檢驗或其他性質的檢測</a:t>
            </a:r>
          </a:p>
          <a:p>
            <a:pPr lvl="1" eaLnBrk="1" hangingPunct="1">
              <a:lnSpc>
                <a:spcPct val="110000"/>
              </a:lnSpc>
              <a:buFont typeface="Wingdings" pitchFamily="2" charset="2"/>
              <a:buAutoNum type="arabicPeriod"/>
            </a:pPr>
            <a:r>
              <a:rPr lang="zh-TW" altLang="en-US" sz="2400" dirty="0" smtClean="0">
                <a:solidFill>
                  <a:srgbClr val="FF0000"/>
                </a:solidFill>
              </a:rPr>
              <a:t>查閱各管制點的監控記錄</a:t>
            </a:r>
            <a:r>
              <a:rPr lang="zh-TW" altLang="en-US" sz="2400" dirty="0" smtClean="0"/>
              <a:t>，及工作記錄、作業程序、產品異常、產品回收、顧客抱怨等記錄</a:t>
            </a:r>
          </a:p>
          <a:p>
            <a:pPr lvl="1" eaLnBrk="1" hangingPunct="1">
              <a:lnSpc>
                <a:spcPct val="110000"/>
              </a:lnSpc>
              <a:buFont typeface="Wingdings" pitchFamily="2" charset="2"/>
              <a:buAutoNum type="arabicPeriod"/>
            </a:pPr>
            <a:r>
              <a:rPr lang="zh-TW" altLang="en-US" sz="2400" dirty="0" smtClean="0">
                <a:solidFill>
                  <a:srgbClr val="FF0000"/>
                </a:solidFill>
              </a:rPr>
              <a:t>定期檢討</a:t>
            </a:r>
            <a:r>
              <a:rPr lang="zh-TW" altLang="en-US" sz="2400" dirty="0" smtClean="0"/>
              <a:t>所實施的</a:t>
            </a:r>
            <a:r>
              <a:rPr lang="en-US" altLang="zh-TW" sz="2400" dirty="0" smtClean="0"/>
              <a:t>HACCP</a:t>
            </a:r>
            <a:r>
              <a:rPr lang="zh-TW" altLang="en-US" sz="2400" dirty="0" smtClean="0"/>
              <a:t>計畫</a:t>
            </a:r>
          </a:p>
          <a:p>
            <a:pPr lvl="1" eaLnBrk="1" hangingPunct="1">
              <a:lnSpc>
                <a:spcPct val="110000"/>
              </a:lnSpc>
              <a:buFont typeface="Wingdings" pitchFamily="2" charset="2"/>
              <a:buAutoNum type="arabicPeriod"/>
            </a:pPr>
            <a:r>
              <a:rPr lang="zh-TW" altLang="en-US" sz="2400" dirty="0" smtClean="0"/>
              <a:t>可由其他公信單位對飯店</a:t>
            </a:r>
            <a:r>
              <a:rPr lang="en-US" altLang="zh-TW" sz="2400" dirty="0" smtClean="0"/>
              <a:t>HACCP</a:t>
            </a:r>
            <a:r>
              <a:rPr lang="zh-TW" altLang="en-US" sz="2400" dirty="0" smtClean="0"/>
              <a:t>實施的情形進行</a:t>
            </a:r>
            <a:r>
              <a:rPr lang="zh-TW" altLang="en-US" sz="2400" dirty="0" smtClean="0">
                <a:solidFill>
                  <a:srgbClr val="FF0000"/>
                </a:solidFill>
              </a:rPr>
              <a:t>外部稽核</a:t>
            </a:r>
            <a:r>
              <a:rPr lang="zh-TW" altLang="en-US" sz="2400" dirty="0" smtClean="0"/>
              <a:t>，以確保飯店執行此計畫的正確性及完整性</a:t>
            </a:r>
          </a:p>
        </p:txBody>
      </p:sp>
      <p:sp>
        <p:nvSpPr>
          <p:cNvPr id="6042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EC8C7A14-205F-40BD-9DC5-F73146C6DD47}" type="slidenum">
              <a:rPr kumimoji="0" lang="en-US" altLang="zh-TW" sz="1400" smtClean="0">
                <a:ea typeface="新細明體" pitchFamily="18" charset="-120"/>
                <a:cs typeface="Arial" charset="0"/>
              </a:rPr>
              <a:pPr/>
              <a:t>54</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539750" y="260350"/>
            <a:ext cx="6840538" cy="1216025"/>
          </a:xfrm>
        </p:spPr>
        <p:txBody>
          <a:bodyPr/>
          <a:lstStyle/>
          <a:p>
            <a:pPr eaLnBrk="1" hangingPunct="1"/>
            <a:r>
              <a:rPr lang="zh-TW" altLang="en-US" sz="3600" smtClean="0"/>
              <a:t>傳統衛生管理與</a:t>
            </a:r>
            <a:r>
              <a:rPr lang="en-US" altLang="zh-TW" sz="3600" smtClean="0"/>
              <a:t>HACCP</a:t>
            </a:r>
            <a:r>
              <a:rPr lang="zh-TW" altLang="en-US" sz="3600" smtClean="0"/>
              <a:t>之比較</a:t>
            </a:r>
          </a:p>
        </p:txBody>
      </p:sp>
      <p:sp>
        <p:nvSpPr>
          <p:cNvPr id="61443" name="Rectangle 3"/>
          <p:cNvSpPr>
            <a:spLocks noGrp="1" noChangeArrowheads="1"/>
          </p:cNvSpPr>
          <p:nvPr>
            <p:ph type="body" idx="1"/>
          </p:nvPr>
        </p:nvSpPr>
        <p:spPr>
          <a:xfrm>
            <a:off x="566738" y="1752600"/>
            <a:ext cx="8001000" cy="3836988"/>
          </a:xfrm>
        </p:spPr>
        <p:txBody>
          <a:bodyPr/>
          <a:lstStyle/>
          <a:p>
            <a:pPr eaLnBrk="1" hangingPunct="1">
              <a:spcAft>
                <a:spcPts val="600"/>
              </a:spcAft>
            </a:pPr>
            <a:r>
              <a:rPr lang="zh-TW" altLang="en-US" dirty="0" smtClean="0"/>
              <a:t>傳統衛生管理</a:t>
            </a:r>
          </a:p>
          <a:p>
            <a:pPr lvl="1" eaLnBrk="1" hangingPunct="1">
              <a:spcAft>
                <a:spcPts val="600"/>
              </a:spcAft>
            </a:pPr>
            <a:r>
              <a:rPr lang="zh-TW" altLang="en-US" dirty="0" smtClean="0"/>
              <a:t>以</a:t>
            </a:r>
            <a:r>
              <a:rPr lang="zh-TW" altLang="en-US" dirty="0" smtClean="0">
                <a:solidFill>
                  <a:srgbClr val="FF0000"/>
                </a:solidFill>
              </a:rPr>
              <a:t>最終產品檢驗</a:t>
            </a:r>
            <a:r>
              <a:rPr lang="zh-TW" altLang="en-US" dirty="0" smtClean="0"/>
              <a:t>為主的管理方式</a:t>
            </a:r>
          </a:p>
          <a:p>
            <a:pPr lvl="1" eaLnBrk="1" hangingPunct="1">
              <a:spcAft>
                <a:spcPts val="600"/>
              </a:spcAft>
            </a:pPr>
            <a:r>
              <a:rPr lang="zh-TW" altLang="en-US" dirty="0" smtClean="0"/>
              <a:t>須</a:t>
            </a:r>
            <a:r>
              <a:rPr lang="zh-TW" altLang="en-US" dirty="0" smtClean="0">
                <a:solidFill>
                  <a:srgbClr val="FF0000"/>
                </a:solidFill>
              </a:rPr>
              <a:t>花費長時間</a:t>
            </a:r>
            <a:r>
              <a:rPr lang="zh-TW" altLang="en-US" dirty="0" smtClean="0"/>
              <a:t>及大量經費於產品檢驗</a:t>
            </a:r>
          </a:p>
          <a:p>
            <a:pPr lvl="1" eaLnBrk="1" hangingPunct="1">
              <a:spcAft>
                <a:spcPts val="600"/>
              </a:spcAft>
            </a:pPr>
            <a:r>
              <a:rPr lang="zh-TW" altLang="en-US" dirty="0" smtClean="0"/>
              <a:t>於檢驗結果得知前，消費者可能已經攝食產品</a:t>
            </a:r>
          </a:p>
          <a:p>
            <a:pPr lvl="1" eaLnBrk="1" hangingPunct="1">
              <a:spcAft>
                <a:spcPts val="600"/>
              </a:spcAft>
            </a:pPr>
            <a:r>
              <a:rPr lang="zh-TW" altLang="en-US" dirty="0" smtClean="0"/>
              <a:t>雖可找出有問題產品，但確</a:t>
            </a:r>
            <a:r>
              <a:rPr lang="zh-TW" altLang="en-US" dirty="0" smtClean="0">
                <a:solidFill>
                  <a:srgbClr val="FF0000"/>
                </a:solidFill>
              </a:rPr>
              <a:t>無法明確判定其原因所在</a:t>
            </a:r>
          </a:p>
          <a:p>
            <a:pPr lvl="1" eaLnBrk="1" hangingPunct="1">
              <a:spcAft>
                <a:spcPts val="600"/>
              </a:spcAft>
            </a:pPr>
            <a:r>
              <a:rPr lang="zh-TW" altLang="en-US" dirty="0" smtClean="0"/>
              <a:t>發生食品衛生問題時，對產品的回收或其他處理，均會造成成本之負擔及商譽受損</a:t>
            </a:r>
          </a:p>
        </p:txBody>
      </p:sp>
      <p:sp>
        <p:nvSpPr>
          <p:cNvPr id="614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068496F1-3B32-4BA6-A34B-506D982CEA56}" type="slidenum">
              <a:rPr kumimoji="0" lang="en-US" altLang="zh-TW" sz="1400" smtClean="0">
                <a:ea typeface="新細明體" pitchFamily="18" charset="-120"/>
                <a:cs typeface="Arial" charset="0"/>
              </a:rPr>
              <a:pPr/>
              <a:t>55</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539552" y="692696"/>
            <a:ext cx="8001000" cy="5348635"/>
          </a:xfrm>
        </p:spPr>
        <p:txBody>
          <a:bodyPr/>
          <a:lstStyle/>
          <a:p>
            <a:pPr eaLnBrk="1" hangingPunct="1">
              <a:lnSpc>
                <a:spcPct val="110000"/>
              </a:lnSpc>
            </a:pPr>
            <a:r>
              <a:rPr lang="en-US" altLang="zh-TW" dirty="0" smtClean="0"/>
              <a:t>HACCP</a:t>
            </a:r>
            <a:r>
              <a:rPr lang="zh-TW" altLang="en-US" dirty="0" smtClean="0"/>
              <a:t>制度</a:t>
            </a:r>
          </a:p>
          <a:p>
            <a:pPr lvl="1" eaLnBrk="1" hangingPunct="1">
              <a:lnSpc>
                <a:spcPct val="110000"/>
              </a:lnSpc>
            </a:pPr>
            <a:r>
              <a:rPr lang="zh-TW" altLang="en-US" dirty="0" smtClean="0"/>
              <a:t>著重於</a:t>
            </a:r>
            <a:r>
              <a:rPr lang="zh-TW" altLang="en-US" dirty="0" smtClean="0">
                <a:solidFill>
                  <a:srgbClr val="FF0000"/>
                </a:solidFill>
              </a:rPr>
              <a:t>危害的事前預防</a:t>
            </a:r>
          </a:p>
          <a:p>
            <a:pPr lvl="1" eaLnBrk="1" hangingPunct="1">
              <a:lnSpc>
                <a:spcPct val="110000"/>
              </a:lnSpc>
            </a:pPr>
            <a:r>
              <a:rPr lang="zh-TW" altLang="en-US" dirty="0" smtClean="0"/>
              <a:t>經危害之評估分析，僅對</a:t>
            </a:r>
            <a:r>
              <a:rPr lang="zh-TW" altLang="en-US" dirty="0" smtClean="0">
                <a:solidFill>
                  <a:srgbClr val="FF0000"/>
                </a:solidFill>
              </a:rPr>
              <a:t>重要管制點加以監控</a:t>
            </a:r>
            <a:r>
              <a:rPr lang="zh-TW" altLang="en-US" dirty="0" smtClean="0"/>
              <a:t>，可節省檢驗之人力及成本，最終產品的檢驗則為確認的方式之一</a:t>
            </a:r>
          </a:p>
          <a:p>
            <a:pPr lvl="1" eaLnBrk="1" hangingPunct="1">
              <a:lnSpc>
                <a:spcPct val="110000"/>
              </a:lnSpc>
            </a:pPr>
            <a:r>
              <a:rPr lang="zh-TW" altLang="en-US" dirty="0" smtClean="0"/>
              <a:t>對於微生物污染造成之食物中毒能儘早防止</a:t>
            </a:r>
          </a:p>
          <a:p>
            <a:pPr lvl="1" eaLnBrk="1" hangingPunct="1">
              <a:lnSpc>
                <a:spcPct val="110000"/>
              </a:lnSpc>
            </a:pPr>
            <a:r>
              <a:rPr lang="zh-TW" altLang="en-US" dirty="0" smtClean="0">
                <a:solidFill>
                  <a:srgbClr val="FF0000"/>
                </a:solidFill>
              </a:rPr>
              <a:t>有效防止</a:t>
            </a:r>
            <a:r>
              <a:rPr lang="zh-TW" altLang="en-US" dirty="0" smtClean="0"/>
              <a:t>食品各種</a:t>
            </a:r>
            <a:r>
              <a:rPr lang="zh-TW" altLang="en-US" dirty="0" smtClean="0">
                <a:solidFill>
                  <a:srgbClr val="FF0000"/>
                </a:solidFill>
              </a:rPr>
              <a:t>危害的發生</a:t>
            </a:r>
          </a:p>
          <a:p>
            <a:pPr lvl="1" eaLnBrk="1" hangingPunct="1">
              <a:lnSpc>
                <a:spcPct val="110000"/>
              </a:lnSpc>
            </a:pPr>
            <a:r>
              <a:rPr lang="zh-TW" altLang="en-US" dirty="0" smtClean="0"/>
              <a:t>此自主管理系統，會依食品種類、食品工廠之軟硬體不同而有顯著差異</a:t>
            </a:r>
          </a:p>
          <a:p>
            <a:pPr lvl="1" eaLnBrk="1" hangingPunct="1">
              <a:lnSpc>
                <a:spcPct val="110000"/>
              </a:lnSpc>
            </a:pPr>
            <a:r>
              <a:rPr lang="zh-TW" altLang="en-US" dirty="0" smtClean="0"/>
              <a:t>此制度確保</a:t>
            </a:r>
            <a:r>
              <a:rPr lang="zh-TW" altLang="en-US" dirty="0" smtClean="0">
                <a:solidFill>
                  <a:srgbClr val="FF0000"/>
                </a:solidFill>
              </a:rPr>
              <a:t>食品安全</a:t>
            </a:r>
            <a:r>
              <a:rPr lang="zh-TW" altLang="en-US" dirty="0" smtClean="0"/>
              <a:t>的成效為</a:t>
            </a:r>
            <a:r>
              <a:rPr lang="zh-TW" altLang="en-US" dirty="0" smtClean="0">
                <a:solidFill>
                  <a:srgbClr val="FF0000"/>
                </a:solidFill>
              </a:rPr>
              <a:t>各國所認同</a:t>
            </a:r>
            <a:r>
              <a:rPr lang="zh-TW" altLang="en-US" dirty="0" smtClean="0"/>
              <a:t>，可做為共通之管理基準</a:t>
            </a:r>
          </a:p>
        </p:txBody>
      </p:sp>
      <p:sp>
        <p:nvSpPr>
          <p:cNvPr id="6246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67E47DD9-D67B-4278-BBA7-B3E140FAEA53}" type="slidenum">
              <a:rPr kumimoji="0" lang="en-US" altLang="zh-TW" sz="1400" smtClean="0">
                <a:ea typeface="新細明體" pitchFamily="18" charset="-120"/>
                <a:cs typeface="Arial" charset="0"/>
              </a:rPr>
              <a:pPr/>
              <a:t>56</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1026"/>
          <p:cNvSpPr txBox="1">
            <a:spLocks noChangeArrowheads="1"/>
          </p:cNvSpPr>
          <p:nvPr/>
        </p:nvSpPr>
        <p:spPr bwMode="auto">
          <a:xfrm>
            <a:off x="683568" y="1916832"/>
            <a:ext cx="7848600" cy="1785104"/>
          </a:xfrm>
          <a:prstGeom prst="rect">
            <a:avLst/>
          </a:prstGeom>
          <a:noFill/>
          <a:ln w="9525">
            <a:noFill/>
            <a:miter lim="800000"/>
            <a:headEnd/>
            <a:tailEnd/>
          </a:ln>
          <a:effectLst/>
        </p:spPr>
        <p:txBody>
          <a:bodyPr>
            <a:spAutoFit/>
          </a:bodyPr>
          <a:lstStyle/>
          <a:p>
            <a:pPr>
              <a:spcBef>
                <a:spcPct val="50000"/>
              </a:spcBef>
            </a:pPr>
            <a:r>
              <a:rPr lang="en-US" altLang="zh-TW" sz="4400" b="1" dirty="0">
                <a:solidFill>
                  <a:srgbClr val="0000CC"/>
                </a:solidFill>
                <a:ea typeface="標楷體" pitchFamily="65" charset="-120"/>
              </a:rPr>
              <a:t>ISO </a:t>
            </a:r>
            <a:r>
              <a:rPr lang="en-US" altLang="zh-TW" sz="4400" b="1" dirty="0" smtClean="0">
                <a:solidFill>
                  <a:srgbClr val="0000CC"/>
                </a:solidFill>
                <a:ea typeface="標楷體" pitchFamily="65" charset="-120"/>
              </a:rPr>
              <a:t>22000</a:t>
            </a:r>
            <a:r>
              <a:rPr lang="zh-TW" altLang="en-US" sz="4400" b="1" dirty="0" smtClean="0">
                <a:solidFill>
                  <a:srgbClr val="0000CC"/>
                </a:solidFill>
                <a:ea typeface="標楷體" pitchFamily="65" charset="-120"/>
              </a:rPr>
              <a:t> 簡介</a:t>
            </a:r>
            <a:endParaRPr lang="en-US" altLang="zh-TW" sz="4400" b="1" dirty="0" smtClean="0">
              <a:solidFill>
                <a:srgbClr val="0000CC"/>
              </a:solidFill>
              <a:ea typeface="標楷體" pitchFamily="65" charset="-120"/>
            </a:endParaRPr>
          </a:p>
          <a:p>
            <a:pPr>
              <a:spcBef>
                <a:spcPct val="50000"/>
              </a:spcBef>
            </a:pPr>
            <a:r>
              <a:rPr lang="zh-TW" altLang="en-US" sz="4400" b="1" dirty="0">
                <a:solidFill>
                  <a:srgbClr val="0000CC"/>
                </a:solidFill>
                <a:ea typeface="標楷體" pitchFamily="65" charset="-120"/>
              </a:rPr>
              <a:t>以及</a:t>
            </a:r>
            <a:r>
              <a:rPr lang="zh-TW" altLang="en-US" sz="4400" b="1" dirty="0" smtClean="0">
                <a:solidFill>
                  <a:srgbClr val="0000CC"/>
                </a:solidFill>
                <a:ea typeface="標楷體" pitchFamily="65" charset="-120"/>
              </a:rPr>
              <a:t>與</a:t>
            </a:r>
            <a:r>
              <a:rPr lang="en-US" altLang="zh-TW" sz="4400" b="1" dirty="0">
                <a:solidFill>
                  <a:srgbClr val="0000CC"/>
                </a:solidFill>
                <a:ea typeface="標楷體" pitchFamily="65" charset="-120"/>
              </a:rPr>
              <a:t>HACCP</a:t>
            </a:r>
            <a:r>
              <a:rPr lang="zh-TW" altLang="en-US" sz="4400" b="1" dirty="0">
                <a:solidFill>
                  <a:srgbClr val="0000CC"/>
                </a:solidFill>
                <a:ea typeface="標楷體" pitchFamily="65" charset="-120"/>
              </a:rPr>
              <a:t>間之對照</a:t>
            </a:r>
          </a:p>
        </p:txBody>
      </p:sp>
    </p:spTree>
    <p:extLst>
      <p:ext uri="{BB962C8B-B14F-4D97-AF65-F5344CB8AC3E}">
        <p14:creationId xmlns:p14="http://schemas.microsoft.com/office/powerpoint/2010/main" val="26715377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solidFill>
                  <a:srgbClr val="0000CC"/>
                </a:solidFill>
              </a:rPr>
              <a:t>ISO</a:t>
            </a:r>
            <a:r>
              <a:rPr lang="zh-TW" altLang="en-US" dirty="0" smtClean="0">
                <a:solidFill>
                  <a:srgbClr val="0000CC"/>
                </a:solidFill>
              </a:rPr>
              <a:t> </a:t>
            </a:r>
            <a:r>
              <a:rPr lang="en-US" altLang="zh-TW" dirty="0" smtClean="0">
                <a:solidFill>
                  <a:srgbClr val="0000CC"/>
                </a:solidFill>
              </a:rPr>
              <a:t>22000</a:t>
            </a:r>
            <a:endParaRPr lang="zh-TW" altLang="en-US" dirty="0">
              <a:solidFill>
                <a:srgbClr val="0000CC"/>
              </a:solidFill>
            </a:endParaRPr>
          </a:p>
        </p:txBody>
      </p:sp>
      <p:sp>
        <p:nvSpPr>
          <p:cNvPr id="3" name="內容版面配置區 2"/>
          <p:cNvSpPr>
            <a:spLocks noGrp="1"/>
          </p:cNvSpPr>
          <p:nvPr>
            <p:ph idx="1"/>
          </p:nvPr>
        </p:nvSpPr>
        <p:spPr/>
        <p:txBody>
          <a:bodyPr/>
          <a:lstStyle/>
          <a:p>
            <a:pPr>
              <a:lnSpc>
                <a:spcPct val="110000"/>
              </a:lnSpc>
            </a:pPr>
            <a:r>
              <a:rPr lang="en-US" altLang="zh-TW" sz="2400" b="1" dirty="0" smtClean="0">
                <a:latin typeface="Arial" pitchFamily="34" charset="0"/>
                <a:ea typeface="標楷體" pitchFamily="65" charset="-120"/>
                <a:cs typeface="Arial" pitchFamily="34" charset="0"/>
              </a:rPr>
              <a:t>ISO </a:t>
            </a:r>
            <a:r>
              <a:rPr lang="en-US" altLang="zh-TW" sz="2400" b="1" dirty="0" smtClean="0">
                <a:latin typeface="Arial" pitchFamily="34" charset="0"/>
                <a:ea typeface="標楷體" pitchFamily="65" charset="-120"/>
                <a:cs typeface="Arial" pitchFamily="34" charset="0"/>
              </a:rPr>
              <a:t>22000:2018</a:t>
            </a:r>
            <a:r>
              <a:rPr lang="zh-TW" altLang="zh-TW" sz="2400" b="1" dirty="0" smtClean="0">
                <a:latin typeface="Arial" pitchFamily="34" charset="0"/>
                <a:ea typeface="標楷體" pitchFamily="65" charset="-120"/>
                <a:cs typeface="Arial" pitchFamily="34" charset="0"/>
              </a:rPr>
              <a:t>，</a:t>
            </a:r>
            <a:r>
              <a:rPr lang="zh-TW" altLang="zh-TW" sz="2400" b="1" dirty="0" smtClean="0">
                <a:latin typeface="Arial" pitchFamily="34" charset="0"/>
                <a:ea typeface="標楷體" pitchFamily="65" charset="-120"/>
                <a:cs typeface="Arial" pitchFamily="34" charset="0"/>
              </a:rPr>
              <a:t>目前已成為全球食品製造廠商共同認可之</a:t>
            </a:r>
            <a:r>
              <a:rPr lang="zh-TW" altLang="zh-TW" sz="2400" b="1" dirty="0" smtClean="0">
                <a:solidFill>
                  <a:srgbClr val="FF0000"/>
                </a:solidFill>
                <a:latin typeface="Arial" pitchFamily="34" charset="0"/>
                <a:ea typeface="標楷體" pitchFamily="65" charset="-120"/>
                <a:cs typeface="Arial" pitchFamily="34" charset="0"/>
              </a:rPr>
              <a:t>食品安全管理系統要求</a:t>
            </a:r>
            <a:endParaRPr lang="en-US" altLang="zh-TW" sz="2400" b="1" dirty="0" smtClean="0">
              <a:solidFill>
                <a:srgbClr val="FF0000"/>
              </a:solidFill>
              <a:latin typeface="Arial" pitchFamily="34" charset="0"/>
              <a:ea typeface="標楷體" pitchFamily="65" charset="-120"/>
              <a:cs typeface="Arial" pitchFamily="34" charset="0"/>
            </a:endParaRPr>
          </a:p>
          <a:p>
            <a:pPr>
              <a:lnSpc>
                <a:spcPct val="110000"/>
              </a:lnSpc>
            </a:pPr>
            <a:r>
              <a:rPr lang="en-US" altLang="zh-TW" sz="2400" b="1" dirty="0" smtClean="0">
                <a:solidFill>
                  <a:srgbClr val="FF0000"/>
                </a:solidFill>
                <a:latin typeface="Arial" pitchFamily="34" charset="0"/>
                <a:ea typeface="標楷體" pitchFamily="65" charset="-120"/>
                <a:cs typeface="Arial" pitchFamily="34" charset="0"/>
              </a:rPr>
              <a:t>ISO</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22000</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zh-TW" sz="2400" b="1" dirty="0" smtClean="0">
                <a:solidFill>
                  <a:srgbClr val="FF0000"/>
                </a:solidFill>
                <a:latin typeface="Arial" pitchFamily="34" charset="0"/>
                <a:ea typeface="標楷體" pitchFamily="65" charset="-120"/>
                <a:cs typeface="Arial" pitchFamily="34" charset="0"/>
              </a:rPr>
              <a:t>食品安全管理體系</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
            </a:r>
            <a:br>
              <a:rPr lang="en-US" altLang="zh-TW" sz="2400" b="1" dirty="0" smtClean="0">
                <a:solidFill>
                  <a:srgbClr val="FF0000"/>
                </a:solidFill>
                <a:latin typeface="Arial" pitchFamily="34" charset="0"/>
                <a:ea typeface="標楷體" pitchFamily="65" charset="-120"/>
                <a:cs typeface="Arial" pitchFamily="34" charset="0"/>
              </a:rPr>
            </a:b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ISO</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9001</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品質文件管制系統</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
            </a:r>
            <a:br>
              <a:rPr lang="en-US" altLang="zh-TW" sz="2400" b="1" dirty="0" smtClean="0">
                <a:solidFill>
                  <a:srgbClr val="FF0000"/>
                </a:solidFill>
                <a:latin typeface="Arial" pitchFamily="34" charset="0"/>
                <a:ea typeface="標楷體" pitchFamily="65" charset="-120"/>
                <a:cs typeface="Arial" pitchFamily="34" charset="0"/>
              </a:rPr>
            </a:b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HACCP</a:t>
            </a: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zh-TW" sz="2400" b="1" dirty="0" smtClean="0">
                <a:solidFill>
                  <a:srgbClr val="FF0000"/>
                </a:solidFill>
                <a:latin typeface="Arial" pitchFamily="34" charset="0"/>
                <a:ea typeface="標楷體" pitchFamily="65" charset="-120"/>
                <a:cs typeface="Arial" pitchFamily="34" charset="0"/>
              </a:rPr>
              <a:t>危害分析重要管制點</a:t>
            </a:r>
            <a:r>
              <a:rPr lang="en-US" altLang="zh-TW" sz="2400" b="1" dirty="0" smtClean="0">
                <a:solidFill>
                  <a:srgbClr val="FF0000"/>
                </a:solidFill>
                <a:latin typeface="Arial" pitchFamily="34" charset="0"/>
                <a:ea typeface="標楷體" pitchFamily="65" charset="-120"/>
                <a:cs typeface="Arial" pitchFamily="34" charset="0"/>
              </a:rPr>
              <a:t>)</a:t>
            </a:r>
            <a:br>
              <a:rPr lang="en-US" altLang="zh-TW" sz="2400" b="1" dirty="0" smtClean="0">
                <a:solidFill>
                  <a:srgbClr val="FF0000"/>
                </a:solidFill>
                <a:latin typeface="Arial" pitchFamily="34" charset="0"/>
                <a:ea typeface="標楷體" pitchFamily="65" charset="-120"/>
                <a:cs typeface="Arial" pitchFamily="34" charset="0"/>
              </a:rPr>
            </a:br>
            <a:r>
              <a:rPr lang="zh-TW" altLang="en-US" sz="2400" b="1" dirty="0" smtClean="0">
                <a:solidFill>
                  <a:srgbClr val="FF0000"/>
                </a:solidFill>
                <a:latin typeface="Arial" pitchFamily="34" charset="0"/>
                <a:ea typeface="標楷體" pitchFamily="65" charset="-120"/>
                <a:cs typeface="Arial" pitchFamily="34" charset="0"/>
              </a:rPr>
              <a:t>  </a:t>
            </a:r>
            <a:r>
              <a:rPr lang="en-US" altLang="zh-TW" sz="2400" b="1" dirty="0" smtClean="0">
                <a:solidFill>
                  <a:srgbClr val="FF0000"/>
                </a:solidFill>
                <a:latin typeface="Arial" pitchFamily="34" charset="0"/>
                <a:ea typeface="標楷體" pitchFamily="65" charset="-120"/>
                <a:cs typeface="Arial" pitchFamily="34" charset="0"/>
              </a:rPr>
              <a:t>+</a:t>
            </a:r>
            <a:r>
              <a:rPr lang="zh-TW" altLang="en-US" sz="2400" b="1" dirty="0" smtClean="0">
                <a:solidFill>
                  <a:srgbClr val="FF0000"/>
                </a:solidFill>
                <a:latin typeface="Arial" pitchFamily="34" charset="0"/>
                <a:ea typeface="標楷體" pitchFamily="65" charset="-120"/>
                <a:cs typeface="Arial" pitchFamily="34" charset="0"/>
              </a:rPr>
              <a:t> 食品追溯</a:t>
            </a:r>
            <a:endParaRPr lang="en-US" altLang="zh-TW" sz="2400" b="1" dirty="0" smtClean="0">
              <a:solidFill>
                <a:srgbClr val="FF0000"/>
              </a:solidFill>
              <a:latin typeface="Arial" pitchFamily="34" charset="0"/>
              <a:ea typeface="標楷體" pitchFamily="65" charset="-120"/>
              <a:cs typeface="Arial" pitchFamily="34" charset="0"/>
            </a:endParaRPr>
          </a:p>
          <a:p>
            <a:pPr>
              <a:lnSpc>
                <a:spcPct val="110000"/>
              </a:lnSpc>
            </a:pPr>
            <a:r>
              <a:rPr lang="zh-TW" altLang="zh-TW" sz="2400" b="1" dirty="0" smtClean="0">
                <a:latin typeface="Arial" pitchFamily="34" charset="0"/>
                <a:ea typeface="標楷體" pitchFamily="65" charset="-120"/>
                <a:cs typeface="Arial" pitchFamily="34" charset="0"/>
              </a:rPr>
              <a:t>只要和食品產業鏈上有相關聯的業者，就可以提出</a:t>
            </a:r>
            <a:r>
              <a:rPr lang="zh-TW" altLang="en-US" sz="2400" b="1" dirty="0" smtClean="0">
                <a:latin typeface="Arial" pitchFamily="34" charset="0"/>
                <a:ea typeface="標楷體" pitchFamily="65" charset="-120"/>
                <a:cs typeface="Arial" pitchFamily="34" charset="0"/>
              </a:rPr>
              <a:t>認證</a:t>
            </a:r>
            <a:r>
              <a:rPr lang="zh-TW" altLang="zh-TW" sz="2400" b="1" dirty="0" smtClean="0">
                <a:latin typeface="Arial" pitchFamily="34" charset="0"/>
                <a:ea typeface="標楷體" pitchFamily="65" charset="-120"/>
                <a:cs typeface="Arial" pitchFamily="34" charset="0"/>
              </a:rPr>
              <a:t>申請，例如：提供包裝材料、包裝機械、清潔除菌服務的供應商、添加物業者、食品運輸業者、甚至食品販賣業者等</a:t>
            </a:r>
            <a:endParaRPr lang="en-US" altLang="zh-TW" sz="2400" b="1" dirty="0" smtClean="0">
              <a:latin typeface="Arial" pitchFamily="34" charset="0"/>
              <a:ea typeface="標楷體" pitchFamily="65" charset="-120"/>
              <a:cs typeface="Arial" pitchFamily="34" charset="0"/>
            </a:endParaRPr>
          </a:p>
          <a:p>
            <a:pPr>
              <a:lnSpc>
                <a:spcPct val="110000"/>
              </a:lnSpc>
            </a:pPr>
            <a:endParaRPr lang="zh-TW" altLang="en-US" sz="2400" b="1" dirty="0">
              <a:latin typeface="Arial" pitchFamily="34" charset="0"/>
              <a:ea typeface="標楷體" pitchFamily="65" charset="-120"/>
              <a:cs typeface="Arial" pitchFamily="34" charset="0"/>
            </a:endParaRPr>
          </a:p>
        </p:txBody>
      </p:sp>
    </p:spTree>
    <p:extLst>
      <p:ext uri="{BB962C8B-B14F-4D97-AF65-F5344CB8AC3E}">
        <p14:creationId xmlns:p14="http://schemas.microsoft.com/office/powerpoint/2010/main" val="97290655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solidFill>
                  <a:srgbClr val="0000CC"/>
                </a:solidFill>
                <a:latin typeface="Arial" pitchFamily="34" charset="0"/>
                <a:ea typeface="標楷體" pitchFamily="65" charset="-120"/>
                <a:cs typeface="Arial" pitchFamily="34" charset="0"/>
              </a:rPr>
              <a:t>ISO 22000</a:t>
            </a:r>
            <a:r>
              <a:rPr lang="zh-TW" altLang="en-US" dirty="0" smtClean="0">
                <a:solidFill>
                  <a:srgbClr val="0000CC"/>
                </a:solidFill>
                <a:latin typeface="Arial" pitchFamily="34" charset="0"/>
                <a:ea typeface="標楷體" pitchFamily="65" charset="-120"/>
                <a:cs typeface="Arial" pitchFamily="34" charset="0"/>
              </a:rPr>
              <a:t> </a:t>
            </a:r>
            <a:r>
              <a:rPr lang="zh-TW" altLang="zh-TW" dirty="0" smtClean="0">
                <a:solidFill>
                  <a:srgbClr val="0000CC"/>
                </a:solidFill>
                <a:latin typeface="Arial" pitchFamily="34" charset="0"/>
                <a:ea typeface="標楷體" pitchFamily="65" charset="-120"/>
                <a:cs typeface="Arial" pitchFamily="34" charset="0"/>
              </a:rPr>
              <a:t>範圍及概念</a:t>
            </a:r>
            <a:endParaRPr lang="zh-TW" altLang="en-US" dirty="0">
              <a:solidFill>
                <a:srgbClr val="0000CC"/>
              </a:solidFill>
              <a:latin typeface="Arial" pitchFamily="34" charset="0"/>
              <a:ea typeface="標楷體" pitchFamily="65" charset="-120"/>
              <a:cs typeface="Arial" pitchFamily="34" charset="0"/>
            </a:endParaRPr>
          </a:p>
        </p:txBody>
      </p:sp>
      <p:sp>
        <p:nvSpPr>
          <p:cNvPr id="3" name="內容版面配置區 2"/>
          <p:cNvSpPr>
            <a:spLocks noGrp="1"/>
          </p:cNvSpPr>
          <p:nvPr>
            <p:ph idx="1"/>
          </p:nvPr>
        </p:nvSpPr>
        <p:spPr/>
        <p:txBody>
          <a:bodyPr/>
          <a:lstStyle/>
          <a:p>
            <a:pPr>
              <a:lnSpc>
                <a:spcPct val="110000"/>
              </a:lnSpc>
              <a:spcAft>
                <a:spcPts val="0"/>
              </a:spcAft>
              <a:buBlip>
                <a:blip r:embed="rId2"/>
              </a:buBlip>
            </a:pPr>
            <a:r>
              <a:rPr lang="en-US" altLang="zh-TW" sz="2400" dirty="0" smtClean="0">
                <a:latin typeface="Arial" pitchFamily="34" charset="0"/>
                <a:ea typeface="標楷體" pitchFamily="65" charset="-120"/>
                <a:cs typeface="Arial" pitchFamily="34" charset="0"/>
              </a:rPr>
              <a:t>ISO 22000</a:t>
            </a:r>
            <a:r>
              <a:rPr lang="zh-TW" altLang="zh-TW" sz="2400" dirty="0" smtClean="0">
                <a:latin typeface="Arial" pitchFamily="34" charset="0"/>
                <a:ea typeface="標楷體" pitchFamily="65" charset="-120"/>
                <a:cs typeface="Arial" pitchFamily="34" charset="0"/>
              </a:rPr>
              <a:t>是食品供應鏈組織在</a:t>
            </a:r>
            <a:r>
              <a:rPr lang="en-US" altLang="zh-TW" sz="2400" dirty="0" smtClean="0">
                <a:latin typeface="Arial" pitchFamily="34" charset="0"/>
                <a:ea typeface="標楷體" pitchFamily="65" charset="-120"/>
                <a:cs typeface="Arial" pitchFamily="34" charset="0"/>
              </a:rPr>
              <a:t>  ISO 9001</a:t>
            </a:r>
            <a:r>
              <a:rPr lang="zh-TW" altLang="zh-TW" sz="2400" dirty="0" smtClean="0">
                <a:latin typeface="Arial" pitchFamily="34" charset="0"/>
                <a:ea typeface="標楷體" pitchFamily="65" charset="-120"/>
                <a:cs typeface="Arial" pitchFamily="34" charset="0"/>
              </a:rPr>
              <a:t>：</a:t>
            </a:r>
            <a:r>
              <a:rPr lang="en-US" altLang="zh-TW" sz="2400" dirty="0" smtClean="0">
                <a:latin typeface="Arial" pitchFamily="34" charset="0"/>
                <a:ea typeface="標楷體" pitchFamily="65" charset="-120"/>
                <a:cs typeface="Arial" pitchFamily="34" charset="0"/>
              </a:rPr>
              <a:t>2015</a:t>
            </a:r>
            <a:r>
              <a:rPr lang="zh-TW" altLang="zh-TW" sz="2400" dirty="0" smtClean="0">
                <a:latin typeface="Arial" pitchFamily="34" charset="0"/>
                <a:ea typeface="標楷體" pitchFamily="65" charset="-120"/>
                <a:cs typeface="Arial" pitchFamily="34" charset="0"/>
              </a:rPr>
              <a:t>之</a:t>
            </a:r>
            <a:r>
              <a:rPr lang="zh-TW" altLang="zh-TW" sz="2400" dirty="0" smtClean="0">
                <a:latin typeface="Arial" pitchFamily="34" charset="0"/>
                <a:ea typeface="標楷體" pitchFamily="65" charset="-120"/>
                <a:cs typeface="Arial" pitchFamily="34" charset="0"/>
              </a:rPr>
              <a:t>應用指南</a:t>
            </a:r>
          </a:p>
          <a:p>
            <a:pPr>
              <a:lnSpc>
                <a:spcPct val="110000"/>
              </a:lnSpc>
              <a:spcAft>
                <a:spcPts val="0"/>
              </a:spcAft>
              <a:buBlip>
                <a:blip r:embed="rId2"/>
              </a:buBlip>
            </a:pPr>
            <a:r>
              <a:rPr lang="en-US" altLang="zh-TW" sz="2400" dirty="0" smtClean="0">
                <a:latin typeface="Arial" pitchFamily="34" charset="0"/>
                <a:ea typeface="標楷體" pitchFamily="65" charset="-120"/>
                <a:cs typeface="Arial" pitchFamily="34" charset="0"/>
              </a:rPr>
              <a:t>ISO 22000</a:t>
            </a:r>
            <a:r>
              <a:rPr lang="zh-TW" altLang="zh-TW" sz="2400" dirty="0" smtClean="0">
                <a:latin typeface="Arial" pitchFamily="34" charset="0"/>
                <a:ea typeface="標楷體" pitchFamily="65" charset="-120"/>
                <a:cs typeface="Arial" pitchFamily="34" charset="0"/>
              </a:rPr>
              <a:t>是</a:t>
            </a:r>
            <a:r>
              <a:rPr lang="zh-TW" altLang="zh-TW" sz="2400" b="1" dirty="0" smtClean="0">
                <a:solidFill>
                  <a:srgbClr val="FF0000"/>
                </a:solidFill>
                <a:latin typeface="Arial" pitchFamily="34" charset="0"/>
                <a:ea typeface="標楷體" pitchFamily="65" charset="-120"/>
                <a:cs typeface="Arial" pitchFamily="34" charset="0"/>
              </a:rPr>
              <a:t>自願性</a:t>
            </a:r>
            <a:r>
              <a:rPr lang="zh-TW" altLang="zh-TW" sz="2400" dirty="0" smtClean="0">
                <a:latin typeface="Arial" pitchFamily="34" charset="0"/>
                <a:ea typeface="標楷體" pitchFamily="65" charset="-120"/>
                <a:cs typeface="Arial" pitchFamily="34" charset="0"/>
              </a:rPr>
              <a:t>之食品安全管理系統</a:t>
            </a:r>
            <a:r>
              <a:rPr lang="en-US" altLang="zh-TW" sz="2400" dirty="0" smtClean="0">
                <a:latin typeface="Arial" pitchFamily="34" charset="0"/>
                <a:ea typeface="標楷體" pitchFamily="65" charset="-120"/>
                <a:cs typeface="Arial" pitchFamily="34" charset="0"/>
              </a:rPr>
              <a:t>(FSMS)</a:t>
            </a:r>
            <a:r>
              <a:rPr lang="zh-TW" altLang="zh-TW" sz="2400" dirty="0" smtClean="0">
                <a:latin typeface="Arial" pitchFamily="34" charset="0"/>
                <a:ea typeface="標楷體" pitchFamily="65" charset="-120"/>
                <a:cs typeface="Arial" pitchFamily="34" charset="0"/>
              </a:rPr>
              <a:t>標準</a:t>
            </a:r>
          </a:p>
          <a:p>
            <a:pPr>
              <a:lnSpc>
                <a:spcPct val="110000"/>
              </a:lnSpc>
              <a:spcAft>
                <a:spcPts val="0"/>
              </a:spcAft>
              <a:buBlip>
                <a:blip r:embed="rId2"/>
              </a:buBlip>
            </a:pPr>
            <a:r>
              <a:rPr lang="en-US" altLang="zh-TW" sz="2400" dirty="0" smtClean="0">
                <a:latin typeface="Arial" pitchFamily="34" charset="0"/>
                <a:ea typeface="標楷體" pitchFamily="65" charset="-120"/>
                <a:cs typeface="Arial" pitchFamily="34" charset="0"/>
              </a:rPr>
              <a:t>ISO 22000</a:t>
            </a:r>
            <a:r>
              <a:rPr lang="zh-TW" altLang="zh-TW" sz="2400" dirty="0" smtClean="0">
                <a:latin typeface="Arial" pitchFamily="34" charset="0"/>
                <a:ea typeface="標楷體" pitchFamily="65" charset="-120"/>
                <a:cs typeface="Arial" pitchFamily="34" charset="0"/>
              </a:rPr>
              <a:t>基於全球性水準調和食品供應鏈內食品安全管理上之要求</a:t>
            </a:r>
          </a:p>
          <a:p>
            <a:pPr>
              <a:lnSpc>
                <a:spcPct val="110000"/>
              </a:lnSpc>
              <a:spcAft>
                <a:spcPts val="0"/>
              </a:spcAft>
              <a:buBlip>
                <a:blip r:embed="rId2"/>
              </a:buBlip>
            </a:pPr>
            <a:r>
              <a:rPr lang="en-US" altLang="zh-TW" sz="2400" dirty="0" smtClean="0">
                <a:latin typeface="Arial" pitchFamily="34" charset="0"/>
                <a:ea typeface="標楷體" pitchFamily="65" charset="-120"/>
                <a:cs typeface="Arial" pitchFamily="34" charset="0"/>
              </a:rPr>
              <a:t>ISO 22000</a:t>
            </a:r>
            <a:r>
              <a:rPr lang="zh-TW" altLang="zh-TW" sz="2400" dirty="0" smtClean="0">
                <a:latin typeface="Arial" pitchFamily="34" charset="0"/>
                <a:ea typeface="標楷體" pitchFamily="65" charset="-120"/>
                <a:cs typeface="Arial" pitchFamily="34" charset="0"/>
              </a:rPr>
              <a:t>包括</a:t>
            </a:r>
            <a:r>
              <a:rPr lang="zh-TW" altLang="zh-TW" sz="2400" b="1" dirty="0" smtClean="0">
                <a:solidFill>
                  <a:srgbClr val="FF0000"/>
                </a:solidFill>
                <a:latin typeface="Arial" pitchFamily="34" charset="0"/>
                <a:ea typeface="標楷體" pitchFamily="65" charset="-120"/>
                <a:cs typeface="Arial" pitchFamily="34" charset="0"/>
              </a:rPr>
              <a:t>前提方案</a:t>
            </a:r>
            <a:r>
              <a:rPr lang="zh-TW" altLang="zh-TW" sz="2400" dirty="0" smtClean="0">
                <a:latin typeface="Arial" pitchFamily="34" charset="0"/>
                <a:ea typeface="標楷體" pitchFamily="65" charset="-120"/>
                <a:cs typeface="Arial" pitchFamily="34" charset="0"/>
              </a:rPr>
              <a:t>、</a:t>
            </a:r>
            <a:r>
              <a:rPr lang="zh-TW" altLang="zh-TW" sz="2400" b="1" dirty="0" smtClean="0">
                <a:solidFill>
                  <a:srgbClr val="FF0000"/>
                </a:solidFill>
                <a:latin typeface="Arial" pitchFamily="34" charset="0"/>
                <a:ea typeface="標楷體" pitchFamily="65" charset="-120"/>
                <a:cs typeface="Arial" pitchFamily="34" charset="0"/>
              </a:rPr>
              <a:t>管制措施</a:t>
            </a:r>
            <a:r>
              <a:rPr lang="zh-TW" altLang="zh-TW" sz="2400" dirty="0" smtClean="0">
                <a:latin typeface="Arial" pitchFamily="34" charset="0"/>
                <a:ea typeface="標楷體" pitchFamily="65" charset="-120"/>
                <a:cs typeface="Arial" pitchFamily="34" charset="0"/>
              </a:rPr>
              <a:t>、</a:t>
            </a:r>
            <a:r>
              <a:rPr lang="zh-TW" altLang="zh-TW" sz="2400" b="1" dirty="0" smtClean="0">
                <a:solidFill>
                  <a:srgbClr val="FF0000"/>
                </a:solidFill>
                <a:latin typeface="Arial" pitchFamily="34" charset="0"/>
                <a:ea typeface="標楷體" pitchFamily="65" charset="-120"/>
                <a:cs typeface="Arial" pitchFamily="34" charset="0"/>
              </a:rPr>
              <a:t>作業前提方案</a:t>
            </a:r>
            <a:r>
              <a:rPr lang="zh-TW" altLang="zh-TW" sz="2400" dirty="0" smtClean="0">
                <a:latin typeface="Arial" pitchFamily="34" charset="0"/>
                <a:ea typeface="標楷體" pitchFamily="65" charset="-120"/>
                <a:cs typeface="Arial" pitchFamily="34" charset="0"/>
              </a:rPr>
              <a:t>、</a:t>
            </a:r>
            <a:r>
              <a:rPr lang="en-US" altLang="zh-TW" sz="2400" b="1" dirty="0" smtClean="0">
                <a:solidFill>
                  <a:srgbClr val="FF0000"/>
                </a:solidFill>
                <a:latin typeface="Arial" pitchFamily="34" charset="0"/>
                <a:ea typeface="標楷體" pitchFamily="65" charset="-120"/>
                <a:cs typeface="Arial" pitchFamily="34" charset="0"/>
              </a:rPr>
              <a:t>HACCP</a:t>
            </a:r>
            <a:r>
              <a:rPr lang="zh-TW" altLang="zh-TW" sz="2400" b="1" dirty="0" smtClean="0">
                <a:solidFill>
                  <a:srgbClr val="FF0000"/>
                </a:solidFill>
                <a:latin typeface="Arial" pitchFamily="34" charset="0"/>
                <a:ea typeface="標楷體" pitchFamily="65" charset="-120"/>
                <a:cs typeface="Arial" pitchFamily="34" charset="0"/>
              </a:rPr>
              <a:t>計畫</a:t>
            </a:r>
            <a:r>
              <a:rPr lang="zh-TW" altLang="zh-TW" sz="2400" dirty="0" smtClean="0">
                <a:latin typeface="Arial" pitchFamily="34" charset="0"/>
                <a:ea typeface="標楷體" pitchFamily="65" charset="-120"/>
                <a:cs typeface="Arial" pitchFamily="34" charset="0"/>
              </a:rPr>
              <a:t>及</a:t>
            </a:r>
            <a:r>
              <a:rPr lang="zh-TW" altLang="zh-TW" sz="2400" b="1" dirty="0" smtClean="0">
                <a:solidFill>
                  <a:srgbClr val="FF0000"/>
                </a:solidFill>
                <a:latin typeface="Arial" pitchFamily="34" charset="0"/>
                <a:ea typeface="標楷體" pitchFamily="65" charset="-120"/>
                <a:cs typeface="Arial" pitchFamily="34" charset="0"/>
              </a:rPr>
              <a:t>組織運作</a:t>
            </a:r>
            <a:r>
              <a:rPr lang="zh-TW" altLang="zh-TW" sz="2400" dirty="0" smtClean="0">
                <a:latin typeface="Arial" pitchFamily="34" charset="0"/>
                <a:ea typeface="標楷體" pitchFamily="65" charset="-120"/>
                <a:cs typeface="Arial" pitchFamily="34" charset="0"/>
              </a:rPr>
              <a:t>等構面</a:t>
            </a:r>
          </a:p>
          <a:p>
            <a:pPr>
              <a:lnSpc>
                <a:spcPct val="110000"/>
              </a:lnSpc>
              <a:spcAft>
                <a:spcPts val="0"/>
              </a:spcAft>
              <a:buBlip>
                <a:blip r:embed="rId2"/>
              </a:buBlip>
            </a:pPr>
            <a:r>
              <a:rPr lang="zh-TW" altLang="zh-TW" sz="2400" dirty="0" smtClean="0">
                <a:latin typeface="Arial" pitchFamily="34" charset="0"/>
                <a:ea typeface="標楷體" pitchFamily="65" charset="-120"/>
                <a:cs typeface="Arial" pitchFamily="34" charset="0"/>
              </a:rPr>
              <a:t>法律優位原則；法令及法規具強制性</a:t>
            </a:r>
            <a:r>
              <a:rPr lang="zh-TW" altLang="en-US" sz="2400" dirty="0" smtClean="0">
                <a:latin typeface="Arial" pitchFamily="34" charset="0"/>
                <a:ea typeface="標楷體" pitchFamily="65" charset="-120"/>
                <a:cs typeface="Arial" pitchFamily="34" charset="0"/>
              </a:rPr>
              <a:t>，</a:t>
            </a:r>
            <a:r>
              <a:rPr lang="en-US" altLang="zh-TW" sz="2400" dirty="0" smtClean="0">
                <a:latin typeface="Arial" pitchFamily="34" charset="0"/>
                <a:ea typeface="標楷體" pitchFamily="65" charset="-120"/>
                <a:cs typeface="Arial" pitchFamily="34" charset="0"/>
              </a:rPr>
              <a:t>ISO</a:t>
            </a:r>
            <a:r>
              <a:rPr lang="zh-TW" altLang="en-US" sz="2400" dirty="0" smtClean="0">
                <a:latin typeface="Arial" pitchFamily="34" charset="0"/>
                <a:ea typeface="標楷體" pitchFamily="65" charset="-120"/>
                <a:cs typeface="Arial" pitchFamily="34" charset="0"/>
              </a:rPr>
              <a:t>要求次之</a:t>
            </a:r>
            <a:endParaRPr lang="en-US" altLang="zh-TW" sz="2400" b="1" dirty="0" smtClean="0">
              <a:latin typeface="Arial" pitchFamily="34" charset="0"/>
              <a:ea typeface="標楷體" pitchFamily="65" charset="-120"/>
              <a:cs typeface="Arial" pitchFamily="34" charset="0"/>
            </a:endParaRPr>
          </a:p>
          <a:p>
            <a:pPr>
              <a:lnSpc>
                <a:spcPct val="110000"/>
              </a:lnSpc>
            </a:pPr>
            <a:endParaRPr lang="zh-TW" altLang="en-US" sz="2400" b="1" dirty="0">
              <a:latin typeface="Arial" pitchFamily="34" charset="0"/>
              <a:ea typeface="標楷體" pitchFamily="65" charset="-120"/>
              <a:cs typeface="Arial" pitchFamily="34" charset="0"/>
            </a:endParaRPr>
          </a:p>
        </p:txBody>
      </p:sp>
    </p:spTree>
    <p:extLst>
      <p:ext uri="{BB962C8B-B14F-4D97-AF65-F5344CB8AC3E}">
        <p14:creationId xmlns:p14="http://schemas.microsoft.com/office/powerpoint/2010/main" val="37058376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編號版面配置區 3"/>
          <p:cNvSpPr>
            <a:spLocks noGrp="1"/>
          </p:cNvSpPr>
          <p:nvPr>
            <p:ph type="sldNum" sz="quarter" idx="12"/>
          </p:nvPr>
        </p:nvSpPr>
        <p:spPr>
          <a:xfrm>
            <a:off x="7019925" y="6237288"/>
            <a:ext cx="1981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47946B5A-73FC-439E-9D07-CFA5FC28A35C}" type="slidenum">
              <a:rPr kumimoji="0" lang="en-US" altLang="zh-TW" sz="1400" smtClean="0">
                <a:ea typeface="新細明體" pitchFamily="18" charset="-120"/>
                <a:cs typeface="Arial" charset="0"/>
              </a:rPr>
              <a:pPr/>
              <a:t>6</a:t>
            </a:fld>
            <a:endParaRPr kumimoji="0" lang="en-US" altLang="zh-TW" sz="1400" smtClean="0">
              <a:ea typeface="新細明體" pitchFamily="18" charset="-120"/>
              <a:cs typeface="Arial" charset="0"/>
            </a:endParaRPr>
          </a:p>
        </p:txBody>
      </p:sp>
      <p:sp>
        <p:nvSpPr>
          <p:cNvPr id="8195" name="標題 1"/>
          <p:cNvSpPr>
            <a:spLocks noGrp="1"/>
          </p:cNvSpPr>
          <p:nvPr>
            <p:ph type="title"/>
          </p:nvPr>
        </p:nvSpPr>
        <p:spPr/>
        <p:txBody>
          <a:bodyPr/>
          <a:lstStyle/>
          <a:p>
            <a:pPr eaLnBrk="1" hangingPunct="1"/>
            <a:r>
              <a:rPr lang="zh-TW" altLang="en-US" sz="4800" smtClean="0">
                <a:latin typeface="標楷體" pitchFamily="65" charset="-120"/>
                <a:sym typeface="Marlett" pitchFamily="2" charset="2"/>
              </a:rPr>
              <a:t>食品的消費流程</a:t>
            </a:r>
            <a:endParaRPr lang="zh-TW" altLang="en-US" sz="4800" smtClean="0"/>
          </a:p>
        </p:txBody>
      </p:sp>
      <p:sp>
        <p:nvSpPr>
          <p:cNvPr id="8196" name="Rectangle 5"/>
          <p:cNvSpPr>
            <a:spLocks noChangeArrowheads="1"/>
          </p:cNvSpPr>
          <p:nvPr/>
        </p:nvSpPr>
        <p:spPr bwMode="auto">
          <a:xfrm>
            <a:off x="4648200" y="2286000"/>
            <a:ext cx="609600" cy="2963863"/>
          </a:xfrm>
          <a:prstGeom prst="rect">
            <a:avLst/>
          </a:prstGeom>
          <a:solidFill>
            <a:schemeClr val="accent1"/>
          </a:solidFill>
          <a:ln w="9525">
            <a:solidFill>
              <a:schemeClr val="tx1"/>
            </a:solidFill>
            <a:miter lim="800000"/>
            <a:headEnd/>
            <a:tailEnd/>
          </a:ln>
        </p:spPr>
        <p:txBody>
          <a:bodyPr vert="eaVert" wrap="none" lIns="72730" tIns="36365" rIns="72730" bIns="36365" anchor="ctr"/>
          <a:lstStyle/>
          <a:p>
            <a:pPr algn="ctr" defTabSz="727075">
              <a:spcBef>
                <a:spcPct val="20000"/>
              </a:spcBef>
              <a:spcAft>
                <a:spcPct val="20000"/>
              </a:spcAft>
            </a:pPr>
            <a:r>
              <a:rPr lang="zh-TW" altLang="en-US" sz="2400">
                <a:solidFill>
                  <a:srgbClr val="000000"/>
                </a:solidFill>
                <a:latin typeface="標楷體" pitchFamily="65" charset="-120"/>
                <a:ea typeface="標楷體" pitchFamily="65" charset="-120"/>
              </a:rPr>
              <a:t>零  售  市  場</a:t>
            </a:r>
            <a:endParaRPr lang="zh-TW" altLang="en-US" sz="2400">
              <a:latin typeface="標楷體" pitchFamily="65" charset="-120"/>
              <a:ea typeface="標楷體" pitchFamily="65" charset="-120"/>
            </a:endParaRPr>
          </a:p>
        </p:txBody>
      </p:sp>
      <p:sp>
        <p:nvSpPr>
          <p:cNvPr id="8197" name="Rectangle 6"/>
          <p:cNvSpPr>
            <a:spLocks noChangeArrowheads="1"/>
          </p:cNvSpPr>
          <p:nvPr/>
        </p:nvSpPr>
        <p:spPr bwMode="auto">
          <a:xfrm>
            <a:off x="8229600" y="2286000"/>
            <a:ext cx="609600" cy="2963863"/>
          </a:xfrm>
          <a:prstGeom prst="rect">
            <a:avLst/>
          </a:prstGeom>
          <a:solidFill>
            <a:srgbClr val="3AF8BD"/>
          </a:solidFill>
          <a:ln w="9525">
            <a:solidFill>
              <a:schemeClr val="tx1"/>
            </a:solidFill>
            <a:miter lim="800000"/>
            <a:headEnd/>
            <a:tailEnd/>
          </a:ln>
        </p:spPr>
        <p:txBody>
          <a:bodyPr vert="eaVert" wrap="none" lIns="72730" tIns="36365" rIns="72730" bIns="36365" anchor="ctr"/>
          <a:lstStyle/>
          <a:p>
            <a:pPr algn="ctr" defTabSz="727075">
              <a:spcBef>
                <a:spcPct val="20000"/>
              </a:spcBef>
              <a:spcAft>
                <a:spcPct val="20000"/>
              </a:spcAft>
            </a:pPr>
            <a:r>
              <a:rPr lang="zh-TW" altLang="en-US" sz="2400">
                <a:solidFill>
                  <a:srgbClr val="000000"/>
                </a:solidFill>
                <a:latin typeface="標楷體" pitchFamily="65" charset="-120"/>
                <a:ea typeface="標楷體" pitchFamily="65" charset="-120"/>
              </a:rPr>
              <a:t>食            用</a:t>
            </a:r>
            <a:endParaRPr lang="zh-TW" altLang="en-US" sz="2400">
              <a:latin typeface="標楷體" pitchFamily="65" charset="-120"/>
              <a:ea typeface="標楷體" pitchFamily="65" charset="-120"/>
            </a:endParaRPr>
          </a:p>
        </p:txBody>
      </p:sp>
      <p:sp>
        <p:nvSpPr>
          <p:cNvPr id="8198" name="Rectangle 8"/>
          <p:cNvSpPr>
            <a:spLocks noChangeArrowheads="1"/>
          </p:cNvSpPr>
          <p:nvPr/>
        </p:nvSpPr>
        <p:spPr bwMode="auto">
          <a:xfrm>
            <a:off x="2667000" y="3200400"/>
            <a:ext cx="666750" cy="1981200"/>
          </a:xfrm>
          <a:prstGeom prst="rect">
            <a:avLst/>
          </a:prstGeom>
          <a:solidFill>
            <a:srgbClr val="6E63FD"/>
          </a:solidFill>
          <a:ln w="9525">
            <a:solidFill>
              <a:schemeClr val="tx1"/>
            </a:solidFill>
            <a:miter lim="800000"/>
            <a:headEnd/>
            <a:tailEnd/>
          </a:ln>
        </p:spPr>
        <p:txBody>
          <a:bodyPr vert="eaVert" wrap="none" lIns="72730" tIns="36365" rIns="72730" bIns="36365" anchor="ctr"/>
          <a:lstStyle/>
          <a:p>
            <a:pPr algn="ctr" defTabSz="727075">
              <a:spcBef>
                <a:spcPct val="20000"/>
              </a:spcBef>
              <a:spcAft>
                <a:spcPct val="20000"/>
              </a:spcAft>
            </a:pPr>
            <a:r>
              <a:rPr lang="zh-TW" altLang="en-US" sz="2400">
                <a:solidFill>
                  <a:srgbClr val="000000"/>
                </a:solidFill>
                <a:latin typeface="標楷體" pitchFamily="65" charset="-120"/>
                <a:ea typeface="標楷體" pitchFamily="65" charset="-120"/>
              </a:rPr>
              <a:t>加 工 製 造</a:t>
            </a:r>
            <a:endParaRPr lang="zh-TW" altLang="en-US" sz="2400">
              <a:latin typeface="標楷體" pitchFamily="65" charset="-120"/>
              <a:ea typeface="標楷體" pitchFamily="65" charset="-120"/>
            </a:endParaRPr>
          </a:p>
        </p:txBody>
      </p:sp>
      <p:sp>
        <p:nvSpPr>
          <p:cNvPr id="8199" name="Text Box 11"/>
          <p:cNvSpPr txBox="1">
            <a:spLocks noChangeArrowheads="1"/>
          </p:cNvSpPr>
          <p:nvPr/>
        </p:nvSpPr>
        <p:spPr bwMode="auto">
          <a:xfrm>
            <a:off x="1447800" y="1676400"/>
            <a:ext cx="32242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20000"/>
              </a:spcBef>
            </a:pPr>
            <a:r>
              <a:rPr lang="zh-TW" altLang="en-US" sz="2400">
                <a:solidFill>
                  <a:schemeClr val="hlink"/>
                </a:solidFill>
                <a:latin typeface="Verdana" pitchFamily="34" charset="0"/>
              </a:rPr>
              <a:t>種植、捕獲、畜養管理</a:t>
            </a:r>
          </a:p>
        </p:txBody>
      </p:sp>
      <p:sp>
        <p:nvSpPr>
          <p:cNvPr id="8200" name="Text Box 12"/>
          <p:cNvSpPr txBox="1">
            <a:spLocks noChangeArrowheads="1"/>
          </p:cNvSpPr>
          <p:nvPr/>
        </p:nvSpPr>
        <p:spPr bwMode="auto">
          <a:xfrm>
            <a:off x="7391400" y="1524000"/>
            <a:ext cx="609600"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50000"/>
              </a:spcBef>
            </a:pPr>
            <a:r>
              <a:rPr lang="zh-TW" altLang="en-US" sz="2400">
                <a:latin typeface="Verdana" pitchFamily="34" charset="0"/>
              </a:rPr>
              <a:t>儲存清洗</a:t>
            </a:r>
          </a:p>
        </p:txBody>
      </p:sp>
      <p:sp>
        <p:nvSpPr>
          <p:cNvPr id="8201" name="Text Box 13"/>
          <p:cNvSpPr txBox="1">
            <a:spLocks noChangeArrowheads="1"/>
          </p:cNvSpPr>
          <p:nvPr/>
        </p:nvSpPr>
        <p:spPr bwMode="auto">
          <a:xfrm>
            <a:off x="7391400" y="4114800"/>
            <a:ext cx="609600"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50000"/>
              </a:spcBef>
            </a:pPr>
            <a:r>
              <a:rPr lang="zh-TW" altLang="en-US" sz="2400">
                <a:latin typeface="Verdana" pitchFamily="34" charset="0"/>
              </a:rPr>
              <a:t>烹調保存</a:t>
            </a:r>
          </a:p>
        </p:txBody>
      </p:sp>
      <p:sp>
        <p:nvSpPr>
          <p:cNvPr id="8202" name="Text Box 14"/>
          <p:cNvSpPr txBox="1">
            <a:spLocks noChangeArrowheads="1"/>
          </p:cNvSpPr>
          <p:nvPr/>
        </p:nvSpPr>
        <p:spPr bwMode="auto">
          <a:xfrm>
            <a:off x="1295400" y="6096000"/>
            <a:ext cx="14478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50000"/>
              </a:spcBef>
            </a:pPr>
            <a:r>
              <a:rPr lang="zh-TW" altLang="en-US" sz="2400">
                <a:solidFill>
                  <a:srgbClr val="FF66CC"/>
                </a:solidFill>
                <a:latin typeface="Verdana" pitchFamily="34" charset="0"/>
                <a:ea typeface="新細明體" pitchFamily="18" charset="-120"/>
              </a:rPr>
              <a:t>(</a:t>
            </a:r>
            <a:r>
              <a:rPr lang="zh-TW" altLang="en-US" sz="2400">
                <a:solidFill>
                  <a:srgbClr val="FF66CC"/>
                </a:solidFill>
                <a:latin typeface="標楷體" pitchFamily="65" charset="-120"/>
              </a:rPr>
              <a:t>原料面)</a:t>
            </a:r>
          </a:p>
        </p:txBody>
      </p:sp>
      <p:sp>
        <p:nvSpPr>
          <p:cNvPr id="8203" name="Text Box 15"/>
          <p:cNvSpPr txBox="1">
            <a:spLocks noChangeArrowheads="1"/>
          </p:cNvSpPr>
          <p:nvPr/>
        </p:nvSpPr>
        <p:spPr bwMode="auto">
          <a:xfrm>
            <a:off x="3429000" y="6096000"/>
            <a:ext cx="13716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50000"/>
              </a:spcBef>
            </a:pPr>
            <a:r>
              <a:rPr lang="zh-TW" altLang="en-US" sz="2400">
                <a:solidFill>
                  <a:srgbClr val="FF0000"/>
                </a:solidFill>
                <a:latin typeface="標楷體" pitchFamily="65" charset="-120"/>
                <a:hlinkClick r:id="rId2" action="ppaction://hlinksldjump"/>
              </a:rPr>
              <a:t>(加工面)</a:t>
            </a:r>
          </a:p>
        </p:txBody>
      </p:sp>
      <p:sp>
        <p:nvSpPr>
          <p:cNvPr id="8204" name="Text Box 16"/>
          <p:cNvSpPr txBox="1">
            <a:spLocks noChangeArrowheads="1"/>
          </p:cNvSpPr>
          <p:nvPr/>
        </p:nvSpPr>
        <p:spPr bwMode="auto">
          <a:xfrm>
            <a:off x="5181600" y="6096000"/>
            <a:ext cx="12954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730" tIns="36365" rIns="72730" bIns="36365">
            <a:spAutoFit/>
          </a:bodyPr>
          <a:lstStyle>
            <a:lvl1pPr defTabSz="727075">
              <a:defRPr kumimoji="1" sz="3000" b="1">
                <a:solidFill>
                  <a:schemeClr val="tx1"/>
                </a:solidFill>
                <a:latin typeface="Arial" charset="0"/>
                <a:ea typeface="標楷體" pitchFamily="65" charset="-120"/>
              </a:defRPr>
            </a:lvl1pPr>
            <a:lvl2pPr marL="742950" indent="-285750" defTabSz="727075">
              <a:defRPr kumimoji="1" sz="2600" b="1">
                <a:solidFill>
                  <a:schemeClr val="tx1"/>
                </a:solidFill>
                <a:latin typeface="Arial" charset="0"/>
                <a:ea typeface="標楷體" pitchFamily="65" charset="-120"/>
              </a:defRPr>
            </a:lvl2pPr>
            <a:lvl3pPr marL="1143000" indent="-228600" defTabSz="727075">
              <a:defRPr kumimoji="1" sz="2300" b="1">
                <a:solidFill>
                  <a:schemeClr val="tx1"/>
                </a:solidFill>
                <a:latin typeface="Arial" charset="0"/>
                <a:ea typeface="標楷體" pitchFamily="65" charset="-120"/>
              </a:defRPr>
            </a:lvl3pPr>
            <a:lvl4pPr marL="1600200" indent="-228600" defTabSz="727075">
              <a:defRPr kumimoji="1" sz="2000" b="1">
                <a:solidFill>
                  <a:schemeClr val="tx1"/>
                </a:solidFill>
                <a:latin typeface="Arial" charset="0"/>
                <a:ea typeface="標楷體" pitchFamily="65" charset="-120"/>
              </a:defRPr>
            </a:lvl4pPr>
            <a:lvl5pPr marL="2057400" indent="-228600" defTabSz="727075">
              <a:defRPr kumimoji="1" sz="2000" b="1">
                <a:solidFill>
                  <a:schemeClr val="tx1"/>
                </a:solidFill>
                <a:latin typeface="Arial" charset="0"/>
                <a:ea typeface="標楷體" pitchFamily="65" charset="-120"/>
              </a:defRPr>
            </a:lvl5pPr>
            <a:lvl6pPr marL="2514600" indent="-228600" defTabSz="727075" eaLnBrk="0" hangingPunct="0">
              <a:defRPr kumimoji="1" sz="2000" b="1">
                <a:solidFill>
                  <a:schemeClr val="tx1"/>
                </a:solidFill>
                <a:latin typeface="Arial" charset="0"/>
                <a:ea typeface="標楷體" pitchFamily="65" charset="-120"/>
              </a:defRPr>
            </a:lvl6pPr>
            <a:lvl7pPr marL="2971800" indent="-228600" defTabSz="727075" eaLnBrk="0" hangingPunct="0">
              <a:defRPr kumimoji="1" sz="2000" b="1">
                <a:solidFill>
                  <a:schemeClr val="tx1"/>
                </a:solidFill>
                <a:latin typeface="Arial" charset="0"/>
                <a:ea typeface="標楷體" pitchFamily="65" charset="-120"/>
              </a:defRPr>
            </a:lvl7pPr>
            <a:lvl8pPr marL="3429000" indent="-228600" defTabSz="727075" eaLnBrk="0" hangingPunct="0">
              <a:defRPr kumimoji="1" sz="2000" b="1">
                <a:solidFill>
                  <a:schemeClr val="tx1"/>
                </a:solidFill>
                <a:latin typeface="Arial" charset="0"/>
                <a:ea typeface="標楷體" pitchFamily="65" charset="-120"/>
              </a:defRPr>
            </a:lvl8pPr>
            <a:lvl9pPr marL="3886200" indent="-228600" defTabSz="727075" eaLnBrk="0" hangingPunct="0">
              <a:defRPr kumimoji="1" sz="2000" b="1">
                <a:solidFill>
                  <a:schemeClr val="tx1"/>
                </a:solidFill>
                <a:latin typeface="Arial" charset="0"/>
                <a:ea typeface="標楷體" pitchFamily="65" charset="-120"/>
              </a:defRPr>
            </a:lvl9pPr>
          </a:lstStyle>
          <a:p>
            <a:pPr>
              <a:spcBef>
                <a:spcPct val="50000"/>
              </a:spcBef>
            </a:pPr>
            <a:r>
              <a:rPr lang="zh-TW" altLang="en-US" sz="2400">
                <a:solidFill>
                  <a:srgbClr val="336600"/>
                </a:solidFill>
                <a:latin typeface="標楷體" pitchFamily="65" charset="-120"/>
                <a:hlinkClick r:id="rId3" action="ppaction://hlinksldjump"/>
              </a:rPr>
              <a:t>(販售面)</a:t>
            </a:r>
          </a:p>
        </p:txBody>
      </p:sp>
      <p:sp>
        <p:nvSpPr>
          <p:cNvPr id="8205" name="Rectangle 17"/>
          <p:cNvSpPr>
            <a:spLocks noChangeArrowheads="1"/>
          </p:cNvSpPr>
          <p:nvPr/>
        </p:nvSpPr>
        <p:spPr bwMode="auto">
          <a:xfrm>
            <a:off x="6477000" y="2286000"/>
            <a:ext cx="609600" cy="2963863"/>
          </a:xfrm>
          <a:prstGeom prst="rect">
            <a:avLst/>
          </a:prstGeom>
          <a:solidFill>
            <a:srgbClr val="FF0000"/>
          </a:solidFill>
          <a:ln w="9525">
            <a:solidFill>
              <a:schemeClr val="tx1"/>
            </a:solidFill>
            <a:miter lim="800000"/>
            <a:headEnd/>
            <a:tailEnd/>
          </a:ln>
        </p:spPr>
        <p:txBody>
          <a:bodyPr vert="eaVert" wrap="none" lIns="72730" tIns="36365" rIns="72730" bIns="36365" anchor="ctr"/>
          <a:lstStyle/>
          <a:p>
            <a:pPr algn="ctr" defTabSz="727075">
              <a:spcBef>
                <a:spcPct val="20000"/>
              </a:spcBef>
              <a:spcAft>
                <a:spcPct val="20000"/>
              </a:spcAft>
            </a:pPr>
            <a:r>
              <a:rPr lang="zh-TW" altLang="en-US" sz="2400">
                <a:solidFill>
                  <a:srgbClr val="000000"/>
                </a:solidFill>
                <a:latin typeface="標楷體" pitchFamily="65" charset="-120"/>
                <a:ea typeface="標楷體" pitchFamily="65" charset="-120"/>
              </a:rPr>
              <a:t>消   費   大   眾</a:t>
            </a:r>
            <a:endParaRPr lang="zh-TW" altLang="en-US" sz="2400">
              <a:latin typeface="標楷體" pitchFamily="65" charset="-120"/>
              <a:ea typeface="標楷體" pitchFamily="65" charset="-120"/>
            </a:endParaRPr>
          </a:p>
        </p:txBody>
      </p:sp>
      <p:sp>
        <p:nvSpPr>
          <p:cNvPr id="8206" name="Rectangle 20"/>
          <p:cNvSpPr>
            <a:spLocks noChangeArrowheads="1"/>
          </p:cNvSpPr>
          <p:nvPr/>
        </p:nvSpPr>
        <p:spPr bwMode="auto">
          <a:xfrm>
            <a:off x="5562600" y="1524000"/>
            <a:ext cx="609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2400" b="1">
                <a:solidFill>
                  <a:schemeClr val="hlink"/>
                </a:solidFill>
                <a:ea typeface="標楷體" pitchFamily="65" charset="-120"/>
              </a:rPr>
              <a:t>陳列販售</a:t>
            </a:r>
          </a:p>
        </p:txBody>
      </p:sp>
      <p:sp>
        <p:nvSpPr>
          <p:cNvPr id="8207" name="Rectangle 21"/>
          <p:cNvSpPr>
            <a:spLocks noChangeArrowheads="1"/>
          </p:cNvSpPr>
          <p:nvPr/>
        </p:nvSpPr>
        <p:spPr bwMode="auto">
          <a:xfrm>
            <a:off x="5562600" y="3962400"/>
            <a:ext cx="6159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2400" b="1">
                <a:solidFill>
                  <a:schemeClr val="hlink"/>
                </a:solidFill>
                <a:ea typeface="標楷體" pitchFamily="65" charset="-120"/>
              </a:rPr>
              <a:t>加工保存</a:t>
            </a:r>
          </a:p>
        </p:txBody>
      </p:sp>
      <p:sp>
        <p:nvSpPr>
          <p:cNvPr id="8208" name="Rectangle 22"/>
          <p:cNvSpPr>
            <a:spLocks noChangeArrowheads="1"/>
          </p:cNvSpPr>
          <p:nvPr/>
        </p:nvSpPr>
        <p:spPr bwMode="auto">
          <a:xfrm>
            <a:off x="6934200" y="6096000"/>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TW" altLang="en-US" sz="2400" b="1">
                <a:solidFill>
                  <a:srgbClr val="FF3300"/>
                </a:solidFill>
                <a:latin typeface="標楷體" pitchFamily="65" charset="-120"/>
                <a:ea typeface="標楷體" pitchFamily="65" charset="-120"/>
                <a:hlinkClick r:id="rId4" action="ppaction://hlinksldjump"/>
              </a:rPr>
              <a:t>(消費面)</a:t>
            </a:r>
          </a:p>
        </p:txBody>
      </p:sp>
      <p:sp>
        <p:nvSpPr>
          <p:cNvPr id="8209" name="Rectangle 23"/>
          <p:cNvSpPr>
            <a:spLocks noChangeArrowheads="1"/>
          </p:cNvSpPr>
          <p:nvPr/>
        </p:nvSpPr>
        <p:spPr bwMode="auto">
          <a:xfrm>
            <a:off x="762000" y="2209800"/>
            <a:ext cx="609600" cy="3238500"/>
          </a:xfrm>
          <a:prstGeom prst="rect">
            <a:avLst/>
          </a:prstGeom>
          <a:solidFill>
            <a:srgbClr val="29F533"/>
          </a:solidFill>
          <a:ln w="9525">
            <a:solidFill>
              <a:schemeClr val="tx1"/>
            </a:solidFill>
            <a:miter lim="800000"/>
            <a:headEnd/>
            <a:tailEnd/>
          </a:ln>
        </p:spPr>
        <p:txBody>
          <a:bodyPr vert="eaVert" wrap="none" lIns="72730" tIns="72000" rIns="72730" bIns="72000" anchor="ctr"/>
          <a:lstStyle/>
          <a:p>
            <a:pPr algn="ctr" defTabSz="727075">
              <a:spcBef>
                <a:spcPct val="20000"/>
              </a:spcBef>
              <a:spcAft>
                <a:spcPct val="20000"/>
              </a:spcAft>
            </a:pPr>
            <a:r>
              <a:rPr lang="zh-TW" altLang="en-US" sz="2400">
                <a:solidFill>
                  <a:srgbClr val="000000"/>
                </a:solidFill>
                <a:latin typeface="標楷體" pitchFamily="65" charset="-120"/>
                <a:ea typeface="標楷體" pitchFamily="65" charset="-120"/>
              </a:rPr>
              <a:t>農、 水、 畜  產  品</a:t>
            </a:r>
            <a:endParaRPr lang="zh-TW" altLang="en-US" sz="2400">
              <a:latin typeface="標楷體" pitchFamily="65" charset="-120"/>
              <a:ea typeface="標楷體" pitchFamily="65" charset="-120"/>
            </a:endParaRPr>
          </a:p>
        </p:txBody>
      </p:sp>
      <p:sp>
        <p:nvSpPr>
          <p:cNvPr id="25" name="向右箭號 24"/>
          <p:cNvSpPr/>
          <p:nvPr/>
        </p:nvSpPr>
        <p:spPr>
          <a:xfrm>
            <a:off x="1524000" y="41910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7" name="向右箭號 26"/>
          <p:cNvSpPr/>
          <p:nvPr/>
        </p:nvSpPr>
        <p:spPr>
          <a:xfrm>
            <a:off x="3505200" y="41910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8" name="向右箭號 27"/>
          <p:cNvSpPr/>
          <p:nvPr/>
        </p:nvSpPr>
        <p:spPr>
          <a:xfrm>
            <a:off x="5410200" y="35814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9" name="向右箭號 28"/>
          <p:cNvSpPr/>
          <p:nvPr/>
        </p:nvSpPr>
        <p:spPr>
          <a:xfrm>
            <a:off x="7239000" y="35814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30" name="向右箭號 29"/>
          <p:cNvSpPr/>
          <p:nvPr/>
        </p:nvSpPr>
        <p:spPr>
          <a:xfrm>
            <a:off x="1447800" y="2590800"/>
            <a:ext cx="3048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60</a:t>
            </a:fld>
            <a:endParaRPr lang="en-US" altLang="zh-TW"/>
          </a:p>
        </p:txBody>
      </p:sp>
      <p:pic>
        <p:nvPicPr>
          <p:cNvPr id="5" name="圖片 4" descr="http://www.kind.com.tw/upload/201010-5.jpg"/>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536" y="764704"/>
            <a:ext cx="8424936" cy="5184576"/>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200" dirty="0" smtClean="0">
                <a:solidFill>
                  <a:srgbClr val="0000CC"/>
                </a:solidFill>
                <a:latin typeface="Arial" pitchFamily="34" charset="0"/>
                <a:ea typeface="標楷體" pitchFamily="65" charset="-120"/>
                <a:cs typeface="Arial" pitchFamily="34" charset="0"/>
              </a:rPr>
              <a:t>ISO 22000</a:t>
            </a:r>
            <a:r>
              <a:rPr lang="zh-TW" altLang="zh-TW" sz="3200" dirty="0" smtClean="0">
                <a:solidFill>
                  <a:srgbClr val="0000CC"/>
                </a:solidFill>
                <a:latin typeface="Arial" pitchFamily="34" charset="0"/>
                <a:ea typeface="標楷體" pitchFamily="65" charset="-120"/>
                <a:cs typeface="Arial" pitchFamily="34" charset="0"/>
              </a:rPr>
              <a:t>關鍵要素</a:t>
            </a:r>
            <a:r>
              <a:rPr lang="en-US" altLang="zh-TW" sz="3200" dirty="0" smtClean="0">
                <a:solidFill>
                  <a:srgbClr val="0000CC"/>
                </a:solidFill>
                <a:latin typeface="Arial" pitchFamily="34" charset="0"/>
                <a:ea typeface="標楷體" pitchFamily="65" charset="-120"/>
                <a:cs typeface="Arial" pitchFamily="34" charset="0"/>
              </a:rPr>
              <a:t>--</a:t>
            </a:r>
            <a:r>
              <a:rPr lang="zh-TW" altLang="zh-TW" sz="3200" dirty="0" smtClean="0">
                <a:solidFill>
                  <a:srgbClr val="0000CC"/>
                </a:solidFill>
                <a:latin typeface="Arial" pitchFamily="34" charset="0"/>
                <a:ea typeface="標楷體" pitchFamily="65" charset="-120"/>
                <a:cs typeface="Arial" pitchFamily="34" charset="0"/>
              </a:rPr>
              <a:t>保證食物鏈食品安全</a:t>
            </a:r>
            <a:endParaRPr lang="zh-TW" altLang="en-US" sz="3200" dirty="0">
              <a:solidFill>
                <a:srgbClr val="0000CC"/>
              </a:solidFill>
              <a:latin typeface="Arial" pitchFamily="34" charset="0"/>
              <a:ea typeface="標楷體" pitchFamily="65" charset="-120"/>
              <a:cs typeface="Arial" pitchFamily="34" charset="0"/>
            </a:endParaRPr>
          </a:p>
        </p:txBody>
      </p:sp>
      <p:sp>
        <p:nvSpPr>
          <p:cNvPr id="3" name="內容版面配置區 2"/>
          <p:cNvSpPr>
            <a:spLocks noGrp="1"/>
          </p:cNvSpPr>
          <p:nvPr>
            <p:ph idx="1"/>
          </p:nvPr>
        </p:nvSpPr>
        <p:spPr/>
        <p:txBody>
          <a:bodyPr/>
          <a:lstStyle/>
          <a:p>
            <a:pPr>
              <a:lnSpc>
                <a:spcPct val="110000"/>
              </a:lnSpc>
              <a:buNone/>
            </a:pPr>
            <a:r>
              <a:rPr lang="en-US" altLang="zh-TW" dirty="0" smtClean="0">
                <a:latin typeface="Arial" pitchFamily="34" charset="0"/>
                <a:ea typeface="標楷體" pitchFamily="65" charset="-120"/>
                <a:cs typeface="Arial" pitchFamily="34" charset="0"/>
              </a:rPr>
              <a:t>1. </a:t>
            </a:r>
            <a:r>
              <a:rPr lang="zh-TW" altLang="zh-TW" dirty="0" smtClean="0">
                <a:latin typeface="Arial" pitchFamily="34" charset="0"/>
                <a:ea typeface="標楷體" pitchFamily="65" charset="-120"/>
                <a:cs typeface="Arial" pitchFamily="34" charset="0"/>
              </a:rPr>
              <a:t>先期</a:t>
            </a:r>
            <a:r>
              <a:rPr lang="zh-TW" altLang="zh-TW" b="1" dirty="0" smtClean="0">
                <a:solidFill>
                  <a:srgbClr val="FF0000"/>
                </a:solidFill>
                <a:latin typeface="Arial" pitchFamily="34" charset="0"/>
                <a:ea typeface="標楷體" pitchFamily="65" charset="-120"/>
                <a:cs typeface="Arial" pitchFamily="34" charset="0"/>
              </a:rPr>
              <a:t>必要條件規劃</a:t>
            </a:r>
          </a:p>
          <a:p>
            <a:pPr>
              <a:lnSpc>
                <a:spcPct val="110000"/>
              </a:lnSpc>
              <a:buNone/>
            </a:pPr>
            <a:r>
              <a:rPr lang="en-US" altLang="zh-TW" dirty="0" smtClean="0">
                <a:latin typeface="Arial" pitchFamily="34" charset="0"/>
                <a:ea typeface="標楷體" pitchFamily="65" charset="-120"/>
                <a:cs typeface="Arial" pitchFamily="34" charset="0"/>
              </a:rPr>
              <a:t>2. </a:t>
            </a:r>
            <a:r>
              <a:rPr lang="en-US" altLang="zh-TW" b="1" dirty="0" smtClean="0">
                <a:solidFill>
                  <a:srgbClr val="FF0000"/>
                </a:solidFill>
                <a:latin typeface="Arial" pitchFamily="34" charset="0"/>
                <a:ea typeface="標楷體" pitchFamily="65" charset="-120"/>
                <a:cs typeface="Arial" pitchFamily="34" charset="0"/>
              </a:rPr>
              <a:t>HACCP</a:t>
            </a:r>
            <a:r>
              <a:rPr lang="zh-TW" altLang="zh-TW" b="1" dirty="0" smtClean="0">
                <a:solidFill>
                  <a:srgbClr val="FF0000"/>
                </a:solidFill>
                <a:latin typeface="Arial" pitchFamily="34" charset="0"/>
                <a:ea typeface="標楷體" pitchFamily="65" charset="-120"/>
                <a:cs typeface="Arial" pitchFamily="34" charset="0"/>
              </a:rPr>
              <a:t>原則</a:t>
            </a:r>
          </a:p>
          <a:p>
            <a:pPr>
              <a:lnSpc>
                <a:spcPct val="110000"/>
              </a:lnSpc>
              <a:buNone/>
            </a:pPr>
            <a:r>
              <a:rPr lang="en-US" altLang="zh-TW" dirty="0" smtClean="0">
                <a:latin typeface="Arial" pitchFamily="34" charset="0"/>
                <a:ea typeface="標楷體" pitchFamily="65" charset="-120"/>
                <a:cs typeface="Arial" pitchFamily="34" charset="0"/>
              </a:rPr>
              <a:t>3. </a:t>
            </a:r>
            <a:r>
              <a:rPr lang="zh-TW" altLang="zh-TW" dirty="0" smtClean="0">
                <a:latin typeface="Arial" pitchFamily="34" charset="0"/>
                <a:ea typeface="標楷體" pitchFamily="65" charset="-120"/>
                <a:cs typeface="Arial" pitchFamily="34" charset="0"/>
              </a:rPr>
              <a:t>相互式</a:t>
            </a:r>
            <a:r>
              <a:rPr lang="zh-TW" altLang="zh-TW" b="1" dirty="0" smtClean="0">
                <a:solidFill>
                  <a:srgbClr val="FF0000"/>
                </a:solidFill>
                <a:latin typeface="Arial" pitchFamily="34" charset="0"/>
                <a:ea typeface="標楷體" pitchFamily="65" charset="-120"/>
                <a:cs typeface="Arial" pitchFamily="34" charset="0"/>
              </a:rPr>
              <a:t>溝</a:t>
            </a:r>
            <a:r>
              <a:rPr lang="zh-TW" altLang="en-US" b="1" dirty="0" smtClean="0">
                <a:solidFill>
                  <a:srgbClr val="FF0000"/>
                </a:solidFill>
                <a:latin typeface="Arial" pitchFamily="34" charset="0"/>
                <a:ea typeface="標楷體" pitchFamily="65" charset="-120"/>
                <a:cs typeface="Arial" pitchFamily="34" charset="0"/>
              </a:rPr>
              <a:t>通</a:t>
            </a:r>
            <a:endParaRPr lang="zh-TW" altLang="zh-TW" b="1" dirty="0" smtClean="0">
              <a:solidFill>
                <a:srgbClr val="FF0000"/>
              </a:solidFill>
              <a:latin typeface="Arial" pitchFamily="34" charset="0"/>
              <a:ea typeface="標楷體" pitchFamily="65" charset="-120"/>
              <a:cs typeface="Arial" pitchFamily="34" charset="0"/>
            </a:endParaRPr>
          </a:p>
          <a:p>
            <a:pPr>
              <a:lnSpc>
                <a:spcPct val="110000"/>
              </a:lnSpc>
              <a:buNone/>
            </a:pPr>
            <a:r>
              <a:rPr lang="en-US" altLang="zh-TW" dirty="0" smtClean="0">
                <a:latin typeface="Arial" pitchFamily="34" charset="0"/>
                <a:ea typeface="標楷體" pitchFamily="65" charset="-120"/>
                <a:cs typeface="Arial" pitchFamily="34" charset="0"/>
              </a:rPr>
              <a:t>4. </a:t>
            </a:r>
            <a:r>
              <a:rPr lang="zh-TW" altLang="zh-TW" dirty="0" smtClean="0">
                <a:latin typeface="Arial" pitchFamily="34" charset="0"/>
                <a:ea typeface="標楷體" pitchFamily="65" charset="-120"/>
                <a:cs typeface="Arial" pitchFamily="34" charset="0"/>
              </a:rPr>
              <a:t>系統</a:t>
            </a:r>
            <a:r>
              <a:rPr lang="zh-TW" altLang="zh-TW" b="1" dirty="0" smtClean="0">
                <a:solidFill>
                  <a:srgbClr val="FF0000"/>
                </a:solidFill>
                <a:latin typeface="Arial" pitchFamily="34" charset="0"/>
                <a:ea typeface="標楷體" pitchFamily="65" charset="-120"/>
                <a:cs typeface="Arial" pitchFamily="34" charset="0"/>
              </a:rPr>
              <a:t>管理</a:t>
            </a:r>
          </a:p>
          <a:p>
            <a:pPr>
              <a:lnSpc>
                <a:spcPct val="110000"/>
              </a:lnSpc>
              <a:buNone/>
            </a:pPr>
            <a:r>
              <a:rPr lang="en-US" altLang="zh-TW" dirty="0" smtClean="0">
                <a:latin typeface="Arial" pitchFamily="34" charset="0"/>
                <a:ea typeface="標楷體" pitchFamily="65" charset="-120"/>
                <a:cs typeface="Arial" pitchFamily="34" charset="0"/>
              </a:rPr>
              <a:t>5. </a:t>
            </a:r>
            <a:r>
              <a:rPr lang="zh-TW" altLang="zh-TW" dirty="0" smtClean="0">
                <a:latin typeface="Arial" pitchFamily="34" charset="0"/>
                <a:ea typeface="標楷體" pitchFamily="65" charset="-120"/>
                <a:cs typeface="Arial" pitchFamily="34" charset="0"/>
              </a:rPr>
              <a:t>加工</a:t>
            </a:r>
            <a:r>
              <a:rPr lang="zh-TW" altLang="zh-TW" b="1" dirty="0" smtClean="0">
                <a:solidFill>
                  <a:srgbClr val="FF0000"/>
                </a:solidFill>
                <a:latin typeface="Arial" pitchFamily="34" charset="0"/>
                <a:ea typeface="標楷體" pitchFamily="65" charset="-120"/>
                <a:cs typeface="Arial" pitchFamily="34" charset="0"/>
              </a:rPr>
              <a:t>流程管制</a:t>
            </a:r>
          </a:p>
          <a:p>
            <a:pPr>
              <a:lnSpc>
                <a:spcPct val="110000"/>
              </a:lnSpc>
            </a:pPr>
            <a:r>
              <a:rPr lang="zh-TW" altLang="zh-TW" sz="1800" dirty="0" smtClean="0">
                <a:latin typeface="Arial" pitchFamily="34" charset="0"/>
                <a:ea typeface="標楷體" pitchFamily="65" charset="-120"/>
                <a:cs typeface="Arial" pitchFamily="34" charset="0"/>
              </a:rPr>
              <a:t>標準可運用製造食物鏈各種組織，從飼料生產者、初步生產者遍及食品製造商、運輸及儲存業者和分包商，到零售與食品服務的門市，連同有相互關係的組織，例如設備、包裝材料、清潔劑、添加劑與內容物等生產商</a:t>
            </a:r>
            <a:endParaRPr lang="zh-TW" altLang="en-US" sz="1800" dirty="0">
              <a:latin typeface="Arial" pitchFamily="34" charset="0"/>
              <a:ea typeface="標楷體" pitchFamily="65" charset="-120"/>
              <a:cs typeface="Arial" pitchFamily="34" charset="0"/>
            </a:endParaRPr>
          </a:p>
        </p:txBody>
      </p:sp>
    </p:spTree>
    <p:extLst>
      <p:ext uri="{BB962C8B-B14F-4D97-AF65-F5344CB8AC3E}">
        <p14:creationId xmlns:p14="http://schemas.microsoft.com/office/powerpoint/2010/main" val="216487264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solidFill>
                  <a:srgbClr val="0000CC"/>
                </a:solidFill>
                <a:latin typeface="Arial" pitchFamily="34" charset="0"/>
                <a:ea typeface="標楷體" pitchFamily="65" charset="-120"/>
                <a:cs typeface="Arial" pitchFamily="34" charset="0"/>
              </a:rPr>
              <a:t>ISO 22000</a:t>
            </a:r>
            <a:r>
              <a:rPr lang="zh-TW" altLang="en-US" dirty="0" smtClean="0">
                <a:solidFill>
                  <a:srgbClr val="0000CC"/>
                </a:solidFill>
                <a:latin typeface="Arial" pitchFamily="34" charset="0"/>
                <a:ea typeface="標楷體" pitchFamily="65" charset="-120"/>
                <a:cs typeface="Arial" pitchFamily="34" charset="0"/>
              </a:rPr>
              <a:t> </a:t>
            </a:r>
            <a:r>
              <a:rPr lang="zh-TW" altLang="zh-TW" dirty="0" smtClean="0">
                <a:solidFill>
                  <a:srgbClr val="0000CC"/>
                </a:solidFill>
                <a:latin typeface="Arial" pitchFamily="34" charset="0"/>
                <a:ea typeface="標楷體" pitchFamily="65" charset="-120"/>
                <a:cs typeface="Arial" pitchFamily="34" charset="0"/>
              </a:rPr>
              <a:t>七項原則</a:t>
            </a:r>
            <a:endParaRPr lang="zh-TW" altLang="en-US" dirty="0">
              <a:solidFill>
                <a:srgbClr val="0000CC"/>
              </a:solidFill>
              <a:latin typeface="Arial" pitchFamily="34" charset="0"/>
              <a:ea typeface="標楷體" pitchFamily="65" charset="-120"/>
              <a:cs typeface="Arial" pitchFamily="34" charset="0"/>
            </a:endParaRPr>
          </a:p>
        </p:txBody>
      </p:sp>
      <p:sp>
        <p:nvSpPr>
          <p:cNvPr id="3" name="內容版面配置區 2"/>
          <p:cNvSpPr>
            <a:spLocks noGrp="1"/>
          </p:cNvSpPr>
          <p:nvPr>
            <p:ph idx="1"/>
          </p:nvPr>
        </p:nvSpPr>
        <p:spPr>
          <a:xfrm>
            <a:off x="467544" y="1772816"/>
            <a:ext cx="8435280" cy="4281339"/>
          </a:xfrm>
        </p:spPr>
        <p:txBody>
          <a:bodyPr/>
          <a:lstStyle/>
          <a:p>
            <a:pPr>
              <a:lnSpc>
                <a:spcPct val="110000"/>
              </a:lnSpc>
              <a:buNone/>
            </a:pPr>
            <a:r>
              <a:rPr lang="en-US" altLang="zh-TW" sz="2000" spc="-30" dirty="0" smtClean="0">
                <a:latin typeface="Arial" pitchFamily="34" charset="0"/>
                <a:ea typeface="標楷體" pitchFamily="65" charset="-120"/>
                <a:cs typeface="Arial" pitchFamily="34" charset="0"/>
              </a:rPr>
              <a:t>(1)</a:t>
            </a:r>
            <a:r>
              <a:rPr lang="zh-TW" altLang="en-US" sz="2000" spc="-30" dirty="0" smtClean="0">
                <a:latin typeface="Arial" pitchFamily="34" charset="0"/>
                <a:ea typeface="標楷體" pitchFamily="65" charset="-120"/>
                <a:cs typeface="Arial" pitchFamily="34" charset="0"/>
              </a:rPr>
              <a:t> </a:t>
            </a:r>
            <a:r>
              <a:rPr lang="zh-TW" altLang="zh-TW" sz="2000" spc="-30" dirty="0" smtClean="0">
                <a:latin typeface="Arial" pitchFamily="34" charset="0"/>
                <a:ea typeface="標楷體" pitchFamily="65" charset="-120"/>
                <a:cs typeface="Arial" pitchFamily="34" charset="0"/>
              </a:rPr>
              <a:t>對整個加工過程，潛在危害的鑑定，</a:t>
            </a:r>
            <a:r>
              <a:rPr lang="zh-TW" altLang="zh-TW" sz="2000" b="1" spc="-30" dirty="0" smtClean="0">
                <a:solidFill>
                  <a:srgbClr val="FF0000"/>
                </a:solidFill>
                <a:latin typeface="Arial" pitchFamily="34" charset="0"/>
                <a:ea typeface="標楷體" pitchFamily="65" charset="-120"/>
                <a:cs typeface="Arial" pitchFamily="34" charset="0"/>
              </a:rPr>
              <a:t>分析其危害</a:t>
            </a:r>
            <a:r>
              <a:rPr lang="zh-TW" altLang="zh-TW" sz="2000" spc="-30" dirty="0" smtClean="0">
                <a:latin typeface="Arial" pitchFamily="34" charset="0"/>
                <a:ea typeface="標楷體" pitchFamily="65" charset="-120"/>
                <a:cs typeface="Arial" pitchFamily="34" charset="0"/>
              </a:rPr>
              <a:t>的危險程度，並建立</a:t>
            </a:r>
            <a:r>
              <a:rPr lang="zh-TW" altLang="zh-TW" sz="2000" b="1" spc="-30" dirty="0" smtClean="0">
                <a:solidFill>
                  <a:srgbClr val="FF0000"/>
                </a:solidFill>
                <a:latin typeface="Arial" pitchFamily="34" charset="0"/>
                <a:ea typeface="標楷體" pitchFamily="65" charset="-120"/>
                <a:cs typeface="Arial" pitchFamily="34" charset="0"/>
              </a:rPr>
              <a:t>管制方法</a:t>
            </a:r>
            <a:r>
              <a:rPr lang="zh-TW" altLang="zh-TW" sz="2000" spc="-30" dirty="0" smtClean="0">
                <a:latin typeface="Arial" pitchFamily="34" charset="0"/>
                <a:ea typeface="標楷體" pitchFamily="65" charset="-120"/>
                <a:cs typeface="Arial" pitchFamily="34" charset="0"/>
              </a:rPr>
              <a:t>及</a:t>
            </a:r>
            <a:r>
              <a:rPr lang="zh-TW" altLang="zh-TW" sz="2000" b="1" spc="-30" dirty="0" smtClean="0">
                <a:solidFill>
                  <a:srgbClr val="FF0000"/>
                </a:solidFill>
                <a:latin typeface="Arial" pitchFamily="34" charset="0"/>
                <a:ea typeface="標楷體" pitchFamily="65" charset="-120"/>
                <a:cs typeface="Arial" pitchFamily="34" charset="0"/>
              </a:rPr>
              <a:t>控制顯著的危害</a:t>
            </a:r>
            <a:endParaRPr lang="en-US" altLang="zh-TW" sz="2000" b="1" spc="-30" dirty="0" smtClean="0">
              <a:solidFill>
                <a:srgbClr val="FF0000"/>
              </a:solidFill>
              <a:latin typeface="Arial" pitchFamily="34" charset="0"/>
              <a:ea typeface="標楷體" pitchFamily="65" charset="-120"/>
              <a:cs typeface="Arial" pitchFamily="34" charset="0"/>
            </a:endParaRPr>
          </a:p>
          <a:p>
            <a:pPr>
              <a:lnSpc>
                <a:spcPct val="110000"/>
              </a:lnSpc>
              <a:buNone/>
            </a:pPr>
            <a:r>
              <a:rPr lang="en-US" altLang="zh-TW" sz="2000" spc="-30" dirty="0" smtClean="0">
                <a:latin typeface="Arial" pitchFamily="34" charset="0"/>
                <a:ea typeface="標楷體" pitchFamily="65" charset="-120"/>
                <a:cs typeface="Arial" pitchFamily="34" charset="0"/>
              </a:rPr>
              <a:t>(2)</a:t>
            </a:r>
            <a:r>
              <a:rPr lang="zh-TW" altLang="en-US" sz="2000" spc="-30" dirty="0" smtClean="0">
                <a:latin typeface="Arial" pitchFamily="34" charset="0"/>
                <a:ea typeface="標楷體" pitchFamily="65" charset="-120"/>
                <a:cs typeface="Arial" pitchFamily="34" charset="0"/>
              </a:rPr>
              <a:t> </a:t>
            </a:r>
            <a:r>
              <a:rPr lang="zh-TW" altLang="zh-TW" sz="2000" spc="-30" dirty="0" smtClean="0">
                <a:latin typeface="Arial" pitchFamily="34" charset="0"/>
                <a:ea typeface="標楷體" pitchFamily="65" charset="-120"/>
                <a:cs typeface="Arial" pitchFamily="34" charset="0"/>
              </a:rPr>
              <a:t>運用</a:t>
            </a:r>
            <a:r>
              <a:rPr lang="en-US" altLang="zh-TW" sz="2000" spc="-30" dirty="0" smtClean="0">
                <a:latin typeface="Arial" pitchFamily="34" charset="0"/>
                <a:ea typeface="標楷體" pitchFamily="65" charset="-120"/>
                <a:cs typeface="Arial" pitchFamily="34" charset="0"/>
              </a:rPr>
              <a:t>HACCP</a:t>
            </a:r>
            <a:r>
              <a:rPr lang="zh-TW" altLang="zh-TW" sz="2000" spc="-30" dirty="0" smtClean="0">
                <a:latin typeface="Arial" pitchFamily="34" charset="0"/>
                <a:ea typeface="標楷體" pitchFamily="65" charset="-120"/>
                <a:cs typeface="Arial" pitchFamily="34" charset="0"/>
              </a:rPr>
              <a:t>判定樹加以</a:t>
            </a:r>
            <a:r>
              <a:rPr lang="zh-TW" altLang="zh-TW" sz="2000" b="1" spc="-30" dirty="0" smtClean="0">
                <a:solidFill>
                  <a:srgbClr val="FF0000"/>
                </a:solidFill>
                <a:latin typeface="Arial" pitchFamily="34" charset="0"/>
                <a:ea typeface="標楷體" pitchFamily="65" charset="-120"/>
                <a:cs typeface="Arial" pitchFamily="34" charset="0"/>
              </a:rPr>
              <a:t>界定</a:t>
            </a:r>
            <a:r>
              <a:rPr lang="en-US" altLang="zh-TW" sz="2000" b="1" spc="-30" dirty="0" smtClean="0">
                <a:solidFill>
                  <a:srgbClr val="FF0000"/>
                </a:solidFill>
                <a:latin typeface="Arial" pitchFamily="34" charset="0"/>
                <a:ea typeface="標楷體" pitchFamily="65" charset="-120"/>
                <a:cs typeface="Arial" pitchFamily="34" charset="0"/>
              </a:rPr>
              <a:t>CCP’s </a:t>
            </a:r>
            <a:r>
              <a:rPr lang="en-US" altLang="zh-TW" sz="2000" spc="-30" dirty="0" smtClean="0">
                <a:latin typeface="Arial" pitchFamily="34" charset="0"/>
                <a:ea typeface="標楷體" pitchFamily="65" charset="-120"/>
                <a:cs typeface="Arial" pitchFamily="34" charset="0"/>
              </a:rPr>
              <a:t>(</a:t>
            </a:r>
            <a:r>
              <a:rPr lang="zh-TW" altLang="zh-TW" sz="2000" spc="-30" dirty="0" smtClean="0">
                <a:latin typeface="Arial" pitchFamily="34" charset="0"/>
                <a:ea typeface="標楷體" pitchFamily="65" charset="-120"/>
                <a:cs typeface="Arial" pitchFamily="34" charset="0"/>
              </a:rPr>
              <a:t>關鍵管制點</a:t>
            </a:r>
            <a:r>
              <a:rPr lang="en-US" altLang="zh-TW" sz="2000" spc="-30" dirty="0" smtClean="0">
                <a:latin typeface="Arial" pitchFamily="34" charset="0"/>
                <a:ea typeface="標楷體" pitchFamily="65" charset="-120"/>
                <a:cs typeface="Arial" pitchFamily="34" charset="0"/>
              </a:rPr>
              <a:t>)</a:t>
            </a:r>
            <a:r>
              <a:rPr lang="zh-TW" altLang="zh-TW" sz="2000" spc="-30" dirty="0" smtClean="0">
                <a:latin typeface="Arial" pitchFamily="34" charset="0"/>
                <a:ea typeface="標楷體" pitchFamily="65" charset="-120"/>
                <a:cs typeface="Arial" pitchFamily="34" charset="0"/>
              </a:rPr>
              <a:t>，界定為了消除或降低危害所必須管制的加工步驟或處理</a:t>
            </a:r>
          </a:p>
          <a:p>
            <a:pPr>
              <a:lnSpc>
                <a:spcPct val="110000"/>
              </a:lnSpc>
              <a:buNone/>
            </a:pPr>
            <a:r>
              <a:rPr lang="en-US" altLang="zh-TW" sz="2000" spc="-30" dirty="0" smtClean="0">
                <a:latin typeface="Arial" pitchFamily="34" charset="0"/>
                <a:ea typeface="標楷體" pitchFamily="65" charset="-120"/>
                <a:cs typeface="Arial" pitchFamily="34" charset="0"/>
              </a:rPr>
              <a:t>(3)</a:t>
            </a:r>
            <a:r>
              <a:rPr lang="zh-TW" altLang="en-US" sz="2000" spc="-30" dirty="0" smtClean="0">
                <a:latin typeface="Arial" pitchFamily="34" charset="0"/>
                <a:ea typeface="標楷體" pitchFamily="65" charset="-120"/>
                <a:cs typeface="Arial" pitchFamily="34" charset="0"/>
              </a:rPr>
              <a:t> </a:t>
            </a:r>
            <a:r>
              <a:rPr lang="zh-TW" altLang="zh-TW" sz="2000" b="1" spc="-30" dirty="0" smtClean="0">
                <a:solidFill>
                  <a:srgbClr val="FF0000"/>
                </a:solidFill>
                <a:latin typeface="Arial" pitchFamily="34" charset="0"/>
                <a:ea typeface="標楷體" pitchFamily="65" charset="-120"/>
                <a:cs typeface="Arial" pitchFamily="34" charset="0"/>
              </a:rPr>
              <a:t>建立關鍵限值</a:t>
            </a:r>
            <a:r>
              <a:rPr lang="zh-TW" altLang="zh-TW" sz="2000" spc="-30" dirty="0" smtClean="0">
                <a:latin typeface="Arial" pitchFamily="34" charset="0"/>
                <a:ea typeface="標楷體" pitchFamily="65" charset="-120"/>
                <a:cs typeface="Arial" pitchFamily="34" charset="0"/>
              </a:rPr>
              <a:t>，符合既定目標與界限規範，以確認</a:t>
            </a:r>
            <a:r>
              <a:rPr lang="en-US" altLang="zh-TW" sz="2000" spc="-30" dirty="0" smtClean="0">
                <a:latin typeface="Arial" pitchFamily="34" charset="0"/>
                <a:ea typeface="標楷體" pitchFamily="65" charset="-120"/>
                <a:cs typeface="Arial" pitchFamily="34" charset="0"/>
              </a:rPr>
              <a:t> CCP’s</a:t>
            </a:r>
            <a:r>
              <a:rPr lang="zh-TW" altLang="zh-TW" sz="2000" spc="-30" dirty="0" smtClean="0">
                <a:latin typeface="Arial" pitchFamily="34" charset="0"/>
                <a:ea typeface="標楷體" pitchFamily="65" charset="-120"/>
                <a:cs typeface="Arial" pitchFamily="34" charset="0"/>
              </a:rPr>
              <a:t>的管制</a:t>
            </a:r>
          </a:p>
          <a:p>
            <a:pPr>
              <a:lnSpc>
                <a:spcPct val="110000"/>
              </a:lnSpc>
              <a:buNone/>
            </a:pPr>
            <a:r>
              <a:rPr lang="en-US" altLang="zh-TW" sz="2000" spc="-30" dirty="0" smtClean="0">
                <a:latin typeface="Arial" pitchFamily="34" charset="0"/>
                <a:ea typeface="標楷體" pitchFamily="65" charset="-120"/>
                <a:cs typeface="Arial" pitchFamily="34" charset="0"/>
              </a:rPr>
              <a:t>(4)</a:t>
            </a:r>
            <a:r>
              <a:rPr lang="zh-TW" altLang="en-US" sz="2000" spc="-30" dirty="0" smtClean="0">
                <a:latin typeface="Arial" pitchFamily="34" charset="0"/>
                <a:ea typeface="標楷體" pitchFamily="65" charset="-120"/>
                <a:cs typeface="Arial" pitchFamily="34" charset="0"/>
              </a:rPr>
              <a:t> </a:t>
            </a:r>
            <a:r>
              <a:rPr lang="zh-TW" altLang="zh-TW" sz="2000" b="1" spc="-30" dirty="0" smtClean="0">
                <a:solidFill>
                  <a:srgbClr val="FF0000"/>
                </a:solidFill>
                <a:latin typeface="Arial" pitchFamily="34" charset="0"/>
                <a:ea typeface="標楷體" pitchFamily="65" charset="-120"/>
                <a:cs typeface="Arial" pitchFamily="34" charset="0"/>
              </a:rPr>
              <a:t>建立</a:t>
            </a:r>
            <a:r>
              <a:rPr lang="zh-TW" altLang="zh-TW" sz="2000" spc="-30" dirty="0" smtClean="0">
                <a:latin typeface="Arial" pitchFamily="34" charset="0"/>
                <a:ea typeface="標楷體" pitchFamily="65" charset="-120"/>
                <a:cs typeface="Arial" pitchFamily="34" charset="0"/>
              </a:rPr>
              <a:t>關鍵控制點的</a:t>
            </a:r>
            <a:r>
              <a:rPr lang="zh-TW" altLang="zh-TW" sz="2000" b="1" spc="-30" dirty="0" smtClean="0">
                <a:solidFill>
                  <a:srgbClr val="FF0000"/>
                </a:solidFill>
                <a:latin typeface="Arial" pitchFamily="34" charset="0"/>
                <a:ea typeface="標楷體" pitchFamily="65" charset="-120"/>
                <a:cs typeface="Arial" pitchFamily="34" charset="0"/>
              </a:rPr>
              <a:t>監測系統</a:t>
            </a:r>
            <a:r>
              <a:rPr lang="zh-TW" altLang="zh-TW" sz="2000" spc="-30" dirty="0" smtClean="0">
                <a:latin typeface="Arial" pitchFamily="34" charset="0"/>
                <a:ea typeface="標楷體" pitchFamily="65" charset="-120"/>
                <a:cs typeface="Arial" pitchFamily="34" charset="0"/>
              </a:rPr>
              <a:t>，以確保每個</a:t>
            </a:r>
            <a:r>
              <a:rPr lang="en-US" altLang="zh-TW" sz="2000" spc="-30" dirty="0" smtClean="0">
                <a:latin typeface="Arial" pitchFamily="34" charset="0"/>
                <a:ea typeface="標楷體" pitchFamily="65" charset="-120"/>
                <a:cs typeface="Arial" pitchFamily="34" charset="0"/>
              </a:rPr>
              <a:t>CCP</a:t>
            </a:r>
            <a:r>
              <a:rPr lang="zh-TW" altLang="zh-TW" sz="2000" spc="-30" dirty="0" smtClean="0">
                <a:latin typeface="Arial" pitchFamily="34" charset="0"/>
                <a:ea typeface="標楷體" pitchFamily="65" charset="-120"/>
                <a:cs typeface="Arial" pitchFamily="34" charset="0"/>
              </a:rPr>
              <a:t>均在控制中</a:t>
            </a:r>
          </a:p>
          <a:p>
            <a:pPr>
              <a:lnSpc>
                <a:spcPct val="110000"/>
              </a:lnSpc>
              <a:buNone/>
            </a:pPr>
            <a:r>
              <a:rPr lang="en-US" altLang="zh-TW" sz="2000" spc="-30" dirty="0" smtClean="0">
                <a:latin typeface="Arial" pitchFamily="34" charset="0"/>
                <a:ea typeface="標楷體" pitchFamily="65" charset="-120"/>
                <a:cs typeface="Arial" pitchFamily="34" charset="0"/>
              </a:rPr>
              <a:t>(5)</a:t>
            </a:r>
            <a:r>
              <a:rPr lang="zh-TW" altLang="en-US" sz="2000" spc="-30" dirty="0" smtClean="0">
                <a:latin typeface="Arial" pitchFamily="34" charset="0"/>
                <a:ea typeface="標楷體" pitchFamily="65" charset="-120"/>
                <a:cs typeface="Arial" pitchFamily="34" charset="0"/>
              </a:rPr>
              <a:t> </a:t>
            </a:r>
            <a:r>
              <a:rPr lang="zh-TW" altLang="zh-TW" sz="2000" spc="-30" dirty="0" smtClean="0">
                <a:latin typeface="Arial" pitchFamily="34" charset="0"/>
                <a:ea typeface="標楷體" pitchFamily="65" charset="-120"/>
                <a:cs typeface="Arial" pitchFamily="34" charset="0"/>
              </a:rPr>
              <a:t>需建立當監測結果顯示</a:t>
            </a:r>
            <a:r>
              <a:rPr lang="en-US" altLang="zh-TW" sz="2000" spc="-30" dirty="0" smtClean="0">
                <a:latin typeface="Arial" pitchFamily="34" charset="0"/>
                <a:ea typeface="標楷體" pitchFamily="65" charset="-120"/>
                <a:cs typeface="Arial" pitchFamily="34" charset="0"/>
              </a:rPr>
              <a:t>CCP</a:t>
            </a:r>
            <a:r>
              <a:rPr lang="zh-TW" altLang="zh-TW" sz="2000" spc="-30" dirty="0" smtClean="0">
                <a:latin typeface="Arial" pitchFamily="34" charset="0"/>
                <a:ea typeface="標楷體" pitchFamily="65" charset="-120"/>
                <a:cs typeface="Arial" pitchFamily="34" charset="0"/>
              </a:rPr>
              <a:t>已失控時，所需執行的</a:t>
            </a:r>
            <a:r>
              <a:rPr lang="zh-TW" altLang="en-US" sz="2000" b="1" spc="-30" dirty="0" smtClean="0">
                <a:solidFill>
                  <a:srgbClr val="FF0000"/>
                </a:solidFill>
                <a:latin typeface="Arial" pitchFamily="34" charset="0"/>
                <a:ea typeface="標楷體" pitchFamily="65" charset="-120"/>
                <a:cs typeface="Arial" pitchFamily="34" charset="0"/>
              </a:rPr>
              <a:t>矯</a:t>
            </a:r>
            <a:r>
              <a:rPr lang="zh-TW" altLang="zh-TW" sz="2000" b="1" spc="-30" dirty="0" smtClean="0">
                <a:solidFill>
                  <a:srgbClr val="FF0000"/>
                </a:solidFill>
                <a:latin typeface="Arial" pitchFamily="34" charset="0"/>
                <a:ea typeface="標楷體" pitchFamily="65" charset="-120"/>
                <a:cs typeface="Arial" pitchFamily="34" charset="0"/>
              </a:rPr>
              <a:t>正措施</a:t>
            </a:r>
            <a:r>
              <a:rPr lang="zh-TW" altLang="zh-TW" sz="2000" spc="-30" dirty="0" smtClean="0">
                <a:latin typeface="Arial" pitchFamily="34" charset="0"/>
                <a:ea typeface="標楷體" pitchFamily="65" charset="-120"/>
                <a:cs typeface="Arial" pitchFamily="34" charset="0"/>
              </a:rPr>
              <a:t>或調整</a:t>
            </a:r>
          </a:p>
          <a:p>
            <a:pPr>
              <a:lnSpc>
                <a:spcPct val="110000"/>
              </a:lnSpc>
              <a:buNone/>
            </a:pPr>
            <a:r>
              <a:rPr lang="en-US" altLang="zh-TW" sz="2000" spc="-30" dirty="0" smtClean="0">
                <a:latin typeface="Arial" pitchFamily="34" charset="0"/>
                <a:ea typeface="標楷體" pitchFamily="65" charset="-120"/>
                <a:cs typeface="Arial" pitchFamily="34" charset="0"/>
              </a:rPr>
              <a:t>(6</a:t>
            </a:r>
            <a:r>
              <a:rPr lang="en-US" altLang="zh-TW" sz="2000" b="1" spc="-30" dirty="0" smtClean="0">
                <a:solidFill>
                  <a:srgbClr val="FF0000"/>
                </a:solidFill>
                <a:latin typeface="Arial" pitchFamily="34" charset="0"/>
                <a:ea typeface="標楷體" pitchFamily="65" charset="-120"/>
                <a:cs typeface="Arial" pitchFamily="34" charset="0"/>
              </a:rPr>
              <a:t>)</a:t>
            </a:r>
            <a:r>
              <a:rPr lang="zh-TW" altLang="en-US" sz="2000" b="1" spc="-30" dirty="0" smtClean="0">
                <a:solidFill>
                  <a:srgbClr val="FF0000"/>
                </a:solidFill>
                <a:latin typeface="Arial" pitchFamily="34" charset="0"/>
                <a:ea typeface="標楷體" pitchFamily="65" charset="-120"/>
                <a:cs typeface="Arial" pitchFamily="34" charset="0"/>
              </a:rPr>
              <a:t> </a:t>
            </a:r>
            <a:r>
              <a:rPr lang="zh-TW" altLang="zh-TW" sz="2000" b="1" spc="-30" dirty="0" smtClean="0">
                <a:solidFill>
                  <a:srgbClr val="FF0000"/>
                </a:solidFill>
                <a:latin typeface="Arial" pitchFamily="34" charset="0"/>
                <a:ea typeface="標楷體" pitchFamily="65" charset="-120"/>
                <a:cs typeface="Arial" pitchFamily="34" charset="0"/>
              </a:rPr>
              <a:t>建立文件體系</a:t>
            </a:r>
            <a:r>
              <a:rPr lang="zh-TW" altLang="zh-TW" sz="2000" spc="-30" dirty="0" smtClean="0">
                <a:latin typeface="Arial" pitchFamily="34" charset="0"/>
                <a:ea typeface="標楷體" pitchFamily="65" charset="-120"/>
                <a:cs typeface="Arial" pitchFamily="34" charset="0"/>
              </a:rPr>
              <a:t>，確保各加工階段及生產管制等均有全部記錄及資料追溯</a:t>
            </a:r>
          </a:p>
          <a:p>
            <a:pPr>
              <a:lnSpc>
                <a:spcPct val="110000"/>
              </a:lnSpc>
              <a:buNone/>
            </a:pPr>
            <a:r>
              <a:rPr lang="en-US" altLang="zh-TW" sz="2000" spc="-30" dirty="0" smtClean="0">
                <a:latin typeface="Arial" pitchFamily="34" charset="0"/>
                <a:ea typeface="標楷體" pitchFamily="65" charset="-120"/>
                <a:cs typeface="Arial" pitchFamily="34" charset="0"/>
              </a:rPr>
              <a:t>(7)</a:t>
            </a:r>
            <a:r>
              <a:rPr lang="zh-TW" altLang="en-US" sz="2000" spc="-30" dirty="0" smtClean="0">
                <a:latin typeface="Arial" pitchFamily="34" charset="0"/>
                <a:ea typeface="標楷體" pitchFamily="65" charset="-120"/>
                <a:cs typeface="Arial" pitchFamily="34" charset="0"/>
              </a:rPr>
              <a:t> </a:t>
            </a:r>
            <a:r>
              <a:rPr lang="zh-TW" altLang="zh-TW" sz="2000" b="1" spc="-30" dirty="0" smtClean="0">
                <a:solidFill>
                  <a:srgbClr val="FF0000"/>
                </a:solidFill>
                <a:latin typeface="Arial" pitchFamily="34" charset="0"/>
                <a:ea typeface="標楷體" pitchFamily="65" charset="-120"/>
                <a:cs typeface="Arial" pitchFamily="34" charset="0"/>
              </a:rPr>
              <a:t>確保</a:t>
            </a:r>
            <a:r>
              <a:rPr lang="en-US" altLang="zh-TW" sz="2000" b="1" spc="-30" dirty="0" smtClean="0">
                <a:solidFill>
                  <a:srgbClr val="FF0000"/>
                </a:solidFill>
                <a:latin typeface="Arial" pitchFamily="34" charset="0"/>
                <a:ea typeface="標楷體" pitchFamily="65" charset="-120"/>
                <a:cs typeface="Arial" pitchFamily="34" charset="0"/>
              </a:rPr>
              <a:t>HACCP</a:t>
            </a:r>
            <a:r>
              <a:rPr lang="zh-TW" altLang="zh-TW" sz="2000" b="1" spc="-30" dirty="0" smtClean="0">
                <a:solidFill>
                  <a:srgbClr val="FF0000"/>
                </a:solidFill>
                <a:latin typeface="Arial" pitchFamily="34" charset="0"/>
                <a:ea typeface="標楷體" pitchFamily="65" charset="-120"/>
                <a:cs typeface="Arial" pitchFamily="34" charset="0"/>
              </a:rPr>
              <a:t>系統</a:t>
            </a:r>
            <a:r>
              <a:rPr lang="zh-TW" altLang="zh-TW" sz="2000" spc="-30" dirty="0" smtClean="0">
                <a:latin typeface="Arial" pitchFamily="34" charset="0"/>
                <a:ea typeface="標楷體" pitchFamily="65" charset="-120"/>
                <a:cs typeface="Arial" pitchFamily="34" charset="0"/>
              </a:rPr>
              <a:t>運行的</a:t>
            </a:r>
            <a:r>
              <a:rPr lang="zh-TW" altLang="zh-TW" sz="2000" b="1" spc="-30" dirty="0" smtClean="0">
                <a:solidFill>
                  <a:srgbClr val="FF0000"/>
                </a:solidFill>
                <a:latin typeface="Arial" pitchFamily="34" charset="0"/>
                <a:ea typeface="標楷體" pitchFamily="65" charset="-120"/>
                <a:cs typeface="Arial" pitchFamily="34" charset="0"/>
              </a:rPr>
              <a:t>有效性</a:t>
            </a:r>
            <a:r>
              <a:rPr lang="zh-TW" altLang="zh-TW" sz="2000" spc="-30" dirty="0" smtClean="0">
                <a:latin typeface="Arial" pitchFamily="34" charset="0"/>
                <a:ea typeface="標楷體" pitchFamily="65" charset="-120"/>
                <a:cs typeface="Arial" pitchFamily="34" charset="0"/>
              </a:rPr>
              <a:t>，監測</a:t>
            </a:r>
            <a:r>
              <a:rPr lang="en-US" altLang="zh-TW" sz="2000" spc="-30" dirty="0" smtClean="0">
                <a:latin typeface="Arial" pitchFamily="34" charset="0"/>
                <a:ea typeface="標楷體" pitchFamily="65" charset="-120"/>
                <a:cs typeface="Arial" pitchFamily="34" charset="0"/>
              </a:rPr>
              <a:t>HACCP</a:t>
            </a:r>
            <a:r>
              <a:rPr lang="zh-TW" altLang="zh-TW" sz="2000" spc="-30" dirty="0" smtClean="0">
                <a:latin typeface="Arial" pitchFamily="34" charset="0"/>
                <a:ea typeface="標楷體" pitchFamily="65" charset="-120"/>
                <a:cs typeface="Arial" pitchFamily="34" charset="0"/>
              </a:rPr>
              <a:t>計劃實施的成效</a:t>
            </a:r>
            <a:endParaRPr lang="zh-TW" altLang="en-US" sz="2000" spc="-30" dirty="0">
              <a:latin typeface="Arial" pitchFamily="34" charset="0"/>
              <a:ea typeface="標楷體" pitchFamily="65" charset="-120"/>
              <a:cs typeface="Arial" pitchFamily="34" charset="0"/>
            </a:endParaRPr>
          </a:p>
        </p:txBody>
      </p:sp>
      <p:sp>
        <p:nvSpPr>
          <p:cNvPr id="4" name="矩形 3"/>
          <p:cNvSpPr/>
          <p:nvPr/>
        </p:nvSpPr>
        <p:spPr>
          <a:xfrm>
            <a:off x="1907704" y="5513553"/>
            <a:ext cx="5573962" cy="76944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TW" altLang="en-US"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rPr>
              <a:t>與</a:t>
            </a:r>
            <a:r>
              <a:rPr lang="en-US" altLang="zh-TW"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rPr>
              <a:t>HACCP</a:t>
            </a:r>
            <a:r>
              <a:rPr lang="zh-TW" altLang="en-US"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rPr>
              <a:t>完全一</a:t>
            </a:r>
            <a:r>
              <a:rPr lang="zh-TW" altLang="en-US"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rPr>
              <a:t>致</a:t>
            </a:r>
            <a:r>
              <a:rPr lang="en-US" altLang="zh-TW"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rPr>
              <a:t>!!!</a:t>
            </a:r>
            <a:endParaRPr lang="zh-TW" altLang="en-US"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ea typeface="標楷體" pitchFamily="65" charset="-120"/>
              <a:cs typeface="Arial" pitchFamily="34" charset="0"/>
            </a:endParaRPr>
          </a:p>
        </p:txBody>
      </p:sp>
    </p:spTree>
    <p:extLst>
      <p:ext uri="{BB962C8B-B14F-4D97-AF65-F5344CB8AC3E}">
        <p14:creationId xmlns:p14="http://schemas.microsoft.com/office/powerpoint/2010/main" val="131829349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6984578" cy="1216025"/>
          </a:xfrm>
        </p:spPr>
        <p:txBody>
          <a:bodyPr/>
          <a:lstStyle/>
          <a:p>
            <a:r>
              <a:rPr lang="en-US" altLang="zh-TW" sz="3600" dirty="0" smtClean="0">
                <a:solidFill>
                  <a:srgbClr val="0000CC"/>
                </a:solidFill>
                <a:latin typeface="Arial" pitchFamily="34" charset="0"/>
                <a:ea typeface="標楷體" pitchFamily="65" charset="-120"/>
                <a:cs typeface="Arial" pitchFamily="34" charset="0"/>
              </a:rPr>
              <a:t>ISO 22000</a:t>
            </a:r>
            <a:r>
              <a:rPr lang="zh-TW" altLang="zh-TW" sz="3600" dirty="0" smtClean="0">
                <a:solidFill>
                  <a:srgbClr val="0000CC"/>
                </a:solidFill>
                <a:latin typeface="Arial" pitchFamily="34" charset="0"/>
                <a:ea typeface="標楷體" pitchFamily="65" charset="-120"/>
                <a:cs typeface="Arial" pitchFamily="34" charset="0"/>
              </a:rPr>
              <a:t>認証必須符合三大要求</a:t>
            </a:r>
            <a:endParaRPr lang="zh-TW" altLang="en-US" sz="3600" dirty="0">
              <a:solidFill>
                <a:srgbClr val="0000CC"/>
              </a:solidFill>
              <a:latin typeface="Arial" pitchFamily="34" charset="0"/>
              <a:ea typeface="標楷體" pitchFamily="65" charset="-120"/>
              <a:cs typeface="Arial" pitchFamily="34" charset="0"/>
            </a:endParaRPr>
          </a:p>
        </p:txBody>
      </p:sp>
      <p:sp>
        <p:nvSpPr>
          <p:cNvPr id="3" name="內容版面配置區 2"/>
          <p:cNvSpPr>
            <a:spLocks noGrp="1"/>
          </p:cNvSpPr>
          <p:nvPr>
            <p:ph idx="1"/>
          </p:nvPr>
        </p:nvSpPr>
        <p:spPr/>
        <p:txBody>
          <a:bodyPr/>
          <a:lstStyle/>
          <a:p>
            <a:pPr>
              <a:lnSpc>
                <a:spcPct val="150000"/>
              </a:lnSpc>
            </a:pPr>
            <a:r>
              <a:rPr lang="en-US" altLang="zh-TW" dirty="0" smtClean="0">
                <a:solidFill>
                  <a:srgbClr val="FF0000"/>
                </a:solidFill>
                <a:latin typeface="Arial" pitchFamily="34" charset="0"/>
                <a:ea typeface="標楷體" pitchFamily="65" charset="-120"/>
                <a:cs typeface="Arial" pitchFamily="34" charset="0"/>
              </a:rPr>
              <a:t>GHP</a:t>
            </a:r>
            <a:r>
              <a:rPr lang="en-US" altLang="zh-TW" dirty="0" smtClean="0">
                <a:latin typeface="Arial" pitchFamily="34" charset="0"/>
                <a:ea typeface="標楷體" pitchFamily="65" charset="-120"/>
                <a:cs typeface="Arial" pitchFamily="34" charset="0"/>
              </a:rPr>
              <a:t> </a:t>
            </a:r>
            <a:r>
              <a:rPr lang="zh-TW" altLang="zh-TW" dirty="0" smtClean="0">
                <a:latin typeface="Arial" pitchFamily="34" charset="0"/>
                <a:ea typeface="標楷體" pitchFamily="65" charset="-120"/>
                <a:cs typeface="Arial" pitchFamily="34" charset="0"/>
              </a:rPr>
              <a:t>良好衛生作業規範要求</a:t>
            </a:r>
            <a:r>
              <a:rPr lang="en-US" altLang="zh-TW" dirty="0" smtClean="0">
                <a:latin typeface="Arial" pitchFamily="34" charset="0"/>
                <a:ea typeface="標楷體" pitchFamily="65" charset="-120"/>
                <a:cs typeface="Arial" pitchFamily="34" charset="0"/>
              </a:rPr>
              <a:t> (</a:t>
            </a:r>
            <a:r>
              <a:rPr lang="zh-TW" altLang="en-US" dirty="0" smtClean="0">
                <a:latin typeface="Arial" pitchFamily="34" charset="0"/>
                <a:ea typeface="標楷體" pitchFamily="65" charset="-120"/>
                <a:cs typeface="Arial" pitchFamily="34" charset="0"/>
              </a:rPr>
              <a:t>法規層面</a:t>
            </a:r>
            <a:r>
              <a:rPr lang="en-US" altLang="zh-TW" dirty="0" smtClean="0">
                <a:latin typeface="Arial" pitchFamily="34" charset="0"/>
                <a:ea typeface="標楷體" pitchFamily="65" charset="-120"/>
                <a:cs typeface="Arial" pitchFamily="34" charset="0"/>
              </a:rPr>
              <a:t>)</a:t>
            </a:r>
            <a:endParaRPr lang="zh-TW" altLang="zh-TW" dirty="0" smtClean="0">
              <a:latin typeface="Arial" pitchFamily="34" charset="0"/>
              <a:ea typeface="標楷體" pitchFamily="65" charset="-120"/>
              <a:cs typeface="Arial" pitchFamily="34" charset="0"/>
            </a:endParaRPr>
          </a:p>
          <a:p>
            <a:pPr>
              <a:lnSpc>
                <a:spcPct val="150000"/>
              </a:lnSpc>
            </a:pPr>
            <a:r>
              <a:rPr lang="en-US" altLang="zh-TW" dirty="0" smtClean="0">
                <a:solidFill>
                  <a:srgbClr val="FF0000"/>
                </a:solidFill>
                <a:latin typeface="Arial" pitchFamily="34" charset="0"/>
                <a:ea typeface="標楷體" pitchFamily="65" charset="-120"/>
                <a:cs typeface="Arial" pitchFamily="34" charset="0"/>
              </a:rPr>
              <a:t>HACCP</a:t>
            </a:r>
            <a:r>
              <a:rPr lang="en-US" altLang="zh-TW" dirty="0" smtClean="0">
                <a:latin typeface="Arial" pitchFamily="34" charset="0"/>
                <a:ea typeface="標楷體" pitchFamily="65" charset="-120"/>
                <a:cs typeface="Arial" pitchFamily="34" charset="0"/>
              </a:rPr>
              <a:t> </a:t>
            </a:r>
            <a:r>
              <a:rPr lang="zh-TW" altLang="zh-TW" dirty="0" smtClean="0">
                <a:latin typeface="Arial" pitchFamily="34" charset="0"/>
                <a:ea typeface="標楷體" pitchFamily="65" charset="-120"/>
                <a:cs typeface="Arial" pitchFamily="34" charset="0"/>
              </a:rPr>
              <a:t>規則要求</a:t>
            </a:r>
            <a:r>
              <a:rPr lang="zh-TW" altLang="en-US" dirty="0" smtClean="0">
                <a:latin typeface="Arial" pitchFamily="34" charset="0"/>
                <a:ea typeface="標楷體" pitchFamily="65" charset="-120"/>
                <a:cs typeface="Arial" pitchFamily="34" charset="0"/>
              </a:rPr>
              <a:t> </a:t>
            </a:r>
            <a:r>
              <a:rPr lang="en-US" altLang="zh-TW" dirty="0" smtClean="0">
                <a:latin typeface="Arial" pitchFamily="34" charset="0"/>
                <a:ea typeface="標楷體" pitchFamily="65" charset="-120"/>
                <a:cs typeface="Arial" pitchFamily="34" charset="0"/>
              </a:rPr>
              <a:t>(</a:t>
            </a:r>
            <a:r>
              <a:rPr lang="zh-TW" altLang="en-US" dirty="0" smtClean="0">
                <a:latin typeface="Arial" pitchFamily="34" charset="0"/>
                <a:ea typeface="標楷體" pitchFamily="65" charset="-120"/>
                <a:cs typeface="Arial" pitchFamily="34" charset="0"/>
              </a:rPr>
              <a:t>一般食品工廠</a:t>
            </a:r>
            <a:r>
              <a:rPr lang="en-US" altLang="zh-TW" dirty="0" smtClean="0">
                <a:latin typeface="Arial" pitchFamily="34" charset="0"/>
                <a:ea typeface="標楷體" pitchFamily="65" charset="-120"/>
                <a:cs typeface="Arial" pitchFamily="34" charset="0"/>
              </a:rPr>
              <a:t>)</a:t>
            </a:r>
            <a:endParaRPr lang="zh-TW" altLang="zh-TW" dirty="0" smtClean="0">
              <a:latin typeface="Arial" pitchFamily="34" charset="0"/>
              <a:ea typeface="標楷體" pitchFamily="65" charset="-120"/>
              <a:cs typeface="Arial" pitchFamily="34" charset="0"/>
            </a:endParaRPr>
          </a:p>
          <a:p>
            <a:pPr>
              <a:lnSpc>
                <a:spcPct val="150000"/>
              </a:lnSpc>
            </a:pPr>
            <a:r>
              <a:rPr lang="en-US" altLang="zh-TW" dirty="0" smtClean="0">
                <a:latin typeface="Arial" pitchFamily="34" charset="0"/>
                <a:ea typeface="標楷體" pitchFamily="65" charset="-120"/>
                <a:cs typeface="Arial" pitchFamily="34" charset="0"/>
              </a:rPr>
              <a:t>ISO 22000 </a:t>
            </a:r>
            <a:r>
              <a:rPr lang="zh-TW" altLang="zh-TW" b="1" dirty="0" smtClean="0">
                <a:solidFill>
                  <a:srgbClr val="FF0000"/>
                </a:solidFill>
                <a:latin typeface="Arial" pitchFamily="34" charset="0"/>
                <a:ea typeface="標楷體" pitchFamily="65" charset="-120"/>
                <a:cs typeface="Arial" pitchFamily="34" charset="0"/>
              </a:rPr>
              <a:t>管理體系</a:t>
            </a:r>
            <a:r>
              <a:rPr lang="zh-TW" altLang="zh-TW" dirty="0" smtClean="0">
                <a:latin typeface="Arial" pitchFamily="34" charset="0"/>
                <a:ea typeface="標楷體" pitchFamily="65" charset="-120"/>
                <a:cs typeface="Arial" pitchFamily="34" charset="0"/>
              </a:rPr>
              <a:t>要求</a:t>
            </a:r>
            <a:r>
              <a:rPr lang="zh-TW" altLang="en-US" dirty="0" smtClean="0">
                <a:latin typeface="Arial" pitchFamily="34" charset="0"/>
                <a:ea typeface="標楷體" pitchFamily="65" charset="-120"/>
                <a:cs typeface="Arial" pitchFamily="34" charset="0"/>
              </a:rPr>
              <a:t> </a:t>
            </a:r>
            <a:r>
              <a:rPr lang="en-US" altLang="zh-TW" dirty="0" smtClean="0">
                <a:latin typeface="Arial" pitchFamily="34" charset="0"/>
                <a:ea typeface="標楷體" pitchFamily="65" charset="-120"/>
                <a:cs typeface="Arial" pitchFamily="34" charset="0"/>
              </a:rPr>
              <a:t>(</a:t>
            </a:r>
            <a:r>
              <a:rPr lang="zh-TW" altLang="en-US" dirty="0" smtClean="0">
                <a:latin typeface="Arial" pitchFamily="34" charset="0"/>
                <a:ea typeface="標楷體" pitchFamily="65" charset="-120"/>
                <a:cs typeface="Arial" pitchFamily="34" charset="0"/>
              </a:rPr>
              <a:t>優良食品工廠</a:t>
            </a:r>
            <a:r>
              <a:rPr lang="en-US" altLang="zh-TW" dirty="0" smtClean="0">
                <a:latin typeface="Arial" pitchFamily="34" charset="0"/>
                <a:ea typeface="標楷體" pitchFamily="65" charset="-120"/>
                <a:cs typeface="Arial" pitchFamily="34" charset="0"/>
              </a:rPr>
              <a:t>)</a:t>
            </a:r>
            <a:endParaRPr lang="zh-TW" altLang="en-US" dirty="0">
              <a:latin typeface="Arial" pitchFamily="34" charset="0"/>
              <a:ea typeface="標楷體" pitchFamily="65" charset="-120"/>
              <a:cs typeface="Arial" pitchFamily="34" charset="0"/>
            </a:endParaRPr>
          </a:p>
        </p:txBody>
      </p:sp>
    </p:spTree>
    <p:extLst>
      <p:ext uri="{BB962C8B-B14F-4D97-AF65-F5344CB8AC3E}">
        <p14:creationId xmlns:p14="http://schemas.microsoft.com/office/powerpoint/2010/main" val="217361721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88"/>
          <p:cNvGrpSpPr>
            <a:grpSpLocks/>
          </p:cNvGrpSpPr>
          <p:nvPr/>
        </p:nvGrpSpPr>
        <p:grpSpPr bwMode="auto">
          <a:xfrm>
            <a:off x="0" y="533400"/>
            <a:ext cx="9144000" cy="6096000"/>
            <a:chOff x="-3" y="-3"/>
            <a:chExt cx="3788" cy="4012"/>
          </a:xfrm>
        </p:grpSpPr>
        <p:grpSp>
          <p:nvGrpSpPr>
            <p:cNvPr id="3" name="Group 86"/>
            <p:cNvGrpSpPr>
              <a:grpSpLocks/>
            </p:cNvGrpSpPr>
            <p:nvPr/>
          </p:nvGrpSpPr>
          <p:grpSpPr bwMode="auto">
            <a:xfrm>
              <a:off x="0" y="0"/>
              <a:ext cx="3782" cy="4006"/>
              <a:chOff x="0" y="0"/>
              <a:chExt cx="3782" cy="4006"/>
            </a:xfrm>
          </p:grpSpPr>
          <p:grpSp>
            <p:nvGrpSpPr>
              <p:cNvPr id="4" name="Group 31"/>
              <p:cNvGrpSpPr>
                <a:grpSpLocks/>
              </p:cNvGrpSpPr>
              <p:nvPr/>
            </p:nvGrpSpPr>
            <p:grpSpPr bwMode="auto">
              <a:xfrm>
                <a:off x="0" y="0"/>
                <a:ext cx="1102" cy="422"/>
                <a:chOff x="0" y="0"/>
                <a:chExt cx="1102" cy="422"/>
              </a:xfrm>
            </p:grpSpPr>
            <p:sp>
              <p:nvSpPr>
                <p:cNvPr id="84994" name="Rectangle 2"/>
                <p:cNvSpPr>
                  <a:spLocks noChangeArrowheads="1"/>
                </p:cNvSpPr>
                <p:nvPr/>
              </p:nvSpPr>
              <p:spPr bwMode="auto">
                <a:xfrm>
                  <a:off x="11" y="0"/>
                  <a:ext cx="1080" cy="422"/>
                </a:xfrm>
                <a:prstGeom prst="rect">
                  <a:avLst/>
                </a:prstGeom>
                <a:noFill/>
                <a:ln w="9525">
                  <a:noFill/>
                  <a:miter lim="800000"/>
                  <a:headEnd/>
                  <a:tailEnd/>
                </a:ln>
                <a:effectLst/>
              </p:spPr>
              <p:txBody>
                <a:bodyPr/>
                <a:lstStyle/>
                <a:p>
                  <a:pPr algn="ctr"/>
                  <a:r>
                    <a:rPr lang="en-US" altLang="zh-TW" sz="2400" b="0" dirty="0">
                      <a:solidFill>
                        <a:srgbClr val="0000CC"/>
                      </a:solidFill>
                      <a:latin typeface="Arial" pitchFamily="34" charset="0"/>
                      <a:ea typeface="標楷體" pitchFamily="65" charset="-120"/>
                      <a:cs typeface="Arial" pitchFamily="34" charset="0"/>
                    </a:rPr>
                    <a:t>HACCP </a:t>
                  </a:r>
                  <a:r>
                    <a:rPr lang="zh-TW" altLang="en-US" sz="2400" b="0" dirty="0">
                      <a:solidFill>
                        <a:srgbClr val="0000CC"/>
                      </a:solidFill>
                      <a:latin typeface="Arial" pitchFamily="34" charset="0"/>
                      <a:ea typeface="標楷體" pitchFamily="65" charset="-120"/>
                      <a:cs typeface="Arial" pitchFamily="34" charset="0"/>
                    </a:rPr>
                    <a:t>原則</a:t>
                  </a:r>
                  <a:endParaRPr lang="zh-TW" altLang="en-US" sz="2400" b="0" dirty="0">
                    <a:solidFill>
                      <a:srgbClr val="0000CC"/>
                    </a:solidFill>
                    <a:latin typeface="Arial" pitchFamily="34" charset="0"/>
                    <a:ea typeface="華康中楷體" charset="-120"/>
                    <a:cs typeface="Arial" pitchFamily="34" charset="0"/>
                  </a:endParaRPr>
                </a:p>
                <a:p>
                  <a:pPr algn="ctr" eaLnBrk="0" hangingPunct="0"/>
                  <a:endParaRPr lang="en-US" altLang="zh-TW" sz="2000" b="0" dirty="0">
                    <a:latin typeface="Arial" pitchFamily="34" charset="0"/>
                    <a:cs typeface="Arial" pitchFamily="34" charset="0"/>
                  </a:endParaRPr>
                </a:p>
              </p:txBody>
            </p:sp>
            <p:sp>
              <p:nvSpPr>
                <p:cNvPr id="85022" name="Rectangle 30"/>
                <p:cNvSpPr>
                  <a:spLocks noChangeArrowheads="1"/>
                </p:cNvSpPr>
                <p:nvPr/>
              </p:nvSpPr>
              <p:spPr bwMode="auto">
                <a:xfrm>
                  <a:off x="0" y="0"/>
                  <a:ext cx="1102"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5" name="Group 33"/>
              <p:cNvGrpSpPr>
                <a:grpSpLocks/>
              </p:cNvGrpSpPr>
              <p:nvPr/>
            </p:nvGrpSpPr>
            <p:grpSpPr bwMode="auto">
              <a:xfrm>
                <a:off x="1102" y="0"/>
                <a:ext cx="1412" cy="422"/>
                <a:chOff x="1102" y="0"/>
                <a:chExt cx="1412" cy="422"/>
              </a:xfrm>
            </p:grpSpPr>
            <p:sp>
              <p:nvSpPr>
                <p:cNvPr id="84995" name="Rectangle 3"/>
                <p:cNvSpPr>
                  <a:spLocks noChangeArrowheads="1"/>
                </p:cNvSpPr>
                <p:nvPr/>
              </p:nvSpPr>
              <p:spPr bwMode="auto">
                <a:xfrm>
                  <a:off x="1113" y="0"/>
                  <a:ext cx="1390" cy="422"/>
                </a:xfrm>
                <a:prstGeom prst="rect">
                  <a:avLst/>
                </a:prstGeom>
                <a:noFill/>
                <a:ln w="9525">
                  <a:noFill/>
                  <a:miter lim="800000"/>
                  <a:headEnd/>
                  <a:tailEnd/>
                </a:ln>
                <a:effectLst/>
              </p:spPr>
              <p:txBody>
                <a:bodyPr/>
                <a:lstStyle/>
                <a:p>
                  <a:pPr algn="ctr"/>
                  <a:r>
                    <a:rPr lang="en-US" altLang="zh-TW" sz="2400" b="0" dirty="0">
                      <a:solidFill>
                        <a:srgbClr val="0000CC"/>
                      </a:solidFill>
                      <a:latin typeface="Arial" pitchFamily="34" charset="0"/>
                      <a:ea typeface="標楷體" pitchFamily="65" charset="-120"/>
                      <a:cs typeface="Arial" pitchFamily="34" charset="0"/>
                    </a:rPr>
                    <a:t>HACCP </a:t>
                  </a:r>
                  <a:r>
                    <a:rPr lang="zh-TW" altLang="en-US" sz="2400" b="0" dirty="0">
                      <a:solidFill>
                        <a:srgbClr val="0000CC"/>
                      </a:solidFill>
                      <a:latin typeface="Arial" pitchFamily="34" charset="0"/>
                      <a:ea typeface="標楷體" pitchFamily="65" charset="-120"/>
                      <a:cs typeface="Arial" pitchFamily="34" charset="0"/>
                    </a:rPr>
                    <a:t>應用步驟</a:t>
                  </a:r>
                  <a:endParaRPr lang="zh-TW" altLang="en-US" sz="2400" b="0" dirty="0">
                    <a:solidFill>
                      <a:srgbClr val="0000CC"/>
                    </a:solidFill>
                    <a:latin typeface="Arial" pitchFamily="34" charset="0"/>
                    <a:ea typeface="華康中楷體" charset="-120"/>
                    <a:cs typeface="Arial" pitchFamily="34" charset="0"/>
                  </a:endParaRPr>
                </a:p>
                <a:p>
                  <a:pPr algn="ctr" eaLnBrk="0" hangingPunct="0"/>
                  <a:endParaRPr lang="en-US" altLang="zh-TW" sz="2000" b="0" dirty="0">
                    <a:latin typeface="Arial" pitchFamily="34" charset="0"/>
                    <a:cs typeface="Arial" pitchFamily="34" charset="0"/>
                  </a:endParaRPr>
                </a:p>
              </p:txBody>
            </p:sp>
            <p:sp>
              <p:nvSpPr>
                <p:cNvPr id="85024" name="Rectangle 32"/>
                <p:cNvSpPr>
                  <a:spLocks noChangeArrowheads="1"/>
                </p:cNvSpPr>
                <p:nvPr/>
              </p:nvSpPr>
              <p:spPr bwMode="auto">
                <a:xfrm>
                  <a:off x="1102" y="0"/>
                  <a:ext cx="1412"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6" name="Group 35"/>
              <p:cNvGrpSpPr>
                <a:grpSpLocks/>
              </p:cNvGrpSpPr>
              <p:nvPr/>
            </p:nvGrpSpPr>
            <p:grpSpPr bwMode="auto">
              <a:xfrm>
                <a:off x="2514" y="0"/>
                <a:ext cx="1268" cy="422"/>
                <a:chOff x="2514" y="0"/>
                <a:chExt cx="1268" cy="422"/>
              </a:xfrm>
            </p:grpSpPr>
            <p:sp>
              <p:nvSpPr>
                <p:cNvPr id="84996" name="Rectangle 4"/>
                <p:cNvSpPr>
                  <a:spLocks noChangeArrowheads="1"/>
                </p:cNvSpPr>
                <p:nvPr/>
              </p:nvSpPr>
              <p:spPr bwMode="auto">
                <a:xfrm>
                  <a:off x="2525" y="0"/>
                  <a:ext cx="1246" cy="422"/>
                </a:xfrm>
                <a:prstGeom prst="rect">
                  <a:avLst/>
                </a:prstGeom>
                <a:noFill/>
                <a:ln w="9525">
                  <a:noFill/>
                  <a:miter lim="800000"/>
                  <a:headEnd/>
                  <a:tailEnd/>
                </a:ln>
                <a:effectLst/>
              </p:spPr>
              <p:txBody>
                <a:bodyPr bIns="0"/>
                <a:lstStyle/>
                <a:p>
                  <a:pPr algn="ctr"/>
                  <a:r>
                    <a:rPr lang="en-US" altLang="zh-TW" sz="2400" b="0" dirty="0">
                      <a:solidFill>
                        <a:srgbClr val="0000CC"/>
                      </a:solidFill>
                      <a:latin typeface="Arial" pitchFamily="34" charset="0"/>
                      <a:ea typeface="標楷體" pitchFamily="65" charset="-120"/>
                      <a:cs typeface="Arial" pitchFamily="34" charset="0"/>
                    </a:rPr>
                    <a:t>ISO </a:t>
                  </a:r>
                  <a:r>
                    <a:rPr lang="en-US" altLang="zh-TW" sz="2400" b="0" dirty="0" smtClean="0">
                      <a:solidFill>
                        <a:srgbClr val="0000CC"/>
                      </a:solidFill>
                      <a:latin typeface="Arial" pitchFamily="34" charset="0"/>
                      <a:ea typeface="標楷體" pitchFamily="65" charset="-120"/>
                      <a:cs typeface="Arial" pitchFamily="34" charset="0"/>
                    </a:rPr>
                    <a:t>22000:2018</a:t>
                  </a:r>
                  <a:endParaRPr lang="en-US" altLang="zh-TW" sz="2400" b="0" dirty="0">
                    <a:solidFill>
                      <a:srgbClr val="0000CC"/>
                    </a:solidFill>
                    <a:latin typeface="Arial" pitchFamily="34" charset="0"/>
                    <a:ea typeface="標楷體" pitchFamily="65" charset="-120"/>
                    <a:cs typeface="Arial" pitchFamily="34" charset="0"/>
                  </a:endParaRPr>
                </a:p>
                <a:p>
                  <a:pPr algn="ctr" eaLnBrk="0" hangingPunct="0"/>
                  <a:endParaRPr lang="en-US" altLang="zh-TW" sz="2000" b="0" dirty="0">
                    <a:latin typeface="Arial" pitchFamily="34" charset="0"/>
                    <a:cs typeface="Arial" pitchFamily="34" charset="0"/>
                  </a:endParaRPr>
                </a:p>
              </p:txBody>
            </p:sp>
            <p:sp>
              <p:nvSpPr>
                <p:cNvPr id="85026" name="Rectangle 34"/>
                <p:cNvSpPr>
                  <a:spLocks noChangeArrowheads="1"/>
                </p:cNvSpPr>
                <p:nvPr/>
              </p:nvSpPr>
              <p:spPr bwMode="auto">
                <a:xfrm>
                  <a:off x="2514" y="0"/>
                  <a:ext cx="1268"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7" name="Group 37"/>
              <p:cNvGrpSpPr>
                <a:grpSpLocks/>
              </p:cNvGrpSpPr>
              <p:nvPr/>
            </p:nvGrpSpPr>
            <p:grpSpPr bwMode="auto">
              <a:xfrm>
                <a:off x="0" y="422"/>
                <a:ext cx="1102" cy="556"/>
                <a:chOff x="0" y="422"/>
                <a:chExt cx="1102" cy="556"/>
              </a:xfrm>
            </p:grpSpPr>
            <p:sp>
              <p:nvSpPr>
                <p:cNvPr id="84997" name="Rectangle 5"/>
                <p:cNvSpPr>
                  <a:spLocks noChangeArrowheads="1"/>
                </p:cNvSpPr>
                <p:nvPr/>
              </p:nvSpPr>
              <p:spPr bwMode="auto">
                <a:xfrm>
                  <a:off x="11" y="422"/>
                  <a:ext cx="1080" cy="556"/>
                </a:xfrm>
                <a:prstGeom prst="rect">
                  <a:avLst/>
                </a:prstGeom>
                <a:noFill/>
                <a:ln w="9525">
                  <a:noFill/>
                  <a:miter lim="800000"/>
                  <a:headEnd/>
                  <a:tailEnd/>
                </a:ln>
                <a:effectLst/>
              </p:spPr>
              <p:txBody>
                <a:bodyPr/>
                <a:lstStyle/>
                <a:p>
                  <a:r>
                    <a:rPr lang="en-US" altLang="zh-TW" sz="2000" b="0">
                      <a:latin typeface="Arial" pitchFamily="34" charset="0"/>
                      <a:ea typeface="華康中楷體" charset="-120"/>
                      <a:cs typeface="Arial" pitchFamily="34" charset="0"/>
                    </a:rPr>
                    <a:t> </a:t>
                  </a:r>
                </a:p>
                <a:p>
                  <a:pPr eaLnBrk="0" hangingPunct="0"/>
                  <a:endParaRPr lang="en-US" altLang="zh-TW" sz="2000" b="0">
                    <a:latin typeface="Arial" pitchFamily="34" charset="0"/>
                    <a:cs typeface="Arial" pitchFamily="34" charset="0"/>
                  </a:endParaRPr>
                </a:p>
              </p:txBody>
            </p:sp>
            <p:sp>
              <p:nvSpPr>
                <p:cNvPr id="85028" name="Rectangle 36"/>
                <p:cNvSpPr>
                  <a:spLocks noChangeArrowheads="1"/>
                </p:cNvSpPr>
                <p:nvPr/>
              </p:nvSpPr>
              <p:spPr bwMode="auto">
                <a:xfrm>
                  <a:off x="0" y="422"/>
                  <a:ext cx="1102" cy="55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8" name="Group 39"/>
              <p:cNvGrpSpPr>
                <a:grpSpLocks/>
              </p:cNvGrpSpPr>
              <p:nvPr/>
            </p:nvGrpSpPr>
            <p:grpSpPr bwMode="auto">
              <a:xfrm>
                <a:off x="1102" y="422"/>
                <a:ext cx="958" cy="556"/>
                <a:chOff x="1102" y="422"/>
                <a:chExt cx="958" cy="556"/>
              </a:xfrm>
            </p:grpSpPr>
            <p:sp>
              <p:nvSpPr>
                <p:cNvPr id="84998" name="Rectangle 6"/>
                <p:cNvSpPr>
                  <a:spLocks noChangeArrowheads="1"/>
                </p:cNvSpPr>
                <p:nvPr/>
              </p:nvSpPr>
              <p:spPr bwMode="auto">
                <a:xfrm>
                  <a:off x="1113" y="422"/>
                  <a:ext cx="936" cy="556"/>
                </a:xfrm>
                <a:prstGeom prst="rect">
                  <a:avLst/>
                </a:prstGeom>
                <a:noFill/>
                <a:ln w="9525">
                  <a:noFill/>
                  <a:miter lim="800000"/>
                  <a:headEnd/>
                  <a:tailEnd/>
                </a:ln>
                <a:effectLst/>
              </p:spPr>
              <p:txBody>
                <a:bodyPr/>
                <a:lstStyle/>
                <a:p>
                  <a:r>
                    <a:rPr lang="zh-TW" altLang="en-US" sz="2200" b="0" dirty="0">
                      <a:latin typeface="Arial" pitchFamily="34" charset="0"/>
                      <a:ea typeface="標楷體" pitchFamily="65" charset="-120"/>
                      <a:cs typeface="Arial" pitchFamily="34" charset="0"/>
                    </a:rPr>
                    <a:t>整合</a:t>
                  </a:r>
                  <a:r>
                    <a:rPr lang="en-US" altLang="zh-TW" sz="2200" b="0" dirty="0">
                      <a:latin typeface="Arial" pitchFamily="34" charset="0"/>
                      <a:ea typeface="標楷體" pitchFamily="65" charset="-120"/>
                      <a:cs typeface="Arial" pitchFamily="34" charset="0"/>
                    </a:rPr>
                    <a:t>HACCP</a:t>
                  </a:r>
                  <a:r>
                    <a:rPr lang="zh-TW" altLang="en-US" sz="2200" b="0" dirty="0">
                      <a:latin typeface="Arial" pitchFamily="34" charset="0"/>
                      <a:ea typeface="標楷體" pitchFamily="65" charset="-120"/>
                      <a:cs typeface="Arial" pitchFamily="34" charset="0"/>
                    </a:rPr>
                    <a:t>小組</a:t>
                  </a:r>
                  <a:endParaRPr lang="zh-TW" altLang="en-US" sz="2200" b="0" dirty="0">
                    <a:latin typeface="Arial" pitchFamily="34" charset="0"/>
                    <a:ea typeface="華康中楷體" charset="-120"/>
                    <a:cs typeface="Arial" pitchFamily="34" charset="0"/>
                  </a:endParaRPr>
                </a:p>
                <a:p>
                  <a:pPr eaLnBrk="0" hangingPunct="0"/>
                  <a:endParaRPr lang="en-US" altLang="zh-TW" sz="2000" b="0" dirty="0">
                    <a:latin typeface="Arial" pitchFamily="34" charset="0"/>
                    <a:cs typeface="Arial" pitchFamily="34" charset="0"/>
                  </a:endParaRPr>
                </a:p>
              </p:txBody>
            </p:sp>
            <p:sp>
              <p:nvSpPr>
                <p:cNvPr id="85030" name="Rectangle 38"/>
                <p:cNvSpPr>
                  <a:spLocks noChangeArrowheads="1"/>
                </p:cNvSpPr>
                <p:nvPr/>
              </p:nvSpPr>
              <p:spPr bwMode="auto">
                <a:xfrm>
                  <a:off x="1102" y="422"/>
                  <a:ext cx="958" cy="55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9" name="Group 41"/>
              <p:cNvGrpSpPr>
                <a:grpSpLocks/>
              </p:cNvGrpSpPr>
              <p:nvPr/>
            </p:nvGrpSpPr>
            <p:grpSpPr bwMode="auto">
              <a:xfrm>
                <a:off x="2060" y="422"/>
                <a:ext cx="454" cy="556"/>
                <a:chOff x="2060" y="422"/>
                <a:chExt cx="454" cy="556"/>
              </a:xfrm>
            </p:grpSpPr>
            <p:sp>
              <p:nvSpPr>
                <p:cNvPr id="84999" name="Rectangle 7"/>
                <p:cNvSpPr>
                  <a:spLocks noChangeArrowheads="1"/>
                </p:cNvSpPr>
                <p:nvPr/>
              </p:nvSpPr>
              <p:spPr bwMode="auto">
                <a:xfrm>
                  <a:off x="2071" y="422"/>
                  <a:ext cx="432" cy="556"/>
                </a:xfrm>
                <a:prstGeom prst="rect">
                  <a:avLst/>
                </a:prstGeom>
                <a:noFill/>
                <a:ln w="9525">
                  <a:noFill/>
                  <a:miter lim="800000"/>
                  <a:headEnd/>
                  <a:tailEnd/>
                </a:ln>
                <a:effectLst/>
              </p:spPr>
              <p:txBody>
                <a:bodyPr/>
                <a:lstStyle/>
                <a:p>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1</a:t>
                  </a:r>
                  <a:endParaRPr lang="en-US" altLang="zh-TW" sz="2000" b="0">
                    <a:solidFill>
                      <a:srgbClr val="FF0000"/>
                    </a:solidFill>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32" name="Rectangle 40"/>
                <p:cNvSpPr>
                  <a:spLocks noChangeArrowheads="1"/>
                </p:cNvSpPr>
                <p:nvPr/>
              </p:nvSpPr>
              <p:spPr bwMode="auto">
                <a:xfrm>
                  <a:off x="2060" y="422"/>
                  <a:ext cx="454" cy="55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0" name="Group 43"/>
              <p:cNvGrpSpPr>
                <a:grpSpLocks/>
              </p:cNvGrpSpPr>
              <p:nvPr/>
            </p:nvGrpSpPr>
            <p:grpSpPr bwMode="auto">
              <a:xfrm>
                <a:off x="2514" y="422"/>
                <a:ext cx="382" cy="556"/>
                <a:chOff x="2514" y="422"/>
                <a:chExt cx="382" cy="556"/>
              </a:xfrm>
            </p:grpSpPr>
            <p:sp>
              <p:nvSpPr>
                <p:cNvPr id="85000" name="Rectangle 8"/>
                <p:cNvSpPr>
                  <a:spLocks noChangeArrowheads="1"/>
                </p:cNvSpPr>
                <p:nvPr/>
              </p:nvSpPr>
              <p:spPr bwMode="auto">
                <a:xfrm>
                  <a:off x="2525" y="422"/>
                  <a:ext cx="360" cy="556"/>
                </a:xfrm>
                <a:prstGeom prst="rect">
                  <a:avLst/>
                </a:prstGeom>
                <a:noFill/>
                <a:ln w="9525">
                  <a:noFill/>
                  <a:miter lim="800000"/>
                  <a:headEnd/>
                  <a:tailEnd/>
                </a:ln>
                <a:effectLst/>
              </p:spPr>
              <p:txBody>
                <a:bodyPr/>
                <a:lstStyle/>
                <a:p>
                  <a:r>
                    <a:rPr lang="en-US" altLang="zh-TW" sz="2000" b="0">
                      <a:latin typeface="Arial" pitchFamily="34" charset="0"/>
                      <a:ea typeface="標楷體" pitchFamily="65" charset="-120"/>
                      <a:cs typeface="Arial" pitchFamily="34" charset="0"/>
                    </a:rPr>
                    <a:t>7.3.2 </a:t>
                  </a:r>
                  <a:endParaRPr lang="en-US" altLang="zh-TW"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34" name="Rectangle 42"/>
                <p:cNvSpPr>
                  <a:spLocks noChangeArrowheads="1"/>
                </p:cNvSpPr>
                <p:nvPr/>
              </p:nvSpPr>
              <p:spPr bwMode="auto">
                <a:xfrm>
                  <a:off x="2514" y="422"/>
                  <a:ext cx="382" cy="55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1" name="Group 45"/>
              <p:cNvGrpSpPr>
                <a:grpSpLocks/>
              </p:cNvGrpSpPr>
              <p:nvPr/>
            </p:nvGrpSpPr>
            <p:grpSpPr bwMode="auto">
              <a:xfrm>
                <a:off x="2896" y="422"/>
                <a:ext cx="886" cy="556"/>
                <a:chOff x="2896" y="422"/>
                <a:chExt cx="886" cy="556"/>
              </a:xfrm>
            </p:grpSpPr>
            <p:sp>
              <p:nvSpPr>
                <p:cNvPr id="85001" name="Rectangle 9"/>
                <p:cNvSpPr>
                  <a:spLocks noChangeArrowheads="1"/>
                </p:cNvSpPr>
                <p:nvPr/>
              </p:nvSpPr>
              <p:spPr bwMode="auto">
                <a:xfrm>
                  <a:off x="2907" y="422"/>
                  <a:ext cx="864" cy="556"/>
                </a:xfrm>
                <a:prstGeom prst="rect">
                  <a:avLst/>
                </a:prstGeom>
                <a:noFill/>
                <a:ln w="9525">
                  <a:noFill/>
                  <a:miter lim="800000"/>
                  <a:headEnd/>
                  <a:tailEnd/>
                </a:ln>
                <a:effectLst/>
              </p:spPr>
              <p:txBody>
                <a:bodyPr/>
                <a:lstStyle/>
                <a:p>
                  <a:r>
                    <a:rPr lang="zh-TW" altLang="en-US" sz="2200" b="0">
                      <a:latin typeface="Arial" pitchFamily="34" charset="0"/>
                      <a:ea typeface="標楷體" pitchFamily="65" charset="-120"/>
                      <a:cs typeface="Arial" pitchFamily="34" charset="0"/>
                    </a:rPr>
                    <a:t>食品安全工作小組</a:t>
                  </a:r>
                  <a:endParaRPr lang="zh-TW" altLang="en-US" sz="22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36" name="Rectangle 44"/>
                <p:cNvSpPr>
                  <a:spLocks noChangeArrowheads="1"/>
                </p:cNvSpPr>
                <p:nvPr/>
              </p:nvSpPr>
              <p:spPr bwMode="auto">
                <a:xfrm>
                  <a:off x="2896" y="422"/>
                  <a:ext cx="886" cy="55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2" name="Group 47"/>
              <p:cNvGrpSpPr>
                <a:grpSpLocks/>
              </p:cNvGrpSpPr>
              <p:nvPr/>
            </p:nvGrpSpPr>
            <p:grpSpPr bwMode="auto">
              <a:xfrm>
                <a:off x="0" y="978"/>
                <a:ext cx="1102" cy="690"/>
                <a:chOff x="0" y="978"/>
                <a:chExt cx="1102" cy="690"/>
              </a:xfrm>
            </p:grpSpPr>
            <p:sp>
              <p:nvSpPr>
                <p:cNvPr id="85002" name="Rectangle 10"/>
                <p:cNvSpPr>
                  <a:spLocks noChangeArrowheads="1"/>
                </p:cNvSpPr>
                <p:nvPr/>
              </p:nvSpPr>
              <p:spPr bwMode="auto">
                <a:xfrm>
                  <a:off x="11" y="978"/>
                  <a:ext cx="1080" cy="690"/>
                </a:xfrm>
                <a:prstGeom prst="rect">
                  <a:avLst/>
                </a:prstGeom>
                <a:noFill/>
                <a:ln w="9525">
                  <a:noFill/>
                  <a:miter lim="800000"/>
                  <a:headEnd/>
                  <a:tailEnd/>
                </a:ln>
                <a:effectLst/>
              </p:spPr>
              <p:txBody>
                <a:bodyPr/>
                <a:lstStyle/>
                <a:p>
                  <a:r>
                    <a:rPr lang="en-US" altLang="zh-TW" sz="2000" b="0">
                      <a:latin typeface="Arial" pitchFamily="34" charset="0"/>
                      <a:ea typeface="華康中楷體" charset="-120"/>
                      <a:cs typeface="Arial" pitchFamily="34" charset="0"/>
                    </a:rPr>
                    <a:t> </a:t>
                  </a:r>
                </a:p>
                <a:p>
                  <a:pPr eaLnBrk="0" hangingPunct="0"/>
                  <a:endParaRPr lang="en-US" altLang="zh-TW" sz="2000" b="0">
                    <a:latin typeface="Arial" pitchFamily="34" charset="0"/>
                    <a:cs typeface="Arial" pitchFamily="34" charset="0"/>
                  </a:endParaRPr>
                </a:p>
              </p:txBody>
            </p:sp>
            <p:sp>
              <p:nvSpPr>
                <p:cNvPr id="85038" name="Rectangle 46"/>
                <p:cNvSpPr>
                  <a:spLocks noChangeArrowheads="1"/>
                </p:cNvSpPr>
                <p:nvPr/>
              </p:nvSpPr>
              <p:spPr bwMode="auto">
                <a:xfrm>
                  <a:off x="0" y="978"/>
                  <a:ext cx="1102"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3" name="Group 49"/>
              <p:cNvGrpSpPr>
                <a:grpSpLocks/>
              </p:cNvGrpSpPr>
              <p:nvPr/>
            </p:nvGrpSpPr>
            <p:grpSpPr bwMode="auto">
              <a:xfrm>
                <a:off x="1102" y="978"/>
                <a:ext cx="958" cy="690"/>
                <a:chOff x="1102" y="978"/>
                <a:chExt cx="958" cy="690"/>
              </a:xfrm>
            </p:grpSpPr>
            <p:sp>
              <p:nvSpPr>
                <p:cNvPr id="85003" name="Rectangle 11"/>
                <p:cNvSpPr>
                  <a:spLocks noChangeArrowheads="1"/>
                </p:cNvSpPr>
                <p:nvPr/>
              </p:nvSpPr>
              <p:spPr bwMode="auto">
                <a:xfrm>
                  <a:off x="1113" y="978"/>
                  <a:ext cx="936" cy="690"/>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產品敘述</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40" name="Rectangle 48"/>
                <p:cNvSpPr>
                  <a:spLocks noChangeArrowheads="1"/>
                </p:cNvSpPr>
                <p:nvPr/>
              </p:nvSpPr>
              <p:spPr bwMode="auto">
                <a:xfrm>
                  <a:off x="1102" y="978"/>
                  <a:ext cx="958"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4" name="Group 51"/>
              <p:cNvGrpSpPr>
                <a:grpSpLocks/>
              </p:cNvGrpSpPr>
              <p:nvPr/>
            </p:nvGrpSpPr>
            <p:grpSpPr bwMode="auto">
              <a:xfrm>
                <a:off x="2060" y="978"/>
                <a:ext cx="454" cy="690"/>
                <a:chOff x="2060" y="978"/>
                <a:chExt cx="454" cy="690"/>
              </a:xfrm>
            </p:grpSpPr>
            <p:sp>
              <p:nvSpPr>
                <p:cNvPr id="85004" name="Rectangle 12"/>
                <p:cNvSpPr>
                  <a:spLocks noChangeArrowheads="1"/>
                </p:cNvSpPr>
                <p:nvPr/>
              </p:nvSpPr>
              <p:spPr bwMode="auto">
                <a:xfrm>
                  <a:off x="2071" y="978"/>
                  <a:ext cx="432" cy="690"/>
                </a:xfrm>
                <a:prstGeom prst="rect">
                  <a:avLst/>
                </a:prstGeom>
                <a:noFill/>
                <a:ln w="9525">
                  <a:noFill/>
                  <a:miter lim="800000"/>
                  <a:headEnd/>
                  <a:tailEnd/>
                </a:ln>
                <a:effectLst/>
              </p:spPr>
              <p:txBody>
                <a:bodyPr/>
                <a:lstStyle/>
                <a:p>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2</a:t>
                  </a:r>
                  <a:endParaRPr lang="en-US" altLang="zh-TW" sz="2000" b="0">
                    <a:solidFill>
                      <a:srgbClr val="FF0000"/>
                    </a:solidFill>
                    <a:latin typeface="Arial" pitchFamily="34" charset="0"/>
                    <a:ea typeface="華康中楷體" charset="-120"/>
                    <a:cs typeface="Arial" pitchFamily="34" charset="0"/>
                  </a:endParaRPr>
                </a:p>
                <a:p>
                  <a:pPr eaLnBrk="0" hangingPunct="0"/>
                  <a:endParaRPr lang="en-US" altLang="zh-TW" sz="2000" b="0">
                    <a:solidFill>
                      <a:srgbClr val="FF0000"/>
                    </a:solidFill>
                    <a:latin typeface="Arial" pitchFamily="34" charset="0"/>
                    <a:cs typeface="Arial" pitchFamily="34" charset="0"/>
                  </a:endParaRPr>
                </a:p>
              </p:txBody>
            </p:sp>
            <p:sp>
              <p:nvSpPr>
                <p:cNvPr id="85042" name="Rectangle 50"/>
                <p:cNvSpPr>
                  <a:spLocks noChangeArrowheads="1"/>
                </p:cNvSpPr>
                <p:nvPr/>
              </p:nvSpPr>
              <p:spPr bwMode="auto">
                <a:xfrm>
                  <a:off x="2060" y="978"/>
                  <a:ext cx="454"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5" name="Group 53"/>
              <p:cNvGrpSpPr>
                <a:grpSpLocks/>
              </p:cNvGrpSpPr>
              <p:nvPr/>
            </p:nvGrpSpPr>
            <p:grpSpPr bwMode="auto">
              <a:xfrm>
                <a:off x="2514" y="978"/>
                <a:ext cx="382" cy="690"/>
                <a:chOff x="2514" y="978"/>
                <a:chExt cx="382" cy="690"/>
              </a:xfrm>
            </p:grpSpPr>
            <p:sp>
              <p:nvSpPr>
                <p:cNvPr id="85005" name="Rectangle 13"/>
                <p:cNvSpPr>
                  <a:spLocks noChangeArrowheads="1"/>
                </p:cNvSpPr>
                <p:nvPr/>
              </p:nvSpPr>
              <p:spPr bwMode="auto">
                <a:xfrm>
                  <a:off x="2525" y="978"/>
                  <a:ext cx="360" cy="690"/>
                </a:xfrm>
                <a:prstGeom prst="rect">
                  <a:avLst/>
                </a:prstGeom>
                <a:noFill/>
                <a:ln w="9525">
                  <a:noFill/>
                  <a:miter lim="800000"/>
                  <a:headEnd/>
                  <a:tailEnd/>
                </a:ln>
                <a:effectLst/>
              </p:spPr>
              <p:txBody>
                <a:bodyPr/>
                <a:lstStyle/>
                <a:p>
                  <a:r>
                    <a:rPr lang="en-US" altLang="zh-TW" sz="2000" b="0">
                      <a:latin typeface="Arial" pitchFamily="34" charset="0"/>
                      <a:ea typeface="標楷體" pitchFamily="65" charset="-120"/>
                      <a:cs typeface="Arial" pitchFamily="34" charset="0"/>
                    </a:rPr>
                    <a:t>7.3.3</a:t>
                  </a:r>
                  <a:endParaRPr lang="en-US" altLang="zh-TW" sz="2000" b="0">
                    <a:latin typeface="Arial" pitchFamily="34" charset="0"/>
                    <a:ea typeface="華康中楷體" charset="-120"/>
                    <a:cs typeface="Arial" pitchFamily="34" charset="0"/>
                  </a:endParaRPr>
                </a:p>
                <a:p>
                  <a:pPr eaLnBrk="0" hangingPunct="0"/>
                  <a:r>
                    <a:rPr lang="en-US" altLang="zh-TW" sz="2000" b="0">
                      <a:latin typeface="Arial" pitchFamily="34" charset="0"/>
                      <a:ea typeface="標楷體" pitchFamily="65" charset="-120"/>
                      <a:cs typeface="Arial" pitchFamily="34" charset="0"/>
                    </a:rPr>
                    <a:t>7.3.5.2</a:t>
                  </a:r>
                  <a:endParaRPr lang="en-US" altLang="zh-TW"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44" name="Rectangle 52"/>
                <p:cNvSpPr>
                  <a:spLocks noChangeArrowheads="1"/>
                </p:cNvSpPr>
                <p:nvPr/>
              </p:nvSpPr>
              <p:spPr bwMode="auto">
                <a:xfrm>
                  <a:off x="2514" y="978"/>
                  <a:ext cx="382"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6" name="Group 55"/>
              <p:cNvGrpSpPr>
                <a:grpSpLocks/>
              </p:cNvGrpSpPr>
              <p:nvPr/>
            </p:nvGrpSpPr>
            <p:grpSpPr bwMode="auto">
              <a:xfrm>
                <a:off x="2896" y="978"/>
                <a:ext cx="886" cy="690"/>
                <a:chOff x="2896" y="978"/>
                <a:chExt cx="886" cy="690"/>
              </a:xfrm>
            </p:grpSpPr>
            <p:sp>
              <p:nvSpPr>
                <p:cNvPr id="85006" name="Rectangle 14"/>
                <p:cNvSpPr>
                  <a:spLocks noChangeArrowheads="1"/>
                </p:cNvSpPr>
                <p:nvPr/>
              </p:nvSpPr>
              <p:spPr bwMode="auto">
                <a:xfrm>
                  <a:off x="2907" y="978"/>
                  <a:ext cx="864" cy="690"/>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產品特性</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製程步驟與管制措施的敘述</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46" name="Rectangle 54"/>
                <p:cNvSpPr>
                  <a:spLocks noChangeArrowheads="1"/>
                </p:cNvSpPr>
                <p:nvPr/>
              </p:nvSpPr>
              <p:spPr bwMode="auto">
                <a:xfrm>
                  <a:off x="2896" y="978"/>
                  <a:ext cx="886"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7" name="Group 57"/>
              <p:cNvGrpSpPr>
                <a:grpSpLocks/>
              </p:cNvGrpSpPr>
              <p:nvPr/>
            </p:nvGrpSpPr>
            <p:grpSpPr bwMode="auto">
              <a:xfrm>
                <a:off x="0" y="1668"/>
                <a:ext cx="1102" cy="422"/>
                <a:chOff x="0" y="1668"/>
                <a:chExt cx="1102" cy="422"/>
              </a:xfrm>
            </p:grpSpPr>
            <p:sp>
              <p:nvSpPr>
                <p:cNvPr id="85007" name="Rectangle 15"/>
                <p:cNvSpPr>
                  <a:spLocks noChangeArrowheads="1"/>
                </p:cNvSpPr>
                <p:nvPr/>
              </p:nvSpPr>
              <p:spPr bwMode="auto">
                <a:xfrm>
                  <a:off x="11" y="1668"/>
                  <a:ext cx="1080" cy="422"/>
                </a:xfrm>
                <a:prstGeom prst="rect">
                  <a:avLst/>
                </a:prstGeom>
                <a:noFill/>
                <a:ln w="9525">
                  <a:noFill/>
                  <a:miter lim="800000"/>
                  <a:headEnd/>
                  <a:tailEnd/>
                </a:ln>
                <a:effectLst/>
              </p:spPr>
              <p:txBody>
                <a:bodyPr/>
                <a:lstStyle/>
                <a:p>
                  <a:r>
                    <a:rPr lang="en-US" altLang="zh-TW" sz="2000" b="0">
                      <a:latin typeface="Arial" pitchFamily="34" charset="0"/>
                      <a:ea typeface="華康中楷體" charset="-120"/>
                      <a:cs typeface="Arial" pitchFamily="34" charset="0"/>
                    </a:rPr>
                    <a:t> </a:t>
                  </a:r>
                </a:p>
                <a:p>
                  <a:pPr eaLnBrk="0" hangingPunct="0"/>
                  <a:endParaRPr lang="en-US" altLang="zh-TW" sz="2000" b="0">
                    <a:latin typeface="Arial" pitchFamily="34" charset="0"/>
                    <a:cs typeface="Arial" pitchFamily="34" charset="0"/>
                  </a:endParaRPr>
                </a:p>
              </p:txBody>
            </p:sp>
            <p:sp>
              <p:nvSpPr>
                <p:cNvPr id="85048" name="Rectangle 56"/>
                <p:cNvSpPr>
                  <a:spLocks noChangeArrowheads="1"/>
                </p:cNvSpPr>
                <p:nvPr/>
              </p:nvSpPr>
              <p:spPr bwMode="auto">
                <a:xfrm>
                  <a:off x="0" y="1668"/>
                  <a:ext cx="1102"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8" name="Group 59"/>
              <p:cNvGrpSpPr>
                <a:grpSpLocks/>
              </p:cNvGrpSpPr>
              <p:nvPr/>
            </p:nvGrpSpPr>
            <p:grpSpPr bwMode="auto">
              <a:xfrm>
                <a:off x="1102" y="1668"/>
                <a:ext cx="958" cy="422"/>
                <a:chOff x="1102" y="1668"/>
                <a:chExt cx="958" cy="422"/>
              </a:xfrm>
            </p:grpSpPr>
            <p:sp>
              <p:nvSpPr>
                <p:cNvPr id="85008" name="Rectangle 16"/>
                <p:cNvSpPr>
                  <a:spLocks noChangeArrowheads="1"/>
                </p:cNvSpPr>
                <p:nvPr/>
              </p:nvSpPr>
              <p:spPr bwMode="auto">
                <a:xfrm>
                  <a:off x="1113" y="1668"/>
                  <a:ext cx="936" cy="422"/>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鑑別預期用途</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50" name="Rectangle 58"/>
                <p:cNvSpPr>
                  <a:spLocks noChangeArrowheads="1"/>
                </p:cNvSpPr>
                <p:nvPr/>
              </p:nvSpPr>
              <p:spPr bwMode="auto">
                <a:xfrm>
                  <a:off x="1102" y="1668"/>
                  <a:ext cx="958"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19" name="Group 61"/>
              <p:cNvGrpSpPr>
                <a:grpSpLocks/>
              </p:cNvGrpSpPr>
              <p:nvPr/>
            </p:nvGrpSpPr>
            <p:grpSpPr bwMode="auto">
              <a:xfrm>
                <a:off x="2060" y="1668"/>
                <a:ext cx="454" cy="422"/>
                <a:chOff x="2060" y="1668"/>
                <a:chExt cx="454" cy="422"/>
              </a:xfrm>
            </p:grpSpPr>
            <p:sp>
              <p:nvSpPr>
                <p:cNvPr id="85009" name="Rectangle 17"/>
                <p:cNvSpPr>
                  <a:spLocks noChangeArrowheads="1"/>
                </p:cNvSpPr>
                <p:nvPr/>
              </p:nvSpPr>
              <p:spPr bwMode="auto">
                <a:xfrm>
                  <a:off x="2071" y="1668"/>
                  <a:ext cx="432" cy="422"/>
                </a:xfrm>
                <a:prstGeom prst="rect">
                  <a:avLst/>
                </a:prstGeom>
                <a:noFill/>
                <a:ln w="9525">
                  <a:noFill/>
                  <a:miter lim="800000"/>
                  <a:headEnd/>
                  <a:tailEnd/>
                </a:ln>
                <a:effectLst/>
              </p:spPr>
              <p:txBody>
                <a:bodyPr/>
                <a:lstStyle/>
                <a:p>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3</a:t>
                  </a:r>
                  <a:endParaRPr lang="en-US" altLang="zh-TW" sz="2000" b="0">
                    <a:solidFill>
                      <a:srgbClr val="FF0000"/>
                    </a:solidFill>
                    <a:latin typeface="Arial" pitchFamily="34" charset="0"/>
                    <a:ea typeface="華康中楷體" charset="-120"/>
                    <a:cs typeface="Arial" pitchFamily="34" charset="0"/>
                  </a:endParaRPr>
                </a:p>
                <a:p>
                  <a:pPr eaLnBrk="0" hangingPunct="0"/>
                  <a:endParaRPr lang="en-US" altLang="zh-TW" sz="2000" b="0">
                    <a:solidFill>
                      <a:srgbClr val="FF0000"/>
                    </a:solidFill>
                    <a:latin typeface="Arial" pitchFamily="34" charset="0"/>
                    <a:cs typeface="Arial" pitchFamily="34" charset="0"/>
                  </a:endParaRPr>
                </a:p>
              </p:txBody>
            </p:sp>
            <p:sp>
              <p:nvSpPr>
                <p:cNvPr id="85052" name="Rectangle 60"/>
                <p:cNvSpPr>
                  <a:spLocks noChangeArrowheads="1"/>
                </p:cNvSpPr>
                <p:nvPr/>
              </p:nvSpPr>
              <p:spPr bwMode="auto">
                <a:xfrm>
                  <a:off x="2060" y="1668"/>
                  <a:ext cx="454"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0" name="Group 63"/>
              <p:cNvGrpSpPr>
                <a:grpSpLocks/>
              </p:cNvGrpSpPr>
              <p:nvPr/>
            </p:nvGrpSpPr>
            <p:grpSpPr bwMode="auto">
              <a:xfrm>
                <a:off x="2514" y="1668"/>
                <a:ext cx="382" cy="422"/>
                <a:chOff x="2514" y="1668"/>
                <a:chExt cx="382" cy="422"/>
              </a:xfrm>
            </p:grpSpPr>
            <p:sp>
              <p:nvSpPr>
                <p:cNvPr id="85010" name="Rectangle 18"/>
                <p:cNvSpPr>
                  <a:spLocks noChangeArrowheads="1"/>
                </p:cNvSpPr>
                <p:nvPr/>
              </p:nvSpPr>
              <p:spPr bwMode="auto">
                <a:xfrm>
                  <a:off x="2525" y="1668"/>
                  <a:ext cx="360" cy="422"/>
                </a:xfrm>
                <a:prstGeom prst="rect">
                  <a:avLst/>
                </a:prstGeom>
                <a:noFill/>
                <a:ln w="9525">
                  <a:noFill/>
                  <a:miter lim="800000"/>
                  <a:headEnd/>
                  <a:tailEnd/>
                </a:ln>
                <a:effectLst/>
              </p:spPr>
              <p:txBody>
                <a:bodyPr/>
                <a:lstStyle/>
                <a:p>
                  <a:r>
                    <a:rPr lang="en-US" altLang="zh-TW" sz="2000" b="0">
                      <a:latin typeface="Arial" pitchFamily="34" charset="0"/>
                      <a:ea typeface="標楷體" pitchFamily="65" charset="-120"/>
                      <a:cs typeface="Arial" pitchFamily="34" charset="0"/>
                    </a:rPr>
                    <a:t>7.3.4</a:t>
                  </a:r>
                  <a:endParaRPr lang="en-US" altLang="zh-TW"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54" name="Rectangle 62"/>
                <p:cNvSpPr>
                  <a:spLocks noChangeArrowheads="1"/>
                </p:cNvSpPr>
                <p:nvPr/>
              </p:nvSpPr>
              <p:spPr bwMode="auto">
                <a:xfrm>
                  <a:off x="2514" y="1668"/>
                  <a:ext cx="382"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1" name="Group 65"/>
              <p:cNvGrpSpPr>
                <a:grpSpLocks/>
              </p:cNvGrpSpPr>
              <p:nvPr/>
            </p:nvGrpSpPr>
            <p:grpSpPr bwMode="auto">
              <a:xfrm>
                <a:off x="2896" y="1668"/>
                <a:ext cx="886" cy="422"/>
                <a:chOff x="2896" y="1668"/>
                <a:chExt cx="886" cy="422"/>
              </a:xfrm>
            </p:grpSpPr>
            <p:sp>
              <p:nvSpPr>
                <p:cNvPr id="85011" name="Rectangle 19"/>
                <p:cNvSpPr>
                  <a:spLocks noChangeArrowheads="1"/>
                </p:cNvSpPr>
                <p:nvPr/>
              </p:nvSpPr>
              <p:spPr bwMode="auto">
                <a:xfrm>
                  <a:off x="2907" y="1668"/>
                  <a:ext cx="864" cy="422"/>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預期用途</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56" name="Rectangle 64"/>
                <p:cNvSpPr>
                  <a:spLocks noChangeArrowheads="1"/>
                </p:cNvSpPr>
                <p:nvPr/>
              </p:nvSpPr>
              <p:spPr bwMode="auto">
                <a:xfrm>
                  <a:off x="2896" y="1668"/>
                  <a:ext cx="886" cy="422"/>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2" name="Group 67"/>
              <p:cNvGrpSpPr>
                <a:grpSpLocks/>
              </p:cNvGrpSpPr>
              <p:nvPr/>
            </p:nvGrpSpPr>
            <p:grpSpPr bwMode="auto">
              <a:xfrm>
                <a:off x="0" y="2090"/>
                <a:ext cx="1102" cy="690"/>
                <a:chOff x="0" y="2090"/>
                <a:chExt cx="1102" cy="690"/>
              </a:xfrm>
            </p:grpSpPr>
            <p:sp>
              <p:nvSpPr>
                <p:cNvPr id="85012" name="Rectangle 20"/>
                <p:cNvSpPr>
                  <a:spLocks noChangeArrowheads="1"/>
                </p:cNvSpPr>
                <p:nvPr/>
              </p:nvSpPr>
              <p:spPr bwMode="auto">
                <a:xfrm>
                  <a:off x="11" y="2090"/>
                  <a:ext cx="1080" cy="690"/>
                </a:xfrm>
                <a:prstGeom prst="rect">
                  <a:avLst/>
                </a:prstGeom>
                <a:noFill/>
                <a:ln w="9525">
                  <a:noFill/>
                  <a:miter lim="800000"/>
                  <a:headEnd/>
                  <a:tailEnd/>
                </a:ln>
                <a:effectLst/>
              </p:spPr>
              <p:txBody>
                <a:bodyPr/>
                <a:lstStyle/>
                <a:p>
                  <a:r>
                    <a:rPr lang="en-US" altLang="zh-TW" sz="2000" b="0">
                      <a:latin typeface="Arial" pitchFamily="34" charset="0"/>
                      <a:ea typeface="華康中楷體" charset="-120"/>
                      <a:cs typeface="Arial" pitchFamily="34" charset="0"/>
                    </a:rPr>
                    <a:t> </a:t>
                  </a:r>
                </a:p>
                <a:p>
                  <a:pPr eaLnBrk="0" hangingPunct="0"/>
                  <a:endParaRPr lang="en-US" altLang="zh-TW" sz="2000" b="0">
                    <a:latin typeface="Arial" pitchFamily="34" charset="0"/>
                    <a:cs typeface="Arial" pitchFamily="34" charset="0"/>
                  </a:endParaRPr>
                </a:p>
              </p:txBody>
            </p:sp>
            <p:sp>
              <p:nvSpPr>
                <p:cNvPr id="85058" name="Rectangle 66"/>
                <p:cNvSpPr>
                  <a:spLocks noChangeArrowheads="1"/>
                </p:cNvSpPr>
                <p:nvPr/>
              </p:nvSpPr>
              <p:spPr bwMode="auto">
                <a:xfrm>
                  <a:off x="0" y="2090"/>
                  <a:ext cx="1102"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3" name="Group 69"/>
              <p:cNvGrpSpPr>
                <a:grpSpLocks/>
              </p:cNvGrpSpPr>
              <p:nvPr/>
            </p:nvGrpSpPr>
            <p:grpSpPr bwMode="auto">
              <a:xfrm>
                <a:off x="1102" y="2090"/>
                <a:ext cx="958" cy="690"/>
                <a:chOff x="1102" y="2090"/>
                <a:chExt cx="958" cy="690"/>
              </a:xfrm>
            </p:grpSpPr>
            <p:sp>
              <p:nvSpPr>
                <p:cNvPr id="85013" name="Rectangle 21"/>
                <p:cNvSpPr>
                  <a:spLocks noChangeArrowheads="1"/>
                </p:cNvSpPr>
                <p:nvPr/>
              </p:nvSpPr>
              <p:spPr bwMode="auto">
                <a:xfrm>
                  <a:off x="1113" y="2090"/>
                  <a:ext cx="936" cy="690"/>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建構製程流程圖</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製程流程圖現場確認</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60" name="Rectangle 68"/>
                <p:cNvSpPr>
                  <a:spLocks noChangeArrowheads="1"/>
                </p:cNvSpPr>
                <p:nvPr/>
              </p:nvSpPr>
              <p:spPr bwMode="auto">
                <a:xfrm>
                  <a:off x="1102" y="2090"/>
                  <a:ext cx="958"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4" name="Group 71"/>
              <p:cNvGrpSpPr>
                <a:grpSpLocks/>
              </p:cNvGrpSpPr>
              <p:nvPr/>
            </p:nvGrpSpPr>
            <p:grpSpPr bwMode="auto">
              <a:xfrm>
                <a:off x="2060" y="2090"/>
                <a:ext cx="454" cy="690"/>
                <a:chOff x="2060" y="2090"/>
                <a:chExt cx="454" cy="690"/>
              </a:xfrm>
            </p:grpSpPr>
            <p:sp>
              <p:nvSpPr>
                <p:cNvPr id="85014" name="Rectangle 22"/>
                <p:cNvSpPr>
                  <a:spLocks noChangeArrowheads="1"/>
                </p:cNvSpPr>
                <p:nvPr/>
              </p:nvSpPr>
              <p:spPr bwMode="auto">
                <a:xfrm>
                  <a:off x="2071" y="2090"/>
                  <a:ext cx="432" cy="690"/>
                </a:xfrm>
                <a:prstGeom prst="rect">
                  <a:avLst/>
                </a:prstGeom>
                <a:noFill/>
                <a:ln w="9525">
                  <a:noFill/>
                  <a:miter lim="800000"/>
                  <a:headEnd/>
                  <a:tailEnd/>
                </a:ln>
                <a:effectLst/>
              </p:spPr>
              <p:txBody>
                <a:bodyPr/>
                <a:lstStyle/>
                <a:p>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4</a:t>
                  </a:r>
                  <a:endParaRPr lang="en-US" altLang="zh-TW" sz="2000" b="0">
                    <a:solidFill>
                      <a:srgbClr val="FF0000"/>
                    </a:solidFill>
                    <a:latin typeface="Arial" pitchFamily="34" charset="0"/>
                    <a:ea typeface="華康中楷體" charset="-120"/>
                    <a:cs typeface="Arial" pitchFamily="34" charset="0"/>
                  </a:endParaRPr>
                </a:p>
                <a:p>
                  <a:pPr eaLnBrk="0" hangingPunct="0"/>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5</a:t>
                  </a:r>
                  <a:endParaRPr lang="en-US" altLang="zh-TW" sz="2000" b="0">
                    <a:solidFill>
                      <a:srgbClr val="FF0000"/>
                    </a:solidFill>
                    <a:latin typeface="Arial" pitchFamily="34" charset="0"/>
                    <a:ea typeface="華康中楷體" charset="-120"/>
                    <a:cs typeface="Arial" pitchFamily="34" charset="0"/>
                  </a:endParaRPr>
                </a:p>
                <a:p>
                  <a:pPr eaLnBrk="0" hangingPunct="0"/>
                  <a:endParaRPr lang="en-US" altLang="zh-TW" sz="2000" b="0">
                    <a:solidFill>
                      <a:srgbClr val="FF0000"/>
                    </a:solidFill>
                    <a:latin typeface="Arial" pitchFamily="34" charset="0"/>
                    <a:cs typeface="Arial" pitchFamily="34" charset="0"/>
                  </a:endParaRPr>
                </a:p>
              </p:txBody>
            </p:sp>
            <p:sp>
              <p:nvSpPr>
                <p:cNvPr id="85062" name="Rectangle 70"/>
                <p:cNvSpPr>
                  <a:spLocks noChangeArrowheads="1"/>
                </p:cNvSpPr>
                <p:nvPr/>
              </p:nvSpPr>
              <p:spPr bwMode="auto">
                <a:xfrm>
                  <a:off x="2060" y="2090"/>
                  <a:ext cx="454"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5" name="Group 73"/>
              <p:cNvGrpSpPr>
                <a:grpSpLocks/>
              </p:cNvGrpSpPr>
              <p:nvPr/>
            </p:nvGrpSpPr>
            <p:grpSpPr bwMode="auto">
              <a:xfrm>
                <a:off x="2514" y="2090"/>
                <a:ext cx="382" cy="690"/>
                <a:chOff x="2514" y="2090"/>
                <a:chExt cx="382" cy="690"/>
              </a:xfrm>
            </p:grpSpPr>
            <p:sp>
              <p:nvSpPr>
                <p:cNvPr id="85015" name="Rectangle 23"/>
                <p:cNvSpPr>
                  <a:spLocks noChangeArrowheads="1"/>
                </p:cNvSpPr>
                <p:nvPr/>
              </p:nvSpPr>
              <p:spPr bwMode="auto">
                <a:xfrm>
                  <a:off x="2525" y="2090"/>
                  <a:ext cx="360" cy="690"/>
                </a:xfrm>
                <a:prstGeom prst="rect">
                  <a:avLst/>
                </a:prstGeom>
                <a:noFill/>
                <a:ln w="9525">
                  <a:noFill/>
                  <a:miter lim="800000"/>
                  <a:headEnd/>
                  <a:tailEnd/>
                </a:ln>
                <a:effectLst/>
              </p:spPr>
              <p:txBody>
                <a:bodyPr/>
                <a:lstStyle/>
                <a:p>
                  <a:r>
                    <a:rPr lang="en-US" altLang="zh-TW" sz="2000" b="0">
                      <a:latin typeface="Arial" pitchFamily="34" charset="0"/>
                      <a:ea typeface="標楷體" pitchFamily="65" charset="-120"/>
                      <a:cs typeface="Arial" pitchFamily="34" charset="0"/>
                    </a:rPr>
                    <a:t>7.3.5.1</a:t>
                  </a:r>
                  <a:endParaRPr lang="en-US" altLang="zh-TW"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64" name="Rectangle 72"/>
                <p:cNvSpPr>
                  <a:spLocks noChangeArrowheads="1"/>
                </p:cNvSpPr>
                <p:nvPr/>
              </p:nvSpPr>
              <p:spPr bwMode="auto">
                <a:xfrm>
                  <a:off x="2514" y="2090"/>
                  <a:ext cx="382"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6" name="Group 75"/>
              <p:cNvGrpSpPr>
                <a:grpSpLocks/>
              </p:cNvGrpSpPr>
              <p:nvPr/>
            </p:nvGrpSpPr>
            <p:grpSpPr bwMode="auto">
              <a:xfrm>
                <a:off x="2896" y="2090"/>
                <a:ext cx="886" cy="690"/>
                <a:chOff x="2896" y="2090"/>
                <a:chExt cx="886" cy="690"/>
              </a:xfrm>
            </p:grpSpPr>
            <p:sp>
              <p:nvSpPr>
                <p:cNvPr id="85016" name="Rectangle 24"/>
                <p:cNvSpPr>
                  <a:spLocks noChangeArrowheads="1"/>
                </p:cNvSpPr>
                <p:nvPr/>
              </p:nvSpPr>
              <p:spPr bwMode="auto">
                <a:xfrm>
                  <a:off x="2907" y="2090"/>
                  <a:ext cx="864" cy="690"/>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流程圖</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66" name="Rectangle 74"/>
                <p:cNvSpPr>
                  <a:spLocks noChangeArrowheads="1"/>
                </p:cNvSpPr>
                <p:nvPr/>
              </p:nvSpPr>
              <p:spPr bwMode="auto">
                <a:xfrm>
                  <a:off x="2896" y="2090"/>
                  <a:ext cx="886" cy="690"/>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7" name="Group 77"/>
              <p:cNvGrpSpPr>
                <a:grpSpLocks/>
              </p:cNvGrpSpPr>
              <p:nvPr/>
            </p:nvGrpSpPr>
            <p:grpSpPr bwMode="auto">
              <a:xfrm>
                <a:off x="0" y="2780"/>
                <a:ext cx="1102" cy="1226"/>
                <a:chOff x="0" y="2780"/>
                <a:chExt cx="1102" cy="1226"/>
              </a:xfrm>
            </p:grpSpPr>
            <p:sp>
              <p:nvSpPr>
                <p:cNvPr id="85017" name="Rectangle 25"/>
                <p:cNvSpPr>
                  <a:spLocks noChangeArrowheads="1"/>
                </p:cNvSpPr>
                <p:nvPr/>
              </p:nvSpPr>
              <p:spPr bwMode="auto">
                <a:xfrm>
                  <a:off x="11" y="2780"/>
                  <a:ext cx="1080" cy="1226"/>
                </a:xfrm>
                <a:prstGeom prst="rect">
                  <a:avLst/>
                </a:prstGeom>
                <a:noFill/>
                <a:ln w="9525">
                  <a:noFill/>
                  <a:miter lim="800000"/>
                  <a:headEnd/>
                  <a:tailEnd/>
                </a:ln>
                <a:effectLst/>
              </p:spPr>
              <p:txBody>
                <a:bodyPr/>
                <a:lstStyle/>
                <a:p>
                  <a:r>
                    <a:rPr lang="zh-TW" altLang="en-US" sz="2000" b="0" dirty="0">
                      <a:solidFill>
                        <a:srgbClr val="0000CC"/>
                      </a:solidFill>
                      <a:latin typeface="Arial" pitchFamily="34" charset="0"/>
                      <a:ea typeface="標楷體" pitchFamily="65" charset="-120"/>
                      <a:cs typeface="Arial" pitchFamily="34" charset="0"/>
                    </a:rPr>
                    <a:t>原則 </a:t>
                  </a:r>
                  <a:r>
                    <a:rPr lang="en-US" altLang="zh-TW" sz="2000" b="0" dirty="0">
                      <a:solidFill>
                        <a:srgbClr val="0000CC"/>
                      </a:solidFill>
                      <a:latin typeface="Arial" pitchFamily="34" charset="0"/>
                      <a:ea typeface="標楷體" pitchFamily="65" charset="-120"/>
                      <a:cs typeface="Arial" pitchFamily="34" charset="0"/>
                    </a:rPr>
                    <a:t>1</a:t>
                  </a:r>
                  <a:endParaRPr lang="en-US" altLang="zh-TW" sz="2000" b="0" dirty="0">
                    <a:solidFill>
                      <a:srgbClr val="0000CC"/>
                    </a:solidFill>
                    <a:latin typeface="Arial" pitchFamily="34" charset="0"/>
                    <a:ea typeface="華康中楷體" charset="-120"/>
                    <a:cs typeface="Arial" pitchFamily="34" charset="0"/>
                  </a:endParaRPr>
                </a:p>
                <a:p>
                  <a:pPr eaLnBrk="0" hangingPunct="0"/>
                  <a:r>
                    <a:rPr lang="zh-TW" altLang="en-US" sz="2000" b="0" dirty="0">
                      <a:solidFill>
                        <a:srgbClr val="0000CC"/>
                      </a:solidFill>
                      <a:latin typeface="Arial" pitchFamily="34" charset="0"/>
                      <a:ea typeface="標楷體" pitchFamily="65" charset="-120"/>
                      <a:cs typeface="Arial" pitchFamily="34" charset="0"/>
                    </a:rPr>
                    <a:t>執行危害分析</a:t>
                  </a:r>
                  <a:endParaRPr lang="zh-TW" altLang="en-US" sz="2000" b="0" dirty="0">
                    <a:solidFill>
                      <a:srgbClr val="0000CC"/>
                    </a:solidFill>
                    <a:latin typeface="Arial" pitchFamily="34" charset="0"/>
                    <a:ea typeface="華康中楷體" charset="-120"/>
                    <a:cs typeface="Arial" pitchFamily="34" charset="0"/>
                  </a:endParaRPr>
                </a:p>
                <a:p>
                  <a:pPr eaLnBrk="0" hangingPunct="0"/>
                  <a:endParaRPr lang="en-US" altLang="zh-TW" sz="2400" b="0" dirty="0">
                    <a:solidFill>
                      <a:srgbClr val="0000CC"/>
                    </a:solidFill>
                    <a:latin typeface="Arial" pitchFamily="34" charset="0"/>
                    <a:cs typeface="Arial" pitchFamily="34" charset="0"/>
                  </a:endParaRPr>
                </a:p>
              </p:txBody>
            </p:sp>
            <p:sp>
              <p:nvSpPr>
                <p:cNvPr id="85068" name="Rectangle 76"/>
                <p:cNvSpPr>
                  <a:spLocks noChangeArrowheads="1"/>
                </p:cNvSpPr>
                <p:nvPr/>
              </p:nvSpPr>
              <p:spPr bwMode="auto">
                <a:xfrm>
                  <a:off x="0" y="2780"/>
                  <a:ext cx="1102" cy="122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8" name="Group 79"/>
              <p:cNvGrpSpPr>
                <a:grpSpLocks/>
              </p:cNvGrpSpPr>
              <p:nvPr/>
            </p:nvGrpSpPr>
            <p:grpSpPr bwMode="auto">
              <a:xfrm>
                <a:off x="1102" y="2780"/>
                <a:ext cx="958" cy="1226"/>
                <a:chOff x="1102" y="2780"/>
                <a:chExt cx="958" cy="1226"/>
              </a:xfrm>
            </p:grpSpPr>
            <p:sp>
              <p:nvSpPr>
                <p:cNvPr id="85018" name="Rectangle 26"/>
                <p:cNvSpPr>
                  <a:spLocks noChangeArrowheads="1"/>
                </p:cNvSpPr>
                <p:nvPr/>
              </p:nvSpPr>
              <p:spPr bwMode="auto">
                <a:xfrm>
                  <a:off x="1113" y="2780"/>
                  <a:ext cx="936" cy="1226"/>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所有潛在的危害清單</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執行危害分析</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考量管制措施</a:t>
                  </a:r>
                  <a:endParaRPr lang="zh-TW" altLang="en-US" sz="2000" b="0">
                    <a:latin typeface="Arial" pitchFamily="34" charset="0"/>
                    <a:ea typeface="細明體" pitchFamily="49" charset="-120"/>
                    <a:cs typeface="Arial" pitchFamily="34" charset="0"/>
                  </a:endParaRPr>
                </a:p>
                <a:p>
                  <a:pPr eaLnBrk="0" hangingPunct="0"/>
                  <a:endParaRPr lang="en-US" altLang="zh-TW" sz="2000" b="0">
                    <a:latin typeface="Arial" pitchFamily="34" charset="0"/>
                    <a:cs typeface="Arial" pitchFamily="34" charset="0"/>
                  </a:endParaRPr>
                </a:p>
              </p:txBody>
            </p:sp>
            <p:sp>
              <p:nvSpPr>
                <p:cNvPr id="85070" name="Rectangle 78"/>
                <p:cNvSpPr>
                  <a:spLocks noChangeArrowheads="1"/>
                </p:cNvSpPr>
                <p:nvPr/>
              </p:nvSpPr>
              <p:spPr bwMode="auto">
                <a:xfrm>
                  <a:off x="1102" y="2780"/>
                  <a:ext cx="958" cy="122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29" name="Group 81"/>
              <p:cNvGrpSpPr>
                <a:grpSpLocks/>
              </p:cNvGrpSpPr>
              <p:nvPr/>
            </p:nvGrpSpPr>
            <p:grpSpPr bwMode="auto">
              <a:xfrm>
                <a:off x="2060" y="2780"/>
                <a:ext cx="454" cy="1226"/>
                <a:chOff x="2060" y="2780"/>
                <a:chExt cx="454" cy="1226"/>
              </a:xfrm>
            </p:grpSpPr>
            <p:sp>
              <p:nvSpPr>
                <p:cNvPr id="85019" name="Rectangle 27"/>
                <p:cNvSpPr>
                  <a:spLocks noChangeArrowheads="1"/>
                </p:cNvSpPr>
                <p:nvPr/>
              </p:nvSpPr>
              <p:spPr bwMode="auto">
                <a:xfrm>
                  <a:off x="2071" y="2780"/>
                  <a:ext cx="432" cy="1226"/>
                </a:xfrm>
                <a:prstGeom prst="rect">
                  <a:avLst/>
                </a:prstGeom>
                <a:noFill/>
                <a:ln w="9525">
                  <a:noFill/>
                  <a:miter lim="800000"/>
                  <a:headEnd/>
                  <a:tailEnd/>
                </a:ln>
                <a:effectLst/>
              </p:spPr>
              <p:txBody>
                <a:bodyPr/>
                <a:lstStyle/>
                <a:p>
                  <a:r>
                    <a:rPr lang="zh-TW" altLang="en-US" sz="2000" b="0">
                      <a:solidFill>
                        <a:srgbClr val="FF0000"/>
                      </a:solidFill>
                      <a:latin typeface="Arial" pitchFamily="34" charset="0"/>
                      <a:ea typeface="標楷體" pitchFamily="65" charset="-120"/>
                      <a:cs typeface="Arial" pitchFamily="34" charset="0"/>
                    </a:rPr>
                    <a:t>步驟</a:t>
                  </a:r>
                  <a:r>
                    <a:rPr lang="en-US" altLang="zh-TW" sz="2000" b="0">
                      <a:solidFill>
                        <a:srgbClr val="FF0000"/>
                      </a:solidFill>
                      <a:latin typeface="Arial" pitchFamily="34" charset="0"/>
                      <a:ea typeface="標楷體" pitchFamily="65" charset="-120"/>
                      <a:cs typeface="Arial" pitchFamily="34" charset="0"/>
                    </a:rPr>
                    <a:t>6</a:t>
                  </a:r>
                  <a:endParaRPr lang="en-US" altLang="zh-TW" sz="2000" b="0">
                    <a:solidFill>
                      <a:srgbClr val="FF0000"/>
                    </a:solidFill>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72" name="Rectangle 80"/>
                <p:cNvSpPr>
                  <a:spLocks noChangeArrowheads="1"/>
                </p:cNvSpPr>
                <p:nvPr/>
              </p:nvSpPr>
              <p:spPr bwMode="auto">
                <a:xfrm>
                  <a:off x="2060" y="2780"/>
                  <a:ext cx="454" cy="122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30" name="Group 83"/>
              <p:cNvGrpSpPr>
                <a:grpSpLocks/>
              </p:cNvGrpSpPr>
              <p:nvPr/>
            </p:nvGrpSpPr>
            <p:grpSpPr bwMode="auto">
              <a:xfrm>
                <a:off x="2514" y="2780"/>
                <a:ext cx="382" cy="1226"/>
                <a:chOff x="2514" y="2780"/>
                <a:chExt cx="382" cy="1226"/>
              </a:xfrm>
            </p:grpSpPr>
            <p:sp>
              <p:nvSpPr>
                <p:cNvPr id="85020" name="Rectangle 28"/>
                <p:cNvSpPr>
                  <a:spLocks noChangeArrowheads="1"/>
                </p:cNvSpPr>
                <p:nvPr/>
              </p:nvSpPr>
              <p:spPr bwMode="auto">
                <a:xfrm>
                  <a:off x="2525" y="2780"/>
                  <a:ext cx="360" cy="1226"/>
                </a:xfrm>
                <a:prstGeom prst="rect">
                  <a:avLst/>
                </a:prstGeom>
                <a:noFill/>
                <a:ln w="9525">
                  <a:noFill/>
                  <a:miter lim="800000"/>
                  <a:headEnd/>
                  <a:tailEnd/>
                </a:ln>
                <a:effectLst/>
              </p:spPr>
              <p:txBody>
                <a:bodyPr/>
                <a:lstStyle/>
                <a:p>
                  <a:r>
                    <a:rPr lang="en-US" altLang="zh-TW" sz="2000" b="0">
                      <a:latin typeface="Arial" pitchFamily="34" charset="0"/>
                      <a:ea typeface="標楷體" pitchFamily="65" charset="-120"/>
                      <a:cs typeface="Arial" pitchFamily="34" charset="0"/>
                    </a:rPr>
                    <a:t>7.4</a:t>
                  </a:r>
                  <a:endParaRPr lang="en-US" altLang="zh-TW" sz="2000" b="0">
                    <a:latin typeface="Arial" pitchFamily="34" charset="0"/>
                    <a:ea typeface="華康中楷體" charset="-120"/>
                    <a:cs typeface="Arial" pitchFamily="34" charset="0"/>
                  </a:endParaRPr>
                </a:p>
                <a:p>
                  <a:pPr eaLnBrk="0" hangingPunct="0"/>
                  <a:r>
                    <a:rPr lang="en-US" altLang="zh-TW" sz="2000" b="0">
                      <a:latin typeface="Arial" pitchFamily="34" charset="0"/>
                      <a:ea typeface="標楷體" pitchFamily="65" charset="-120"/>
                      <a:cs typeface="Arial" pitchFamily="34" charset="0"/>
                    </a:rPr>
                    <a:t>7.4.2</a:t>
                  </a:r>
                  <a:endParaRPr lang="en-US" altLang="zh-TW" sz="2000" b="0">
                    <a:latin typeface="Arial" pitchFamily="34" charset="0"/>
                    <a:ea typeface="華康中楷體" charset="-120"/>
                    <a:cs typeface="Arial" pitchFamily="34" charset="0"/>
                  </a:endParaRPr>
                </a:p>
                <a:p>
                  <a:pPr eaLnBrk="0" hangingPunct="0"/>
                  <a:r>
                    <a:rPr lang="en-US" altLang="zh-TW" sz="2000" b="0">
                      <a:latin typeface="Arial" pitchFamily="34" charset="0"/>
                      <a:ea typeface="標楷體" pitchFamily="65" charset="-120"/>
                      <a:cs typeface="Arial" pitchFamily="34" charset="0"/>
                    </a:rPr>
                    <a:t> </a:t>
                  </a:r>
                  <a:endParaRPr lang="en-US" altLang="zh-TW" sz="2000" b="0">
                    <a:latin typeface="Arial" pitchFamily="34" charset="0"/>
                    <a:ea typeface="華康中楷體" charset="-120"/>
                    <a:cs typeface="Arial" pitchFamily="34" charset="0"/>
                  </a:endParaRPr>
                </a:p>
                <a:p>
                  <a:pPr eaLnBrk="0" hangingPunct="0"/>
                  <a:r>
                    <a:rPr lang="en-US" altLang="zh-TW" sz="2000" b="0">
                      <a:latin typeface="Arial" pitchFamily="34" charset="0"/>
                      <a:ea typeface="標楷體" pitchFamily="65" charset="-120"/>
                      <a:cs typeface="Arial" pitchFamily="34" charset="0"/>
                    </a:rPr>
                    <a:t>7.4.3</a:t>
                  </a:r>
                  <a:endParaRPr lang="en-US" altLang="zh-TW" sz="2000" b="0">
                    <a:latin typeface="Arial" pitchFamily="34" charset="0"/>
                    <a:ea typeface="華康中楷體" charset="-120"/>
                    <a:cs typeface="Arial" pitchFamily="34" charset="0"/>
                  </a:endParaRPr>
                </a:p>
                <a:p>
                  <a:pPr eaLnBrk="0" hangingPunct="0"/>
                  <a:r>
                    <a:rPr lang="en-US" altLang="zh-TW" sz="2000" b="0">
                      <a:latin typeface="Arial" pitchFamily="34" charset="0"/>
                      <a:ea typeface="標楷體" pitchFamily="65" charset="-120"/>
                      <a:cs typeface="Arial" pitchFamily="34" charset="0"/>
                    </a:rPr>
                    <a:t>7.4.4</a:t>
                  </a:r>
                  <a:endParaRPr lang="en-US" altLang="zh-TW"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74" name="Rectangle 82"/>
                <p:cNvSpPr>
                  <a:spLocks noChangeArrowheads="1"/>
                </p:cNvSpPr>
                <p:nvPr/>
              </p:nvSpPr>
              <p:spPr bwMode="auto">
                <a:xfrm>
                  <a:off x="2514" y="2780"/>
                  <a:ext cx="382" cy="122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nvGrpSpPr>
              <p:cNvPr id="31" name="Group 85"/>
              <p:cNvGrpSpPr>
                <a:grpSpLocks/>
              </p:cNvGrpSpPr>
              <p:nvPr/>
            </p:nvGrpSpPr>
            <p:grpSpPr bwMode="auto">
              <a:xfrm>
                <a:off x="2896" y="2780"/>
                <a:ext cx="886" cy="1226"/>
                <a:chOff x="2896" y="2780"/>
                <a:chExt cx="886" cy="1226"/>
              </a:xfrm>
            </p:grpSpPr>
            <p:sp>
              <p:nvSpPr>
                <p:cNvPr id="85021" name="Rectangle 29"/>
                <p:cNvSpPr>
                  <a:spLocks noChangeArrowheads="1"/>
                </p:cNvSpPr>
                <p:nvPr/>
              </p:nvSpPr>
              <p:spPr bwMode="auto">
                <a:xfrm>
                  <a:off x="2907" y="2780"/>
                  <a:ext cx="864" cy="1226"/>
                </a:xfrm>
                <a:prstGeom prst="rect">
                  <a:avLst/>
                </a:prstGeom>
                <a:noFill/>
                <a:ln w="9525">
                  <a:noFill/>
                  <a:miter lim="800000"/>
                  <a:headEnd/>
                  <a:tailEnd/>
                </a:ln>
                <a:effectLst/>
              </p:spPr>
              <p:txBody>
                <a:bodyPr/>
                <a:lstStyle/>
                <a:p>
                  <a:r>
                    <a:rPr lang="zh-TW" altLang="en-US" sz="2000" b="0">
                      <a:latin typeface="Arial" pitchFamily="34" charset="0"/>
                      <a:ea typeface="標楷體" pitchFamily="65" charset="-120"/>
                      <a:cs typeface="Arial" pitchFamily="34" charset="0"/>
                    </a:rPr>
                    <a:t>危害分析</a:t>
                  </a:r>
                  <a:endParaRPr lang="zh-TW" altLang="en-US" sz="2000" b="0">
                    <a:latin typeface="Arial" pitchFamily="34" charset="0"/>
                    <a:ea typeface="細明體" pitchFamily="49" charset="-120"/>
                    <a:cs typeface="Arial" pitchFamily="34" charset="0"/>
                  </a:endParaRPr>
                </a:p>
                <a:p>
                  <a:pPr eaLnBrk="0" hangingPunct="0"/>
                  <a:r>
                    <a:rPr lang="zh-TW" altLang="en-US" sz="2000" b="0">
                      <a:latin typeface="Arial" pitchFamily="34" charset="0"/>
                      <a:ea typeface="標楷體" pitchFamily="65" charset="-120"/>
                      <a:cs typeface="Arial" pitchFamily="34" charset="0"/>
                    </a:rPr>
                    <a:t>危害鑑別與可接受程度的確定</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危害評估</a:t>
                  </a:r>
                  <a:endParaRPr lang="zh-TW" altLang="en-US" sz="2000" b="0">
                    <a:latin typeface="Arial" pitchFamily="34" charset="0"/>
                    <a:ea typeface="華康中楷體" charset="-120"/>
                    <a:cs typeface="Arial" pitchFamily="34" charset="0"/>
                  </a:endParaRPr>
                </a:p>
                <a:p>
                  <a:pPr eaLnBrk="0" hangingPunct="0"/>
                  <a:r>
                    <a:rPr lang="zh-TW" altLang="en-US" sz="2000" b="0">
                      <a:latin typeface="Arial" pitchFamily="34" charset="0"/>
                      <a:ea typeface="標楷體" pitchFamily="65" charset="-120"/>
                      <a:cs typeface="Arial" pitchFamily="34" charset="0"/>
                    </a:rPr>
                    <a:t>管制措施的選用與評估</a:t>
                  </a:r>
                  <a:endParaRPr lang="zh-TW" altLang="en-US" sz="2000" b="0">
                    <a:latin typeface="Arial" pitchFamily="34" charset="0"/>
                    <a:ea typeface="華康中楷體" charset="-120"/>
                    <a:cs typeface="Arial" pitchFamily="34" charset="0"/>
                  </a:endParaRPr>
                </a:p>
                <a:p>
                  <a:pPr eaLnBrk="0" hangingPunct="0"/>
                  <a:endParaRPr lang="en-US" altLang="zh-TW" sz="2000" b="0">
                    <a:latin typeface="Arial" pitchFamily="34" charset="0"/>
                    <a:cs typeface="Arial" pitchFamily="34" charset="0"/>
                  </a:endParaRPr>
                </a:p>
              </p:txBody>
            </p:sp>
            <p:sp>
              <p:nvSpPr>
                <p:cNvPr id="85076" name="Rectangle 84"/>
                <p:cNvSpPr>
                  <a:spLocks noChangeArrowheads="1"/>
                </p:cNvSpPr>
                <p:nvPr/>
              </p:nvSpPr>
              <p:spPr bwMode="auto">
                <a:xfrm>
                  <a:off x="2896" y="2780"/>
                  <a:ext cx="886" cy="1226"/>
                </a:xfrm>
                <a:prstGeom prst="rect">
                  <a:avLst/>
                </a:prstGeom>
                <a:noFill/>
                <a:ln w="7">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grpSp>
        <p:sp>
          <p:nvSpPr>
            <p:cNvPr id="85079" name="Rectangle 87"/>
            <p:cNvSpPr>
              <a:spLocks noChangeArrowheads="1"/>
            </p:cNvSpPr>
            <p:nvPr/>
          </p:nvSpPr>
          <p:spPr bwMode="auto">
            <a:xfrm>
              <a:off x="-3" y="-3"/>
              <a:ext cx="3788" cy="4012"/>
            </a:xfrm>
            <a:prstGeom prst="rect">
              <a:avLst/>
            </a:prstGeom>
            <a:noFill/>
            <a:ln w="11112">
              <a:solidFill>
                <a:srgbClr val="A0A0A0"/>
              </a:solidFill>
              <a:miter lim="800000"/>
              <a:headEnd/>
              <a:tailEnd/>
            </a:ln>
            <a:effectLst/>
          </p:spPr>
          <p:txBody>
            <a:bodyPr/>
            <a:lstStyle/>
            <a:p>
              <a:endParaRPr lang="zh-TW" altLang="en-US">
                <a:latin typeface="Arial" pitchFamily="34" charset="0"/>
                <a:cs typeface="Arial" pitchFamily="34" charset="0"/>
              </a:endParaRPr>
            </a:p>
          </p:txBody>
        </p:sp>
      </p:grpSp>
      <p:sp>
        <p:nvSpPr>
          <p:cNvPr id="85081" name="Rectangle 89"/>
          <p:cNvSpPr>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lgn="ctr"/>
            <a:r>
              <a:rPr lang="en-US" altLang="zh-TW" sz="2400" b="1" dirty="0">
                <a:solidFill>
                  <a:srgbClr val="0000CC"/>
                </a:solidFill>
                <a:latin typeface="Arial" pitchFamily="34" charset="0"/>
                <a:ea typeface="標楷體" pitchFamily="65" charset="-120"/>
                <a:cs typeface="Arial" pitchFamily="34" charset="0"/>
              </a:rPr>
              <a:t>HACCP </a:t>
            </a:r>
            <a:r>
              <a:rPr lang="zh-TW" altLang="en-US" sz="2400" b="1" dirty="0">
                <a:solidFill>
                  <a:srgbClr val="0000CC"/>
                </a:solidFill>
                <a:latin typeface="Arial" pitchFamily="34" charset="0"/>
                <a:ea typeface="標楷體" pitchFamily="65" charset="-120"/>
                <a:cs typeface="Arial" pitchFamily="34" charset="0"/>
              </a:rPr>
              <a:t>原則與應用步驟及</a:t>
            </a:r>
            <a:r>
              <a:rPr lang="en-US" altLang="zh-TW" sz="2400" b="1" dirty="0">
                <a:solidFill>
                  <a:srgbClr val="0000CC"/>
                </a:solidFill>
                <a:latin typeface="Arial" pitchFamily="34" charset="0"/>
                <a:ea typeface="標楷體" pitchFamily="65" charset="-120"/>
                <a:cs typeface="Arial" pitchFamily="34" charset="0"/>
              </a:rPr>
              <a:t>ISO </a:t>
            </a:r>
            <a:r>
              <a:rPr lang="en-US" altLang="zh-TW" sz="2400" b="1" dirty="0" smtClean="0">
                <a:solidFill>
                  <a:srgbClr val="0000CC"/>
                </a:solidFill>
                <a:latin typeface="Arial" pitchFamily="34" charset="0"/>
                <a:ea typeface="標楷體" pitchFamily="65" charset="-120"/>
                <a:cs typeface="Arial" pitchFamily="34" charset="0"/>
              </a:rPr>
              <a:t>22000:2018</a:t>
            </a:r>
            <a:r>
              <a:rPr lang="zh-TW" altLang="en-US" sz="2400" b="1" dirty="0" smtClean="0">
                <a:solidFill>
                  <a:srgbClr val="0000CC"/>
                </a:solidFill>
                <a:latin typeface="Arial" pitchFamily="34" charset="0"/>
                <a:ea typeface="標楷體" pitchFamily="65" charset="-120"/>
                <a:cs typeface="Arial" pitchFamily="34" charset="0"/>
              </a:rPr>
              <a:t>條款</a:t>
            </a:r>
            <a:r>
              <a:rPr lang="zh-TW" altLang="en-US" sz="2400" b="1" dirty="0">
                <a:solidFill>
                  <a:srgbClr val="0000CC"/>
                </a:solidFill>
                <a:latin typeface="Arial" pitchFamily="34" charset="0"/>
                <a:ea typeface="標楷體" pitchFamily="65" charset="-120"/>
                <a:cs typeface="Arial" pitchFamily="34" charset="0"/>
              </a:rPr>
              <a:t>間之對照</a:t>
            </a:r>
            <a:r>
              <a:rPr lang="zh-TW" altLang="en-US" sz="2000" b="1" dirty="0">
                <a:solidFill>
                  <a:srgbClr val="0000CC"/>
                </a:solidFill>
                <a:latin typeface="Arial" pitchFamily="34" charset="0"/>
                <a:cs typeface="Arial" pitchFamily="34" charset="0"/>
              </a:rPr>
              <a:t> </a:t>
            </a:r>
          </a:p>
        </p:txBody>
      </p:sp>
    </p:spTree>
    <p:extLst>
      <p:ext uri="{BB962C8B-B14F-4D97-AF65-F5344CB8AC3E}">
        <p14:creationId xmlns:p14="http://schemas.microsoft.com/office/powerpoint/2010/main" val="174617835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6394" name="Group 378"/>
          <p:cNvGraphicFramePr>
            <a:graphicFrameLocks noGrp="1"/>
          </p:cNvGraphicFramePr>
          <p:nvPr/>
        </p:nvGraphicFramePr>
        <p:xfrm>
          <a:off x="152400" y="76200"/>
          <a:ext cx="8858250" cy="6871654"/>
        </p:xfrm>
        <a:graphic>
          <a:graphicData uri="http://schemas.openxmlformats.org/drawingml/2006/table">
            <a:tbl>
              <a:tblPr/>
              <a:tblGrid>
                <a:gridCol w="3581400"/>
                <a:gridCol w="1371600"/>
                <a:gridCol w="914400"/>
                <a:gridCol w="762000"/>
                <a:gridCol w="2228850"/>
              </a:tblGrid>
              <a:tr h="609600">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dirty="0" smtClean="0">
                          <a:ln>
                            <a:noFill/>
                          </a:ln>
                          <a:solidFill>
                            <a:srgbClr val="800000"/>
                          </a:solidFill>
                          <a:effectLst/>
                          <a:latin typeface="Arial" pitchFamily="34" charset="0"/>
                          <a:ea typeface="標楷體" pitchFamily="65" charset="-120"/>
                          <a:cs typeface="Arial" pitchFamily="34" charset="0"/>
                        </a:rPr>
                        <a:t>HACCP </a:t>
                      </a:r>
                      <a:r>
                        <a:rPr kumimoji="1" lang="zh-TW" altLang="en-US" sz="2000" b="0" i="0" u="none" strike="noStrike" cap="none" normalizeH="0" baseline="0" dirty="0" smtClean="0">
                          <a:ln>
                            <a:noFill/>
                          </a:ln>
                          <a:solidFill>
                            <a:schemeClr val="accent2"/>
                          </a:solidFill>
                          <a:effectLst/>
                          <a:latin typeface="Arial" pitchFamily="34" charset="0"/>
                          <a:ea typeface="標楷體" pitchFamily="65" charset="-120"/>
                          <a:cs typeface="Arial" pitchFamily="34" charset="0"/>
                        </a:rPr>
                        <a:t>原則</a:t>
                      </a:r>
                      <a:endPar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rgbClr val="800000"/>
                          </a:solidFill>
                          <a:effectLst/>
                          <a:latin typeface="Arial" pitchFamily="34" charset="0"/>
                          <a:ea typeface="標楷體" pitchFamily="65" charset="-120"/>
                          <a:cs typeface="Arial" pitchFamily="34" charset="0"/>
                        </a:rPr>
                        <a:t>HACCP </a:t>
                      </a:r>
                      <a:r>
                        <a:rPr kumimoji="1" lang="zh-TW" altLang="en-US" sz="2000" b="0" i="0" u="none" strike="noStrike" cap="none" normalizeH="0" baseline="0" smtClean="0">
                          <a:ln>
                            <a:noFill/>
                          </a:ln>
                          <a:solidFill>
                            <a:schemeClr val="accent2"/>
                          </a:solidFill>
                          <a:effectLst/>
                          <a:latin typeface="Arial" pitchFamily="34" charset="0"/>
                          <a:ea typeface="標楷體" pitchFamily="65" charset="-120"/>
                          <a:cs typeface="Arial" pitchFamily="34" charset="0"/>
                        </a:rPr>
                        <a:t>應用步驟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dirty="0" smtClean="0">
                          <a:ln>
                            <a:noFill/>
                          </a:ln>
                          <a:solidFill>
                            <a:srgbClr val="800000"/>
                          </a:solidFill>
                          <a:effectLst/>
                          <a:latin typeface="Arial" pitchFamily="34" charset="0"/>
                          <a:ea typeface="標楷體" pitchFamily="65" charset="-120"/>
                          <a:cs typeface="Arial" pitchFamily="34" charset="0"/>
                        </a:rPr>
                        <a:t>ISO 22000</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95885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2</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確定重要管制點</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(CCP)</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確定重要管制點</a:t>
                      </a:r>
                      <a:endParaRPr kumimoji="1" lang="zh-TW" altLang="en-US"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7</a:t>
                      </a:r>
                      <a:endPar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p>
                      <a:pPr marL="0" marR="0" lvl="0" indent="0" algn="ctr" defTabSz="914400" rtl="0" eaLnBrk="1" fontAlgn="base" latinLnBrk="0" hangingPunct="1">
                        <a:lnSpc>
                          <a:spcPct val="90000"/>
                        </a:lnSpc>
                        <a:spcBef>
                          <a:spcPct val="0"/>
                        </a:spcBef>
                        <a:spcAft>
                          <a:spcPct val="0"/>
                        </a:spcAft>
                        <a:buClrTx/>
                        <a:buSzTx/>
                        <a:buFontTx/>
                        <a:buNone/>
                        <a:tabLst/>
                      </a:pPr>
                      <a:endPar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7.6.2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重要管制點的鑑別</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438">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3</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建立管制界限</a:t>
                      </a:r>
                      <a:endParaRPr kumimoji="1" lang="zh-TW" altLang="en-US"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建立每個</a:t>
                      </a:r>
                      <a:r>
                        <a:rPr kumimoji="1" lang="en-US" altLang="zh-TW"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CCP</a:t>
                      </a: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之管制界限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7.6.3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重要管制點中管制界限的確定</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438">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4</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建立</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CCP</a:t>
                      </a:r>
                      <a:r>
                        <a:rPr kumimoji="1" lang="zh-TW" altLang="en-US" sz="2000" b="0" i="0" u="sng" strike="noStrike" cap="none" normalizeH="0" baseline="0" dirty="0" smtClean="0">
                          <a:ln>
                            <a:noFill/>
                          </a:ln>
                          <a:solidFill>
                            <a:srgbClr val="0000CC"/>
                          </a:solidFill>
                          <a:effectLst/>
                          <a:latin typeface="Arial" pitchFamily="34" charset="0"/>
                          <a:ea typeface="標楷體" pitchFamily="65" charset="-120"/>
                          <a:cs typeface="Arial" pitchFamily="34" charset="0"/>
                        </a:rPr>
                        <a:t>監視</a:t>
                      </a: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管制系統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建立每個</a:t>
                      </a:r>
                      <a:r>
                        <a:rPr kumimoji="1" lang="en-US" altLang="zh-TW"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CCP</a:t>
                      </a: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之</a:t>
                      </a:r>
                      <a:r>
                        <a:rPr kumimoji="1" lang="zh-TW" altLang="en-US" sz="2000" b="0" i="0" u="sng" strike="noStrike" cap="none" normalizeH="0" baseline="0" smtClean="0">
                          <a:ln>
                            <a:noFill/>
                          </a:ln>
                          <a:solidFill>
                            <a:srgbClr val="000000"/>
                          </a:solidFill>
                          <a:effectLst/>
                          <a:latin typeface="Arial" pitchFamily="34" charset="0"/>
                          <a:ea typeface="標楷體" pitchFamily="65" charset="-120"/>
                          <a:cs typeface="Arial" pitchFamily="34" charset="0"/>
                        </a:rPr>
                        <a:t>監督</a:t>
                      </a: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系統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7.6.4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重要管制點的</a:t>
                      </a:r>
                      <a:r>
                        <a:rPr kumimoji="1" lang="zh-TW" altLang="en-US" sz="2000" b="0" i="0" u="sng" strike="noStrike" cap="none" normalizeH="0" baseline="0" smtClean="0">
                          <a:ln>
                            <a:noFill/>
                          </a:ln>
                          <a:solidFill>
                            <a:srgbClr val="000000"/>
                          </a:solidFill>
                          <a:effectLst/>
                          <a:latin typeface="Arial" pitchFamily="34" charset="0"/>
                          <a:ea typeface="標楷體" pitchFamily="65" charset="-120"/>
                          <a:cs typeface="Arial" pitchFamily="34" charset="0"/>
                        </a:rPr>
                        <a:t>監督</a:t>
                      </a: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系統</a:t>
                      </a:r>
                      <a:endParaRPr kumimoji="1" lang="zh-TW" altLang="en-US"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438">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5</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建立當</a:t>
                      </a:r>
                      <a:r>
                        <a:rPr kumimoji="1" lang="zh-TW" altLang="en-US" sz="2000" b="0" i="0" u="sng" strike="noStrike" cap="none" normalizeH="0" baseline="0" dirty="0" smtClean="0">
                          <a:ln>
                            <a:noFill/>
                          </a:ln>
                          <a:solidFill>
                            <a:srgbClr val="0000CC"/>
                          </a:solidFill>
                          <a:effectLst/>
                          <a:latin typeface="Arial" pitchFamily="34" charset="0"/>
                          <a:ea typeface="標楷體" pitchFamily="65" charset="-120"/>
                          <a:cs typeface="Arial" pitchFamily="34" charset="0"/>
                        </a:rPr>
                        <a:t>監視</a:t>
                      </a: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指出特定</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CCP</a:t>
                      </a: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不處於管制下所採行的矯正措施</a:t>
                      </a:r>
                      <a:r>
                        <a:rPr kumimoji="1" lang="zh-TW" altLang="en-US"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建立矯正措施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dirty="0" smtClean="0">
                          <a:ln>
                            <a:noFill/>
                          </a:ln>
                          <a:solidFill>
                            <a:srgbClr val="FF0000"/>
                          </a:solidFill>
                          <a:effectLst/>
                          <a:latin typeface="Arial" pitchFamily="34" charset="0"/>
                          <a:ea typeface="標楷體" pitchFamily="65" charset="-120"/>
                          <a:cs typeface="Arial" pitchFamily="34"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pitchFamily="34" charset="0"/>
                          <a:ea typeface="新細明體" pitchFamily="18" charset="-120"/>
                          <a:cs typeface="Arial" pitchFamily="34" charset="0"/>
                        </a:rPr>
                        <a:t>7.6.5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sng" strike="noStrike" cap="none" normalizeH="0" baseline="0" smtClean="0">
                          <a:ln>
                            <a:noFill/>
                          </a:ln>
                          <a:solidFill>
                            <a:srgbClr val="000000"/>
                          </a:solidFill>
                          <a:effectLst/>
                          <a:latin typeface="Arial" pitchFamily="34" charset="0"/>
                          <a:ea typeface="標楷體" pitchFamily="65" charset="-120"/>
                          <a:cs typeface="Arial" pitchFamily="34" charset="0"/>
                        </a:rPr>
                        <a:t>監督</a:t>
                      </a: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結果超出管制界限時採行的措施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885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6</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建立查證程序以確認</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HACCP</a:t>
                      </a: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系統正有效地運轉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建立查證程序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7.8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查證規劃</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2025">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原則 </a:t>
                      </a:r>
                      <a:r>
                        <a:rPr kumimoji="1" lang="en-US" altLang="zh-TW"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7</a:t>
                      </a:r>
                      <a:endParaRPr kumimoji="1" lang="en-US" altLang="zh-TW" sz="2000" b="0" i="0" u="none" strike="noStrike" cap="none" normalizeH="0" baseline="0" dirty="0" smtClean="0">
                        <a:ln>
                          <a:noFill/>
                        </a:ln>
                        <a:solidFill>
                          <a:srgbClr val="0000CC"/>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CC"/>
                          </a:solidFill>
                          <a:effectLst/>
                          <a:latin typeface="Arial" pitchFamily="34" charset="0"/>
                          <a:ea typeface="標楷體" pitchFamily="65" charset="-120"/>
                          <a:cs typeface="Arial" pitchFamily="34" charset="0"/>
                        </a:rPr>
                        <a:t>建立適當於有關上述這些原則與其應用的所有程序與紀錄之文件</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Arial" pitchFamily="34" charset="0"/>
                          <a:ea typeface="標楷體" pitchFamily="65" charset="-120"/>
                          <a:cs typeface="Arial" pitchFamily="34" charset="0"/>
                        </a:rPr>
                        <a:t>建立文件及紀錄保存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步驟</a:t>
                      </a:r>
                      <a:r>
                        <a:rPr kumimoji="1" lang="en-US" altLang="zh-TW" sz="2000" b="0" i="0" u="none" strike="noStrike" cap="none" normalizeH="0" baseline="0" smtClean="0">
                          <a:ln>
                            <a:noFill/>
                          </a:ln>
                          <a:solidFill>
                            <a:srgbClr val="FF0000"/>
                          </a:solidFill>
                          <a:effectLst/>
                          <a:latin typeface="Arial" pitchFamily="34" charset="0"/>
                          <a:ea typeface="標楷體" pitchFamily="65" charset="-120"/>
                          <a:cs typeface="Arial" pitchFamily="34" charset="0"/>
                        </a:rPr>
                        <a:t>12</a:t>
                      </a:r>
                      <a:endPar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endPar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4.2</a:t>
                      </a:r>
                    </a:p>
                    <a:p>
                      <a:pPr marL="0" marR="0" lvl="0" indent="0" algn="l" defTabSz="914400" rtl="0" eaLnBrk="1" fontAlgn="base" latinLnBrk="0" hangingPunct="1">
                        <a:lnSpc>
                          <a:spcPct val="9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pitchFamily="34" charset="0"/>
                          <a:ea typeface="新細明體" pitchFamily="18" charset="-120"/>
                          <a:cs typeface="Arial" pitchFamily="34" charset="0"/>
                        </a:rPr>
                        <a:t>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文件化要求</a:t>
                      </a:r>
                      <a:endParaRPr kumimoji="1" lang="zh-TW" altLang="en-US" sz="2000" b="0" i="0" u="none" strike="noStrike" cap="none" normalizeH="0" baseline="0" dirty="0" smtClean="0">
                        <a:ln>
                          <a:noFill/>
                        </a:ln>
                        <a:solidFill>
                          <a:schemeClr val="tx1"/>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更新預備性資訊與含規定</a:t>
                      </a:r>
                      <a:r>
                        <a:rPr kumimoji="1" lang="en-US" altLang="zh-TW"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PRPs</a:t>
                      </a: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與</a:t>
                      </a:r>
                      <a:r>
                        <a:rPr kumimoji="1" lang="en-US" altLang="zh-TW"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HACCP</a:t>
                      </a:r>
                      <a:r>
                        <a:rPr kumimoji="1" lang="zh-TW" altLang="en-US" sz="2000" b="0" i="0" u="none" strike="noStrike" cap="none" normalizeH="0" baseline="0" dirty="0" smtClean="0">
                          <a:ln>
                            <a:noFill/>
                          </a:ln>
                          <a:solidFill>
                            <a:srgbClr val="000000"/>
                          </a:solidFill>
                          <a:effectLst/>
                          <a:latin typeface="Arial" pitchFamily="34" charset="0"/>
                          <a:ea typeface="標楷體" pitchFamily="65" charset="-120"/>
                          <a:cs typeface="Arial" pitchFamily="34" charset="0"/>
                        </a:rPr>
                        <a:t>計畫之文件</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98440053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731838" y="219075"/>
            <a:ext cx="7739062" cy="598488"/>
          </a:xfrm>
          <a:prstGeom prst="rect">
            <a:avLst/>
          </a:prstGeom>
          <a:noFill/>
          <a:ln w="38100" cmpd="dbl">
            <a:noFill/>
            <a:miter lim="800000"/>
            <a:headEnd/>
            <a:tailEnd/>
          </a:ln>
          <a:effectLst/>
        </p:spPr>
        <p:txBody>
          <a:bodyPr lIns="94686" tIns="47343" rIns="94686" bIns="47343">
            <a:spAutoFit/>
          </a:bodyPr>
          <a:lstStyle/>
          <a:p>
            <a:pPr algn="ctr" defTabSz="757238">
              <a:spcBef>
                <a:spcPct val="50000"/>
              </a:spcBef>
              <a:buClr>
                <a:schemeClr val="tx2"/>
              </a:buClr>
              <a:buSzPct val="75000"/>
              <a:buFont typeface="Monotype Sorts" pitchFamily="2" charset="2"/>
              <a:buNone/>
            </a:pPr>
            <a:r>
              <a:rPr lang="en-US" altLang="zh-TW" sz="3300" dirty="0">
                <a:ea typeface="標楷體" pitchFamily="65" charset="-120"/>
              </a:rPr>
              <a:t>ISO 22000</a:t>
            </a:r>
            <a:r>
              <a:rPr lang="zh-TW" altLang="en-US" sz="3300" dirty="0">
                <a:ea typeface="標楷體" pitchFamily="65" charset="-120"/>
              </a:rPr>
              <a:t>與</a:t>
            </a:r>
            <a:r>
              <a:rPr lang="en-US" altLang="zh-TW" sz="3300" dirty="0">
                <a:ea typeface="標楷體" pitchFamily="65" charset="-120"/>
              </a:rPr>
              <a:t>HACCP</a:t>
            </a:r>
            <a:r>
              <a:rPr lang="zh-TW" altLang="en-US" sz="3300" dirty="0">
                <a:ea typeface="標楷體" pitchFamily="65" charset="-120"/>
              </a:rPr>
              <a:t>之差異</a:t>
            </a:r>
          </a:p>
        </p:txBody>
      </p:sp>
      <p:sp>
        <p:nvSpPr>
          <p:cNvPr id="125955" name="Text Box 3"/>
          <p:cNvSpPr txBox="1">
            <a:spLocks noChangeArrowheads="1"/>
          </p:cNvSpPr>
          <p:nvPr/>
        </p:nvSpPr>
        <p:spPr bwMode="auto">
          <a:xfrm>
            <a:off x="557213" y="898525"/>
            <a:ext cx="8147050" cy="1065107"/>
          </a:xfrm>
          <a:prstGeom prst="rect">
            <a:avLst/>
          </a:prstGeom>
          <a:noFill/>
          <a:ln w="38100" cmpd="dbl">
            <a:noFill/>
            <a:miter lim="800000"/>
            <a:headEnd/>
            <a:tailEnd/>
          </a:ln>
          <a:effectLst/>
        </p:spPr>
        <p:txBody>
          <a:bodyPr lIns="94686" tIns="47343" rIns="94686" bIns="47343">
            <a:spAutoFit/>
          </a:bodyPr>
          <a:lstStyle/>
          <a:p>
            <a:pPr marL="379413" indent="-379413" defTabSz="757238">
              <a:lnSpc>
                <a:spcPct val="80000"/>
              </a:lnSpc>
              <a:spcBef>
                <a:spcPct val="50000"/>
              </a:spcBef>
              <a:buClr>
                <a:schemeClr val="tx2"/>
              </a:buClr>
              <a:buSzPct val="75000"/>
              <a:buFont typeface="Wingdings" pitchFamily="2" charset="2"/>
              <a:buChar char="l"/>
            </a:pPr>
            <a:r>
              <a:rPr lang="en-US" altLang="zh-TW" sz="3000" b="1" dirty="0">
                <a:solidFill>
                  <a:srgbClr val="FF0000"/>
                </a:solidFill>
                <a:ea typeface="標楷體" pitchFamily="65" charset="-120"/>
              </a:rPr>
              <a:t>HACCP</a:t>
            </a:r>
            <a:r>
              <a:rPr lang="zh-TW" altLang="en-US" sz="3000" b="1" dirty="0">
                <a:solidFill>
                  <a:srgbClr val="FF0000"/>
                </a:solidFill>
                <a:ea typeface="標楷體" pitchFamily="65" charset="-120"/>
              </a:rPr>
              <a:t>所有內容均融入</a:t>
            </a:r>
            <a:r>
              <a:rPr lang="en-US" altLang="zh-TW" sz="3000" b="1" dirty="0">
                <a:solidFill>
                  <a:srgbClr val="FF0000"/>
                </a:solidFill>
                <a:ea typeface="標楷體" pitchFamily="65" charset="-120"/>
              </a:rPr>
              <a:t>ISO 22000</a:t>
            </a:r>
            <a:r>
              <a:rPr lang="zh-TW" altLang="en-US" sz="3000" b="1" dirty="0">
                <a:solidFill>
                  <a:srgbClr val="FF0000"/>
                </a:solidFill>
                <a:ea typeface="標楷體" pitchFamily="65" charset="-120"/>
              </a:rPr>
              <a:t>中</a:t>
            </a:r>
          </a:p>
          <a:p>
            <a:pPr marL="379413" indent="-379413" defTabSz="757238">
              <a:lnSpc>
                <a:spcPct val="80000"/>
              </a:lnSpc>
              <a:spcBef>
                <a:spcPct val="50000"/>
              </a:spcBef>
              <a:buClr>
                <a:schemeClr val="tx2"/>
              </a:buClr>
              <a:buSzPct val="75000"/>
              <a:buFont typeface="Wingdings" pitchFamily="2" charset="2"/>
              <a:buChar char="l"/>
            </a:pPr>
            <a:r>
              <a:rPr lang="zh-TW" altLang="en-US" sz="3000" dirty="0" smtClean="0">
                <a:ea typeface="標楷體" pitchFamily="65" charset="-120"/>
              </a:rPr>
              <a:t>額外增</a:t>
            </a:r>
            <a:r>
              <a:rPr lang="zh-TW" altLang="en-US" sz="3000" dirty="0">
                <a:ea typeface="標楷體" pitchFamily="65" charset="-120"/>
              </a:rPr>
              <a:t>加之項目</a:t>
            </a:r>
            <a:r>
              <a:rPr lang="en-US" altLang="zh-TW" sz="3000" dirty="0">
                <a:ea typeface="標楷體" pitchFamily="65" charset="-120"/>
              </a:rPr>
              <a:t>(15</a:t>
            </a:r>
            <a:r>
              <a:rPr lang="zh-TW" altLang="en-US" sz="3000" dirty="0">
                <a:ea typeface="標楷體" pitchFamily="65" charset="-120"/>
              </a:rPr>
              <a:t>項</a:t>
            </a:r>
            <a:r>
              <a:rPr lang="en-US" altLang="zh-TW" sz="3000" dirty="0">
                <a:ea typeface="標楷體" pitchFamily="65" charset="-120"/>
              </a:rPr>
              <a:t>)</a:t>
            </a:r>
            <a:r>
              <a:rPr lang="zh-TW" altLang="en-US" sz="3000" dirty="0">
                <a:ea typeface="標楷體" pitchFamily="65" charset="-120"/>
              </a:rPr>
              <a:t>：</a:t>
            </a:r>
            <a:endParaRPr lang="zh-TW" altLang="en-US" sz="1700" dirty="0">
              <a:ea typeface="標楷體" pitchFamily="65" charset="-120"/>
            </a:endParaRPr>
          </a:p>
        </p:txBody>
      </p:sp>
      <p:sp>
        <p:nvSpPr>
          <p:cNvPr id="125956" name="Text Box 4"/>
          <p:cNvSpPr txBox="1">
            <a:spLocks noChangeArrowheads="1"/>
          </p:cNvSpPr>
          <p:nvPr/>
        </p:nvSpPr>
        <p:spPr bwMode="auto">
          <a:xfrm>
            <a:off x="0" y="2132856"/>
            <a:ext cx="4419600" cy="3204154"/>
          </a:xfrm>
          <a:prstGeom prst="rect">
            <a:avLst/>
          </a:prstGeom>
          <a:noFill/>
          <a:ln w="38100" cmpd="dbl">
            <a:solidFill>
              <a:srgbClr val="FF3300"/>
            </a:solidFill>
            <a:miter lim="800000"/>
            <a:headEnd/>
            <a:tailEnd/>
          </a:ln>
          <a:effectLst/>
        </p:spPr>
        <p:txBody>
          <a:bodyPr lIns="94686" tIns="47343" rIns="94686" bIns="47343">
            <a:spAutoFit/>
          </a:bodyPr>
          <a:lstStyle/>
          <a:p>
            <a:pPr marL="379413" indent="-379413" defTabSz="757238">
              <a:spcBef>
                <a:spcPct val="30000"/>
              </a:spcBef>
              <a:buClr>
                <a:schemeClr val="tx2"/>
              </a:buClr>
              <a:buSzPct val="75000"/>
              <a:buFont typeface="Monotype Sorts" pitchFamily="2" charset="2"/>
              <a:buNone/>
            </a:pPr>
            <a:r>
              <a:rPr lang="en-US" altLang="zh-TW" sz="2000" dirty="0"/>
              <a:t> </a:t>
            </a:r>
            <a:r>
              <a:rPr lang="en-US" altLang="zh-TW" sz="2000" dirty="0">
                <a:ea typeface="標楷體" pitchFamily="65" charset="-120"/>
              </a:rPr>
              <a:t>4.2    </a:t>
            </a:r>
            <a:r>
              <a:rPr lang="zh-TW" altLang="en-US" sz="2000" dirty="0">
                <a:ea typeface="標楷體" pitchFamily="65" charset="-120"/>
              </a:rPr>
              <a:t>文件化要求</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5.1    </a:t>
            </a:r>
            <a:r>
              <a:rPr lang="zh-TW" altLang="en-US" sz="2000" dirty="0">
                <a:ea typeface="標楷體" pitchFamily="65" charset="-120"/>
              </a:rPr>
              <a:t>管理階層承諾</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5.2    </a:t>
            </a:r>
            <a:r>
              <a:rPr lang="zh-TW" altLang="en-US" sz="2000" dirty="0">
                <a:ea typeface="標楷體" pitchFamily="65" charset="-120"/>
              </a:rPr>
              <a:t>食品安全政策</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5.3    </a:t>
            </a:r>
            <a:r>
              <a:rPr lang="zh-TW" altLang="en-US" sz="2000" dirty="0">
                <a:ea typeface="標楷體" pitchFamily="65" charset="-120"/>
              </a:rPr>
              <a:t>食品安全管理系統規劃</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5.6.1  </a:t>
            </a:r>
            <a:r>
              <a:rPr lang="zh-TW" altLang="en-US" sz="2000" dirty="0">
                <a:ea typeface="標楷體" pitchFamily="65" charset="-120"/>
              </a:rPr>
              <a:t>外部溝通</a:t>
            </a:r>
            <a:r>
              <a:rPr lang="en-US" altLang="zh-TW" sz="2000" dirty="0">
                <a:ea typeface="標楷體" pitchFamily="65" charset="-120"/>
              </a:rPr>
              <a:t>+5.6.2</a:t>
            </a:r>
            <a:r>
              <a:rPr lang="zh-TW" altLang="en-US" sz="2000" dirty="0">
                <a:ea typeface="標楷體" pitchFamily="65" charset="-120"/>
              </a:rPr>
              <a:t>內部溝通</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5.7    </a:t>
            </a:r>
            <a:r>
              <a:rPr lang="zh-TW" altLang="en-US" sz="2000" dirty="0">
                <a:ea typeface="標楷體" pitchFamily="65" charset="-120"/>
              </a:rPr>
              <a:t>緊急事件準備與回應</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5.8     </a:t>
            </a:r>
            <a:r>
              <a:rPr lang="zh-TW" altLang="en-US" sz="2000" dirty="0">
                <a:ea typeface="標楷體" pitchFamily="65" charset="-120"/>
              </a:rPr>
              <a:t>管理階層審查</a:t>
            </a:r>
          </a:p>
          <a:p>
            <a:pPr marL="379413" indent="-379413" defTabSz="757238">
              <a:spcBef>
                <a:spcPct val="30000"/>
              </a:spcBef>
              <a:buClr>
                <a:schemeClr val="tx2"/>
              </a:buClr>
              <a:buSzPct val="75000"/>
              <a:buFont typeface="Monotype Sorts" pitchFamily="2" charset="2"/>
              <a:buNone/>
            </a:pPr>
            <a:r>
              <a:rPr lang="zh-TW" altLang="en-US" sz="2000" dirty="0">
                <a:ea typeface="標楷體" pitchFamily="65" charset="-120"/>
              </a:rPr>
              <a:t> </a:t>
            </a:r>
            <a:r>
              <a:rPr lang="en-US" altLang="zh-TW" sz="2000" dirty="0">
                <a:ea typeface="標楷體" pitchFamily="65" charset="-120"/>
              </a:rPr>
              <a:t>7.4.4  </a:t>
            </a:r>
            <a:r>
              <a:rPr lang="zh-TW" altLang="en-US" sz="2000" dirty="0">
                <a:ea typeface="標楷體" pitchFamily="65" charset="-120"/>
              </a:rPr>
              <a:t>管制措施的選用與評核</a:t>
            </a:r>
          </a:p>
        </p:txBody>
      </p:sp>
      <p:sp>
        <p:nvSpPr>
          <p:cNvPr id="125957" name="Text Box 5"/>
          <p:cNvSpPr txBox="1">
            <a:spLocks noChangeArrowheads="1"/>
          </p:cNvSpPr>
          <p:nvPr/>
        </p:nvSpPr>
        <p:spPr bwMode="auto">
          <a:xfrm>
            <a:off x="4523385" y="2179022"/>
            <a:ext cx="4573587" cy="3111821"/>
          </a:xfrm>
          <a:prstGeom prst="rect">
            <a:avLst/>
          </a:prstGeom>
          <a:noFill/>
          <a:ln w="38100" cmpd="dbl">
            <a:solidFill>
              <a:srgbClr val="FF3300"/>
            </a:solidFill>
            <a:miter lim="800000"/>
            <a:headEnd/>
            <a:tailEnd/>
          </a:ln>
          <a:effectLst/>
        </p:spPr>
        <p:txBody>
          <a:bodyPr lIns="94686" tIns="47343" rIns="94686" bIns="47343">
            <a:spAutoFit/>
          </a:bodyPr>
          <a:lstStyle/>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7.5</a:t>
            </a:r>
            <a:r>
              <a:rPr lang="zh-TW" altLang="en-US" sz="2000">
                <a:ea typeface="標楷體" pitchFamily="65" charset="-120"/>
              </a:rPr>
              <a:t>建立作業前提方案</a:t>
            </a:r>
            <a:r>
              <a:rPr lang="en-US" altLang="zh-TW" sz="2000">
                <a:ea typeface="標楷體" pitchFamily="65" charset="-120"/>
              </a:rPr>
              <a:t>(OPRP)</a:t>
            </a:r>
            <a:r>
              <a:rPr lang="en-US" altLang="zh-TW" sz="2000" i="1"/>
              <a:t>  </a:t>
            </a:r>
            <a:endParaRPr lang="en-US" altLang="zh-TW" sz="2000"/>
          </a:p>
          <a:p>
            <a:pPr marL="381000" indent="-381000" defTabSz="757238">
              <a:spcBef>
                <a:spcPct val="30000"/>
              </a:spcBef>
              <a:buClr>
                <a:schemeClr val="tx2"/>
              </a:buClr>
              <a:buSzPct val="75000"/>
              <a:buFont typeface="Monotype Sorts" pitchFamily="2" charset="2"/>
              <a:buNone/>
            </a:pPr>
            <a:r>
              <a:rPr lang="en-US" altLang="zh-TW" sz="2000" i="1">
                <a:ea typeface="標楷體" pitchFamily="65" charset="-120"/>
              </a:rPr>
              <a:t>7.7</a:t>
            </a:r>
            <a:r>
              <a:rPr lang="zh-TW" altLang="en-US" sz="2000">
                <a:ea typeface="標楷體" pitchFamily="65" charset="-120"/>
              </a:rPr>
              <a:t>更新</a:t>
            </a:r>
            <a:r>
              <a:rPr lang="en-US" altLang="zh-TW" sz="2000">
                <a:ea typeface="標楷體" pitchFamily="65" charset="-120"/>
              </a:rPr>
              <a:t>PRPs</a:t>
            </a:r>
            <a:r>
              <a:rPr lang="zh-TW" altLang="en-US" sz="2000">
                <a:ea typeface="標楷體" pitchFamily="65" charset="-120"/>
              </a:rPr>
              <a:t>與</a:t>
            </a:r>
            <a:r>
              <a:rPr lang="en-US" altLang="zh-TW" sz="2000">
                <a:ea typeface="標楷體" pitchFamily="65" charset="-120"/>
              </a:rPr>
              <a:t>HACCP</a:t>
            </a:r>
            <a:r>
              <a:rPr lang="zh-TW" altLang="en-US" sz="2000">
                <a:ea typeface="標楷體" pitchFamily="65" charset="-120"/>
              </a:rPr>
              <a:t>計畫文件內容</a:t>
            </a:r>
          </a:p>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7.8</a:t>
            </a:r>
            <a:r>
              <a:rPr lang="zh-TW" altLang="en-US" sz="2000">
                <a:ea typeface="標楷體" pitchFamily="65" charset="-120"/>
              </a:rPr>
              <a:t>查證規劃</a:t>
            </a:r>
          </a:p>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7.10.3</a:t>
            </a:r>
            <a:r>
              <a:rPr lang="zh-TW" altLang="en-US" sz="2000">
                <a:ea typeface="標楷體" pitchFamily="65" charset="-120"/>
              </a:rPr>
              <a:t>潛在不安全產品之處理</a:t>
            </a:r>
          </a:p>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8.4.2</a:t>
            </a:r>
            <a:r>
              <a:rPr lang="zh-TW" altLang="en-US" sz="2000">
                <a:ea typeface="標楷體" pitchFamily="65" charset="-120"/>
              </a:rPr>
              <a:t>個別查證結果之評估</a:t>
            </a:r>
            <a:r>
              <a:rPr lang="en-US" altLang="zh-TW" sz="2000">
                <a:ea typeface="標楷體" pitchFamily="65" charset="-120"/>
              </a:rPr>
              <a:t>(</a:t>
            </a:r>
            <a:r>
              <a:rPr lang="zh-TW" altLang="en-US" sz="2000">
                <a:ea typeface="標楷體" pitchFamily="65" charset="-120"/>
              </a:rPr>
              <a:t>依據</a:t>
            </a:r>
            <a:r>
              <a:rPr lang="en-US" altLang="zh-TW" sz="2000">
                <a:ea typeface="標楷體" pitchFamily="65" charset="-120"/>
              </a:rPr>
              <a:t>7.8)</a:t>
            </a:r>
          </a:p>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8.4.3</a:t>
            </a:r>
            <a:r>
              <a:rPr lang="zh-TW" altLang="en-US" sz="2000">
                <a:ea typeface="標楷體" pitchFamily="65" charset="-120"/>
              </a:rPr>
              <a:t>查證活動結果之分析</a:t>
            </a:r>
            <a:r>
              <a:rPr lang="en-US" altLang="zh-TW" sz="2000">
                <a:ea typeface="標楷體" pitchFamily="65" charset="-120"/>
              </a:rPr>
              <a:t>(</a:t>
            </a:r>
            <a:r>
              <a:rPr lang="zh-TW" altLang="en-US" sz="2000">
                <a:ea typeface="標楷體" pitchFamily="65" charset="-120"/>
              </a:rPr>
              <a:t>包含</a:t>
            </a:r>
            <a:r>
              <a:rPr lang="en-US" altLang="zh-TW" sz="2000">
                <a:ea typeface="標楷體" pitchFamily="65" charset="-120"/>
              </a:rPr>
              <a:t>8.4.2</a:t>
            </a:r>
            <a:r>
              <a:rPr lang="zh-TW" altLang="en-US" sz="2000">
                <a:ea typeface="標楷體" pitchFamily="65" charset="-120"/>
              </a:rPr>
              <a:t>及內外稽結果</a:t>
            </a:r>
            <a:r>
              <a:rPr lang="en-US" altLang="zh-TW" sz="2000">
                <a:ea typeface="標楷體" pitchFamily="65" charset="-120"/>
              </a:rPr>
              <a:t>)</a:t>
            </a:r>
          </a:p>
          <a:p>
            <a:pPr marL="381000" indent="-381000" defTabSz="757238">
              <a:spcBef>
                <a:spcPct val="30000"/>
              </a:spcBef>
              <a:buClr>
                <a:schemeClr val="tx2"/>
              </a:buClr>
              <a:buSzPct val="75000"/>
              <a:buFont typeface="Monotype Sorts" pitchFamily="2" charset="2"/>
              <a:buNone/>
            </a:pPr>
            <a:r>
              <a:rPr lang="en-US" altLang="zh-TW" sz="2000">
                <a:ea typeface="標楷體" pitchFamily="65" charset="-120"/>
              </a:rPr>
              <a:t>8.5</a:t>
            </a:r>
            <a:r>
              <a:rPr lang="zh-TW" altLang="en-US" sz="2000">
                <a:ea typeface="標楷體" pitchFamily="65" charset="-120"/>
              </a:rPr>
              <a:t>改進</a:t>
            </a:r>
            <a:r>
              <a:rPr lang="en-US" altLang="zh-TW" sz="2000">
                <a:ea typeface="標楷體" pitchFamily="65" charset="-120"/>
              </a:rPr>
              <a:t>(</a:t>
            </a:r>
            <a:r>
              <a:rPr lang="zh-TW" altLang="en-US" sz="2000">
                <a:ea typeface="標楷體" pitchFamily="65" charset="-120"/>
              </a:rPr>
              <a:t>持續改進與系統持續更新</a:t>
            </a:r>
            <a:r>
              <a:rPr lang="en-US" altLang="zh-TW" sz="2000">
                <a:ea typeface="標楷體" pitchFamily="65" charset="-120"/>
              </a:rPr>
              <a:t>)</a:t>
            </a:r>
            <a:r>
              <a:rPr lang="en-US" altLang="zh-TW">
                <a:ea typeface="標楷體" pitchFamily="65" charset="-120"/>
              </a:rPr>
              <a:t>          </a:t>
            </a:r>
          </a:p>
        </p:txBody>
      </p:sp>
    </p:spTree>
    <p:extLst>
      <p:ext uri="{BB962C8B-B14F-4D97-AF65-F5344CB8AC3E}">
        <p14:creationId xmlns:p14="http://schemas.microsoft.com/office/powerpoint/2010/main" val="106284026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1F354D7-79BA-4A5B-9230-E39ADAF73035}" type="slidenum">
              <a:rPr kumimoji="0" lang="zh-TW" altLang="en-US" sz="1400" smtClean="0">
                <a:ea typeface="新細明體" pitchFamily="18" charset="-120"/>
                <a:cs typeface="Arial" charset="0"/>
              </a:rPr>
              <a:pPr/>
              <a:t>67</a:t>
            </a:fld>
            <a:endParaRPr kumimoji="0" lang="en-US" altLang="zh-TW" sz="1400" smtClean="0">
              <a:ea typeface="新細明體" pitchFamily="18" charset="-120"/>
              <a:cs typeface="Arial" charset="0"/>
            </a:endParaRPr>
          </a:p>
        </p:txBody>
      </p:sp>
      <p:sp>
        <p:nvSpPr>
          <p:cNvPr id="5" name="矩形 4"/>
          <p:cNvSpPr/>
          <p:nvPr/>
        </p:nvSpPr>
        <p:spPr>
          <a:xfrm>
            <a:off x="1871759" y="2667000"/>
            <a:ext cx="5948680" cy="1569660"/>
          </a:xfrm>
          <a:prstGeom prst="rect">
            <a:avLst/>
          </a:prstGeom>
          <a:noFill/>
          <a:effectLst>
            <a:reflection blurRad="6350" stA="50000" endA="300" endPos="90000" dir="5400000" sy="-100000" algn="bl" rotWithShape="0"/>
          </a:effectLst>
          <a:scene3d>
            <a:camera prst="orthographicFront">
              <a:rot lat="0" lon="0" rev="0"/>
            </a:camera>
            <a:lightRig rig="contrasting" dir="t">
              <a:rot lat="0" lon="0" rev="4500000"/>
            </a:lightRig>
          </a:scene3d>
          <a:sp3d>
            <a:bevelT prst="convex"/>
          </a:sp3d>
        </p:spPr>
        <p:txBody>
          <a:bodyPr wrap="none">
            <a:spAutoFit/>
            <a:sp3d contourW="6350" prstMaterial="metal">
              <a:bevelT w="127000" h="31750" prst="relaxedInset"/>
              <a:contourClr>
                <a:schemeClr val="accent1">
                  <a:shade val="75000"/>
                </a:schemeClr>
              </a:contourClr>
            </a:sp3d>
          </a:bodyPr>
          <a:lstStyle/>
          <a:p>
            <a:pPr algn="ctr">
              <a:defRPr/>
            </a:pPr>
            <a:r>
              <a:rPr lang="zh-TW" altLang="en-US"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國際食品法典委員會 </a:t>
            </a:r>
            <a:endParaRPr lang="en-US" altLang="zh-TW"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lgn="ctr">
              <a:defRPr/>
            </a:pPr>
            <a:r>
              <a:rPr lang="en-US" altLang="zh-TW"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Codex </a:t>
            </a:r>
            <a:r>
              <a:rPr lang="en-US" altLang="zh-TW" sz="4800" b="1" dirty="0" err="1"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Alimentarius</a:t>
            </a:r>
            <a:endParaRPr lang="zh-TW" altLang="en-US"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7510713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lstStyle/>
          <a:p>
            <a:r>
              <a:rPr lang="en-US" altLang="zh-TW" dirty="0" smtClean="0">
                <a:ea typeface="新細明體" pitchFamily="18" charset="-120"/>
              </a:rPr>
              <a:t>Codex ???</a:t>
            </a:r>
            <a:endParaRPr lang="zh-TW" altLang="en-US" dirty="0" smtClean="0">
              <a:ea typeface="新細明體" pitchFamily="18" charset="-120"/>
            </a:endParaRPr>
          </a:p>
        </p:txBody>
      </p:sp>
      <p:sp>
        <p:nvSpPr>
          <p:cNvPr id="18435" name="內容版面配置區 2"/>
          <p:cNvSpPr>
            <a:spLocks noGrp="1"/>
          </p:cNvSpPr>
          <p:nvPr>
            <p:ph idx="1"/>
          </p:nvPr>
        </p:nvSpPr>
        <p:spPr>
          <a:xfrm>
            <a:off x="457200" y="1772816"/>
            <a:ext cx="4402832" cy="4170784"/>
          </a:xfrm>
        </p:spPr>
        <p:txBody>
          <a:bodyPr/>
          <a:lstStyle/>
          <a:p>
            <a:r>
              <a:rPr lang="en-US" altLang="zh-TW" sz="2800" dirty="0" smtClean="0">
                <a:ea typeface="+mj-ea"/>
              </a:rPr>
              <a:t>2012</a:t>
            </a:r>
            <a:r>
              <a:rPr lang="zh-TW" altLang="en-US" sz="2800" dirty="0" smtClean="0">
                <a:ea typeface="+mj-ea"/>
              </a:rPr>
              <a:t>年中當台灣正為了美國牛肉</a:t>
            </a:r>
            <a:r>
              <a:rPr lang="en-US" altLang="zh-TW" sz="2800" dirty="0" smtClean="0">
                <a:ea typeface="+mj-ea"/>
              </a:rPr>
              <a:t>(</a:t>
            </a:r>
            <a:r>
              <a:rPr lang="zh-TW" altLang="en-US" sz="2800" dirty="0" smtClean="0">
                <a:ea typeface="+mj-ea"/>
              </a:rPr>
              <a:t>含有萊克多巴胺</a:t>
            </a:r>
            <a:r>
              <a:rPr lang="en-US" altLang="zh-TW" sz="2800" dirty="0" err="1">
                <a:solidFill>
                  <a:srgbClr val="FF0000"/>
                </a:solidFill>
                <a:ea typeface="+mj-ea"/>
              </a:rPr>
              <a:t>Ractopamine</a:t>
            </a:r>
            <a:r>
              <a:rPr lang="zh-TW" altLang="en-US" sz="2800" dirty="0" smtClean="0">
                <a:ea typeface="+mj-ea"/>
              </a:rPr>
              <a:t> 或 瘦肉精</a:t>
            </a:r>
            <a:r>
              <a:rPr lang="en-US" altLang="zh-TW" sz="2800" dirty="0" smtClean="0">
                <a:ea typeface="+mj-ea"/>
              </a:rPr>
              <a:t>) </a:t>
            </a:r>
            <a:r>
              <a:rPr lang="zh-TW" altLang="en-US" sz="2800" dirty="0" smtClean="0">
                <a:ea typeface="+mj-ea"/>
              </a:rPr>
              <a:t>是否該准許進口而吵鬧不休時</a:t>
            </a:r>
            <a:endParaRPr lang="en-US" altLang="zh-TW" sz="2800" dirty="0" smtClean="0">
              <a:ea typeface="+mj-ea"/>
            </a:endParaRPr>
          </a:p>
          <a:p>
            <a:r>
              <a:rPr lang="en-US" altLang="zh-TW" sz="2800" dirty="0" smtClean="0">
                <a:ea typeface="+mj-ea"/>
              </a:rPr>
              <a:t>July 5</a:t>
            </a:r>
            <a:r>
              <a:rPr lang="en-US" altLang="zh-TW" sz="2800" baseline="30000" dirty="0" smtClean="0">
                <a:ea typeface="+mj-ea"/>
              </a:rPr>
              <a:t>th</a:t>
            </a:r>
            <a:r>
              <a:rPr lang="en-US" altLang="zh-TW" sz="2800" dirty="0" smtClean="0">
                <a:ea typeface="+mj-ea"/>
              </a:rPr>
              <a:t>, </a:t>
            </a:r>
            <a:r>
              <a:rPr lang="en-US" altLang="zh-TW" sz="2400" dirty="0" smtClean="0">
                <a:ea typeface="+mj-ea"/>
              </a:rPr>
              <a:t>Codex</a:t>
            </a:r>
            <a:r>
              <a:rPr lang="en-US" altLang="zh-TW" sz="2800" dirty="0" smtClean="0">
                <a:ea typeface="+mj-ea"/>
              </a:rPr>
              <a:t> </a:t>
            </a:r>
            <a:r>
              <a:rPr lang="zh-TW" altLang="en-US" sz="2800" dirty="0" smtClean="0">
                <a:ea typeface="+mj-ea"/>
              </a:rPr>
              <a:t>通過</a:t>
            </a:r>
            <a:r>
              <a:rPr lang="en-US" altLang="zh-TW" sz="2800" dirty="0" smtClean="0">
                <a:ea typeface="+mj-ea"/>
              </a:rPr>
              <a:t> </a:t>
            </a:r>
            <a:r>
              <a:rPr lang="zh-TW" altLang="en-US" sz="2800" dirty="0" smtClean="0">
                <a:ea typeface="+mj-ea"/>
              </a:rPr>
              <a:t>最大容許殘留 </a:t>
            </a:r>
            <a:r>
              <a:rPr lang="en-US" altLang="zh-TW" sz="2800" b="1" dirty="0" smtClean="0">
                <a:solidFill>
                  <a:srgbClr val="FF0000"/>
                </a:solidFill>
                <a:ea typeface="+mj-ea"/>
              </a:rPr>
              <a:t>MRL</a:t>
            </a:r>
            <a:r>
              <a:rPr lang="en-US" altLang="zh-TW" sz="2800" dirty="0" smtClean="0">
                <a:ea typeface="+mj-ea"/>
              </a:rPr>
              <a:t> (maximum residual limit) as </a:t>
            </a:r>
            <a:r>
              <a:rPr lang="en-US" altLang="zh-TW" sz="2800" b="1" dirty="0" smtClean="0">
                <a:solidFill>
                  <a:srgbClr val="FF0000"/>
                </a:solidFill>
                <a:ea typeface="+mj-ea"/>
              </a:rPr>
              <a:t>10 ppb</a:t>
            </a:r>
          </a:p>
          <a:p>
            <a:r>
              <a:rPr lang="zh-TW" altLang="en-US" sz="2800" b="1" dirty="0" smtClean="0">
                <a:solidFill>
                  <a:srgbClr val="FF0000"/>
                </a:solidFill>
                <a:ea typeface="+mj-ea"/>
              </a:rPr>
              <a:t>問題迎刃而解</a:t>
            </a:r>
            <a:r>
              <a:rPr lang="en-US" altLang="zh-TW" sz="2800" b="1" dirty="0" smtClean="0">
                <a:solidFill>
                  <a:srgbClr val="FF0000"/>
                </a:solidFill>
                <a:ea typeface="+mj-ea"/>
              </a:rPr>
              <a:t> !!!</a:t>
            </a:r>
            <a:endParaRPr lang="zh-TW" altLang="en-US" sz="2800" b="1" dirty="0" smtClean="0">
              <a:solidFill>
                <a:srgbClr val="FF0000"/>
              </a:solidFill>
              <a:ea typeface="+mj-ea"/>
            </a:endParaRPr>
          </a:p>
        </p:txBody>
      </p:sp>
      <p:sp>
        <p:nvSpPr>
          <p:cNvPr id="18436"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67C0C068-B796-40CF-A2E2-F26AF3C0A35D}" type="slidenum">
              <a:rPr lang="en-US" altLang="zh-TW" sz="1600" smtClean="0">
                <a:ea typeface="新細明體" pitchFamily="18" charset="-120"/>
              </a:rPr>
              <a:pPr>
                <a:spcBef>
                  <a:spcPct val="0"/>
                </a:spcBef>
                <a:buFontTx/>
                <a:buNone/>
              </a:pPr>
              <a:t>68</a:t>
            </a:fld>
            <a:endParaRPr lang="en-US" altLang="zh-TW" sz="1600" smtClean="0">
              <a:ea typeface="新細明體" pitchFamily="18" charset="-120"/>
            </a:endParaRPr>
          </a:p>
        </p:txBody>
      </p:sp>
      <p:pic>
        <p:nvPicPr>
          <p:cNvPr id="18437" name="Picture 2" descr="「ractopamine US beef Taiwan」的圖片搜尋結果"/>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953000" y="990600"/>
            <a:ext cx="3549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4" descr="「ractopamine US beef Taiwan」的圖片搜尋結果"/>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53000" y="3505200"/>
            <a:ext cx="35845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5602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01850" y="504825"/>
            <a:ext cx="5594350" cy="730250"/>
          </a:xfrm>
        </p:spPr>
        <p:txBody>
          <a:bodyPr/>
          <a:lstStyle/>
          <a:p>
            <a:pPr eaLnBrk="1" hangingPunct="1"/>
            <a:r>
              <a:rPr lang="en-US" altLang="zh-TW" u="sng" smtClean="0">
                <a:solidFill>
                  <a:srgbClr val="FF0000"/>
                </a:solidFill>
                <a:ea typeface="新細明體" pitchFamily="18" charset="-120"/>
              </a:rPr>
              <a:t>Codex Commission</a:t>
            </a:r>
          </a:p>
        </p:txBody>
      </p:sp>
      <p:sp>
        <p:nvSpPr>
          <p:cNvPr id="20483" name="Rectangle 3"/>
          <p:cNvSpPr>
            <a:spLocks noGrp="1" noChangeArrowheads="1"/>
          </p:cNvSpPr>
          <p:nvPr>
            <p:ph idx="1"/>
          </p:nvPr>
        </p:nvSpPr>
        <p:spPr>
          <a:xfrm>
            <a:off x="762000" y="1600200"/>
            <a:ext cx="7772400" cy="4083050"/>
          </a:xfrm>
        </p:spPr>
        <p:txBody>
          <a:bodyPr/>
          <a:lstStyle/>
          <a:p>
            <a:pPr eaLnBrk="1" hangingPunct="1">
              <a:lnSpc>
                <a:spcPct val="110000"/>
              </a:lnSpc>
            </a:pPr>
            <a:r>
              <a:rPr lang="zh-TW" altLang="en-US" sz="2800" b="1" dirty="0" smtClean="0"/>
              <a:t>創立於 </a:t>
            </a:r>
            <a:r>
              <a:rPr lang="en-US" altLang="zh-TW" sz="2800" b="1" dirty="0" smtClean="0"/>
              <a:t>1963</a:t>
            </a:r>
          </a:p>
          <a:p>
            <a:pPr eaLnBrk="1" hangingPunct="1">
              <a:lnSpc>
                <a:spcPct val="110000"/>
              </a:lnSpc>
            </a:pPr>
            <a:r>
              <a:rPr lang="zh-TW" altLang="en-US" sz="2800" b="1" dirty="0" smtClean="0"/>
              <a:t>隸屬於 聯合國糧農組織</a:t>
            </a:r>
            <a:r>
              <a:rPr lang="en-US" altLang="zh-TW" sz="2800" b="1" dirty="0" smtClean="0"/>
              <a:t>(Food and Agriculture Organization, FAO), </a:t>
            </a:r>
            <a:r>
              <a:rPr lang="zh-TW" altLang="en-US" sz="2800" b="1" dirty="0" smtClean="0"/>
              <a:t>世界衛生組織 </a:t>
            </a:r>
            <a:r>
              <a:rPr lang="en-US" altLang="zh-TW" sz="2800" b="1" dirty="0" smtClean="0"/>
              <a:t>(World Health Organization, WHO)</a:t>
            </a:r>
          </a:p>
          <a:p>
            <a:pPr eaLnBrk="1" hangingPunct="1">
              <a:lnSpc>
                <a:spcPct val="110000"/>
              </a:lnSpc>
            </a:pPr>
            <a:r>
              <a:rPr lang="zh-TW" altLang="en-US" sz="2800" dirty="0"/>
              <a:t>為</a:t>
            </a:r>
            <a:r>
              <a:rPr lang="zh-TW" altLang="zh-TW" sz="2800" dirty="0" smtClean="0"/>
              <a:t>促進</a:t>
            </a:r>
            <a:r>
              <a:rPr lang="zh-TW" altLang="zh-TW" sz="2800" dirty="0" smtClean="0">
                <a:solidFill>
                  <a:srgbClr val="FF0000"/>
                </a:solidFill>
              </a:rPr>
              <a:t>國際</a:t>
            </a:r>
            <a:r>
              <a:rPr lang="zh-TW" altLang="zh-TW" sz="2800" dirty="0">
                <a:solidFill>
                  <a:srgbClr val="FF0000"/>
                </a:solidFill>
              </a:rPr>
              <a:t>食品貿易的安全、品質和</a:t>
            </a:r>
            <a:r>
              <a:rPr lang="zh-TW" altLang="zh-TW" sz="2800" dirty="0" smtClean="0">
                <a:solidFill>
                  <a:srgbClr val="FF0000"/>
                </a:solidFill>
              </a:rPr>
              <a:t>公平</a:t>
            </a:r>
            <a:r>
              <a:rPr lang="zh-TW" altLang="en-US" sz="2800" dirty="0" smtClean="0"/>
              <a:t>；</a:t>
            </a:r>
            <a:r>
              <a:rPr lang="zh-TW" altLang="zh-TW" sz="2800" dirty="0" smtClean="0"/>
              <a:t>消費者</a:t>
            </a:r>
            <a:r>
              <a:rPr lang="zh-TW" altLang="zh-TW" sz="2800" dirty="0"/>
              <a:t>因此可以確信所購買食物產品的安全和</a:t>
            </a:r>
            <a:r>
              <a:rPr lang="zh-TW" altLang="zh-TW" sz="2800" dirty="0" smtClean="0"/>
              <a:t>品質</a:t>
            </a:r>
            <a:r>
              <a:rPr lang="zh-TW" altLang="en-US" sz="2800" dirty="0" smtClean="0"/>
              <a:t>；</a:t>
            </a:r>
            <a:r>
              <a:rPr lang="zh-TW" altLang="zh-TW" sz="2800" dirty="0" smtClean="0"/>
              <a:t>進口商</a:t>
            </a:r>
            <a:r>
              <a:rPr lang="zh-TW" altLang="zh-TW" sz="2800" dirty="0"/>
              <a:t>也可以確信所訂購食品符合他們的規格要求</a:t>
            </a:r>
            <a:endParaRPr lang="en-US" altLang="zh-TW" sz="2800" b="1" dirty="0" smtClean="0"/>
          </a:p>
        </p:txBody>
      </p:sp>
      <p:sp>
        <p:nvSpPr>
          <p:cNvPr id="20484"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50913AE5-8079-4FEA-BBE7-6D2E5A371205}" type="slidenum">
              <a:rPr lang="en-US" altLang="zh-TW" sz="1600" b="1" smtClean="0">
                <a:ea typeface="新細明體" pitchFamily="18" charset="-120"/>
              </a:rPr>
              <a:pPr>
                <a:spcBef>
                  <a:spcPct val="0"/>
                </a:spcBef>
                <a:buFontTx/>
                <a:buNone/>
              </a:pPr>
              <a:t>69</a:t>
            </a:fld>
            <a:endParaRPr lang="en-US" altLang="zh-TW" sz="1600" b="1" smtClean="0">
              <a:ea typeface="新細明體" pitchFamily="18" charset="-120"/>
            </a:endParaRPr>
          </a:p>
        </p:txBody>
      </p:sp>
      <p:pic>
        <p:nvPicPr>
          <p:cNvPr id="20485" name="Picture 4" descr="fao_lo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24800" y="3810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5" descr="whologo"/>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200" y="381000"/>
            <a:ext cx="9144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1831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標題 1"/>
          <p:cNvSpPr>
            <a:spLocks noGrp="1"/>
          </p:cNvSpPr>
          <p:nvPr>
            <p:ph type="title"/>
          </p:nvPr>
        </p:nvSpPr>
        <p:spPr>
          <a:xfrm>
            <a:off x="900113" y="228600"/>
            <a:ext cx="4679998" cy="752128"/>
          </a:xfrm>
        </p:spPr>
        <p:txBody>
          <a:bodyPr>
            <a:normAutofit/>
          </a:bodyPr>
          <a:lstStyle/>
          <a:p>
            <a:pPr eaLnBrk="1" fontAlgn="auto" hangingPunct="1">
              <a:spcAft>
                <a:spcPts val="0"/>
              </a:spcAft>
              <a:defRPr/>
            </a:pPr>
            <a:r>
              <a:rPr lang="zh-TW" altLang="en-US" dirty="0" smtClean="0">
                <a:solidFill>
                  <a:srgbClr val="0000CC"/>
                </a:solidFill>
                <a:latin typeface="Arial" pitchFamily="34" charset="0"/>
                <a:ea typeface="標楷體" pitchFamily="65" charset="-120"/>
                <a:cs typeface="Arial" pitchFamily="34" charset="0"/>
              </a:rPr>
              <a:t>食品安全管制</a:t>
            </a:r>
            <a:endParaRPr lang="zh-TW" altLang="en-US" dirty="0">
              <a:solidFill>
                <a:srgbClr val="0000CC"/>
              </a:solidFill>
              <a:latin typeface="Arial" pitchFamily="34" charset="0"/>
              <a:ea typeface="標楷體" pitchFamily="65" charset="-120"/>
              <a:cs typeface="Arial" pitchFamily="34" charset="0"/>
            </a:endParaRPr>
          </a:p>
        </p:txBody>
      </p:sp>
      <p:pic>
        <p:nvPicPr>
          <p:cNvPr id="6" name="圖片 5" descr="Picture1s.gif"/>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47864" y="2132856"/>
            <a:ext cx="3137817" cy="24482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圖片 9" descr="%E5%B0%8F%E5%9E%8B%E9%B8%A1%20004.jpg"/>
          <p:cNvPicPr>
            <a:picLocks/>
          </p:cNvPicPr>
          <p:nvPr/>
        </p:nvPicPr>
        <p:blipFill>
          <a:blip r:embed="rId3" cstate="email">
            <a:extLst>
              <a:ext uri="{28A0092B-C50C-407E-A947-70E740481C1C}">
                <a14:useLocalDpi xmlns:a14="http://schemas.microsoft.com/office/drawing/2010/main" val="0"/>
              </a:ext>
            </a:extLst>
          </a:blip>
          <a:stretch>
            <a:fillRect/>
          </a:stretch>
        </p:blipFill>
        <p:spPr>
          <a:xfrm>
            <a:off x="250825" y="1557338"/>
            <a:ext cx="1441450" cy="1079500"/>
          </a:xfrm>
          <a:prstGeom prst="rect">
            <a:avLst/>
          </a:prstGeom>
          <a:ln>
            <a:noFill/>
          </a:ln>
          <a:effectLst>
            <a:outerShdw blurRad="292100" dist="139700" dir="2700000" algn="tl" rotWithShape="0">
              <a:srgbClr val="333333">
                <a:alpha val="65000"/>
              </a:srgbClr>
            </a:outerShdw>
          </a:effectLst>
        </p:spPr>
      </p:pic>
      <p:pic>
        <p:nvPicPr>
          <p:cNvPr id="11" name="圖片 10" descr="jersey_cow_350x350.jpg"/>
          <p:cNvPicPr>
            <a:picLocks/>
          </p:cNvPicPr>
          <p:nvPr/>
        </p:nvPicPr>
        <p:blipFill>
          <a:blip r:embed="rId4" cstate="email">
            <a:extLst>
              <a:ext uri="{28A0092B-C50C-407E-A947-70E740481C1C}">
                <a14:useLocalDpi xmlns:a14="http://schemas.microsoft.com/office/drawing/2010/main" val="0"/>
              </a:ext>
            </a:extLst>
          </a:blip>
          <a:stretch>
            <a:fillRect/>
          </a:stretch>
        </p:blipFill>
        <p:spPr>
          <a:xfrm>
            <a:off x="900113" y="2205038"/>
            <a:ext cx="1439862" cy="1223962"/>
          </a:xfrm>
          <a:prstGeom prst="rect">
            <a:avLst/>
          </a:prstGeom>
          <a:ln>
            <a:noFill/>
          </a:ln>
          <a:effectLst>
            <a:outerShdw blurRad="292100" dist="139700" dir="2700000" algn="tl" rotWithShape="0">
              <a:srgbClr val="333333">
                <a:alpha val="65000"/>
              </a:srgbClr>
            </a:outerShdw>
          </a:effectLst>
        </p:spPr>
      </p:pic>
      <p:pic>
        <p:nvPicPr>
          <p:cNvPr id="12" name="圖片 11" descr="4168559919_1b109efb73_o.jpg"/>
          <p:cNvPicPr>
            <a:picLocks/>
          </p:cNvPicPr>
          <p:nvPr/>
        </p:nvPicPr>
        <p:blipFill>
          <a:blip r:embed="rId5" cstate="email">
            <a:extLst>
              <a:ext uri="{28A0092B-C50C-407E-A947-70E740481C1C}">
                <a14:useLocalDpi xmlns:a14="http://schemas.microsoft.com/office/drawing/2010/main" val="0"/>
              </a:ext>
            </a:extLst>
          </a:blip>
          <a:stretch>
            <a:fillRect/>
          </a:stretch>
        </p:blipFill>
        <p:spPr>
          <a:xfrm>
            <a:off x="1835150" y="1700213"/>
            <a:ext cx="1439863" cy="1081087"/>
          </a:xfrm>
          <a:prstGeom prst="rect">
            <a:avLst/>
          </a:prstGeom>
          <a:ln>
            <a:noFill/>
          </a:ln>
          <a:effectLst>
            <a:outerShdw blurRad="292100" dist="139700" dir="2700000" algn="tl" rotWithShape="0">
              <a:srgbClr val="333333">
                <a:alpha val="65000"/>
              </a:srgbClr>
            </a:outerShdw>
          </a:effectLst>
        </p:spPr>
      </p:pic>
      <p:pic>
        <p:nvPicPr>
          <p:cNvPr id="13" name="圖片 12" descr="4912aac978995.jp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835150" y="4724400"/>
            <a:ext cx="1733550" cy="1941513"/>
          </a:xfrm>
          <a:prstGeom prst="rect">
            <a:avLst/>
          </a:prstGeom>
          <a:ln>
            <a:noFill/>
          </a:ln>
          <a:effectLst>
            <a:outerShdw blurRad="292100" dist="139700" dir="2700000" algn="tl" rotWithShape="0">
              <a:srgbClr val="333333">
                <a:alpha val="65000"/>
              </a:srgbClr>
            </a:outerShdw>
          </a:effectLst>
        </p:spPr>
      </p:pic>
      <p:pic>
        <p:nvPicPr>
          <p:cNvPr id="15" name="圖片 14" descr="W020080509601035821963.jp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a:xfrm>
            <a:off x="6659563" y="2636838"/>
            <a:ext cx="2297112" cy="2879725"/>
          </a:xfrm>
          <a:prstGeom prst="rect">
            <a:avLst/>
          </a:prstGeom>
          <a:ln>
            <a:noFill/>
          </a:ln>
          <a:effectLst>
            <a:outerShdw blurRad="292100" dist="139700" dir="2700000" algn="tl" rotWithShape="0">
              <a:srgbClr val="333333">
                <a:alpha val="65000"/>
              </a:srgbClr>
            </a:outerShdw>
          </a:effectLst>
        </p:spPr>
      </p:pic>
      <p:sp>
        <p:nvSpPr>
          <p:cNvPr id="16" name="文字方塊 15"/>
          <p:cNvSpPr txBox="1"/>
          <p:nvPr/>
        </p:nvSpPr>
        <p:spPr>
          <a:xfrm>
            <a:off x="683568" y="4365104"/>
            <a:ext cx="1728192" cy="477054"/>
          </a:xfrm>
          <a:prstGeom prst="rect">
            <a:avLst/>
          </a:prstGeom>
          <a:noFill/>
        </p:spPr>
        <p:txBody>
          <a:bodyPr>
            <a:spAutoFit/>
          </a:bodyPr>
          <a:lstStyle/>
          <a:p>
            <a:pPr fontAlgn="auto">
              <a:spcBef>
                <a:spcPts val="0"/>
              </a:spcBef>
              <a:spcAft>
                <a:spcPts val="0"/>
              </a:spcAft>
              <a:defRPr/>
            </a:pPr>
            <a:r>
              <a:rPr kumimoji="0" lang="zh-TW" altLang="en-US" sz="25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從農場</a:t>
            </a:r>
          </a:p>
        </p:txBody>
      </p:sp>
      <p:sp>
        <p:nvSpPr>
          <p:cNvPr id="17" name="文字方塊 16"/>
          <p:cNvSpPr txBox="1"/>
          <p:nvPr/>
        </p:nvSpPr>
        <p:spPr>
          <a:xfrm>
            <a:off x="5364088" y="5373216"/>
            <a:ext cx="1224136" cy="477054"/>
          </a:xfrm>
          <a:prstGeom prst="rect">
            <a:avLst/>
          </a:prstGeom>
          <a:noFill/>
        </p:spPr>
        <p:txBody>
          <a:bodyPr>
            <a:spAutoFit/>
          </a:bodyPr>
          <a:lstStyle/>
          <a:p>
            <a:pPr fontAlgn="auto">
              <a:spcBef>
                <a:spcPts val="0"/>
              </a:spcBef>
              <a:spcAft>
                <a:spcPts val="0"/>
              </a:spcAft>
              <a:defRPr/>
            </a:pPr>
            <a:r>
              <a:rPr kumimoji="0" lang="zh-TW" altLang="en-US" sz="25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到餐桌</a:t>
            </a:r>
          </a:p>
        </p:txBody>
      </p:sp>
    </p:spTree>
    <p:extLst>
      <p:ext uri="{BB962C8B-B14F-4D97-AF65-F5344CB8AC3E}">
        <p14:creationId xmlns:p14="http://schemas.microsoft.com/office/powerpoint/2010/main" val="391839700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投影片編號版面配置區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6B084D09-BAAE-484B-8C36-947CB45237B4}" type="slidenum">
              <a:rPr lang="en-US" altLang="zh-TW" sz="1600" smtClean="0">
                <a:ea typeface="新細明體" pitchFamily="18" charset="-120"/>
              </a:rPr>
              <a:pPr>
                <a:spcBef>
                  <a:spcPct val="0"/>
                </a:spcBef>
                <a:buFontTx/>
                <a:buNone/>
              </a:pPr>
              <a:t>70</a:t>
            </a:fld>
            <a:endParaRPr lang="en-US" altLang="zh-TW" sz="1600" smtClean="0">
              <a:ea typeface="新細明體" pitchFamily="18" charset="-120"/>
            </a:endParaRPr>
          </a:p>
        </p:txBody>
      </p:sp>
      <p:pic>
        <p:nvPicPr>
          <p:cNvPr id="4" name="圖片 3"/>
          <p:cNvPicPr/>
          <p:nvPr/>
        </p:nvPicPr>
        <p:blipFill rotWithShape="1">
          <a:blip r:embed="rId2" cstate="print">
            <a:extLst>
              <a:ext uri="{28A0092B-C50C-407E-A947-70E740481C1C}">
                <a14:useLocalDpi xmlns:a14="http://schemas.microsoft.com/office/drawing/2010/main" val="0"/>
              </a:ext>
            </a:extLst>
          </a:blip>
          <a:srcRect/>
          <a:stretch/>
        </p:blipFill>
        <p:spPr bwMode="auto">
          <a:xfrm>
            <a:off x="251520" y="980728"/>
            <a:ext cx="8712968" cy="46805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45792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381000"/>
            <a:ext cx="5083175" cy="914400"/>
          </a:xfrm>
        </p:spPr>
        <p:txBody>
          <a:bodyPr/>
          <a:lstStyle/>
          <a:p>
            <a:pPr eaLnBrk="1" hangingPunct="1"/>
            <a:r>
              <a:rPr lang="en-US" altLang="zh-TW" u="sng" dirty="0" smtClean="0">
                <a:ea typeface="新細明體" pitchFamily="18" charset="-120"/>
              </a:rPr>
              <a:t>Codex Commission</a:t>
            </a:r>
          </a:p>
        </p:txBody>
      </p:sp>
      <p:sp>
        <p:nvSpPr>
          <p:cNvPr id="24579" name="Rectangle 3"/>
          <p:cNvSpPr>
            <a:spLocks noGrp="1" noChangeArrowheads="1"/>
          </p:cNvSpPr>
          <p:nvPr>
            <p:ph idx="1"/>
          </p:nvPr>
        </p:nvSpPr>
        <p:spPr>
          <a:xfrm>
            <a:off x="611560" y="1600200"/>
            <a:ext cx="7999040" cy="4495800"/>
          </a:xfrm>
        </p:spPr>
        <p:txBody>
          <a:bodyPr/>
          <a:lstStyle/>
          <a:p>
            <a:pPr eaLnBrk="1" hangingPunct="1">
              <a:lnSpc>
                <a:spcPct val="110000"/>
              </a:lnSpc>
            </a:pPr>
            <a:r>
              <a:rPr lang="zh-TW" altLang="en-US" sz="2800" b="1" dirty="0" smtClean="0"/>
              <a:t>國際食品法規標準整合組織</a:t>
            </a:r>
            <a:endParaRPr lang="en-US" altLang="zh-TW" sz="2800" b="1" dirty="0" smtClean="0"/>
          </a:p>
          <a:p>
            <a:pPr eaLnBrk="1" hangingPunct="1">
              <a:lnSpc>
                <a:spcPct val="110000"/>
              </a:lnSpc>
            </a:pPr>
            <a:r>
              <a:rPr lang="zh-TW" altLang="en-US" sz="2800" dirty="0" smtClean="0"/>
              <a:t>各項新法規 與 標準 的  發起 </a:t>
            </a:r>
            <a:r>
              <a:rPr lang="zh-TW" altLang="en-US" sz="2800" dirty="0"/>
              <a:t>與 </a:t>
            </a:r>
            <a:r>
              <a:rPr lang="zh-TW" altLang="en-US" sz="2800" dirty="0" smtClean="0"/>
              <a:t>監督</a:t>
            </a:r>
            <a:endParaRPr lang="en-US" altLang="zh-TW" sz="2800" b="1" dirty="0" smtClean="0"/>
          </a:p>
          <a:p>
            <a:pPr eaLnBrk="1" hangingPunct="1">
              <a:lnSpc>
                <a:spcPct val="110000"/>
              </a:lnSpc>
            </a:pPr>
            <a:r>
              <a:rPr lang="zh-TW" altLang="en-US" sz="2800" dirty="0"/>
              <a:t>各項新法規 與 標準 的  </a:t>
            </a:r>
            <a:r>
              <a:rPr lang="zh-TW" altLang="en-US" sz="2800" dirty="0" smtClean="0"/>
              <a:t>最終核准 與 出版</a:t>
            </a:r>
            <a:endParaRPr lang="en-US" altLang="zh-TW" sz="2800" dirty="0"/>
          </a:p>
          <a:p>
            <a:pPr eaLnBrk="1" hangingPunct="1">
              <a:lnSpc>
                <a:spcPct val="110000"/>
              </a:lnSpc>
            </a:pPr>
            <a:r>
              <a:rPr lang="zh-TW" altLang="en-US" sz="2800" b="1" dirty="0" smtClean="0"/>
              <a:t>因應新科技發展的標準更新</a:t>
            </a:r>
            <a:endParaRPr lang="en-US" altLang="zh-TW" sz="2800" b="1" dirty="0" smtClean="0"/>
          </a:p>
          <a:p>
            <a:pPr eaLnBrk="1" hangingPunct="1"/>
            <a:r>
              <a:rPr lang="zh-TW" altLang="en-US" sz="2800" dirty="0" smtClean="0"/>
              <a:t>所有聯合國會員國 或 所屬組織 都可加入</a:t>
            </a:r>
            <a:endParaRPr lang="en-US" altLang="zh-TW" sz="2800" dirty="0" smtClean="0"/>
          </a:p>
          <a:p>
            <a:pPr eaLnBrk="1" hangingPunct="1"/>
            <a:r>
              <a:rPr lang="en-US" altLang="zh-TW" sz="2800" dirty="0" smtClean="0"/>
              <a:t>189 </a:t>
            </a:r>
            <a:r>
              <a:rPr lang="en-US" altLang="zh-TW" sz="2800" dirty="0"/>
              <a:t>Codex </a:t>
            </a:r>
            <a:r>
              <a:rPr lang="zh-TW" altLang="en-US" sz="2800" dirty="0" smtClean="0"/>
              <a:t>會員</a:t>
            </a:r>
            <a:r>
              <a:rPr lang="en-US" altLang="zh-TW" sz="2800" dirty="0" smtClean="0"/>
              <a:t> - 188</a:t>
            </a:r>
            <a:r>
              <a:rPr lang="zh-TW" altLang="en-US" sz="2800" dirty="0" smtClean="0"/>
              <a:t>會員國 </a:t>
            </a:r>
            <a:r>
              <a:rPr lang="en-US" altLang="zh-TW" sz="2800" dirty="0" smtClean="0"/>
              <a:t>1</a:t>
            </a:r>
            <a:r>
              <a:rPr lang="zh-TW" altLang="en-US" sz="2800" dirty="0" smtClean="0"/>
              <a:t> 跨國組織</a:t>
            </a:r>
            <a:r>
              <a:rPr lang="en-US" altLang="zh-TW" sz="2800" dirty="0" smtClean="0"/>
              <a:t> </a:t>
            </a:r>
            <a:r>
              <a:rPr lang="en-US" altLang="zh-TW" sz="2800" dirty="0"/>
              <a:t>(EU)</a:t>
            </a:r>
          </a:p>
          <a:p>
            <a:pPr eaLnBrk="1" hangingPunct="1"/>
            <a:r>
              <a:rPr lang="en-US" altLang="zh-TW" sz="2800" dirty="0"/>
              <a:t>229 Codex </a:t>
            </a:r>
            <a:r>
              <a:rPr lang="zh-TW" altLang="en-US" sz="2800" dirty="0" smtClean="0"/>
              <a:t>觀察員</a:t>
            </a:r>
            <a:r>
              <a:rPr lang="en-US" altLang="zh-TW" sz="2800" dirty="0" smtClean="0"/>
              <a:t> - </a:t>
            </a:r>
            <a:r>
              <a:rPr lang="en-US" altLang="zh-TW" sz="2800" dirty="0"/>
              <a:t>52 IGOs, 161 NGOs, 16 UN.</a:t>
            </a:r>
            <a:endParaRPr lang="en-US" altLang="zh-TW" sz="2800" i="1" dirty="0"/>
          </a:p>
          <a:p>
            <a:pPr marL="0" indent="0" eaLnBrk="1" hangingPunct="1">
              <a:lnSpc>
                <a:spcPct val="110000"/>
              </a:lnSpc>
              <a:buNone/>
            </a:pPr>
            <a:endParaRPr lang="en-US" altLang="zh-TW" sz="2800" b="1" dirty="0" smtClean="0"/>
          </a:p>
        </p:txBody>
      </p:sp>
      <p:sp>
        <p:nvSpPr>
          <p:cNvPr id="24580" name="投影片編號版面配置區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1637138D-04FA-432B-9E14-EA701C1AEA86}" type="slidenum">
              <a:rPr lang="en-US" altLang="zh-TW" sz="1600" b="1" smtClean="0">
                <a:ea typeface="新細明體" pitchFamily="18" charset="-120"/>
              </a:rPr>
              <a:pPr>
                <a:spcBef>
                  <a:spcPct val="0"/>
                </a:spcBef>
                <a:buFontTx/>
                <a:buNone/>
              </a:pPr>
              <a:t>71</a:t>
            </a:fld>
            <a:endParaRPr lang="en-US" altLang="zh-TW" sz="1600" b="1" smtClean="0">
              <a:ea typeface="新細明體" pitchFamily="18" charset="-120"/>
            </a:endParaRPr>
          </a:p>
        </p:txBody>
      </p:sp>
    </p:spTree>
    <p:extLst>
      <p:ext uri="{BB962C8B-B14F-4D97-AF65-F5344CB8AC3E}">
        <p14:creationId xmlns:p14="http://schemas.microsoft.com/office/powerpoint/2010/main" val="413832323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編號版面配置區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3DF4A87D-AA9C-48C1-909A-CEE5047E4B6B}" type="slidenum">
              <a:rPr lang="en-US" altLang="zh-TW" sz="1800" smtClean="0">
                <a:ea typeface="新細明體" pitchFamily="18" charset="-120"/>
              </a:rPr>
              <a:pPr>
                <a:spcBef>
                  <a:spcPct val="0"/>
                </a:spcBef>
                <a:buFontTx/>
                <a:buNone/>
              </a:pPr>
              <a:t>72</a:t>
            </a:fld>
            <a:endParaRPr lang="en-US" altLang="zh-TW" sz="1800" smtClean="0">
              <a:ea typeface="新細明體" pitchFamily="18"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3870631129"/>
              </p:ext>
            </p:extLst>
          </p:nvPr>
        </p:nvGraphicFramePr>
        <p:xfrm>
          <a:off x="1371600" y="1143000"/>
          <a:ext cx="6781800" cy="2160589"/>
        </p:xfrm>
        <a:graphic>
          <a:graphicData uri="http://schemas.openxmlformats.org/drawingml/2006/table">
            <a:tbl>
              <a:tblPr firstRow="1" firstCol="1" bandRow="1">
                <a:tableStyleId>{F5AB1C69-6EDB-4FF4-983F-18BD219EF322}</a:tableStyleId>
              </a:tblPr>
              <a:tblGrid>
                <a:gridCol w="1662220"/>
                <a:gridCol w="5119580"/>
              </a:tblGrid>
              <a:tr h="720196">
                <a:tc>
                  <a:txBody>
                    <a:bodyPr/>
                    <a:lstStyle/>
                    <a:p>
                      <a:pPr>
                        <a:spcAft>
                          <a:spcPts val="0"/>
                        </a:spcAft>
                      </a:pPr>
                      <a:endParaRPr lang="en-US" sz="1200" kern="100" dirty="0">
                        <a:solidFill>
                          <a:schemeClr val="tx1"/>
                        </a:solidFill>
                        <a:effectLst/>
                        <a:latin typeface="Calibri"/>
                        <a:ea typeface="新細明體"/>
                        <a:cs typeface="Times New Roman"/>
                      </a:endParaRPr>
                    </a:p>
                  </a:txBody>
                  <a:tcPr marL="68580" marR="68580" marT="0" marB="0"/>
                </a:tc>
                <a:tc>
                  <a:txBody>
                    <a:bodyPr/>
                    <a:lstStyle/>
                    <a:p>
                      <a:pPr>
                        <a:spcAft>
                          <a:spcPts val="0"/>
                        </a:spcAft>
                      </a:pPr>
                      <a:r>
                        <a:rPr lang="en-US" sz="1800" b="1" kern="0" dirty="0" smtClean="0">
                          <a:solidFill>
                            <a:schemeClr val="tx1"/>
                          </a:solidFill>
                          <a:effectLst/>
                        </a:rPr>
                        <a:t>Standards</a:t>
                      </a:r>
                      <a:r>
                        <a:rPr lang="en-US" sz="1800" b="1" kern="0" dirty="0">
                          <a:solidFill>
                            <a:schemeClr val="tx1"/>
                          </a:solidFill>
                          <a:effectLst/>
                        </a:rPr>
                        <a:t>, </a:t>
                      </a:r>
                      <a:r>
                        <a:rPr lang="en-US" sz="1800" b="1" kern="0" dirty="0" smtClean="0">
                          <a:solidFill>
                            <a:schemeClr val="tx1"/>
                          </a:solidFill>
                          <a:effectLst/>
                        </a:rPr>
                        <a:t>Guidelines</a:t>
                      </a:r>
                      <a:r>
                        <a:rPr lang="en-US" sz="1800" b="1" kern="0" dirty="0">
                          <a:solidFill>
                            <a:schemeClr val="tx1"/>
                          </a:solidFill>
                          <a:effectLst/>
                        </a:rPr>
                        <a:t>, </a:t>
                      </a:r>
                      <a:r>
                        <a:rPr lang="en-US" sz="1800" b="1" kern="0" dirty="0" smtClean="0">
                          <a:solidFill>
                            <a:schemeClr val="tx1"/>
                          </a:solidFill>
                          <a:effectLst/>
                        </a:rPr>
                        <a:t>Codes </a:t>
                      </a:r>
                      <a:r>
                        <a:rPr lang="en-US" sz="1800" b="1" kern="0" dirty="0">
                          <a:solidFill>
                            <a:schemeClr val="tx1"/>
                          </a:solidFill>
                          <a:effectLst/>
                        </a:rPr>
                        <a:t>of </a:t>
                      </a:r>
                      <a:r>
                        <a:rPr lang="en-US" sz="1800" b="1" kern="0" dirty="0" smtClean="0">
                          <a:solidFill>
                            <a:schemeClr val="tx1"/>
                          </a:solidFill>
                          <a:effectLst/>
                        </a:rPr>
                        <a:t>Practice </a:t>
                      </a:r>
                      <a:r>
                        <a:rPr lang="en-US" sz="1800" b="1" kern="0" dirty="0">
                          <a:solidFill>
                            <a:schemeClr val="tx1"/>
                          </a:solidFill>
                          <a:effectLst/>
                        </a:rPr>
                        <a:t>and </a:t>
                      </a:r>
                      <a:r>
                        <a:rPr lang="en-US" sz="1800" b="1" kern="0" dirty="0" smtClean="0">
                          <a:solidFill>
                            <a:schemeClr val="tx1"/>
                          </a:solidFill>
                          <a:effectLst/>
                        </a:rPr>
                        <a:t>Advisory Texts</a:t>
                      </a:r>
                      <a:endParaRPr lang="zh-TW" sz="1800" b="1" kern="100" dirty="0">
                        <a:solidFill>
                          <a:schemeClr val="tx1"/>
                        </a:solidFill>
                        <a:effectLst/>
                        <a:latin typeface="Calibri"/>
                        <a:ea typeface="新細明體"/>
                        <a:cs typeface="Times New Roman"/>
                      </a:endParaRPr>
                    </a:p>
                  </a:txBody>
                  <a:tcPr marL="68580" marR="68580" marT="0" marB="0" anchor="ctr"/>
                </a:tc>
              </a:tr>
              <a:tr h="960262">
                <a:tc>
                  <a:txBody>
                    <a:bodyPr/>
                    <a:lstStyle/>
                    <a:p>
                      <a:pPr>
                        <a:spcAft>
                          <a:spcPts val="0"/>
                        </a:spcAft>
                      </a:pPr>
                      <a:endParaRPr lang="en-US" sz="1200" kern="100">
                        <a:solidFill>
                          <a:schemeClr val="tx1"/>
                        </a:solidFill>
                        <a:effectLst/>
                        <a:latin typeface="Calibri"/>
                        <a:ea typeface="新細明體"/>
                        <a:cs typeface="Times New Roman"/>
                      </a:endParaRPr>
                    </a:p>
                  </a:txBody>
                  <a:tcPr marL="68580" marR="68580" marT="0" marB="0"/>
                </a:tc>
                <a:tc>
                  <a:txBody>
                    <a:bodyPr/>
                    <a:lstStyle/>
                    <a:p>
                      <a:pPr>
                        <a:lnSpc>
                          <a:spcPct val="120000"/>
                        </a:lnSpc>
                        <a:spcAft>
                          <a:spcPts val="0"/>
                        </a:spcAft>
                      </a:pPr>
                      <a:r>
                        <a:rPr lang="zh-CN" altLang="en-US" b="0" i="0" u="none" dirty="0" smtClean="0">
                          <a:solidFill>
                            <a:srgbClr val="0000FF"/>
                          </a:solidFill>
                        </a:rPr>
                        <a:t>有關</a:t>
                      </a:r>
                      <a:r>
                        <a:rPr lang="zh-CN" altLang="en-US" b="1" i="0" u="none" dirty="0" smtClean="0">
                          <a:solidFill>
                            <a:srgbClr val="FF0000"/>
                          </a:solidFill>
                        </a:rPr>
                        <a:t>食品添加劑、</a:t>
                      </a:r>
                      <a:r>
                        <a:rPr lang="zh-TW" altLang="en-US" b="1" i="0" u="none" dirty="0" smtClean="0">
                          <a:solidFill>
                            <a:srgbClr val="FF0000"/>
                          </a:solidFill>
                        </a:rPr>
                        <a:t>動物用藥</a:t>
                      </a:r>
                      <a:r>
                        <a:rPr lang="zh-CN" altLang="en-US" b="1" i="0" u="none" dirty="0" smtClean="0">
                          <a:solidFill>
                            <a:srgbClr val="FF0000"/>
                          </a:solidFill>
                        </a:rPr>
                        <a:t>最高殘留量和農藥最高殘留量</a:t>
                      </a:r>
                      <a:r>
                        <a:rPr lang="zh-CN" altLang="en-US" b="0" i="0" u="none" dirty="0" smtClean="0">
                          <a:solidFill>
                            <a:srgbClr val="0000FF"/>
                          </a:solidFill>
                        </a:rPr>
                        <a:t>的數量化法典標準亦可通過資料庫獲取</a:t>
                      </a:r>
                      <a:endParaRPr lang="zh-TW" sz="1800" b="0" i="0" u="none" kern="100" dirty="0">
                        <a:solidFill>
                          <a:srgbClr val="0000FF"/>
                        </a:solidFill>
                        <a:effectLst/>
                        <a:latin typeface="Calibri"/>
                        <a:ea typeface="新細明體"/>
                        <a:cs typeface="Times New Roman"/>
                      </a:endParaRPr>
                    </a:p>
                  </a:txBody>
                  <a:tcPr marL="68580" marR="68580" marT="0" marB="0" anchor="ctr"/>
                </a:tc>
              </a:tr>
              <a:tr h="480131">
                <a:tc>
                  <a:txBody>
                    <a:bodyPr/>
                    <a:lstStyle/>
                    <a:p>
                      <a:pPr>
                        <a:spcAft>
                          <a:spcPts val="0"/>
                        </a:spcAft>
                      </a:pPr>
                      <a:endParaRPr lang="en-US" sz="1200" kern="100">
                        <a:solidFill>
                          <a:schemeClr val="tx1"/>
                        </a:solidFill>
                        <a:effectLst/>
                        <a:latin typeface="Calibri"/>
                        <a:ea typeface="新細明體"/>
                        <a:cs typeface="Times New Roman"/>
                      </a:endParaRPr>
                    </a:p>
                  </a:txBody>
                  <a:tcPr marL="68580" marR="68580" marT="0" marB="0"/>
                </a:tc>
                <a:tc>
                  <a:txBody>
                    <a:bodyPr/>
                    <a:lstStyle/>
                    <a:p>
                      <a:pPr>
                        <a:spcAft>
                          <a:spcPts val="0"/>
                        </a:spcAft>
                      </a:pPr>
                      <a:r>
                        <a:rPr lang="en-US" sz="1800" b="1" u="none" strike="noStrike" kern="0" dirty="0">
                          <a:solidFill>
                            <a:schemeClr val="tx1"/>
                          </a:solidFill>
                          <a:effectLst/>
                        </a:rPr>
                        <a:t>Thematic compilations</a:t>
                      </a:r>
                      <a:r>
                        <a:rPr lang="en-US" sz="1800" b="1" kern="0" dirty="0">
                          <a:solidFill>
                            <a:schemeClr val="tx1"/>
                          </a:solidFill>
                          <a:effectLst/>
                        </a:rPr>
                        <a:t> of Codex </a:t>
                      </a:r>
                      <a:r>
                        <a:rPr lang="en-US" sz="1800" b="1" kern="0" dirty="0" smtClean="0">
                          <a:solidFill>
                            <a:schemeClr val="tx1"/>
                          </a:solidFill>
                          <a:effectLst/>
                        </a:rPr>
                        <a:t>texts</a:t>
                      </a:r>
                      <a:endParaRPr lang="zh-TW" sz="1800" b="1" kern="100" dirty="0">
                        <a:solidFill>
                          <a:schemeClr val="tx1"/>
                        </a:solidFill>
                        <a:effectLst/>
                        <a:latin typeface="Calibri"/>
                        <a:ea typeface="新細明體"/>
                        <a:cs typeface="Times New Roman"/>
                      </a:endParaRPr>
                    </a:p>
                  </a:txBody>
                  <a:tcPr marL="68580" marR="68580" marT="0" marB="0" anchor="ctr"/>
                </a:tc>
              </a:tr>
            </a:tbl>
          </a:graphicData>
        </a:graphic>
      </p:graphicFrame>
      <p:pic>
        <p:nvPicPr>
          <p:cNvPr id="36881" name="圖片 4" descr="http://www.codexalimentarius.org/fileadmin/user_upload/codexalimentarius/images/1standards.png">
            <a:hlinkClick r:id="rId2" tooltip="&quot;Opens internal link in current window&quo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784350" y="1219200"/>
            <a:ext cx="8382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圖片 5" descr="http://www.codexalimentarius.org/fileadmin/user_upload/codexalimentarius/images/SQLDatabase.png">
            <a:hlinkClick r:id="rId4" tooltip="&quot;Opens internal link in current window&quo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701800" y="1905000"/>
            <a:ext cx="9207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3" name="圖片 1" descr="http://www.codexalimentarius.org/fileadmin/user_upload/codexalimentarius/images/1contents.png">
            <a:hlinkClick r:id="rId6" tooltip="&quot;Opens internal link in current window&quo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701800" y="2597150"/>
            <a:ext cx="9207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txBox="1">
            <a:spLocks noChangeArrowheads="1"/>
          </p:cNvSpPr>
          <p:nvPr/>
        </p:nvSpPr>
        <p:spPr>
          <a:xfrm>
            <a:off x="152400" y="381000"/>
            <a:ext cx="8524056" cy="715963"/>
          </a:xfrm>
          <a:prstGeom prst="rect">
            <a:avLst/>
          </a:prstGeom>
        </p:spPr>
        <p:txBody>
          <a:bodyPr/>
          <a:lstStyle>
            <a:lvl1pPr algn="l" rtl="0" fontAlgn="base">
              <a:spcBef>
                <a:spcPct val="0"/>
              </a:spcBef>
              <a:spcAft>
                <a:spcPct val="0"/>
              </a:spcAft>
              <a:defRPr sz="4400" b="1">
                <a:solidFill>
                  <a:schemeClr val="tx2"/>
                </a:solidFill>
                <a:latin typeface="+mj-lt"/>
                <a:ea typeface="+mj-ea"/>
                <a:cs typeface="+mj-cs"/>
              </a:defRPr>
            </a:lvl1pPr>
            <a:lvl2pPr algn="l" rtl="0" fontAlgn="base">
              <a:spcBef>
                <a:spcPct val="0"/>
              </a:spcBef>
              <a:spcAft>
                <a:spcPct val="0"/>
              </a:spcAft>
              <a:defRPr sz="4400" b="1">
                <a:solidFill>
                  <a:schemeClr val="tx2"/>
                </a:solidFill>
                <a:latin typeface="Arial" charset="0"/>
              </a:defRPr>
            </a:lvl2pPr>
            <a:lvl3pPr algn="l" rtl="0" fontAlgn="base">
              <a:spcBef>
                <a:spcPct val="0"/>
              </a:spcBef>
              <a:spcAft>
                <a:spcPct val="0"/>
              </a:spcAft>
              <a:defRPr sz="4400" b="1">
                <a:solidFill>
                  <a:schemeClr val="tx2"/>
                </a:solidFill>
                <a:latin typeface="Arial" charset="0"/>
              </a:defRPr>
            </a:lvl3pPr>
            <a:lvl4pPr algn="l" rtl="0" fontAlgn="base">
              <a:spcBef>
                <a:spcPct val="0"/>
              </a:spcBef>
              <a:spcAft>
                <a:spcPct val="0"/>
              </a:spcAft>
              <a:defRPr sz="4400" b="1">
                <a:solidFill>
                  <a:schemeClr val="tx2"/>
                </a:solidFill>
                <a:latin typeface="Arial" charset="0"/>
              </a:defRPr>
            </a:lvl4pPr>
            <a:lvl5pPr algn="l" rtl="0" fontAlgn="base">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pPr eaLnBrk="1" hangingPunct="1">
              <a:defRPr/>
            </a:pPr>
            <a:r>
              <a:rPr lang="en-US" altLang="zh-TW" u="sng" kern="0" dirty="0" smtClean="0">
                <a:solidFill>
                  <a:srgbClr val="FF0000"/>
                </a:solidFill>
                <a:latin typeface="+mn-lt"/>
                <a:ea typeface="+mn-ea"/>
              </a:rPr>
              <a:t>Codex </a:t>
            </a:r>
            <a:r>
              <a:rPr lang="zh-TW" altLang="en-US" u="sng" kern="0" dirty="0" smtClean="0">
                <a:solidFill>
                  <a:srgbClr val="FF0000"/>
                </a:solidFill>
                <a:latin typeface="+mn-lt"/>
                <a:ea typeface="+mn-ea"/>
              </a:rPr>
              <a:t>標準</a:t>
            </a:r>
            <a:endParaRPr lang="en-US" altLang="zh-TW" u="sng" kern="0" dirty="0" smtClean="0">
              <a:solidFill>
                <a:srgbClr val="FF0000"/>
              </a:solidFill>
              <a:latin typeface="+mn-lt"/>
              <a:ea typeface="+mn-ea"/>
            </a:endParaRPr>
          </a:p>
        </p:txBody>
      </p:sp>
      <p:graphicFrame>
        <p:nvGraphicFramePr>
          <p:cNvPr id="6" name="表格 5"/>
          <p:cNvGraphicFramePr>
            <a:graphicFrameLocks noGrp="1"/>
          </p:cNvGraphicFramePr>
          <p:nvPr/>
        </p:nvGraphicFramePr>
        <p:xfrm>
          <a:off x="1524000" y="3322638"/>
          <a:ext cx="6553201" cy="3048003"/>
        </p:xfrm>
        <a:graphic>
          <a:graphicData uri="http://schemas.openxmlformats.org/drawingml/2006/table">
            <a:tbl>
              <a:tblPr firstRow="1" firstCol="1" bandRow="1">
                <a:tableStyleId>{5C22544A-7EE6-4342-B048-85BDC9FD1C3A}</a:tableStyleId>
              </a:tblPr>
              <a:tblGrid>
                <a:gridCol w="2220373"/>
                <a:gridCol w="722138"/>
                <a:gridCol w="722138"/>
                <a:gridCol w="722138"/>
                <a:gridCol w="722138"/>
                <a:gridCol w="722138"/>
                <a:gridCol w="722138"/>
              </a:tblGrid>
              <a:tr h="435429">
                <a:tc>
                  <a:txBody>
                    <a:bodyPr/>
                    <a:lstStyle/>
                    <a:p>
                      <a:pPr algn="ctr">
                        <a:spcAft>
                          <a:spcPts val="0"/>
                        </a:spcAft>
                      </a:pPr>
                      <a:r>
                        <a:rPr lang="en-US" sz="1800" kern="0" dirty="0">
                          <a:effectLst/>
                        </a:rPr>
                        <a:t>Type of Text </a:t>
                      </a:r>
                      <a:endParaRPr lang="zh-TW" sz="1800" kern="100" dirty="0">
                        <a:effectLst/>
                        <a:latin typeface="Calibri"/>
                        <a:ea typeface="新細明體"/>
                        <a:cs typeface="Times New Roman"/>
                      </a:endParaRPr>
                    </a:p>
                  </a:txBody>
                  <a:tcPr marL="12700" marR="12700" marT="12700" marB="12700" anchor="ctr"/>
                </a:tc>
                <a:tc>
                  <a:txBody>
                    <a:bodyPr/>
                    <a:lstStyle/>
                    <a:p>
                      <a:pPr algn="ctr">
                        <a:spcAft>
                          <a:spcPts val="0"/>
                        </a:spcAft>
                      </a:pPr>
                      <a:r>
                        <a:rPr lang="en-US" sz="1800" kern="0">
                          <a:effectLst/>
                        </a:rPr>
                        <a:t>EN</a:t>
                      </a:r>
                      <a:endParaRPr lang="zh-TW" sz="1800" kern="100">
                        <a:effectLst/>
                        <a:latin typeface="Calibri"/>
                        <a:ea typeface="新細明體"/>
                        <a:cs typeface="Times New Roman"/>
                      </a:endParaRPr>
                    </a:p>
                  </a:txBody>
                  <a:tcPr marL="47625" marR="47625" marT="19050" marB="19050" anchor="ctr"/>
                </a:tc>
                <a:tc>
                  <a:txBody>
                    <a:bodyPr/>
                    <a:lstStyle/>
                    <a:p>
                      <a:pPr algn="ctr">
                        <a:spcAft>
                          <a:spcPts val="0"/>
                        </a:spcAft>
                      </a:pPr>
                      <a:r>
                        <a:rPr lang="en-US" sz="1800" kern="0">
                          <a:effectLst/>
                        </a:rPr>
                        <a:t>FR</a:t>
                      </a:r>
                      <a:endParaRPr lang="zh-TW" sz="1800" kern="100">
                        <a:effectLst/>
                        <a:latin typeface="Calibri"/>
                        <a:ea typeface="新細明體"/>
                        <a:cs typeface="Times New Roman"/>
                      </a:endParaRPr>
                    </a:p>
                  </a:txBody>
                  <a:tcPr marL="47625" marR="47625" marT="19050" marB="19050" anchor="ctr"/>
                </a:tc>
                <a:tc>
                  <a:txBody>
                    <a:bodyPr/>
                    <a:lstStyle/>
                    <a:p>
                      <a:pPr algn="ctr">
                        <a:spcAft>
                          <a:spcPts val="0"/>
                        </a:spcAft>
                      </a:pPr>
                      <a:r>
                        <a:rPr lang="en-US" sz="1800" kern="0">
                          <a:effectLst/>
                        </a:rPr>
                        <a:t>ES</a:t>
                      </a:r>
                      <a:endParaRPr lang="zh-TW" sz="1800" kern="100">
                        <a:effectLst/>
                        <a:latin typeface="Calibri"/>
                        <a:ea typeface="新細明體"/>
                        <a:cs typeface="Times New Roman"/>
                      </a:endParaRPr>
                    </a:p>
                  </a:txBody>
                  <a:tcPr marL="47625" marR="47625" marT="19050" marB="19050" anchor="ctr"/>
                </a:tc>
                <a:tc>
                  <a:txBody>
                    <a:bodyPr/>
                    <a:lstStyle/>
                    <a:p>
                      <a:pPr algn="ctr">
                        <a:spcAft>
                          <a:spcPts val="0"/>
                        </a:spcAft>
                      </a:pPr>
                      <a:r>
                        <a:rPr lang="en-US" sz="1800" kern="0">
                          <a:effectLst/>
                        </a:rPr>
                        <a:t>AR</a:t>
                      </a:r>
                      <a:endParaRPr lang="zh-TW" sz="1800" kern="100">
                        <a:effectLst/>
                        <a:latin typeface="Calibri"/>
                        <a:ea typeface="新細明體"/>
                        <a:cs typeface="Times New Roman"/>
                      </a:endParaRPr>
                    </a:p>
                  </a:txBody>
                  <a:tcPr marL="47625" marR="47625" marT="19050" marB="19050" anchor="ctr"/>
                </a:tc>
                <a:tc>
                  <a:txBody>
                    <a:bodyPr/>
                    <a:lstStyle/>
                    <a:p>
                      <a:pPr algn="ctr">
                        <a:spcAft>
                          <a:spcPts val="0"/>
                        </a:spcAft>
                      </a:pPr>
                      <a:r>
                        <a:rPr lang="en-US" sz="1800" kern="0">
                          <a:effectLst/>
                        </a:rPr>
                        <a:t>ZH</a:t>
                      </a:r>
                      <a:endParaRPr lang="zh-TW" sz="1800" kern="100">
                        <a:effectLst/>
                        <a:latin typeface="Calibri"/>
                        <a:ea typeface="新細明體"/>
                        <a:cs typeface="Times New Roman"/>
                      </a:endParaRPr>
                    </a:p>
                  </a:txBody>
                  <a:tcPr marL="47625" marR="47625" marT="19050" marB="19050" anchor="ctr"/>
                </a:tc>
                <a:tc>
                  <a:txBody>
                    <a:bodyPr/>
                    <a:lstStyle/>
                    <a:p>
                      <a:pPr algn="ctr">
                        <a:spcAft>
                          <a:spcPts val="0"/>
                        </a:spcAft>
                      </a:pPr>
                      <a:r>
                        <a:rPr lang="en-US" sz="1800" kern="0">
                          <a:effectLst/>
                        </a:rPr>
                        <a:t>RU</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Codes of practice</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49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49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49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4</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22</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Guidelines</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72</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dirty="0">
                          <a:effectLst/>
                        </a:rPr>
                        <a:t>71</a:t>
                      </a:r>
                      <a:endParaRPr lang="zh-TW" sz="1800" kern="100" dirty="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71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23</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13</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19</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Misc</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4</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3</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3</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0</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MRLs</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0</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0</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0</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Standards</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212</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208</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211</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86</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59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95</a:t>
                      </a:r>
                      <a:endParaRPr lang="zh-TW" sz="1800" kern="100">
                        <a:effectLst/>
                        <a:latin typeface="Calibri"/>
                        <a:ea typeface="新細明體"/>
                        <a:cs typeface="Times New Roman"/>
                      </a:endParaRPr>
                    </a:p>
                  </a:txBody>
                  <a:tcPr marL="47625" marR="47625" marT="19050" marB="19050" anchor="ctr"/>
                </a:tc>
              </a:tr>
              <a:tr h="435429">
                <a:tc>
                  <a:txBody>
                    <a:bodyPr/>
                    <a:lstStyle/>
                    <a:p>
                      <a:pPr algn="ctr">
                        <a:spcAft>
                          <a:spcPts val="0"/>
                        </a:spcAft>
                      </a:pPr>
                      <a:r>
                        <a:rPr lang="en-US" sz="1800" kern="0">
                          <a:effectLst/>
                        </a:rPr>
                        <a:t>TOTALS</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338</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332</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335</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129</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a:effectLst/>
                        </a:rPr>
                        <a:t>76</a:t>
                      </a:r>
                      <a:endParaRPr lang="zh-TW" sz="1800" kern="100">
                        <a:effectLst/>
                        <a:latin typeface="Calibri"/>
                        <a:ea typeface="新細明體"/>
                        <a:cs typeface="Times New Roman"/>
                      </a:endParaRPr>
                    </a:p>
                  </a:txBody>
                  <a:tcPr marL="47625" marR="47625" marT="19050" marB="19050" anchor="ctr"/>
                </a:tc>
                <a:tc>
                  <a:txBody>
                    <a:bodyPr/>
                    <a:lstStyle/>
                    <a:p>
                      <a:pPr algn="r">
                        <a:spcAft>
                          <a:spcPts val="0"/>
                        </a:spcAft>
                      </a:pPr>
                      <a:r>
                        <a:rPr lang="en-US" sz="1800" kern="0" dirty="0">
                          <a:effectLst/>
                        </a:rPr>
                        <a:t>137</a:t>
                      </a:r>
                      <a:endParaRPr lang="zh-TW" sz="1800" kern="100" dirty="0">
                        <a:effectLst/>
                        <a:latin typeface="Calibri"/>
                        <a:ea typeface="新細明體"/>
                        <a:cs typeface="Times New Roman"/>
                      </a:endParaRPr>
                    </a:p>
                  </a:txBody>
                  <a:tcPr marL="47625" marR="47625" marT="19050" marB="19050" anchor="ctr"/>
                </a:tc>
              </a:tr>
            </a:tbl>
          </a:graphicData>
        </a:graphic>
      </p:graphicFrame>
    </p:spTree>
    <p:extLst>
      <p:ext uri="{BB962C8B-B14F-4D97-AF65-F5344CB8AC3E}">
        <p14:creationId xmlns:p14="http://schemas.microsoft.com/office/powerpoint/2010/main" val="363796808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73</a:t>
            </a:fld>
            <a:endParaRPr lang="en-US" altLang="zh-TW"/>
          </a:p>
        </p:txBody>
      </p:sp>
      <p:pic>
        <p:nvPicPr>
          <p:cNvPr id="5" name="圖片 4"/>
          <p:cNvPicPr/>
          <p:nvPr/>
        </p:nvPicPr>
        <p:blipFill rotWithShape="1">
          <a:blip r:embed="rId2" cstate="print">
            <a:extLst>
              <a:ext uri="{28A0092B-C50C-407E-A947-70E740481C1C}">
                <a14:useLocalDpi xmlns:a14="http://schemas.microsoft.com/office/drawing/2010/main" val="0"/>
              </a:ext>
            </a:extLst>
          </a:blip>
          <a:srcRect/>
          <a:stretch/>
        </p:blipFill>
        <p:spPr bwMode="auto">
          <a:xfrm>
            <a:off x="611560" y="188640"/>
            <a:ext cx="7776864" cy="3816424"/>
          </a:xfrm>
          <a:prstGeom prst="rect">
            <a:avLst/>
          </a:prstGeom>
          <a:ln>
            <a:noFill/>
          </a:ln>
          <a:extLst>
            <a:ext uri="{53640926-AAD7-44D8-BBD7-CCE9431645EC}">
              <a14:shadowObscured xmlns:a14="http://schemas.microsoft.com/office/drawing/2010/main"/>
            </a:ext>
          </a:extLst>
        </p:spPr>
      </p:pic>
      <p:pic>
        <p:nvPicPr>
          <p:cNvPr id="6" name="圖片 5"/>
          <p:cNvPicPr/>
          <p:nvPr/>
        </p:nvPicPr>
        <p:blipFill rotWithShape="1">
          <a:blip r:embed="rId3" cstate="print">
            <a:extLst>
              <a:ext uri="{28A0092B-C50C-407E-A947-70E740481C1C}">
                <a14:useLocalDpi xmlns:a14="http://schemas.microsoft.com/office/drawing/2010/main" val="0"/>
              </a:ext>
            </a:extLst>
          </a:blip>
          <a:srcRect/>
          <a:stretch/>
        </p:blipFill>
        <p:spPr bwMode="auto">
          <a:xfrm>
            <a:off x="477624" y="4077072"/>
            <a:ext cx="7910800" cy="26642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40783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21F354D7-79BA-4A5B-9230-E39ADAF73035}" type="slidenum">
              <a:rPr kumimoji="0" lang="zh-TW" altLang="en-US" sz="1400" smtClean="0">
                <a:ea typeface="新細明體" pitchFamily="18" charset="-120"/>
                <a:cs typeface="Arial" charset="0"/>
              </a:rPr>
              <a:pPr/>
              <a:t>74</a:t>
            </a:fld>
            <a:endParaRPr kumimoji="0" lang="en-US" altLang="zh-TW" sz="1400" smtClean="0">
              <a:ea typeface="新細明體" pitchFamily="18" charset="-120"/>
              <a:cs typeface="Arial" charset="0"/>
            </a:endParaRPr>
          </a:p>
        </p:txBody>
      </p:sp>
      <p:sp>
        <p:nvSpPr>
          <p:cNvPr id="5" name="矩形 4"/>
          <p:cNvSpPr/>
          <p:nvPr/>
        </p:nvSpPr>
        <p:spPr>
          <a:xfrm>
            <a:off x="467544" y="2348880"/>
            <a:ext cx="8477001" cy="1569660"/>
          </a:xfrm>
          <a:prstGeom prst="rect">
            <a:avLst/>
          </a:prstGeom>
          <a:noFill/>
          <a:effectLst>
            <a:reflection blurRad="6350" stA="50000" endA="300" endPos="90000" dir="5400000" sy="-100000" algn="bl" rotWithShape="0"/>
          </a:effectLst>
          <a:scene3d>
            <a:camera prst="orthographicFront">
              <a:rot lat="0" lon="0" rev="0"/>
            </a:camera>
            <a:lightRig rig="contrasting" dir="t">
              <a:rot lat="0" lon="0" rev="4500000"/>
            </a:lightRig>
          </a:scene3d>
          <a:sp3d>
            <a:bevelT prst="convex"/>
          </a:sp3d>
        </p:spPr>
        <p:txBody>
          <a:bodyPr wrap="none">
            <a:spAutoFit/>
            <a:sp3d contourW="6350" prstMaterial="metal">
              <a:bevelT w="127000" h="31750" prst="relaxedInset"/>
              <a:contourClr>
                <a:schemeClr val="accent1">
                  <a:shade val="75000"/>
                </a:schemeClr>
              </a:contourClr>
            </a:sp3d>
          </a:bodyPr>
          <a:lstStyle/>
          <a:p>
            <a:pPr algn="ctr">
              <a:defRPr/>
            </a:pPr>
            <a:r>
              <a:rPr lang="zh-TW" altLang="en-US"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全球食品安全倡議</a:t>
            </a:r>
            <a:endParaRPr lang="en-US" altLang="zh-TW"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lgn="ctr">
              <a:defRPr/>
            </a:pPr>
            <a:r>
              <a:rPr lang="en-US" altLang="zh-TW" sz="4800" b="1" dirty="0" smtClean="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Global Food Safety Initiative</a:t>
            </a:r>
            <a:endParaRPr lang="zh-TW" altLang="en-US" sz="4800" b="1" dirty="0">
              <a:solidFill>
                <a:srgbClr val="FF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4123509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p:txBody>
          <a:bodyPr/>
          <a:lstStyle/>
          <a:p>
            <a:pPr>
              <a:lnSpc>
                <a:spcPct val="110000"/>
              </a:lnSpc>
            </a:pPr>
            <a:r>
              <a:rPr lang="en-US" altLang="zh-TW" sz="2600" dirty="0"/>
              <a:t>GFSI</a:t>
            </a:r>
            <a:r>
              <a:rPr lang="zh-TW" altLang="zh-TW" sz="2600" dirty="0"/>
              <a:t>是由全球各大零售、餐飲、製造商等，如麥當勞、沃爾瑪、家樂福、</a:t>
            </a:r>
            <a:r>
              <a:rPr lang="zh-TW" altLang="zh-TW" sz="2600" dirty="0" smtClean="0"/>
              <a:t>可口可樂等</a:t>
            </a:r>
            <a:r>
              <a:rPr lang="zh-TW" altLang="zh-TW" sz="2600" dirty="0"/>
              <a:t>，討論食品安全議題，達到一致和客觀的符合性標準，提供持續性改進食品安全管理系統，以強化國際性的食品安全管理與增加消費者</a:t>
            </a:r>
            <a:r>
              <a:rPr lang="zh-TW" altLang="zh-TW" sz="2600" dirty="0" smtClean="0"/>
              <a:t>信心</a:t>
            </a:r>
            <a:endParaRPr lang="en-US" altLang="zh-TW" sz="2600" dirty="0" smtClean="0"/>
          </a:p>
          <a:p>
            <a:pPr>
              <a:lnSpc>
                <a:spcPct val="110000"/>
              </a:lnSpc>
            </a:pPr>
            <a:r>
              <a:rPr lang="zh-TW" altLang="zh-TW" sz="2600" dirty="0" smtClean="0">
                <a:solidFill>
                  <a:srgbClr val="FF0000"/>
                </a:solidFill>
              </a:rPr>
              <a:t>任何</a:t>
            </a:r>
            <a:r>
              <a:rPr lang="zh-TW" altLang="zh-TW" sz="2600" dirty="0">
                <a:solidFill>
                  <a:srgbClr val="FF0000"/>
                </a:solidFill>
              </a:rPr>
              <a:t>一種</a:t>
            </a:r>
            <a:r>
              <a:rPr lang="zh-TW" altLang="zh-TW" sz="2600" dirty="0"/>
              <a:t>做為</a:t>
            </a:r>
            <a:r>
              <a:rPr lang="zh-TW" altLang="zh-TW" sz="2600" dirty="0">
                <a:solidFill>
                  <a:srgbClr val="FF0000"/>
                </a:solidFill>
              </a:rPr>
              <a:t>食品安全管理標準</a:t>
            </a:r>
            <a:r>
              <a:rPr lang="zh-TW" altLang="zh-TW" sz="2600" dirty="0"/>
              <a:t>，都可向</a:t>
            </a:r>
            <a:r>
              <a:rPr lang="en-US" altLang="zh-TW" sz="2600" dirty="0"/>
              <a:t>GFSI</a:t>
            </a:r>
            <a:r>
              <a:rPr lang="zh-TW" altLang="zh-TW" sz="2600" dirty="0">
                <a:solidFill>
                  <a:srgbClr val="FF0000"/>
                </a:solidFill>
              </a:rPr>
              <a:t>提出審查</a:t>
            </a:r>
            <a:r>
              <a:rPr lang="zh-TW" altLang="zh-TW" sz="2600" dirty="0"/>
              <a:t>，來確認是否符合</a:t>
            </a:r>
            <a:r>
              <a:rPr lang="en-US" altLang="zh-TW" sz="2600" dirty="0"/>
              <a:t>GFSI</a:t>
            </a:r>
            <a:r>
              <a:rPr lang="zh-TW" altLang="zh-TW" sz="2600" dirty="0"/>
              <a:t>的</a:t>
            </a:r>
            <a:r>
              <a:rPr lang="zh-TW" altLang="zh-TW" sz="2600" dirty="0" smtClean="0"/>
              <a:t>要求</a:t>
            </a:r>
            <a:endParaRPr lang="en-US" altLang="zh-TW" sz="2600" dirty="0" smtClean="0"/>
          </a:p>
          <a:p>
            <a:pPr>
              <a:lnSpc>
                <a:spcPct val="110000"/>
              </a:lnSpc>
            </a:pPr>
            <a:r>
              <a:rPr lang="zh-TW" altLang="zh-TW" sz="2600" dirty="0" smtClean="0"/>
              <a:t>內容</a:t>
            </a:r>
            <a:r>
              <a:rPr lang="zh-TW" altLang="zh-TW" sz="2600" dirty="0"/>
              <a:t>須符合</a:t>
            </a:r>
            <a:r>
              <a:rPr lang="zh-TW" altLang="zh-TW" sz="2600" dirty="0">
                <a:solidFill>
                  <a:srgbClr val="FF0000"/>
                </a:solidFill>
              </a:rPr>
              <a:t>食品安全管理系統</a:t>
            </a:r>
            <a:r>
              <a:rPr lang="zh-TW" altLang="zh-TW" sz="2600" dirty="0"/>
              <a:t>、</a:t>
            </a:r>
            <a:r>
              <a:rPr lang="zh-TW" altLang="zh-TW" sz="2600" dirty="0">
                <a:solidFill>
                  <a:srgbClr val="FF0000"/>
                </a:solidFill>
              </a:rPr>
              <a:t>良好作業規範</a:t>
            </a:r>
            <a:r>
              <a:rPr lang="zh-TW" altLang="zh-TW" sz="2600" dirty="0" smtClean="0"/>
              <a:t>及</a:t>
            </a:r>
            <a:r>
              <a:rPr lang="zh-TW" altLang="en-US" sz="2600" dirty="0">
                <a:solidFill>
                  <a:srgbClr val="FF0000"/>
                </a:solidFill>
              </a:rPr>
              <a:t>危</a:t>
            </a:r>
            <a:r>
              <a:rPr lang="zh-TW" altLang="zh-TW" sz="2600" dirty="0" smtClean="0">
                <a:solidFill>
                  <a:srgbClr val="FF0000"/>
                </a:solidFill>
              </a:rPr>
              <a:t>害</a:t>
            </a:r>
            <a:r>
              <a:rPr lang="zh-TW" altLang="zh-TW" sz="2600" dirty="0">
                <a:solidFill>
                  <a:srgbClr val="FF0000"/>
                </a:solidFill>
              </a:rPr>
              <a:t>分析與重要管制點</a:t>
            </a:r>
            <a:r>
              <a:rPr lang="zh-TW" altLang="zh-TW" sz="2600" dirty="0"/>
              <a:t>等三個要素</a:t>
            </a:r>
            <a:endParaRPr lang="zh-TW" altLang="en-US" sz="2600" dirty="0"/>
          </a:p>
        </p:txBody>
      </p:sp>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75</a:t>
            </a:fld>
            <a:endParaRPr lang="en-US" altLang="zh-TW"/>
          </a:p>
        </p:txBody>
      </p:sp>
      <p:pic>
        <p:nvPicPr>
          <p:cNvPr id="5" name="圖片 4" descr="https://scontent-tpe1-1.xx.fbcdn.net/v/t1.0-9/13124914_592218034272106_7789046495077961361_n.png?_nc_cat=104&amp;_nc_ht=scontent-tpe1-1.xx&amp;oh=86a8bab625b271edc1e3be2ce8dac580&amp;oe=5D4F1B0A"/>
          <p:cNvPicPr/>
          <p:nvPr/>
        </p:nvPicPr>
        <p:blipFill>
          <a:blip r:embed="rId2">
            <a:extLst>
              <a:ext uri="{28A0092B-C50C-407E-A947-70E740481C1C}">
                <a14:useLocalDpi xmlns:a14="http://schemas.microsoft.com/office/drawing/2010/main" val="0"/>
              </a:ext>
            </a:extLst>
          </a:blip>
          <a:srcRect/>
          <a:stretch>
            <a:fillRect/>
          </a:stretch>
        </p:blipFill>
        <p:spPr bwMode="auto">
          <a:xfrm>
            <a:off x="630432" y="260648"/>
            <a:ext cx="2520280" cy="1296144"/>
          </a:xfrm>
          <a:prstGeom prst="rect">
            <a:avLst/>
          </a:prstGeom>
          <a:noFill/>
          <a:ln>
            <a:noFill/>
          </a:ln>
        </p:spPr>
      </p:pic>
    </p:spTree>
    <p:extLst>
      <p:ext uri="{BB962C8B-B14F-4D97-AF65-F5344CB8AC3E}">
        <p14:creationId xmlns:p14="http://schemas.microsoft.com/office/powerpoint/2010/main" val="26083181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76</a:t>
            </a:fld>
            <a:endParaRPr lang="en-US" altLang="zh-TW"/>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5683" y="1052736"/>
            <a:ext cx="8887534" cy="4276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74637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dirty="0" smtClean="0"/>
              <a:t>GFSI</a:t>
            </a:r>
            <a:r>
              <a:rPr lang="zh-TW" altLang="en-US" dirty="0" smtClean="0"/>
              <a:t> 認可的驗證方案 </a:t>
            </a:r>
            <a:r>
              <a:rPr lang="en-US" altLang="zh-TW" dirty="0" smtClean="0"/>
              <a:t>-</a:t>
            </a:r>
            <a:r>
              <a:rPr lang="zh-TW" altLang="en-US" dirty="0" smtClean="0"/>
              <a:t> </a:t>
            </a:r>
            <a:r>
              <a:rPr lang="en-US" altLang="zh-TW" dirty="0" smtClean="0"/>
              <a:t>1</a:t>
            </a:r>
            <a:endParaRPr lang="zh-TW" altLang="en-US" dirty="0"/>
          </a:p>
        </p:txBody>
      </p:sp>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77</a:t>
            </a:fld>
            <a:endParaRPr lang="en-US" altLang="zh-TW"/>
          </a:p>
        </p:txBody>
      </p:sp>
      <p:pic>
        <p:nvPicPr>
          <p:cNvPr id="4104" name="Picture 8"/>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11560" y="1628800"/>
            <a:ext cx="6984776" cy="5087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779335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dirty="0" smtClean="0"/>
              <a:t>GFSI</a:t>
            </a:r>
            <a:r>
              <a:rPr lang="zh-TW" altLang="en-US" dirty="0" smtClean="0"/>
              <a:t> 認可的驗證方案 </a:t>
            </a:r>
            <a:r>
              <a:rPr lang="en-US" altLang="zh-TW" dirty="0" smtClean="0"/>
              <a:t>-</a:t>
            </a:r>
            <a:r>
              <a:rPr lang="zh-TW" altLang="en-US" dirty="0" smtClean="0"/>
              <a:t> </a:t>
            </a:r>
            <a:r>
              <a:rPr lang="en-US" altLang="zh-TW" dirty="0" smtClean="0"/>
              <a:t>2</a:t>
            </a:r>
            <a:endParaRPr lang="zh-TW" altLang="en-US" dirty="0"/>
          </a:p>
        </p:txBody>
      </p:sp>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78</a:t>
            </a:fld>
            <a:endParaRPr lang="en-US" altLang="zh-TW"/>
          </a:p>
        </p:txBody>
      </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38429" y="1628800"/>
            <a:ext cx="7345345" cy="5044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432799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8352730" cy="1216025"/>
          </a:xfrm>
        </p:spPr>
        <p:txBody>
          <a:bodyPr/>
          <a:lstStyle/>
          <a:p>
            <a:r>
              <a:rPr lang="en-US" altLang="zh-TW" sz="3600" dirty="0" smtClean="0"/>
              <a:t>FSSC 22000 </a:t>
            </a:r>
            <a:r>
              <a:rPr lang="zh-TW" altLang="en-US" sz="3600" dirty="0" smtClean="0"/>
              <a:t>食品安全系統驗證標準</a:t>
            </a:r>
            <a:endParaRPr lang="zh-TW" altLang="en-US" sz="3600" dirty="0"/>
          </a:p>
        </p:txBody>
      </p:sp>
      <p:sp>
        <p:nvSpPr>
          <p:cNvPr id="3" name="內容版面配置區 2"/>
          <p:cNvSpPr>
            <a:spLocks noGrp="1"/>
          </p:cNvSpPr>
          <p:nvPr>
            <p:ph idx="1"/>
          </p:nvPr>
        </p:nvSpPr>
        <p:spPr>
          <a:xfrm>
            <a:off x="566738" y="1752600"/>
            <a:ext cx="8001000" cy="3260576"/>
          </a:xfrm>
        </p:spPr>
        <p:txBody>
          <a:bodyPr/>
          <a:lstStyle/>
          <a:p>
            <a:pPr>
              <a:lnSpc>
                <a:spcPct val="110000"/>
              </a:lnSpc>
            </a:pPr>
            <a:r>
              <a:rPr lang="en-US" altLang="zh-TW" sz="2600" b="0" dirty="0" smtClean="0"/>
              <a:t>FSSC 22000 </a:t>
            </a:r>
            <a:r>
              <a:rPr lang="zh-TW" altLang="en-US" sz="2600" b="0" dirty="0" smtClean="0"/>
              <a:t>＝「</a:t>
            </a:r>
            <a:r>
              <a:rPr lang="en-US" altLang="zh-TW" sz="2600" dirty="0" smtClean="0"/>
              <a:t>ISO 22000</a:t>
            </a:r>
            <a:r>
              <a:rPr lang="zh-TW" altLang="en-US" sz="2600" dirty="0" smtClean="0"/>
              <a:t>：</a:t>
            </a:r>
            <a:r>
              <a:rPr lang="en-US" altLang="zh-TW" sz="2600" dirty="0" smtClean="0"/>
              <a:t>2018</a:t>
            </a:r>
            <a:r>
              <a:rPr lang="zh-TW" altLang="en-US" sz="2600" b="0" dirty="0" smtClean="0"/>
              <a:t>」＋「</a:t>
            </a:r>
            <a:r>
              <a:rPr lang="en-US" altLang="zh-TW" sz="2600" dirty="0" smtClean="0"/>
              <a:t>ISO/TS 22002-1</a:t>
            </a:r>
            <a:r>
              <a:rPr lang="zh-TW" altLang="en-US" sz="2600" dirty="0" smtClean="0"/>
              <a:t>：</a:t>
            </a:r>
            <a:r>
              <a:rPr lang="en-US" altLang="zh-TW" sz="2600" dirty="0" smtClean="0"/>
              <a:t>2009</a:t>
            </a:r>
            <a:r>
              <a:rPr lang="zh-TW" altLang="en-US" sz="2600" dirty="0" smtClean="0"/>
              <a:t>前提</a:t>
            </a:r>
            <a:r>
              <a:rPr lang="zh-TW" altLang="en-US" sz="2600" dirty="0" smtClean="0"/>
              <a:t>性方案</a:t>
            </a:r>
            <a:r>
              <a:rPr lang="zh-TW" altLang="en-US" sz="2600" b="0" dirty="0" smtClean="0"/>
              <a:t>」，提供給食品製造廠商最新的驗證標準</a:t>
            </a:r>
            <a:endParaRPr lang="en-US" altLang="zh-TW" sz="2600" b="0" dirty="0" smtClean="0"/>
          </a:p>
          <a:p>
            <a:pPr>
              <a:lnSpc>
                <a:spcPct val="110000"/>
              </a:lnSpc>
            </a:pPr>
            <a:r>
              <a:rPr lang="en-US" altLang="zh-TW" sz="2600" b="0" dirty="0" smtClean="0"/>
              <a:t>ISO/TS 22002-1</a:t>
            </a:r>
            <a:r>
              <a:rPr lang="zh-TW" altLang="en-US" sz="2600" b="0" dirty="0" smtClean="0"/>
              <a:t>：</a:t>
            </a:r>
            <a:r>
              <a:rPr lang="en-US" altLang="zh-TW" sz="2600" b="0" dirty="0" smtClean="0"/>
              <a:t>2009</a:t>
            </a:r>
            <a:r>
              <a:rPr lang="zh-TW" altLang="en-US" sz="2600" b="0" dirty="0" smtClean="0"/>
              <a:t>（改版前為</a:t>
            </a:r>
            <a:r>
              <a:rPr lang="en-US" altLang="zh-TW" sz="2600" b="0" dirty="0" smtClean="0"/>
              <a:t>PAS220</a:t>
            </a:r>
            <a:r>
              <a:rPr lang="zh-TW" altLang="en-US" sz="2600" b="0" dirty="0" smtClean="0"/>
              <a:t>：</a:t>
            </a:r>
            <a:r>
              <a:rPr lang="en-US" altLang="zh-TW" sz="2600" b="0" dirty="0" smtClean="0"/>
              <a:t>2008</a:t>
            </a:r>
            <a:r>
              <a:rPr lang="zh-TW" altLang="en-US" sz="2600" b="0" dirty="0" smtClean="0"/>
              <a:t>）：</a:t>
            </a:r>
            <a:r>
              <a:rPr lang="zh-TW" altLang="en-US" sz="2600" dirty="0" smtClean="0">
                <a:solidFill>
                  <a:srgbClr val="FF0000"/>
                </a:solidFill>
              </a:rPr>
              <a:t>針對前提方案（</a:t>
            </a:r>
            <a:r>
              <a:rPr lang="en-US" altLang="zh-TW" sz="2600" dirty="0" smtClean="0">
                <a:solidFill>
                  <a:srgbClr val="FF0000"/>
                </a:solidFill>
              </a:rPr>
              <a:t>prerequisite programs, PRP</a:t>
            </a:r>
            <a:r>
              <a:rPr lang="zh-TW" altLang="en-US" sz="2600" dirty="0" smtClean="0">
                <a:solidFill>
                  <a:srgbClr val="FF0000"/>
                </a:solidFill>
              </a:rPr>
              <a:t>）之特定需求而開發</a:t>
            </a:r>
            <a:r>
              <a:rPr lang="zh-TW" altLang="en-US" sz="2600" b="0" dirty="0" smtClean="0"/>
              <a:t>，用來協助在製程中控制食品安全風險，以及對管理系統給予輔助</a:t>
            </a:r>
            <a:endParaRPr lang="zh-TW" altLang="en-US" sz="2600" dirty="0"/>
          </a:p>
        </p:txBody>
      </p:sp>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79</a:t>
            </a:fld>
            <a:endParaRPr lang="en-US" altLang="zh-TW"/>
          </a:p>
        </p:txBody>
      </p:sp>
      <p:pic>
        <p:nvPicPr>
          <p:cNvPr id="5" name="圖片 4" descr="https://scontent-tpe1-1.xx.fbcdn.net/v/t1.0-9/13096121_592219167605326_3846354792911952674_n.jpg?_nc_cat=110&amp;_nc_ht=scontent-tpe1-1.xx&amp;oh=fd38983ec184c46319b7bcbeed9c0711&amp;oe=5D036FDE"/>
          <p:cNvPicPr/>
          <p:nvPr/>
        </p:nvPicPr>
        <p:blipFill>
          <a:blip r:embed="rId2">
            <a:extLst>
              <a:ext uri="{28A0092B-C50C-407E-A947-70E740481C1C}">
                <a14:useLocalDpi xmlns:a14="http://schemas.microsoft.com/office/drawing/2010/main" val="0"/>
              </a:ext>
            </a:extLst>
          </a:blip>
          <a:srcRect/>
          <a:stretch>
            <a:fillRect/>
          </a:stretch>
        </p:blipFill>
        <p:spPr bwMode="auto">
          <a:xfrm>
            <a:off x="611560" y="4941168"/>
            <a:ext cx="2664296" cy="149391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p:txBody>
          <a:bodyPr/>
          <a:lstStyle/>
          <a:p>
            <a:r>
              <a:rPr lang="zh-TW" altLang="en-US" sz="4800" smtClean="0"/>
              <a:t>食品安全管制系統</a:t>
            </a:r>
          </a:p>
        </p:txBody>
      </p:sp>
      <p:sp>
        <p:nvSpPr>
          <p:cNvPr id="9219" name="內容版面配置區 2"/>
          <p:cNvSpPr>
            <a:spLocks noGrp="1"/>
          </p:cNvSpPr>
          <p:nvPr>
            <p:ph idx="1"/>
          </p:nvPr>
        </p:nvSpPr>
        <p:spPr/>
        <p:txBody>
          <a:bodyPr/>
          <a:lstStyle/>
          <a:p>
            <a:pPr>
              <a:lnSpc>
                <a:spcPct val="120000"/>
              </a:lnSpc>
              <a:buFont typeface="Wingdings" pitchFamily="2" charset="2"/>
              <a:buNone/>
            </a:pPr>
            <a:r>
              <a:rPr lang="zh-TW" altLang="en-US" sz="3600" dirty="0" smtClean="0"/>
              <a:t>定義：</a:t>
            </a:r>
            <a:endParaRPr lang="en-US" altLang="zh-TW" sz="3600" dirty="0" smtClean="0"/>
          </a:p>
          <a:p>
            <a:pPr>
              <a:lnSpc>
                <a:spcPct val="120000"/>
              </a:lnSpc>
              <a:buFont typeface="Wingdings" pitchFamily="2" charset="2"/>
              <a:buNone/>
            </a:pPr>
            <a:r>
              <a:rPr lang="zh-TW" altLang="en-US" sz="3600" dirty="0" smtClean="0"/>
              <a:t>    鑑別、評估及管制</a:t>
            </a:r>
            <a:r>
              <a:rPr lang="zh-TW" altLang="en-US" sz="3600" dirty="0" smtClean="0">
                <a:solidFill>
                  <a:srgbClr val="FF0000"/>
                </a:solidFill>
              </a:rPr>
              <a:t>食品安全危害</a:t>
            </a:r>
            <a:r>
              <a:rPr lang="zh-TW" altLang="en-US" sz="3600" dirty="0" smtClean="0"/>
              <a:t>，使用</a:t>
            </a:r>
            <a:r>
              <a:rPr lang="zh-TW" altLang="en-US" sz="3600" dirty="0" smtClean="0">
                <a:solidFill>
                  <a:srgbClr val="FF0000"/>
                </a:solidFill>
              </a:rPr>
              <a:t>危害分析重要管制點原理</a:t>
            </a:r>
            <a:r>
              <a:rPr lang="zh-TW" altLang="en-US" sz="3600" dirty="0" smtClean="0"/>
              <a:t>，管理原料、材料之驗收、加工、製造、貯存及運送全程之系統</a:t>
            </a:r>
          </a:p>
        </p:txBody>
      </p:sp>
      <p:sp>
        <p:nvSpPr>
          <p:cNvPr id="9221"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844E9167-244C-4804-9804-DC7D516311DD}" type="slidenum">
              <a:rPr kumimoji="0" lang="en-US" altLang="zh-TW" sz="1400" smtClean="0">
                <a:ea typeface="新細明體" pitchFamily="18" charset="-120"/>
                <a:cs typeface="Arial" charset="0"/>
              </a:rPr>
              <a:pPr/>
              <a:t>8</a:t>
            </a:fld>
            <a:endParaRPr kumimoji="0" lang="en-US" altLang="zh-TW" sz="1400" smtClean="0">
              <a:ea typeface="新細明體" pitchFamily="18" charset="-12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80</a:t>
            </a:fld>
            <a:endParaRPr lang="en-US" altLang="zh-TW"/>
          </a:p>
        </p:txBody>
      </p:sp>
      <p:pic>
        <p:nvPicPr>
          <p:cNvPr id="5" name="圖片 4"/>
          <p:cNvPicPr>
            <a:picLocks noChangeAspect="1"/>
          </p:cNvPicPr>
          <p:nvPr/>
        </p:nvPicPr>
        <p:blipFill rotWithShape="1">
          <a:blip r:embed="rId2"/>
          <a:srcRect l="2751" t="13601" r="3538" b="8000"/>
          <a:stretch/>
        </p:blipFill>
        <p:spPr>
          <a:xfrm>
            <a:off x="323528" y="908720"/>
            <a:ext cx="8568952" cy="4032448"/>
          </a:xfrm>
          <a:prstGeom prst="rect">
            <a:avLst/>
          </a:prstGeom>
        </p:spPr>
      </p:pic>
    </p:spTree>
    <p:extLst>
      <p:ext uri="{BB962C8B-B14F-4D97-AF65-F5344CB8AC3E}">
        <p14:creationId xmlns:p14="http://schemas.microsoft.com/office/powerpoint/2010/main" val="5334420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b="0" dirty="0" smtClean="0"/>
              <a:t>Safe Quality Food, SQF</a:t>
            </a:r>
            <a:endParaRPr lang="zh-TW" altLang="en-US" dirty="0"/>
          </a:p>
        </p:txBody>
      </p:sp>
      <p:sp>
        <p:nvSpPr>
          <p:cNvPr id="3" name="內容版面配置區 2"/>
          <p:cNvSpPr>
            <a:spLocks noGrp="1"/>
          </p:cNvSpPr>
          <p:nvPr>
            <p:ph idx="1"/>
          </p:nvPr>
        </p:nvSpPr>
        <p:spPr/>
        <p:txBody>
          <a:bodyPr/>
          <a:lstStyle/>
          <a:p>
            <a:pPr>
              <a:lnSpc>
                <a:spcPct val="110000"/>
              </a:lnSpc>
            </a:pPr>
            <a:r>
              <a:rPr lang="zh-TW" altLang="en-US" sz="2200" b="0" dirty="0" smtClean="0"/>
              <a:t>於</a:t>
            </a:r>
            <a:r>
              <a:rPr lang="en-US" altLang="zh-TW" sz="2200" b="0" dirty="0" smtClean="0"/>
              <a:t>1994</a:t>
            </a:r>
            <a:r>
              <a:rPr lang="zh-TW" altLang="en-US" sz="2200" b="0" dirty="0" smtClean="0"/>
              <a:t>年提出，最大的特色</a:t>
            </a:r>
            <a:r>
              <a:rPr lang="zh-TW" altLang="en-US" sz="2200" dirty="0" smtClean="0">
                <a:solidFill>
                  <a:srgbClr val="FF0000"/>
                </a:solidFill>
              </a:rPr>
              <a:t>不僅重視製造「流程」，更重視「產品」本身品質</a:t>
            </a:r>
            <a:endParaRPr lang="en-US" altLang="zh-TW" sz="2200" dirty="0" smtClean="0">
              <a:solidFill>
                <a:srgbClr val="FF0000"/>
              </a:solidFill>
            </a:endParaRPr>
          </a:p>
          <a:p>
            <a:pPr>
              <a:lnSpc>
                <a:spcPct val="110000"/>
              </a:lnSpc>
            </a:pPr>
            <a:r>
              <a:rPr lang="zh-TW" altLang="en-US" sz="2200" b="0" dirty="0" smtClean="0"/>
              <a:t>提供了一個</a:t>
            </a:r>
            <a:r>
              <a:rPr lang="zh-TW" altLang="en-US" sz="2200" dirty="0" smtClean="0">
                <a:solidFill>
                  <a:srgbClr val="FF0000"/>
                </a:solidFill>
              </a:rPr>
              <a:t>獨立的驗證系統，作為供應商的食品安全與品質管理系統</a:t>
            </a:r>
            <a:r>
              <a:rPr lang="zh-TW" altLang="en-US" sz="2200" b="0" dirty="0" smtClean="0"/>
              <a:t>，皆能符合國際和當地的食品安全法規規範，並進一步讓業者向他們的顧客確保食品加工流程符合標準。</a:t>
            </a:r>
            <a:r>
              <a:rPr lang="zh-TW" altLang="en-US" sz="2200" dirty="0" smtClean="0">
                <a:solidFill>
                  <a:srgbClr val="FF0000"/>
                </a:solidFill>
              </a:rPr>
              <a:t>包括生產、加工、製備、處理、和製造食物的整個供應鏈過程</a:t>
            </a:r>
            <a:endParaRPr lang="en-US" altLang="zh-TW" sz="2200" dirty="0" smtClean="0">
              <a:solidFill>
                <a:srgbClr val="FF0000"/>
              </a:solidFill>
            </a:endParaRPr>
          </a:p>
          <a:p>
            <a:pPr>
              <a:lnSpc>
                <a:spcPct val="110000"/>
              </a:lnSpc>
            </a:pPr>
            <a:r>
              <a:rPr lang="zh-TW" altLang="en-US" sz="2200" b="0" dirty="0" smtClean="0"/>
              <a:t>標準是由食品安全品質協會國際組織 （</a:t>
            </a:r>
            <a:r>
              <a:rPr lang="en-US" altLang="zh-TW" sz="2200" b="0" dirty="0" smtClean="0"/>
              <a:t>Safe Quality Food Institute</a:t>
            </a:r>
            <a:r>
              <a:rPr lang="zh-TW" altLang="en-US" sz="2200" b="0" dirty="0" smtClean="0"/>
              <a:t>，</a:t>
            </a:r>
            <a:r>
              <a:rPr lang="en-US" altLang="zh-TW" sz="2200" b="0" dirty="0" smtClean="0"/>
              <a:t>SQFI </a:t>
            </a:r>
            <a:r>
              <a:rPr lang="zh-TW" altLang="en-US" sz="2200" b="0" dirty="0" smtClean="0"/>
              <a:t>）研發。總部位於</a:t>
            </a:r>
            <a:r>
              <a:rPr lang="zh-TW" altLang="en-US" sz="2200" dirty="0" smtClean="0">
                <a:solidFill>
                  <a:srgbClr val="FF0000"/>
                </a:solidFill>
              </a:rPr>
              <a:t>美國</a:t>
            </a:r>
            <a:r>
              <a:rPr lang="zh-TW" altLang="en-US" sz="2200" b="0" dirty="0" smtClean="0"/>
              <a:t>維吉尼亞州的阿林頓市，該組織隸屬食品行銷協會（</a:t>
            </a:r>
            <a:r>
              <a:rPr lang="en-US" altLang="zh-TW" sz="2200" b="0" dirty="0" smtClean="0"/>
              <a:t>Food Marketing Institute</a:t>
            </a:r>
            <a:r>
              <a:rPr lang="zh-TW" altLang="en-US" sz="2200" b="0" dirty="0" smtClean="0"/>
              <a:t>，簡稱</a:t>
            </a:r>
            <a:r>
              <a:rPr lang="en-US" altLang="zh-TW" sz="2200" b="0" dirty="0" smtClean="0"/>
              <a:t>FMI</a:t>
            </a:r>
            <a:r>
              <a:rPr lang="zh-TW" altLang="en-US" sz="2200" b="0" dirty="0" smtClean="0"/>
              <a:t>）分支機構。它本身也代表超過</a:t>
            </a:r>
            <a:r>
              <a:rPr lang="en-US" altLang="zh-TW" sz="2200" b="0" dirty="0" smtClean="0"/>
              <a:t>1500</a:t>
            </a:r>
            <a:r>
              <a:rPr lang="zh-TW" altLang="en-US" sz="2200" b="0" dirty="0" smtClean="0"/>
              <a:t>個會員企業，包括食品零售商和批發商</a:t>
            </a:r>
            <a:endParaRPr lang="en-US" altLang="zh-TW" sz="2200" b="0" dirty="0" smtClean="0"/>
          </a:p>
          <a:p>
            <a:pPr>
              <a:lnSpc>
                <a:spcPct val="110000"/>
              </a:lnSpc>
            </a:pPr>
            <a:endParaRPr lang="zh-TW" altLang="en-US" sz="2200" dirty="0"/>
          </a:p>
        </p:txBody>
      </p:sp>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81</a:t>
            </a:fld>
            <a:endParaRPr lang="en-US" altLang="zh-TW"/>
          </a:p>
        </p:txBody>
      </p:sp>
      <p:pic>
        <p:nvPicPr>
          <p:cNvPr id="5" name="圖片 4" descr="https://scontent-tpe1-1.xx.fbcdn.net/v/t1.0-9/13138794_592218977605345_7121730065746754462_n.png?_nc_cat=100&amp;_nc_ht=scontent-tpe1-1.xx&amp;oh=1520c3252204c66fe2f4f906f1ffe5e2&amp;oe=5D06C5A1"/>
          <p:cNvPicPr/>
          <p:nvPr/>
        </p:nvPicPr>
        <p:blipFill rotWithShape="1">
          <a:blip r:embed="rId2" cstate="print">
            <a:extLst>
              <a:ext uri="{28A0092B-C50C-407E-A947-70E740481C1C}">
                <a14:useLocalDpi xmlns:a14="http://schemas.microsoft.com/office/drawing/2010/main" val="0"/>
              </a:ext>
            </a:extLst>
          </a:blip>
          <a:srcRect/>
          <a:stretch/>
        </p:blipFill>
        <p:spPr bwMode="auto">
          <a:xfrm>
            <a:off x="6638028" y="743483"/>
            <a:ext cx="2010787" cy="715516"/>
          </a:xfrm>
          <a:prstGeom prst="rect">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82</a:t>
            </a:fld>
            <a:endParaRPr lang="en-US" altLang="zh-TW"/>
          </a:p>
        </p:txBody>
      </p:sp>
      <p:pic>
        <p:nvPicPr>
          <p:cNvPr id="1026" name="Picture 2" descr="林鳳營鮮乳亞洲首獲SQF標章- 熱門新訊- 自由電子報"/>
          <p:cNvPicPr>
            <a:picLocks noChangeAspect="1" noChangeArrowheads="1"/>
          </p:cNvPicPr>
          <p:nvPr/>
        </p:nvPicPr>
        <p:blipFill rotWithShape="1">
          <a:blip r:embed="rId2">
            <a:extLst>
              <a:ext uri="{28A0092B-C50C-407E-A947-70E740481C1C}">
                <a14:useLocalDpi xmlns:a14="http://schemas.microsoft.com/office/drawing/2010/main" val="0"/>
              </a:ext>
            </a:extLst>
          </a:blip>
          <a:srcRect l="11327" t="8012" r="15049" b="7866"/>
          <a:stretch/>
        </p:blipFill>
        <p:spPr bwMode="auto">
          <a:xfrm>
            <a:off x="107504" y="1630667"/>
            <a:ext cx="374441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年，1瓶鮮奶讓世界看見台灣｜天下雜誌"/>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9753" y="1635796"/>
            <a:ext cx="5104735" cy="3395055"/>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3375480" y="5176372"/>
            <a:ext cx="5622052" cy="461665"/>
          </a:xfrm>
          <a:prstGeom prst="rect">
            <a:avLst/>
          </a:prstGeom>
        </p:spPr>
        <p:txBody>
          <a:bodyPr wrap="none">
            <a:spAutoFit/>
          </a:bodyPr>
          <a:lstStyle/>
          <a:p>
            <a:r>
              <a:rPr lang="zh-TW" altLang="en-US" sz="2400" b="1" dirty="0" smtClean="0">
                <a:solidFill>
                  <a:srgbClr val="0000FF"/>
                </a:solidFill>
                <a:latin typeface="Arial" panose="020B0604020202020204" pitchFamily="34" charset="0"/>
                <a:ea typeface="+mj-ea"/>
                <a:cs typeface="Arial" panose="020B0604020202020204" pitchFamily="34" charset="0"/>
              </a:rPr>
              <a:t>天下雜誌  </a:t>
            </a:r>
            <a:r>
              <a:rPr lang="en-US" altLang="zh-TW" sz="2400" b="1" dirty="0" smtClean="0">
                <a:solidFill>
                  <a:srgbClr val="0000FF"/>
                </a:solidFill>
                <a:latin typeface="Arial" panose="020B0604020202020204" pitchFamily="34" charset="0"/>
                <a:ea typeface="+mj-ea"/>
                <a:cs typeface="Arial" panose="020B0604020202020204" pitchFamily="34" charset="0"/>
              </a:rPr>
              <a:t>1</a:t>
            </a:r>
            <a:r>
              <a:rPr lang="zh-TW" altLang="en-US" sz="2400" b="1" dirty="0">
                <a:solidFill>
                  <a:srgbClr val="0000FF"/>
                </a:solidFill>
                <a:latin typeface="Arial" panose="020B0604020202020204" pitchFamily="34" charset="0"/>
                <a:ea typeface="+mj-ea"/>
                <a:cs typeface="Arial" panose="020B0604020202020204" pitchFamily="34" charset="0"/>
              </a:rPr>
              <a:t>年，</a:t>
            </a:r>
            <a:r>
              <a:rPr lang="en-US" altLang="zh-TW" sz="2400" b="1" dirty="0">
                <a:solidFill>
                  <a:srgbClr val="0000FF"/>
                </a:solidFill>
                <a:latin typeface="Arial" panose="020B0604020202020204" pitchFamily="34" charset="0"/>
                <a:ea typeface="+mj-ea"/>
                <a:cs typeface="Arial" panose="020B0604020202020204" pitchFamily="34" charset="0"/>
              </a:rPr>
              <a:t>1</a:t>
            </a:r>
            <a:r>
              <a:rPr lang="zh-TW" altLang="en-US" sz="2400" b="1" dirty="0">
                <a:solidFill>
                  <a:srgbClr val="0000FF"/>
                </a:solidFill>
                <a:latin typeface="Arial" panose="020B0604020202020204" pitchFamily="34" charset="0"/>
                <a:ea typeface="+mj-ea"/>
                <a:cs typeface="Arial" panose="020B0604020202020204" pitchFamily="34" charset="0"/>
              </a:rPr>
              <a:t>瓶鮮奶讓世界看見台灣</a:t>
            </a:r>
          </a:p>
        </p:txBody>
      </p:sp>
    </p:spTree>
    <p:extLst>
      <p:ext uri="{BB962C8B-B14F-4D97-AF65-F5344CB8AC3E}">
        <p14:creationId xmlns:p14="http://schemas.microsoft.com/office/powerpoint/2010/main" val="7071907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260350"/>
            <a:ext cx="5328394" cy="1216025"/>
          </a:xfrm>
        </p:spPr>
        <p:txBody>
          <a:bodyPr/>
          <a:lstStyle/>
          <a:p>
            <a:r>
              <a:rPr lang="zh-TW" altLang="en-US" sz="2800" b="0" dirty="0" smtClean="0"/>
              <a:t>英國零售商協會 </a:t>
            </a:r>
            <a:r>
              <a:rPr lang="en-US" altLang="zh-TW" sz="2800" b="0" dirty="0" smtClean="0"/>
              <a:t>(British Retail Consortium, BRC )</a:t>
            </a:r>
            <a:endParaRPr lang="zh-TW" altLang="en-US" sz="2800" dirty="0"/>
          </a:p>
        </p:txBody>
      </p:sp>
      <p:sp>
        <p:nvSpPr>
          <p:cNvPr id="3" name="內容版面配置區 2"/>
          <p:cNvSpPr>
            <a:spLocks noGrp="1"/>
          </p:cNvSpPr>
          <p:nvPr>
            <p:ph idx="1"/>
          </p:nvPr>
        </p:nvSpPr>
        <p:spPr/>
        <p:txBody>
          <a:bodyPr/>
          <a:lstStyle/>
          <a:p>
            <a:pPr>
              <a:lnSpc>
                <a:spcPct val="110000"/>
              </a:lnSpc>
            </a:pPr>
            <a:r>
              <a:rPr lang="en-US" altLang="zh-TW" sz="2400" b="0" dirty="0" smtClean="0"/>
              <a:t>1998</a:t>
            </a:r>
            <a:r>
              <a:rPr lang="zh-TW" altLang="en-US" sz="2400" b="0" dirty="0" smtClean="0"/>
              <a:t>年由英國</a:t>
            </a:r>
            <a:r>
              <a:rPr lang="zh-TW" altLang="en-US" sz="2400" b="0" dirty="0"/>
              <a:t>零售商協會 </a:t>
            </a:r>
            <a:r>
              <a:rPr lang="en-US" altLang="zh-TW" sz="2400" b="0" dirty="0"/>
              <a:t> </a:t>
            </a:r>
            <a:r>
              <a:rPr lang="zh-TW" altLang="en-US" sz="2400" b="0" dirty="0"/>
              <a:t>制定了 </a:t>
            </a:r>
            <a:r>
              <a:rPr lang="en-US" altLang="zh-TW" sz="2400" b="0" dirty="0"/>
              <a:t>BRC </a:t>
            </a:r>
            <a:r>
              <a:rPr lang="zh-TW" altLang="en-US" sz="2400" b="0" dirty="0"/>
              <a:t>食品技術標準 </a:t>
            </a:r>
            <a:r>
              <a:rPr lang="en-US" altLang="zh-TW" sz="2400" b="0" dirty="0"/>
              <a:t>( BRC Food Technical Standard ) </a:t>
            </a:r>
            <a:r>
              <a:rPr lang="zh-TW" altLang="en-US" sz="2400" b="0" dirty="0"/>
              <a:t>，用以評估零售商自有品牌食品的安全</a:t>
            </a:r>
            <a:r>
              <a:rPr lang="zh-TW" altLang="en-US" sz="2400" b="0" dirty="0" smtClean="0"/>
              <a:t>性</a:t>
            </a:r>
            <a:endParaRPr lang="en-US" altLang="zh-TW" sz="2400" b="0" dirty="0" smtClean="0"/>
          </a:p>
          <a:p>
            <a:pPr>
              <a:lnSpc>
                <a:spcPct val="110000"/>
              </a:lnSpc>
            </a:pPr>
            <a:r>
              <a:rPr lang="zh-TW" altLang="en-US" sz="2400" b="0" dirty="0" smtClean="0"/>
              <a:t>目前已經</a:t>
            </a:r>
            <a:r>
              <a:rPr lang="zh-TW" altLang="en-US" sz="2400" b="0" dirty="0"/>
              <a:t>成為</a:t>
            </a:r>
            <a:r>
              <a:rPr lang="zh-TW" altLang="en-US" sz="2400" dirty="0">
                <a:solidFill>
                  <a:srgbClr val="FF0000"/>
                </a:solidFill>
              </a:rPr>
              <a:t>國際公認的食品規範</a:t>
            </a:r>
            <a:r>
              <a:rPr lang="zh-TW" altLang="en-US" sz="2400" b="0" dirty="0"/>
              <a:t>，不但可用以</a:t>
            </a:r>
            <a:r>
              <a:rPr lang="zh-TW" altLang="en-US" sz="2400" dirty="0">
                <a:solidFill>
                  <a:srgbClr val="FF0000"/>
                </a:solidFill>
              </a:rPr>
              <a:t>評估零售商的供應商</a:t>
            </a:r>
            <a:r>
              <a:rPr lang="zh-TW" altLang="en-US" sz="2400" b="0" dirty="0"/>
              <a:t>，同時許多公司以其為基礎建立起自己的</a:t>
            </a:r>
            <a:r>
              <a:rPr lang="zh-TW" altLang="en-US" sz="2400" dirty="0">
                <a:solidFill>
                  <a:srgbClr val="FF0000"/>
                </a:solidFill>
              </a:rPr>
              <a:t>供應商評估體系及品牌產品生產標準</a:t>
            </a:r>
            <a:endParaRPr lang="en-US" altLang="zh-TW" sz="2400" dirty="0" smtClean="0">
              <a:solidFill>
                <a:srgbClr val="FF0000"/>
              </a:solidFill>
            </a:endParaRPr>
          </a:p>
          <a:p>
            <a:pPr>
              <a:lnSpc>
                <a:spcPct val="110000"/>
              </a:lnSpc>
            </a:pPr>
            <a:r>
              <a:rPr lang="zh-TW" altLang="en-US" sz="2400" b="0" dirty="0" smtClean="0"/>
              <a:t>尚沒有強制性要求外國公司遵守</a:t>
            </a:r>
            <a:r>
              <a:rPr lang="en-US" altLang="zh-TW" sz="2400" b="0" dirty="0" smtClean="0"/>
              <a:t>BRC</a:t>
            </a:r>
            <a:r>
              <a:rPr lang="zh-TW" altLang="en-US" sz="2400" b="0" dirty="0" smtClean="0"/>
              <a:t>標準。但是在歐洲及全球 </a:t>
            </a:r>
            <a:r>
              <a:rPr lang="en-US" altLang="zh-TW" sz="2400" b="0" dirty="0" smtClean="0"/>
              <a:t>(</a:t>
            </a:r>
            <a:r>
              <a:rPr lang="zh-TW" altLang="en-US" sz="2400" b="0" dirty="0" smtClean="0"/>
              <a:t>如澳洲</a:t>
            </a:r>
            <a:r>
              <a:rPr lang="en-US" altLang="zh-TW" sz="2400" b="0" dirty="0" smtClean="0"/>
              <a:t>) </a:t>
            </a:r>
            <a:r>
              <a:rPr lang="zh-TW" altLang="en-US" sz="2400" b="0" dirty="0" smtClean="0"/>
              <a:t>的</a:t>
            </a:r>
            <a:r>
              <a:rPr lang="zh-TW" altLang="en-US" sz="2400" dirty="0" smtClean="0">
                <a:solidFill>
                  <a:srgbClr val="FF0000"/>
                </a:solidFill>
              </a:rPr>
              <a:t>大部分零售商在選擇供應商</a:t>
            </a:r>
            <a:r>
              <a:rPr lang="zh-TW" altLang="en-US" sz="2400" b="0" dirty="0" smtClean="0"/>
              <a:t>時，只考慮與獲得</a:t>
            </a:r>
            <a:r>
              <a:rPr lang="en-US" altLang="zh-TW" sz="2400" b="0" dirty="0" smtClean="0"/>
              <a:t>BRC</a:t>
            </a:r>
            <a:r>
              <a:rPr lang="zh-TW" altLang="en-US" sz="2400" b="0" dirty="0" smtClean="0"/>
              <a:t>全球標準認證的企業進行合作；也使</a:t>
            </a:r>
            <a:r>
              <a:rPr lang="en-US" altLang="zh-TW" sz="2400" b="0" dirty="0" smtClean="0"/>
              <a:t>BRC</a:t>
            </a:r>
            <a:r>
              <a:rPr lang="zh-TW" altLang="en-US" sz="2400" b="0" dirty="0" smtClean="0"/>
              <a:t>認證成為打入國際市場的重要認證</a:t>
            </a:r>
            <a:endParaRPr lang="zh-TW" altLang="en-US" sz="2400" b="0" dirty="0"/>
          </a:p>
        </p:txBody>
      </p:sp>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83</a:t>
            </a:fld>
            <a:endParaRPr lang="en-US" altLang="zh-TW"/>
          </a:p>
        </p:txBody>
      </p:sp>
      <p:pic>
        <p:nvPicPr>
          <p:cNvPr id="5" name="圖片 4" descr="https://scontent-tpe1-1.xx.fbcdn.net/v/t31.0-8/13147525_592219220938654_7179074379249432893_o.jpg?_nc_cat=105&amp;_nc_ht=scontent-tpe1-1.xx&amp;oh=a6f744cc858a5669138191a415e72d24&amp;oe=5D03CDD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7" y="1052736"/>
            <a:ext cx="3613193" cy="69269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84</a:t>
            </a:fld>
            <a:endParaRPr lang="en-US" altLang="zh-TW"/>
          </a:p>
        </p:txBody>
      </p:sp>
      <p:sp>
        <p:nvSpPr>
          <p:cNvPr id="2" name="文字方塊 1"/>
          <p:cNvSpPr txBox="1"/>
          <p:nvPr/>
        </p:nvSpPr>
        <p:spPr>
          <a:xfrm>
            <a:off x="467544" y="862431"/>
            <a:ext cx="8568952" cy="492443"/>
          </a:xfrm>
          <a:prstGeom prst="rect">
            <a:avLst/>
          </a:prstGeom>
          <a:noFill/>
        </p:spPr>
        <p:txBody>
          <a:bodyPr wrap="square" rtlCol="0">
            <a:spAutoFit/>
          </a:bodyPr>
          <a:lstStyle/>
          <a:p>
            <a:r>
              <a:rPr lang="zh-TW" altLang="en-US" sz="2600" b="1" dirty="0" smtClean="0">
                <a:solidFill>
                  <a:srgbClr val="0000FF"/>
                </a:solidFill>
                <a:latin typeface="+mn-lt"/>
                <a:ea typeface="+mn-ea"/>
              </a:rPr>
              <a:t>採用</a:t>
            </a:r>
            <a:r>
              <a:rPr lang="en-US" altLang="zh-TW" sz="2600" b="1" dirty="0" smtClean="0">
                <a:solidFill>
                  <a:srgbClr val="0000FF"/>
                </a:solidFill>
                <a:latin typeface="+mn-lt"/>
                <a:ea typeface="+mn-ea"/>
              </a:rPr>
              <a:t>GFSI</a:t>
            </a:r>
            <a:r>
              <a:rPr lang="zh-TW" altLang="en-US" sz="2600" b="1" dirty="0" smtClean="0">
                <a:solidFill>
                  <a:srgbClr val="0000FF"/>
                </a:solidFill>
                <a:latin typeface="+mn-lt"/>
                <a:ea typeface="+mn-ea"/>
              </a:rPr>
              <a:t> </a:t>
            </a:r>
            <a:r>
              <a:rPr lang="en-US" altLang="zh-TW" sz="2600" b="1" dirty="0" smtClean="0">
                <a:solidFill>
                  <a:srgbClr val="0000FF"/>
                </a:solidFill>
                <a:latin typeface="+mn-lt"/>
                <a:ea typeface="+mn-ea"/>
              </a:rPr>
              <a:t>(BRC</a:t>
            </a:r>
            <a:r>
              <a:rPr lang="zh-TW" altLang="en-US" sz="2600" b="1" dirty="0" smtClean="0">
                <a:solidFill>
                  <a:srgbClr val="0000FF"/>
                </a:solidFill>
                <a:latin typeface="+mn-lt"/>
                <a:ea typeface="+mn-ea"/>
              </a:rPr>
              <a:t> 或</a:t>
            </a:r>
            <a:r>
              <a:rPr lang="en-US" altLang="zh-TW" sz="2600" b="1" dirty="0" smtClean="0">
                <a:solidFill>
                  <a:srgbClr val="0000FF"/>
                </a:solidFill>
                <a:latin typeface="+mn-lt"/>
                <a:ea typeface="+mn-ea"/>
              </a:rPr>
              <a:t>SQF</a:t>
            </a:r>
            <a:r>
              <a:rPr lang="zh-TW" altLang="en-US" sz="2600" b="1" dirty="0" smtClean="0">
                <a:solidFill>
                  <a:srgbClr val="0000FF"/>
                </a:solidFill>
                <a:latin typeface="+mn-lt"/>
                <a:ea typeface="+mn-ea"/>
              </a:rPr>
              <a:t>等</a:t>
            </a:r>
            <a:r>
              <a:rPr lang="en-US" altLang="zh-TW" sz="2600" b="1" dirty="0" smtClean="0">
                <a:solidFill>
                  <a:srgbClr val="0000FF"/>
                </a:solidFill>
                <a:latin typeface="+mn-lt"/>
                <a:ea typeface="+mn-ea"/>
              </a:rPr>
              <a:t>)</a:t>
            </a:r>
            <a:r>
              <a:rPr lang="zh-TW" altLang="en-US" sz="2600" b="1" dirty="0" smtClean="0">
                <a:solidFill>
                  <a:srgbClr val="0000FF"/>
                </a:solidFill>
                <a:latin typeface="+mn-lt"/>
                <a:ea typeface="+mn-ea"/>
              </a:rPr>
              <a:t>標準以規範供應商的大企業</a:t>
            </a:r>
            <a:endParaRPr lang="zh-TW" altLang="en-US" sz="2600" b="1" dirty="0">
              <a:solidFill>
                <a:srgbClr val="0000FF"/>
              </a:solidFill>
              <a:latin typeface="+mn-lt"/>
              <a:ea typeface="+mn-ea"/>
            </a:endParaRPr>
          </a:p>
        </p:txBody>
      </p:sp>
      <p:pic>
        <p:nvPicPr>
          <p:cNvPr id="8194" name="Picture 2" descr="https://www.mygfsi.com/images/mygfsi/about-us/about-gfsi/benefits/2017-08-09_planche-de-logos_page-benefits_mygfsi_v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755576" y="1628800"/>
            <a:ext cx="7128153"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370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85</a:t>
            </a:fld>
            <a:endParaRPr lang="en-US" altLang="zh-TW"/>
          </a:p>
        </p:txBody>
      </p:sp>
      <p:sp>
        <p:nvSpPr>
          <p:cNvPr id="2" name="文字方塊 1"/>
          <p:cNvSpPr txBox="1"/>
          <p:nvPr/>
        </p:nvSpPr>
        <p:spPr>
          <a:xfrm>
            <a:off x="395536" y="872159"/>
            <a:ext cx="8136904" cy="492443"/>
          </a:xfrm>
          <a:prstGeom prst="rect">
            <a:avLst/>
          </a:prstGeom>
          <a:noFill/>
        </p:spPr>
        <p:txBody>
          <a:bodyPr wrap="square" rtlCol="0">
            <a:spAutoFit/>
          </a:bodyPr>
          <a:lstStyle/>
          <a:p>
            <a:r>
              <a:rPr lang="zh-TW" altLang="en-US" sz="2600" b="1" dirty="0" smtClean="0">
                <a:solidFill>
                  <a:srgbClr val="0000FF"/>
                </a:solidFill>
                <a:latin typeface="+mn-lt"/>
                <a:ea typeface="+mn-ea"/>
              </a:rPr>
              <a:t>採用</a:t>
            </a:r>
            <a:r>
              <a:rPr lang="en-US" altLang="zh-TW" sz="2600" b="1" dirty="0" smtClean="0">
                <a:solidFill>
                  <a:srgbClr val="0000FF"/>
                </a:solidFill>
                <a:latin typeface="+mn-lt"/>
                <a:ea typeface="+mn-ea"/>
              </a:rPr>
              <a:t>GFSI</a:t>
            </a:r>
            <a:r>
              <a:rPr lang="zh-TW" altLang="en-US" sz="2600" b="1" dirty="0" smtClean="0">
                <a:solidFill>
                  <a:srgbClr val="0000FF"/>
                </a:solidFill>
                <a:latin typeface="+mn-lt"/>
                <a:ea typeface="+mn-ea"/>
              </a:rPr>
              <a:t> </a:t>
            </a:r>
            <a:r>
              <a:rPr lang="en-US" altLang="zh-TW" sz="2600" b="1" dirty="0" smtClean="0">
                <a:solidFill>
                  <a:srgbClr val="0000FF"/>
                </a:solidFill>
                <a:latin typeface="+mn-lt"/>
                <a:ea typeface="+mn-ea"/>
              </a:rPr>
              <a:t>(BRC</a:t>
            </a:r>
            <a:r>
              <a:rPr lang="zh-TW" altLang="en-US" sz="2600" b="1" dirty="0" smtClean="0">
                <a:solidFill>
                  <a:srgbClr val="0000FF"/>
                </a:solidFill>
                <a:latin typeface="+mn-lt"/>
                <a:ea typeface="+mn-ea"/>
              </a:rPr>
              <a:t> 或</a:t>
            </a:r>
            <a:r>
              <a:rPr lang="en-US" altLang="zh-TW" sz="2600" b="1" dirty="0" smtClean="0">
                <a:solidFill>
                  <a:srgbClr val="0000FF"/>
                </a:solidFill>
                <a:latin typeface="+mn-lt"/>
                <a:ea typeface="+mn-ea"/>
              </a:rPr>
              <a:t>SQF</a:t>
            </a:r>
            <a:r>
              <a:rPr lang="zh-TW" altLang="en-US" sz="2600" b="1" dirty="0" smtClean="0">
                <a:solidFill>
                  <a:srgbClr val="0000FF"/>
                </a:solidFill>
                <a:latin typeface="+mn-lt"/>
                <a:ea typeface="+mn-ea"/>
              </a:rPr>
              <a:t>等</a:t>
            </a:r>
            <a:r>
              <a:rPr lang="en-US" altLang="zh-TW" sz="2600" b="1" dirty="0" smtClean="0">
                <a:solidFill>
                  <a:srgbClr val="0000FF"/>
                </a:solidFill>
                <a:latin typeface="+mn-lt"/>
                <a:ea typeface="+mn-ea"/>
              </a:rPr>
              <a:t>)</a:t>
            </a:r>
            <a:r>
              <a:rPr lang="zh-TW" altLang="en-US" sz="2600" b="1" dirty="0" smtClean="0">
                <a:solidFill>
                  <a:srgbClr val="0000FF"/>
                </a:solidFill>
                <a:latin typeface="+mn-lt"/>
                <a:ea typeface="+mn-ea"/>
              </a:rPr>
              <a:t>標準以規範供應商的大企業</a:t>
            </a:r>
            <a:endParaRPr lang="zh-TW" altLang="en-US" sz="2600" b="1" dirty="0">
              <a:solidFill>
                <a:srgbClr val="0000FF"/>
              </a:solidFill>
              <a:latin typeface="+mn-lt"/>
              <a:ea typeface="+mn-ea"/>
            </a:endParaRPr>
          </a:p>
        </p:txBody>
      </p:sp>
      <p:pic>
        <p:nvPicPr>
          <p:cNvPr id="8194" name="Picture 2" descr="https://www.mygfsi.com/images/mygfsi/about-us/about-gfsi/benefits/2017-08-09_planche-de-logos_page-benefits_mygfsi_v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11560" y="1647422"/>
            <a:ext cx="6912768" cy="488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91149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9"/>
          <p:cNvSpPr>
            <a:spLocks noGrp="1"/>
          </p:cNvSpPr>
          <p:nvPr>
            <p:ph type="title"/>
          </p:nvPr>
        </p:nvSpPr>
        <p:spPr>
          <a:xfrm>
            <a:off x="539750" y="260351"/>
            <a:ext cx="6516688" cy="936402"/>
          </a:xfrm>
        </p:spPr>
        <p:txBody>
          <a:bodyPr/>
          <a:lstStyle/>
          <a:p>
            <a:r>
              <a:rPr lang="zh-TW" altLang="en-US" dirty="0" smtClean="0">
                <a:solidFill>
                  <a:srgbClr val="FF0000"/>
                </a:solidFill>
              </a:rPr>
              <a:t>優良食品規範</a:t>
            </a:r>
            <a:r>
              <a:rPr lang="en-US" altLang="zh-TW" dirty="0" smtClean="0">
                <a:solidFill>
                  <a:srgbClr val="FF0000"/>
                </a:solidFill>
              </a:rPr>
              <a:t>GMP</a:t>
            </a:r>
            <a:r>
              <a:rPr lang="zh-TW" altLang="en-US" dirty="0" smtClean="0">
                <a:solidFill>
                  <a:srgbClr val="FF0000"/>
                </a:solidFill>
              </a:rPr>
              <a:t> </a:t>
            </a:r>
            <a:r>
              <a:rPr lang="en-US" altLang="zh-TW" dirty="0" smtClean="0">
                <a:solidFill>
                  <a:srgbClr val="FF0000"/>
                </a:solidFill>
              </a:rPr>
              <a:t>(</a:t>
            </a:r>
            <a:r>
              <a:rPr lang="zh-TW" altLang="en-US" dirty="0" smtClean="0">
                <a:solidFill>
                  <a:srgbClr val="FF0000"/>
                </a:solidFill>
              </a:rPr>
              <a:t>現</a:t>
            </a:r>
            <a:r>
              <a:rPr lang="en-US" altLang="zh-TW" dirty="0" smtClean="0">
                <a:solidFill>
                  <a:srgbClr val="FF0000"/>
                </a:solidFill>
              </a:rPr>
              <a:t>TQF)</a:t>
            </a:r>
            <a:endParaRPr lang="zh-TW" altLang="en-US" dirty="0">
              <a:solidFill>
                <a:srgbClr val="FF0000"/>
              </a:solidFill>
            </a:endParaRPr>
          </a:p>
        </p:txBody>
      </p:sp>
      <p:sp>
        <p:nvSpPr>
          <p:cNvPr id="11" name="內容版面配置區 10"/>
          <p:cNvSpPr>
            <a:spLocks noGrp="1"/>
          </p:cNvSpPr>
          <p:nvPr>
            <p:ph idx="1"/>
          </p:nvPr>
        </p:nvSpPr>
        <p:spPr>
          <a:xfrm>
            <a:off x="566738" y="1772816"/>
            <a:ext cx="8001000" cy="4246984"/>
          </a:xfrm>
        </p:spPr>
        <p:txBody>
          <a:bodyPr/>
          <a:lstStyle/>
          <a:p>
            <a:pPr>
              <a:lnSpc>
                <a:spcPct val="110000"/>
              </a:lnSpc>
            </a:pPr>
            <a:r>
              <a:rPr lang="en-US" altLang="zh-TW" sz="2400" dirty="0" smtClean="0"/>
              <a:t>GMP</a:t>
            </a:r>
            <a:r>
              <a:rPr lang="zh-TW" altLang="en-US" sz="2400" dirty="0" smtClean="0"/>
              <a:t> </a:t>
            </a:r>
            <a:r>
              <a:rPr lang="en-US" altLang="zh-TW" sz="2400" dirty="0" smtClean="0"/>
              <a:t>(Good Manufacturing Practice)</a:t>
            </a:r>
            <a:r>
              <a:rPr lang="zh-TW" altLang="zh-TW" sz="2400" dirty="0" smtClean="0"/>
              <a:t>為「良好作業規範」</a:t>
            </a:r>
            <a:endParaRPr lang="en-US" altLang="zh-TW" sz="2400" dirty="0" smtClean="0"/>
          </a:p>
          <a:p>
            <a:pPr>
              <a:lnSpc>
                <a:spcPct val="110000"/>
              </a:lnSpc>
            </a:pPr>
            <a:r>
              <a:rPr lang="en-US" altLang="zh-TW" sz="2400" dirty="0" smtClean="0"/>
              <a:t>GMP</a:t>
            </a:r>
            <a:r>
              <a:rPr lang="zh-TW" altLang="zh-TW" sz="2400" dirty="0" smtClean="0"/>
              <a:t>精神：降低食品製造過程中人為錯誤、防止食品製造過程中遭受污染或品質裂變、建立健全的自主性品質保證體系</a:t>
            </a:r>
            <a:endParaRPr lang="en-US" altLang="zh-TW" sz="2400" dirty="0" smtClean="0"/>
          </a:p>
          <a:p>
            <a:pPr>
              <a:lnSpc>
                <a:spcPct val="110000"/>
              </a:lnSpc>
            </a:pPr>
            <a:r>
              <a:rPr lang="en-US" altLang="zh-TW" sz="2400" dirty="0" smtClean="0"/>
              <a:t>GMP</a:t>
            </a:r>
            <a:r>
              <a:rPr lang="zh-TW" altLang="zh-TW" sz="2400" dirty="0" smtClean="0"/>
              <a:t>在推行中之管理五要素：</a:t>
            </a:r>
          </a:p>
          <a:p>
            <a:pPr lvl="1">
              <a:lnSpc>
                <a:spcPct val="110000"/>
              </a:lnSpc>
            </a:pPr>
            <a:r>
              <a:rPr lang="en-US" altLang="zh-TW" sz="2000" dirty="0" smtClean="0"/>
              <a:t>1.</a:t>
            </a:r>
            <a:r>
              <a:rPr lang="zh-TW" altLang="zh-TW" sz="2000" dirty="0" smtClean="0">
                <a:solidFill>
                  <a:srgbClr val="FF0000"/>
                </a:solidFill>
              </a:rPr>
              <a:t>人員</a:t>
            </a:r>
            <a:r>
              <a:rPr lang="zh-TW" altLang="en-US" sz="2000" dirty="0" smtClean="0">
                <a:solidFill>
                  <a:srgbClr val="FF0000"/>
                </a:solidFill>
              </a:rPr>
              <a:t> </a:t>
            </a:r>
            <a:r>
              <a:rPr lang="en-US" altLang="zh-TW" sz="2000" dirty="0" smtClean="0"/>
              <a:t>(Man)</a:t>
            </a:r>
            <a:r>
              <a:rPr lang="zh-TW" altLang="zh-TW" sz="2000" dirty="0" smtClean="0"/>
              <a:t>：要由適任的人員來製造與管理</a:t>
            </a:r>
          </a:p>
          <a:p>
            <a:pPr lvl="1">
              <a:lnSpc>
                <a:spcPct val="110000"/>
              </a:lnSpc>
            </a:pPr>
            <a:r>
              <a:rPr lang="en-US" altLang="zh-TW" sz="2000" dirty="0" smtClean="0"/>
              <a:t>2.</a:t>
            </a:r>
            <a:r>
              <a:rPr lang="zh-TW" altLang="zh-TW" sz="2000" dirty="0" smtClean="0">
                <a:solidFill>
                  <a:srgbClr val="FF0000"/>
                </a:solidFill>
              </a:rPr>
              <a:t>機器</a:t>
            </a:r>
            <a:r>
              <a:rPr lang="zh-TW" altLang="en-US" sz="2000" dirty="0" smtClean="0">
                <a:solidFill>
                  <a:srgbClr val="FF0000"/>
                </a:solidFill>
              </a:rPr>
              <a:t> </a:t>
            </a:r>
            <a:r>
              <a:rPr lang="en-US" altLang="zh-TW" sz="2000" dirty="0" smtClean="0"/>
              <a:t>(Machine)</a:t>
            </a:r>
            <a:r>
              <a:rPr lang="zh-TW" altLang="zh-TW" sz="2000" dirty="0" smtClean="0"/>
              <a:t>：要採用標準機械設備與器具</a:t>
            </a:r>
            <a:r>
              <a:rPr lang="en-US" altLang="zh-TW" sz="2000" dirty="0" smtClean="0"/>
              <a:t>	</a:t>
            </a:r>
          </a:p>
          <a:p>
            <a:pPr lvl="1">
              <a:lnSpc>
                <a:spcPct val="110000"/>
              </a:lnSpc>
            </a:pPr>
            <a:r>
              <a:rPr lang="en-US" altLang="zh-TW" sz="2000" dirty="0" smtClean="0"/>
              <a:t>3.</a:t>
            </a:r>
            <a:r>
              <a:rPr lang="zh-TW" altLang="zh-TW" sz="2000" dirty="0" smtClean="0">
                <a:solidFill>
                  <a:srgbClr val="FF0000"/>
                </a:solidFill>
              </a:rPr>
              <a:t>物料</a:t>
            </a:r>
            <a:r>
              <a:rPr lang="zh-TW" altLang="en-US" sz="2000" dirty="0" smtClean="0">
                <a:solidFill>
                  <a:srgbClr val="FF0000"/>
                </a:solidFill>
              </a:rPr>
              <a:t> </a:t>
            </a:r>
            <a:r>
              <a:rPr lang="en-US" altLang="zh-TW" sz="2000" dirty="0" smtClean="0"/>
              <a:t>(Material)</a:t>
            </a:r>
            <a:r>
              <a:rPr lang="zh-TW" altLang="zh-TW" sz="2000" dirty="0" smtClean="0"/>
              <a:t>：要選用良好的原材料來製造</a:t>
            </a:r>
            <a:endParaRPr lang="en-US" altLang="zh-TW" sz="2000" dirty="0" smtClean="0"/>
          </a:p>
          <a:p>
            <a:pPr lvl="1">
              <a:lnSpc>
                <a:spcPct val="110000"/>
              </a:lnSpc>
            </a:pPr>
            <a:r>
              <a:rPr lang="en-US" altLang="zh-TW" sz="2000" dirty="0" smtClean="0"/>
              <a:t>	4.</a:t>
            </a:r>
            <a:r>
              <a:rPr lang="zh-TW" altLang="zh-TW" sz="2000" dirty="0" smtClean="0">
                <a:solidFill>
                  <a:srgbClr val="FF0000"/>
                </a:solidFill>
              </a:rPr>
              <a:t>方法</a:t>
            </a:r>
            <a:r>
              <a:rPr lang="zh-TW" altLang="en-US" sz="2000" dirty="0" smtClean="0">
                <a:solidFill>
                  <a:srgbClr val="FF0000"/>
                </a:solidFill>
              </a:rPr>
              <a:t> </a:t>
            </a:r>
            <a:r>
              <a:rPr lang="en-US" altLang="zh-TW" sz="2000" dirty="0" smtClean="0"/>
              <a:t>(Method)</a:t>
            </a:r>
            <a:r>
              <a:rPr lang="zh-TW" altLang="zh-TW" sz="2000" dirty="0" smtClean="0"/>
              <a:t>：要遵照既定的最適方法來製造</a:t>
            </a:r>
            <a:endParaRPr lang="en-US" altLang="zh-TW" sz="2000" dirty="0" smtClean="0"/>
          </a:p>
          <a:p>
            <a:pPr lvl="1">
              <a:lnSpc>
                <a:spcPct val="110000"/>
              </a:lnSpc>
            </a:pPr>
            <a:r>
              <a:rPr lang="en-US" altLang="zh-TW" sz="2000" dirty="0" smtClean="0"/>
              <a:t>5.</a:t>
            </a:r>
            <a:r>
              <a:rPr lang="zh-TW" altLang="zh-TW" sz="2000" dirty="0" smtClean="0">
                <a:solidFill>
                  <a:srgbClr val="FF0000"/>
                </a:solidFill>
              </a:rPr>
              <a:t>環境</a:t>
            </a:r>
            <a:r>
              <a:rPr lang="zh-TW" altLang="en-US" sz="2000" dirty="0" smtClean="0">
                <a:solidFill>
                  <a:srgbClr val="FF0000"/>
                </a:solidFill>
              </a:rPr>
              <a:t> </a:t>
            </a:r>
            <a:r>
              <a:rPr lang="en-US" altLang="zh-TW" sz="2000" dirty="0" smtClean="0"/>
              <a:t>(Environment)</a:t>
            </a:r>
            <a:r>
              <a:rPr lang="zh-TW" altLang="zh-TW" sz="2000" dirty="0" smtClean="0"/>
              <a:t>：要在衛生廠房環境中生產</a:t>
            </a:r>
            <a:endParaRPr lang="zh-TW" altLang="en-US" sz="2400" dirty="0"/>
          </a:p>
        </p:txBody>
      </p:sp>
      <p:sp>
        <p:nvSpPr>
          <p:cNvPr id="12" name="投影片編號版面配置區 11"/>
          <p:cNvSpPr>
            <a:spLocks noGrp="1"/>
          </p:cNvSpPr>
          <p:nvPr>
            <p:ph type="sldNum" sz="quarter" idx="12"/>
          </p:nvPr>
        </p:nvSpPr>
        <p:spPr/>
        <p:txBody>
          <a:bodyPr/>
          <a:lstStyle/>
          <a:p>
            <a:pPr>
              <a:defRPr/>
            </a:pPr>
            <a:fld id="{834153D6-A00C-432D-8F54-F09A5F5F07F7}" type="slidenum">
              <a:rPr lang="en-US" altLang="zh-TW" smtClean="0"/>
              <a:pPr>
                <a:defRPr/>
              </a:pPr>
              <a:t>86</a:t>
            </a:fld>
            <a:endParaRPr lang="en-US" altLang="zh-TW"/>
          </a:p>
        </p:txBody>
      </p:sp>
      <p:sp>
        <p:nvSpPr>
          <p:cNvPr id="2" name="AutoShape 2" descr="ãtqf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3" name="AutoShape 4" descr="ãtqf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8" name="圖片 7" descr="ãtqfãçåçæå°çµæ"/>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3645024"/>
            <a:ext cx="1248410" cy="15906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87</a:t>
            </a:fld>
            <a:endParaRPr lang="en-US" altLang="zh-TW"/>
          </a:p>
        </p:txBody>
      </p:sp>
      <p:pic>
        <p:nvPicPr>
          <p:cNvPr id="7170" name="Picture 2" descr="http://www.tqf.org.tw/upload/content/0517-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424936" cy="596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01731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34153D6-A00C-432D-8F54-F09A5F5F07F7}" type="slidenum">
              <a:rPr lang="en-US" altLang="zh-TW" smtClean="0"/>
              <a:pPr>
                <a:defRPr/>
              </a:pPr>
              <a:t>88</a:t>
            </a:fld>
            <a:endParaRPr lang="en-US" altLang="zh-TW"/>
          </a:p>
        </p:txBody>
      </p:sp>
      <p:pic>
        <p:nvPicPr>
          <p:cNvPr id="1026" name="Picture 2" descr="http://www.taisun.com.tw/files/news/6000%E5%AE%B6%E5%BB%A0%E5%95%8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764704"/>
            <a:ext cx="8685965" cy="5224641"/>
          </a:xfrm>
          <a:prstGeom prst="rect">
            <a:avLst/>
          </a:prstGeom>
          <a:noFill/>
        </p:spPr>
      </p:pic>
      <p:pic>
        <p:nvPicPr>
          <p:cNvPr id="5" name="圖片 4" descr="ãtqfãçåçæå°çµæ"/>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2700472"/>
            <a:ext cx="1224136" cy="135310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000" b="1">
                <a:solidFill>
                  <a:schemeClr val="tx1"/>
                </a:solidFill>
                <a:latin typeface="Arial" charset="0"/>
                <a:ea typeface="標楷體" pitchFamily="65" charset="-120"/>
              </a:defRPr>
            </a:lvl1pPr>
            <a:lvl2pPr marL="742950" indent="-285750">
              <a:defRPr kumimoji="1" sz="2600" b="1">
                <a:solidFill>
                  <a:schemeClr val="tx1"/>
                </a:solidFill>
                <a:latin typeface="Arial" charset="0"/>
                <a:ea typeface="標楷體" pitchFamily="65" charset="-120"/>
              </a:defRPr>
            </a:lvl2pPr>
            <a:lvl3pPr marL="1143000" indent="-228600">
              <a:defRPr kumimoji="1" sz="2300" b="1">
                <a:solidFill>
                  <a:schemeClr val="tx1"/>
                </a:solidFill>
                <a:latin typeface="Arial" charset="0"/>
                <a:ea typeface="標楷體" pitchFamily="65" charset="-120"/>
              </a:defRPr>
            </a:lvl3pPr>
            <a:lvl4pPr marL="1600200" indent="-228600">
              <a:defRPr kumimoji="1" sz="2000" b="1">
                <a:solidFill>
                  <a:schemeClr val="tx1"/>
                </a:solidFill>
                <a:latin typeface="Arial" charset="0"/>
                <a:ea typeface="標楷體" pitchFamily="65" charset="-120"/>
              </a:defRPr>
            </a:lvl4pPr>
            <a:lvl5pPr marL="2057400" indent="-228600">
              <a:defRPr kumimoji="1" sz="2000" b="1">
                <a:solidFill>
                  <a:schemeClr val="tx1"/>
                </a:solidFill>
                <a:latin typeface="Arial" charset="0"/>
                <a:ea typeface="標楷體" pitchFamily="65" charset="-120"/>
              </a:defRPr>
            </a:lvl5pPr>
            <a:lvl6pPr marL="2514600" indent="-228600" eaLnBrk="0" hangingPunct="0">
              <a:defRPr kumimoji="1" sz="2000" b="1">
                <a:solidFill>
                  <a:schemeClr val="tx1"/>
                </a:solidFill>
                <a:latin typeface="Arial" charset="0"/>
                <a:ea typeface="標楷體" pitchFamily="65" charset="-120"/>
              </a:defRPr>
            </a:lvl6pPr>
            <a:lvl7pPr marL="2971800" indent="-228600" eaLnBrk="0" hangingPunct="0">
              <a:defRPr kumimoji="1" sz="2000" b="1">
                <a:solidFill>
                  <a:schemeClr val="tx1"/>
                </a:solidFill>
                <a:latin typeface="Arial" charset="0"/>
                <a:ea typeface="標楷體" pitchFamily="65" charset="-120"/>
              </a:defRPr>
            </a:lvl7pPr>
            <a:lvl8pPr marL="3429000" indent="-228600" eaLnBrk="0" hangingPunct="0">
              <a:defRPr kumimoji="1" sz="2000" b="1">
                <a:solidFill>
                  <a:schemeClr val="tx1"/>
                </a:solidFill>
                <a:latin typeface="Arial" charset="0"/>
                <a:ea typeface="標楷體" pitchFamily="65" charset="-120"/>
              </a:defRPr>
            </a:lvl8pPr>
            <a:lvl9pPr marL="3886200" indent="-228600" eaLnBrk="0" hangingPunct="0">
              <a:defRPr kumimoji="1" sz="2000" b="1">
                <a:solidFill>
                  <a:schemeClr val="tx1"/>
                </a:solidFill>
                <a:latin typeface="Arial" charset="0"/>
                <a:ea typeface="標楷體" pitchFamily="65" charset="-120"/>
              </a:defRPr>
            </a:lvl9pPr>
          </a:lstStyle>
          <a:p>
            <a:fld id="{9C9B948C-92A9-4179-8B5F-62124DDF76B5}" type="slidenum">
              <a:rPr lang="en-US" altLang="zh-TW" sz="1400" smtClean="0">
                <a:ea typeface="新細明體" pitchFamily="18" charset="-120"/>
                <a:cs typeface="Arial" charset="0"/>
              </a:rPr>
              <a:pPr/>
              <a:t>89</a:t>
            </a:fld>
            <a:endParaRPr lang="en-US" altLang="zh-TW" sz="1400" smtClean="0">
              <a:ea typeface="新細明體" pitchFamily="18" charset="-120"/>
              <a:cs typeface="Arial" charset="0"/>
            </a:endParaRPr>
          </a:p>
        </p:txBody>
      </p:sp>
      <p:sp>
        <p:nvSpPr>
          <p:cNvPr id="128002" name="Rectangle 2"/>
          <p:cNvSpPr>
            <a:spLocks noChangeArrowheads="1"/>
          </p:cNvSpPr>
          <p:nvPr/>
        </p:nvSpPr>
        <p:spPr bwMode="auto">
          <a:xfrm>
            <a:off x="1152525" y="3789363"/>
            <a:ext cx="7239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pPr>
            <a:r>
              <a:rPr lang="zh-TW" altLang="en-US" sz="5400">
                <a:solidFill>
                  <a:srgbClr val="D60093"/>
                </a:solidFill>
                <a:latin typeface="Times New Roman" pitchFamily="18" charset="0"/>
                <a:ea typeface="標楷體" pitchFamily="65" charset="-120"/>
              </a:rPr>
              <a:t>下課了！</a:t>
            </a:r>
          </a:p>
          <a:p>
            <a:pPr marL="342900" indent="-342900" algn="ctr">
              <a:spcBef>
                <a:spcPct val="20000"/>
              </a:spcBef>
            </a:pPr>
            <a:r>
              <a:rPr lang="zh-TW" altLang="en-US" sz="5400">
                <a:solidFill>
                  <a:srgbClr val="FF3300"/>
                </a:solidFill>
                <a:latin typeface="Times New Roman" pitchFamily="18" charset="0"/>
                <a:ea typeface="標楷體" pitchFamily="65" charset="-120"/>
              </a:rPr>
              <a:t>謝</a:t>
            </a:r>
            <a:r>
              <a:rPr lang="zh-TW" altLang="en-US" sz="5400">
                <a:solidFill>
                  <a:srgbClr val="FF9900"/>
                </a:solidFill>
                <a:latin typeface="Times New Roman" pitchFamily="18" charset="0"/>
                <a:ea typeface="標楷體" pitchFamily="65" charset="-120"/>
              </a:rPr>
              <a:t>謝</a:t>
            </a:r>
            <a:r>
              <a:rPr lang="zh-TW" altLang="en-US" sz="5400">
                <a:solidFill>
                  <a:srgbClr val="008000"/>
                </a:solidFill>
                <a:latin typeface="Times New Roman" pitchFamily="18" charset="0"/>
                <a:ea typeface="標楷體" pitchFamily="65" charset="-120"/>
              </a:rPr>
              <a:t>您</a:t>
            </a:r>
            <a:r>
              <a:rPr lang="zh-TW" altLang="en-US" sz="5400">
                <a:solidFill>
                  <a:srgbClr val="9900FF"/>
                </a:solidFill>
                <a:latin typeface="Times New Roman" pitchFamily="18" charset="0"/>
                <a:ea typeface="標楷體" pitchFamily="65" charset="-120"/>
              </a:rPr>
              <a:t>的</a:t>
            </a:r>
            <a:r>
              <a:rPr lang="zh-TW" altLang="en-US" sz="5400">
                <a:solidFill>
                  <a:srgbClr val="FF00FF"/>
                </a:solidFill>
                <a:latin typeface="Times New Roman" pitchFamily="18" charset="0"/>
                <a:ea typeface="標楷體" pitchFamily="65" charset="-120"/>
              </a:rPr>
              <a:t>耐</a:t>
            </a:r>
            <a:r>
              <a:rPr lang="zh-TW" altLang="en-US" sz="5400">
                <a:solidFill>
                  <a:srgbClr val="6600CC"/>
                </a:solidFill>
                <a:latin typeface="Times New Roman" pitchFamily="18" charset="0"/>
                <a:ea typeface="標楷體" pitchFamily="65" charset="-120"/>
              </a:rPr>
              <a:t>心</a:t>
            </a:r>
            <a:r>
              <a:rPr lang="zh-TW" altLang="en-US" sz="5400">
                <a:solidFill>
                  <a:srgbClr val="CC3300"/>
                </a:solidFill>
                <a:latin typeface="Times New Roman" pitchFamily="18" charset="0"/>
                <a:ea typeface="標楷體" pitchFamily="65" charset="-120"/>
              </a:rPr>
              <a:t>收</a:t>
            </a:r>
            <a:r>
              <a:rPr lang="zh-TW" altLang="en-US" sz="5400">
                <a:solidFill>
                  <a:srgbClr val="6600CC"/>
                </a:solidFill>
                <a:latin typeface="Times New Roman" pitchFamily="18" charset="0"/>
                <a:ea typeface="標楷體" pitchFamily="65" charset="-120"/>
              </a:rPr>
              <a:t>看</a:t>
            </a:r>
            <a:r>
              <a:rPr lang="en-US" altLang="zh-TW" sz="5400">
                <a:solidFill>
                  <a:srgbClr val="6600CC"/>
                </a:solidFill>
                <a:latin typeface="Times New Roman" pitchFamily="18" charset="0"/>
                <a:ea typeface="標楷體" pitchFamily="65" charset="-120"/>
              </a:rPr>
              <a:t>!</a:t>
            </a:r>
          </a:p>
        </p:txBody>
      </p:sp>
      <p:pic>
        <p:nvPicPr>
          <p:cNvPr id="128003" name="Picture 3" descr="outsidefoodp1"/>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95513" y="692150"/>
            <a:ext cx="4645025" cy="2901950"/>
          </a:xfrm>
          <a:prstGeom prst="rect">
            <a:avLst/>
          </a:prstGeom>
          <a:noFill/>
          <a:ln w="9525">
            <a:solidFill>
              <a:srgbClr val="CC00CC"/>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 calcmode="lin" valueType="num">
                                      <p:cBhvr additive="base">
                                        <p:cTn id="7" dur="500" fill="hold"/>
                                        <p:tgtEl>
                                          <p:spTgt spid="128002"/>
                                        </p:tgtEl>
                                        <p:attrNameLst>
                                          <p:attrName>ppt_x</p:attrName>
                                        </p:attrNameLst>
                                      </p:cBhvr>
                                      <p:tavLst>
                                        <p:tav tm="0">
                                          <p:val>
                                            <p:strVal val="0-#ppt_w/2"/>
                                          </p:val>
                                        </p:tav>
                                        <p:tav tm="100000">
                                          <p:val>
                                            <p:strVal val="#ppt_x"/>
                                          </p:val>
                                        </p:tav>
                                      </p:tavLst>
                                    </p:anim>
                                    <p:anim calcmode="lin" valueType="num">
                                      <p:cBhvr additive="base">
                                        <p:cTn id="8" dur="500" fill="hold"/>
                                        <p:tgtEl>
                                          <p:spTgt spid="1280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28003"/>
                                        </p:tgtEl>
                                        <p:attrNameLst>
                                          <p:attrName>style.visibility</p:attrName>
                                        </p:attrNameLst>
                                      </p:cBhvr>
                                      <p:to>
                                        <p:strVal val="visible"/>
                                      </p:to>
                                    </p:set>
                                    <p:anim calcmode="lin" valueType="num">
                                      <p:cBhvr additive="base">
                                        <p:cTn id="13" dur="500" fill="hold"/>
                                        <p:tgtEl>
                                          <p:spTgt spid="128003"/>
                                        </p:tgtEl>
                                        <p:attrNameLst>
                                          <p:attrName>ppt_x</p:attrName>
                                        </p:attrNameLst>
                                      </p:cBhvr>
                                      <p:tavLst>
                                        <p:tav tm="0">
                                          <p:val>
                                            <p:strVal val="0-#ppt_w/2"/>
                                          </p:val>
                                        </p:tav>
                                        <p:tav tm="100000">
                                          <p:val>
                                            <p:strVal val="#ppt_x"/>
                                          </p:val>
                                        </p:tav>
                                      </p:tavLst>
                                    </p:anim>
                                    <p:anim calcmode="lin" valueType="num">
                                      <p:cBhvr additive="base">
                                        <p:cTn id="14" dur="500" fill="hold"/>
                                        <p:tgtEl>
                                          <p:spTgt spid="12800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la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常見食品安全管制系統</a:t>
            </a:r>
            <a:endParaRPr lang="zh-TW" altLang="en-US" dirty="0"/>
          </a:p>
        </p:txBody>
      </p:sp>
      <p:sp>
        <p:nvSpPr>
          <p:cNvPr id="2" name="投影片編號版面配置區 1"/>
          <p:cNvSpPr>
            <a:spLocks noGrp="1"/>
          </p:cNvSpPr>
          <p:nvPr>
            <p:ph type="sldNum" sz="quarter" idx="12"/>
          </p:nvPr>
        </p:nvSpPr>
        <p:spPr/>
        <p:txBody>
          <a:bodyPr/>
          <a:lstStyle/>
          <a:p>
            <a:pPr>
              <a:defRPr/>
            </a:pPr>
            <a:fld id="{5BDEC2FB-AB1B-4130-8E8F-1685C93D3CDD}" type="slidenum">
              <a:rPr lang="en-US" altLang="zh-TW" smtClean="0"/>
              <a:pPr>
                <a:defRPr/>
              </a:pPr>
              <a:t>9</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608274872"/>
              </p:ext>
            </p:extLst>
          </p:nvPr>
        </p:nvGraphicFramePr>
        <p:xfrm>
          <a:off x="899592" y="1988840"/>
          <a:ext cx="7920880" cy="3960440"/>
        </p:xfrm>
        <a:graphic>
          <a:graphicData uri="http://schemas.openxmlformats.org/drawingml/2006/table">
            <a:tbl>
              <a:tblPr firstRow="1" firstCol="1" bandRow="1">
                <a:tableStyleId>{5C22544A-7EE6-4342-B048-85BDC9FD1C3A}</a:tableStyleId>
              </a:tblPr>
              <a:tblGrid>
                <a:gridCol w="2823843"/>
                <a:gridCol w="5097037"/>
              </a:tblGrid>
              <a:tr h="519814">
                <a:tc>
                  <a:txBody>
                    <a:bodyPr/>
                    <a:lstStyle/>
                    <a:p>
                      <a:pPr algn="ctr">
                        <a:lnSpc>
                          <a:spcPts val="1800"/>
                        </a:lnSpc>
                        <a:spcAft>
                          <a:spcPts val="0"/>
                        </a:spcAft>
                      </a:pPr>
                      <a:r>
                        <a:rPr lang="zh-TW" sz="2400" kern="0" dirty="0">
                          <a:solidFill>
                            <a:srgbClr val="FF0000"/>
                          </a:solidFill>
                          <a:effectLst/>
                        </a:rPr>
                        <a:t>食品管理系統</a:t>
                      </a:r>
                      <a:endParaRPr lang="zh-TW" sz="1800" kern="100" dirty="0">
                        <a:solidFill>
                          <a:srgbClr val="FF0000"/>
                        </a:solidFill>
                        <a:effectLst/>
                        <a:latin typeface="Calibri"/>
                        <a:ea typeface="新細明體"/>
                        <a:cs typeface="Times New Roman"/>
                      </a:endParaRPr>
                    </a:p>
                  </a:txBody>
                  <a:tcPr marL="142875" marR="142875" marT="95250" marB="95250"/>
                </a:tc>
                <a:tc>
                  <a:txBody>
                    <a:bodyPr/>
                    <a:lstStyle/>
                    <a:p>
                      <a:pPr algn="ctr">
                        <a:lnSpc>
                          <a:spcPts val="1800"/>
                        </a:lnSpc>
                        <a:spcAft>
                          <a:spcPts val="0"/>
                        </a:spcAft>
                      </a:pPr>
                      <a:r>
                        <a:rPr lang="zh-TW" sz="2400" kern="0" dirty="0">
                          <a:solidFill>
                            <a:srgbClr val="FF0000"/>
                          </a:solidFill>
                          <a:effectLst/>
                        </a:rPr>
                        <a:t>制定組織</a:t>
                      </a:r>
                      <a:endParaRPr lang="zh-TW" sz="1800" kern="100" dirty="0">
                        <a:solidFill>
                          <a:srgbClr val="FF0000"/>
                        </a:solidFill>
                        <a:effectLst/>
                        <a:latin typeface="Calibri"/>
                        <a:ea typeface="新細明體"/>
                        <a:cs typeface="Times New Roman"/>
                      </a:endParaRPr>
                    </a:p>
                  </a:txBody>
                  <a:tcPr marL="142875" marR="142875" marT="95250" marB="95250"/>
                </a:tc>
              </a:tr>
              <a:tr h="694733">
                <a:tc>
                  <a:txBody>
                    <a:bodyPr/>
                    <a:lstStyle/>
                    <a:p>
                      <a:pPr>
                        <a:lnSpc>
                          <a:spcPts val="2000"/>
                        </a:lnSpc>
                        <a:spcAft>
                          <a:spcPts val="0"/>
                        </a:spcAft>
                      </a:pPr>
                      <a:r>
                        <a:rPr lang="en-US" sz="2000" kern="0" dirty="0">
                          <a:solidFill>
                            <a:srgbClr val="0000FF"/>
                          </a:solidFill>
                          <a:effectLst/>
                        </a:rPr>
                        <a:t>ISO 22000</a:t>
                      </a:r>
                      <a:endParaRPr lang="zh-TW" sz="1600" kern="100" dirty="0">
                        <a:solidFill>
                          <a:srgbClr val="0000FF"/>
                        </a:solidFill>
                        <a:effectLst/>
                        <a:latin typeface="Calibri"/>
                        <a:ea typeface="新細明體"/>
                        <a:cs typeface="Times New Roman"/>
                      </a:endParaRPr>
                    </a:p>
                  </a:txBody>
                  <a:tcPr marL="142875" marR="142875" marT="95250" marB="95250"/>
                </a:tc>
                <a:tc>
                  <a:txBody>
                    <a:bodyPr/>
                    <a:lstStyle/>
                    <a:p>
                      <a:pPr>
                        <a:lnSpc>
                          <a:spcPts val="1800"/>
                        </a:lnSpc>
                        <a:spcAft>
                          <a:spcPts val="0"/>
                        </a:spcAft>
                      </a:pPr>
                      <a:r>
                        <a:rPr lang="zh-TW" sz="2400" b="1" kern="0" dirty="0">
                          <a:solidFill>
                            <a:schemeClr val="tx1"/>
                          </a:solidFill>
                          <a:effectLst/>
                        </a:rPr>
                        <a:t>國際標準組織 </a:t>
                      </a:r>
                      <a:r>
                        <a:rPr lang="en-US" sz="2400" b="1" kern="0" dirty="0">
                          <a:solidFill>
                            <a:schemeClr val="tx1"/>
                          </a:solidFill>
                          <a:effectLst/>
                        </a:rPr>
                        <a:t>(ISO)</a:t>
                      </a:r>
                      <a:endParaRPr lang="zh-TW" sz="1800" b="1" kern="100" dirty="0">
                        <a:solidFill>
                          <a:schemeClr val="tx1"/>
                        </a:solidFill>
                        <a:effectLst/>
                      </a:endParaRPr>
                    </a:p>
                    <a:p>
                      <a:pPr>
                        <a:lnSpc>
                          <a:spcPts val="1200"/>
                        </a:lnSpc>
                        <a:spcAft>
                          <a:spcPts val="0"/>
                        </a:spcAft>
                      </a:pPr>
                      <a:r>
                        <a:rPr lang="en-US" sz="1200" b="1" kern="100" dirty="0">
                          <a:solidFill>
                            <a:schemeClr val="tx1"/>
                          </a:solidFill>
                          <a:effectLst/>
                        </a:rPr>
                        <a:t>International Organization for Standardization</a:t>
                      </a:r>
                      <a:endParaRPr lang="zh-TW" sz="1800" b="1" kern="100" dirty="0">
                        <a:solidFill>
                          <a:schemeClr val="tx1"/>
                        </a:solidFill>
                        <a:effectLst/>
                        <a:latin typeface="Calibri"/>
                        <a:ea typeface="新細明體"/>
                        <a:cs typeface="Times New Roman"/>
                      </a:endParaRPr>
                    </a:p>
                  </a:txBody>
                  <a:tcPr marL="142875" marR="142875" marT="95250" marB="95250"/>
                </a:tc>
              </a:tr>
              <a:tr h="725610">
                <a:tc>
                  <a:txBody>
                    <a:bodyPr/>
                    <a:lstStyle/>
                    <a:p>
                      <a:pPr>
                        <a:lnSpc>
                          <a:spcPts val="2000"/>
                        </a:lnSpc>
                        <a:spcAft>
                          <a:spcPts val="0"/>
                        </a:spcAft>
                      </a:pPr>
                      <a:r>
                        <a:rPr lang="en-US" sz="2000" kern="0" dirty="0">
                          <a:solidFill>
                            <a:srgbClr val="0000FF"/>
                          </a:solidFill>
                          <a:effectLst/>
                        </a:rPr>
                        <a:t>FSSC 22000</a:t>
                      </a:r>
                      <a:endParaRPr lang="zh-TW" sz="1600" kern="100" dirty="0">
                        <a:solidFill>
                          <a:srgbClr val="0000FF"/>
                        </a:solidFill>
                        <a:effectLst/>
                      </a:endParaRPr>
                    </a:p>
                    <a:p>
                      <a:pPr>
                        <a:lnSpc>
                          <a:spcPts val="1200"/>
                        </a:lnSpc>
                        <a:spcAft>
                          <a:spcPts val="0"/>
                        </a:spcAft>
                      </a:pPr>
                      <a:r>
                        <a:rPr lang="en-US" sz="1100" kern="100" dirty="0">
                          <a:solidFill>
                            <a:srgbClr val="0000FF"/>
                          </a:solidFill>
                          <a:effectLst/>
                        </a:rPr>
                        <a:t>Food Safety System Certification</a:t>
                      </a:r>
                      <a:endParaRPr lang="zh-TW" sz="1600" kern="100" dirty="0">
                        <a:solidFill>
                          <a:srgbClr val="0000FF"/>
                        </a:solidFill>
                        <a:effectLst/>
                        <a:latin typeface="Calibri"/>
                        <a:ea typeface="新細明體"/>
                        <a:cs typeface="Times New Roman"/>
                      </a:endParaRPr>
                    </a:p>
                  </a:txBody>
                  <a:tcPr marL="142875" marR="142875" marT="95250" marB="95250"/>
                </a:tc>
                <a:tc>
                  <a:txBody>
                    <a:bodyPr/>
                    <a:lstStyle/>
                    <a:p>
                      <a:pPr>
                        <a:lnSpc>
                          <a:spcPts val="2000"/>
                        </a:lnSpc>
                        <a:spcAft>
                          <a:spcPts val="0"/>
                        </a:spcAft>
                      </a:pPr>
                      <a:r>
                        <a:rPr lang="zh-TW" sz="2400" b="1" kern="0" dirty="0">
                          <a:solidFill>
                            <a:schemeClr val="tx1"/>
                          </a:solidFill>
                          <a:effectLst/>
                        </a:rPr>
                        <a:t>歐盟食品飲料業聯盟 </a:t>
                      </a:r>
                      <a:r>
                        <a:rPr lang="en-US" sz="2400" b="1" kern="0" dirty="0">
                          <a:solidFill>
                            <a:schemeClr val="tx1"/>
                          </a:solidFill>
                          <a:effectLst/>
                        </a:rPr>
                        <a:t>(CIAA)</a:t>
                      </a:r>
                      <a:endParaRPr lang="zh-TW" sz="1800" b="1" kern="100" dirty="0">
                        <a:solidFill>
                          <a:schemeClr val="tx1"/>
                        </a:solidFill>
                        <a:effectLst/>
                      </a:endParaRPr>
                    </a:p>
                    <a:p>
                      <a:pPr>
                        <a:lnSpc>
                          <a:spcPts val="1200"/>
                        </a:lnSpc>
                        <a:spcAft>
                          <a:spcPts val="0"/>
                        </a:spcAft>
                      </a:pPr>
                      <a:r>
                        <a:rPr lang="en-US" sz="1200" b="1" kern="100" dirty="0">
                          <a:solidFill>
                            <a:schemeClr val="tx1"/>
                          </a:solidFill>
                          <a:effectLst/>
                        </a:rPr>
                        <a:t>The Confederation of the Food and Drink Industry of the EU</a:t>
                      </a:r>
                      <a:endParaRPr lang="zh-TW" sz="1800" b="1" kern="100" dirty="0">
                        <a:solidFill>
                          <a:schemeClr val="tx1"/>
                        </a:solidFill>
                        <a:effectLst/>
                        <a:latin typeface="Calibri"/>
                        <a:ea typeface="新細明體"/>
                        <a:cs typeface="Times New Roman"/>
                      </a:endParaRPr>
                    </a:p>
                  </a:txBody>
                  <a:tcPr marL="142875" marR="142875" marT="95250" marB="95250"/>
                </a:tc>
              </a:tr>
              <a:tr h="735490">
                <a:tc>
                  <a:txBody>
                    <a:bodyPr/>
                    <a:lstStyle/>
                    <a:p>
                      <a:pPr>
                        <a:lnSpc>
                          <a:spcPts val="2000"/>
                        </a:lnSpc>
                        <a:spcAft>
                          <a:spcPts val="0"/>
                        </a:spcAft>
                      </a:pPr>
                      <a:r>
                        <a:rPr lang="en-US" sz="2000" kern="0" dirty="0">
                          <a:solidFill>
                            <a:srgbClr val="0000FF"/>
                          </a:solidFill>
                          <a:effectLst/>
                        </a:rPr>
                        <a:t>BRC</a:t>
                      </a:r>
                      <a:endParaRPr lang="zh-TW" sz="1600" kern="100" dirty="0">
                        <a:solidFill>
                          <a:srgbClr val="0000FF"/>
                        </a:solidFill>
                        <a:effectLst/>
                        <a:latin typeface="Calibri"/>
                        <a:ea typeface="新細明體"/>
                        <a:cs typeface="Times New Roman"/>
                      </a:endParaRPr>
                    </a:p>
                  </a:txBody>
                  <a:tcPr marL="142875" marR="142875" marT="95250" marB="95250"/>
                </a:tc>
                <a:tc>
                  <a:txBody>
                    <a:bodyPr/>
                    <a:lstStyle/>
                    <a:p>
                      <a:pPr>
                        <a:lnSpc>
                          <a:spcPts val="2000"/>
                        </a:lnSpc>
                        <a:spcAft>
                          <a:spcPts val="0"/>
                        </a:spcAft>
                      </a:pPr>
                      <a:r>
                        <a:rPr lang="zh-TW" sz="2400" b="1" kern="0" dirty="0">
                          <a:solidFill>
                            <a:schemeClr val="tx1"/>
                          </a:solidFill>
                          <a:effectLst/>
                        </a:rPr>
                        <a:t>英國零售商協會 </a:t>
                      </a:r>
                      <a:r>
                        <a:rPr lang="en-US" sz="2400" b="1" kern="0" dirty="0">
                          <a:solidFill>
                            <a:schemeClr val="tx1"/>
                          </a:solidFill>
                          <a:effectLst/>
                        </a:rPr>
                        <a:t>(BRC)</a:t>
                      </a:r>
                      <a:endParaRPr lang="zh-TW" sz="1800" b="1" kern="100" dirty="0">
                        <a:solidFill>
                          <a:schemeClr val="tx1"/>
                        </a:solidFill>
                        <a:effectLst/>
                      </a:endParaRPr>
                    </a:p>
                    <a:p>
                      <a:pPr>
                        <a:lnSpc>
                          <a:spcPts val="1200"/>
                        </a:lnSpc>
                        <a:spcAft>
                          <a:spcPts val="0"/>
                        </a:spcAft>
                      </a:pPr>
                      <a:r>
                        <a:rPr lang="en-US" sz="1800" b="1" kern="100" dirty="0">
                          <a:solidFill>
                            <a:schemeClr val="tx1"/>
                          </a:solidFill>
                          <a:effectLst/>
                        </a:rPr>
                        <a:t> </a:t>
                      </a:r>
                      <a:r>
                        <a:rPr lang="en-US" sz="1200" b="1" kern="100" dirty="0">
                          <a:solidFill>
                            <a:schemeClr val="tx1"/>
                          </a:solidFill>
                          <a:effectLst/>
                        </a:rPr>
                        <a:t>British Retail Consortium</a:t>
                      </a:r>
                      <a:endParaRPr lang="zh-TW" sz="1800" b="1" kern="100" dirty="0">
                        <a:solidFill>
                          <a:schemeClr val="tx1"/>
                        </a:solidFill>
                        <a:effectLst/>
                        <a:latin typeface="Calibri"/>
                        <a:ea typeface="新細明體"/>
                        <a:cs typeface="Times New Roman"/>
                      </a:endParaRPr>
                    </a:p>
                  </a:txBody>
                  <a:tcPr marL="142875" marR="142875" marT="95250" marB="95250"/>
                </a:tc>
              </a:tr>
              <a:tr h="742515">
                <a:tc>
                  <a:txBody>
                    <a:bodyPr/>
                    <a:lstStyle/>
                    <a:p>
                      <a:pPr>
                        <a:lnSpc>
                          <a:spcPts val="2000"/>
                        </a:lnSpc>
                        <a:spcAft>
                          <a:spcPts val="0"/>
                        </a:spcAft>
                      </a:pPr>
                      <a:r>
                        <a:rPr lang="en-US" sz="2000" kern="0" dirty="0">
                          <a:solidFill>
                            <a:srgbClr val="0000FF"/>
                          </a:solidFill>
                          <a:effectLst/>
                        </a:rPr>
                        <a:t>SQF</a:t>
                      </a:r>
                      <a:endParaRPr lang="zh-TW" sz="1600" kern="100" dirty="0">
                        <a:solidFill>
                          <a:srgbClr val="0000FF"/>
                        </a:solidFill>
                        <a:effectLst/>
                        <a:latin typeface="Calibri"/>
                        <a:ea typeface="新細明體"/>
                        <a:cs typeface="Times New Roman"/>
                      </a:endParaRPr>
                    </a:p>
                  </a:txBody>
                  <a:tcPr marL="142875" marR="142875" marT="95250" marB="95250"/>
                </a:tc>
                <a:tc>
                  <a:txBody>
                    <a:bodyPr/>
                    <a:lstStyle/>
                    <a:p>
                      <a:pPr>
                        <a:lnSpc>
                          <a:spcPts val="2000"/>
                        </a:lnSpc>
                        <a:spcAft>
                          <a:spcPts val="0"/>
                        </a:spcAft>
                      </a:pPr>
                      <a:r>
                        <a:rPr lang="zh-TW" sz="2400" b="1" kern="0" dirty="0">
                          <a:solidFill>
                            <a:schemeClr val="tx1"/>
                          </a:solidFill>
                          <a:effectLst/>
                        </a:rPr>
                        <a:t>食品安全品質</a:t>
                      </a:r>
                      <a:r>
                        <a:rPr lang="zh-TW" sz="2400" b="1" kern="0" dirty="0" smtClean="0">
                          <a:solidFill>
                            <a:schemeClr val="tx1"/>
                          </a:solidFill>
                          <a:effectLst/>
                        </a:rPr>
                        <a:t>協會 </a:t>
                      </a:r>
                      <a:r>
                        <a:rPr lang="en-US" sz="2400" b="1" kern="0" dirty="0" smtClean="0">
                          <a:solidFill>
                            <a:schemeClr val="tx1"/>
                          </a:solidFill>
                          <a:effectLst/>
                        </a:rPr>
                        <a:t>(</a:t>
                      </a:r>
                      <a:r>
                        <a:rPr lang="en-US" sz="2400" b="1" kern="0" dirty="0">
                          <a:solidFill>
                            <a:schemeClr val="tx1"/>
                          </a:solidFill>
                          <a:effectLst/>
                        </a:rPr>
                        <a:t>SQFI)</a:t>
                      </a:r>
                      <a:endParaRPr lang="zh-TW" sz="1800" b="1" kern="100" dirty="0">
                        <a:solidFill>
                          <a:schemeClr val="tx1"/>
                        </a:solidFill>
                        <a:effectLst/>
                      </a:endParaRPr>
                    </a:p>
                    <a:p>
                      <a:pPr>
                        <a:lnSpc>
                          <a:spcPts val="1400"/>
                        </a:lnSpc>
                        <a:spcAft>
                          <a:spcPts val="0"/>
                        </a:spcAft>
                      </a:pPr>
                      <a:r>
                        <a:rPr lang="en-US" sz="1400" b="1" kern="100" dirty="0">
                          <a:solidFill>
                            <a:schemeClr val="tx1"/>
                          </a:solidFill>
                          <a:effectLst/>
                        </a:rPr>
                        <a:t>Safe Quality Food </a:t>
                      </a:r>
                      <a:r>
                        <a:rPr lang="zh-TW" sz="1400" b="1" kern="100" dirty="0">
                          <a:solidFill>
                            <a:schemeClr val="tx1"/>
                          </a:solidFill>
                          <a:effectLst/>
                        </a:rPr>
                        <a:t>Institute</a:t>
                      </a:r>
                      <a:endParaRPr lang="zh-TW" sz="1400" b="1" kern="100" dirty="0">
                        <a:solidFill>
                          <a:schemeClr val="tx1"/>
                        </a:solidFill>
                        <a:effectLst/>
                        <a:latin typeface="Calibri"/>
                        <a:ea typeface="新細明體"/>
                        <a:cs typeface="Times New Roman"/>
                      </a:endParaRPr>
                    </a:p>
                  </a:txBody>
                  <a:tcPr marL="142875" marR="142875" marT="95250" marB="95250"/>
                </a:tc>
              </a:tr>
              <a:tr h="542278">
                <a:tc>
                  <a:txBody>
                    <a:bodyPr/>
                    <a:lstStyle/>
                    <a:p>
                      <a:pPr>
                        <a:lnSpc>
                          <a:spcPts val="2000"/>
                        </a:lnSpc>
                        <a:spcAft>
                          <a:spcPts val="0"/>
                        </a:spcAft>
                      </a:pPr>
                      <a:r>
                        <a:rPr lang="en-US" sz="2000" kern="0" dirty="0">
                          <a:solidFill>
                            <a:srgbClr val="0000FF"/>
                          </a:solidFill>
                          <a:effectLst/>
                        </a:rPr>
                        <a:t>TQF</a:t>
                      </a:r>
                      <a:endParaRPr lang="zh-TW" sz="1600" kern="100" dirty="0">
                        <a:solidFill>
                          <a:srgbClr val="0000FF"/>
                        </a:solidFill>
                        <a:effectLst/>
                        <a:latin typeface="Calibri"/>
                        <a:ea typeface="新細明體"/>
                        <a:cs typeface="Times New Roman"/>
                      </a:endParaRPr>
                    </a:p>
                  </a:txBody>
                  <a:tcPr marL="142875" marR="142875" marT="95250" marB="95250"/>
                </a:tc>
                <a:tc>
                  <a:txBody>
                    <a:bodyPr/>
                    <a:lstStyle/>
                    <a:p>
                      <a:pPr>
                        <a:lnSpc>
                          <a:spcPts val="2000"/>
                        </a:lnSpc>
                        <a:spcAft>
                          <a:spcPts val="0"/>
                        </a:spcAft>
                      </a:pPr>
                      <a:r>
                        <a:rPr lang="zh-TW" sz="2400" b="1" kern="0" dirty="0">
                          <a:solidFill>
                            <a:schemeClr val="tx1"/>
                          </a:solidFill>
                          <a:effectLst/>
                        </a:rPr>
                        <a:t>台灣優良食品發展協會 </a:t>
                      </a:r>
                      <a:r>
                        <a:rPr lang="en-US" sz="2400" b="1" kern="0" dirty="0">
                          <a:solidFill>
                            <a:schemeClr val="tx1"/>
                          </a:solidFill>
                          <a:effectLst/>
                        </a:rPr>
                        <a:t>(TQF)</a:t>
                      </a:r>
                      <a:endParaRPr lang="zh-TW" sz="1800" b="1" kern="100" dirty="0">
                        <a:solidFill>
                          <a:schemeClr val="tx1"/>
                        </a:solidFill>
                        <a:effectLst/>
                        <a:latin typeface="Calibri"/>
                        <a:ea typeface="新細明體"/>
                        <a:cs typeface="Times New Roman"/>
                      </a:endParaRPr>
                    </a:p>
                  </a:txBody>
                  <a:tcPr marL="142875" marR="142875" marT="95250" marB="95250"/>
                </a:tc>
              </a:tr>
            </a:tbl>
          </a:graphicData>
        </a:graphic>
      </p:graphicFrame>
    </p:spTree>
    <p:extLst>
      <p:ext uri="{BB962C8B-B14F-4D97-AF65-F5344CB8AC3E}">
        <p14:creationId xmlns:p14="http://schemas.microsoft.com/office/powerpoint/2010/main" val="419951533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13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Text Box 3"/>
          <p:cNvSpPr txBox="1">
            <a:spLocks noChangeArrowheads="1"/>
          </p:cNvSpPr>
          <p:nvPr/>
        </p:nvSpPr>
        <p:spPr bwMode="auto">
          <a:xfrm>
            <a:off x="896938" y="2224088"/>
            <a:ext cx="727392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dist">
              <a:spcBef>
                <a:spcPct val="50000"/>
              </a:spcBef>
              <a:defRPr/>
            </a:pPr>
            <a:r>
              <a:rPr lang="en-US" altLang="zh-TW" sz="4800">
                <a:effectLst>
                  <a:outerShdw blurRad="38100" dist="38100" dir="2700000" algn="tl">
                    <a:srgbClr val="010199"/>
                  </a:outerShdw>
                </a:effectLst>
                <a:latin typeface="Monotype Corsiva" pitchFamily="66" charset="0"/>
              </a:rPr>
              <a:t>Thanks for your attendance</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1619"/>
                                        </p:tgtEl>
                                        <p:attrNameLst>
                                          <p:attrName>style.visibility</p:attrName>
                                        </p:attrNameLst>
                                      </p:cBhvr>
                                      <p:to>
                                        <p:strVal val="visible"/>
                                      </p:to>
                                    </p:set>
                                    <p:anim calcmode="lin" valueType="num">
                                      <p:cBhvr>
                                        <p:cTn id="7" dur="500" fill="hold"/>
                                        <p:tgtEl>
                                          <p:spTgt spid="111619"/>
                                        </p:tgtEl>
                                        <p:attrNameLst>
                                          <p:attrName>ppt_w</p:attrName>
                                        </p:attrNameLst>
                                      </p:cBhvr>
                                      <p:tavLst>
                                        <p:tav tm="0">
                                          <p:val>
                                            <p:fltVal val="0"/>
                                          </p:val>
                                        </p:tav>
                                        <p:tav tm="100000">
                                          <p:val>
                                            <p:strVal val="#ppt_w"/>
                                          </p:val>
                                        </p:tav>
                                      </p:tavLst>
                                    </p:anim>
                                    <p:anim calcmode="lin" valueType="num">
                                      <p:cBhvr>
                                        <p:cTn id="8" dur="500" fill="hold"/>
                                        <p:tgtEl>
                                          <p:spTgt spid="1116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Arial"/>
        <a:ea typeface="標楷體"/>
        <a:cs typeface=""/>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1242</TotalTime>
  <Words>5265</Words>
  <Application>Microsoft Office PowerPoint</Application>
  <PresentationFormat>如螢幕大小 (4:3)</PresentationFormat>
  <Paragraphs>814</Paragraphs>
  <Slides>90</Slides>
  <Notes>4</Notes>
  <HiddenSlides>0</HiddenSlides>
  <MMClips>0</MMClips>
  <ScaleCrop>false</ScaleCrop>
  <HeadingPairs>
    <vt:vector size="6" baseType="variant">
      <vt:variant>
        <vt:lpstr>使用字型</vt:lpstr>
      </vt:variant>
      <vt:variant>
        <vt:i4>15</vt:i4>
      </vt:variant>
      <vt:variant>
        <vt:lpstr>佈景主題</vt:lpstr>
      </vt:variant>
      <vt:variant>
        <vt:i4>1</vt:i4>
      </vt:variant>
      <vt:variant>
        <vt:lpstr>投影片標題</vt:lpstr>
      </vt:variant>
      <vt:variant>
        <vt:i4>90</vt:i4>
      </vt:variant>
    </vt:vector>
  </HeadingPairs>
  <TitlesOfParts>
    <vt:vector size="106" baseType="lpstr">
      <vt:lpstr>Monotype Sorts</vt:lpstr>
      <vt:lpstr>細明體</vt:lpstr>
      <vt:lpstr>華康中楷體</vt:lpstr>
      <vt:lpstr>微軟正黑體</vt:lpstr>
      <vt:lpstr>新細明體</vt:lpstr>
      <vt:lpstr>標楷體</vt:lpstr>
      <vt:lpstr>Arial</vt:lpstr>
      <vt:lpstr>Calibri</vt:lpstr>
      <vt:lpstr>Marlett</vt:lpstr>
      <vt:lpstr>Monotype Corsiva</vt:lpstr>
      <vt:lpstr>Tahoma</vt:lpstr>
      <vt:lpstr>Times New Roman</vt:lpstr>
      <vt:lpstr>Verdana</vt:lpstr>
      <vt:lpstr>Wingdings</vt:lpstr>
      <vt:lpstr>Wingdings 2</vt:lpstr>
      <vt:lpstr>Profile</vt:lpstr>
      <vt:lpstr>國立屏東大學111學年度第1學期 資訊工程學系碩士班專題演講</vt:lpstr>
      <vt:lpstr>劉展冏 教授學經簡歷</vt:lpstr>
      <vt:lpstr>內容簡介</vt:lpstr>
      <vt:lpstr>內容簡介</vt:lpstr>
      <vt:lpstr>PowerPoint 簡報</vt:lpstr>
      <vt:lpstr>食品的消費流程</vt:lpstr>
      <vt:lpstr>食品安全管制</vt:lpstr>
      <vt:lpstr>食品安全管制系統</vt:lpstr>
      <vt:lpstr>常見食品安全管制系統</vt:lpstr>
      <vt:lpstr>台灣實施食品安全管制系統 (1)</vt:lpstr>
      <vt:lpstr>台灣實施食品安全管制系統 (2)</vt:lpstr>
      <vt:lpstr>台灣實施食品安全管制系統 (3)</vt:lpstr>
      <vt:lpstr>食品安全管制小組 (1)</vt:lpstr>
      <vt:lpstr>食品安全管制小組 (2)</vt:lpstr>
      <vt:lpstr>食品安全管制系統之建立</vt:lpstr>
      <vt:lpstr>食品衛生安全體系金字塔</vt:lpstr>
      <vt:lpstr>PowerPoint 簡報</vt:lpstr>
      <vt:lpstr>食品良好衛生規範(準則)</vt:lpstr>
      <vt:lpstr>食品良好衛生規範對象</vt:lpstr>
      <vt:lpstr>PowerPoint 簡報</vt:lpstr>
      <vt:lpstr>PowerPoint 簡報</vt:lpstr>
      <vt:lpstr>GHP十大程序書</vt:lpstr>
      <vt:lpstr>PowerPoint 簡報</vt:lpstr>
      <vt:lpstr>危害分析重要管制點(HACCP)</vt:lpstr>
      <vt:lpstr>危害分析重要管制點(HACCP)</vt:lpstr>
      <vt:lpstr>PowerPoint 簡報</vt:lpstr>
      <vt:lpstr>食品安全管制系統之定義</vt:lpstr>
      <vt:lpstr>HACCP之原則及步驟</vt:lpstr>
      <vt:lpstr>建立HACCP系統的十二個步驟--- 5 項前提方案</vt:lpstr>
      <vt:lpstr>建立HACCP系統的十二個步驟 --- 7大基本原則</vt:lpstr>
      <vt:lpstr>1. 成立HACCP小組並確認實施範圍</vt:lpstr>
      <vt:lpstr>PowerPoint 簡報</vt:lpstr>
      <vt:lpstr>PowerPoint 簡報</vt:lpstr>
      <vt:lpstr>2. 敘述產品特性及儲存流通方法</vt:lpstr>
      <vt:lpstr>食品加工廠包裝產品特性描述</vt:lpstr>
      <vt:lpstr>PowerPoint 簡報</vt:lpstr>
      <vt:lpstr>3. 確認產品的目標用途及消費對象</vt:lpstr>
      <vt:lpstr>4. 建立詳細的流程圖</vt:lpstr>
      <vt:lpstr>5. 現場確認製造流程 6. 進行危害分析(Codex第1原則)</vt:lpstr>
      <vt:lpstr>PowerPoint 簡報</vt:lpstr>
      <vt:lpstr>7. 判定重要管制點(Codex第2原則)</vt:lpstr>
      <vt:lpstr>PowerPoint 簡報</vt:lpstr>
      <vt:lpstr>PowerPoint 簡報</vt:lpstr>
      <vt:lpstr>PowerPoint 簡報</vt:lpstr>
      <vt:lpstr>常見的重要管制點</vt:lpstr>
      <vt:lpstr>8. 建立管制界限(Codex第3原則)</vt:lpstr>
      <vt:lpstr>9. 執行管制點監測(Codex第4原則)</vt:lpstr>
      <vt:lpstr>10.建立矯正措施(Codex第5原則)</vt:lpstr>
      <vt:lpstr>加工廠CCP管制範例---原料驗收</vt:lpstr>
      <vt:lpstr>加工廠CCP管制範例-成品金屬檢測</vt:lpstr>
      <vt:lpstr>加工廠CCP管制範例---成品凍藏</vt:lpstr>
      <vt:lpstr>PowerPoint 簡報</vt:lpstr>
      <vt:lpstr>11.建立適切的記錄及文書檔案 　　(Codex第6原則)</vt:lpstr>
      <vt:lpstr>12.確認HACCP計畫(Codex第7原則)</vt:lpstr>
      <vt:lpstr>傳統衛生管理與HACCP之比較</vt:lpstr>
      <vt:lpstr>PowerPoint 簡報</vt:lpstr>
      <vt:lpstr>PowerPoint 簡報</vt:lpstr>
      <vt:lpstr>ISO 22000</vt:lpstr>
      <vt:lpstr>ISO 22000 範圍及概念</vt:lpstr>
      <vt:lpstr>PowerPoint 簡報</vt:lpstr>
      <vt:lpstr>ISO 22000關鍵要素--保證食物鏈食品安全</vt:lpstr>
      <vt:lpstr>ISO 22000 七項原則</vt:lpstr>
      <vt:lpstr>ISO 22000認証必須符合三大要求</vt:lpstr>
      <vt:lpstr>PowerPoint 簡報</vt:lpstr>
      <vt:lpstr>PowerPoint 簡報</vt:lpstr>
      <vt:lpstr>PowerPoint 簡報</vt:lpstr>
      <vt:lpstr>PowerPoint 簡報</vt:lpstr>
      <vt:lpstr>Codex ???</vt:lpstr>
      <vt:lpstr>Codex Commission</vt:lpstr>
      <vt:lpstr>PowerPoint 簡報</vt:lpstr>
      <vt:lpstr>Codex Commission</vt:lpstr>
      <vt:lpstr>PowerPoint 簡報</vt:lpstr>
      <vt:lpstr>PowerPoint 簡報</vt:lpstr>
      <vt:lpstr>PowerPoint 簡報</vt:lpstr>
      <vt:lpstr>PowerPoint 簡報</vt:lpstr>
      <vt:lpstr>PowerPoint 簡報</vt:lpstr>
      <vt:lpstr>GFSI 認可的驗證方案 - 1</vt:lpstr>
      <vt:lpstr>GFSI 認可的驗證方案 - 2</vt:lpstr>
      <vt:lpstr>FSSC 22000 食品安全系統驗證標準</vt:lpstr>
      <vt:lpstr>PowerPoint 簡報</vt:lpstr>
      <vt:lpstr>Safe Quality Food, SQF</vt:lpstr>
      <vt:lpstr>PowerPoint 簡報</vt:lpstr>
      <vt:lpstr>英國零售商協會 (British Retail Consortium, BRC )</vt:lpstr>
      <vt:lpstr>PowerPoint 簡報</vt:lpstr>
      <vt:lpstr>PowerPoint 簡報</vt:lpstr>
      <vt:lpstr>優良食品規範GMP (現TQF)</vt:lpstr>
      <vt:lpstr>PowerPoint 簡報</vt:lpstr>
      <vt:lpstr>PowerPoint 簡報</vt:lpstr>
      <vt:lpstr>PowerPoint 簡報</vt:lpstr>
      <vt:lpstr>PowerPoint 簡報</vt:lpstr>
    </vt:vector>
  </TitlesOfParts>
  <Company>Cereal_Chem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食品安全管制系統</dc:title>
  <dc:creator>Jheng-Hua Lin</dc:creator>
  <cp:lastModifiedBy>administrator</cp:lastModifiedBy>
  <cp:revision>116</cp:revision>
  <dcterms:created xsi:type="dcterms:W3CDTF">2006-11-23T08:22:17Z</dcterms:created>
  <dcterms:modified xsi:type="dcterms:W3CDTF">2022-08-11T06:59:04Z</dcterms:modified>
</cp:coreProperties>
</file>