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media/image4.jpg" ContentType="image/jpeg"/>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media/image45.jpg" ContentType="image/jpeg"/>
  <Override PartName="/ppt/media/image46.jpg" ContentType="image/jpeg"/>
  <Override PartName="/ppt/media/image47.jpg" ContentType="image/jpeg"/>
  <Override PartName="/ppt/media/image48.jpg" ContentType="image/jpeg"/>
  <Override PartName="/ppt/media/image49.jpg" ContentType="image/jpeg"/>
  <Override PartName="/ppt/media/image50.jpg" ContentType="image/jpeg"/>
  <Override PartName="/ppt/media/image51.jpg" ContentType="image/jpeg"/>
  <Override PartName="/ppt/media/image52.jpg" ContentType="image/jpeg"/>
  <Override PartName="/ppt/media/image55.jpg" ContentType="image/jpeg"/>
  <Override PartName="/ppt/media/image56.jpg" ContentType="image/jpeg"/>
  <Override PartName="/ppt/media/image57.jpg" ContentType="image/jpeg"/>
  <Override PartName="/ppt/media/image58.jpg" ContentType="image/jpeg"/>
  <Override PartName="/ppt/media/image59.jpg" ContentType="image/jpeg"/>
  <Override PartName="/ppt/media/image60.jpg" ContentType="image/jpeg"/>
  <Override PartName="/ppt/media/image61.jpg" ContentType="image/jpeg"/>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Lst>
  <p:notesMasterIdLst>
    <p:notesMasterId r:id="rId47"/>
  </p:notesMasterIdLst>
  <p:sldIdLst>
    <p:sldId id="256" r:id="rId3"/>
    <p:sldId id="258" r:id="rId4"/>
    <p:sldId id="304" r:id="rId5"/>
    <p:sldId id="526" r:id="rId6"/>
    <p:sldId id="527" r:id="rId7"/>
    <p:sldId id="528" r:id="rId8"/>
    <p:sldId id="529" r:id="rId9"/>
    <p:sldId id="263" r:id="rId10"/>
    <p:sldId id="532" r:id="rId11"/>
    <p:sldId id="314" r:id="rId12"/>
    <p:sldId id="533" r:id="rId13"/>
    <p:sldId id="534" r:id="rId14"/>
    <p:sldId id="535" r:id="rId15"/>
    <p:sldId id="259" r:id="rId16"/>
    <p:sldId id="295" r:id="rId17"/>
    <p:sldId id="517" r:id="rId18"/>
    <p:sldId id="496" r:id="rId19"/>
    <p:sldId id="497" r:id="rId20"/>
    <p:sldId id="514" r:id="rId21"/>
    <p:sldId id="518" r:id="rId22"/>
    <p:sldId id="519" r:id="rId23"/>
    <p:sldId id="520" r:id="rId24"/>
    <p:sldId id="521" r:id="rId25"/>
    <p:sldId id="522" r:id="rId26"/>
    <p:sldId id="523" r:id="rId27"/>
    <p:sldId id="525" r:id="rId28"/>
    <p:sldId id="524" r:id="rId29"/>
    <p:sldId id="498" r:id="rId30"/>
    <p:sldId id="509" r:id="rId31"/>
    <p:sldId id="510" r:id="rId32"/>
    <p:sldId id="516" r:id="rId33"/>
    <p:sldId id="511" r:id="rId34"/>
    <p:sldId id="513" r:id="rId35"/>
    <p:sldId id="515" r:id="rId36"/>
    <p:sldId id="500" r:id="rId37"/>
    <p:sldId id="501" r:id="rId38"/>
    <p:sldId id="502" r:id="rId39"/>
    <p:sldId id="503" r:id="rId40"/>
    <p:sldId id="504" r:id="rId41"/>
    <p:sldId id="505" r:id="rId42"/>
    <p:sldId id="506" r:id="rId43"/>
    <p:sldId id="507" r:id="rId44"/>
    <p:sldId id="508" r:id="rId45"/>
    <p:sldId id="296" r:id="rId46"/>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8443B"/>
    <a:srgbClr val="D04A6D"/>
    <a:srgbClr val="55143B"/>
    <a:srgbClr val="3689BC"/>
    <a:srgbClr val="0A143A"/>
    <a:srgbClr val="C7457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808" autoAdjust="0"/>
    <p:restoredTop sz="98912" autoAdjust="0"/>
  </p:normalViewPr>
  <p:slideViewPr>
    <p:cSldViewPr snapToGrid="0">
      <p:cViewPr varScale="1">
        <p:scale>
          <a:sx n="110" d="100"/>
          <a:sy n="110" d="100"/>
        </p:scale>
        <p:origin x="816" y="114"/>
      </p:cViewPr>
      <p:guideLst>
        <p:guide orient="horz" pos="2160"/>
        <p:guide pos="3840"/>
      </p:guideLst>
    </p:cSldViewPr>
  </p:slideViewPr>
  <p:notesTextViewPr>
    <p:cViewPr>
      <p:scale>
        <a:sx n="1" d="1"/>
        <a:sy n="1" d="1"/>
      </p:scale>
      <p:origin x="0" y="0"/>
    </p:cViewPr>
  </p:notesTextViewPr>
  <p:sorterViewPr>
    <p:cViewPr>
      <p:scale>
        <a:sx n="50" d="100"/>
        <a:sy n="5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tableStyles" Target="tableStyle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93EB0C-C87C-475F-B8F8-469DF3A467E8}" type="datetimeFigureOut">
              <a:rPr lang="zh-CN" altLang="en-US" smtClean="0"/>
              <a:pPr/>
              <a:t>2023/3/20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50B64C-32D5-47F6-A0E3-D89C1F949689}" type="slidenum">
              <a:rPr lang="zh-CN" altLang="en-US" smtClean="0"/>
              <a:pPr/>
              <a:t>‹#›</a:t>
            </a:fld>
            <a:endParaRPr lang="zh-CN" altLang="en-US"/>
          </a:p>
        </p:txBody>
      </p:sp>
    </p:spTree>
    <p:extLst>
      <p:ext uri="{BB962C8B-B14F-4D97-AF65-F5344CB8AC3E}">
        <p14:creationId xmlns:p14="http://schemas.microsoft.com/office/powerpoint/2010/main" val="2622599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r>
              <a:rPr lang="zh-CN" altLang="en-US" dirty="0"/>
              <a:t> </a:t>
            </a:r>
            <a:r>
              <a:rPr lang="en-US" altLang="zh-CN" dirty="0"/>
              <a:t>XXXXX</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F1B2BA3-FFC0-4B15-9AEE-8AECCC484269}" type="slidenum">
              <a:rPr lang="zh-CN" altLang="en-US" smtClean="0"/>
              <a:t>27</a:t>
            </a:fld>
            <a:endParaRPr lang="zh-CN" altLang="en-US"/>
          </a:p>
        </p:txBody>
      </p:sp>
    </p:spTree>
    <p:extLst>
      <p:ext uri="{BB962C8B-B14F-4D97-AF65-F5344CB8AC3E}">
        <p14:creationId xmlns:p14="http://schemas.microsoft.com/office/powerpoint/2010/main" val="7072267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normAutofit/>
          </a:bodyPr>
          <a:lstStyle/>
          <a:p>
            <a:r>
              <a:rPr lang="zh-CN" altLang="en-US" dirty="0"/>
              <a:t> </a:t>
            </a:r>
            <a:r>
              <a:rPr lang="en-US" altLang="zh-CN" dirty="0"/>
              <a:t>XXXXX</a:t>
            </a:r>
          </a:p>
          <a:p>
            <a:endParaRPr lang="zh-CN" altLang="en-US" dirty="0"/>
          </a:p>
        </p:txBody>
      </p:sp>
      <p:sp>
        <p:nvSpPr>
          <p:cNvPr id="4" name="灯片编号占位符 3"/>
          <p:cNvSpPr>
            <a:spLocks noGrp="1"/>
          </p:cNvSpPr>
          <p:nvPr>
            <p:ph type="sldNum" sz="quarter" idx="10"/>
          </p:nvPr>
        </p:nvSpPr>
        <p:spPr/>
        <p:txBody>
          <a:bodyPr/>
          <a:lstStyle/>
          <a:p>
            <a:fld id="{7C50B64C-32D5-47F6-A0E3-D89C1F949689}" type="slidenum">
              <a:rPr lang="zh-CN" altLang="en-US" smtClean="0"/>
              <a:pPr/>
              <a:t>44</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2</a:t>
            </a:fld>
            <a:endParaRPr lang="zh-CN" altLang="en-US"/>
          </a:p>
        </p:txBody>
      </p:sp>
    </p:spTree>
    <p:extLst>
      <p:ext uri="{BB962C8B-B14F-4D97-AF65-F5344CB8AC3E}">
        <p14:creationId xmlns:p14="http://schemas.microsoft.com/office/powerpoint/2010/main" val="9076148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3</a:t>
            </a:fld>
            <a:endParaRPr lang="zh-CN" altLang="en-US"/>
          </a:p>
        </p:txBody>
      </p:sp>
    </p:spTree>
    <p:extLst>
      <p:ext uri="{BB962C8B-B14F-4D97-AF65-F5344CB8AC3E}">
        <p14:creationId xmlns:p14="http://schemas.microsoft.com/office/powerpoint/2010/main" val="16434543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4</a:t>
            </a:fld>
            <a:endParaRPr lang="zh-CN" altLang="en-US"/>
          </a:p>
        </p:txBody>
      </p:sp>
    </p:spTree>
    <p:extLst>
      <p:ext uri="{BB962C8B-B14F-4D97-AF65-F5344CB8AC3E}">
        <p14:creationId xmlns:p14="http://schemas.microsoft.com/office/powerpoint/2010/main" val="298438694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5</a:t>
            </a:fld>
            <a:endParaRPr lang="zh-CN" altLang="en-US"/>
          </a:p>
        </p:txBody>
      </p:sp>
    </p:spTree>
    <p:extLst>
      <p:ext uri="{BB962C8B-B14F-4D97-AF65-F5344CB8AC3E}">
        <p14:creationId xmlns:p14="http://schemas.microsoft.com/office/powerpoint/2010/main" val="22457892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6</a:t>
            </a:fld>
            <a:endParaRPr lang="zh-CN" altLang="en-US"/>
          </a:p>
        </p:txBody>
      </p:sp>
    </p:spTree>
    <p:extLst>
      <p:ext uri="{BB962C8B-B14F-4D97-AF65-F5344CB8AC3E}">
        <p14:creationId xmlns:p14="http://schemas.microsoft.com/office/powerpoint/2010/main" val="2438934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FA2CE2E4-0F5A-4070-9180-44376623099E}" type="slidenum">
              <a:rPr lang="zh-CN" altLang="en-US" smtClean="0"/>
              <a:t>7</a:t>
            </a:fld>
            <a:endParaRPr lang="zh-CN" altLang="en-US"/>
          </a:p>
        </p:txBody>
      </p:sp>
    </p:spTree>
    <p:extLst>
      <p:ext uri="{BB962C8B-B14F-4D97-AF65-F5344CB8AC3E}">
        <p14:creationId xmlns:p14="http://schemas.microsoft.com/office/powerpoint/2010/main" val="38076327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A036312-6A05-4643-B813-780AEBCA5446}" type="slidenum">
              <a:rPr lang="zh-CN" altLang="en-US" smtClean="0"/>
              <a:pPr/>
              <a:t>15</a:t>
            </a:fld>
            <a:endParaRPr lang="zh-CN" altLang="en-US"/>
          </a:p>
        </p:txBody>
      </p:sp>
    </p:spTree>
    <p:extLst>
      <p:ext uri="{BB962C8B-B14F-4D97-AF65-F5344CB8AC3E}">
        <p14:creationId xmlns:p14="http://schemas.microsoft.com/office/powerpoint/2010/main" val="36597793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3F1B2BA3-FFC0-4B15-9AEE-8AECCC484269}" type="slidenum">
              <a:rPr lang="zh-CN" altLang="en-US" smtClean="0"/>
              <a:t>26</a:t>
            </a:fld>
            <a:endParaRPr lang="zh-CN" altLang="en-US"/>
          </a:p>
        </p:txBody>
      </p:sp>
    </p:spTree>
    <p:extLst>
      <p:ext uri="{BB962C8B-B14F-4D97-AF65-F5344CB8AC3E}">
        <p14:creationId xmlns:p14="http://schemas.microsoft.com/office/powerpoint/2010/main" val="37977214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hyperlink" Target="http://www.1ppt.com/hangye/"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09600" y="274638"/>
            <a:ext cx="10972800" cy="1143000"/>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09600" y="1600203"/>
            <a:ext cx="10972800" cy="4525963"/>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2023/3/20</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1371133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39200" y="274641"/>
            <a:ext cx="2743200" cy="5851525"/>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09600" y="274641"/>
            <a:ext cx="8026400" cy="585152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09600" y="6356353"/>
            <a:ext cx="2844800" cy="365125"/>
          </a:xfrm>
          <a:prstGeom prst="rect">
            <a:avLst/>
          </a:prstGeom>
        </p:spPr>
        <p:txBody>
          <a:bodyPr/>
          <a:lstStyle/>
          <a:p>
            <a:fld id="{2E3AAC11-D570-4EA9-AFC0-30FB72BA45EB}" type="datetimeFigureOut">
              <a:rPr lang="zh-CN" altLang="en-US" smtClean="0">
                <a:solidFill>
                  <a:prstClr val="black"/>
                </a:solidFill>
              </a:rPr>
              <a:pPr/>
              <a:t>2023/3/20</a:t>
            </a:fld>
            <a:endParaRPr lang="zh-CN" altLang="en-US">
              <a:solidFill>
                <a:prstClr val="black"/>
              </a:solidFill>
            </a:endParaRPr>
          </a:p>
        </p:txBody>
      </p:sp>
      <p:sp>
        <p:nvSpPr>
          <p:cNvPr id="5" name="页脚占位符 4"/>
          <p:cNvSpPr>
            <a:spLocks noGrp="1"/>
          </p:cNvSpPr>
          <p:nvPr>
            <p:ph type="ftr" sz="quarter" idx="11"/>
          </p:nvPr>
        </p:nvSpPr>
        <p:spPr>
          <a:xfrm>
            <a:off x="4165600" y="6356353"/>
            <a:ext cx="3860800" cy="365125"/>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8737600" y="6356353"/>
            <a:ext cx="2844800" cy="365125"/>
          </a:xfrm>
          <a:prstGeom prst="rect">
            <a:avLst/>
          </a:prstGeom>
        </p:spPr>
        <p:txBody>
          <a:bodyPr/>
          <a:lstStyle/>
          <a:p>
            <a:fld id="{55ECCFAA-F4FB-487C-9F1E-C8836D0C3DC9}"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9947275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30092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1CC33A5-4536-4CCF-8A59-B0585F9C1F9E}" type="datetimeFigureOut">
              <a:rPr lang="zh-CN" altLang="en-US" smtClean="0"/>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998B494C-91E6-4B14-89A5-945DBEEA7038}" type="slidenum">
              <a:rPr lang="zh-CN" altLang="en-US" smtClean="0"/>
              <a:t>‹#›</a:t>
            </a:fld>
            <a:endParaRPr lang="zh-CN" altLang="en-US"/>
          </a:p>
        </p:txBody>
      </p:sp>
    </p:spTree>
    <p:extLst>
      <p:ext uri="{BB962C8B-B14F-4D97-AF65-F5344CB8AC3E}">
        <p14:creationId xmlns:p14="http://schemas.microsoft.com/office/powerpoint/2010/main" val="2983869900"/>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obj">
  <p:cSld name="Title Slide">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524" y="0"/>
            <a:ext cx="12188951" cy="812291"/>
          </a:xfrm>
          <a:prstGeom prst="rect">
            <a:avLst/>
          </a:prstGeom>
          <a:blipFill>
            <a:blip r:embed="rId2" cstate="print"/>
            <a:stretch>
              <a:fillRect/>
            </a:stretch>
          </a:blipFill>
        </p:spPr>
        <p:txBody>
          <a:bodyPr wrap="square" lIns="0" tIns="0" rIns="0" bIns="0" rtlCol="0"/>
          <a:lstStyle/>
          <a:p>
            <a:endParaRPr/>
          </a:p>
        </p:txBody>
      </p:sp>
      <p:sp>
        <p:nvSpPr>
          <p:cNvPr id="17" name="bg object 17"/>
          <p:cNvSpPr/>
          <p:nvPr/>
        </p:nvSpPr>
        <p:spPr>
          <a:xfrm>
            <a:off x="1397508" y="0"/>
            <a:ext cx="2142743" cy="126492"/>
          </a:xfrm>
          <a:prstGeom prst="rect">
            <a:avLst/>
          </a:prstGeom>
          <a:blipFill>
            <a:blip r:embed="rId3" cstate="print"/>
            <a:stretch>
              <a:fillRect/>
            </a:stretch>
          </a:blipFill>
        </p:spPr>
        <p:txBody>
          <a:bodyPr wrap="square" lIns="0" tIns="0" rIns="0" bIns="0" rtlCol="0"/>
          <a:lstStyle/>
          <a:p>
            <a:endParaRPr/>
          </a:p>
        </p:txBody>
      </p:sp>
      <p:sp>
        <p:nvSpPr>
          <p:cNvPr id="2" name="Holder 2"/>
          <p:cNvSpPr>
            <a:spLocks noGrp="1"/>
          </p:cNvSpPr>
          <p:nvPr>
            <p:ph type="ctrTitle"/>
          </p:nvPr>
        </p:nvSpPr>
        <p:spPr>
          <a:xfrm>
            <a:off x="4766564" y="2493391"/>
            <a:ext cx="6939915" cy="1489710"/>
          </a:xfrm>
          <a:prstGeom prst="rect">
            <a:avLst/>
          </a:prstGeom>
        </p:spPr>
        <p:txBody>
          <a:bodyPr wrap="square" lIns="0" tIns="0" rIns="0" bIns="0">
            <a:spAutoFit/>
          </a:bodyPr>
          <a:lstStyle>
            <a:lvl1pPr>
              <a:defRPr sz="3200" b="0" i="0">
                <a:solidFill>
                  <a:schemeClr val="bg1"/>
                </a:solidFill>
                <a:latin typeface="UKIJ CJK"/>
                <a:cs typeface="UKIJ CJK"/>
              </a:defRPr>
            </a:lvl1pPr>
          </a:lstStyle>
          <a:p>
            <a:endParaRPr/>
          </a:p>
        </p:txBody>
      </p:sp>
      <p:sp>
        <p:nvSpPr>
          <p:cNvPr id="3" name="Holder 3"/>
          <p:cNvSpPr>
            <a:spLocks noGrp="1"/>
          </p:cNvSpPr>
          <p:nvPr>
            <p:ph type="subTitle" idx="4"/>
          </p:nvPr>
        </p:nvSpPr>
        <p:spPr>
          <a:xfrm>
            <a:off x="4766564" y="3956684"/>
            <a:ext cx="4907280" cy="1172210"/>
          </a:xfrm>
          <a:prstGeom prst="rect">
            <a:avLst/>
          </a:prstGeom>
        </p:spPr>
        <p:txBody>
          <a:bodyPr wrap="square" lIns="0" tIns="0" rIns="0" bIns="0">
            <a:spAutoFit/>
          </a:bodyPr>
          <a:lstStyle>
            <a:lvl1pPr>
              <a:defRPr sz="3200" b="0" i="0">
                <a:solidFill>
                  <a:schemeClr val="bg1"/>
                </a:solidFill>
                <a:latin typeface="UKIJ CJK"/>
                <a:cs typeface="UKIJ CJK"/>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3/20/2023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2537951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6" name="矩形 5"/>
          <p:cNvSpPr/>
          <p:nvPr userDrawn="1"/>
        </p:nvSpPr>
        <p:spPr>
          <a:xfrm>
            <a:off x="0" y="0"/>
            <a:ext cx="12192000" cy="6858000"/>
          </a:xfrm>
          <a:prstGeom prst="rect">
            <a:avLst/>
          </a:prstGeom>
          <a:solidFill>
            <a:srgbClr val="0A143A">
              <a:alpha val="6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标题 1"/>
          <p:cNvSpPr>
            <a:spLocks noGrp="1"/>
          </p:cNvSpPr>
          <p:nvPr>
            <p:ph type="title"/>
          </p:nvPr>
        </p:nvSpPr>
        <p:spPr>
          <a:xfrm>
            <a:off x="1443682" y="204487"/>
            <a:ext cx="10515600" cy="573989"/>
          </a:xfrm>
        </p:spPr>
        <p:txBody>
          <a:bodyPr>
            <a:normAutofit/>
          </a:bodyPr>
          <a:lstStyle>
            <a:lvl1pPr algn="r">
              <a:defRPr sz="2800" b="1">
                <a:solidFill>
                  <a:schemeClr val="bg1"/>
                </a:solidFill>
              </a:defRPr>
            </a:lvl1pPr>
          </a:lstStyle>
          <a:p>
            <a:r>
              <a:rPr lang="zh-CN" altLang="en-US"/>
              <a:t>单击此处编辑母版标题样式</a:t>
            </a:r>
          </a:p>
        </p:txBody>
      </p:sp>
      <p:sp>
        <p:nvSpPr>
          <p:cNvPr id="7" name="矩形 6"/>
          <p:cNvSpPr/>
          <p:nvPr userDrawn="1"/>
        </p:nvSpPr>
        <p:spPr>
          <a:xfrm>
            <a:off x="0" y="778476"/>
            <a:ext cx="12192000" cy="60795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第一PPT，www.1ppt.com">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pPr/>
              <a:t>2023/3/20</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pPr/>
              <a:t>‹#›</a:t>
            </a:fld>
            <a:endParaRPr lang="zh-CN" altLang="en-US"/>
          </a:p>
        </p:txBody>
      </p:sp>
      <p:sp>
        <p:nvSpPr>
          <p:cNvPr id="8" name="TextBox 7"/>
          <p:cNvSpPr txBox="1"/>
          <p:nvPr userDrawn="1"/>
        </p:nvSpPr>
        <p:spPr>
          <a:xfrm>
            <a:off x="1907705" y="1349063"/>
            <a:ext cx="540060" cy="118430"/>
          </a:xfrm>
          <a:prstGeom prst="rect">
            <a:avLst/>
          </a:prstGeom>
          <a:noFill/>
        </p:spPr>
        <p:txBody>
          <a:bodyPr wrap="square" rtlCol="0">
            <a:spAutoFit/>
          </a:bodyPr>
          <a:lstStyle/>
          <a:p>
            <a:pPr>
              <a:lnSpc>
                <a:spcPct val="200000"/>
              </a:lnSpc>
            </a:pPr>
            <a:r>
              <a:rPr lang="zh-CN" altLang="en-US" sz="100" dirty="0">
                <a:latin typeface="微软雅黑" panose="020B0503020204020204" pitchFamily="34" charset="-122"/>
                <a:ea typeface="微软雅黑" panose="020B0503020204020204" pitchFamily="34" charset="-122"/>
                <a:hlinkClick r:id="rId2"/>
              </a:rPr>
              <a:t>行业</a:t>
            </a:r>
            <a:r>
              <a:rPr lang="en-US" altLang="zh-CN" sz="100" dirty="0">
                <a:latin typeface="微软雅黑" panose="020B0503020204020204" pitchFamily="34" charset="-122"/>
                <a:ea typeface="微软雅黑" panose="020B0503020204020204" pitchFamily="34" charset="-122"/>
                <a:hlinkClick r:id="rId2"/>
              </a:rPr>
              <a:t>PPT</a:t>
            </a:r>
            <a:r>
              <a:rPr lang="zh-CN" altLang="en-US" sz="100" dirty="0">
                <a:latin typeface="微软雅黑" panose="020B0503020204020204" pitchFamily="34" charset="-122"/>
                <a:ea typeface="微软雅黑" panose="020B0503020204020204" pitchFamily="34" charset="-122"/>
                <a:hlinkClick r:id="rId2"/>
              </a:rPr>
              <a:t>模板</a:t>
            </a:r>
            <a:r>
              <a:rPr lang="en-US" altLang="zh-CN" sz="100" dirty="0">
                <a:latin typeface="微软雅黑" panose="020B0503020204020204" pitchFamily="34" charset="-122"/>
                <a:ea typeface="微软雅黑" panose="020B0503020204020204" pitchFamily="34" charset="-122"/>
              </a:rPr>
              <a:t>http://www.1ppt.com/hangye/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4000" r="-4000"/>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pPr/>
              <a:t>2023/3/20</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73610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5" r:id="rId4"/>
    <p:sldLayoutId id="2147483666" r:id="rId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7" Type="http://schemas.openxmlformats.org/officeDocument/2006/relationships/image" Target="../media/image31.jpg"/><Relationship Id="rId2" Type="http://schemas.openxmlformats.org/officeDocument/2006/relationships/image" Target="../media/image20.png"/><Relationship Id="rId1" Type="http://schemas.openxmlformats.org/officeDocument/2006/relationships/slideLayout" Target="../slideLayouts/slideLayout16.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28.jpg"/></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6.xml"/><Relationship Id="rId4" Type="http://schemas.openxmlformats.org/officeDocument/2006/relationships/image" Target="../media/image32.jp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6.xml"/><Relationship Id="rId4" Type="http://schemas.openxmlformats.org/officeDocument/2006/relationships/image" Target="../media/image33.jpg"/></Relationships>
</file>

<file path=ppt/slides/_rels/slide1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slideLayout" Target="../slideLayouts/slideLayout2.xml"/><Relationship Id="rId1" Type="http://schemas.openxmlformats.org/officeDocument/2006/relationships/video" Target="https://www.youtube.com/embed/BP4LUS3nvd8?feature=oembed" TargetMode="External"/></Relationships>
</file>

<file path=ppt/slides/_rels/slide1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2.xml"/><Relationship Id="rId1" Type="http://schemas.openxmlformats.org/officeDocument/2006/relationships/video" Target="https://www.youtube.com/embed/uF2z4izDAss?feature=oembed"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6.jpg"/><Relationship Id="rId2" Type="http://schemas.openxmlformats.org/officeDocument/2006/relationships/image" Target="../media/image45.jp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2" Type="http://schemas.openxmlformats.org/officeDocument/2006/relationships/image" Target="../media/image47.jp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2" Type="http://schemas.openxmlformats.org/officeDocument/2006/relationships/image" Target="../media/image48.jp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52.jp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55.jp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4.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2" Type="http://schemas.openxmlformats.org/officeDocument/2006/relationships/image" Target="../media/image58.jpg"/><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2" Type="http://schemas.openxmlformats.org/officeDocument/2006/relationships/image" Target="../media/image61.jpg"/><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4.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14.xml"/><Relationship Id="rId5" Type="http://schemas.openxmlformats.org/officeDocument/2006/relationships/image" Target="../media/image11.pn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4.xml"/><Relationship Id="rId6" Type="http://schemas.openxmlformats.org/officeDocument/2006/relationships/image" Target="../media/image11.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9.png"/><Relationship Id="rId2" Type="http://schemas.openxmlformats.org/officeDocument/2006/relationships/image" Target="../media/image2.jpg"/><Relationship Id="rId1" Type="http://schemas.openxmlformats.org/officeDocument/2006/relationships/slideLayout" Target="../slideLayouts/slideLayout15.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16.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 Id="rId9" Type="http://schemas.openxmlformats.org/officeDocument/2006/relationships/image" Target="../media/image2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flipH="1">
            <a:off x="5041354" y="1977080"/>
            <a:ext cx="7247334" cy="2365442"/>
          </a:xfrm>
          <a:prstGeom prst="homePlate">
            <a:avLst/>
          </a:prstGeom>
          <a:solidFill>
            <a:srgbClr val="0A143A">
              <a:alpha val="76000"/>
            </a:srgbClr>
          </a:solidFill>
          <a:ln w="19050">
            <a:solidFill>
              <a:schemeClr val="bg1"/>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solidFill>
                <a:schemeClr val="bg1"/>
              </a:solidFill>
            </a:endParaRPr>
          </a:p>
        </p:txBody>
      </p:sp>
      <p:sp>
        <p:nvSpPr>
          <p:cNvPr id="4" name="TextBox 3"/>
          <p:cNvSpPr txBox="1"/>
          <p:nvPr/>
        </p:nvSpPr>
        <p:spPr>
          <a:xfrm>
            <a:off x="5979710" y="2686339"/>
            <a:ext cx="5876930" cy="769441"/>
          </a:xfrm>
          <a:prstGeom prst="rect">
            <a:avLst/>
          </a:prstGeom>
          <a:noFill/>
        </p:spPr>
        <p:txBody>
          <a:bodyPr wrap="none" rtlCol="0">
            <a:spAutoFit/>
          </a:bodyPr>
          <a:lstStyle/>
          <a:p>
            <a:pPr algn="r"/>
            <a:r>
              <a:rPr lang="en-US" altLang="zh-TW" sz="4400" b="1" dirty="0">
                <a:ln w="17780" cmpd="sng">
                  <a:noFill/>
                  <a:prstDash val="solid"/>
                  <a:miter lim="800000"/>
                </a:ln>
                <a:solidFill>
                  <a:schemeClr val="bg1"/>
                </a:solidFill>
                <a:latin typeface="+mj-ea"/>
                <a:ea typeface="+mj-ea"/>
              </a:rPr>
              <a:t>AI</a:t>
            </a:r>
            <a:r>
              <a:rPr lang="zh-TW" altLang="en-US" sz="4400" b="1" dirty="0">
                <a:ln w="17780" cmpd="sng">
                  <a:noFill/>
                  <a:prstDash val="solid"/>
                  <a:miter lim="800000"/>
                </a:ln>
                <a:solidFill>
                  <a:schemeClr val="bg1"/>
                </a:solidFill>
                <a:latin typeface="+mj-ea"/>
                <a:ea typeface="+mj-ea"/>
              </a:rPr>
              <a:t>提升數位行銷的技巧</a:t>
            </a:r>
            <a:endParaRPr lang="zh-CN" altLang="en-US" sz="4400" b="1" dirty="0">
              <a:ln w="17780" cmpd="sng">
                <a:noFill/>
                <a:prstDash val="solid"/>
                <a:miter lim="800000"/>
              </a:ln>
              <a:solidFill>
                <a:schemeClr val="bg1"/>
              </a:solidFill>
              <a:latin typeface="+mj-ea"/>
              <a:ea typeface="+mj-ea"/>
            </a:endParaRPr>
          </a:p>
        </p:txBody>
      </p:sp>
      <p:sp>
        <p:nvSpPr>
          <p:cNvPr id="5" name="Text Box 198"/>
          <p:cNvSpPr txBox="1">
            <a:spLocks noChangeArrowheads="1"/>
          </p:cNvSpPr>
          <p:nvPr/>
        </p:nvSpPr>
        <p:spPr bwMode="ltGray">
          <a:xfrm>
            <a:off x="7728643" y="2179147"/>
            <a:ext cx="4127997" cy="574906"/>
          </a:xfrm>
          <a:prstGeom prst="rect">
            <a:avLst/>
          </a:prstGeom>
          <a:noFill/>
          <a:ln>
            <a:noFill/>
          </a:ln>
          <a:effectLst/>
        </p:spPr>
        <p:txBody>
          <a:bodyPr wrap="square" lIns="81667" tIns="40833" rIns="81667" bIns="40833">
            <a:spAutoFit/>
          </a:bodyPr>
          <a:lstStyle>
            <a:lvl1pPr algn="l" defTabSz="815975" fontAlgn="base">
              <a:defRPr>
                <a:solidFill>
                  <a:schemeClr val="tx1"/>
                </a:solidFill>
                <a:latin typeface="Arial" panose="020B0604020202020204" pitchFamily="34" charset="0"/>
              </a:defRPr>
            </a:lvl1pPr>
            <a:lvl2pPr marL="408305" algn="l" defTabSz="815975" fontAlgn="base">
              <a:defRPr>
                <a:solidFill>
                  <a:schemeClr val="tx1"/>
                </a:solidFill>
                <a:latin typeface="Arial" panose="020B0604020202020204" pitchFamily="34" charset="0"/>
              </a:defRPr>
            </a:lvl2pPr>
            <a:lvl3pPr marL="815975" algn="l" defTabSz="815975" fontAlgn="base">
              <a:defRPr>
                <a:solidFill>
                  <a:schemeClr val="tx1"/>
                </a:solidFill>
                <a:latin typeface="Arial" panose="020B0604020202020204" pitchFamily="34" charset="0"/>
              </a:defRPr>
            </a:lvl3pPr>
            <a:lvl4pPr marL="1225550" algn="l" defTabSz="815975" fontAlgn="base">
              <a:defRPr>
                <a:solidFill>
                  <a:schemeClr val="tx1"/>
                </a:solidFill>
                <a:latin typeface="Arial" panose="020B0604020202020204" pitchFamily="34" charset="0"/>
              </a:defRPr>
            </a:lvl4pPr>
            <a:lvl5pPr marL="1633855" algn="l" defTabSz="815975" fontAlgn="base">
              <a:defRPr>
                <a:solidFill>
                  <a:schemeClr val="tx1"/>
                </a:solidFill>
                <a:latin typeface="Arial" panose="020B0604020202020204" pitchFamily="34" charset="0"/>
              </a:defRPr>
            </a:lvl5pPr>
            <a:lvl6pPr marL="2091055" defTabSz="815975" fontAlgn="base">
              <a:spcBef>
                <a:spcPct val="0"/>
              </a:spcBef>
              <a:spcAft>
                <a:spcPct val="0"/>
              </a:spcAft>
              <a:defRPr>
                <a:solidFill>
                  <a:schemeClr val="tx1"/>
                </a:solidFill>
                <a:latin typeface="Arial" panose="020B0604020202020204" pitchFamily="34" charset="0"/>
              </a:defRPr>
            </a:lvl6pPr>
            <a:lvl7pPr marL="2548255" defTabSz="815975" fontAlgn="base">
              <a:spcBef>
                <a:spcPct val="0"/>
              </a:spcBef>
              <a:spcAft>
                <a:spcPct val="0"/>
              </a:spcAft>
              <a:defRPr>
                <a:solidFill>
                  <a:schemeClr val="tx1"/>
                </a:solidFill>
                <a:latin typeface="Arial" panose="020B0604020202020204" pitchFamily="34" charset="0"/>
              </a:defRPr>
            </a:lvl7pPr>
            <a:lvl8pPr marL="3005455" defTabSz="815975" fontAlgn="base">
              <a:spcBef>
                <a:spcPct val="0"/>
              </a:spcBef>
              <a:spcAft>
                <a:spcPct val="0"/>
              </a:spcAft>
              <a:defRPr>
                <a:solidFill>
                  <a:schemeClr val="tx1"/>
                </a:solidFill>
                <a:latin typeface="Arial" panose="020B0604020202020204" pitchFamily="34" charset="0"/>
              </a:defRPr>
            </a:lvl8pPr>
            <a:lvl9pPr marL="3462655" defTabSz="815975" fontAlgn="base">
              <a:spcBef>
                <a:spcPct val="0"/>
              </a:spcBef>
              <a:spcAft>
                <a:spcPct val="0"/>
              </a:spcAft>
              <a:defRPr>
                <a:solidFill>
                  <a:schemeClr val="tx1"/>
                </a:solidFill>
                <a:latin typeface="Arial" panose="020B0604020202020204" pitchFamily="34" charset="0"/>
              </a:defRPr>
            </a:lvl9pPr>
          </a:lstStyle>
          <a:p>
            <a:pPr marL="571500" indent="-571500" algn="r">
              <a:buFont typeface="Wingdings" panose="05000000000000000000" pitchFamily="2" charset="2"/>
              <a:buChar char="u"/>
            </a:pPr>
            <a:r>
              <a:rPr lang="zh-TW" altLang="en-US" sz="3200" dirty="0">
                <a:solidFill>
                  <a:schemeClr val="bg1"/>
                </a:solidFill>
                <a:latin typeface="微软雅黑" panose="020B0503020204020204" pitchFamily="34" charset="-122"/>
                <a:ea typeface="微软雅黑" panose="020B0503020204020204" pitchFamily="34" charset="-122"/>
              </a:rPr>
              <a:t>甫東科技有限公司</a:t>
            </a:r>
            <a:endParaRPr lang="zh-CN" altLang="en-US" sz="3200" dirty="0">
              <a:solidFill>
                <a:schemeClr val="bg1"/>
              </a:solidFill>
              <a:latin typeface="微软雅黑" panose="020B0503020204020204" pitchFamily="34" charset="-122"/>
              <a:ea typeface="微软雅黑" panose="020B0503020204020204" pitchFamily="34" charset="-122"/>
            </a:endParaRPr>
          </a:p>
        </p:txBody>
      </p:sp>
      <p:sp>
        <p:nvSpPr>
          <p:cNvPr id="6" name="TextBox 5"/>
          <p:cNvSpPr txBox="1"/>
          <p:nvPr/>
        </p:nvSpPr>
        <p:spPr>
          <a:xfrm>
            <a:off x="6384032" y="3454326"/>
            <a:ext cx="5472608" cy="430887"/>
          </a:xfrm>
          <a:prstGeom prst="rect">
            <a:avLst/>
          </a:prstGeom>
          <a:noFill/>
          <a:effectLst/>
        </p:spPr>
        <p:txBody>
          <a:bodyPr wrap="square" rtlCol="0">
            <a:spAutoFit/>
          </a:bodyPr>
          <a:lstStyle/>
          <a:p>
            <a:pPr algn="r"/>
            <a:r>
              <a:rPr lang="en-US" altLang="zh-TW" sz="1100" dirty="0">
                <a:solidFill>
                  <a:schemeClr val="bg1"/>
                </a:solidFill>
              </a:rPr>
              <a:t>AI</a:t>
            </a:r>
            <a:r>
              <a:rPr lang="zh-TW" altLang="en-US" sz="1100" dirty="0">
                <a:solidFill>
                  <a:schemeClr val="bg1"/>
                </a:solidFill>
              </a:rPr>
              <a:t>（人工智慧）可以透過機器學習和自然語言處理等技術，提供更精確、個人化和自動化的數位行銷解決方案</a:t>
            </a:r>
            <a:endParaRPr lang="en-US" altLang="zh-CN" sz="1100" dirty="0">
              <a:solidFill>
                <a:schemeClr val="bg1"/>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1500"/>
                            </p:stCondLst>
                            <p:childTnLst>
                              <p:par>
                                <p:cTn id="16" presetID="2" presetClass="entr" presetSubtype="2" decel="100000" fill="hold" grpId="0" nodeType="afterEffect">
                                  <p:stCondLst>
                                    <p:cond delay="0"/>
                                  </p:stCondLst>
                                  <p:iterate type="lt">
                                    <p:tmPct val="10000"/>
                                  </p:iterate>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1+#ppt_w/2"/>
                                          </p:val>
                                        </p:tav>
                                        <p:tav tm="100000">
                                          <p:val>
                                            <p:strVal val="#ppt_x"/>
                                          </p:val>
                                        </p:tav>
                                      </p:tavLst>
                                    </p:anim>
                                    <p:anim calcmode="lin" valueType="num">
                                      <p:cBhvr additive="base">
                                        <p:cTn id="19" dur="500" fill="hold"/>
                                        <p:tgtEl>
                                          <p:spTgt spid="4"/>
                                        </p:tgtEl>
                                        <p:attrNameLst>
                                          <p:attrName>ppt_y</p:attrName>
                                        </p:attrNameLst>
                                      </p:cBhvr>
                                      <p:tavLst>
                                        <p:tav tm="0">
                                          <p:val>
                                            <p:strVal val="#ppt_y"/>
                                          </p:val>
                                        </p:tav>
                                        <p:tav tm="100000">
                                          <p:val>
                                            <p:strVal val="#ppt_y"/>
                                          </p:val>
                                        </p:tav>
                                      </p:tavLst>
                                    </p:anim>
                                  </p:childTnLst>
                                </p:cTn>
                              </p:par>
                            </p:childTnLst>
                          </p:cTn>
                        </p:par>
                        <p:par>
                          <p:cTn id="20" fill="hold">
                            <p:stCondLst>
                              <p:cond delay="2500"/>
                            </p:stCondLst>
                            <p:childTnLst>
                              <p:par>
                                <p:cTn id="21" presetID="22" presetClass="entr" presetSubtype="2" fill="hold" grpId="0" nodeType="after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wipe(right)">
                                      <p:cBhvr>
                                        <p:cTn id="23"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00099" y="1138555"/>
            <a:ext cx="6317615" cy="513715"/>
          </a:xfrm>
          <a:prstGeom prst="rect">
            <a:avLst/>
          </a:prstGeom>
        </p:spPr>
        <p:txBody>
          <a:bodyPr vert="horz" wrap="square" lIns="0" tIns="13335" rIns="0" bIns="0" rtlCol="0">
            <a:spAutoFit/>
          </a:bodyPr>
          <a:lstStyle/>
          <a:p>
            <a:pPr marL="12700">
              <a:lnSpc>
                <a:spcPct val="100000"/>
              </a:lnSpc>
              <a:spcBef>
                <a:spcPts val="105"/>
              </a:spcBef>
            </a:pPr>
            <a:r>
              <a:rPr sz="3200" dirty="0">
                <a:latin typeface="UKIJ CJK"/>
                <a:cs typeface="UKIJ CJK"/>
              </a:rPr>
              <a:t>大統集團</a:t>
            </a:r>
            <a:r>
              <a:rPr sz="3200" spc="350" dirty="0">
                <a:latin typeface="UKIJ CJK"/>
                <a:cs typeface="UKIJ CJK"/>
              </a:rPr>
              <a:t>-</a:t>
            </a:r>
            <a:r>
              <a:rPr sz="3200" dirty="0">
                <a:latin typeface="UKIJ CJK"/>
                <a:cs typeface="UKIJ CJK"/>
              </a:rPr>
              <a:t>大立精品</a:t>
            </a:r>
            <a:r>
              <a:rPr sz="3200" spc="140" dirty="0">
                <a:latin typeface="UKIJ CJK"/>
                <a:cs typeface="UKIJ CJK"/>
              </a:rPr>
              <a:t>APP</a:t>
            </a:r>
            <a:r>
              <a:rPr sz="3200" spc="-114" dirty="0">
                <a:latin typeface="UKIJ CJK"/>
                <a:cs typeface="UKIJ CJK"/>
              </a:rPr>
              <a:t> </a:t>
            </a:r>
            <a:r>
              <a:rPr sz="3200" dirty="0">
                <a:latin typeface="UKIJ CJK"/>
                <a:cs typeface="UKIJ CJK"/>
              </a:rPr>
              <a:t>、大樂</a:t>
            </a:r>
            <a:r>
              <a:rPr sz="3200" spc="140" dirty="0">
                <a:latin typeface="UKIJ CJK"/>
                <a:cs typeface="UKIJ CJK"/>
              </a:rPr>
              <a:t>APP</a:t>
            </a:r>
            <a:endParaRPr sz="3200">
              <a:latin typeface="UKIJ CJK"/>
              <a:cs typeface="UKIJ CJK"/>
            </a:endParaRPr>
          </a:p>
        </p:txBody>
      </p:sp>
      <p:grpSp>
        <p:nvGrpSpPr>
          <p:cNvPr id="3" name="object 3"/>
          <p:cNvGrpSpPr/>
          <p:nvPr/>
        </p:nvGrpSpPr>
        <p:grpSpPr>
          <a:xfrm>
            <a:off x="54864" y="928077"/>
            <a:ext cx="4401820" cy="5777865"/>
            <a:chOff x="54864" y="928077"/>
            <a:chExt cx="4401820" cy="5777865"/>
          </a:xfrm>
        </p:grpSpPr>
        <p:sp>
          <p:nvSpPr>
            <p:cNvPr id="4" name="object 4"/>
            <p:cNvSpPr/>
            <p:nvPr/>
          </p:nvSpPr>
          <p:spPr>
            <a:xfrm>
              <a:off x="281882" y="1027054"/>
              <a:ext cx="931215" cy="931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75469"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34B1E3"/>
            </a:solidFill>
          </p:spPr>
          <p:txBody>
            <a:bodyPr wrap="square" lIns="0" tIns="0" rIns="0" bIns="0" rtlCol="0"/>
            <a:lstStyle/>
            <a:p>
              <a:endParaRPr/>
            </a:p>
          </p:txBody>
        </p:sp>
        <p:sp>
          <p:nvSpPr>
            <p:cNvPr id="6" name="object 6"/>
            <p:cNvSpPr/>
            <p:nvPr/>
          </p:nvSpPr>
          <p:spPr>
            <a:xfrm>
              <a:off x="54864" y="928077"/>
              <a:ext cx="1123035" cy="112487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46487"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FFFFFF"/>
            </a:solidFill>
          </p:spPr>
          <p:txBody>
            <a:bodyPr wrap="square" lIns="0" tIns="0" rIns="0" bIns="0" rtlCol="0"/>
            <a:lstStyle/>
            <a:p>
              <a:endParaRPr/>
            </a:p>
          </p:txBody>
        </p:sp>
        <p:sp>
          <p:nvSpPr>
            <p:cNvPr id="8" name="object 8"/>
            <p:cNvSpPr/>
            <p:nvPr/>
          </p:nvSpPr>
          <p:spPr>
            <a:xfrm>
              <a:off x="1170431" y="1798320"/>
              <a:ext cx="3285744" cy="4907280"/>
            </a:xfrm>
            <a:prstGeom prst="rect">
              <a:avLst/>
            </a:prstGeom>
            <a:blipFill>
              <a:blip r:embed="rId4" cstate="print"/>
              <a:stretch>
                <a:fillRect/>
              </a:stretch>
            </a:blipFill>
          </p:spPr>
          <p:txBody>
            <a:bodyPr wrap="square" lIns="0" tIns="0" rIns="0" bIns="0" rtlCol="0"/>
            <a:lstStyle/>
            <a:p>
              <a:endParaRPr/>
            </a:p>
          </p:txBody>
        </p:sp>
      </p:grpSp>
      <p:sp>
        <p:nvSpPr>
          <p:cNvPr id="9" name="object 9"/>
          <p:cNvSpPr txBox="1"/>
          <p:nvPr/>
        </p:nvSpPr>
        <p:spPr>
          <a:xfrm>
            <a:off x="9103232" y="5891276"/>
            <a:ext cx="246380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Noto Sans CJK JP Medium"/>
                <a:cs typeface="Noto Sans CJK JP Medium"/>
              </a:rPr>
              <a:t>甫東作品</a:t>
            </a:r>
            <a:endParaRPr sz="4800">
              <a:latin typeface="Noto Sans CJK JP Medium"/>
              <a:cs typeface="Noto Sans CJK JP Medium"/>
            </a:endParaRPr>
          </a:p>
        </p:txBody>
      </p:sp>
      <p:sp>
        <p:nvSpPr>
          <p:cNvPr id="10" name="object 10"/>
          <p:cNvSpPr/>
          <p:nvPr/>
        </p:nvSpPr>
        <p:spPr>
          <a:xfrm>
            <a:off x="4585715" y="1914144"/>
            <a:ext cx="3421380" cy="3403091"/>
          </a:xfrm>
          <a:prstGeom prst="rect">
            <a:avLst/>
          </a:prstGeom>
          <a:blipFill>
            <a:blip r:embed="rId5" cstate="print"/>
            <a:stretch>
              <a:fillRect/>
            </a:stretch>
          </a:blipFill>
        </p:spPr>
        <p:txBody>
          <a:bodyPr wrap="square" lIns="0" tIns="0" rIns="0" bIns="0" rtlCol="0"/>
          <a:lstStyle/>
          <a:p>
            <a:endParaRPr/>
          </a:p>
        </p:txBody>
      </p:sp>
      <p:grpSp>
        <p:nvGrpSpPr>
          <p:cNvPr id="11" name="object 11"/>
          <p:cNvGrpSpPr/>
          <p:nvPr/>
        </p:nvGrpSpPr>
        <p:grpSpPr>
          <a:xfrm>
            <a:off x="8130540" y="812291"/>
            <a:ext cx="4022090" cy="5222875"/>
            <a:chOff x="8130540" y="812291"/>
            <a:chExt cx="4022090" cy="5222875"/>
          </a:xfrm>
        </p:grpSpPr>
        <p:sp>
          <p:nvSpPr>
            <p:cNvPr id="12" name="object 12"/>
            <p:cNvSpPr/>
            <p:nvPr/>
          </p:nvSpPr>
          <p:spPr>
            <a:xfrm>
              <a:off x="8130540" y="812291"/>
              <a:ext cx="3021831" cy="3015995"/>
            </a:xfrm>
            <a:prstGeom prst="rect">
              <a:avLst/>
            </a:prstGeom>
            <a:blipFill>
              <a:blip r:embed="rId6" cstate="print"/>
              <a:stretch>
                <a:fillRect/>
              </a:stretch>
            </a:blipFill>
          </p:spPr>
          <p:txBody>
            <a:bodyPr wrap="square" lIns="0" tIns="0" rIns="0" bIns="0" rtlCol="0"/>
            <a:lstStyle/>
            <a:p>
              <a:endParaRPr/>
            </a:p>
          </p:txBody>
        </p:sp>
        <p:sp>
          <p:nvSpPr>
            <p:cNvPr id="13" name="object 13"/>
            <p:cNvSpPr/>
            <p:nvPr/>
          </p:nvSpPr>
          <p:spPr>
            <a:xfrm>
              <a:off x="9907524" y="3802380"/>
              <a:ext cx="2244852" cy="2232660"/>
            </a:xfrm>
            <a:prstGeom prst="rect">
              <a:avLst/>
            </a:prstGeom>
            <a:blipFill>
              <a:blip r:embed="rId7" cstate="print"/>
              <a:stretch>
                <a:fillRect/>
              </a:stretch>
            </a:blipFill>
          </p:spPr>
          <p:txBody>
            <a:bodyPr wrap="square" lIns="0" tIns="0" rIns="0" bIns="0" rtlCol="0"/>
            <a:lstStyle/>
            <a:p>
              <a:endParaRP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00099" y="1175130"/>
            <a:ext cx="6062980" cy="635000"/>
          </a:xfrm>
          <a:prstGeom prst="rect">
            <a:avLst/>
          </a:prstGeom>
        </p:spPr>
        <p:txBody>
          <a:bodyPr vert="horz" wrap="square" lIns="0" tIns="12065" rIns="0" bIns="0" rtlCol="0">
            <a:spAutoFit/>
          </a:bodyPr>
          <a:lstStyle/>
          <a:p>
            <a:pPr marL="12700">
              <a:lnSpc>
                <a:spcPct val="100000"/>
              </a:lnSpc>
              <a:spcBef>
                <a:spcPts val="95"/>
              </a:spcBef>
            </a:pPr>
            <a:r>
              <a:rPr sz="4000" spc="-5" dirty="0">
                <a:latin typeface="UKIJ CJK"/>
                <a:cs typeface="UKIJ CJK"/>
              </a:rPr>
              <a:t>科風股份有限公</a:t>
            </a:r>
            <a:r>
              <a:rPr sz="4000" dirty="0">
                <a:latin typeface="UKIJ CJK"/>
                <a:cs typeface="UKIJ CJK"/>
              </a:rPr>
              <a:t>司</a:t>
            </a:r>
            <a:r>
              <a:rPr sz="4000" spc="170" dirty="0">
                <a:latin typeface="UKIJ CJK"/>
                <a:cs typeface="UKIJ CJK"/>
              </a:rPr>
              <a:t>AP</a:t>
            </a:r>
            <a:r>
              <a:rPr sz="4000" spc="160" dirty="0">
                <a:latin typeface="UKIJ CJK"/>
                <a:cs typeface="UKIJ CJK"/>
              </a:rPr>
              <a:t>P</a:t>
            </a:r>
            <a:r>
              <a:rPr sz="4000" spc="-5" dirty="0">
                <a:latin typeface="UKIJ CJK"/>
                <a:cs typeface="UKIJ CJK"/>
              </a:rPr>
              <a:t>開發</a:t>
            </a:r>
            <a:endParaRPr sz="4000">
              <a:latin typeface="UKIJ CJK"/>
              <a:cs typeface="UKIJ CJK"/>
            </a:endParaRPr>
          </a:p>
        </p:txBody>
      </p:sp>
      <p:grpSp>
        <p:nvGrpSpPr>
          <p:cNvPr id="3" name="object 3"/>
          <p:cNvGrpSpPr/>
          <p:nvPr/>
        </p:nvGrpSpPr>
        <p:grpSpPr>
          <a:xfrm>
            <a:off x="54864" y="928077"/>
            <a:ext cx="1158240" cy="1125220"/>
            <a:chOff x="54864" y="928077"/>
            <a:chExt cx="1158240" cy="1125220"/>
          </a:xfrm>
        </p:grpSpPr>
        <p:sp>
          <p:nvSpPr>
            <p:cNvPr id="4" name="object 4"/>
            <p:cNvSpPr/>
            <p:nvPr/>
          </p:nvSpPr>
          <p:spPr>
            <a:xfrm>
              <a:off x="281882" y="1027054"/>
              <a:ext cx="931215" cy="931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75469"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34B1E3"/>
            </a:solidFill>
          </p:spPr>
          <p:txBody>
            <a:bodyPr wrap="square" lIns="0" tIns="0" rIns="0" bIns="0" rtlCol="0"/>
            <a:lstStyle/>
            <a:p>
              <a:endParaRPr/>
            </a:p>
          </p:txBody>
        </p:sp>
        <p:sp>
          <p:nvSpPr>
            <p:cNvPr id="6" name="object 6"/>
            <p:cNvSpPr/>
            <p:nvPr/>
          </p:nvSpPr>
          <p:spPr>
            <a:xfrm>
              <a:off x="54864" y="928077"/>
              <a:ext cx="1123035" cy="112487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46487"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FFFFFF"/>
            </a:solidFill>
          </p:spPr>
          <p:txBody>
            <a:bodyPr wrap="square" lIns="0" tIns="0" rIns="0" bIns="0" rtlCol="0"/>
            <a:lstStyle/>
            <a:p>
              <a:endParaRPr/>
            </a:p>
          </p:txBody>
        </p:sp>
      </p:grpSp>
      <p:sp>
        <p:nvSpPr>
          <p:cNvPr id="8" name="object 8"/>
          <p:cNvSpPr/>
          <p:nvPr/>
        </p:nvSpPr>
        <p:spPr>
          <a:xfrm>
            <a:off x="1985772" y="1894332"/>
            <a:ext cx="5695187" cy="4125467"/>
          </a:xfrm>
          <a:prstGeom prst="rect">
            <a:avLst/>
          </a:prstGeom>
          <a:blipFill>
            <a:blip r:embed="rId4" cstate="print"/>
            <a:stretch>
              <a:fillRect/>
            </a:stretch>
          </a:blipFill>
        </p:spPr>
        <p:txBody>
          <a:bodyPr wrap="square" lIns="0" tIns="0" rIns="0" bIns="0" rtlCol="0"/>
          <a:lstStyle/>
          <a:p>
            <a:endParaRPr/>
          </a:p>
        </p:txBody>
      </p:sp>
      <p:sp>
        <p:nvSpPr>
          <p:cNvPr id="9" name="object 9"/>
          <p:cNvSpPr txBox="1"/>
          <p:nvPr/>
        </p:nvSpPr>
        <p:spPr>
          <a:xfrm>
            <a:off x="9103232" y="5891276"/>
            <a:ext cx="246380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Noto Sans CJK JP Medium"/>
                <a:cs typeface="Noto Sans CJK JP Medium"/>
              </a:rPr>
              <a:t>甫東作品</a:t>
            </a:r>
            <a:endParaRPr sz="4800">
              <a:latin typeface="Noto Sans CJK JP Medium"/>
              <a:cs typeface="Noto Sans CJK JP Medium"/>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00099" y="1138555"/>
            <a:ext cx="2059939" cy="513715"/>
          </a:xfrm>
          <a:prstGeom prst="rect">
            <a:avLst/>
          </a:prstGeom>
        </p:spPr>
        <p:txBody>
          <a:bodyPr vert="horz" wrap="square" lIns="0" tIns="13335" rIns="0" bIns="0" rtlCol="0">
            <a:spAutoFit/>
          </a:bodyPr>
          <a:lstStyle/>
          <a:p>
            <a:pPr marL="12700">
              <a:lnSpc>
                <a:spcPct val="100000"/>
              </a:lnSpc>
              <a:spcBef>
                <a:spcPts val="105"/>
              </a:spcBef>
            </a:pPr>
            <a:r>
              <a:rPr sz="3200" dirty="0">
                <a:latin typeface="UKIJ CJK"/>
                <a:cs typeface="UKIJ CJK"/>
              </a:rPr>
              <a:t>北基加油站</a:t>
            </a:r>
            <a:endParaRPr sz="3200">
              <a:latin typeface="UKIJ CJK"/>
              <a:cs typeface="UKIJ CJK"/>
            </a:endParaRPr>
          </a:p>
        </p:txBody>
      </p:sp>
      <p:grpSp>
        <p:nvGrpSpPr>
          <p:cNvPr id="3" name="object 3"/>
          <p:cNvGrpSpPr/>
          <p:nvPr/>
        </p:nvGrpSpPr>
        <p:grpSpPr>
          <a:xfrm>
            <a:off x="54864" y="928077"/>
            <a:ext cx="1158240" cy="1125220"/>
            <a:chOff x="54864" y="928077"/>
            <a:chExt cx="1158240" cy="1125220"/>
          </a:xfrm>
        </p:grpSpPr>
        <p:sp>
          <p:nvSpPr>
            <p:cNvPr id="4" name="object 4"/>
            <p:cNvSpPr/>
            <p:nvPr/>
          </p:nvSpPr>
          <p:spPr>
            <a:xfrm>
              <a:off x="281882" y="1027054"/>
              <a:ext cx="931215" cy="931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75469"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34B1E3"/>
            </a:solidFill>
          </p:spPr>
          <p:txBody>
            <a:bodyPr wrap="square" lIns="0" tIns="0" rIns="0" bIns="0" rtlCol="0"/>
            <a:lstStyle/>
            <a:p>
              <a:endParaRPr/>
            </a:p>
          </p:txBody>
        </p:sp>
        <p:sp>
          <p:nvSpPr>
            <p:cNvPr id="6" name="object 6"/>
            <p:cNvSpPr/>
            <p:nvPr/>
          </p:nvSpPr>
          <p:spPr>
            <a:xfrm>
              <a:off x="54864" y="928077"/>
              <a:ext cx="1123035" cy="112487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46487"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FFFFFF"/>
            </a:solidFill>
          </p:spPr>
          <p:txBody>
            <a:bodyPr wrap="square" lIns="0" tIns="0" rIns="0" bIns="0" rtlCol="0"/>
            <a:lstStyle/>
            <a:p>
              <a:endParaRPr/>
            </a:p>
          </p:txBody>
        </p:sp>
      </p:grpSp>
      <p:sp>
        <p:nvSpPr>
          <p:cNvPr id="8" name="object 8"/>
          <p:cNvSpPr txBox="1"/>
          <p:nvPr/>
        </p:nvSpPr>
        <p:spPr>
          <a:xfrm>
            <a:off x="9103232" y="5891276"/>
            <a:ext cx="246380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Noto Sans CJK JP Medium"/>
                <a:cs typeface="Noto Sans CJK JP Medium"/>
              </a:rPr>
              <a:t>甫東作品</a:t>
            </a:r>
            <a:endParaRPr sz="4800">
              <a:latin typeface="Noto Sans CJK JP Medium"/>
              <a:cs typeface="Noto Sans CJK JP Medium"/>
            </a:endParaRPr>
          </a:p>
        </p:txBody>
      </p:sp>
      <p:sp>
        <p:nvSpPr>
          <p:cNvPr id="9" name="object 9"/>
          <p:cNvSpPr/>
          <p:nvPr/>
        </p:nvSpPr>
        <p:spPr>
          <a:xfrm>
            <a:off x="1298447" y="1854707"/>
            <a:ext cx="6656832" cy="4821936"/>
          </a:xfrm>
          <a:prstGeom prst="rect">
            <a:avLst/>
          </a:prstGeom>
          <a:blipFill>
            <a:blip r:embed="rId4" cstate="print"/>
            <a:stretch>
              <a:fillRect/>
            </a:stretch>
          </a:blip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464055" y="609676"/>
            <a:ext cx="2466975" cy="514350"/>
          </a:xfrm>
          <a:prstGeom prst="rect">
            <a:avLst/>
          </a:prstGeom>
        </p:spPr>
        <p:txBody>
          <a:bodyPr vert="horz" wrap="square" lIns="0" tIns="13335" rIns="0" bIns="0" rtlCol="0">
            <a:spAutoFit/>
          </a:bodyPr>
          <a:lstStyle/>
          <a:p>
            <a:pPr marL="12700">
              <a:lnSpc>
                <a:spcPct val="100000"/>
              </a:lnSpc>
              <a:spcBef>
                <a:spcPts val="105"/>
              </a:spcBef>
            </a:pPr>
            <a:r>
              <a:rPr sz="3200" b="0" dirty="0">
                <a:latin typeface="UKIJ CJK"/>
                <a:cs typeface="UKIJ CJK"/>
              </a:rPr>
              <a:t>國際跨海作品</a:t>
            </a:r>
            <a:endParaRPr sz="3200">
              <a:latin typeface="UKIJ CJK"/>
              <a:cs typeface="UKIJ CJK"/>
            </a:endParaRPr>
          </a:p>
        </p:txBody>
      </p:sp>
      <p:sp>
        <p:nvSpPr>
          <p:cNvPr id="3" name="object 3"/>
          <p:cNvSpPr txBox="1"/>
          <p:nvPr/>
        </p:nvSpPr>
        <p:spPr>
          <a:xfrm>
            <a:off x="9519919" y="6013196"/>
            <a:ext cx="246380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Noto Sans CJK JP Medium"/>
                <a:cs typeface="Noto Sans CJK JP Medium"/>
              </a:rPr>
              <a:t>甫東作品</a:t>
            </a:r>
            <a:endParaRPr sz="4800">
              <a:latin typeface="Noto Sans CJK JP Medium"/>
              <a:cs typeface="Noto Sans CJK JP Medium"/>
            </a:endParaRPr>
          </a:p>
        </p:txBody>
      </p:sp>
      <p:grpSp>
        <p:nvGrpSpPr>
          <p:cNvPr id="4" name="object 4"/>
          <p:cNvGrpSpPr/>
          <p:nvPr/>
        </p:nvGrpSpPr>
        <p:grpSpPr>
          <a:xfrm>
            <a:off x="152400" y="36576"/>
            <a:ext cx="2143125" cy="1487805"/>
            <a:chOff x="152400" y="36576"/>
            <a:chExt cx="2143125" cy="1487805"/>
          </a:xfrm>
        </p:grpSpPr>
        <p:sp>
          <p:nvSpPr>
            <p:cNvPr id="5" name="object 5"/>
            <p:cNvSpPr/>
            <p:nvPr/>
          </p:nvSpPr>
          <p:spPr>
            <a:xfrm>
              <a:off x="464762" y="499810"/>
              <a:ext cx="931215" cy="929814"/>
            </a:xfrm>
            <a:prstGeom prst="rect">
              <a:avLst/>
            </a:prstGeom>
            <a:blipFill>
              <a:blip r:embed="rId2" cstate="print"/>
              <a:stretch>
                <a:fillRect/>
              </a:stretch>
            </a:blipFill>
          </p:spPr>
          <p:txBody>
            <a:bodyPr wrap="square" lIns="0" tIns="0" rIns="0" bIns="0" rtlCol="0"/>
            <a:lstStyle/>
            <a:p>
              <a:endParaRPr/>
            </a:p>
          </p:txBody>
        </p:sp>
        <p:sp>
          <p:nvSpPr>
            <p:cNvPr id="6" name="object 6"/>
            <p:cNvSpPr/>
            <p:nvPr/>
          </p:nvSpPr>
          <p:spPr>
            <a:xfrm>
              <a:off x="558323" y="592296"/>
              <a:ext cx="753745" cy="753745"/>
            </a:xfrm>
            <a:custGeom>
              <a:avLst/>
              <a:gdLst/>
              <a:ahLst/>
              <a:cxnLst/>
              <a:rect l="l" t="t" r="r" b="b"/>
              <a:pathLst>
                <a:path w="753744" h="753744">
                  <a:moveTo>
                    <a:pt x="376783" y="0"/>
                  </a:moveTo>
                  <a:lnTo>
                    <a:pt x="307193" y="28860"/>
                  </a:lnTo>
                  <a:lnTo>
                    <a:pt x="28822" y="307244"/>
                  </a:lnTo>
                  <a:lnTo>
                    <a:pt x="7205" y="339762"/>
                  </a:lnTo>
                  <a:lnTo>
                    <a:pt x="0" y="376793"/>
                  </a:lnTo>
                  <a:lnTo>
                    <a:pt x="7205" y="413847"/>
                  </a:lnTo>
                  <a:lnTo>
                    <a:pt x="28822" y="446436"/>
                  </a:lnTo>
                  <a:lnTo>
                    <a:pt x="307193" y="724693"/>
                  </a:lnTo>
                  <a:lnTo>
                    <a:pt x="339749" y="746339"/>
                  </a:lnTo>
                  <a:lnTo>
                    <a:pt x="376783" y="753554"/>
                  </a:lnTo>
                  <a:lnTo>
                    <a:pt x="413817" y="746339"/>
                  </a:lnTo>
                  <a:lnTo>
                    <a:pt x="446373" y="724693"/>
                  </a:lnTo>
                  <a:lnTo>
                    <a:pt x="724757" y="446436"/>
                  </a:lnTo>
                  <a:lnTo>
                    <a:pt x="746402" y="413847"/>
                  </a:lnTo>
                  <a:lnTo>
                    <a:pt x="753617" y="376793"/>
                  </a:lnTo>
                  <a:lnTo>
                    <a:pt x="746402" y="339762"/>
                  </a:lnTo>
                  <a:lnTo>
                    <a:pt x="724757" y="307244"/>
                  </a:lnTo>
                  <a:lnTo>
                    <a:pt x="446373" y="28860"/>
                  </a:lnTo>
                  <a:lnTo>
                    <a:pt x="413817" y="7215"/>
                  </a:lnTo>
                  <a:lnTo>
                    <a:pt x="376783" y="0"/>
                  </a:lnTo>
                  <a:close/>
                </a:path>
              </a:pathLst>
            </a:custGeom>
            <a:solidFill>
              <a:srgbClr val="34B1E3"/>
            </a:solidFill>
          </p:spPr>
          <p:txBody>
            <a:bodyPr wrap="square" lIns="0" tIns="0" rIns="0" bIns="0" rtlCol="0"/>
            <a:lstStyle/>
            <a:p>
              <a:endParaRPr/>
            </a:p>
          </p:txBody>
        </p:sp>
        <p:sp>
          <p:nvSpPr>
            <p:cNvPr id="7" name="object 7"/>
            <p:cNvSpPr/>
            <p:nvPr/>
          </p:nvSpPr>
          <p:spPr>
            <a:xfrm>
              <a:off x="237743" y="400837"/>
              <a:ext cx="1123035" cy="1123035"/>
            </a:xfrm>
            <a:prstGeom prst="rect">
              <a:avLst/>
            </a:prstGeom>
            <a:blipFill>
              <a:blip r:embed="rId3" cstate="print"/>
              <a:stretch>
                <a:fillRect/>
              </a:stretch>
            </a:blipFill>
          </p:spPr>
          <p:txBody>
            <a:bodyPr wrap="square" lIns="0" tIns="0" rIns="0" bIns="0" rtlCol="0"/>
            <a:lstStyle/>
            <a:p>
              <a:endParaRPr/>
            </a:p>
          </p:txBody>
        </p:sp>
        <p:sp>
          <p:nvSpPr>
            <p:cNvPr id="8" name="object 8"/>
            <p:cNvSpPr/>
            <p:nvPr/>
          </p:nvSpPr>
          <p:spPr>
            <a:xfrm>
              <a:off x="429342" y="592296"/>
              <a:ext cx="753745" cy="753745"/>
            </a:xfrm>
            <a:custGeom>
              <a:avLst/>
              <a:gdLst/>
              <a:ahLst/>
              <a:cxnLst/>
              <a:rect l="l" t="t" r="r" b="b"/>
              <a:pathLst>
                <a:path w="753744" h="753744">
                  <a:moveTo>
                    <a:pt x="376783" y="0"/>
                  </a:moveTo>
                  <a:lnTo>
                    <a:pt x="307193" y="28860"/>
                  </a:lnTo>
                  <a:lnTo>
                    <a:pt x="28822" y="307244"/>
                  </a:lnTo>
                  <a:lnTo>
                    <a:pt x="7205" y="339762"/>
                  </a:lnTo>
                  <a:lnTo>
                    <a:pt x="0" y="376793"/>
                  </a:lnTo>
                  <a:lnTo>
                    <a:pt x="7205" y="413847"/>
                  </a:lnTo>
                  <a:lnTo>
                    <a:pt x="28822" y="446436"/>
                  </a:lnTo>
                  <a:lnTo>
                    <a:pt x="307193" y="724693"/>
                  </a:lnTo>
                  <a:lnTo>
                    <a:pt x="339749" y="746339"/>
                  </a:lnTo>
                  <a:lnTo>
                    <a:pt x="376783" y="753554"/>
                  </a:lnTo>
                  <a:lnTo>
                    <a:pt x="413817" y="746339"/>
                  </a:lnTo>
                  <a:lnTo>
                    <a:pt x="446373" y="724693"/>
                  </a:lnTo>
                  <a:lnTo>
                    <a:pt x="724744" y="446436"/>
                  </a:lnTo>
                  <a:lnTo>
                    <a:pt x="746361" y="413847"/>
                  </a:lnTo>
                  <a:lnTo>
                    <a:pt x="753567" y="376793"/>
                  </a:lnTo>
                  <a:lnTo>
                    <a:pt x="746361" y="339762"/>
                  </a:lnTo>
                  <a:lnTo>
                    <a:pt x="724744" y="307244"/>
                  </a:lnTo>
                  <a:lnTo>
                    <a:pt x="446373" y="28860"/>
                  </a:lnTo>
                  <a:lnTo>
                    <a:pt x="413817" y="7215"/>
                  </a:lnTo>
                  <a:lnTo>
                    <a:pt x="376783" y="0"/>
                  </a:lnTo>
                  <a:close/>
                </a:path>
              </a:pathLst>
            </a:custGeom>
            <a:solidFill>
              <a:srgbClr val="FFFFFF"/>
            </a:solidFill>
          </p:spPr>
          <p:txBody>
            <a:bodyPr wrap="square" lIns="0" tIns="0" rIns="0" bIns="0" rtlCol="0"/>
            <a:lstStyle/>
            <a:p>
              <a:endParaRPr/>
            </a:p>
          </p:txBody>
        </p:sp>
        <p:sp>
          <p:nvSpPr>
            <p:cNvPr id="9" name="object 9"/>
            <p:cNvSpPr/>
            <p:nvPr/>
          </p:nvSpPr>
          <p:spPr>
            <a:xfrm>
              <a:off x="152400" y="36576"/>
              <a:ext cx="2142744" cy="513588"/>
            </a:xfrm>
            <a:prstGeom prst="rect">
              <a:avLst/>
            </a:prstGeom>
            <a:blipFill>
              <a:blip r:embed="rId4" cstate="print"/>
              <a:stretch>
                <a:fillRect/>
              </a:stretch>
            </a:blipFill>
          </p:spPr>
          <p:txBody>
            <a:bodyPr wrap="square" lIns="0" tIns="0" rIns="0" bIns="0" rtlCol="0"/>
            <a:lstStyle/>
            <a:p>
              <a:endParaRPr/>
            </a:p>
          </p:txBody>
        </p:sp>
      </p:grpSp>
      <p:sp>
        <p:nvSpPr>
          <p:cNvPr id="10" name="object 10"/>
          <p:cNvSpPr/>
          <p:nvPr/>
        </p:nvSpPr>
        <p:spPr>
          <a:xfrm>
            <a:off x="1524" y="1637935"/>
            <a:ext cx="5797089" cy="3222505"/>
          </a:xfrm>
          <a:prstGeom prst="rect">
            <a:avLst/>
          </a:prstGeom>
          <a:blipFill>
            <a:blip r:embed="rId5" cstate="print"/>
            <a:stretch>
              <a:fillRect/>
            </a:stretch>
          </a:blipFill>
        </p:spPr>
        <p:txBody>
          <a:bodyPr wrap="square" lIns="0" tIns="0" rIns="0" bIns="0" rtlCol="0"/>
          <a:lstStyle/>
          <a:p>
            <a:endParaRPr/>
          </a:p>
        </p:txBody>
      </p:sp>
      <p:sp>
        <p:nvSpPr>
          <p:cNvPr id="11" name="object 11"/>
          <p:cNvSpPr/>
          <p:nvPr/>
        </p:nvSpPr>
        <p:spPr>
          <a:xfrm>
            <a:off x="5873496" y="65531"/>
            <a:ext cx="6318504" cy="3634739"/>
          </a:xfrm>
          <a:prstGeom prst="rect">
            <a:avLst/>
          </a:prstGeom>
          <a:blipFill>
            <a:blip r:embed="rId6" cstate="print"/>
            <a:stretch>
              <a:fillRect/>
            </a:stretch>
          </a:blipFill>
        </p:spPr>
        <p:txBody>
          <a:bodyPr wrap="square" lIns="0" tIns="0" rIns="0" bIns="0" rtlCol="0"/>
          <a:lstStyle/>
          <a:p>
            <a:endParaRPr/>
          </a:p>
        </p:txBody>
      </p:sp>
      <p:sp>
        <p:nvSpPr>
          <p:cNvPr id="12" name="object 12"/>
          <p:cNvSpPr txBox="1"/>
          <p:nvPr/>
        </p:nvSpPr>
        <p:spPr>
          <a:xfrm>
            <a:off x="386283" y="5115814"/>
            <a:ext cx="4411980"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Arial"/>
                <a:cs typeface="Arial"/>
              </a:rPr>
              <a:t>Kiwisat-Copmpany</a:t>
            </a:r>
            <a:r>
              <a:rPr sz="2800" spc="-5" dirty="0">
                <a:latin typeface="UKIJ CJK"/>
                <a:cs typeface="UKIJ CJK"/>
              </a:rPr>
              <a:t>加勒比海</a:t>
            </a:r>
            <a:endParaRPr sz="2800">
              <a:latin typeface="UKIJ CJK"/>
              <a:cs typeface="UKIJ CJK"/>
            </a:endParaRPr>
          </a:p>
        </p:txBody>
      </p:sp>
      <p:sp>
        <p:nvSpPr>
          <p:cNvPr id="13" name="object 13"/>
          <p:cNvSpPr txBox="1"/>
          <p:nvPr/>
        </p:nvSpPr>
        <p:spPr>
          <a:xfrm>
            <a:off x="386283" y="5755944"/>
            <a:ext cx="8296275" cy="452120"/>
          </a:xfrm>
          <a:prstGeom prst="rect">
            <a:avLst/>
          </a:prstGeom>
        </p:spPr>
        <p:txBody>
          <a:bodyPr vert="horz" wrap="square" lIns="0" tIns="12065" rIns="0" bIns="0" rtlCol="0">
            <a:spAutoFit/>
          </a:bodyPr>
          <a:lstStyle/>
          <a:p>
            <a:pPr marL="12700">
              <a:lnSpc>
                <a:spcPct val="100000"/>
              </a:lnSpc>
              <a:spcBef>
                <a:spcPts val="95"/>
              </a:spcBef>
            </a:pPr>
            <a:r>
              <a:rPr sz="2800" spc="-5" dirty="0">
                <a:latin typeface="UKIJ CJK"/>
                <a:cs typeface="UKIJ CJK"/>
              </a:rPr>
              <a:t>企業內部、消費者付費系統、</a:t>
            </a:r>
            <a:r>
              <a:rPr sz="2800" dirty="0">
                <a:latin typeface="Arial"/>
                <a:cs typeface="Arial"/>
              </a:rPr>
              <a:t>CRM</a:t>
            </a:r>
            <a:r>
              <a:rPr sz="2800" spc="-5" dirty="0">
                <a:latin typeface="UKIJ CJK"/>
                <a:cs typeface="UKIJ CJK"/>
              </a:rPr>
              <a:t>客</a:t>
            </a:r>
            <a:r>
              <a:rPr sz="2800" dirty="0">
                <a:latin typeface="UKIJ CJK"/>
                <a:cs typeface="UKIJ CJK"/>
              </a:rPr>
              <a:t>戶</a:t>
            </a:r>
            <a:r>
              <a:rPr sz="2800" spc="-5" dirty="0">
                <a:latin typeface="UKIJ CJK"/>
                <a:cs typeface="UKIJ CJK"/>
              </a:rPr>
              <a:t>關係</a:t>
            </a:r>
            <a:r>
              <a:rPr sz="2800" dirty="0">
                <a:latin typeface="UKIJ CJK"/>
                <a:cs typeface="UKIJ CJK"/>
              </a:rPr>
              <a:t>管</a:t>
            </a:r>
            <a:r>
              <a:rPr sz="2800" spc="-5" dirty="0">
                <a:latin typeface="UKIJ CJK"/>
                <a:cs typeface="UKIJ CJK"/>
              </a:rPr>
              <a:t>理系統</a:t>
            </a:r>
            <a:endParaRPr sz="2800">
              <a:latin typeface="UKIJ CJK"/>
              <a:cs typeface="UKIJ CJK"/>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51622" y="0"/>
            <a:ext cx="6940378" cy="6858000"/>
          </a:xfrm>
          <a:prstGeom prst="rect">
            <a:avLst/>
          </a:prstGeom>
          <a:gradFill flip="none" rotWithShape="1">
            <a:gsLst>
              <a:gs pos="0">
                <a:srgbClr val="0A143A">
                  <a:alpha val="0"/>
                </a:srgbClr>
              </a:gs>
              <a:gs pos="100000">
                <a:srgbClr val="0A143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5692057" y="2209800"/>
            <a:ext cx="6324202" cy="1993900"/>
          </a:xfrm>
          <a:prstGeom prst="roundRect">
            <a:avLst/>
          </a:prstGeom>
          <a:solidFill>
            <a:schemeClr val="accent1">
              <a:alpha val="63000"/>
            </a:schemeClr>
          </a:solidFill>
          <a:effectLst>
            <a:glow rad="469900">
              <a:schemeClr val="accent1">
                <a:alpha val="21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74"/>
          <p:cNvSpPr txBox="1"/>
          <p:nvPr/>
        </p:nvSpPr>
        <p:spPr>
          <a:xfrm>
            <a:off x="2831534" y="2591600"/>
            <a:ext cx="7499349" cy="808426"/>
          </a:xfrm>
          <a:prstGeom prst="rect">
            <a:avLst/>
          </a:prstGeom>
          <a:noFill/>
          <a:effectLst/>
        </p:spPr>
        <p:txBody>
          <a:bodyPr>
            <a:spAutoFit/>
          </a:bodyPr>
          <a:lstStyle/>
          <a:p>
            <a:pPr algn="r">
              <a:lnSpc>
                <a:spcPts val="5865"/>
              </a:lnSpc>
              <a:defRPr/>
            </a:pPr>
            <a:r>
              <a:rPr lang="en-US" altLang="zh-TW" sz="4800" dirty="0">
                <a:solidFill>
                  <a:schemeClr val="bg1"/>
                </a:solidFill>
              </a:rPr>
              <a:t>AI</a:t>
            </a:r>
            <a:r>
              <a:rPr lang="zh-TW" altLang="en-US" sz="4800" dirty="0">
                <a:solidFill>
                  <a:schemeClr val="bg1"/>
                </a:solidFill>
              </a:rPr>
              <a:t>（人工智慧）</a:t>
            </a:r>
            <a:endParaRPr lang="zh-CN" altLang="en-US" sz="4800" b="1" dirty="0">
              <a:ln w="6350">
                <a:noFill/>
              </a:ln>
              <a:solidFill>
                <a:schemeClr val="bg1"/>
              </a:solidFill>
              <a:latin typeface="Modern No. 20" panose="02070704070505020303" pitchFamily="18" charset="0"/>
              <a:ea typeface="微软雅黑" panose="020B0503020204020204" pitchFamily="34" charset="-122"/>
            </a:endParaRPr>
          </a:p>
        </p:txBody>
      </p:sp>
      <p:sp>
        <p:nvSpPr>
          <p:cNvPr id="4" name="矩形 3"/>
          <p:cNvSpPr/>
          <p:nvPr/>
        </p:nvSpPr>
        <p:spPr>
          <a:xfrm>
            <a:off x="6936998" y="3321615"/>
            <a:ext cx="3467616" cy="584775"/>
          </a:xfrm>
          <a:prstGeom prst="rect">
            <a:avLst/>
          </a:prstGeom>
        </p:spPr>
        <p:txBody>
          <a:bodyPr wrap="none">
            <a:spAutoFit/>
          </a:bodyPr>
          <a:lstStyle/>
          <a:p>
            <a:r>
              <a:rPr lang="zh-TW" altLang="en-US" sz="3200" dirty="0">
                <a:solidFill>
                  <a:schemeClr val="bg1"/>
                </a:solidFill>
              </a:rPr>
              <a:t>數位行銷解決方案</a:t>
            </a:r>
            <a:endParaRPr lang="zh-CN" altLang="en-US" sz="3200" dirty="0">
              <a:solidFill>
                <a:schemeClr val="bg1"/>
              </a:solidFill>
              <a:latin typeface="Impact" panose="020B0806030902050204" pitchFamily="34" charset="0"/>
            </a:endParaRPr>
          </a:p>
        </p:txBody>
      </p:sp>
      <p:sp>
        <p:nvSpPr>
          <p:cNvPr id="5" name="标题层"/>
          <p:cNvSpPr txBox="1"/>
          <p:nvPr/>
        </p:nvSpPr>
        <p:spPr bwMode="auto">
          <a:xfrm>
            <a:off x="10264455" y="2374542"/>
            <a:ext cx="1751804" cy="1733680"/>
          </a:xfrm>
          <a:prstGeom prst="rect">
            <a:avLst/>
          </a:prstGeom>
          <a:noFill/>
          <a:effectLst/>
        </p:spPr>
        <p:txBody>
          <a:bodyPr wrap="square">
            <a:spAutoFit/>
          </a:bodyPr>
          <a:lstStyle/>
          <a:p>
            <a:pPr defTabSz="1218565">
              <a:defRPr/>
            </a:pPr>
            <a:r>
              <a:rPr lang="en-US" altLang="zh-CN" sz="10665" kern="0" dirty="0">
                <a:solidFill>
                  <a:schemeClr val="bg1"/>
                </a:solidFill>
                <a:latin typeface="Impact" panose="020B0806030902050204" pitchFamily="34" charset="0"/>
                <a:ea typeface="微软雅黑" panose="020B0503020204020204" pitchFamily="34" charset="-122"/>
                <a:cs typeface="Arial" panose="020B0604020202020204" pitchFamily="34" charset="0"/>
              </a:rPr>
              <a:t>01</a:t>
            </a:r>
            <a:endParaRPr lang="zh-CN" altLang="en-US" sz="10665" kern="0" dirty="0">
              <a:solidFill>
                <a:schemeClr val="bg1"/>
              </a:solidFill>
              <a:latin typeface="Impact" panose="020B0806030902050204" pitchFamily="34" charset="0"/>
              <a:ea typeface="微软雅黑" panose="020B0503020204020204" pitchFamily="34" charset="-122"/>
              <a:cs typeface="Arial" panose="020B0604020202020204" pitchFamily="34" charset="0"/>
            </a:endParaRPr>
          </a:p>
        </p:txBody>
      </p:sp>
      <p:sp>
        <p:nvSpPr>
          <p:cNvPr id="7" name="文字方塊 6">
            <a:extLst>
              <a:ext uri="{FF2B5EF4-FFF2-40B4-BE49-F238E27FC236}">
                <a16:creationId xmlns:a16="http://schemas.microsoft.com/office/drawing/2014/main" id="{89691897-771F-485F-F7F3-C0E3EC2BCA74}"/>
              </a:ext>
            </a:extLst>
          </p:cNvPr>
          <p:cNvSpPr txBox="1"/>
          <p:nvPr/>
        </p:nvSpPr>
        <p:spPr>
          <a:xfrm>
            <a:off x="6548846" y="4676503"/>
            <a:ext cx="5120640" cy="523220"/>
          </a:xfrm>
          <a:prstGeom prst="rect">
            <a:avLst/>
          </a:prstGeom>
          <a:noFill/>
        </p:spPr>
        <p:txBody>
          <a:bodyPr wrap="square" rtlCol="0">
            <a:spAutoFit/>
          </a:bodyPr>
          <a:lstStyle/>
          <a:p>
            <a:pPr algn="r"/>
            <a:r>
              <a:rPr lang="zh-TW" altLang="en-US" sz="2800" dirty="0">
                <a:solidFill>
                  <a:schemeClr val="bg1"/>
                </a:solidFill>
              </a:rPr>
              <a:t>講師</a:t>
            </a:r>
            <a:r>
              <a:rPr lang="en-US" altLang="zh-TW" sz="2800" dirty="0">
                <a:solidFill>
                  <a:schemeClr val="bg1"/>
                </a:solidFill>
              </a:rPr>
              <a:t>:</a:t>
            </a:r>
            <a:r>
              <a:rPr lang="zh-TW" altLang="en-US" sz="2800" dirty="0">
                <a:solidFill>
                  <a:schemeClr val="bg1"/>
                </a:solidFill>
              </a:rPr>
              <a:t>甫東科支有限公司</a:t>
            </a:r>
            <a:r>
              <a:rPr lang="en-US" altLang="zh-TW" sz="2800" dirty="0">
                <a:solidFill>
                  <a:schemeClr val="bg1"/>
                </a:solidFill>
              </a:rPr>
              <a:t>-</a:t>
            </a:r>
            <a:r>
              <a:rPr lang="zh-TW" altLang="en-US" sz="2800" dirty="0">
                <a:solidFill>
                  <a:schemeClr val="bg1"/>
                </a:solidFill>
              </a:rPr>
              <a:t>賴家榮</a:t>
            </a:r>
          </a:p>
        </p:txBody>
      </p:sp>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25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0-#ppt_w/2"/>
                                          </p:val>
                                        </p:tav>
                                        <p:tav tm="100000">
                                          <p:val>
                                            <p:strVal val="#ppt_x"/>
                                          </p:val>
                                        </p:tav>
                                      </p:tavLst>
                                    </p:anim>
                                    <p:anim calcmode="lin" valueType="num">
                                      <p:cBhvr additive="base">
                                        <p:cTn id="8" dur="4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600" fill="hold"/>
                                        <p:tgtEl>
                                          <p:spTgt spid="3"/>
                                        </p:tgtEl>
                                        <p:attrNameLst>
                                          <p:attrName>ppt_w</p:attrName>
                                        </p:attrNameLst>
                                      </p:cBhvr>
                                      <p:tavLst>
                                        <p:tav tm="0">
                                          <p:val>
                                            <p:fltVal val="0"/>
                                          </p:val>
                                        </p:tav>
                                        <p:tav tm="100000">
                                          <p:val>
                                            <p:strVal val="#ppt_w"/>
                                          </p:val>
                                        </p:tav>
                                      </p:tavLst>
                                    </p:anim>
                                    <p:anim calcmode="lin" valueType="num">
                                      <p:cBhvr>
                                        <p:cTn id="13" dur="600" fill="hold"/>
                                        <p:tgtEl>
                                          <p:spTgt spid="3"/>
                                        </p:tgtEl>
                                        <p:attrNameLst>
                                          <p:attrName>ppt_h</p:attrName>
                                        </p:attrNameLst>
                                      </p:cBhvr>
                                      <p:tavLst>
                                        <p:tav tm="0">
                                          <p:val>
                                            <p:fltVal val="0"/>
                                          </p:val>
                                        </p:tav>
                                        <p:tav tm="100000">
                                          <p:val>
                                            <p:strVal val="#ppt_h"/>
                                          </p:val>
                                        </p:tav>
                                      </p:tavLst>
                                    </p:anim>
                                    <p:animEffect transition="in" filter="fade">
                                      <p:cBhvr>
                                        <p:cTn id="14" dur="600"/>
                                        <p:tgtEl>
                                          <p:spTgt spid="3"/>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700" fill="hold"/>
                                        <p:tgtEl>
                                          <p:spTgt spid="4"/>
                                        </p:tgtEl>
                                        <p:attrNameLst>
                                          <p:attrName>ppt_w</p:attrName>
                                        </p:attrNameLst>
                                      </p:cBhvr>
                                      <p:tavLst>
                                        <p:tav tm="0">
                                          <p:val>
                                            <p:fltVal val="0"/>
                                          </p:val>
                                        </p:tav>
                                        <p:tav tm="100000">
                                          <p:val>
                                            <p:strVal val="#ppt_w"/>
                                          </p:val>
                                        </p:tav>
                                      </p:tavLst>
                                    </p:anim>
                                    <p:anim calcmode="lin" valueType="num">
                                      <p:cBhvr>
                                        <p:cTn id="19" dur="700" fill="hold"/>
                                        <p:tgtEl>
                                          <p:spTgt spid="4"/>
                                        </p:tgtEl>
                                        <p:attrNameLst>
                                          <p:attrName>ppt_h</p:attrName>
                                        </p:attrNameLst>
                                      </p:cBhvr>
                                      <p:tavLst>
                                        <p:tav tm="0">
                                          <p:val>
                                            <p:fltVal val="0"/>
                                          </p:val>
                                        </p:tav>
                                        <p:tav tm="100000">
                                          <p:val>
                                            <p:strVal val="#ppt_h"/>
                                          </p:val>
                                        </p:tav>
                                      </p:tavLst>
                                    </p:anim>
                                    <p:animEffect transition="in" filter="fade">
                                      <p:cBhvr>
                                        <p:cTn id="2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AutoShape 10"/>
          <p:cNvSpPr>
            <a:spLocks noChangeArrowheads="1"/>
          </p:cNvSpPr>
          <p:nvPr/>
        </p:nvSpPr>
        <p:spPr bwMode="auto">
          <a:xfrm rot="16200000">
            <a:off x="5394458" y="-1856533"/>
            <a:ext cx="1691080" cy="11231786"/>
          </a:xfrm>
          <a:prstGeom prst="downArrow">
            <a:avLst>
              <a:gd name="adj1" fmla="val 49065"/>
              <a:gd name="adj2" fmla="val 44827"/>
            </a:avLst>
          </a:prstGeom>
          <a:solidFill>
            <a:schemeClr val="bg1">
              <a:lumMod val="75000"/>
            </a:schemeClr>
          </a:solidFill>
          <a:ln>
            <a:noFill/>
          </a:ln>
        </p:spPr>
        <p:txBody>
          <a:bodyPr vert="eaVert" lIns="110402" tIns="55201" rIns="110402" bIns="55201"/>
          <a:lstStyle/>
          <a:p>
            <a:endParaRPr lang="zh-CN" altLang="en-US" sz="2500">
              <a:solidFill>
                <a:schemeClr val="bg1"/>
              </a:solidFill>
              <a:latin typeface="微软雅黑" panose="020B0503020204020204" pitchFamily="34" charset="-122"/>
              <a:ea typeface="微软雅黑" panose="020B0503020204020204" pitchFamily="34" charset="-122"/>
            </a:endParaRPr>
          </a:p>
        </p:txBody>
      </p:sp>
      <p:grpSp>
        <p:nvGrpSpPr>
          <p:cNvPr id="32" name="组合 31"/>
          <p:cNvGrpSpPr/>
          <p:nvPr/>
        </p:nvGrpSpPr>
        <p:grpSpPr bwMode="auto">
          <a:xfrm>
            <a:off x="3792045" y="2997806"/>
            <a:ext cx="2054006" cy="1608151"/>
            <a:chOff x="1214414" y="2904673"/>
            <a:chExt cx="1935848" cy="1512817"/>
          </a:xfrm>
          <a:effectLst>
            <a:outerShdw blurRad="127000" dist="38100" dir="8100000" algn="tr" rotWithShape="0">
              <a:prstClr val="black">
                <a:alpha val="40000"/>
              </a:prstClr>
            </a:outerShdw>
          </a:effectLst>
        </p:grpSpPr>
        <p:sp>
          <p:nvSpPr>
            <p:cNvPr id="36" name="Oval 8"/>
            <p:cNvSpPr>
              <a:spLocks noChangeArrowheads="1"/>
            </p:cNvSpPr>
            <p:nvPr/>
          </p:nvSpPr>
          <p:spPr bwMode="auto">
            <a:xfrm>
              <a:off x="1414177" y="2904673"/>
              <a:ext cx="1514918" cy="1512817"/>
            </a:xfrm>
            <a:prstGeom prst="ellipse">
              <a:avLst/>
            </a:prstGeom>
            <a:solidFill>
              <a:schemeClr val="accent2"/>
            </a:solidFill>
            <a:ln w="76200">
              <a:solidFill>
                <a:srgbClr val="FFFFFF"/>
              </a:solidFill>
              <a:round/>
            </a:ln>
          </p:spPr>
          <p:txBody>
            <a:bodyPr/>
            <a:lstStyle/>
            <a:p>
              <a:pPr>
                <a:defRPr/>
              </a:pPr>
              <a:endParaRPr lang="zh-CN" altLang="en-US" sz="1900">
                <a:solidFill>
                  <a:schemeClr val="bg1"/>
                </a:solidFill>
                <a:latin typeface="微软雅黑" panose="020B0503020204020204" pitchFamily="34" charset="-122"/>
                <a:ea typeface="微软雅黑" panose="020B0503020204020204" pitchFamily="34" charset="-122"/>
              </a:endParaRPr>
            </a:p>
          </p:txBody>
        </p:sp>
        <p:sp>
          <p:nvSpPr>
            <p:cNvPr id="34" name="Text Box 9"/>
            <p:cNvSpPr txBox="1">
              <a:spLocks noChangeArrowheads="1"/>
            </p:cNvSpPr>
            <p:nvPr/>
          </p:nvSpPr>
          <p:spPr bwMode="auto">
            <a:xfrm>
              <a:off x="1214414" y="3433198"/>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TW" altLang="en-US" sz="2000" dirty="0"/>
                <a:t>預測分析</a:t>
              </a:r>
              <a:endParaRPr lang="zh-CN" altLang="en-US" sz="1900" b="1" dirty="0">
                <a:solidFill>
                  <a:schemeClr val="bg1"/>
                </a:solidFill>
                <a:latin typeface="微软雅黑" panose="020B0503020204020204" pitchFamily="34" charset="-122"/>
                <a:ea typeface="微软雅黑" panose="020B0503020204020204" pitchFamily="34" charset="-122"/>
              </a:endParaRPr>
            </a:p>
          </p:txBody>
        </p:sp>
      </p:grpSp>
      <p:grpSp>
        <p:nvGrpSpPr>
          <p:cNvPr id="37" name="组合 36"/>
          <p:cNvGrpSpPr/>
          <p:nvPr/>
        </p:nvGrpSpPr>
        <p:grpSpPr bwMode="auto">
          <a:xfrm>
            <a:off x="6183611" y="2997803"/>
            <a:ext cx="2054005" cy="1608149"/>
            <a:chOff x="1214414" y="2904671"/>
            <a:chExt cx="1935848" cy="1512816"/>
          </a:xfrm>
          <a:effectLst>
            <a:outerShdw blurRad="127000" dist="38100" dir="8100000" algn="tr" rotWithShape="0">
              <a:prstClr val="black">
                <a:alpha val="40000"/>
              </a:prstClr>
            </a:outerShdw>
          </a:effectLst>
        </p:grpSpPr>
        <p:sp>
          <p:nvSpPr>
            <p:cNvPr id="41" name="Oval 8"/>
            <p:cNvSpPr>
              <a:spLocks noChangeArrowheads="1"/>
            </p:cNvSpPr>
            <p:nvPr/>
          </p:nvSpPr>
          <p:spPr bwMode="auto">
            <a:xfrm>
              <a:off x="1414180" y="2904671"/>
              <a:ext cx="1514919" cy="1512816"/>
            </a:xfrm>
            <a:prstGeom prst="ellipse">
              <a:avLst/>
            </a:prstGeom>
            <a:solidFill>
              <a:schemeClr val="accent3"/>
            </a:solidFill>
            <a:ln w="76200">
              <a:solidFill>
                <a:srgbClr val="FFFFFF"/>
              </a:solidFill>
              <a:round/>
            </a:ln>
          </p:spPr>
          <p:txBody>
            <a:bodyPr/>
            <a:lstStyle/>
            <a:p>
              <a:pPr>
                <a:defRPr/>
              </a:pPr>
              <a:endParaRPr lang="zh-CN" altLang="en-US" sz="1900">
                <a:solidFill>
                  <a:schemeClr val="bg1"/>
                </a:solidFill>
                <a:latin typeface="微软雅黑" panose="020B0503020204020204" pitchFamily="34" charset="-122"/>
                <a:ea typeface="微软雅黑" panose="020B0503020204020204" pitchFamily="34" charset="-122"/>
              </a:endParaRPr>
            </a:p>
          </p:txBody>
        </p:sp>
        <p:sp>
          <p:nvSpPr>
            <p:cNvPr id="39" name="Text Box 9"/>
            <p:cNvSpPr txBox="1">
              <a:spLocks noChangeArrowheads="1"/>
            </p:cNvSpPr>
            <p:nvPr/>
          </p:nvSpPr>
          <p:spPr bwMode="auto">
            <a:xfrm>
              <a:off x="1214414" y="3433198"/>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TW" altLang="en-US" sz="2000" dirty="0">
                  <a:solidFill>
                    <a:schemeClr val="bg1"/>
                  </a:solidFill>
                </a:rPr>
                <a:t>智能搜索</a:t>
              </a:r>
              <a:endParaRPr lang="zh-CN" altLang="en-US" sz="1900" b="1" dirty="0">
                <a:solidFill>
                  <a:schemeClr val="bg1"/>
                </a:solidFill>
                <a:latin typeface="微软雅黑" panose="020B0503020204020204" pitchFamily="34" charset="-122"/>
                <a:ea typeface="微软雅黑" panose="020B0503020204020204" pitchFamily="34" charset="-122"/>
              </a:endParaRPr>
            </a:p>
          </p:txBody>
        </p:sp>
      </p:grpSp>
      <p:grpSp>
        <p:nvGrpSpPr>
          <p:cNvPr id="42" name="组合 41"/>
          <p:cNvGrpSpPr/>
          <p:nvPr/>
        </p:nvGrpSpPr>
        <p:grpSpPr bwMode="auto">
          <a:xfrm>
            <a:off x="8571702" y="2997807"/>
            <a:ext cx="2054006" cy="1608151"/>
            <a:chOff x="1214414" y="2904673"/>
            <a:chExt cx="1935848" cy="1512817"/>
          </a:xfrm>
          <a:effectLst>
            <a:outerShdw blurRad="127000" dist="38100" dir="8100000" algn="tr" rotWithShape="0">
              <a:prstClr val="black">
                <a:alpha val="40000"/>
              </a:prstClr>
            </a:outerShdw>
          </a:effectLst>
        </p:grpSpPr>
        <p:sp>
          <p:nvSpPr>
            <p:cNvPr id="46" name="Oval 8"/>
            <p:cNvSpPr>
              <a:spLocks noChangeArrowheads="1"/>
            </p:cNvSpPr>
            <p:nvPr/>
          </p:nvSpPr>
          <p:spPr bwMode="auto">
            <a:xfrm>
              <a:off x="1414179" y="2904673"/>
              <a:ext cx="1514920" cy="1512817"/>
            </a:xfrm>
            <a:prstGeom prst="ellipse">
              <a:avLst/>
            </a:prstGeom>
            <a:solidFill>
              <a:schemeClr val="accent4"/>
            </a:solidFill>
            <a:ln w="76200">
              <a:solidFill>
                <a:srgbClr val="FFFFFF"/>
              </a:solidFill>
              <a:round/>
            </a:ln>
          </p:spPr>
          <p:txBody>
            <a:bodyPr/>
            <a:lstStyle/>
            <a:p>
              <a:pPr>
                <a:defRPr/>
              </a:pPr>
              <a:endParaRPr lang="zh-CN" altLang="en-US" sz="1900">
                <a:solidFill>
                  <a:schemeClr val="bg1"/>
                </a:solidFill>
                <a:latin typeface="微软雅黑" panose="020B0503020204020204" pitchFamily="34" charset="-122"/>
                <a:ea typeface="微软雅黑" panose="020B0503020204020204" pitchFamily="34" charset="-122"/>
              </a:endParaRPr>
            </a:p>
          </p:txBody>
        </p:sp>
        <p:sp>
          <p:nvSpPr>
            <p:cNvPr id="44" name="Text Box 9"/>
            <p:cNvSpPr txBox="1">
              <a:spLocks noChangeArrowheads="1"/>
            </p:cNvSpPr>
            <p:nvPr/>
          </p:nvSpPr>
          <p:spPr bwMode="auto">
            <a:xfrm>
              <a:off x="1214414" y="3310306"/>
              <a:ext cx="1935848" cy="620153"/>
            </a:xfrm>
            <a:prstGeom prst="rect">
              <a:avLst/>
            </a:prstGeom>
            <a:noFill/>
            <a:ln w="50800">
              <a:noFill/>
              <a:miter lim="800000"/>
            </a:ln>
            <a:extLst>
              <a:ext uri="{909E8E84-426E-40DD-AFC4-6F175D3DCCD1}">
                <a14:hiddenFill xmlns:a14="http://schemas.microsoft.com/office/drawing/2010/main">
                  <a:solidFill>
                    <a:srgbClr val="FFFFFF"/>
                  </a:solidFill>
                </a14:hiddenFill>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TW" altLang="en-US" sz="2000" dirty="0"/>
                <a:t>自動化廣</a:t>
              </a:r>
              <a:br>
                <a:rPr lang="en-US" altLang="zh-TW" sz="2000" dirty="0"/>
              </a:br>
              <a:r>
                <a:rPr lang="zh-TW" altLang="en-US" sz="2000" dirty="0"/>
                <a:t>告投放</a:t>
              </a:r>
              <a:endParaRPr lang="zh-CN" altLang="en-US" sz="1900" b="1" dirty="0">
                <a:solidFill>
                  <a:schemeClr val="bg1"/>
                </a:solidFill>
                <a:latin typeface="微软雅黑" panose="020B0503020204020204" pitchFamily="34" charset="-122"/>
                <a:ea typeface="微软雅黑" panose="020B0503020204020204" pitchFamily="34" charset="-122"/>
              </a:endParaRPr>
            </a:p>
          </p:txBody>
        </p:sp>
      </p:grpSp>
      <p:grpSp>
        <p:nvGrpSpPr>
          <p:cNvPr id="47" name="组合 40"/>
          <p:cNvGrpSpPr/>
          <p:nvPr/>
        </p:nvGrpSpPr>
        <p:grpSpPr bwMode="auto">
          <a:xfrm>
            <a:off x="1392091" y="2997804"/>
            <a:ext cx="2054006" cy="1608149"/>
            <a:chOff x="1214414" y="2904671"/>
            <a:chExt cx="1935848" cy="1512816"/>
          </a:xfrm>
        </p:grpSpPr>
        <p:sp>
          <p:nvSpPr>
            <p:cNvPr id="51" name="Oval 8"/>
            <p:cNvSpPr>
              <a:spLocks noChangeArrowheads="1"/>
            </p:cNvSpPr>
            <p:nvPr/>
          </p:nvSpPr>
          <p:spPr bwMode="auto">
            <a:xfrm>
              <a:off x="1415152" y="2904671"/>
              <a:ext cx="1514918" cy="1512816"/>
            </a:xfrm>
            <a:prstGeom prst="ellipse">
              <a:avLst/>
            </a:prstGeom>
            <a:solidFill>
              <a:schemeClr val="accent1"/>
            </a:solidFill>
            <a:ln w="76200">
              <a:solidFill>
                <a:srgbClr val="FFFFFF"/>
              </a:solidFill>
              <a:round/>
            </a:ln>
            <a:effectLst>
              <a:outerShdw blurRad="127000" dist="38100" dir="8100000" algn="tr" rotWithShape="0">
                <a:prstClr val="black">
                  <a:alpha val="40000"/>
                </a:prstClr>
              </a:outerShdw>
            </a:effectLst>
          </p:spPr>
          <p:txBody>
            <a:bodyPr/>
            <a:lstStyle/>
            <a:p>
              <a:endParaRPr lang="zh-CN" altLang="en-US" sz="1900">
                <a:solidFill>
                  <a:schemeClr val="bg1"/>
                </a:solidFill>
                <a:latin typeface="微软雅黑" panose="020B0503020204020204" pitchFamily="34" charset="-122"/>
                <a:ea typeface="微软雅黑" panose="020B0503020204020204" pitchFamily="34" charset="-122"/>
              </a:endParaRPr>
            </a:p>
          </p:txBody>
        </p:sp>
        <p:sp>
          <p:nvSpPr>
            <p:cNvPr id="49" name="Text Box 9"/>
            <p:cNvSpPr txBox="1">
              <a:spLocks noChangeArrowheads="1"/>
            </p:cNvSpPr>
            <p:nvPr/>
          </p:nvSpPr>
          <p:spPr bwMode="auto">
            <a:xfrm>
              <a:off x="1214414" y="3433196"/>
              <a:ext cx="1935848" cy="6201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宋体" panose="02010600030101010101" pitchFamily="2" charset="-122"/>
                </a:defRPr>
              </a:lvl1pPr>
              <a:lvl2pPr marL="742950" indent="-285750" eaLnBrk="0" hangingPunct="0">
                <a:defRPr>
                  <a:solidFill>
                    <a:schemeClr val="tx1"/>
                  </a:solidFill>
                  <a:latin typeface="Arial" panose="020B0604020202020204" pitchFamily="34" charset="0"/>
                  <a:ea typeface="宋体" panose="02010600030101010101" pitchFamily="2" charset="-122"/>
                </a:defRPr>
              </a:lvl2pPr>
              <a:lvl3pPr marL="1143000" indent="-228600" eaLnBrk="0" hangingPunct="0">
                <a:defRPr>
                  <a:solidFill>
                    <a:schemeClr val="tx1"/>
                  </a:solidFill>
                  <a:latin typeface="Arial" panose="020B0604020202020204" pitchFamily="34" charset="0"/>
                  <a:ea typeface="宋体" panose="02010600030101010101" pitchFamily="2" charset="-122"/>
                </a:defRPr>
              </a:lvl3pPr>
              <a:lvl4pPr marL="1600200" indent="-228600" eaLnBrk="0" hangingPunct="0">
                <a:defRPr>
                  <a:solidFill>
                    <a:schemeClr val="tx1"/>
                  </a:solidFill>
                  <a:latin typeface="Arial" panose="020B0604020202020204" pitchFamily="34" charset="0"/>
                  <a:ea typeface="宋体" panose="02010600030101010101" pitchFamily="2" charset="-122"/>
                </a:defRPr>
              </a:lvl4pPr>
              <a:lvl5pPr marL="2057400" indent="-228600" eaLnBrk="0" hangingPunct="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ctr" eaLnBrk="1" hangingPunct="1"/>
              <a:r>
                <a:rPr lang="zh-TW" altLang="en-US" sz="2000" dirty="0">
                  <a:solidFill>
                    <a:schemeClr val="bg1"/>
                  </a:solidFill>
                </a:rPr>
                <a:t>個人化推薦</a:t>
              </a:r>
              <a:endParaRPr lang="zh-CN" altLang="en-US" sz="1900" b="1" dirty="0">
                <a:solidFill>
                  <a:schemeClr val="bg1"/>
                </a:solidFill>
                <a:latin typeface="微软雅黑" panose="020B0503020204020204" pitchFamily="34" charset="-122"/>
                <a:ea typeface="微软雅黑" panose="020B0503020204020204" pitchFamily="34" charset="-122"/>
              </a:endParaRPr>
            </a:p>
          </p:txBody>
        </p:sp>
      </p:grpSp>
      <p:sp>
        <p:nvSpPr>
          <p:cNvPr id="52" name="矩形标注 51"/>
          <p:cNvSpPr/>
          <p:nvPr/>
        </p:nvSpPr>
        <p:spPr>
          <a:xfrm>
            <a:off x="4192398" y="5069274"/>
            <a:ext cx="1783912" cy="55271"/>
          </a:xfrm>
          <a:prstGeom prst="wedgeRectCallout">
            <a:avLst>
              <a:gd name="adj1" fmla="val -17526"/>
              <a:gd name="adj2" fmla="val -50946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1" rIns="110402" bIns="55201" rtlCol="0" anchor="ctr"/>
          <a:lstStyle/>
          <a:p>
            <a:pPr algn="ctr"/>
            <a:endParaRPr lang="zh-CN" altLang="en-US">
              <a:solidFill>
                <a:schemeClr val="tx1">
                  <a:lumMod val="85000"/>
                  <a:lumOff val="15000"/>
                </a:schemeClr>
              </a:solidFill>
            </a:endParaRPr>
          </a:p>
        </p:txBody>
      </p:sp>
      <p:sp>
        <p:nvSpPr>
          <p:cNvPr id="53" name="矩形标注 52"/>
          <p:cNvSpPr/>
          <p:nvPr/>
        </p:nvSpPr>
        <p:spPr>
          <a:xfrm>
            <a:off x="1759461" y="2452678"/>
            <a:ext cx="1913050" cy="77540"/>
          </a:xfrm>
          <a:prstGeom prst="wedgeRectCallout">
            <a:avLst>
              <a:gd name="adj1" fmla="val -23398"/>
              <a:gd name="adj2" fmla="val 40329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1" rIns="110402" bIns="55201" rtlCol="0" anchor="ctr"/>
          <a:lstStyle/>
          <a:p>
            <a:pPr algn="ctr"/>
            <a:endParaRPr lang="zh-CN" altLang="en-US">
              <a:solidFill>
                <a:schemeClr val="tx1">
                  <a:lumMod val="85000"/>
                  <a:lumOff val="15000"/>
                </a:schemeClr>
              </a:solidFill>
            </a:endParaRPr>
          </a:p>
        </p:txBody>
      </p:sp>
      <p:sp>
        <p:nvSpPr>
          <p:cNvPr id="54" name="Rectangle 28"/>
          <p:cNvSpPr>
            <a:spLocks noChangeArrowheads="1"/>
          </p:cNvSpPr>
          <p:nvPr/>
        </p:nvSpPr>
        <p:spPr bwMode="auto">
          <a:xfrm>
            <a:off x="3698643" y="5253204"/>
            <a:ext cx="2757654" cy="86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02" tIns="55201" rIns="110402" bIns="55201">
            <a:spAutoFit/>
          </a:bodyPr>
          <a:lstStyle/>
          <a:p>
            <a:pPr>
              <a:lnSpc>
                <a:spcPct val="120000"/>
              </a:lnSpc>
            </a:pPr>
            <a:r>
              <a:rPr lang="zh-TW" altLang="en-US" sz="1400" dirty="0"/>
              <a:t>利用</a:t>
            </a:r>
            <a:r>
              <a:rPr lang="en-US" altLang="zh-TW" sz="1400" dirty="0"/>
              <a:t>AI</a:t>
            </a:r>
            <a:r>
              <a:rPr lang="zh-TW" altLang="en-US" sz="1400" dirty="0"/>
              <a:t>分析大量的數據，預測未來的趨勢和消費者行為，幫助企業做出更明智的決策。</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55" name="Rectangle 28"/>
          <p:cNvSpPr>
            <a:spLocks noChangeArrowheads="1"/>
          </p:cNvSpPr>
          <p:nvPr/>
        </p:nvSpPr>
        <p:spPr bwMode="auto">
          <a:xfrm>
            <a:off x="1275234" y="1522728"/>
            <a:ext cx="2757654" cy="86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02" tIns="55201" rIns="110402" bIns="55201">
            <a:spAutoFit/>
          </a:bodyPr>
          <a:lstStyle/>
          <a:p>
            <a:pPr>
              <a:lnSpc>
                <a:spcPct val="120000"/>
              </a:lnSpc>
            </a:pPr>
            <a:r>
              <a:rPr lang="zh-TW" altLang="en-US" sz="1400" dirty="0"/>
              <a:t>利用</a:t>
            </a:r>
            <a:r>
              <a:rPr lang="en-US" altLang="zh-TW" sz="1400" dirty="0"/>
              <a:t>AI</a:t>
            </a:r>
            <a:r>
              <a:rPr lang="zh-TW" altLang="en-US" sz="1400" dirty="0"/>
              <a:t>分析客戶的購買歷史和行為模式，將產品或服務推薦給客戶，提高轉換率和銷售額。</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56" name="矩形标注 55"/>
          <p:cNvSpPr/>
          <p:nvPr/>
        </p:nvSpPr>
        <p:spPr>
          <a:xfrm>
            <a:off x="6486907" y="2452678"/>
            <a:ext cx="1913050" cy="77540"/>
          </a:xfrm>
          <a:prstGeom prst="wedgeRectCallout">
            <a:avLst>
              <a:gd name="adj1" fmla="val -23398"/>
              <a:gd name="adj2" fmla="val 403291"/>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1" rIns="110402" bIns="55201" rtlCol="0" anchor="ctr"/>
          <a:lstStyle/>
          <a:p>
            <a:pPr algn="ctr"/>
            <a:endParaRPr lang="zh-CN" altLang="en-US">
              <a:solidFill>
                <a:schemeClr val="tx1">
                  <a:lumMod val="85000"/>
                  <a:lumOff val="15000"/>
                </a:schemeClr>
              </a:solidFill>
            </a:endParaRPr>
          </a:p>
        </p:txBody>
      </p:sp>
      <p:sp>
        <p:nvSpPr>
          <p:cNvPr id="57" name="Rectangle 28"/>
          <p:cNvSpPr>
            <a:spLocks noChangeArrowheads="1"/>
          </p:cNvSpPr>
          <p:nvPr/>
        </p:nvSpPr>
        <p:spPr bwMode="auto">
          <a:xfrm>
            <a:off x="6002681" y="1522728"/>
            <a:ext cx="2757654" cy="865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02" tIns="55201" rIns="110402" bIns="55201">
            <a:spAutoFit/>
          </a:bodyPr>
          <a:lstStyle/>
          <a:p>
            <a:pPr>
              <a:lnSpc>
                <a:spcPct val="120000"/>
              </a:lnSpc>
            </a:pPr>
            <a:r>
              <a:rPr lang="zh-TW" altLang="en-US" sz="1400" dirty="0"/>
              <a:t>利用自然語言處理和機器學習技術，讓搜索引擎更好地理解用戶的意圖，提供更準確的搜索結果</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58" name="矩形标注 57"/>
          <p:cNvSpPr/>
          <p:nvPr/>
        </p:nvSpPr>
        <p:spPr>
          <a:xfrm>
            <a:off x="9015999" y="5069274"/>
            <a:ext cx="1783912" cy="55271"/>
          </a:xfrm>
          <a:prstGeom prst="wedgeRectCallout">
            <a:avLst>
              <a:gd name="adj1" fmla="val -17526"/>
              <a:gd name="adj2" fmla="val -509465"/>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110402" tIns="55201" rIns="110402" bIns="55201" rtlCol="0" anchor="ctr"/>
          <a:lstStyle/>
          <a:p>
            <a:pPr algn="ctr"/>
            <a:endParaRPr lang="zh-CN" altLang="en-US">
              <a:solidFill>
                <a:schemeClr val="tx1">
                  <a:lumMod val="85000"/>
                  <a:lumOff val="15000"/>
                </a:schemeClr>
              </a:solidFill>
            </a:endParaRPr>
          </a:p>
        </p:txBody>
      </p:sp>
      <p:sp>
        <p:nvSpPr>
          <p:cNvPr id="59" name="Rectangle 28"/>
          <p:cNvSpPr>
            <a:spLocks noChangeArrowheads="1"/>
          </p:cNvSpPr>
          <p:nvPr/>
        </p:nvSpPr>
        <p:spPr bwMode="auto">
          <a:xfrm>
            <a:off x="8522247" y="5253204"/>
            <a:ext cx="2757654" cy="11232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10402" tIns="55201" rIns="110402" bIns="55201">
            <a:spAutoFit/>
          </a:bodyPr>
          <a:lstStyle/>
          <a:p>
            <a:pPr>
              <a:lnSpc>
                <a:spcPct val="120000"/>
              </a:lnSpc>
            </a:pPr>
            <a:r>
              <a:rPr lang="zh-TW" altLang="en-US" sz="1400" dirty="0"/>
              <a:t>利用</a:t>
            </a:r>
            <a:r>
              <a:rPr lang="en-US" altLang="zh-TW" sz="1400" dirty="0"/>
              <a:t>AI</a:t>
            </a:r>
            <a:r>
              <a:rPr lang="zh-TW" altLang="en-US" sz="1400" dirty="0"/>
              <a:t>技術，將廣告投放自動化，根據消費者的行為和訪問歷史，選擇最佳的廣告展示時間和位置，提高廣告效果和</a:t>
            </a:r>
            <a:r>
              <a:rPr lang="en-US" altLang="zh-TW" sz="1400" dirty="0"/>
              <a:t>ROI</a:t>
            </a:r>
            <a:r>
              <a:rPr lang="zh-TW" altLang="en-US" sz="1400" dirty="0"/>
              <a:t>。</a:t>
            </a:r>
            <a:endParaRPr lang="en-US" altLang="zh-CN" sz="1400" dirty="0">
              <a:solidFill>
                <a:schemeClr val="tx1">
                  <a:lumMod val="50000"/>
                  <a:lumOff val="50000"/>
                </a:schemeClr>
              </a:solidFill>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3212465" y="91276"/>
            <a:ext cx="8746817" cy="573989"/>
          </a:xfrm>
        </p:spPr>
        <p:txBody>
          <a:bodyPr>
            <a:normAutofit fontScale="90000"/>
          </a:bodyPr>
          <a:lstStyle/>
          <a:p>
            <a:r>
              <a:rPr lang="en-US" altLang="zh-TW" dirty="0"/>
              <a:t>AI</a:t>
            </a:r>
            <a:r>
              <a:rPr lang="zh-TW" altLang="en-US" dirty="0"/>
              <a:t>（人工智慧）可以透過機器學習和自然語言處理等技術，提供更精確、個人化和自動化的商業行銷解決方案</a:t>
            </a:r>
            <a:endParaRPr lang="zh-CN" altLang="en-US" dirty="0"/>
          </a:p>
        </p:txBody>
      </p:sp>
    </p:spTree>
    <p:extLst>
      <p:ext uri="{BB962C8B-B14F-4D97-AF65-F5344CB8AC3E}">
        <p14:creationId xmlns:p14="http://schemas.microsoft.com/office/powerpoint/2010/main" val="2225763054"/>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xmlns:a14="http://schemas.microsoft.com/office/drawing/2010/main">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wipe(left)">
                                      <p:cBhvr>
                                        <p:cTn id="7" dur="500"/>
                                        <p:tgtEl>
                                          <p:spTgt spid="31"/>
                                        </p:tgtEl>
                                      </p:cBhvr>
                                    </p:animEffect>
                                  </p:childTnLst>
                                </p:cTn>
                              </p:par>
                            </p:childTnLst>
                          </p:cTn>
                        </p:par>
                        <p:par>
                          <p:cTn id="8" fill="hold">
                            <p:stCondLst>
                              <p:cond delay="500"/>
                            </p:stCondLst>
                            <p:childTnLst>
                              <p:par>
                                <p:cTn id="9" presetID="15" presetClass="entr" presetSubtype="0" fill="hold" nodeType="afterEffect">
                                  <p:stCondLst>
                                    <p:cond delay="0"/>
                                  </p:stCondLst>
                                  <p:childTnLst>
                                    <p:set>
                                      <p:cBhvr>
                                        <p:cTn id="10" dur="1" fill="hold">
                                          <p:stCondLst>
                                            <p:cond delay="0"/>
                                          </p:stCondLst>
                                        </p:cTn>
                                        <p:tgtEl>
                                          <p:spTgt spid="47"/>
                                        </p:tgtEl>
                                        <p:attrNameLst>
                                          <p:attrName>style.visibility</p:attrName>
                                        </p:attrNameLst>
                                      </p:cBhvr>
                                      <p:to>
                                        <p:strVal val="visible"/>
                                      </p:to>
                                    </p:set>
                                    <p:anim calcmode="lin" valueType="num">
                                      <p:cBhvr>
                                        <p:cTn id="11" dur="1000" fill="hold"/>
                                        <p:tgtEl>
                                          <p:spTgt spid="47"/>
                                        </p:tgtEl>
                                        <p:attrNameLst>
                                          <p:attrName>ppt_w</p:attrName>
                                        </p:attrNameLst>
                                      </p:cBhvr>
                                      <p:tavLst>
                                        <p:tav tm="0">
                                          <p:val>
                                            <p:fltVal val="0"/>
                                          </p:val>
                                        </p:tav>
                                        <p:tav tm="100000">
                                          <p:val>
                                            <p:strVal val="#ppt_w"/>
                                          </p:val>
                                        </p:tav>
                                      </p:tavLst>
                                    </p:anim>
                                    <p:anim calcmode="lin" valueType="num">
                                      <p:cBhvr>
                                        <p:cTn id="12" dur="1000" fill="hold"/>
                                        <p:tgtEl>
                                          <p:spTgt spid="47"/>
                                        </p:tgtEl>
                                        <p:attrNameLst>
                                          <p:attrName>ppt_h</p:attrName>
                                        </p:attrNameLst>
                                      </p:cBhvr>
                                      <p:tavLst>
                                        <p:tav tm="0">
                                          <p:val>
                                            <p:fltVal val="0"/>
                                          </p:val>
                                        </p:tav>
                                        <p:tav tm="100000">
                                          <p:val>
                                            <p:strVal val="#ppt_h"/>
                                          </p:val>
                                        </p:tav>
                                      </p:tavLst>
                                    </p:anim>
                                    <p:anim calcmode="lin" valueType="num">
                                      <p:cBhvr>
                                        <p:cTn id="13" dur="1000" fill="hold"/>
                                        <p:tgtEl>
                                          <p:spTgt spid="47"/>
                                        </p:tgtEl>
                                        <p:attrNameLst>
                                          <p:attrName>ppt_x</p:attrName>
                                        </p:attrNameLst>
                                      </p:cBhvr>
                                      <p:tavLst>
                                        <p:tav tm="0" fmla="#ppt_x+(cos(-2*pi*(1-$))*-#ppt_x-sin(-2*pi*(1-$))*(1-#ppt_y))*(1-$)">
                                          <p:val>
                                            <p:fltVal val="0"/>
                                          </p:val>
                                        </p:tav>
                                        <p:tav tm="100000">
                                          <p:val>
                                            <p:fltVal val="1"/>
                                          </p:val>
                                        </p:tav>
                                      </p:tavLst>
                                    </p:anim>
                                    <p:anim calcmode="lin" valueType="num">
                                      <p:cBhvr>
                                        <p:cTn id="14" dur="1000" fill="hold"/>
                                        <p:tgtEl>
                                          <p:spTgt spid="47"/>
                                        </p:tgtEl>
                                        <p:attrNameLst>
                                          <p:attrName>ppt_y</p:attrName>
                                        </p:attrNameLst>
                                      </p:cBhvr>
                                      <p:tavLst>
                                        <p:tav tm="0" fmla="#ppt_y+(sin(-2*pi*(1-$))*-#ppt_x+cos(-2*pi*(1-$))*(1-#ppt_y))*(1-$)">
                                          <p:val>
                                            <p:fltVal val="0"/>
                                          </p:val>
                                        </p:tav>
                                        <p:tav tm="100000">
                                          <p:val>
                                            <p:fltVal val="1"/>
                                          </p:val>
                                        </p:tav>
                                      </p:tavLst>
                                    </p:anim>
                                  </p:childTnLst>
                                </p:cTn>
                              </p:par>
                              <p:par>
                                <p:cTn id="15" presetID="15" presetClass="entr" presetSubtype="0" fill="hold" nodeType="withEffect">
                                  <p:stCondLst>
                                    <p:cond delay="250"/>
                                  </p:stCondLst>
                                  <p:childTnLst>
                                    <p:set>
                                      <p:cBhvr>
                                        <p:cTn id="16" dur="1" fill="hold">
                                          <p:stCondLst>
                                            <p:cond delay="0"/>
                                          </p:stCondLst>
                                        </p:cTn>
                                        <p:tgtEl>
                                          <p:spTgt spid="32"/>
                                        </p:tgtEl>
                                        <p:attrNameLst>
                                          <p:attrName>style.visibility</p:attrName>
                                        </p:attrNameLst>
                                      </p:cBhvr>
                                      <p:to>
                                        <p:strVal val="visible"/>
                                      </p:to>
                                    </p:set>
                                    <p:anim calcmode="lin" valueType="num">
                                      <p:cBhvr>
                                        <p:cTn id="17" dur="1000" fill="hold"/>
                                        <p:tgtEl>
                                          <p:spTgt spid="32"/>
                                        </p:tgtEl>
                                        <p:attrNameLst>
                                          <p:attrName>ppt_w</p:attrName>
                                        </p:attrNameLst>
                                      </p:cBhvr>
                                      <p:tavLst>
                                        <p:tav tm="0">
                                          <p:val>
                                            <p:fltVal val="0"/>
                                          </p:val>
                                        </p:tav>
                                        <p:tav tm="100000">
                                          <p:val>
                                            <p:strVal val="#ppt_w"/>
                                          </p:val>
                                        </p:tav>
                                      </p:tavLst>
                                    </p:anim>
                                    <p:anim calcmode="lin" valueType="num">
                                      <p:cBhvr>
                                        <p:cTn id="18" dur="1000" fill="hold"/>
                                        <p:tgtEl>
                                          <p:spTgt spid="32"/>
                                        </p:tgtEl>
                                        <p:attrNameLst>
                                          <p:attrName>ppt_h</p:attrName>
                                        </p:attrNameLst>
                                      </p:cBhvr>
                                      <p:tavLst>
                                        <p:tav tm="0">
                                          <p:val>
                                            <p:fltVal val="0"/>
                                          </p:val>
                                        </p:tav>
                                        <p:tav tm="100000">
                                          <p:val>
                                            <p:strVal val="#ppt_h"/>
                                          </p:val>
                                        </p:tav>
                                      </p:tavLst>
                                    </p:anim>
                                    <p:anim calcmode="lin" valueType="num">
                                      <p:cBhvr>
                                        <p:cTn id="19" dur="1000" fill="hold"/>
                                        <p:tgtEl>
                                          <p:spTgt spid="32"/>
                                        </p:tgtEl>
                                        <p:attrNameLst>
                                          <p:attrName>ppt_x</p:attrName>
                                        </p:attrNameLst>
                                      </p:cBhvr>
                                      <p:tavLst>
                                        <p:tav tm="0" fmla="#ppt_x+(cos(-2*pi*(1-$))*-#ppt_x-sin(-2*pi*(1-$))*(1-#ppt_y))*(1-$)">
                                          <p:val>
                                            <p:fltVal val="0"/>
                                          </p:val>
                                        </p:tav>
                                        <p:tav tm="100000">
                                          <p:val>
                                            <p:fltVal val="1"/>
                                          </p:val>
                                        </p:tav>
                                      </p:tavLst>
                                    </p:anim>
                                    <p:anim calcmode="lin" valueType="num">
                                      <p:cBhvr>
                                        <p:cTn id="20" dur="1000" fill="hold"/>
                                        <p:tgtEl>
                                          <p:spTgt spid="32"/>
                                        </p:tgtEl>
                                        <p:attrNameLst>
                                          <p:attrName>ppt_y</p:attrName>
                                        </p:attrNameLst>
                                      </p:cBhvr>
                                      <p:tavLst>
                                        <p:tav tm="0" fmla="#ppt_y+(sin(-2*pi*(1-$))*-#ppt_x+cos(-2*pi*(1-$))*(1-#ppt_y))*(1-$)">
                                          <p:val>
                                            <p:fltVal val="0"/>
                                          </p:val>
                                        </p:tav>
                                        <p:tav tm="100000">
                                          <p:val>
                                            <p:fltVal val="1"/>
                                          </p:val>
                                        </p:tav>
                                      </p:tavLst>
                                    </p:anim>
                                  </p:childTnLst>
                                </p:cTn>
                              </p:par>
                              <p:par>
                                <p:cTn id="21" presetID="15" presetClass="entr" presetSubtype="0" fill="hold" nodeType="withEffect">
                                  <p:stCondLst>
                                    <p:cond delay="500"/>
                                  </p:stCondLst>
                                  <p:childTnLst>
                                    <p:set>
                                      <p:cBhvr>
                                        <p:cTn id="22" dur="1" fill="hold">
                                          <p:stCondLst>
                                            <p:cond delay="0"/>
                                          </p:stCondLst>
                                        </p:cTn>
                                        <p:tgtEl>
                                          <p:spTgt spid="37"/>
                                        </p:tgtEl>
                                        <p:attrNameLst>
                                          <p:attrName>style.visibility</p:attrName>
                                        </p:attrNameLst>
                                      </p:cBhvr>
                                      <p:to>
                                        <p:strVal val="visible"/>
                                      </p:to>
                                    </p:set>
                                    <p:anim calcmode="lin" valueType="num">
                                      <p:cBhvr>
                                        <p:cTn id="23" dur="1000" fill="hold"/>
                                        <p:tgtEl>
                                          <p:spTgt spid="37"/>
                                        </p:tgtEl>
                                        <p:attrNameLst>
                                          <p:attrName>ppt_w</p:attrName>
                                        </p:attrNameLst>
                                      </p:cBhvr>
                                      <p:tavLst>
                                        <p:tav tm="0">
                                          <p:val>
                                            <p:fltVal val="0"/>
                                          </p:val>
                                        </p:tav>
                                        <p:tav tm="100000">
                                          <p:val>
                                            <p:strVal val="#ppt_w"/>
                                          </p:val>
                                        </p:tav>
                                      </p:tavLst>
                                    </p:anim>
                                    <p:anim calcmode="lin" valueType="num">
                                      <p:cBhvr>
                                        <p:cTn id="24" dur="1000" fill="hold"/>
                                        <p:tgtEl>
                                          <p:spTgt spid="37"/>
                                        </p:tgtEl>
                                        <p:attrNameLst>
                                          <p:attrName>ppt_h</p:attrName>
                                        </p:attrNameLst>
                                      </p:cBhvr>
                                      <p:tavLst>
                                        <p:tav tm="0">
                                          <p:val>
                                            <p:fltVal val="0"/>
                                          </p:val>
                                        </p:tav>
                                        <p:tav tm="100000">
                                          <p:val>
                                            <p:strVal val="#ppt_h"/>
                                          </p:val>
                                        </p:tav>
                                      </p:tavLst>
                                    </p:anim>
                                    <p:anim calcmode="lin" valueType="num">
                                      <p:cBhvr>
                                        <p:cTn id="25" dur="1000" fill="hold"/>
                                        <p:tgtEl>
                                          <p:spTgt spid="37"/>
                                        </p:tgtEl>
                                        <p:attrNameLst>
                                          <p:attrName>ppt_x</p:attrName>
                                        </p:attrNameLst>
                                      </p:cBhvr>
                                      <p:tavLst>
                                        <p:tav tm="0" fmla="#ppt_x+(cos(-2*pi*(1-$))*-#ppt_x-sin(-2*pi*(1-$))*(1-#ppt_y))*(1-$)">
                                          <p:val>
                                            <p:fltVal val="0"/>
                                          </p:val>
                                        </p:tav>
                                        <p:tav tm="100000">
                                          <p:val>
                                            <p:fltVal val="1"/>
                                          </p:val>
                                        </p:tav>
                                      </p:tavLst>
                                    </p:anim>
                                    <p:anim calcmode="lin" valueType="num">
                                      <p:cBhvr>
                                        <p:cTn id="26" dur="1000" fill="hold"/>
                                        <p:tgtEl>
                                          <p:spTgt spid="37"/>
                                        </p:tgtEl>
                                        <p:attrNameLst>
                                          <p:attrName>ppt_y</p:attrName>
                                        </p:attrNameLst>
                                      </p:cBhvr>
                                      <p:tavLst>
                                        <p:tav tm="0" fmla="#ppt_y+(sin(-2*pi*(1-$))*-#ppt_x+cos(-2*pi*(1-$))*(1-#ppt_y))*(1-$)">
                                          <p:val>
                                            <p:fltVal val="0"/>
                                          </p:val>
                                        </p:tav>
                                        <p:tav tm="100000">
                                          <p:val>
                                            <p:fltVal val="1"/>
                                          </p:val>
                                        </p:tav>
                                      </p:tavLst>
                                    </p:anim>
                                  </p:childTnLst>
                                </p:cTn>
                              </p:par>
                              <p:par>
                                <p:cTn id="27" presetID="15" presetClass="entr" presetSubtype="0" fill="hold" nodeType="withEffect">
                                  <p:stCondLst>
                                    <p:cond delay="750"/>
                                  </p:stCondLst>
                                  <p:childTnLst>
                                    <p:set>
                                      <p:cBhvr>
                                        <p:cTn id="28" dur="1" fill="hold">
                                          <p:stCondLst>
                                            <p:cond delay="0"/>
                                          </p:stCondLst>
                                        </p:cTn>
                                        <p:tgtEl>
                                          <p:spTgt spid="42"/>
                                        </p:tgtEl>
                                        <p:attrNameLst>
                                          <p:attrName>style.visibility</p:attrName>
                                        </p:attrNameLst>
                                      </p:cBhvr>
                                      <p:to>
                                        <p:strVal val="visible"/>
                                      </p:to>
                                    </p:set>
                                    <p:anim calcmode="lin" valueType="num">
                                      <p:cBhvr>
                                        <p:cTn id="29" dur="1000" fill="hold"/>
                                        <p:tgtEl>
                                          <p:spTgt spid="42"/>
                                        </p:tgtEl>
                                        <p:attrNameLst>
                                          <p:attrName>ppt_w</p:attrName>
                                        </p:attrNameLst>
                                      </p:cBhvr>
                                      <p:tavLst>
                                        <p:tav tm="0">
                                          <p:val>
                                            <p:fltVal val="0"/>
                                          </p:val>
                                        </p:tav>
                                        <p:tav tm="100000">
                                          <p:val>
                                            <p:strVal val="#ppt_w"/>
                                          </p:val>
                                        </p:tav>
                                      </p:tavLst>
                                    </p:anim>
                                    <p:anim calcmode="lin" valueType="num">
                                      <p:cBhvr>
                                        <p:cTn id="30" dur="1000" fill="hold"/>
                                        <p:tgtEl>
                                          <p:spTgt spid="42"/>
                                        </p:tgtEl>
                                        <p:attrNameLst>
                                          <p:attrName>ppt_h</p:attrName>
                                        </p:attrNameLst>
                                      </p:cBhvr>
                                      <p:tavLst>
                                        <p:tav tm="0">
                                          <p:val>
                                            <p:fltVal val="0"/>
                                          </p:val>
                                        </p:tav>
                                        <p:tav tm="100000">
                                          <p:val>
                                            <p:strVal val="#ppt_h"/>
                                          </p:val>
                                        </p:tav>
                                      </p:tavLst>
                                    </p:anim>
                                    <p:anim calcmode="lin" valueType="num">
                                      <p:cBhvr>
                                        <p:cTn id="31" dur="1000" fill="hold"/>
                                        <p:tgtEl>
                                          <p:spTgt spid="42"/>
                                        </p:tgtEl>
                                        <p:attrNameLst>
                                          <p:attrName>ppt_x</p:attrName>
                                        </p:attrNameLst>
                                      </p:cBhvr>
                                      <p:tavLst>
                                        <p:tav tm="0" fmla="#ppt_x+(cos(-2*pi*(1-$))*-#ppt_x-sin(-2*pi*(1-$))*(1-#ppt_y))*(1-$)">
                                          <p:val>
                                            <p:fltVal val="0"/>
                                          </p:val>
                                        </p:tav>
                                        <p:tav tm="100000">
                                          <p:val>
                                            <p:fltVal val="1"/>
                                          </p:val>
                                        </p:tav>
                                      </p:tavLst>
                                    </p:anim>
                                    <p:anim calcmode="lin" valueType="num">
                                      <p:cBhvr>
                                        <p:cTn id="32" dur="1000" fill="hold"/>
                                        <p:tgtEl>
                                          <p:spTgt spid="42"/>
                                        </p:tgtEl>
                                        <p:attrNameLst>
                                          <p:attrName>ppt_y</p:attrName>
                                        </p:attrNameLst>
                                      </p:cBhvr>
                                      <p:tavLst>
                                        <p:tav tm="0" fmla="#ppt_y+(sin(-2*pi*(1-$))*-#ppt_x+cos(-2*pi*(1-$))*(1-#ppt_y))*(1-$)">
                                          <p:val>
                                            <p:fltVal val="0"/>
                                          </p:val>
                                        </p:tav>
                                        <p:tav tm="100000">
                                          <p:val>
                                            <p:fltVal val="1"/>
                                          </p:val>
                                        </p:tav>
                                      </p:tavLst>
                                    </p:anim>
                                  </p:childTnLst>
                                </p:cTn>
                              </p:par>
                            </p:childTnLst>
                          </p:cTn>
                        </p:par>
                        <p:par>
                          <p:cTn id="33" fill="hold">
                            <p:stCondLst>
                              <p:cond delay="1500"/>
                            </p:stCondLst>
                            <p:childTnLst>
                              <p:par>
                                <p:cTn id="34" presetID="2" presetClass="entr" presetSubtype="1" fill="hold" grpId="0" nodeType="afterEffect">
                                  <p:stCondLst>
                                    <p:cond delay="0"/>
                                  </p:stCondLst>
                                  <p:childTnLst>
                                    <p:set>
                                      <p:cBhvr>
                                        <p:cTn id="35" dur="1" fill="hold">
                                          <p:stCondLst>
                                            <p:cond delay="0"/>
                                          </p:stCondLst>
                                        </p:cTn>
                                        <p:tgtEl>
                                          <p:spTgt spid="53"/>
                                        </p:tgtEl>
                                        <p:attrNameLst>
                                          <p:attrName>style.visibility</p:attrName>
                                        </p:attrNameLst>
                                      </p:cBhvr>
                                      <p:to>
                                        <p:strVal val="visible"/>
                                      </p:to>
                                    </p:set>
                                    <p:anim calcmode="lin" valueType="num">
                                      <p:cBhvr additive="base">
                                        <p:cTn id="36" dur="500" fill="hold"/>
                                        <p:tgtEl>
                                          <p:spTgt spid="53"/>
                                        </p:tgtEl>
                                        <p:attrNameLst>
                                          <p:attrName>ppt_x</p:attrName>
                                        </p:attrNameLst>
                                      </p:cBhvr>
                                      <p:tavLst>
                                        <p:tav tm="0">
                                          <p:val>
                                            <p:strVal val="#ppt_x"/>
                                          </p:val>
                                        </p:tav>
                                        <p:tav tm="100000">
                                          <p:val>
                                            <p:strVal val="#ppt_x"/>
                                          </p:val>
                                        </p:tav>
                                      </p:tavLst>
                                    </p:anim>
                                    <p:anim calcmode="lin" valueType="num">
                                      <p:cBhvr additive="base">
                                        <p:cTn id="37" dur="500" fill="hold"/>
                                        <p:tgtEl>
                                          <p:spTgt spid="53"/>
                                        </p:tgtEl>
                                        <p:attrNameLst>
                                          <p:attrName>ppt_y</p:attrName>
                                        </p:attrNameLst>
                                      </p:cBhvr>
                                      <p:tavLst>
                                        <p:tav tm="0">
                                          <p:val>
                                            <p:strVal val="0-#ppt_h/2"/>
                                          </p:val>
                                        </p:tav>
                                        <p:tav tm="100000">
                                          <p:val>
                                            <p:strVal val="#ppt_y"/>
                                          </p:val>
                                        </p:tav>
                                      </p:tavLst>
                                    </p:anim>
                                  </p:childTnLst>
                                </p:cTn>
                              </p:par>
                            </p:childTnLst>
                          </p:cTn>
                        </p:par>
                        <p:par>
                          <p:cTn id="38" fill="hold">
                            <p:stCondLst>
                              <p:cond delay="2000"/>
                            </p:stCondLst>
                            <p:childTnLst>
                              <p:par>
                                <p:cTn id="39" presetID="32" presetClass="emph" presetSubtype="0" fill="hold" grpId="1" nodeType="afterEffect">
                                  <p:stCondLst>
                                    <p:cond delay="0"/>
                                  </p:stCondLst>
                                  <p:childTnLst>
                                    <p:animRot by="120000">
                                      <p:cBhvr>
                                        <p:cTn id="40" dur="50" fill="hold">
                                          <p:stCondLst>
                                            <p:cond delay="0"/>
                                          </p:stCondLst>
                                        </p:cTn>
                                        <p:tgtEl>
                                          <p:spTgt spid="53"/>
                                        </p:tgtEl>
                                        <p:attrNameLst>
                                          <p:attrName>r</p:attrName>
                                        </p:attrNameLst>
                                      </p:cBhvr>
                                    </p:animRot>
                                    <p:animRot by="-240000">
                                      <p:cBhvr>
                                        <p:cTn id="41" dur="100" fill="hold">
                                          <p:stCondLst>
                                            <p:cond delay="100"/>
                                          </p:stCondLst>
                                        </p:cTn>
                                        <p:tgtEl>
                                          <p:spTgt spid="53"/>
                                        </p:tgtEl>
                                        <p:attrNameLst>
                                          <p:attrName>r</p:attrName>
                                        </p:attrNameLst>
                                      </p:cBhvr>
                                    </p:animRot>
                                    <p:animRot by="240000">
                                      <p:cBhvr>
                                        <p:cTn id="42" dur="100" fill="hold">
                                          <p:stCondLst>
                                            <p:cond delay="200"/>
                                          </p:stCondLst>
                                        </p:cTn>
                                        <p:tgtEl>
                                          <p:spTgt spid="53"/>
                                        </p:tgtEl>
                                        <p:attrNameLst>
                                          <p:attrName>r</p:attrName>
                                        </p:attrNameLst>
                                      </p:cBhvr>
                                    </p:animRot>
                                    <p:animRot by="-240000">
                                      <p:cBhvr>
                                        <p:cTn id="43" dur="100" fill="hold">
                                          <p:stCondLst>
                                            <p:cond delay="300"/>
                                          </p:stCondLst>
                                        </p:cTn>
                                        <p:tgtEl>
                                          <p:spTgt spid="53"/>
                                        </p:tgtEl>
                                        <p:attrNameLst>
                                          <p:attrName>r</p:attrName>
                                        </p:attrNameLst>
                                      </p:cBhvr>
                                    </p:animRot>
                                    <p:animRot by="120000">
                                      <p:cBhvr>
                                        <p:cTn id="44" dur="100" fill="hold">
                                          <p:stCondLst>
                                            <p:cond delay="400"/>
                                          </p:stCondLst>
                                        </p:cTn>
                                        <p:tgtEl>
                                          <p:spTgt spid="53"/>
                                        </p:tgtEl>
                                        <p:attrNameLst>
                                          <p:attrName>r</p:attrName>
                                        </p:attrNameLst>
                                      </p:cBhvr>
                                    </p:animRot>
                                  </p:childTnLst>
                                </p:cTn>
                              </p:par>
                            </p:childTnLst>
                          </p:cTn>
                        </p:par>
                        <p:par>
                          <p:cTn id="45" fill="hold">
                            <p:stCondLst>
                              <p:cond delay="2500"/>
                            </p:stCondLst>
                            <p:childTnLst>
                              <p:par>
                                <p:cTn id="46" presetID="18" presetClass="entr" presetSubtype="9" fill="hold" grpId="0" nodeType="afterEffect">
                                  <p:stCondLst>
                                    <p:cond delay="0"/>
                                  </p:stCondLst>
                                  <p:childTnLst>
                                    <p:set>
                                      <p:cBhvr>
                                        <p:cTn id="47" dur="1" fill="hold">
                                          <p:stCondLst>
                                            <p:cond delay="0"/>
                                          </p:stCondLst>
                                        </p:cTn>
                                        <p:tgtEl>
                                          <p:spTgt spid="55"/>
                                        </p:tgtEl>
                                        <p:attrNameLst>
                                          <p:attrName>style.visibility</p:attrName>
                                        </p:attrNameLst>
                                      </p:cBhvr>
                                      <p:to>
                                        <p:strVal val="visible"/>
                                      </p:to>
                                    </p:set>
                                    <p:animEffect transition="in" filter="strips(upLeft)">
                                      <p:cBhvr>
                                        <p:cTn id="48" dur="500"/>
                                        <p:tgtEl>
                                          <p:spTgt spid="55"/>
                                        </p:tgtEl>
                                      </p:cBhvr>
                                    </p:animEffect>
                                  </p:childTnLst>
                                </p:cTn>
                              </p:par>
                            </p:childTnLst>
                          </p:cTn>
                        </p:par>
                        <p:par>
                          <p:cTn id="49" fill="hold">
                            <p:stCondLst>
                              <p:cond delay="3000"/>
                            </p:stCondLst>
                            <p:childTnLst>
                              <p:par>
                                <p:cTn id="50" presetID="2" presetClass="entr" presetSubtype="4" fill="hold" grpId="0" nodeType="afterEffect">
                                  <p:stCondLst>
                                    <p:cond delay="0"/>
                                  </p:stCondLst>
                                  <p:childTnLst>
                                    <p:set>
                                      <p:cBhvr>
                                        <p:cTn id="51" dur="1" fill="hold">
                                          <p:stCondLst>
                                            <p:cond delay="0"/>
                                          </p:stCondLst>
                                        </p:cTn>
                                        <p:tgtEl>
                                          <p:spTgt spid="52"/>
                                        </p:tgtEl>
                                        <p:attrNameLst>
                                          <p:attrName>style.visibility</p:attrName>
                                        </p:attrNameLst>
                                      </p:cBhvr>
                                      <p:to>
                                        <p:strVal val="visible"/>
                                      </p:to>
                                    </p:set>
                                    <p:anim calcmode="lin" valueType="num">
                                      <p:cBhvr additive="base">
                                        <p:cTn id="52" dur="500" fill="hold"/>
                                        <p:tgtEl>
                                          <p:spTgt spid="52"/>
                                        </p:tgtEl>
                                        <p:attrNameLst>
                                          <p:attrName>ppt_x</p:attrName>
                                        </p:attrNameLst>
                                      </p:cBhvr>
                                      <p:tavLst>
                                        <p:tav tm="0">
                                          <p:val>
                                            <p:strVal val="#ppt_x"/>
                                          </p:val>
                                        </p:tav>
                                        <p:tav tm="100000">
                                          <p:val>
                                            <p:strVal val="#ppt_x"/>
                                          </p:val>
                                        </p:tav>
                                      </p:tavLst>
                                    </p:anim>
                                    <p:anim calcmode="lin" valueType="num">
                                      <p:cBhvr additive="base">
                                        <p:cTn id="53" dur="500" fill="hold"/>
                                        <p:tgtEl>
                                          <p:spTgt spid="52"/>
                                        </p:tgtEl>
                                        <p:attrNameLst>
                                          <p:attrName>ppt_y</p:attrName>
                                        </p:attrNameLst>
                                      </p:cBhvr>
                                      <p:tavLst>
                                        <p:tav tm="0">
                                          <p:val>
                                            <p:strVal val="1+#ppt_h/2"/>
                                          </p:val>
                                        </p:tav>
                                        <p:tav tm="100000">
                                          <p:val>
                                            <p:strVal val="#ppt_y"/>
                                          </p:val>
                                        </p:tav>
                                      </p:tavLst>
                                    </p:anim>
                                  </p:childTnLst>
                                </p:cTn>
                              </p:par>
                            </p:childTnLst>
                          </p:cTn>
                        </p:par>
                        <p:par>
                          <p:cTn id="54" fill="hold">
                            <p:stCondLst>
                              <p:cond delay="3500"/>
                            </p:stCondLst>
                            <p:childTnLst>
                              <p:par>
                                <p:cTn id="55" presetID="32" presetClass="emph" presetSubtype="0" fill="hold" grpId="1" nodeType="afterEffect">
                                  <p:stCondLst>
                                    <p:cond delay="0"/>
                                  </p:stCondLst>
                                  <p:childTnLst>
                                    <p:animRot by="120000">
                                      <p:cBhvr>
                                        <p:cTn id="56" dur="50" fill="hold">
                                          <p:stCondLst>
                                            <p:cond delay="0"/>
                                          </p:stCondLst>
                                        </p:cTn>
                                        <p:tgtEl>
                                          <p:spTgt spid="52"/>
                                        </p:tgtEl>
                                        <p:attrNameLst>
                                          <p:attrName>r</p:attrName>
                                        </p:attrNameLst>
                                      </p:cBhvr>
                                    </p:animRot>
                                    <p:animRot by="-240000">
                                      <p:cBhvr>
                                        <p:cTn id="57" dur="100" fill="hold">
                                          <p:stCondLst>
                                            <p:cond delay="100"/>
                                          </p:stCondLst>
                                        </p:cTn>
                                        <p:tgtEl>
                                          <p:spTgt spid="52"/>
                                        </p:tgtEl>
                                        <p:attrNameLst>
                                          <p:attrName>r</p:attrName>
                                        </p:attrNameLst>
                                      </p:cBhvr>
                                    </p:animRot>
                                    <p:animRot by="240000">
                                      <p:cBhvr>
                                        <p:cTn id="58" dur="100" fill="hold">
                                          <p:stCondLst>
                                            <p:cond delay="200"/>
                                          </p:stCondLst>
                                        </p:cTn>
                                        <p:tgtEl>
                                          <p:spTgt spid="52"/>
                                        </p:tgtEl>
                                        <p:attrNameLst>
                                          <p:attrName>r</p:attrName>
                                        </p:attrNameLst>
                                      </p:cBhvr>
                                    </p:animRot>
                                    <p:animRot by="-240000">
                                      <p:cBhvr>
                                        <p:cTn id="59" dur="100" fill="hold">
                                          <p:stCondLst>
                                            <p:cond delay="300"/>
                                          </p:stCondLst>
                                        </p:cTn>
                                        <p:tgtEl>
                                          <p:spTgt spid="52"/>
                                        </p:tgtEl>
                                        <p:attrNameLst>
                                          <p:attrName>r</p:attrName>
                                        </p:attrNameLst>
                                      </p:cBhvr>
                                    </p:animRot>
                                    <p:animRot by="120000">
                                      <p:cBhvr>
                                        <p:cTn id="60" dur="100" fill="hold">
                                          <p:stCondLst>
                                            <p:cond delay="400"/>
                                          </p:stCondLst>
                                        </p:cTn>
                                        <p:tgtEl>
                                          <p:spTgt spid="52"/>
                                        </p:tgtEl>
                                        <p:attrNameLst>
                                          <p:attrName>r</p:attrName>
                                        </p:attrNameLst>
                                      </p:cBhvr>
                                    </p:animRot>
                                  </p:childTnLst>
                                </p:cTn>
                              </p:par>
                            </p:childTnLst>
                          </p:cTn>
                        </p:par>
                        <p:par>
                          <p:cTn id="61" fill="hold">
                            <p:stCondLst>
                              <p:cond delay="4000"/>
                            </p:stCondLst>
                            <p:childTnLst>
                              <p:par>
                                <p:cTn id="62" presetID="18" presetClass="entr" presetSubtype="9" fill="hold" grpId="0" nodeType="afterEffect">
                                  <p:stCondLst>
                                    <p:cond delay="0"/>
                                  </p:stCondLst>
                                  <p:childTnLst>
                                    <p:set>
                                      <p:cBhvr>
                                        <p:cTn id="63" dur="1" fill="hold">
                                          <p:stCondLst>
                                            <p:cond delay="0"/>
                                          </p:stCondLst>
                                        </p:cTn>
                                        <p:tgtEl>
                                          <p:spTgt spid="54"/>
                                        </p:tgtEl>
                                        <p:attrNameLst>
                                          <p:attrName>style.visibility</p:attrName>
                                        </p:attrNameLst>
                                      </p:cBhvr>
                                      <p:to>
                                        <p:strVal val="visible"/>
                                      </p:to>
                                    </p:set>
                                    <p:animEffect transition="in" filter="strips(upLeft)">
                                      <p:cBhvr>
                                        <p:cTn id="64" dur="500"/>
                                        <p:tgtEl>
                                          <p:spTgt spid="54"/>
                                        </p:tgtEl>
                                      </p:cBhvr>
                                    </p:animEffect>
                                  </p:childTnLst>
                                </p:cTn>
                              </p:par>
                            </p:childTnLst>
                          </p:cTn>
                        </p:par>
                        <p:par>
                          <p:cTn id="65" fill="hold">
                            <p:stCondLst>
                              <p:cond delay="4500"/>
                            </p:stCondLst>
                            <p:childTnLst>
                              <p:par>
                                <p:cTn id="66" presetID="2" presetClass="entr" presetSubtype="1" fill="hold" grpId="0" nodeType="afterEffect">
                                  <p:stCondLst>
                                    <p:cond delay="0"/>
                                  </p:stCondLst>
                                  <p:childTnLst>
                                    <p:set>
                                      <p:cBhvr>
                                        <p:cTn id="67" dur="1" fill="hold">
                                          <p:stCondLst>
                                            <p:cond delay="0"/>
                                          </p:stCondLst>
                                        </p:cTn>
                                        <p:tgtEl>
                                          <p:spTgt spid="56"/>
                                        </p:tgtEl>
                                        <p:attrNameLst>
                                          <p:attrName>style.visibility</p:attrName>
                                        </p:attrNameLst>
                                      </p:cBhvr>
                                      <p:to>
                                        <p:strVal val="visible"/>
                                      </p:to>
                                    </p:set>
                                    <p:anim calcmode="lin" valueType="num">
                                      <p:cBhvr additive="base">
                                        <p:cTn id="68" dur="500" fill="hold"/>
                                        <p:tgtEl>
                                          <p:spTgt spid="56"/>
                                        </p:tgtEl>
                                        <p:attrNameLst>
                                          <p:attrName>ppt_x</p:attrName>
                                        </p:attrNameLst>
                                      </p:cBhvr>
                                      <p:tavLst>
                                        <p:tav tm="0">
                                          <p:val>
                                            <p:strVal val="#ppt_x"/>
                                          </p:val>
                                        </p:tav>
                                        <p:tav tm="100000">
                                          <p:val>
                                            <p:strVal val="#ppt_x"/>
                                          </p:val>
                                        </p:tav>
                                      </p:tavLst>
                                    </p:anim>
                                    <p:anim calcmode="lin" valueType="num">
                                      <p:cBhvr additive="base">
                                        <p:cTn id="69" dur="500" fill="hold"/>
                                        <p:tgtEl>
                                          <p:spTgt spid="56"/>
                                        </p:tgtEl>
                                        <p:attrNameLst>
                                          <p:attrName>ppt_y</p:attrName>
                                        </p:attrNameLst>
                                      </p:cBhvr>
                                      <p:tavLst>
                                        <p:tav tm="0">
                                          <p:val>
                                            <p:strVal val="0-#ppt_h/2"/>
                                          </p:val>
                                        </p:tav>
                                        <p:tav tm="100000">
                                          <p:val>
                                            <p:strVal val="#ppt_y"/>
                                          </p:val>
                                        </p:tav>
                                      </p:tavLst>
                                    </p:anim>
                                  </p:childTnLst>
                                </p:cTn>
                              </p:par>
                            </p:childTnLst>
                          </p:cTn>
                        </p:par>
                        <p:par>
                          <p:cTn id="70" fill="hold">
                            <p:stCondLst>
                              <p:cond delay="5000"/>
                            </p:stCondLst>
                            <p:childTnLst>
                              <p:par>
                                <p:cTn id="71" presetID="32" presetClass="emph" presetSubtype="0" fill="hold" grpId="1" nodeType="afterEffect">
                                  <p:stCondLst>
                                    <p:cond delay="0"/>
                                  </p:stCondLst>
                                  <p:childTnLst>
                                    <p:animRot by="120000">
                                      <p:cBhvr>
                                        <p:cTn id="72" dur="50" fill="hold">
                                          <p:stCondLst>
                                            <p:cond delay="0"/>
                                          </p:stCondLst>
                                        </p:cTn>
                                        <p:tgtEl>
                                          <p:spTgt spid="56"/>
                                        </p:tgtEl>
                                        <p:attrNameLst>
                                          <p:attrName>r</p:attrName>
                                        </p:attrNameLst>
                                      </p:cBhvr>
                                    </p:animRot>
                                    <p:animRot by="-240000">
                                      <p:cBhvr>
                                        <p:cTn id="73" dur="100" fill="hold">
                                          <p:stCondLst>
                                            <p:cond delay="100"/>
                                          </p:stCondLst>
                                        </p:cTn>
                                        <p:tgtEl>
                                          <p:spTgt spid="56"/>
                                        </p:tgtEl>
                                        <p:attrNameLst>
                                          <p:attrName>r</p:attrName>
                                        </p:attrNameLst>
                                      </p:cBhvr>
                                    </p:animRot>
                                    <p:animRot by="240000">
                                      <p:cBhvr>
                                        <p:cTn id="74" dur="100" fill="hold">
                                          <p:stCondLst>
                                            <p:cond delay="200"/>
                                          </p:stCondLst>
                                        </p:cTn>
                                        <p:tgtEl>
                                          <p:spTgt spid="56"/>
                                        </p:tgtEl>
                                        <p:attrNameLst>
                                          <p:attrName>r</p:attrName>
                                        </p:attrNameLst>
                                      </p:cBhvr>
                                    </p:animRot>
                                    <p:animRot by="-240000">
                                      <p:cBhvr>
                                        <p:cTn id="75" dur="100" fill="hold">
                                          <p:stCondLst>
                                            <p:cond delay="300"/>
                                          </p:stCondLst>
                                        </p:cTn>
                                        <p:tgtEl>
                                          <p:spTgt spid="56"/>
                                        </p:tgtEl>
                                        <p:attrNameLst>
                                          <p:attrName>r</p:attrName>
                                        </p:attrNameLst>
                                      </p:cBhvr>
                                    </p:animRot>
                                    <p:animRot by="120000">
                                      <p:cBhvr>
                                        <p:cTn id="76" dur="100" fill="hold">
                                          <p:stCondLst>
                                            <p:cond delay="400"/>
                                          </p:stCondLst>
                                        </p:cTn>
                                        <p:tgtEl>
                                          <p:spTgt spid="56"/>
                                        </p:tgtEl>
                                        <p:attrNameLst>
                                          <p:attrName>r</p:attrName>
                                        </p:attrNameLst>
                                      </p:cBhvr>
                                    </p:animRot>
                                  </p:childTnLst>
                                </p:cTn>
                              </p:par>
                            </p:childTnLst>
                          </p:cTn>
                        </p:par>
                        <p:par>
                          <p:cTn id="77" fill="hold">
                            <p:stCondLst>
                              <p:cond delay="5500"/>
                            </p:stCondLst>
                            <p:childTnLst>
                              <p:par>
                                <p:cTn id="78" presetID="18" presetClass="entr" presetSubtype="9" fill="hold" grpId="0" nodeType="afterEffect">
                                  <p:stCondLst>
                                    <p:cond delay="0"/>
                                  </p:stCondLst>
                                  <p:childTnLst>
                                    <p:set>
                                      <p:cBhvr>
                                        <p:cTn id="79" dur="1" fill="hold">
                                          <p:stCondLst>
                                            <p:cond delay="0"/>
                                          </p:stCondLst>
                                        </p:cTn>
                                        <p:tgtEl>
                                          <p:spTgt spid="57"/>
                                        </p:tgtEl>
                                        <p:attrNameLst>
                                          <p:attrName>style.visibility</p:attrName>
                                        </p:attrNameLst>
                                      </p:cBhvr>
                                      <p:to>
                                        <p:strVal val="visible"/>
                                      </p:to>
                                    </p:set>
                                    <p:animEffect transition="in" filter="strips(upLeft)">
                                      <p:cBhvr>
                                        <p:cTn id="80" dur="500"/>
                                        <p:tgtEl>
                                          <p:spTgt spid="57"/>
                                        </p:tgtEl>
                                      </p:cBhvr>
                                    </p:animEffect>
                                  </p:childTnLst>
                                </p:cTn>
                              </p:par>
                            </p:childTnLst>
                          </p:cTn>
                        </p:par>
                        <p:par>
                          <p:cTn id="81" fill="hold">
                            <p:stCondLst>
                              <p:cond delay="6000"/>
                            </p:stCondLst>
                            <p:childTnLst>
                              <p:par>
                                <p:cTn id="82" presetID="2" presetClass="entr" presetSubtype="4" fill="hold" grpId="0" nodeType="afterEffect">
                                  <p:stCondLst>
                                    <p:cond delay="0"/>
                                  </p:stCondLst>
                                  <p:childTnLst>
                                    <p:set>
                                      <p:cBhvr>
                                        <p:cTn id="83" dur="1" fill="hold">
                                          <p:stCondLst>
                                            <p:cond delay="0"/>
                                          </p:stCondLst>
                                        </p:cTn>
                                        <p:tgtEl>
                                          <p:spTgt spid="58"/>
                                        </p:tgtEl>
                                        <p:attrNameLst>
                                          <p:attrName>style.visibility</p:attrName>
                                        </p:attrNameLst>
                                      </p:cBhvr>
                                      <p:to>
                                        <p:strVal val="visible"/>
                                      </p:to>
                                    </p:set>
                                    <p:anim calcmode="lin" valueType="num">
                                      <p:cBhvr additive="base">
                                        <p:cTn id="84" dur="500" fill="hold"/>
                                        <p:tgtEl>
                                          <p:spTgt spid="58"/>
                                        </p:tgtEl>
                                        <p:attrNameLst>
                                          <p:attrName>ppt_x</p:attrName>
                                        </p:attrNameLst>
                                      </p:cBhvr>
                                      <p:tavLst>
                                        <p:tav tm="0">
                                          <p:val>
                                            <p:strVal val="#ppt_x"/>
                                          </p:val>
                                        </p:tav>
                                        <p:tav tm="100000">
                                          <p:val>
                                            <p:strVal val="#ppt_x"/>
                                          </p:val>
                                        </p:tav>
                                      </p:tavLst>
                                    </p:anim>
                                    <p:anim calcmode="lin" valueType="num">
                                      <p:cBhvr additive="base">
                                        <p:cTn id="85" dur="500" fill="hold"/>
                                        <p:tgtEl>
                                          <p:spTgt spid="58"/>
                                        </p:tgtEl>
                                        <p:attrNameLst>
                                          <p:attrName>ppt_y</p:attrName>
                                        </p:attrNameLst>
                                      </p:cBhvr>
                                      <p:tavLst>
                                        <p:tav tm="0">
                                          <p:val>
                                            <p:strVal val="1+#ppt_h/2"/>
                                          </p:val>
                                        </p:tav>
                                        <p:tav tm="100000">
                                          <p:val>
                                            <p:strVal val="#ppt_y"/>
                                          </p:val>
                                        </p:tav>
                                      </p:tavLst>
                                    </p:anim>
                                  </p:childTnLst>
                                </p:cTn>
                              </p:par>
                            </p:childTnLst>
                          </p:cTn>
                        </p:par>
                        <p:par>
                          <p:cTn id="86" fill="hold">
                            <p:stCondLst>
                              <p:cond delay="6500"/>
                            </p:stCondLst>
                            <p:childTnLst>
                              <p:par>
                                <p:cTn id="87" presetID="32" presetClass="emph" presetSubtype="0" fill="hold" grpId="1" nodeType="afterEffect">
                                  <p:stCondLst>
                                    <p:cond delay="0"/>
                                  </p:stCondLst>
                                  <p:childTnLst>
                                    <p:animRot by="120000">
                                      <p:cBhvr>
                                        <p:cTn id="88" dur="50" fill="hold">
                                          <p:stCondLst>
                                            <p:cond delay="0"/>
                                          </p:stCondLst>
                                        </p:cTn>
                                        <p:tgtEl>
                                          <p:spTgt spid="58"/>
                                        </p:tgtEl>
                                        <p:attrNameLst>
                                          <p:attrName>r</p:attrName>
                                        </p:attrNameLst>
                                      </p:cBhvr>
                                    </p:animRot>
                                    <p:animRot by="-240000">
                                      <p:cBhvr>
                                        <p:cTn id="89" dur="100" fill="hold">
                                          <p:stCondLst>
                                            <p:cond delay="100"/>
                                          </p:stCondLst>
                                        </p:cTn>
                                        <p:tgtEl>
                                          <p:spTgt spid="58"/>
                                        </p:tgtEl>
                                        <p:attrNameLst>
                                          <p:attrName>r</p:attrName>
                                        </p:attrNameLst>
                                      </p:cBhvr>
                                    </p:animRot>
                                    <p:animRot by="240000">
                                      <p:cBhvr>
                                        <p:cTn id="90" dur="100" fill="hold">
                                          <p:stCondLst>
                                            <p:cond delay="200"/>
                                          </p:stCondLst>
                                        </p:cTn>
                                        <p:tgtEl>
                                          <p:spTgt spid="58"/>
                                        </p:tgtEl>
                                        <p:attrNameLst>
                                          <p:attrName>r</p:attrName>
                                        </p:attrNameLst>
                                      </p:cBhvr>
                                    </p:animRot>
                                    <p:animRot by="-240000">
                                      <p:cBhvr>
                                        <p:cTn id="91" dur="100" fill="hold">
                                          <p:stCondLst>
                                            <p:cond delay="300"/>
                                          </p:stCondLst>
                                        </p:cTn>
                                        <p:tgtEl>
                                          <p:spTgt spid="58"/>
                                        </p:tgtEl>
                                        <p:attrNameLst>
                                          <p:attrName>r</p:attrName>
                                        </p:attrNameLst>
                                      </p:cBhvr>
                                    </p:animRot>
                                    <p:animRot by="120000">
                                      <p:cBhvr>
                                        <p:cTn id="92" dur="100" fill="hold">
                                          <p:stCondLst>
                                            <p:cond delay="400"/>
                                          </p:stCondLst>
                                        </p:cTn>
                                        <p:tgtEl>
                                          <p:spTgt spid="58"/>
                                        </p:tgtEl>
                                        <p:attrNameLst>
                                          <p:attrName>r</p:attrName>
                                        </p:attrNameLst>
                                      </p:cBhvr>
                                    </p:animRot>
                                  </p:childTnLst>
                                </p:cTn>
                              </p:par>
                            </p:childTnLst>
                          </p:cTn>
                        </p:par>
                        <p:par>
                          <p:cTn id="93" fill="hold">
                            <p:stCondLst>
                              <p:cond delay="7000"/>
                            </p:stCondLst>
                            <p:childTnLst>
                              <p:par>
                                <p:cTn id="94" presetID="18" presetClass="entr" presetSubtype="9" fill="hold" grpId="0" nodeType="afterEffect">
                                  <p:stCondLst>
                                    <p:cond delay="0"/>
                                  </p:stCondLst>
                                  <p:childTnLst>
                                    <p:set>
                                      <p:cBhvr>
                                        <p:cTn id="95" dur="1" fill="hold">
                                          <p:stCondLst>
                                            <p:cond delay="0"/>
                                          </p:stCondLst>
                                        </p:cTn>
                                        <p:tgtEl>
                                          <p:spTgt spid="59"/>
                                        </p:tgtEl>
                                        <p:attrNameLst>
                                          <p:attrName>style.visibility</p:attrName>
                                        </p:attrNameLst>
                                      </p:cBhvr>
                                      <p:to>
                                        <p:strVal val="visible"/>
                                      </p:to>
                                    </p:set>
                                    <p:animEffect transition="in" filter="strips(upLeft)">
                                      <p:cBhvr>
                                        <p:cTn id="96"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52" grpId="0" animBg="1"/>
      <p:bldP spid="52" grpId="1" animBg="1"/>
      <p:bldP spid="53" grpId="0" animBg="1"/>
      <p:bldP spid="53" grpId="1" animBg="1"/>
      <p:bldP spid="54" grpId="0"/>
      <p:bldP spid="55" grpId="0"/>
      <p:bldP spid="56" grpId="0" animBg="1"/>
      <p:bldP spid="56" grpId="1" animBg="1"/>
      <p:bldP spid="57" grpId="0"/>
      <p:bldP spid="58" grpId="0" animBg="1"/>
      <p:bldP spid="58" grpId="1" animBg="1"/>
      <p:bldP spid="59"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5251622" y="0"/>
            <a:ext cx="6940378" cy="6858000"/>
          </a:xfrm>
          <a:prstGeom prst="rect">
            <a:avLst/>
          </a:prstGeom>
          <a:gradFill flip="none" rotWithShape="1">
            <a:gsLst>
              <a:gs pos="0">
                <a:srgbClr val="0A143A">
                  <a:alpha val="0"/>
                </a:srgbClr>
              </a:gs>
              <a:gs pos="100000">
                <a:srgbClr val="0A143A"/>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5692057" y="2209800"/>
            <a:ext cx="6324202" cy="1993900"/>
          </a:xfrm>
          <a:prstGeom prst="roundRect">
            <a:avLst/>
          </a:prstGeom>
          <a:solidFill>
            <a:schemeClr val="accent1">
              <a:alpha val="63000"/>
            </a:schemeClr>
          </a:solidFill>
          <a:effectLst>
            <a:glow rad="469900">
              <a:schemeClr val="accent1">
                <a:alpha val="21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TextBox 74"/>
          <p:cNvSpPr txBox="1"/>
          <p:nvPr/>
        </p:nvSpPr>
        <p:spPr>
          <a:xfrm>
            <a:off x="5934834" y="2591600"/>
            <a:ext cx="4396049" cy="809709"/>
          </a:xfrm>
          <a:prstGeom prst="rect">
            <a:avLst/>
          </a:prstGeom>
          <a:noFill/>
          <a:effectLst/>
        </p:spPr>
        <p:txBody>
          <a:bodyPr wrap="square">
            <a:spAutoFit/>
          </a:bodyPr>
          <a:lstStyle/>
          <a:p>
            <a:pPr algn="dist">
              <a:lnSpc>
                <a:spcPts val="5865"/>
              </a:lnSpc>
              <a:defRPr/>
            </a:pPr>
            <a:r>
              <a:rPr lang="en-US" altLang="zh-CN" sz="4800" b="1" dirty="0">
                <a:ln w="6350">
                  <a:noFill/>
                </a:ln>
                <a:solidFill>
                  <a:schemeClr val="bg1"/>
                </a:solidFill>
                <a:latin typeface="Modern No. 20" panose="02070704070505020303" pitchFamily="18" charset="0"/>
                <a:ea typeface="微软雅黑" panose="020B0503020204020204" pitchFamily="34" charset="-122"/>
              </a:rPr>
              <a:t>AI</a:t>
            </a:r>
            <a:r>
              <a:rPr lang="zh-TW" altLang="en-US" sz="4800" b="1" dirty="0">
                <a:ln w="6350">
                  <a:noFill/>
                </a:ln>
                <a:solidFill>
                  <a:schemeClr val="bg1"/>
                </a:solidFill>
                <a:latin typeface="Modern No. 20" panose="02070704070505020303" pitchFamily="18" charset="0"/>
                <a:ea typeface="微软雅黑" panose="020B0503020204020204" pitchFamily="34" charset="-122"/>
              </a:rPr>
              <a:t>與網路行銷</a:t>
            </a:r>
            <a:endParaRPr lang="zh-CN" altLang="en-US" sz="4800" b="1" dirty="0">
              <a:ln w="6350">
                <a:noFill/>
              </a:ln>
              <a:solidFill>
                <a:schemeClr val="bg1"/>
              </a:solidFill>
              <a:latin typeface="Modern No. 20" panose="02070704070505020303" pitchFamily="18" charset="0"/>
              <a:ea typeface="微软雅黑" panose="020B0503020204020204" pitchFamily="34" charset="-122"/>
            </a:endParaRPr>
          </a:p>
        </p:txBody>
      </p:sp>
      <p:sp>
        <p:nvSpPr>
          <p:cNvPr id="4" name="矩形 3"/>
          <p:cNvSpPr/>
          <p:nvPr/>
        </p:nvSpPr>
        <p:spPr>
          <a:xfrm>
            <a:off x="5934834" y="3325979"/>
            <a:ext cx="4483920" cy="584775"/>
          </a:xfrm>
          <a:prstGeom prst="rect">
            <a:avLst/>
          </a:prstGeom>
        </p:spPr>
        <p:txBody>
          <a:bodyPr wrap="none">
            <a:spAutoFit/>
          </a:bodyPr>
          <a:lstStyle/>
          <a:p>
            <a:r>
              <a:rPr lang="en-US" altLang="zh-CN" sz="3200" dirty="0">
                <a:solidFill>
                  <a:schemeClr val="bg1"/>
                </a:solidFill>
                <a:latin typeface="Impact" panose="020B0806030902050204" pitchFamily="34" charset="0"/>
              </a:rPr>
              <a:t>SEO</a:t>
            </a:r>
            <a:r>
              <a:rPr lang="zh-TW" altLang="en-US" sz="3200" dirty="0">
                <a:solidFill>
                  <a:schemeClr val="bg1"/>
                </a:solidFill>
                <a:latin typeface="Impact" panose="020B0806030902050204" pitchFamily="34" charset="0"/>
              </a:rPr>
              <a:t>方案的有效解決方案</a:t>
            </a:r>
            <a:endParaRPr lang="zh-CN" altLang="en-US" sz="3200" dirty="0">
              <a:solidFill>
                <a:schemeClr val="bg1"/>
              </a:solidFill>
              <a:latin typeface="Impact" panose="020B0806030902050204" pitchFamily="34" charset="0"/>
            </a:endParaRPr>
          </a:p>
        </p:txBody>
      </p:sp>
      <p:sp>
        <p:nvSpPr>
          <p:cNvPr id="5" name="标题层"/>
          <p:cNvSpPr txBox="1"/>
          <p:nvPr/>
        </p:nvSpPr>
        <p:spPr bwMode="auto">
          <a:xfrm>
            <a:off x="10264455" y="2374542"/>
            <a:ext cx="1751804" cy="1733680"/>
          </a:xfrm>
          <a:prstGeom prst="rect">
            <a:avLst/>
          </a:prstGeom>
          <a:noFill/>
          <a:effectLst/>
        </p:spPr>
        <p:txBody>
          <a:bodyPr wrap="square">
            <a:spAutoFit/>
          </a:bodyPr>
          <a:lstStyle/>
          <a:p>
            <a:pPr defTabSz="1218565">
              <a:defRPr/>
            </a:pPr>
            <a:r>
              <a:rPr lang="en-US" altLang="zh-CN" sz="10665" kern="0" dirty="0">
                <a:solidFill>
                  <a:schemeClr val="bg1"/>
                </a:solidFill>
                <a:latin typeface="Impact" panose="020B0806030902050204" pitchFamily="34" charset="0"/>
                <a:ea typeface="微软雅黑" panose="020B0503020204020204" pitchFamily="34" charset="-122"/>
                <a:cs typeface="Arial" panose="020B0604020202020204" pitchFamily="34" charset="0"/>
              </a:rPr>
              <a:t>02</a:t>
            </a:r>
            <a:endParaRPr lang="zh-CN" altLang="en-US" sz="10665" kern="0" dirty="0">
              <a:solidFill>
                <a:schemeClr val="bg1"/>
              </a:solidFill>
              <a:latin typeface="Impact" panose="020B0806030902050204" pitchFamily="34" charset="0"/>
              <a:ea typeface="微软雅黑" panose="020B0503020204020204" pitchFamily="34" charset="-122"/>
              <a:cs typeface="Arial" panose="020B0604020202020204" pitchFamily="34" charset="0"/>
            </a:endParaRPr>
          </a:p>
        </p:txBody>
      </p:sp>
    </p:spTree>
    <p:extLst>
      <p:ext uri="{BB962C8B-B14F-4D97-AF65-F5344CB8AC3E}">
        <p14:creationId xmlns:p14="http://schemas.microsoft.com/office/powerpoint/2010/main" val="1533488239"/>
      </p:ext>
    </p:extLst>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5250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400" fill="hold"/>
                                        <p:tgtEl>
                                          <p:spTgt spid="5"/>
                                        </p:tgtEl>
                                        <p:attrNameLst>
                                          <p:attrName>ppt_x</p:attrName>
                                        </p:attrNameLst>
                                      </p:cBhvr>
                                      <p:tavLst>
                                        <p:tav tm="0">
                                          <p:val>
                                            <p:strVal val="0-#ppt_w/2"/>
                                          </p:val>
                                        </p:tav>
                                        <p:tav tm="100000">
                                          <p:val>
                                            <p:strVal val="#ppt_x"/>
                                          </p:val>
                                        </p:tav>
                                      </p:tavLst>
                                    </p:anim>
                                    <p:anim calcmode="lin" valueType="num">
                                      <p:cBhvr additive="base">
                                        <p:cTn id="8" dur="400" fill="hold"/>
                                        <p:tgtEl>
                                          <p:spTgt spid="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600" fill="hold"/>
                                        <p:tgtEl>
                                          <p:spTgt spid="3"/>
                                        </p:tgtEl>
                                        <p:attrNameLst>
                                          <p:attrName>ppt_w</p:attrName>
                                        </p:attrNameLst>
                                      </p:cBhvr>
                                      <p:tavLst>
                                        <p:tav tm="0">
                                          <p:val>
                                            <p:fltVal val="0"/>
                                          </p:val>
                                        </p:tav>
                                        <p:tav tm="100000">
                                          <p:val>
                                            <p:strVal val="#ppt_w"/>
                                          </p:val>
                                        </p:tav>
                                      </p:tavLst>
                                    </p:anim>
                                    <p:anim calcmode="lin" valueType="num">
                                      <p:cBhvr>
                                        <p:cTn id="13" dur="600" fill="hold"/>
                                        <p:tgtEl>
                                          <p:spTgt spid="3"/>
                                        </p:tgtEl>
                                        <p:attrNameLst>
                                          <p:attrName>ppt_h</p:attrName>
                                        </p:attrNameLst>
                                      </p:cBhvr>
                                      <p:tavLst>
                                        <p:tav tm="0">
                                          <p:val>
                                            <p:fltVal val="0"/>
                                          </p:val>
                                        </p:tav>
                                        <p:tav tm="100000">
                                          <p:val>
                                            <p:strVal val="#ppt_h"/>
                                          </p:val>
                                        </p:tav>
                                      </p:tavLst>
                                    </p:anim>
                                    <p:animEffect transition="in" filter="fade">
                                      <p:cBhvr>
                                        <p:cTn id="14" dur="600"/>
                                        <p:tgtEl>
                                          <p:spTgt spid="3"/>
                                        </p:tgtEl>
                                      </p:cBhvr>
                                    </p:animEffect>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p:cTn id="18" dur="700" fill="hold"/>
                                        <p:tgtEl>
                                          <p:spTgt spid="4"/>
                                        </p:tgtEl>
                                        <p:attrNameLst>
                                          <p:attrName>ppt_w</p:attrName>
                                        </p:attrNameLst>
                                      </p:cBhvr>
                                      <p:tavLst>
                                        <p:tav tm="0">
                                          <p:val>
                                            <p:fltVal val="0"/>
                                          </p:val>
                                        </p:tav>
                                        <p:tav tm="100000">
                                          <p:val>
                                            <p:strVal val="#ppt_w"/>
                                          </p:val>
                                        </p:tav>
                                      </p:tavLst>
                                    </p:anim>
                                    <p:anim calcmode="lin" valueType="num">
                                      <p:cBhvr>
                                        <p:cTn id="19" dur="700" fill="hold"/>
                                        <p:tgtEl>
                                          <p:spTgt spid="4"/>
                                        </p:tgtEl>
                                        <p:attrNameLst>
                                          <p:attrName>ppt_h</p:attrName>
                                        </p:attrNameLst>
                                      </p:cBhvr>
                                      <p:tavLst>
                                        <p:tav tm="0">
                                          <p:val>
                                            <p:fltVal val="0"/>
                                          </p:val>
                                        </p:tav>
                                        <p:tav tm="100000">
                                          <p:val>
                                            <p:strVal val="#ppt_h"/>
                                          </p:val>
                                        </p:tav>
                                      </p:tavLst>
                                    </p:anim>
                                    <p:animEffect transition="in" filter="fade">
                                      <p:cBhvr>
                                        <p:cTn id="20" dur="7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C427C0-B3A9-0200-0D49-E93B0358C208}"/>
              </a:ext>
            </a:extLst>
          </p:cNvPr>
          <p:cNvSpPr>
            <a:spLocks noGrp="1"/>
          </p:cNvSpPr>
          <p:nvPr>
            <p:ph type="title"/>
          </p:nvPr>
        </p:nvSpPr>
        <p:spPr/>
        <p:txBody>
          <a:bodyPr/>
          <a:lstStyle/>
          <a:p>
            <a:r>
              <a:rPr lang="en-US" altLang="zh-TW" b="1" dirty="0"/>
              <a:t>B2B</a:t>
            </a:r>
            <a:r>
              <a:rPr lang="zh-TW" altLang="en-US" b="1" dirty="0"/>
              <a:t>行銷工作內容在做甚麼</a:t>
            </a:r>
            <a:endParaRPr lang="zh-TW" altLang="en-US" dirty="0"/>
          </a:p>
        </p:txBody>
      </p:sp>
      <p:pic>
        <p:nvPicPr>
          <p:cNvPr id="4" name="線上媒體 3" title="B2B行銷工作內容在做甚麼，帶你一次瞭解市場行銷、媒體公關、產品行銷、品牌行銷這幾個行銷職務的工作內容！【行銷忙甚麼】">
            <a:hlinkClick r:id="" action="ppaction://media"/>
            <a:extLst>
              <a:ext uri="{FF2B5EF4-FFF2-40B4-BE49-F238E27FC236}">
                <a16:creationId xmlns:a16="http://schemas.microsoft.com/office/drawing/2014/main" id="{18B69335-AF7B-E17F-04B6-C759DFD599A2}"/>
              </a:ext>
            </a:extLst>
          </p:cNvPr>
          <p:cNvPicPr>
            <a:picLocks noGrp="1" noRot="1" noChangeAspect="1"/>
          </p:cNvPicPr>
          <p:nvPr>
            <p:ph idx="1"/>
            <a:videoFile r:link="rId1"/>
          </p:nvPr>
        </p:nvPicPr>
        <p:blipFill>
          <a:blip r:embed="rId3"/>
          <a:stretch>
            <a:fillRect/>
          </a:stretch>
        </p:blipFill>
        <p:spPr>
          <a:xfrm>
            <a:off x="1018405" y="1573076"/>
            <a:ext cx="9252431" cy="5227977"/>
          </a:xfrm>
          <a:prstGeom prst="rect">
            <a:avLst/>
          </a:prstGeom>
        </p:spPr>
      </p:pic>
    </p:spTree>
    <p:extLst>
      <p:ext uri="{BB962C8B-B14F-4D97-AF65-F5344CB8AC3E}">
        <p14:creationId xmlns:p14="http://schemas.microsoft.com/office/powerpoint/2010/main" val="3359779259"/>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F2BD7F-26FF-066B-93F1-2AABA6DC7546}"/>
              </a:ext>
            </a:extLst>
          </p:cNvPr>
          <p:cNvSpPr>
            <a:spLocks noGrp="1"/>
          </p:cNvSpPr>
          <p:nvPr>
            <p:ph type="title"/>
          </p:nvPr>
        </p:nvSpPr>
        <p:spPr/>
        <p:txBody>
          <a:bodyPr/>
          <a:lstStyle/>
          <a:p>
            <a:r>
              <a:rPr lang="en-US" altLang="zh-TW" b="1" dirty="0"/>
              <a:t>B2C</a:t>
            </a:r>
            <a:r>
              <a:rPr lang="zh-TW" altLang="en-US" b="1" dirty="0"/>
              <a:t>行銷工作內容在做甚麼</a:t>
            </a:r>
          </a:p>
        </p:txBody>
      </p:sp>
      <p:pic>
        <p:nvPicPr>
          <p:cNvPr id="4" name="線上媒體 3" title="B2C行銷工作內容在做甚麼，你想從事行銷工作嗎？轉職/轉行做行銷、職場新鮮人、行銷新手必看【行銷忙甚麼】">
            <a:hlinkClick r:id="" action="ppaction://media"/>
            <a:extLst>
              <a:ext uri="{FF2B5EF4-FFF2-40B4-BE49-F238E27FC236}">
                <a16:creationId xmlns:a16="http://schemas.microsoft.com/office/drawing/2014/main" id="{A74726B0-A31B-3331-69A7-D16EB73EA521}"/>
              </a:ext>
            </a:extLst>
          </p:cNvPr>
          <p:cNvPicPr>
            <a:picLocks noGrp="1" noRot="1" noChangeAspect="1"/>
          </p:cNvPicPr>
          <p:nvPr>
            <p:ph idx="1"/>
            <a:videoFile r:link="rId1"/>
          </p:nvPr>
        </p:nvPicPr>
        <p:blipFill>
          <a:blip r:embed="rId3"/>
          <a:stretch>
            <a:fillRect/>
          </a:stretch>
        </p:blipFill>
        <p:spPr>
          <a:xfrm>
            <a:off x="983570" y="1564368"/>
            <a:ext cx="9305739" cy="5258098"/>
          </a:xfrm>
          <a:prstGeom prst="rect">
            <a:avLst/>
          </a:prstGeom>
        </p:spPr>
      </p:pic>
    </p:spTree>
    <p:extLst>
      <p:ext uri="{BB962C8B-B14F-4D97-AF65-F5344CB8AC3E}">
        <p14:creationId xmlns:p14="http://schemas.microsoft.com/office/powerpoint/2010/main" val="403359926"/>
      </p:ext>
    </p:extLst>
  </p:cSld>
  <p:clrMapOvr>
    <a:masterClrMapping/>
  </p:clrMapOvr>
  <mc:AlternateContent xmlns:mc="http://schemas.openxmlformats.org/markup-compatibility/2006" xmlns:p14="http://schemas.microsoft.com/office/powerpoint/2010/main">
    <mc:Choice Requires="p14">
      <p:transition spd="slow" p14:dur="2000" advClick="0" advTm="5000"/>
    </mc:Choice>
    <mc:Fallback xmlns="">
      <p:transition spd="slow" advClick="0" advTm="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0B415B-41BA-9EEC-5089-BB259F741891}"/>
              </a:ext>
            </a:extLst>
          </p:cNvPr>
          <p:cNvSpPr>
            <a:spLocks noGrp="1"/>
          </p:cNvSpPr>
          <p:nvPr>
            <p:ph type="title"/>
          </p:nvPr>
        </p:nvSpPr>
        <p:spPr>
          <a:xfrm>
            <a:off x="2499359" y="2973810"/>
            <a:ext cx="7193281" cy="2164414"/>
          </a:xfrm>
        </p:spPr>
        <p:txBody>
          <a:bodyPr>
            <a:normAutofit fontScale="90000"/>
          </a:bodyPr>
          <a:lstStyle/>
          <a:p>
            <a:r>
              <a:rPr lang="en-US" altLang="zh-TW" sz="8000" dirty="0">
                <a:solidFill>
                  <a:schemeClr val="tx1"/>
                </a:solidFill>
              </a:rPr>
              <a:t>AI</a:t>
            </a:r>
            <a:r>
              <a:rPr lang="zh-TW" altLang="en-US" sz="8000" dirty="0">
                <a:solidFill>
                  <a:schemeClr val="tx1"/>
                </a:solidFill>
              </a:rPr>
              <a:t>產生商業文案</a:t>
            </a:r>
          </a:p>
        </p:txBody>
      </p:sp>
    </p:spTree>
    <p:extLst>
      <p:ext uri="{BB962C8B-B14F-4D97-AF65-F5344CB8AC3E}">
        <p14:creationId xmlns:p14="http://schemas.microsoft.com/office/powerpoint/2010/main" val="20196297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0" y="1918916"/>
            <a:ext cx="12192000" cy="3651922"/>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a:solidFill>
                <a:schemeClr val="bg1"/>
              </a:solidFill>
              <a:latin typeface="Agency FB" panose="020B0503020202020204" pitchFamily="34" charset="0"/>
            </a:endParaRPr>
          </a:p>
        </p:txBody>
      </p:sp>
      <p:sp>
        <p:nvSpPr>
          <p:cNvPr id="3" name="文本框 2"/>
          <p:cNvSpPr txBox="1"/>
          <p:nvPr/>
        </p:nvSpPr>
        <p:spPr>
          <a:xfrm>
            <a:off x="4464790" y="3154684"/>
            <a:ext cx="3262432" cy="1015663"/>
          </a:xfrm>
          <a:prstGeom prst="rect">
            <a:avLst/>
          </a:prstGeom>
          <a:noFill/>
        </p:spPr>
        <p:txBody>
          <a:bodyPr wrap="none" rtlCol="0">
            <a:spAutoFit/>
          </a:bodyPr>
          <a:lstStyle/>
          <a:p>
            <a:pPr algn="ctr"/>
            <a:r>
              <a:rPr lang="zh-TW" altLang="en-US" sz="6000" dirty="0">
                <a:solidFill>
                  <a:schemeClr val="bg1"/>
                </a:solidFill>
                <a:effectLst>
                  <a:outerShdw blurRad="38100" dist="38100" dir="2700000" algn="tl">
                    <a:srgbClr val="000000">
                      <a:alpha val="43137"/>
                    </a:srgbClr>
                  </a:outerShdw>
                </a:effectLst>
                <a:latin typeface="方正尚酷简体" panose="03000509000000000000" pitchFamily="65" charset="-122"/>
                <a:ea typeface="方正尚酷简体" panose="03000509000000000000" pitchFamily="65" charset="-122"/>
              </a:rPr>
              <a:t>講師介紹</a:t>
            </a:r>
            <a:endParaRPr lang="zh-CN" altLang="en-US" sz="6000" dirty="0">
              <a:solidFill>
                <a:schemeClr val="bg1"/>
              </a:solidFill>
              <a:effectLst>
                <a:outerShdw blurRad="38100" dist="38100" dir="2700000" algn="tl">
                  <a:srgbClr val="000000">
                    <a:alpha val="43137"/>
                  </a:srgbClr>
                </a:outerShdw>
              </a:effectLst>
              <a:latin typeface="方正尚酷简体" panose="03000509000000000000" pitchFamily="65" charset="-122"/>
              <a:ea typeface="方正尚酷简体" panose="03000509000000000000" pitchFamily="65" charset="-122"/>
            </a:endParaRPr>
          </a:p>
        </p:txBody>
      </p:sp>
      <p:sp>
        <p:nvSpPr>
          <p:cNvPr id="4" name="矩形 3"/>
          <p:cNvSpPr/>
          <p:nvPr/>
        </p:nvSpPr>
        <p:spPr>
          <a:xfrm>
            <a:off x="1892300" y="4286629"/>
            <a:ext cx="8407400" cy="296363"/>
          </a:xfrm>
          <a:prstGeom prst="rect">
            <a:avLst/>
          </a:prstGeom>
        </p:spPr>
        <p:txBody>
          <a:bodyPr wrap="square">
            <a:spAutoFit/>
          </a:bodyPr>
          <a:lstStyle/>
          <a:p>
            <a:pPr algn="ctr">
              <a:lnSpc>
                <a:spcPct val="120000"/>
              </a:lnSpc>
              <a:buFont typeface="Arial" panose="020B0604020202020204" pitchFamily="34" charset="0"/>
              <a:buNone/>
            </a:pPr>
            <a:r>
              <a:rPr lang="en-US" altLang="zh-CN" sz="1200" dirty="0">
                <a:solidFill>
                  <a:schemeClr val="bg1"/>
                </a:solidFill>
                <a:latin typeface="微软雅黑 Light" panose="020B0502040204020203" pitchFamily="34" charset="-122"/>
                <a:ea typeface="微软雅黑 Light" panose="020B0502040204020203" pitchFamily="34" charset="-122"/>
                <a:cs typeface="Arial" panose="020B0604020202020204" pitchFamily="34" charset="0"/>
              </a:rPr>
              <a:t>Instructors</a:t>
            </a:r>
            <a:endParaRPr lang="zh-CN" altLang="en-US" sz="1200" dirty="0">
              <a:solidFill>
                <a:schemeClr val="bg1"/>
              </a:solidFill>
              <a:latin typeface="微软雅黑 Light" panose="020B0502040204020203" pitchFamily="34" charset="-122"/>
              <a:ea typeface="微软雅黑 Light" panose="020B0502040204020203" pitchFamily="34" charset="-122"/>
              <a:cs typeface="Arial" panose="020B0604020202020204" pitchFamily="34" charset="0"/>
            </a:endParaRPr>
          </a:p>
        </p:txBody>
      </p:sp>
      <p:sp>
        <p:nvSpPr>
          <p:cNvPr id="5" name="任意多边形: 形状 14"/>
          <p:cNvSpPr/>
          <p:nvPr/>
        </p:nvSpPr>
        <p:spPr>
          <a:xfrm>
            <a:off x="5021943" y="1321504"/>
            <a:ext cx="2148114" cy="1382640"/>
          </a:xfrm>
          <a:custGeom>
            <a:avLst/>
            <a:gdLst>
              <a:gd name="connsiteX0" fmla="*/ 0 w 4318004"/>
              <a:gd name="connsiteY0" fmla="*/ 3405519 h 3947521"/>
              <a:gd name="connsiteX1" fmla="*/ 4318004 w 4318004"/>
              <a:gd name="connsiteY1" fmla="*/ 3405519 h 3947521"/>
              <a:gd name="connsiteX2" fmla="*/ 2159002 w 4318004"/>
              <a:gd name="connsiteY2" fmla="*/ 3947521 h 3947521"/>
              <a:gd name="connsiteX3" fmla="*/ 0 w 4318004"/>
              <a:gd name="connsiteY3" fmla="*/ 0 h 3947521"/>
              <a:gd name="connsiteX4" fmla="*/ 4318004 w 4318004"/>
              <a:gd name="connsiteY4" fmla="*/ 0 h 3947521"/>
              <a:gd name="connsiteX5" fmla="*/ 4318004 w 4318004"/>
              <a:gd name="connsiteY5" fmla="*/ 1339228 h 3947521"/>
              <a:gd name="connsiteX6" fmla="*/ 4318004 w 4318004"/>
              <a:gd name="connsiteY6" fmla="*/ 2122339 h 3947521"/>
              <a:gd name="connsiteX7" fmla="*/ 4318004 w 4318004"/>
              <a:gd name="connsiteY7" fmla="*/ 3405518 h 3947521"/>
              <a:gd name="connsiteX8" fmla="*/ 0 w 4318004"/>
              <a:gd name="connsiteY8" fmla="*/ 3405518 h 3947521"/>
              <a:gd name="connsiteX9" fmla="*/ 0 w 4318004"/>
              <a:gd name="connsiteY9" fmla="*/ 2122339 h 3947521"/>
              <a:gd name="connsiteX10" fmla="*/ 0 w 4318004"/>
              <a:gd name="connsiteY10" fmla="*/ 1339228 h 3947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318004" h="3947521">
                <a:moveTo>
                  <a:pt x="0" y="3405519"/>
                </a:moveTo>
                <a:lnTo>
                  <a:pt x="4318004" y="3405519"/>
                </a:lnTo>
                <a:lnTo>
                  <a:pt x="2159002" y="3947521"/>
                </a:lnTo>
                <a:close/>
                <a:moveTo>
                  <a:pt x="0" y="0"/>
                </a:moveTo>
                <a:lnTo>
                  <a:pt x="4318004" y="0"/>
                </a:lnTo>
                <a:lnTo>
                  <a:pt x="4318004" y="1339228"/>
                </a:lnTo>
                <a:lnTo>
                  <a:pt x="4318004" y="2122339"/>
                </a:lnTo>
                <a:lnTo>
                  <a:pt x="4318004" y="3405518"/>
                </a:lnTo>
                <a:lnTo>
                  <a:pt x="0" y="3405518"/>
                </a:lnTo>
                <a:lnTo>
                  <a:pt x="0" y="2122339"/>
                </a:lnTo>
                <a:lnTo>
                  <a:pt x="0" y="1339228"/>
                </a:lnTo>
                <a:close/>
              </a:path>
            </a:pathLst>
          </a:cu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8000" dirty="0">
                <a:solidFill>
                  <a:schemeClr val="bg1"/>
                </a:solidFill>
                <a:latin typeface="Agency FB" panose="020B0503020202020204" pitchFamily="34" charset="0"/>
              </a:rPr>
              <a:t>01</a:t>
            </a:r>
            <a:endParaRPr lang="zh-CN" altLang="en-US" sz="8000" dirty="0">
              <a:solidFill>
                <a:schemeClr val="bg1"/>
              </a:solidFill>
              <a:latin typeface="Agency FB" panose="020B0503020202020204" pitchFamily="34" charset="0"/>
            </a:endParaRPr>
          </a:p>
        </p:txBody>
      </p:sp>
    </p:spTree>
    <p:extLst>
      <p:ext uri="{BB962C8B-B14F-4D97-AF65-F5344CB8AC3E}">
        <p14:creationId xmlns:p14="http://schemas.microsoft.com/office/powerpoint/2010/main" val="1889390524"/>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1000" fill="hold"/>
                                        <p:tgtEl>
                                          <p:spTgt spid="5"/>
                                        </p:tgtEl>
                                        <p:attrNameLst>
                                          <p:attrName>ppt_x</p:attrName>
                                        </p:attrNameLst>
                                      </p:cBhvr>
                                      <p:tavLst>
                                        <p:tav tm="0">
                                          <p:val>
                                            <p:strVal val="#ppt_x"/>
                                          </p:val>
                                        </p:tav>
                                        <p:tav tm="100000">
                                          <p:val>
                                            <p:strVal val="#ppt_x"/>
                                          </p:val>
                                        </p:tav>
                                      </p:tavLst>
                                    </p:anim>
                                    <p:anim calcmode="lin" valueType="num">
                                      <p:cBhvr additive="base">
                                        <p:cTn id="13" dur="1000" fill="hold"/>
                                        <p:tgtEl>
                                          <p:spTgt spid="5"/>
                                        </p:tgtEl>
                                        <p:attrNameLst>
                                          <p:attrName>ppt_y</p:attrName>
                                        </p:attrNameLst>
                                      </p:cBhvr>
                                      <p:tavLst>
                                        <p:tav tm="0">
                                          <p:val>
                                            <p:strVal val="0-#ppt_h/2"/>
                                          </p:val>
                                        </p:tav>
                                        <p:tav tm="100000">
                                          <p:val>
                                            <p:strVal val="#ppt_y"/>
                                          </p:val>
                                        </p:tav>
                                      </p:tavLst>
                                    </p:anim>
                                  </p:childTnLst>
                                </p:cTn>
                              </p:par>
                            </p:childTnLst>
                          </p:cTn>
                        </p:par>
                        <p:par>
                          <p:cTn id="14" fill="hold">
                            <p:stCondLst>
                              <p:cond delay="1500"/>
                            </p:stCondLst>
                            <p:childTnLst>
                              <p:par>
                                <p:cTn id="15" presetID="52" presetClass="entr" presetSubtype="0" fill="hold" grpId="0" nodeType="afterEffect">
                                  <p:stCondLst>
                                    <p:cond delay="0"/>
                                  </p:stCondLst>
                                  <p:iterate type="lt">
                                    <p:tmPct val="10000"/>
                                  </p:iterate>
                                  <p:childTnLst>
                                    <p:set>
                                      <p:cBhvr>
                                        <p:cTn id="16" dur="1" fill="hold">
                                          <p:stCondLst>
                                            <p:cond delay="0"/>
                                          </p:stCondLst>
                                        </p:cTn>
                                        <p:tgtEl>
                                          <p:spTgt spid="3"/>
                                        </p:tgtEl>
                                        <p:attrNameLst>
                                          <p:attrName>style.visibility</p:attrName>
                                        </p:attrNameLst>
                                      </p:cBhvr>
                                      <p:to>
                                        <p:strVal val="visible"/>
                                      </p:to>
                                    </p:set>
                                    <p:animScale>
                                      <p:cBhvr>
                                        <p:cTn id="17" dur="1000" decel="50000" fill="hold">
                                          <p:stCondLst>
                                            <p:cond delay="0"/>
                                          </p:stCondLst>
                                        </p:cTn>
                                        <p:tgtEl>
                                          <p:spTgt spid="3"/>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3"/>
                                        </p:tgtEl>
                                        <p:attrNameLst>
                                          <p:attrName>ppt_x</p:attrName>
                                          <p:attrName>ppt_y</p:attrName>
                                        </p:attrNameLst>
                                      </p:cBhvr>
                                    </p:animMotion>
                                    <p:animEffect transition="in" filter="fade">
                                      <p:cBhvr>
                                        <p:cTn id="19" dur="1000"/>
                                        <p:tgtEl>
                                          <p:spTgt spid="3"/>
                                        </p:tgtEl>
                                      </p:cBhvr>
                                    </p:animEffect>
                                  </p:childTnLst>
                                </p:cTn>
                              </p:par>
                            </p:childTnLst>
                          </p:cTn>
                        </p:par>
                        <p:par>
                          <p:cTn id="20" fill="hold">
                            <p:stCondLst>
                              <p:cond delay="2800"/>
                            </p:stCondLst>
                            <p:childTnLst>
                              <p:par>
                                <p:cTn id="21" presetID="10" presetClass="entr" presetSubtype="0"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zh-TW" altLang="en-US" dirty="0"/>
              <a:t>網頁標題和網頁描述語對</a:t>
            </a:r>
            <a:r>
              <a:rPr lang="en-US" altLang="zh-TW" dirty="0" err="1"/>
              <a:t>seo</a:t>
            </a:r>
            <a:r>
              <a:rPr lang="zh-TW" altLang="en-US" dirty="0"/>
              <a:t>的重要性</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646331"/>
          </a:xfrm>
          <a:prstGeom prst="rect">
            <a:avLst/>
          </a:prstGeom>
          <a:noFill/>
        </p:spPr>
        <p:txBody>
          <a:bodyPr wrap="square">
            <a:spAutoFit/>
          </a:bodyPr>
          <a:lstStyle/>
          <a:p>
            <a:r>
              <a:rPr lang="zh-TW" altLang="en-US" dirty="0"/>
              <a:t>網頁標題和網頁描述語是</a:t>
            </a:r>
            <a:r>
              <a:rPr lang="en-US" altLang="zh-TW" dirty="0"/>
              <a:t>SEO</a:t>
            </a:r>
            <a:r>
              <a:rPr lang="zh-TW" altLang="en-US" dirty="0"/>
              <a:t>（搜索引擎優化）中非常重要的元素，因為它們不僅可以幫助搜索引擎理解網頁內容，還可以影響搜索引擎給網頁排名的決策。</a:t>
            </a:r>
          </a:p>
        </p:txBody>
      </p:sp>
      <p:pic>
        <p:nvPicPr>
          <p:cNvPr id="6" name="圖片 5">
            <a:extLst>
              <a:ext uri="{FF2B5EF4-FFF2-40B4-BE49-F238E27FC236}">
                <a16:creationId xmlns:a16="http://schemas.microsoft.com/office/drawing/2014/main" id="{7897BABC-3498-F286-1A08-390185B7E82E}"/>
              </a:ext>
            </a:extLst>
          </p:cNvPr>
          <p:cNvPicPr>
            <a:picLocks noChangeAspect="1"/>
          </p:cNvPicPr>
          <p:nvPr/>
        </p:nvPicPr>
        <p:blipFill>
          <a:blip r:embed="rId2"/>
          <a:stretch>
            <a:fillRect/>
          </a:stretch>
        </p:blipFill>
        <p:spPr>
          <a:xfrm>
            <a:off x="2926079" y="1877504"/>
            <a:ext cx="7009181" cy="4776009"/>
          </a:xfrm>
          <a:prstGeom prst="rect">
            <a:avLst/>
          </a:prstGeom>
        </p:spPr>
      </p:pic>
    </p:spTree>
    <p:extLst>
      <p:ext uri="{BB962C8B-B14F-4D97-AF65-F5344CB8AC3E}">
        <p14:creationId xmlns:p14="http://schemas.microsoft.com/office/powerpoint/2010/main" val="217009711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zh-TW" altLang="en-US" dirty="0"/>
              <a:t>網頁標題</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923330"/>
          </a:xfrm>
          <a:prstGeom prst="rect">
            <a:avLst/>
          </a:prstGeom>
          <a:noFill/>
        </p:spPr>
        <p:txBody>
          <a:bodyPr wrap="square">
            <a:spAutoFit/>
          </a:bodyPr>
          <a:lstStyle/>
          <a:p>
            <a:r>
              <a:rPr lang="zh-TW" altLang="en-US" dirty="0"/>
              <a:t>網頁標題（</a:t>
            </a:r>
            <a:r>
              <a:rPr lang="en-US" altLang="zh-TW" dirty="0"/>
              <a:t>Title Tag</a:t>
            </a:r>
            <a:r>
              <a:rPr lang="zh-TW" altLang="en-US" dirty="0"/>
              <a:t>）是網頁中最重要的元素之一，是網頁內容的簡短描述，應該包含主要的關鍵詞和短語，並具有吸引人的標題。搜索引擎通常會將網頁標題作為決定網頁內容的主題和主要關鍵詞的重要參考因素。</a:t>
            </a:r>
          </a:p>
        </p:txBody>
      </p:sp>
      <p:pic>
        <p:nvPicPr>
          <p:cNvPr id="6" name="圖片 5">
            <a:extLst>
              <a:ext uri="{FF2B5EF4-FFF2-40B4-BE49-F238E27FC236}">
                <a16:creationId xmlns:a16="http://schemas.microsoft.com/office/drawing/2014/main" id="{7897BABC-3498-F286-1A08-390185B7E82E}"/>
              </a:ext>
            </a:extLst>
          </p:cNvPr>
          <p:cNvPicPr>
            <a:picLocks noChangeAspect="1"/>
          </p:cNvPicPr>
          <p:nvPr/>
        </p:nvPicPr>
        <p:blipFill>
          <a:blip r:embed="rId2"/>
          <a:stretch>
            <a:fillRect/>
          </a:stretch>
        </p:blipFill>
        <p:spPr>
          <a:xfrm>
            <a:off x="2926079" y="1877504"/>
            <a:ext cx="7009181" cy="4776009"/>
          </a:xfrm>
          <a:prstGeom prst="rect">
            <a:avLst/>
          </a:prstGeom>
        </p:spPr>
      </p:pic>
    </p:spTree>
    <p:extLst>
      <p:ext uri="{BB962C8B-B14F-4D97-AF65-F5344CB8AC3E}">
        <p14:creationId xmlns:p14="http://schemas.microsoft.com/office/powerpoint/2010/main" val="2464297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zh-TW" altLang="en-US" dirty="0"/>
              <a:t>網頁描述語</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923330"/>
          </a:xfrm>
          <a:prstGeom prst="rect">
            <a:avLst/>
          </a:prstGeom>
          <a:noFill/>
        </p:spPr>
        <p:txBody>
          <a:bodyPr wrap="square">
            <a:spAutoFit/>
          </a:bodyPr>
          <a:lstStyle/>
          <a:p>
            <a:r>
              <a:rPr lang="zh-TW" altLang="en-US" dirty="0"/>
              <a:t>網頁描述語（</a:t>
            </a:r>
            <a:r>
              <a:rPr lang="en-US" altLang="zh-TW" dirty="0"/>
              <a:t>Meta Description</a:t>
            </a:r>
            <a:r>
              <a:rPr lang="zh-TW" altLang="en-US" dirty="0"/>
              <a:t>）是網頁內容的簡短摘要，通常出現在搜索結果列表中，應包含網頁內容的主要特點和關鍵詞，同時具有吸引人的特點。搜索引擎通常會將網頁描述語作為評估網頁內容質量和決定搜索結果的排名的參考因素。</a:t>
            </a:r>
          </a:p>
        </p:txBody>
      </p:sp>
      <p:pic>
        <p:nvPicPr>
          <p:cNvPr id="6" name="圖片 5">
            <a:extLst>
              <a:ext uri="{FF2B5EF4-FFF2-40B4-BE49-F238E27FC236}">
                <a16:creationId xmlns:a16="http://schemas.microsoft.com/office/drawing/2014/main" id="{7897BABC-3498-F286-1A08-390185B7E82E}"/>
              </a:ext>
            </a:extLst>
          </p:cNvPr>
          <p:cNvPicPr>
            <a:picLocks noChangeAspect="1"/>
          </p:cNvPicPr>
          <p:nvPr/>
        </p:nvPicPr>
        <p:blipFill>
          <a:blip r:embed="rId2"/>
          <a:stretch>
            <a:fillRect/>
          </a:stretch>
        </p:blipFill>
        <p:spPr>
          <a:xfrm>
            <a:off x="3344091" y="2162335"/>
            <a:ext cx="6591169" cy="4491178"/>
          </a:xfrm>
          <a:prstGeom prst="rect">
            <a:avLst/>
          </a:prstGeom>
        </p:spPr>
      </p:pic>
    </p:spTree>
    <p:extLst>
      <p:ext uri="{BB962C8B-B14F-4D97-AF65-F5344CB8AC3E}">
        <p14:creationId xmlns:p14="http://schemas.microsoft.com/office/powerpoint/2010/main" val="25641541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en-US" altLang="zh-TW" dirty="0"/>
              <a:t>Chat </a:t>
            </a:r>
            <a:r>
              <a:rPr lang="en-US" altLang="zh-TW" dirty="0" err="1"/>
              <a:t>gpt</a:t>
            </a:r>
            <a:r>
              <a:rPr lang="en-US" altLang="zh-TW" dirty="0"/>
              <a:t> ai</a:t>
            </a:r>
            <a:r>
              <a:rPr lang="zh-TW" altLang="en-US" dirty="0"/>
              <a:t>應用在網頁標題及網頁描述語</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369332"/>
          </a:xfrm>
          <a:prstGeom prst="rect">
            <a:avLst/>
          </a:prstGeom>
          <a:noFill/>
        </p:spPr>
        <p:txBody>
          <a:bodyPr wrap="square">
            <a:spAutoFit/>
          </a:bodyPr>
          <a:lstStyle/>
          <a:p>
            <a:r>
              <a:rPr lang="zh-TW" altLang="en-US" dirty="0"/>
              <a:t>初期，若對於網頁標題不會寫，建議於</a:t>
            </a:r>
            <a:r>
              <a:rPr lang="en-US" altLang="zh-TW" dirty="0"/>
              <a:t>chat </a:t>
            </a:r>
            <a:r>
              <a:rPr lang="en-US" altLang="zh-TW" dirty="0" err="1"/>
              <a:t>gpt</a:t>
            </a:r>
            <a:r>
              <a:rPr lang="zh-TW" altLang="en-US" dirty="0"/>
              <a:t>描述如下</a:t>
            </a:r>
            <a:r>
              <a:rPr lang="en-US" altLang="zh-TW" dirty="0"/>
              <a:t>:</a:t>
            </a:r>
            <a:endParaRPr lang="zh-TW" altLang="en-US" dirty="0"/>
          </a:p>
        </p:txBody>
      </p:sp>
      <p:pic>
        <p:nvPicPr>
          <p:cNvPr id="8" name="圖片 7">
            <a:extLst>
              <a:ext uri="{FF2B5EF4-FFF2-40B4-BE49-F238E27FC236}">
                <a16:creationId xmlns:a16="http://schemas.microsoft.com/office/drawing/2014/main" id="{C19CD8C5-64DB-9663-5551-2FE3127F7E17}"/>
              </a:ext>
            </a:extLst>
          </p:cNvPr>
          <p:cNvPicPr>
            <a:picLocks noChangeAspect="1"/>
          </p:cNvPicPr>
          <p:nvPr/>
        </p:nvPicPr>
        <p:blipFill>
          <a:blip r:embed="rId2"/>
          <a:stretch>
            <a:fillRect/>
          </a:stretch>
        </p:blipFill>
        <p:spPr>
          <a:xfrm>
            <a:off x="2734323" y="2111333"/>
            <a:ext cx="7425410" cy="4453854"/>
          </a:xfrm>
          <a:prstGeom prst="rect">
            <a:avLst/>
          </a:prstGeom>
        </p:spPr>
      </p:pic>
    </p:spTree>
    <p:extLst>
      <p:ext uri="{BB962C8B-B14F-4D97-AF65-F5344CB8AC3E}">
        <p14:creationId xmlns:p14="http://schemas.microsoft.com/office/powerpoint/2010/main" val="4897775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en-US" altLang="zh-TW" dirty="0"/>
              <a:t>Chat </a:t>
            </a:r>
            <a:r>
              <a:rPr lang="en-US" altLang="zh-TW" dirty="0" err="1"/>
              <a:t>gpt</a:t>
            </a:r>
            <a:r>
              <a:rPr lang="en-US" altLang="zh-TW" dirty="0"/>
              <a:t> ai</a:t>
            </a:r>
            <a:r>
              <a:rPr lang="zh-TW" altLang="en-US" dirty="0"/>
              <a:t>應用在網頁標題及網頁描述語</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369332"/>
          </a:xfrm>
          <a:prstGeom prst="rect">
            <a:avLst/>
          </a:prstGeom>
          <a:noFill/>
        </p:spPr>
        <p:txBody>
          <a:bodyPr wrap="square">
            <a:spAutoFit/>
          </a:bodyPr>
          <a:lstStyle/>
          <a:p>
            <a:r>
              <a:rPr lang="zh-TW" altLang="en-US" dirty="0"/>
              <a:t>初期，若對於網頁描述不會寫，建議於</a:t>
            </a:r>
            <a:r>
              <a:rPr lang="en-US" altLang="zh-TW" dirty="0"/>
              <a:t>chat </a:t>
            </a:r>
            <a:r>
              <a:rPr lang="en-US" altLang="zh-TW" dirty="0" err="1"/>
              <a:t>gpt</a:t>
            </a:r>
            <a:r>
              <a:rPr lang="zh-TW" altLang="en-US" dirty="0"/>
              <a:t>描述如下</a:t>
            </a:r>
            <a:r>
              <a:rPr lang="en-US" altLang="zh-TW" dirty="0"/>
              <a:t>:</a:t>
            </a:r>
            <a:endParaRPr lang="zh-TW" altLang="en-US" dirty="0"/>
          </a:p>
        </p:txBody>
      </p:sp>
      <p:pic>
        <p:nvPicPr>
          <p:cNvPr id="5" name="圖片 4">
            <a:extLst>
              <a:ext uri="{FF2B5EF4-FFF2-40B4-BE49-F238E27FC236}">
                <a16:creationId xmlns:a16="http://schemas.microsoft.com/office/drawing/2014/main" id="{B89BC967-EC38-1B60-CBA4-2111D39CB00C}"/>
              </a:ext>
            </a:extLst>
          </p:cNvPr>
          <p:cNvPicPr>
            <a:picLocks noChangeAspect="1"/>
          </p:cNvPicPr>
          <p:nvPr/>
        </p:nvPicPr>
        <p:blipFill>
          <a:blip r:embed="rId2"/>
          <a:stretch>
            <a:fillRect/>
          </a:stretch>
        </p:blipFill>
        <p:spPr>
          <a:xfrm>
            <a:off x="2281646" y="1492627"/>
            <a:ext cx="8312625" cy="5279074"/>
          </a:xfrm>
          <a:prstGeom prst="rect">
            <a:avLst/>
          </a:prstGeom>
        </p:spPr>
      </p:pic>
    </p:spTree>
    <p:extLst>
      <p:ext uri="{BB962C8B-B14F-4D97-AF65-F5344CB8AC3E}">
        <p14:creationId xmlns:p14="http://schemas.microsoft.com/office/powerpoint/2010/main" val="223542678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238B29A-6C87-7788-A44E-E6217CCB4457}"/>
              </a:ext>
            </a:extLst>
          </p:cNvPr>
          <p:cNvSpPr>
            <a:spLocks noGrp="1"/>
          </p:cNvSpPr>
          <p:nvPr>
            <p:ph type="title"/>
          </p:nvPr>
        </p:nvSpPr>
        <p:spPr/>
        <p:txBody>
          <a:bodyPr/>
          <a:lstStyle/>
          <a:p>
            <a:r>
              <a:rPr lang="zh-TW" altLang="en-US" dirty="0"/>
              <a:t>關鍵字網頁的文案架構</a:t>
            </a:r>
          </a:p>
        </p:txBody>
      </p:sp>
      <p:sp>
        <p:nvSpPr>
          <p:cNvPr id="4" name="文字方塊 3">
            <a:extLst>
              <a:ext uri="{FF2B5EF4-FFF2-40B4-BE49-F238E27FC236}">
                <a16:creationId xmlns:a16="http://schemas.microsoft.com/office/drawing/2014/main" id="{37B7ED0E-E1E0-9C2D-7334-C3E0BFF21306}"/>
              </a:ext>
            </a:extLst>
          </p:cNvPr>
          <p:cNvSpPr txBox="1"/>
          <p:nvPr/>
        </p:nvSpPr>
        <p:spPr>
          <a:xfrm>
            <a:off x="838200" y="1123295"/>
            <a:ext cx="10515599" cy="369332"/>
          </a:xfrm>
          <a:prstGeom prst="rect">
            <a:avLst/>
          </a:prstGeom>
          <a:noFill/>
        </p:spPr>
        <p:txBody>
          <a:bodyPr wrap="square">
            <a:spAutoFit/>
          </a:bodyPr>
          <a:lstStyle/>
          <a:p>
            <a:r>
              <a:rPr lang="zh-TW" altLang="en-US" dirty="0"/>
              <a:t>排名第一在</a:t>
            </a:r>
            <a:r>
              <a:rPr lang="en-US" altLang="zh-TW" dirty="0"/>
              <a:t>Google</a:t>
            </a:r>
            <a:r>
              <a:rPr lang="zh-TW" altLang="en-US" dirty="0"/>
              <a:t>搜索結果頁面中，是需要網站進行優化才能達成的。</a:t>
            </a:r>
          </a:p>
        </p:txBody>
      </p:sp>
      <p:sp>
        <p:nvSpPr>
          <p:cNvPr id="11" name="文字方塊 10">
            <a:extLst>
              <a:ext uri="{FF2B5EF4-FFF2-40B4-BE49-F238E27FC236}">
                <a16:creationId xmlns:a16="http://schemas.microsoft.com/office/drawing/2014/main" id="{F8AE35F9-9BE5-B95E-FF6F-89F0F59659B8}"/>
              </a:ext>
            </a:extLst>
          </p:cNvPr>
          <p:cNvSpPr txBox="1"/>
          <p:nvPr/>
        </p:nvSpPr>
        <p:spPr>
          <a:xfrm>
            <a:off x="975360" y="1698171"/>
            <a:ext cx="10885714" cy="4994316"/>
          </a:xfrm>
          <a:prstGeom prst="rect">
            <a:avLst/>
          </a:prstGeom>
          <a:noFill/>
        </p:spPr>
        <p:txBody>
          <a:bodyPr wrap="square" rtlCol="0">
            <a:spAutoFit/>
          </a:bodyPr>
          <a:lstStyle/>
          <a:p>
            <a:pPr marL="0" marR="0" lvl="0" indent="0" algn="l" defTabSz="914400" rtl="0" eaLnBrk="0" fontAlgn="base" latinLnBrk="0" hangingPunct="0">
              <a:lnSpc>
                <a:spcPct val="200000"/>
              </a:lnSpc>
              <a:spcBef>
                <a:spcPct val="0"/>
              </a:spcBef>
              <a:spcAft>
                <a:spcPct val="0"/>
              </a:spcAft>
              <a:buClrTx/>
              <a:buSzTx/>
              <a:buFontTx/>
              <a:buChar char="•"/>
              <a:tabLst/>
            </a:pPr>
            <a:r>
              <a:rPr kumimoji="0" lang="zh-TW" altLang="zh-TW" sz="1800" b="0" i="0" u="none" strike="noStrike" cap="none" normalizeH="0" baseline="0" dirty="0">
                <a:ln>
                  <a:noFill/>
                </a:ln>
                <a:solidFill>
                  <a:schemeClr val="tx1"/>
                </a:solidFill>
                <a:effectLst/>
                <a:latin typeface="Arial" panose="020B0604020202020204" pitchFamily="34" charset="0"/>
              </a:rPr>
              <a:t>關鍵字密度：將高雄cis設計公司這個關鍵字盡可能多地放在網站內容中，例如在標題、段落和圖片等元素中。但不要過度使用關鍵字，以至於讓內容顯得不自然或重複。</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zh-TW" altLang="zh-TW" sz="1800" b="0" i="0" u="none" strike="noStrike" cap="none" normalizeH="0" baseline="0" dirty="0">
                <a:ln>
                  <a:noFill/>
                </a:ln>
                <a:solidFill>
                  <a:schemeClr val="tx1"/>
                </a:solidFill>
                <a:effectLst/>
                <a:latin typeface="Arial" panose="020B0604020202020204" pitchFamily="34" charset="0"/>
              </a:rPr>
              <a:t>網站結構：確保你的網站架構清晰易懂，網頁之間的連接也要順暢。建議使用具有良好的導航系統，包括主菜單、側邊欄、頁腳等，方便用戶快速瀏覽網站內容。</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zh-TW" altLang="zh-TW" sz="1800" b="0" i="0" u="none" strike="noStrike" cap="none" normalizeH="0" baseline="0" dirty="0">
                <a:ln>
                  <a:noFill/>
                </a:ln>
                <a:solidFill>
                  <a:schemeClr val="tx1"/>
                </a:solidFill>
                <a:effectLst/>
                <a:latin typeface="Arial" panose="020B0604020202020204" pitchFamily="34" charset="0"/>
              </a:rPr>
              <a:t>內容質量：創建優質、有用的內容是吸引用戶的最佳方式。在內容中展示公司的專業知識和經驗，讓用戶可以從中受益。</a:t>
            </a:r>
          </a:p>
          <a:p>
            <a:pPr marL="0" marR="0" lvl="0" indent="0" algn="l" defTabSz="914400" rtl="0" eaLnBrk="0" fontAlgn="base" latinLnBrk="0" hangingPunct="0">
              <a:lnSpc>
                <a:spcPct val="200000"/>
              </a:lnSpc>
              <a:spcBef>
                <a:spcPct val="0"/>
              </a:spcBef>
              <a:spcAft>
                <a:spcPct val="0"/>
              </a:spcAft>
              <a:buClrTx/>
              <a:buSzTx/>
              <a:buFontTx/>
              <a:buChar char="•"/>
              <a:tabLst/>
            </a:pPr>
            <a:r>
              <a:rPr kumimoji="0" lang="zh-TW" altLang="zh-TW" sz="1800" b="0" i="0" u="none" strike="noStrike" cap="none" normalizeH="0" baseline="0" dirty="0">
                <a:ln>
                  <a:noFill/>
                </a:ln>
                <a:solidFill>
                  <a:schemeClr val="tx1"/>
                </a:solidFill>
                <a:effectLst/>
                <a:latin typeface="Arial" panose="020B0604020202020204" pitchFamily="34" charset="0"/>
              </a:rPr>
              <a:t>網站速度：網站速度對於SEO排名也很重要。如果你的網站速度較慢，那麼用戶可能會在等待期間離開你的網站，這也會影響到你的排名。可以使用各種工具檢測和優化網站速度，例如Google PageSpeed Insights。</a:t>
            </a:r>
          </a:p>
        </p:txBody>
      </p:sp>
    </p:spTree>
    <p:extLst>
      <p:ext uri="{BB962C8B-B14F-4D97-AF65-F5344CB8AC3E}">
        <p14:creationId xmlns:p14="http://schemas.microsoft.com/office/powerpoint/2010/main" val="20744148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451102" y="114300"/>
            <a:ext cx="2382336" cy="830997"/>
            <a:chOff x="2032252" y="1274610"/>
            <a:chExt cx="2382336" cy="830997"/>
          </a:xfrm>
        </p:grpSpPr>
        <p:sp>
          <p:nvSpPr>
            <p:cNvPr id="5" name="文本框 4"/>
            <p:cNvSpPr txBox="1"/>
            <p:nvPr/>
          </p:nvSpPr>
          <p:spPr>
            <a:xfrm>
              <a:off x="2547990" y="1549078"/>
              <a:ext cx="1866598" cy="523220"/>
            </a:xfrm>
            <a:prstGeom prst="rect">
              <a:avLst/>
            </a:prstGeom>
            <a:noFill/>
          </p:spPr>
          <p:txBody>
            <a:bodyPr wrap="square" rtlCol="0">
              <a:spAutoFit/>
            </a:bodyPr>
            <a:lstStyle/>
            <a:p>
              <a:pPr algn="ctr"/>
              <a:r>
                <a:rPr lang="en-US" altLang="zh-CN" sz="2800" dirty="0">
                  <a:gradFill flip="none" rotWithShape="1">
                    <a:gsLst>
                      <a:gs pos="100000">
                        <a:srgbClr val="3762FF"/>
                      </a:gs>
                      <a:gs pos="0">
                        <a:srgbClr val="73EBFE"/>
                      </a:gs>
                    </a:gsLst>
                    <a:lin ang="2700000" scaled="1"/>
                    <a:tileRect/>
                  </a:gradFill>
                  <a:cs typeface="+mn-ea"/>
                  <a:sym typeface="+mn-lt"/>
                </a:rPr>
                <a:t>Snov.io</a:t>
              </a:r>
              <a:endParaRPr lang="zh-CN" altLang="en-US" sz="2800" dirty="0">
                <a:gradFill flip="none" rotWithShape="1">
                  <a:gsLst>
                    <a:gs pos="100000">
                      <a:srgbClr val="3762FF"/>
                    </a:gs>
                    <a:gs pos="0">
                      <a:srgbClr val="73EBFE"/>
                    </a:gs>
                  </a:gsLst>
                  <a:lin ang="2700000" scaled="1"/>
                  <a:tileRect/>
                </a:gradFill>
                <a:cs typeface="+mn-ea"/>
                <a:sym typeface="+mn-lt"/>
              </a:endParaRPr>
            </a:p>
          </p:txBody>
        </p:sp>
        <p:grpSp>
          <p:nvGrpSpPr>
            <p:cNvPr id="6" name="组合 5"/>
            <p:cNvGrpSpPr/>
            <p:nvPr/>
          </p:nvGrpSpPr>
          <p:grpSpPr>
            <a:xfrm>
              <a:off x="2032252" y="1274610"/>
              <a:ext cx="595562" cy="830997"/>
              <a:chOff x="2038520" y="1396463"/>
              <a:chExt cx="595562" cy="830997"/>
            </a:xfrm>
          </p:grpSpPr>
          <p:sp>
            <p:nvSpPr>
              <p:cNvPr id="7" name="椭圆 6"/>
              <p:cNvSpPr/>
              <p:nvPr/>
            </p:nvSpPr>
            <p:spPr>
              <a:xfrm>
                <a:off x="2038520" y="1928315"/>
                <a:ext cx="595562" cy="223527"/>
              </a:xfrm>
              <a:prstGeom prst="ellipse">
                <a:avLst/>
              </a:prstGeom>
              <a:gradFill flip="none" rotWithShape="1">
                <a:gsLst>
                  <a:gs pos="100000">
                    <a:srgbClr val="519DFF"/>
                  </a:gs>
                  <a:gs pos="0">
                    <a:srgbClr val="73EBFE"/>
                  </a:gs>
                </a:gsLst>
                <a:path path="circle">
                  <a:fillToRect l="50000" t="50000" r="50000" b="50000"/>
                </a:path>
                <a:tileRect/>
              </a:gradFill>
              <a:ln>
                <a:noFill/>
              </a:ln>
              <a:effectLst>
                <a:innerShdw blurRad="889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文本框 7"/>
              <p:cNvSpPr txBox="1"/>
              <p:nvPr/>
            </p:nvSpPr>
            <p:spPr>
              <a:xfrm>
                <a:off x="2060204" y="1396463"/>
                <a:ext cx="509471" cy="830997"/>
              </a:xfrm>
              <a:prstGeom prst="rect">
                <a:avLst/>
              </a:prstGeom>
              <a:noFill/>
              <a:effectLst/>
            </p:spPr>
            <p:txBody>
              <a:bodyPr wrap="square" rtlCol="0">
                <a:spAutoFit/>
                <a:scene3d>
                  <a:camera prst="isometricOffAxis1Left">
                    <a:rot lat="1876360" lon="2562399" rev="21591639"/>
                  </a:camera>
                  <a:lightRig rig="balanced" dir="t"/>
                </a:scene3d>
                <a:sp3d extrusionH="101600" prstMaterial="matte">
                  <a:bevelB w="38100" h="38100"/>
                  <a:extrusionClr>
                    <a:schemeClr val="bg1"/>
                  </a:extrusionClr>
                  <a:contourClr>
                    <a:schemeClr val="bg1">
                      <a:lumMod val="75000"/>
                    </a:schemeClr>
                  </a:contourClr>
                </a:sp3d>
              </a:bodyPr>
              <a:lstStyle/>
              <a:p>
                <a:pPr algn="ctr"/>
                <a:r>
                  <a:rPr lang="en-US" altLang="zh-CN" sz="4800" b="1" dirty="0">
                    <a:gradFill flip="none" rotWithShape="1">
                      <a:gsLst>
                        <a:gs pos="100000">
                          <a:srgbClr val="3762FF"/>
                        </a:gs>
                        <a:gs pos="0">
                          <a:srgbClr val="73EBFE"/>
                        </a:gs>
                      </a:gsLst>
                      <a:lin ang="5400000" scaled="1"/>
                      <a:tileRect/>
                    </a:gradFill>
                    <a:cs typeface="+mn-ea"/>
                    <a:sym typeface="+mn-lt"/>
                  </a:rPr>
                  <a:t>2</a:t>
                </a:r>
                <a:endParaRPr lang="zh-CN" altLang="en-US" sz="4800" b="1" dirty="0">
                  <a:gradFill flip="none" rotWithShape="1">
                    <a:gsLst>
                      <a:gs pos="100000">
                        <a:srgbClr val="3762FF"/>
                      </a:gs>
                      <a:gs pos="0">
                        <a:srgbClr val="73EBFE"/>
                      </a:gs>
                    </a:gsLst>
                    <a:lin ang="5400000" scaled="1"/>
                    <a:tileRect/>
                  </a:gradFill>
                  <a:cs typeface="+mn-ea"/>
                  <a:sym typeface="+mn-lt"/>
                </a:endParaRPr>
              </a:p>
            </p:txBody>
          </p:sp>
        </p:grpSp>
      </p:grpSp>
      <p:grpSp>
        <p:nvGrpSpPr>
          <p:cNvPr id="3" name="组合 2">
            <a:extLst>
              <a:ext uri="{FF2B5EF4-FFF2-40B4-BE49-F238E27FC236}">
                <a16:creationId xmlns:a16="http://schemas.microsoft.com/office/drawing/2014/main" id="{5537E027-B220-4066-80A0-17C0DAB5C199}"/>
              </a:ext>
            </a:extLst>
          </p:cNvPr>
          <p:cNvGrpSpPr/>
          <p:nvPr/>
        </p:nvGrpSpPr>
        <p:grpSpPr>
          <a:xfrm>
            <a:off x="647924" y="1126470"/>
            <a:ext cx="10969179" cy="5270071"/>
            <a:chOff x="647924" y="1126470"/>
            <a:chExt cx="10969179" cy="5270071"/>
          </a:xfrm>
        </p:grpSpPr>
        <p:sp>
          <p:nvSpPr>
            <p:cNvPr id="9" name="矩形: 圆角 8">
              <a:extLst>
                <a:ext uri="{FF2B5EF4-FFF2-40B4-BE49-F238E27FC236}">
                  <a16:creationId xmlns:a16="http://schemas.microsoft.com/office/drawing/2014/main" id="{2E4F63C8-60F9-43A1-8E64-E12F19F078FE}"/>
                </a:ext>
              </a:extLst>
            </p:cNvPr>
            <p:cNvSpPr/>
            <p:nvPr/>
          </p:nvSpPr>
          <p:spPr>
            <a:xfrm>
              <a:off x="647924" y="1126470"/>
              <a:ext cx="10969179" cy="5270071"/>
            </a:xfrm>
            <a:prstGeom prst="roundRect">
              <a:avLst>
                <a:gd name="adj" fmla="val 3550"/>
              </a:avLst>
            </a:prstGeom>
            <a:solidFill>
              <a:schemeClr val="bg1"/>
            </a:solidFill>
            <a:ln w="9525">
              <a:solidFill>
                <a:schemeClr val="accent1">
                  <a:lumMod val="20000"/>
                  <a:lumOff val="80000"/>
                </a:schemeClr>
              </a:solidFill>
            </a:ln>
            <a:effectLst>
              <a:outerShdw blurRad="2032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cs typeface="+mn-ea"/>
                <a:sym typeface="+mn-lt"/>
              </a:endParaRPr>
            </a:p>
          </p:txBody>
        </p:sp>
        <p:cxnSp>
          <p:nvCxnSpPr>
            <p:cNvPr id="15" name="直接连接符 14">
              <a:extLst>
                <a:ext uri="{FF2B5EF4-FFF2-40B4-BE49-F238E27FC236}">
                  <a16:creationId xmlns:a16="http://schemas.microsoft.com/office/drawing/2014/main" id="{B896C754-CECA-4263-BFB7-FC00ED30E3C4}"/>
                </a:ext>
              </a:extLst>
            </p:cNvPr>
            <p:cNvCxnSpPr>
              <a:cxnSpLocks/>
              <a:stCxn id="12" idx="2"/>
            </p:cNvCxnSpPr>
            <p:nvPr/>
          </p:nvCxnSpPr>
          <p:spPr>
            <a:xfrm flipH="1">
              <a:off x="1066799" y="3844971"/>
              <a:ext cx="3783014" cy="0"/>
            </a:xfrm>
            <a:prstGeom prst="line">
              <a:avLst/>
            </a:prstGeom>
            <a:ln w="19050">
              <a:gradFill flip="none" rotWithShape="1">
                <a:gsLst>
                  <a:gs pos="0">
                    <a:srgbClr val="73EBFE"/>
                  </a:gs>
                  <a:gs pos="100000">
                    <a:srgbClr val="3762FF"/>
                  </a:gs>
                </a:gsLst>
                <a:lin ang="0" scaled="1"/>
                <a:tileRect/>
              </a:gradFill>
              <a:prstDash val="sysDash"/>
              <a:tailEnd type="oval"/>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3F8C03EC-4CE0-49BD-BE0B-DACE9E5DA1A4}"/>
                </a:ext>
              </a:extLst>
            </p:cNvPr>
            <p:cNvSpPr txBox="1"/>
            <p:nvPr/>
          </p:nvSpPr>
          <p:spPr>
            <a:xfrm>
              <a:off x="941931" y="2212885"/>
              <a:ext cx="3783014" cy="1569660"/>
            </a:xfrm>
            <a:prstGeom prst="rect">
              <a:avLst/>
            </a:prstGeom>
            <a:noFill/>
          </p:spPr>
          <p:txBody>
            <a:bodyPr wrap="square" rtlCol="0">
              <a:spAutoFit/>
            </a:bodyPr>
            <a:lstStyle/>
            <a:p>
              <a:r>
                <a:rPr lang="en-US" altLang="zh-TW" sz="4800" b="1" dirty="0" err="1">
                  <a:gradFill flip="none" rotWithShape="1">
                    <a:gsLst>
                      <a:gs pos="100000">
                        <a:srgbClr val="3762FF"/>
                      </a:gs>
                      <a:gs pos="0">
                        <a:srgbClr val="73EBFE"/>
                      </a:gs>
                    </a:gsLst>
                    <a:lin ang="2700000" scaled="1"/>
                    <a:tileRect/>
                  </a:gradFill>
                  <a:cs typeface="+mn-ea"/>
                </a:rPr>
                <a:t>Ubersuggest</a:t>
              </a:r>
              <a:endParaRPr lang="zh-CN" altLang="en-US" sz="4800" b="1" dirty="0">
                <a:gradFill flip="none" rotWithShape="1">
                  <a:gsLst>
                    <a:gs pos="100000">
                      <a:srgbClr val="3762FF"/>
                    </a:gs>
                    <a:gs pos="0">
                      <a:srgbClr val="73EBFE"/>
                    </a:gs>
                  </a:gsLst>
                  <a:lin ang="2700000" scaled="1"/>
                  <a:tileRect/>
                </a:gradFill>
                <a:cs typeface="+mn-ea"/>
                <a:sym typeface="+mn-lt"/>
              </a:endParaRPr>
            </a:p>
          </p:txBody>
        </p:sp>
        <p:sp>
          <p:nvSpPr>
            <p:cNvPr id="23" name="文本框 22">
              <a:extLst>
                <a:ext uri="{FF2B5EF4-FFF2-40B4-BE49-F238E27FC236}">
                  <a16:creationId xmlns:a16="http://schemas.microsoft.com/office/drawing/2014/main" id="{C179FC0D-45DE-4E5B-95D6-032CE9E2486A}"/>
                </a:ext>
              </a:extLst>
            </p:cNvPr>
            <p:cNvSpPr txBox="1"/>
            <p:nvPr/>
          </p:nvSpPr>
          <p:spPr>
            <a:xfrm>
              <a:off x="1004365" y="2967335"/>
              <a:ext cx="3783014" cy="461665"/>
            </a:xfrm>
            <a:prstGeom prst="rect">
              <a:avLst/>
            </a:prstGeom>
            <a:noFill/>
          </p:spPr>
          <p:txBody>
            <a:bodyPr wrap="square" rtlCol="0">
              <a:spAutoFit/>
            </a:bodyPr>
            <a:lstStyle/>
            <a:p>
              <a:r>
                <a:rPr lang="zh-TW" altLang="en-US" sz="2400" dirty="0">
                  <a:solidFill>
                    <a:schemeClr val="tx1">
                      <a:lumMod val="75000"/>
                      <a:lumOff val="25000"/>
                    </a:schemeClr>
                  </a:solidFill>
                  <a:cs typeface="+mn-ea"/>
                  <a:sym typeface="+mn-lt"/>
                </a:rPr>
                <a:t>專門分析關鍵字</a:t>
              </a:r>
              <a:endParaRPr lang="zh-CN" altLang="en-US" sz="2400" dirty="0">
                <a:solidFill>
                  <a:schemeClr val="tx1">
                    <a:lumMod val="75000"/>
                    <a:lumOff val="25000"/>
                  </a:schemeClr>
                </a:solidFill>
                <a:cs typeface="+mn-ea"/>
                <a:sym typeface="+mn-lt"/>
              </a:endParaRPr>
            </a:p>
          </p:txBody>
        </p:sp>
        <p:sp>
          <p:nvSpPr>
            <p:cNvPr id="2" name="矩形 1">
              <a:extLst>
                <a:ext uri="{FF2B5EF4-FFF2-40B4-BE49-F238E27FC236}">
                  <a16:creationId xmlns:a16="http://schemas.microsoft.com/office/drawing/2014/main" id="{8DE36165-43BE-4472-A2B1-D938791B99C0}"/>
                </a:ext>
              </a:extLst>
            </p:cNvPr>
            <p:cNvSpPr>
              <a:spLocks noChangeAspect="1"/>
            </p:cNvSpPr>
            <p:nvPr/>
          </p:nvSpPr>
          <p:spPr>
            <a:xfrm>
              <a:off x="6069041" y="1632573"/>
              <a:ext cx="5099338" cy="4257864"/>
            </a:xfrm>
            <a:prstGeom prst="rect">
              <a:avLst/>
            </a:prstGeom>
            <a:blipFill dpi="0" rotWithShape="1">
              <a:blip r:embed="rId3"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cs typeface="+mn-ea"/>
                <a:sym typeface="+mn-lt"/>
              </a:endParaRPr>
            </a:p>
          </p:txBody>
        </p:sp>
        <p:sp>
          <p:nvSpPr>
            <p:cNvPr id="24" name="矩形 23">
              <a:extLst>
                <a:ext uri="{FF2B5EF4-FFF2-40B4-BE49-F238E27FC236}">
                  <a16:creationId xmlns:a16="http://schemas.microsoft.com/office/drawing/2014/main" id="{1AF4EA12-CA7E-4D25-B31A-DA6FBFB9CDC2}"/>
                </a:ext>
              </a:extLst>
            </p:cNvPr>
            <p:cNvSpPr/>
            <p:nvPr/>
          </p:nvSpPr>
          <p:spPr>
            <a:xfrm>
              <a:off x="1046664" y="4089765"/>
              <a:ext cx="4309107" cy="2246769"/>
            </a:xfrm>
            <a:prstGeom prst="rect">
              <a:avLst/>
            </a:prstGeom>
          </p:spPr>
          <p:txBody>
            <a:bodyPr wrap="square">
              <a:spAutoFit/>
            </a:bodyPr>
            <a:lstStyle/>
            <a:p>
              <a:pPr algn="l"/>
              <a:r>
                <a:rPr lang="zh-TW" altLang="en-US" sz="1400" b="0" i="0" dirty="0">
                  <a:solidFill>
                    <a:srgbClr val="374151"/>
                  </a:solidFill>
                  <a:effectLst/>
                  <a:latin typeface="Söhne"/>
                </a:rPr>
                <a:t>在</a:t>
              </a:r>
              <a:r>
                <a:rPr lang="en-US" altLang="zh-TW" sz="1400" b="0" i="0" dirty="0">
                  <a:solidFill>
                    <a:srgbClr val="374151"/>
                  </a:solidFill>
                  <a:effectLst/>
                  <a:latin typeface="Söhne"/>
                </a:rPr>
                <a:t>SEO</a:t>
              </a:r>
              <a:r>
                <a:rPr lang="zh-TW" altLang="en-US" sz="1400" b="0" i="0" dirty="0">
                  <a:solidFill>
                    <a:srgbClr val="374151"/>
                  </a:solidFill>
                  <a:effectLst/>
                  <a:latin typeface="Söhne"/>
                </a:rPr>
                <a:t>方面，</a:t>
              </a:r>
              <a:r>
                <a:rPr lang="en-US" altLang="zh-TW" sz="1400" b="0" i="0" dirty="0" err="1">
                  <a:solidFill>
                    <a:srgbClr val="374151"/>
                  </a:solidFill>
                  <a:effectLst/>
                  <a:latin typeface="Söhne"/>
                </a:rPr>
                <a:t>Ubersuggest</a:t>
              </a:r>
              <a:r>
                <a:rPr lang="zh-TW" altLang="en-US" sz="1400" b="0" i="0" dirty="0">
                  <a:solidFill>
                    <a:srgbClr val="374151"/>
                  </a:solidFill>
                  <a:effectLst/>
                  <a:latin typeface="Söhne"/>
                </a:rPr>
                <a:t>可以提供以下的功能：</a:t>
              </a:r>
            </a:p>
            <a:p>
              <a:pPr algn="l">
                <a:buFont typeface="+mj-lt"/>
                <a:buAutoNum type="arabicPeriod"/>
              </a:pPr>
              <a:r>
                <a:rPr lang="zh-TW" altLang="en-US" sz="1400" b="0" i="0" dirty="0">
                  <a:solidFill>
                    <a:srgbClr val="374151"/>
                  </a:solidFill>
                  <a:effectLst/>
                  <a:latin typeface="Söhne"/>
                </a:rPr>
                <a:t>關鍵字研究：</a:t>
              </a:r>
              <a:r>
                <a:rPr lang="en-US" altLang="zh-TW" sz="1400" b="0" i="0" dirty="0" err="1">
                  <a:solidFill>
                    <a:srgbClr val="374151"/>
                  </a:solidFill>
                  <a:effectLst/>
                  <a:latin typeface="Söhne"/>
                </a:rPr>
                <a:t>Ubersuggest</a:t>
              </a:r>
              <a:r>
                <a:rPr lang="zh-TW" altLang="en-US" sz="1400" b="0" i="0" dirty="0">
                  <a:solidFill>
                    <a:srgbClr val="374151"/>
                  </a:solidFill>
                  <a:effectLst/>
                  <a:latin typeface="Söhne"/>
                </a:rPr>
                <a:t>可以幫助使用者找到關鍵字的搜索量、競爭度、建議的相關關鍵字等等，這些都對於編寫優質的</a:t>
              </a:r>
              <a:r>
                <a:rPr lang="en-US" altLang="zh-TW" sz="1400" b="0" i="0" dirty="0">
                  <a:solidFill>
                    <a:srgbClr val="374151"/>
                  </a:solidFill>
                  <a:effectLst/>
                  <a:latin typeface="Söhne"/>
                </a:rPr>
                <a:t>SEO</a:t>
              </a:r>
              <a:r>
                <a:rPr lang="zh-TW" altLang="en-US" sz="1400" b="0" i="0" dirty="0">
                  <a:solidFill>
                    <a:srgbClr val="374151"/>
                  </a:solidFill>
                  <a:effectLst/>
                  <a:latin typeface="Söhne"/>
                </a:rPr>
                <a:t>內容非常有幫助。</a:t>
              </a:r>
            </a:p>
            <a:p>
              <a:pPr algn="l">
                <a:buFont typeface="+mj-lt"/>
                <a:buAutoNum type="arabicPeriod"/>
              </a:pPr>
              <a:r>
                <a:rPr lang="zh-TW" altLang="en-US" sz="1400" b="0" i="0" dirty="0">
                  <a:solidFill>
                    <a:srgbClr val="374151"/>
                  </a:solidFill>
                  <a:effectLst/>
                  <a:latin typeface="Söhne"/>
                </a:rPr>
                <a:t>競爭對手分析：使用</a:t>
              </a:r>
              <a:r>
                <a:rPr lang="en-US" altLang="zh-TW" sz="1400" b="0" i="0" dirty="0" err="1">
                  <a:solidFill>
                    <a:srgbClr val="374151"/>
                  </a:solidFill>
                  <a:effectLst/>
                  <a:latin typeface="Söhne"/>
                </a:rPr>
                <a:t>Ubersuggest</a:t>
              </a:r>
              <a:r>
                <a:rPr lang="zh-TW" altLang="en-US" sz="1400" b="0" i="0" dirty="0">
                  <a:solidFill>
                    <a:srgbClr val="374151"/>
                  </a:solidFill>
                  <a:effectLst/>
                  <a:latin typeface="Söhne"/>
                </a:rPr>
                <a:t>，您可以輕鬆地找到競爭對手的關鍵字、網站流量、背景連結等等，這可以幫助您了解競爭環境並制定更好的</a:t>
              </a:r>
              <a:r>
                <a:rPr lang="en-US" altLang="zh-TW" sz="1400" b="0" i="0" dirty="0">
                  <a:solidFill>
                    <a:srgbClr val="374151"/>
                  </a:solidFill>
                  <a:effectLst/>
                  <a:latin typeface="Söhne"/>
                </a:rPr>
                <a:t>SEO</a:t>
              </a:r>
              <a:r>
                <a:rPr lang="zh-TW" altLang="en-US" sz="1400" b="0" i="0" dirty="0">
                  <a:solidFill>
                    <a:srgbClr val="374151"/>
                  </a:solidFill>
                  <a:effectLst/>
                  <a:latin typeface="Söhne"/>
                </a:rPr>
                <a:t>策略。</a:t>
              </a:r>
            </a:p>
            <a:p>
              <a:pPr algn="l">
                <a:buFont typeface="+mj-lt"/>
                <a:buAutoNum type="arabicPeriod"/>
              </a:pPr>
              <a:r>
                <a:rPr lang="zh-TW" altLang="en-US" sz="1400" b="0" i="0" dirty="0">
                  <a:solidFill>
                    <a:srgbClr val="374151"/>
                  </a:solidFill>
                  <a:effectLst/>
                  <a:latin typeface="Söhne"/>
                </a:rPr>
                <a:t>網站流量追蹤：</a:t>
              </a:r>
              <a:r>
                <a:rPr lang="en-US" altLang="zh-TW" sz="1400" b="0" i="0" dirty="0" err="1">
                  <a:solidFill>
                    <a:srgbClr val="374151"/>
                  </a:solidFill>
                  <a:effectLst/>
                  <a:latin typeface="Söhne"/>
                </a:rPr>
                <a:t>Ubersuggest</a:t>
              </a:r>
              <a:r>
                <a:rPr lang="zh-TW" altLang="en-US" sz="1400" b="0" i="0" dirty="0">
                  <a:solidFill>
                    <a:srgbClr val="374151"/>
                  </a:solidFill>
                  <a:effectLst/>
                  <a:latin typeface="Söhne"/>
                </a:rPr>
                <a:t>可以幫助您追蹤網站的流量、排名等等，這可以幫助您監控網站的表現並及時做出調整。</a:t>
              </a:r>
            </a:p>
          </p:txBody>
        </p:sp>
        <p:sp>
          <p:nvSpPr>
            <p:cNvPr id="12" name="椭圆 11">
              <a:extLst>
                <a:ext uri="{FF2B5EF4-FFF2-40B4-BE49-F238E27FC236}">
                  <a16:creationId xmlns:a16="http://schemas.microsoft.com/office/drawing/2014/main" id="{D6CFA683-B598-4A59-85C4-54F992F21C54}"/>
                </a:ext>
              </a:extLst>
            </p:cNvPr>
            <p:cNvSpPr/>
            <p:nvPr/>
          </p:nvSpPr>
          <p:spPr>
            <a:xfrm>
              <a:off x="4849813" y="2562271"/>
              <a:ext cx="2565400" cy="2565400"/>
            </a:xfrm>
            <a:prstGeom prst="ellipse">
              <a:avLst/>
            </a:prstGeom>
            <a:gradFill flip="none" rotWithShape="1">
              <a:gsLst>
                <a:gs pos="0">
                  <a:srgbClr val="73EBFE"/>
                </a:gs>
                <a:gs pos="100000">
                  <a:srgbClr val="3762FF"/>
                </a:gs>
              </a:gsLst>
              <a:lin ang="5400000" scaled="1"/>
              <a:tileRect/>
            </a:gradFill>
            <a:ln>
              <a:noFill/>
            </a:ln>
            <a:effectLst>
              <a:outerShdw blurRad="254000" dist="101600" dir="5400000" algn="t" rotWithShape="0">
                <a:srgbClr val="FE9B3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ltLang="zh-CN" sz="2400" dirty="0">
                <a:solidFill>
                  <a:prstClr val="white"/>
                </a:solidFill>
                <a:cs typeface="+mn-ea"/>
                <a:sym typeface="+mn-lt"/>
              </a:endParaRPr>
            </a:p>
            <a:p>
              <a:pPr algn="ctr"/>
              <a:endParaRPr lang="en-US" altLang="zh-CN" sz="2400" dirty="0">
                <a:solidFill>
                  <a:prstClr val="white"/>
                </a:solidFill>
                <a:cs typeface="+mn-ea"/>
                <a:sym typeface="+mn-lt"/>
              </a:endParaRPr>
            </a:p>
            <a:p>
              <a:pPr algn="ctr"/>
              <a:r>
                <a:rPr lang="en-US" altLang="zh-CN" sz="2400" dirty="0" err="1">
                  <a:solidFill>
                    <a:prstClr val="white"/>
                  </a:solidFill>
                  <a:cs typeface="+mn-ea"/>
                  <a:sym typeface="+mn-lt"/>
                </a:rPr>
                <a:t>Ubersuggest</a:t>
              </a:r>
              <a:endParaRPr lang="zh-CN" altLang="en-US" sz="2400" dirty="0">
                <a:solidFill>
                  <a:prstClr val="white"/>
                </a:solidFill>
                <a:cs typeface="+mn-ea"/>
                <a:sym typeface="+mn-lt"/>
              </a:endParaRPr>
            </a:p>
          </p:txBody>
        </p:sp>
      </p:grpSp>
    </p:spTree>
    <p:extLst>
      <p:ext uri="{BB962C8B-B14F-4D97-AF65-F5344CB8AC3E}">
        <p14:creationId xmlns:p14="http://schemas.microsoft.com/office/powerpoint/2010/main" val="459769382"/>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451102" y="114300"/>
            <a:ext cx="2382336" cy="830997"/>
            <a:chOff x="2032252" y="1274610"/>
            <a:chExt cx="2382336" cy="830997"/>
          </a:xfrm>
        </p:grpSpPr>
        <p:sp>
          <p:nvSpPr>
            <p:cNvPr id="5" name="文本框 4"/>
            <p:cNvSpPr txBox="1"/>
            <p:nvPr/>
          </p:nvSpPr>
          <p:spPr>
            <a:xfrm>
              <a:off x="2547990" y="1549078"/>
              <a:ext cx="1866598" cy="523220"/>
            </a:xfrm>
            <a:prstGeom prst="rect">
              <a:avLst/>
            </a:prstGeom>
            <a:noFill/>
          </p:spPr>
          <p:txBody>
            <a:bodyPr wrap="square" rtlCol="0">
              <a:spAutoFit/>
            </a:bodyPr>
            <a:lstStyle/>
            <a:p>
              <a:pPr algn="ctr"/>
              <a:r>
                <a:rPr lang="en-US" altLang="zh-CN" sz="2800" dirty="0">
                  <a:gradFill flip="none" rotWithShape="1">
                    <a:gsLst>
                      <a:gs pos="100000">
                        <a:srgbClr val="3762FF"/>
                      </a:gs>
                      <a:gs pos="0">
                        <a:srgbClr val="73EBFE"/>
                      </a:gs>
                    </a:gsLst>
                    <a:lin ang="2700000" scaled="1"/>
                    <a:tileRect/>
                  </a:gradFill>
                  <a:cs typeface="+mn-ea"/>
                  <a:sym typeface="+mn-lt"/>
                </a:rPr>
                <a:t>Snov.io</a:t>
              </a:r>
              <a:endParaRPr lang="zh-CN" altLang="en-US" sz="2800" dirty="0">
                <a:gradFill flip="none" rotWithShape="1">
                  <a:gsLst>
                    <a:gs pos="100000">
                      <a:srgbClr val="3762FF"/>
                    </a:gs>
                    <a:gs pos="0">
                      <a:srgbClr val="73EBFE"/>
                    </a:gs>
                  </a:gsLst>
                  <a:lin ang="2700000" scaled="1"/>
                  <a:tileRect/>
                </a:gradFill>
                <a:cs typeface="+mn-ea"/>
                <a:sym typeface="+mn-lt"/>
              </a:endParaRPr>
            </a:p>
          </p:txBody>
        </p:sp>
        <p:grpSp>
          <p:nvGrpSpPr>
            <p:cNvPr id="6" name="组合 5"/>
            <p:cNvGrpSpPr/>
            <p:nvPr/>
          </p:nvGrpSpPr>
          <p:grpSpPr>
            <a:xfrm>
              <a:off x="2032252" y="1274610"/>
              <a:ext cx="595562" cy="830997"/>
              <a:chOff x="2038520" y="1396463"/>
              <a:chExt cx="595562" cy="830997"/>
            </a:xfrm>
          </p:grpSpPr>
          <p:sp>
            <p:nvSpPr>
              <p:cNvPr id="7" name="椭圆 6"/>
              <p:cNvSpPr/>
              <p:nvPr/>
            </p:nvSpPr>
            <p:spPr>
              <a:xfrm>
                <a:off x="2038520" y="1928315"/>
                <a:ext cx="595562" cy="223527"/>
              </a:xfrm>
              <a:prstGeom prst="ellipse">
                <a:avLst/>
              </a:prstGeom>
              <a:gradFill flip="none" rotWithShape="1">
                <a:gsLst>
                  <a:gs pos="100000">
                    <a:srgbClr val="519DFF"/>
                  </a:gs>
                  <a:gs pos="0">
                    <a:srgbClr val="73EBFE"/>
                  </a:gs>
                </a:gsLst>
                <a:path path="circle">
                  <a:fillToRect l="50000" t="50000" r="50000" b="50000"/>
                </a:path>
                <a:tileRect/>
              </a:gradFill>
              <a:ln>
                <a:noFill/>
              </a:ln>
              <a:effectLst>
                <a:innerShdw blurRad="88900">
                  <a:prstClr val="black">
                    <a:alpha val="59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8" name="文本框 7"/>
              <p:cNvSpPr txBox="1"/>
              <p:nvPr/>
            </p:nvSpPr>
            <p:spPr>
              <a:xfrm>
                <a:off x="2060204" y="1396463"/>
                <a:ext cx="509471" cy="830997"/>
              </a:xfrm>
              <a:prstGeom prst="rect">
                <a:avLst/>
              </a:prstGeom>
              <a:noFill/>
              <a:effectLst/>
            </p:spPr>
            <p:txBody>
              <a:bodyPr wrap="square" rtlCol="0">
                <a:spAutoFit/>
                <a:scene3d>
                  <a:camera prst="isometricOffAxis1Left">
                    <a:rot lat="1876360" lon="2562399" rev="21591639"/>
                  </a:camera>
                  <a:lightRig rig="balanced" dir="t"/>
                </a:scene3d>
                <a:sp3d extrusionH="101600" prstMaterial="matte">
                  <a:bevelB w="38100" h="38100"/>
                  <a:extrusionClr>
                    <a:schemeClr val="bg1"/>
                  </a:extrusionClr>
                  <a:contourClr>
                    <a:schemeClr val="bg1">
                      <a:lumMod val="75000"/>
                    </a:schemeClr>
                  </a:contourClr>
                </a:sp3d>
              </a:bodyPr>
              <a:lstStyle/>
              <a:p>
                <a:pPr algn="ctr"/>
                <a:r>
                  <a:rPr lang="en-US" altLang="zh-CN" sz="4800" b="1" dirty="0">
                    <a:gradFill flip="none" rotWithShape="1">
                      <a:gsLst>
                        <a:gs pos="100000">
                          <a:srgbClr val="3762FF"/>
                        </a:gs>
                        <a:gs pos="0">
                          <a:srgbClr val="73EBFE"/>
                        </a:gs>
                      </a:gsLst>
                      <a:lin ang="5400000" scaled="1"/>
                      <a:tileRect/>
                    </a:gradFill>
                    <a:cs typeface="+mn-ea"/>
                    <a:sym typeface="+mn-lt"/>
                  </a:rPr>
                  <a:t>2</a:t>
                </a:r>
                <a:endParaRPr lang="zh-CN" altLang="en-US" sz="4800" b="1" dirty="0">
                  <a:gradFill flip="none" rotWithShape="1">
                    <a:gsLst>
                      <a:gs pos="100000">
                        <a:srgbClr val="3762FF"/>
                      </a:gs>
                      <a:gs pos="0">
                        <a:srgbClr val="73EBFE"/>
                      </a:gs>
                    </a:gsLst>
                    <a:lin ang="5400000" scaled="1"/>
                    <a:tileRect/>
                  </a:gradFill>
                  <a:cs typeface="+mn-ea"/>
                  <a:sym typeface="+mn-lt"/>
                </a:endParaRPr>
              </a:p>
            </p:txBody>
          </p:sp>
        </p:grpSp>
      </p:grpSp>
      <p:grpSp>
        <p:nvGrpSpPr>
          <p:cNvPr id="3" name="组合 2">
            <a:extLst>
              <a:ext uri="{FF2B5EF4-FFF2-40B4-BE49-F238E27FC236}">
                <a16:creationId xmlns:a16="http://schemas.microsoft.com/office/drawing/2014/main" id="{5537E027-B220-4066-80A0-17C0DAB5C199}"/>
              </a:ext>
            </a:extLst>
          </p:cNvPr>
          <p:cNvGrpSpPr/>
          <p:nvPr/>
        </p:nvGrpSpPr>
        <p:grpSpPr>
          <a:xfrm>
            <a:off x="647924" y="1126470"/>
            <a:ext cx="10969179" cy="5270071"/>
            <a:chOff x="647924" y="1126470"/>
            <a:chExt cx="10969179" cy="5270071"/>
          </a:xfrm>
        </p:grpSpPr>
        <p:sp>
          <p:nvSpPr>
            <p:cNvPr id="9" name="矩形: 圆角 8">
              <a:extLst>
                <a:ext uri="{FF2B5EF4-FFF2-40B4-BE49-F238E27FC236}">
                  <a16:creationId xmlns:a16="http://schemas.microsoft.com/office/drawing/2014/main" id="{2E4F63C8-60F9-43A1-8E64-E12F19F078FE}"/>
                </a:ext>
              </a:extLst>
            </p:cNvPr>
            <p:cNvSpPr/>
            <p:nvPr/>
          </p:nvSpPr>
          <p:spPr>
            <a:xfrm>
              <a:off x="647924" y="1126470"/>
              <a:ext cx="10969179" cy="5270071"/>
            </a:xfrm>
            <a:prstGeom prst="roundRect">
              <a:avLst>
                <a:gd name="adj" fmla="val 3550"/>
              </a:avLst>
            </a:prstGeom>
            <a:solidFill>
              <a:schemeClr val="bg1"/>
            </a:solidFill>
            <a:ln w="9525">
              <a:solidFill>
                <a:schemeClr val="accent1">
                  <a:lumMod val="20000"/>
                  <a:lumOff val="80000"/>
                </a:schemeClr>
              </a:solidFill>
            </a:ln>
            <a:effectLst>
              <a:outerShdw blurRad="203200" algn="ctr" rotWithShape="0">
                <a:prstClr val="black">
                  <a:alpha val="42000"/>
                </a:prst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zh-CN" altLang="en-US" dirty="0">
                <a:solidFill>
                  <a:prstClr val="white"/>
                </a:solidFill>
                <a:cs typeface="+mn-ea"/>
                <a:sym typeface="+mn-lt"/>
              </a:endParaRPr>
            </a:p>
          </p:txBody>
        </p:sp>
        <p:cxnSp>
          <p:nvCxnSpPr>
            <p:cNvPr id="15" name="直接连接符 14">
              <a:extLst>
                <a:ext uri="{FF2B5EF4-FFF2-40B4-BE49-F238E27FC236}">
                  <a16:creationId xmlns:a16="http://schemas.microsoft.com/office/drawing/2014/main" id="{B896C754-CECA-4263-BFB7-FC00ED30E3C4}"/>
                </a:ext>
              </a:extLst>
            </p:cNvPr>
            <p:cNvCxnSpPr>
              <a:cxnSpLocks/>
              <a:stCxn id="12" idx="2"/>
            </p:cNvCxnSpPr>
            <p:nvPr/>
          </p:nvCxnSpPr>
          <p:spPr>
            <a:xfrm flipH="1">
              <a:off x="1066799" y="3844971"/>
              <a:ext cx="3783014" cy="0"/>
            </a:xfrm>
            <a:prstGeom prst="line">
              <a:avLst/>
            </a:prstGeom>
            <a:ln w="19050">
              <a:gradFill flip="none" rotWithShape="1">
                <a:gsLst>
                  <a:gs pos="0">
                    <a:srgbClr val="73EBFE"/>
                  </a:gs>
                  <a:gs pos="100000">
                    <a:srgbClr val="3762FF"/>
                  </a:gs>
                </a:gsLst>
                <a:lin ang="0" scaled="1"/>
                <a:tileRect/>
              </a:gradFill>
              <a:prstDash val="sysDash"/>
              <a:tailEnd type="oval"/>
            </a:ln>
          </p:spPr>
          <p:style>
            <a:lnRef idx="1">
              <a:schemeClr val="accent1"/>
            </a:lnRef>
            <a:fillRef idx="0">
              <a:schemeClr val="accent1"/>
            </a:fillRef>
            <a:effectRef idx="0">
              <a:schemeClr val="accent1"/>
            </a:effectRef>
            <a:fontRef idx="minor">
              <a:schemeClr val="tx1"/>
            </a:fontRef>
          </p:style>
        </p:cxnSp>
        <p:sp>
          <p:nvSpPr>
            <p:cNvPr id="22" name="文本框 21">
              <a:extLst>
                <a:ext uri="{FF2B5EF4-FFF2-40B4-BE49-F238E27FC236}">
                  <a16:creationId xmlns:a16="http://schemas.microsoft.com/office/drawing/2014/main" id="{3F8C03EC-4CE0-49BD-BE0B-DACE9E5DA1A4}"/>
                </a:ext>
              </a:extLst>
            </p:cNvPr>
            <p:cNvSpPr txBox="1"/>
            <p:nvPr/>
          </p:nvSpPr>
          <p:spPr>
            <a:xfrm>
              <a:off x="941931" y="2212885"/>
              <a:ext cx="3783014" cy="830997"/>
            </a:xfrm>
            <a:prstGeom prst="rect">
              <a:avLst/>
            </a:prstGeom>
            <a:noFill/>
          </p:spPr>
          <p:txBody>
            <a:bodyPr wrap="square" rtlCol="0">
              <a:spAutoFit/>
            </a:bodyPr>
            <a:lstStyle/>
            <a:p>
              <a:r>
                <a:rPr lang="en-US" altLang="zh-CN" sz="4800" b="1" dirty="0">
                  <a:gradFill flip="none" rotWithShape="1">
                    <a:gsLst>
                      <a:gs pos="100000">
                        <a:srgbClr val="3762FF"/>
                      </a:gs>
                      <a:gs pos="0">
                        <a:srgbClr val="73EBFE"/>
                      </a:gs>
                    </a:gsLst>
                    <a:lin ang="2700000" scaled="1"/>
                    <a:tileRect/>
                  </a:gradFill>
                  <a:cs typeface="+mn-ea"/>
                  <a:sym typeface="+mn-lt"/>
                </a:rPr>
                <a:t>Snov.io</a:t>
              </a:r>
              <a:endParaRPr lang="zh-CN" altLang="en-US" sz="4800" b="1" dirty="0">
                <a:gradFill flip="none" rotWithShape="1">
                  <a:gsLst>
                    <a:gs pos="100000">
                      <a:srgbClr val="3762FF"/>
                    </a:gs>
                    <a:gs pos="0">
                      <a:srgbClr val="73EBFE"/>
                    </a:gs>
                  </a:gsLst>
                  <a:lin ang="2700000" scaled="1"/>
                  <a:tileRect/>
                </a:gradFill>
                <a:cs typeface="+mn-ea"/>
                <a:sym typeface="+mn-lt"/>
              </a:endParaRPr>
            </a:p>
          </p:txBody>
        </p:sp>
        <p:sp>
          <p:nvSpPr>
            <p:cNvPr id="23" name="文本框 22">
              <a:extLst>
                <a:ext uri="{FF2B5EF4-FFF2-40B4-BE49-F238E27FC236}">
                  <a16:creationId xmlns:a16="http://schemas.microsoft.com/office/drawing/2014/main" id="{C179FC0D-45DE-4E5B-95D6-032CE9E2486A}"/>
                </a:ext>
              </a:extLst>
            </p:cNvPr>
            <p:cNvSpPr txBox="1"/>
            <p:nvPr/>
          </p:nvSpPr>
          <p:spPr>
            <a:xfrm>
              <a:off x="1004365" y="2967335"/>
              <a:ext cx="3783014" cy="461665"/>
            </a:xfrm>
            <a:prstGeom prst="rect">
              <a:avLst/>
            </a:prstGeom>
            <a:noFill/>
          </p:spPr>
          <p:txBody>
            <a:bodyPr wrap="square" rtlCol="0">
              <a:spAutoFit/>
            </a:bodyPr>
            <a:lstStyle/>
            <a:p>
              <a:r>
                <a:rPr lang="zh-TW" altLang="en-US" sz="2400" dirty="0">
                  <a:solidFill>
                    <a:schemeClr val="tx1">
                      <a:lumMod val="75000"/>
                      <a:lumOff val="25000"/>
                    </a:schemeClr>
                  </a:solidFill>
                  <a:cs typeface="+mn-ea"/>
                  <a:sym typeface="+mn-lt"/>
                </a:rPr>
                <a:t>專門營銷 </a:t>
              </a:r>
              <a:r>
                <a:rPr lang="en-US" altLang="zh-TW" sz="2400" dirty="0">
                  <a:solidFill>
                    <a:schemeClr val="tx1">
                      <a:lumMod val="75000"/>
                      <a:lumOff val="25000"/>
                    </a:schemeClr>
                  </a:solidFill>
                  <a:cs typeface="+mn-ea"/>
                  <a:sym typeface="+mn-lt"/>
                </a:rPr>
                <a:t>B-B</a:t>
              </a:r>
              <a:r>
                <a:rPr lang="zh-TW" altLang="en-US" sz="2400" dirty="0">
                  <a:solidFill>
                    <a:schemeClr val="tx1">
                      <a:lumMod val="75000"/>
                      <a:lumOff val="25000"/>
                    </a:schemeClr>
                  </a:solidFill>
                  <a:cs typeface="+mn-ea"/>
                  <a:sym typeface="+mn-lt"/>
                </a:rPr>
                <a:t>商業模式</a:t>
              </a:r>
              <a:endParaRPr lang="zh-CN" altLang="en-US" sz="2400" dirty="0">
                <a:solidFill>
                  <a:schemeClr val="tx1">
                    <a:lumMod val="75000"/>
                    <a:lumOff val="25000"/>
                  </a:schemeClr>
                </a:solidFill>
                <a:cs typeface="+mn-ea"/>
                <a:sym typeface="+mn-lt"/>
              </a:endParaRPr>
            </a:p>
          </p:txBody>
        </p:sp>
        <p:sp>
          <p:nvSpPr>
            <p:cNvPr id="2" name="矩形 1">
              <a:extLst>
                <a:ext uri="{FF2B5EF4-FFF2-40B4-BE49-F238E27FC236}">
                  <a16:creationId xmlns:a16="http://schemas.microsoft.com/office/drawing/2014/main" id="{8DE36165-43BE-4472-A2B1-D938791B99C0}"/>
                </a:ext>
              </a:extLst>
            </p:cNvPr>
            <p:cNvSpPr>
              <a:spLocks noChangeAspect="1"/>
            </p:cNvSpPr>
            <p:nvPr/>
          </p:nvSpPr>
          <p:spPr>
            <a:xfrm>
              <a:off x="6069041" y="1632573"/>
              <a:ext cx="5099338" cy="4257864"/>
            </a:xfrm>
            <a:prstGeom prst="rect">
              <a:avLst/>
            </a:prstGeom>
            <a:blipFill dpi="0" rotWithShape="1">
              <a:blip r:embed="rId3" cstate="screen">
                <a:extLst>
                  <a:ext uri="{28A0092B-C50C-407E-A947-70E740481C1C}">
                    <a14:useLocalDpi xmlns:a14="http://schemas.microsoft.com/office/drawing/2010/main"/>
                  </a:ext>
                </a:extLst>
              </a:blip>
              <a:srcRect/>
              <a:stretch>
                <a:fillRect/>
              </a:stretch>
            </a:blipFill>
            <a:ln w="12700" cap="flat" cmpd="sng" algn="ctr">
              <a:noFill/>
              <a:prstDash val="solid"/>
              <a:miter lim="800000"/>
            </a:ln>
            <a:effectLst/>
            <a:extLst>
              <a:ext uri="{91240B29-F687-4F45-9708-019B960494DF}">
                <a14:hiddenLine xmlns:a14="http://schemas.microsoft.com/office/drawing/2010/main" w="12700" cap="flat" cmpd="sng" algn="ctr">
                  <a:solidFill>
                    <a:schemeClr val="dk1"/>
                  </a:solidFill>
                  <a:prstDash val="solid"/>
                  <a:miter lim="800000"/>
                </a14:hiddenLine>
              </a:ext>
            </a:extLst>
          </p:spPr>
          <p:style>
            <a:lnRef idx="2">
              <a:schemeClr val="dk1"/>
            </a:lnRef>
            <a:fillRef idx="1">
              <a:schemeClr val="lt1"/>
            </a:fillRef>
            <a:effectRef idx="0">
              <a:schemeClr val="dk1"/>
            </a:effectRef>
            <a:fontRef idx="minor">
              <a:schemeClr val="dk1"/>
            </a:fontRef>
          </p:style>
          <p:txBody>
            <a:bodyPr rtlCol="0" anchor="ctr"/>
            <a:lstStyle/>
            <a:p>
              <a:pPr algn="ctr"/>
              <a:endParaRPr lang="zh-CN" altLang="en-US">
                <a:cs typeface="+mn-ea"/>
                <a:sym typeface="+mn-lt"/>
              </a:endParaRPr>
            </a:p>
          </p:txBody>
        </p:sp>
        <p:sp>
          <p:nvSpPr>
            <p:cNvPr id="24" name="矩形 23">
              <a:extLst>
                <a:ext uri="{FF2B5EF4-FFF2-40B4-BE49-F238E27FC236}">
                  <a16:creationId xmlns:a16="http://schemas.microsoft.com/office/drawing/2014/main" id="{1AF4EA12-CA7E-4D25-B31A-DA6FBFB9CDC2}"/>
                </a:ext>
              </a:extLst>
            </p:cNvPr>
            <p:cNvSpPr/>
            <p:nvPr/>
          </p:nvSpPr>
          <p:spPr>
            <a:xfrm>
              <a:off x="1046664" y="4089765"/>
              <a:ext cx="3678281" cy="2031325"/>
            </a:xfrm>
            <a:prstGeom prst="rect">
              <a:avLst/>
            </a:prstGeom>
          </p:spPr>
          <p:txBody>
            <a:bodyPr wrap="square">
              <a:spAutoFit/>
            </a:bodyPr>
            <a:lstStyle/>
            <a:p>
              <a:r>
                <a:rPr lang="en-US" altLang="zh-TW" sz="1400" dirty="0" err="1"/>
                <a:t>Snovio</a:t>
              </a:r>
              <a:r>
                <a:rPr lang="zh-TW" altLang="en-US" sz="1400" dirty="0"/>
                <a:t>是一個整合了「</a:t>
              </a:r>
              <a:r>
                <a:rPr lang="en-US" altLang="zh-TW" sz="1400" dirty="0"/>
                <a:t>Google/LinkedIn</a:t>
              </a:r>
              <a:r>
                <a:rPr lang="zh-TW" altLang="en-US" sz="1400" dirty="0"/>
                <a:t>頁面電子郵件採集」、「電子郵件驗證」、「聯繫人管理」和「郵件發送」的網站。相較於傳統的採集工具，這款工具給我的感覺是，它的理念與設計更像是一個簡單的</a:t>
              </a:r>
              <a:r>
                <a:rPr lang="en-US" altLang="zh-TW" sz="1400" dirty="0"/>
                <a:t>CRM</a:t>
              </a:r>
              <a:r>
                <a:rPr lang="zh-TW" altLang="en-US" sz="1400" dirty="0"/>
                <a:t>系統。</a:t>
              </a:r>
            </a:p>
            <a:p>
              <a:r>
                <a:rPr lang="zh-TW" altLang="en-US" sz="1400" dirty="0"/>
                <a:t>當然，不論它的理念如何，推薦的原因是它操作簡單，又能免費使用，是我們外貿人在 </a:t>
              </a:r>
              <a:r>
                <a:rPr lang="en-US" altLang="zh-TW" sz="1400" dirty="0"/>
                <a:t>Google/LinkedIn </a:t>
              </a:r>
              <a:r>
                <a:rPr lang="zh-TW" altLang="en-US" sz="1400" dirty="0"/>
                <a:t>頁面上收集客戶電子郵件的好工具。</a:t>
              </a:r>
            </a:p>
          </p:txBody>
        </p:sp>
        <p:sp>
          <p:nvSpPr>
            <p:cNvPr id="12" name="椭圆 11">
              <a:extLst>
                <a:ext uri="{FF2B5EF4-FFF2-40B4-BE49-F238E27FC236}">
                  <a16:creationId xmlns:a16="http://schemas.microsoft.com/office/drawing/2014/main" id="{D6CFA683-B598-4A59-85C4-54F992F21C54}"/>
                </a:ext>
              </a:extLst>
            </p:cNvPr>
            <p:cNvSpPr/>
            <p:nvPr/>
          </p:nvSpPr>
          <p:spPr>
            <a:xfrm>
              <a:off x="4849813" y="2562271"/>
              <a:ext cx="2565400" cy="2565400"/>
            </a:xfrm>
            <a:prstGeom prst="ellipse">
              <a:avLst/>
            </a:prstGeom>
            <a:gradFill flip="none" rotWithShape="1">
              <a:gsLst>
                <a:gs pos="0">
                  <a:srgbClr val="73EBFE"/>
                </a:gs>
                <a:gs pos="100000">
                  <a:srgbClr val="3762FF"/>
                </a:gs>
              </a:gsLst>
              <a:lin ang="5400000" scaled="1"/>
              <a:tileRect/>
            </a:gradFill>
            <a:ln>
              <a:noFill/>
            </a:ln>
            <a:effectLst>
              <a:outerShdw blurRad="254000" dist="101600" dir="5400000" algn="t" rotWithShape="0">
                <a:srgbClr val="FE9B33">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endParaRPr lang="en-US" altLang="zh-CN" sz="2400" dirty="0">
                <a:solidFill>
                  <a:prstClr val="white"/>
                </a:solidFill>
                <a:cs typeface="+mn-ea"/>
                <a:sym typeface="+mn-lt"/>
              </a:endParaRPr>
            </a:p>
            <a:p>
              <a:pPr algn="ctr"/>
              <a:endParaRPr lang="en-US" altLang="zh-CN" sz="2400" dirty="0">
                <a:solidFill>
                  <a:prstClr val="white"/>
                </a:solidFill>
                <a:cs typeface="+mn-ea"/>
                <a:sym typeface="+mn-lt"/>
              </a:endParaRPr>
            </a:p>
            <a:p>
              <a:pPr algn="ctr"/>
              <a:r>
                <a:rPr lang="en-US" altLang="zh-CN" sz="2400" dirty="0">
                  <a:solidFill>
                    <a:prstClr val="white"/>
                  </a:solidFill>
                  <a:cs typeface="+mn-ea"/>
                  <a:sym typeface="+mn-lt"/>
                </a:rPr>
                <a:t>SNOV.IO</a:t>
              </a:r>
              <a:endParaRPr lang="zh-CN" altLang="en-US" sz="2400" dirty="0">
                <a:solidFill>
                  <a:prstClr val="white"/>
                </a:solidFill>
                <a:cs typeface="+mn-ea"/>
                <a:sym typeface="+mn-lt"/>
              </a:endParaRPr>
            </a:p>
          </p:txBody>
        </p:sp>
      </p:grpSp>
    </p:spTree>
    <p:extLst>
      <p:ext uri="{BB962C8B-B14F-4D97-AF65-F5344CB8AC3E}">
        <p14:creationId xmlns:p14="http://schemas.microsoft.com/office/powerpoint/2010/main" val="1389891814"/>
      </p:ext>
    </p:extLst>
  </p:cSld>
  <p:clrMapOvr>
    <a:masterClrMapping/>
  </p:clrMapOvr>
  <mc:AlternateContent xmlns:mc="http://schemas.openxmlformats.org/markup-compatibility/2006" xmlns:p14="http://schemas.microsoft.com/office/powerpoint/2010/main">
    <mc:Choice Requires="p14">
      <p:transition spd="slow" p14:dur="1500" advClick="0" advTm="5000">
        <p:random/>
      </p:transition>
    </mc:Choice>
    <mc:Fallback xmlns="">
      <p:transition spd="slow" advClick="0" advTm="500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BD5E967-A07B-8B85-326B-AA168D3A54B9}"/>
              </a:ext>
            </a:extLst>
          </p:cNvPr>
          <p:cNvSpPr>
            <a:spLocks noGrp="1"/>
          </p:cNvSpPr>
          <p:nvPr>
            <p:ph type="title"/>
          </p:nvPr>
        </p:nvSpPr>
        <p:spPr/>
        <p:txBody>
          <a:bodyPr/>
          <a:lstStyle/>
          <a:p>
            <a:r>
              <a:rPr lang="en-US" altLang="zh-TW" dirty="0"/>
              <a:t>AI</a:t>
            </a:r>
            <a:r>
              <a:rPr lang="zh-TW" altLang="en-US" dirty="0"/>
              <a:t>人工智慧</a:t>
            </a:r>
            <a:r>
              <a:rPr lang="en-US" altLang="zh-TW" dirty="0"/>
              <a:t>-OPEN GPT3.5</a:t>
            </a:r>
            <a:endParaRPr lang="zh-TW" altLang="en-US" dirty="0"/>
          </a:p>
        </p:txBody>
      </p:sp>
      <p:sp>
        <p:nvSpPr>
          <p:cNvPr id="3" name="內容版面配置區 2">
            <a:extLst>
              <a:ext uri="{FF2B5EF4-FFF2-40B4-BE49-F238E27FC236}">
                <a16:creationId xmlns:a16="http://schemas.microsoft.com/office/drawing/2014/main" id="{1049D803-3090-1514-B06E-165C5890DB77}"/>
              </a:ext>
            </a:extLst>
          </p:cNvPr>
          <p:cNvSpPr>
            <a:spLocks noGrp="1"/>
          </p:cNvSpPr>
          <p:nvPr>
            <p:ph idx="1"/>
          </p:nvPr>
        </p:nvSpPr>
        <p:spPr/>
        <p:txBody>
          <a:bodyPr/>
          <a:lstStyle/>
          <a:p>
            <a:endParaRPr lang="zh-TW" altLang="en-US"/>
          </a:p>
        </p:txBody>
      </p:sp>
      <p:pic>
        <p:nvPicPr>
          <p:cNvPr id="4" name="圖片 3">
            <a:extLst>
              <a:ext uri="{FF2B5EF4-FFF2-40B4-BE49-F238E27FC236}">
                <a16:creationId xmlns:a16="http://schemas.microsoft.com/office/drawing/2014/main" id="{07B72A8C-D35E-D49D-874F-4C7E546E4C8B}"/>
              </a:ext>
            </a:extLst>
          </p:cNvPr>
          <p:cNvPicPr>
            <a:picLocks noChangeAspect="1"/>
          </p:cNvPicPr>
          <p:nvPr/>
        </p:nvPicPr>
        <p:blipFill>
          <a:blip r:embed="rId2"/>
          <a:stretch>
            <a:fillRect/>
          </a:stretch>
        </p:blipFill>
        <p:spPr>
          <a:xfrm>
            <a:off x="742339" y="1510285"/>
            <a:ext cx="10877006" cy="5347715"/>
          </a:xfrm>
          <a:prstGeom prst="rect">
            <a:avLst/>
          </a:prstGeom>
        </p:spPr>
      </p:pic>
    </p:spTree>
    <p:extLst>
      <p:ext uri="{BB962C8B-B14F-4D97-AF65-F5344CB8AC3E}">
        <p14:creationId xmlns:p14="http://schemas.microsoft.com/office/powerpoint/2010/main" val="193211156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46FCE2-B985-ECF8-0500-01D439B3E3F3}"/>
              </a:ext>
            </a:extLst>
          </p:cNvPr>
          <p:cNvSpPr>
            <a:spLocks noGrp="1"/>
          </p:cNvSpPr>
          <p:nvPr>
            <p:ph type="title"/>
          </p:nvPr>
        </p:nvSpPr>
        <p:spPr/>
        <p:txBody>
          <a:bodyPr/>
          <a:lstStyle/>
          <a:p>
            <a:r>
              <a:rPr lang="en-US" altLang="zh-TW" dirty="0"/>
              <a:t>OPEN AI GPT4</a:t>
            </a:r>
            <a:endParaRPr lang="zh-TW" altLang="en-US" dirty="0"/>
          </a:p>
        </p:txBody>
      </p:sp>
      <p:pic>
        <p:nvPicPr>
          <p:cNvPr id="21" name="內容版面配置區 20" descr="一張含有 文字 的圖片&#10;&#10;自動產生的描述">
            <a:extLst>
              <a:ext uri="{FF2B5EF4-FFF2-40B4-BE49-F238E27FC236}">
                <a16:creationId xmlns:a16="http://schemas.microsoft.com/office/drawing/2014/main" id="{E7E9B5ED-0DCE-DEF8-A09C-A6BC0DEC6A56}"/>
              </a:ext>
            </a:extLst>
          </p:cNvPr>
          <p:cNvPicPr>
            <a:picLocks noGrp="1" noChangeAspect="1"/>
          </p:cNvPicPr>
          <p:nvPr>
            <p:ph idx="4294967295"/>
          </p:nvPr>
        </p:nvPicPr>
        <p:blipFill rotWithShape="1">
          <a:blip r:embed="rId2" cstate="print">
            <a:extLst>
              <a:ext uri="{28A0092B-C50C-407E-A947-70E740481C1C}">
                <a14:useLocalDpi xmlns:a14="http://schemas.microsoft.com/office/drawing/2010/main" val="0"/>
              </a:ext>
            </a:extLst>
          </a:blip>
          <a:srcRect r="-666" b="13619"/>
          <a:stretch/>
        </p:blipFill>
        <p:spPr>
          <a:xfrm>
            <a:off x="798990" y="1549400"/>
            <a:ext cx="4379913" cy="3759200"/>
          </a:xfrm>
        </p:spPr>
      </p:pic>
      <p:pic>
        <p:nvPicPr>
          <p:cNvPr id="23" name="圖片 22">
            <a:extLst>
              <a:ext uri="{FF2B5EF4-FFF2-40B4-BE49-F238E27FC236}">
                <a16:creationId xmlns:a16="http://schemas.microsoft.com/office/drawing/2014/main" id="{8354C627-267C-7843-7ADC-1F01DD462F77}"/>
              </a:ext>
            </a:extLst>
          </p:cNvPr>
          <p:cNvPicPr>
            <a:picLocks noChangeAspect="1"/>
          </p:cNvPicPr>
          <p:nvPr/>
        </p:nvPicPr>
        <p:blipFill rotWithShape="1">
          <a:blip r:embed="rId3">
            <a:extLst>
              <a:ext uri="{28A0092B-C50C-407E-A947-70E740481C1C}">
                <a14:useLocalDpi xmlns:a14="http://schemas.microsoft.com/office/drawing/2010/main" val="0"/>
              </a:ext>
            </a:extLst>
          </a:blip>
          <a:srcRect r="1108" b="15051"/>
          <a:stretch/>
        </p:blipFill>
        <p:spPr>
          <a:xfrm>
            <a:off x="5735782" y="1108289"/>
            <a:ext cx="5800436" cy="4982599"/>
          </a:xfrm>
          <a:prstGeom prst="rect">
            <a:avLst/>
          </a:prstGeom>
        </p:spPr>
      </p:pic>
    </p:spTree>
    <p:extLst>
      <p:ext uri="{BB962C8B-B14F-4D97-AF65-F5344CB8AC3E}">
        <p14:creationId xmlns:p14="http://schemas.microsoft.com/office/powerpoint/2010/main" val="515913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a:cxnSpLocks/>
          </p:cNvCxnSpPr>
          <p:nvPr/>
        </p:nvCxnSpPr>
        <p:spPr>
          <a:xfrm>
            <a:off x="501446" y="1204687"/>
            <a:ext cx="11189109"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rot="18900000">
            <a:off x="390677" y="429453"/>
            <a:ext cx="566057" cy="566057"/>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4" name="矩形 3"/>
          <p:cNvSpPr/>
          <p:nvPr/>
        </p:nvSpPr>
        <p:spPr>
          <a:xfrm rot="18900000">
            <a:off x="881320" y="551068"/>
            <a:ext cx="333829" cy="333829"/>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5" name="文本框 4"/>
          <p:cNvSpPr txBox="1"/>
          <p:nvPr/>
        </p:nvSpPr>
        <p:spPr>
          <a:xfrm>
            <a:off x="1349827" y="371747"/>
            <a:ext cx="5676005" cy="646331"/>
          </a:xfrm>
          <a:prstGeom prst="rect">
            <a:avLst/>
          </a:prstGeom>
          <a:noFill/>
        </p:spPr>
        <p:txBody>
          <a:bodyPr wrap="square" rtlCol="0">
            <a:spAutoFit/>
          </a:bodyPr>
          <a:lstStyle>
            <a:defPPr>
              <a:defRPr lang="zh-CN"/>
            </a:defPPr>
            <a:lvl1pPr algn="ctr">
              <a:defRPr sz="3600">
                <a:solidFill>
                  <a:schemeClr val="accent1"/>
                </a:solidFill>
                <a:latin typeface="+mj-ea"/>
                <a:ea typeface="+mj-ea"/>
              </a:defRPr>
            </a:lvl1pPr>
          </a:lstStyle>
          <a:p>
            <a:pPr algn="l"/>
            <a:r>
              <a:rPr lang="zh-TW" altLang="en-US" dirty="0">
                <a:solidFill>
                  <a:srgbClr val="151472"/>
                </a:solidFill>
                <a:latin typeface="方正尚酷简体" panose="03000509000000000000" pitchFamily="65" charset="-122"/>
                <a:ea typeface="方正尚酷简体" panose="03000509000000000000" pitchFamily="65" charset="-122"/>
              </a:rPr>
              <a:t>講師介紹 </a:t>
            </a:r>
            <a:r>
              <a:rPr lang="en-US" altLang="zh-TW" dirty="0">
                <a:solidFill>
                  <a:srgbClr val="151472"/>
                </a:solidFill>
                <a:latin typeface="方正尚酷简体" panose="03000509000000000000" pitchFamily="65" charset="-122"/>
                <a:ea typeface="方正尚酷简体" panose="03000509000000000000" pitchFamily="65" charset="-122"/>
              </a:rPr>
              <a:t>Instructors</a:t>
            </a:r>
            <a:endParaRPr lang="zh-CN" altLang="en-US" dirty="0">
              <a:solidFill>
                <a:srgbClr val="151472"/>
              </a:solidFill>
              <a:latin typeface="方正尚酷简体" panose="03000509000000000000" pitchFamily="65" charset="-122"/>
              <a:ea typeface="方正尚酷简体" panose="03000509000000000000" pitchFamily="65" charset="-122"/>
            </a:endParaRPr>
          </a:p>
        </p:txBody>
      </p:sp>
      <p:sp>
        <p:nvSpPr>
          <p:cNvPr id="16" name="矩形 15"/>
          <p:cNvSpPr/>
          <p:nvPr/>
        </p:nvSpPr>
        <p:spPr>
          <a:xfrm>
            <a:off x="529487" y="1806301"/>
            <a:ext cx="2582013" cy="4724400"/>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方正姚体" panose="02010601030101010101" pitchFamily="2" charset="-122"/>
              <a:ea typeface="方正姚体" panose="02010601030101010101" pitchFamily="2" charset="-122"/>
            </a:endParaRPr>
          </a:p>
        </p:txBody>
      </p:sp>
      <p:sp>
        <p:nvSpPr>
          <p:cNvPr id="18" name="矩形 17"/>
          <p:cNvSpPr/>
          <p:nvPr/>
        </p:nvSpPr>
        <p:spPr>
          <a:xfrm>
            <a:off x="7408617" y="1806301"/>
            <a:ext cx="4449554" cy="4724400"/>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a:latin typeface="方正姚体" panose="02010601030101010101" pitchFamily="2" charset="-122"/>
              <a:ea typeface="方正姚体" panose="02010601030101010101" pitchFamily="2" charset="-122"/>
            </a:endParaRPr>
          </a:p>
        </p:txBody>
      </p:sp>
      <p:sp>
        <p:nvSpPr>
          <p:cNvPr id="19" name="KSO_Shape"/>
          <p:cNvSpPr>
            <a:spLocks noChangeAspect="1"/>
          </p:cNvSpPr>
          <p:nvPr/>
        </p:nvSpPr>
        <p:spPr>
          <a:xfrm>
            <a:off x="7844197" y="2571650"/>
            <a:ext cx="321675" cy="431780"/>
          </a:xfrm>
          <a:custGeom>
            <a:avLst/>
            <a:gdLst/>
            <a:ahLst/>
            <a:cxnLst/>
            <a:rect l="l" t="t" r="r" b="b"/>
            <a:pathLst>
              <a:path w="1171576" h="1571810">
                <a:moveTo>
                  <a:pt x="662070" y="927911"/>
                </a:moveTo>
                <a:lnTo>
                  <a:pt x="795754" y="1040206"/>
                </a:lnTo>
                <a:lnTo>
                  <a:pt x="662070" y="1184585"/>
                </a:lnTo>
                <a:close/>
                <a:moveTo>
                  <a:pt x="662070" y="398563"/>
                </a:moveTo>
                <a:lnTo>
                  <a:pt x="795754" y="510858"/>
                </a:lnTo>
                <a:lnTo>
                  <a:pt x="662070" y="655237"/>
                </a:lnTo>
                <a:close/>
                <a:moveTo>
                  <a:pt x="539081" y="115152"/>
                </a:moveTo>
                <a:cubicBezTo>
                  <a:pt x="540863" y="298745"/>
                  <a:pt x="542646" y="482338"/>
                  <a:pt x="544428" y="665931"/>
                </a:cubicBezTo>
                <a:lnTo>
                  <a:pt x="325186" y="430647"/>
                </a:lnTo>
                <a:lnTo>
                  <a:pt x="250323" y="510858"/>
                </a:lnTo>
                <a:lnTo>
                  <a:pt x="533733" y="788921"/>
                </a:lnTo>
                <a:lnTo>
                  <a:pt x="234281" y="1077679"/>
                </a:lnTo>
                <a:lnTo>
                  <a:pt x="309144" y="1152542"/>
                </a:lnTo>
                <a:lnTo>
                  <a:pt x="549775" y="922605"/>
                </a:lnTo>
                <a:cubicBezTo>
                  <a:pt x="547993" y="1102633"/>
                  <a:pt x="546210" y="1282661"/>
                  <a:pt x="544428" y="1462689"/>
                </a:cubicBezTo>
                <a:lnTo>
                  <a:pt x="950828" y="1066984"/>
                </a:lnTo>
                <a:lnTo>
                  <a:pt x="683460" y="783573"/>
                </a:lnTo>
                <a:lnTo>
                  <a:pt x="945481" y="516205"/>
                </a:lnTo>
                <a:close/>
                <a:moveTo>
                  <a:pt x="585788" y="184"/>
                </a:moveTo>
                <a:cubicBezTo>
                  <a:pt x="1023610" y="9709"/>
                  <a:pt x="1171576" y="352004"/>
                  <a:pt x="1171576" y="785997"/>
                </a:cubicBezTo>
                <a:cubicBezTo>
                  <a:pt x="1171576" y="1219990"/>
                  <a:pt x="1080760" y="1571810"/>
                  <a:pt x="585788" y="1571810"/>
                </a:cubicBezTo>
                <a:cubicBezTo>
                  <a:pt x="90816" y="1571810"/>
                  <a:pt x="0" y="1219990"/>
                  <a:pt x="0" y="785997"/>
                </a:cubicBezTo>
                <a:cubicBezTo>
                  <a:pt x="0" y="352004"/>
                  <a:pt x="147966" y="-9341"/>
                  <a:pt x="585788" y="184"/>
                </a:cubicBezTo>
                <a:close/>
              </a:path>
            </a:pathLst>
          </a:custGeom>
          <a:solidFill>
            <a:schemeClr val="bg1"/>
          </a:solidFill>
          <a:ln w="12700">
            <a:noFill/>
          </a:ln>
          <a:effectLst>
            <a:innerShdw blurRad="25400" dist="12700" dir="13500000">
              <a:prstClr val="black">
                <a:alpha val="50000"/>
              </a:prstClr>
            </a:innerShdw>
            <a:reflection blurRad="6350" stA="52000" endA="300" endPos="3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chemeClr val="bg1"/>
              </a:solidFill>
              <a:sym typeface="+mn-lt"/>
            </a:endParaRPr>
          </a:p>
        </p:txBody>
      </p:sp>
      <p:sp>
        <p:nvSpPr>
          <p:cNvPr id="20" name="KSO_Shape"/>
          <p:cNvSpPr>
            <a:spLocks noChangeAspect="1"/>
          </p:cNvSpPr>
          <p:nvPr/>
        </p:nvSpPr>
        <p:spPr>
          <a:xfrm>
            <a:off x="7791983" y="3924972"/>
            <a:ext cx="426103" cy="284779"/>
          </a:xfrm>
          <a:custGeom>
            <a:avLst/>
            <a:gdLst/>
            <a:ahLst/>
            <a:cxnLst/>
            <a:rect l="l" t="t" r="r" b="b"/>
            <a:pathLst>
              <a:path w="4974795" h="3320682">
                <a:moveTo>
                  <a:pt x="1897867" y="1805825"/>
                </a:moveTo>
                <a:lnTo>
                  <a:pt x="2485737" y="2315734"/>
                </a:lnTo>
                <a:lnTo>
                  <a:pt x="3073607" y="1805825"/>
                </a:lnTo>
                <a:lnTo>
                  <a:pt x="4820061" y="3320682"/>
                </a:lnTo>
                <a:lnTo>
                  <a:pt x="151413" y="3320682"/>
                </a:lnTo>
                <a:close/>
                <a:moveTo>
                  <a:pt x="0" y="159634"/>
                </a:moveTo>
                <a:lnTo>
                  <a:pt x="1788328" y="1710812"/>
                </a:lnTo>
                <a:lnTo>
                  <a:pt x="0" y="3261996"/>
                </a:lnTo>
                <a:close/>
                <a:moveTo>
                  <a:pt x="4974795" y="156753"/>
                </a:moveTo>
                <a:lnTo>
                  <a:pt x="4974795" y="3264872"/>
                </a:lnTo>
                <a:lnTo>
                  <a:pt x="3183146" y="1710812"/>
                </a:lnTo>
                <a:close/>
                <a:moveTo>
                  <a:pt x="35040" y="0"/>
                </a:moveTo>
                <a:lnTo>
                  <a:pt x="4936434" y="0"/>
                </a:lnTo>
                <a:lnTo>
                  <a:pt x="2485737" y="2125709"/>
                </a:lnTo>
                <a:close/>
              </a:path>
            </a:pathLst>
          </a:custGeom>
          <a:solidFill>
            <a:schemeClr val="bg1"/>
          </a:solidFill>
          <a:ln w="12700">
            <a:noFill/>
          </a:ln>
          <a:effectLst>
            <a:innerShdw blurRad="25400" dist="12700" dir="13500000">
              <a:prstClr val="black">
                <a:alpha val="50000"/>
              </a:prstClr>
            </a:innerShdw>
            <a:reflection blurRad="6350" stA="52000" endA="300" endPos="35000" dist="762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en-US">
              <a:solidFill>
                <a:schemeClr val="bg1"/>
              </a:solidFill>
              <a:sym typeface="+mn-lt"/>
            </a:endParaRPr>
          </a:p>
        </p:txBody>
      </p:sp>
      <p:sp>
        <p:nvSpPr>
          <p:cNvPr id="21" name="KSO_Shape"/>
          <p:cNvSpPr>
            <a:spLocks noChangeAspect="1"/>
          </p:cNvSpPr>
          <p:nvPr/>
        </p:nvSpPr>
        <p:spPr>
          <a:xfrm flipH="1">
            <a:off x="7815806" y="5274820"/>
            <a:ext cx="378456" cy="348810"/>
          </a:xfrm>
          <a:custGeom>
            <a:avLst/>
            <a:gdLst/>
            <a:ahLst/>
            <a:cxnLst/>
            <a:rect l="l" t="t" r="r" b="b"/>
            <a:pathLst>
              <a:path w="2922576" h="2692126">
                <a:moveTo>
                  <a:pt x="553896" y="1279436"/>
                </a:moveTo>
                <a:cubicBezTo>
                  <a:pt x="792021" y="1473111"/>
                  <a:pt x="992046" y="1742986"/>
                  <a:pt x="1211121" y="1974761"/>
                </a:cubicBezTo>
                <a:lnTo>
                  <a:pt x="1201596" y="2431961"/>
                </a:lnTo>
                <a:cubicBezTo>
                  <a:pt x="947596" y="2384336"/>
                  <a:pt x="769796" y="2336711"/>
                  <a:pt x="639621" y="2117636"/>
                </a:cubicBezTo>
                <a:cubicBezTo>
                  <a:pt x="509446" y="1898561"/>
                  <a:pt x="582471" y="1558836"/>
                  <a:pt x="553896" y="1279436"/>
                </a:cubicBezTo>
                <a:close/>
                <a:moveTo>
                  <a:pt x="1414250" y="349940"/>
                </a:moveTo>
                <a:lnTo>
                  <a:pt x="1576175" y="702365"/>
                </a:lnTo>
                <a:lnTo>
                  <a:pt x="1840671" y="351223"/>
                </a:lnTo>
                <a:cubicBezTo>
                  <a:pt x="1946050" y="474823"/>
                  <a:pt x="2011221" y="645739"/>
                  <a:pt x="2011221" y="834547"/>
                </a:cubicBezTo>
                <a:cubicBezTo>
                  <a:pt x="2019964" y="1198269"/>
                  <a:pt x="1873746" y="1469720"/>
                  <a:pt x="1527496" y="1508764"/>
                </a:cubicBezTo>
                <a:lnTo>
                  <a:pt x="1534971" y="2136686"/>
                </a:lnTo>
                <a:cubicBezTo>
                  <a:pt x="1804846" y="1854111"/>
                  <a:pt x="2036621" y="1552486"/>
                  <a:pt x="2344596" y="1288961"/>
                </a:cubicBezTo>
                <a:cubicBezTo>
                  <a:pt x="2347771" y="1504861"/>
                  <a:pt x="2350946" y="1939836"/>
                  <a:pt x="2192196" y="2193836"/>
                </a:cubicBezTo>
                <a:cubicBezTo>
                  <a:pt x="1995346" y="2466886"/>
                  <a:pt x="1623871" y="2444661"/>
                  <a:pt x="1344471" y="2441486"/>
                </a:cubicBezTo>
                <a:lnTo>
                  <a:pt x="1353780" y="1510652"/>
                </a:lnTo>
                <a:cubicBezTo>
                  <a:pt x="992542" y="1480514"/>
                  <a:pt x="840254" y="1205525"/>
                  <a:pt x="849171" y="834547"/>
                </a:cubicBezTo>
                <a:cubicBezTo>
                  <a:pt x="853745" y="644286"/>
                  <a:pt x="913894" y="479273"/>
                  <a:pt x="1011904" y="360081"/>
                </a:cubicBezTo>
                <a:lnTo>
                  <a:pt x="1014200" y="359465"/>
                </a:lnTo>
                <a:lnTo>
                  <a:pt x="1214225" y="683315"/>
                </a:lnTo>
                <a:close/>
                <a:moveTo>
                  <a:pt x="480281" y="174535"/>
                </a:moveTo>
                <a:cubicBezTo>
                  <a:pt x="324175" y="174535"/>
                  <a:pt x="197626" y="319405"/>
                  <a:pt x="197626" y="498111"/>
                </a:cubicBezTo>
                <a:lnTo>
                  <a:pt x="197626" y="2194015"/>
                </a:lnTo>
                <a:cubicBezTo>
                  <a:pt x="197626" y="2372721"/>
                  <a:pt x="324175" y="2517591"/>
                  <a:pt x="480281" y="2517591"/>
                </a:cubicBezTo>
                <a:lnTo>
                  <a:pt x="2458598" y="2517591"/>
                </a:lnTo>
                <a:cubicBezTo>
                  <a:pt x="2614704" y="2517591"/>
                  <a:pt x="2741253" y="2372721"/>
                  <a:pt x="2741253" y="2194015"/>
                </a:cubicBezTo>
                <a:lnTo>
                  <a:pt x="2741253" y="498111"/>
                </a:lnTo>
                <a:cubicBezTo>
                  <a:pt x="2741253" y="319405"/>
                  <a:pt x="2614704" y="174535"/>
                  <a:pt x="2458598" y="174535"/>
                </a:cubicBezTo>
                <a:close/>
                <a:moveTo>
                  <a:pt x="324765" y="0"/>
                </a:moveTo>
                <a:lnTo>
                  <a:pt x="2597811" y="0"/>
                </a:lnTo>
                <a:cubicBezTo>
                  <a:pt x="2777173" y="0"/>
                  <a:pt x="2922576" y="166453"/>
                  <a:pt x="2922576" y="371783"/>
                </a:cubicBezTo>
                <a:lnTo>
                  <a:pt x="2922576" y="2320344"/>
                </a:lnTo>
                <a:cubicBezTo>
                  <a:pt x="2922576" y="2525673"/>
                  <a:pt x="2777173" y="2692126"/>
                  <a:pt x="2597811" y="2692126"/>
                </a:cubicBezTo>
                <a:lnTo>
                  <a:pt x="324765" y="2692126"/>
                </a:lnTo>
                <a:cubicBezTo>
                  <a:pt x="145402" y="2692126"/>
                  <a:pt x="0" y="2525673"/>
                  <a:pt x="0" y="2320344"/>
                </a:cubicBezTo>
                <a:lnTo>
                  <a:pt x="0" y="371783"/>
                </a:lnTo>
                <a:cubicBezTo>
                  <a:pt x="0" y="166453"/>
                  <a:pt x="145402" y="0"/>
                  <a:pt x="324765" y="0"/>
                </a:cubicBezTo>
                <a:close/>
              </a:path>
            </a:pathLst>
          </a:custGeom>
          <a:solidFill>
            <a:schemeClr val="bg1"/>
          </a:solidFill>
          <a:ln w="12700">
            <a:noFill/>
          </a:ln>
          <a:effectLst>
            <a:innerShdw blurRad="25400" dist="12700" dir="13500000">
              <a:prstClr val="black">
                <a:alpha val="50000"/>
              </a:prstClr>
            </a:innerShdw>
            <a:reflection blurRad="6350" stA="52000" endA="300" endPos="35000" dist="381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lang="zh-CN" altLang="en-US">
              <a:solidFill>
                <a:schemeClr val="bg1"/>
              </a:solidFill>
              <a:sym typeface="+mn-lt"/>
            </a:endParaRPr>
          </a:p>
        </p:txBody>
      </p:sp>
      <p:grpSp>
        <p:nvGrpSpPr>
          <p:cNvPr id="22" name="Group 53"/>
          <p:cNvGrpSpPr/>
          <p:nvPr/>
        </p:nvGrpSpPr>
        <p:grpSpPr>
          <a:xfrm>
            <a:off x="8403598" y="2245360"/>
            <a:ext cx="3002397" cy="677612"/>
            <a:chOff x="8614471" y="2558783"/>
            <a:chExt cx="3162659" cy="642556"/>
          </a:xfrm>
        </p:grpSpPr>
        <p:sp>
          <p:nvSpPr>
            <p:cNvPr id="23" name="TextBox 54"/>
            <p:cNvSpPr txBox="1"/>
            <p:nvPr/>
          </p:nvSpPr>
          <p:spPr>
            <a:xfrm>
              <a:off x="8614471" y="2558783"/>
              <a:ext cx="1469393" cy="395766"/>
            </a:xfrm>
            <a:prstGeom prst="rect">
              <a:avLst/>
            </a:prstGeom>
            <a:noFill/>
          </p:spPr>
          <p:txBody>
            <a:bodyPr wrap="none" rtlCol="0">
              <a:spAutoFit/>
            </a:bodyPr>
            <a:lstStyle/>
            <a:p>
              <a:pPr>
                <a:lnSpc>
                  <a:spcPct val="130000"/>
                </a:lnSpc>
              </a:pPr>
              <a:r>
                <a:rPr lang="zh-TW"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rPr>
                <a:t>姓名</a:t>
              </a:r>
              <a:r>
                <a:rPr lang="en-US" altLang="zh-TW"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rPr>
                <a:t>:</a:t>
              </a:r>
              <a:r>
                <a:rPr lang="zh-TW"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rPr>
                <a:t>賴家榮</a:t>
              </a:r>
              <a:endParaRPr lang="zh-CN"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endParaRPr>
            </a:p>
          </p:txBody>
        </p:sp>
        <p:sp>
          <p:nvSpPr>
            <p:cNvPr id="24" name="Rectangle 55"/>
            <p:cNvSpPr/>
            <p:nvPr/>
          </p:nvSpPr>
          <p:spPr>
            <a:xfrm>
              <a:off x="8614471" y="2924503"/>
              <a:ext cx="3162659" cy="276836"/>
            </a:xfrm>
            <a:prstGeom prst="rect">
              <a:avLst/>
            </a:prstGeom>
          </p:spPr>
          <p:txBody>
            <a:bodyPr wrap="square">
              <a:spAutoFit/>
            </a:bodyPr>
            <a:lstStyle/>
            <a:p>
              <a:pPr>
                <a:lnSpc>
                  <a:spcPct val="130000"/>
                </a:lnSpc>
              </a:pPr>
              <a:endParaRPr lang="en-GB"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5" name="Group 53"/>
          <p:cNvGrpSpPr/>
          <p:nvPr/>
        </p:nvGrpSpPr>
        <p:grpSpPr>
          <a:xfrm>
            <a:off x="8403598" y="3613821"/>
            <a:ext cx="3002397" cy="1326357"/>
            <a:chOff x="8614471" y="2572546"/>
            <a:chExt cx="3162659" cy="1257738"/>
          </a:xfrm>
        </p:grpSpPr>
        <p:sp>
          <p:nvSpPr>
            <p:cNvPr id="26" name="TextBox 54"/>
            <p:cNvSpPr txBox="1"/>
            <p:nvPr/>
          </p:nvSpPr>
          <p:spPr>
            <a:xfrm>
              <a:off x="8614471" y="2572546"/>
              <a:ext cx="1167139" cy="395766"/>
            </a:xfrm>
            <a:prstGeom prst="rect">
              <a:avLst/>
            </a:prstGeom>
            <a:noFill/>
          </p:spPr>
          <p:txBody>
            <a:bodyPr wrap="none" rtlCol="0">
              <a:spAutoFit/>
            </a:bodyPr>
            <a:lstStyle/>
            <a:p>
              <a:pPr>
                <a:lnSpc>
                  <a:spcPct val="130000"/>
                </a:lnSpc>
              </a:pPr>
              <a:r>
                <a:rPr lang="zh-TW"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rPr>
                <a:t>經歷背景</a:t>
              </a:r>
              <a:endParaRPr lang="zh-CN"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endParaRPr>
            </a:p>
          </p:txBody>
        </p:sp>
        <p:sp>
          <p:nvSpPr>
            <p:cNvPr id="27" name="Rectangle 55"/>
            <p:cNvSpPr/>
            <p:nvPr/>
          </p:nvSpPr>
          <p:spPr>
            <a:xfrm>
              <a:off x="8614471" y="2924503"/>
              <a:ext cx="3162659" cy="905781"/>
            </a:xfrm>
            <a:prstGeom prst="rect">
              <a:avLst/>
            </a:prstGeom>
          </p:spPr>
          <p:txBody>
            <a:bodyPr wrap="square">
              <a:spAutoFit/>
            </a:bodyPr>
            <a:lstStyle/>
            <a:p>
              <a:pPr>
                <a:lnSpc>
                  <a:spcPct val="130000"/>
                </a:lnSpc>
              </a:pP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文魁</a:t>
              </a: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松崗書圖</a:t>
              </a: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a:t>
              </a: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技術工程師</a:t>
              </a:r>
              <a:endPar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nSpc>
                  <a:spcPct val="130000"/>
                </a:lnSpc>
              </a:pP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韓國</a:t>
              </a: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Namo(</a:t>
              </a: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台灣技術經理</a:t>
              </a: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a:t>
              </a:r>
            </a:p>
            <a:p>
              <a:pPr>
                <a:lnSpc>
                  <a:spcPct val="130000"/>
                </a:lnSpc>
              </a:pP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2009</a:t>
              </a: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國際世界運動會</a:t>
              </a:r>
              <a:endPar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nSpc>
                  <a:spcPct val="130000"/>
                </a:lnSpc>
              </a:pPr>
              <a:endPar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grpSp>
        <p:nvGrpSpPr>
          <p:cNvPr id="28" name="Group 53"/>
          <p:cNvGrpSpPr/>
          <p:nvPr/>
        </p:nvGrpSpPr>
        <p:grpSpPr>
          <a:xfrm>
            <a:off x="8403598" y="5023582"/>
            <a:ext cx="3002397" cy="1106040"/>
            <a:chOff x="8614471" y="2572546"/>
            <a:chExt cx="3162659" cy="1048819"/>
          </a:xfrm>
        </p:grpSpPr>
        <p:sp>
          <p:nvSpPr>
            <p:cNvPr id="29" name="TextBox 54"/>
            <p:cNvSpPr txBox="1"/>
            <p:nvPr/>
          </p:nvSpPr>
          <p:spPr>
            <a:xfrm>
              <a:off x="8614471" y="2572546"/>
              <a:ext cx="680831" cy="395766"/>
            </a:xfrm>
            <a:prstGeom prst="rect">
              <a:avLst/>
            </a:prstGeom>
            <a:noFill/>
          </p:spPr>
          <p:txBody>
            <a:bodyPr wrap="none" rtlCol="0">
              <a:spAutoFit/>
            </a:bodyPr>
            <a:lstStyle/>
            <a:p>
              <a:pPr>
                <a:lnSpc>
                  <a:spcPct val="130000"/>
                </a:lnSpc>
              </a:pPr>
              <a:r>
                <a:rPr lang="zh-TW"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rPr>
                <a:t>現任</a:t>
              </a:r>
              <a:endParaRPr lang="zh-CN" altLang="en-US" dirty="0">
                <a:solidFill>
                  <a:schemeClr val="bg1"/>
                </a:solidFill>
                <a:latin typeface="迷你简菱心" panose="02010609000101010101" pitchFamily="49" charset="-122"/>
                <a:ea typeface="迷你简菱心" panose="02010609000101010101" pitchFamily="49" charset="-122"/>
                <a:sym typeface="Arial" panose="020B0604020202020204" pitchFamily="34" charset="0"/>
              </a:endParaRPr>
            </a:p>
          </p:txBody>
        </p:sp>
        <p:sp>
          <p:nvSpPr>
            <p:cNvPr id="30" name="Rectangle 55"/>
            <p:cNvSpPr/>
            <p:nvPr/>
          </p:nvSpPr>
          <p:spPr>
            <a:xfrm>
              <a:off x="8614471" y="2924503"/>
              <a:ext cx="3162659" cy="696862"/>
            </a:xfrm>
            <a:prstGeom prst="rect">
              <a:avLst/>
            </a:prstGeom>
          </p:spPr>
          <p:txBody>
            <a:bodyPr wrap="square">
              <a:spAutoFit/>
            </a:bodyPr>
            <a:lstStyle/>
            <a:p>
              <a:pPr>
                <a:lnSpc>
                  <a:spcPct val="130000"/>
                </a:lnSpc>
              </a:pP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創立甫東科技至今</a:t>
              </a:r>
              <a:r>
                <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rPr>
                <a:t>12</a:t>
              </a: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年、專業於網路行銷、數據分析，同時擔任國、私大專院校數位行銷講師。</a:t>
              </a:r>
              <a:endParaRPr lang="en-GB"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grpSp>
      <p:pic>
        <p:nvPicPr>
          <p:cNvPr id="9" name="圖片 8" descr="一張含有 個人, 室內 的圖片&#10;&#10;自動產生的描述">
            <a:extLst>
              <a:ext uri="{FF2B5EF4-FFF2-40B4-BE49-F238E27FC236}">
                <a16:creationId xmlns:a16="http://schemas.microsoft.com/office/drawing/2014/main" id="{0F0DE936-0291-D6DE-FED5-0EF689C53D3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18167" r="395" b="2564"/>
          <a:stretch/>
        </p:blipFill>
        <p:spPr>
          <a:xfrm>
            <a:off x="1654000" y="1204687"/>
            <a:ext cx="3152726" cy="5436257"/>
          </a:xfrm>
          <a:prstGeom prst="rect">
            <a:avLst/>
          </a:prstGeom>
        </p:spPr>
      </p:pic>
      <p:sp>
        <p:nvSpPr>
          <p:cNvPr id="10" name="Rectangle 55">
            <a:extLst>
              <a:ext uri="{FF2B5EF4-FFF2-40B4-BE49-F238E27FC236}">
                <a16:creationId xmlns:a16="http://schemas.microsoft.com/office/drawing/2014/main" id="{3DBEBF8A-FB08-F7ED-69A4-BE1820B7E37F}"/>
              </a:ext>
            </a:extLst>
          </p:cNvPr>
          <p:cNvSpPr/>
          <p:nvPr/>
        </p:nvSpPr>
        <p:spPr>
          <a:xfrm>
            <a:off x="8403598" y="2575220"/>
            <a:ext cx="3002397" cy="512256"/>
          </a:xfrm>
          <a:prstGeom prst="rect">
            <a:avLst/>
          </a:prstGeom>
        </p:spPr>
        <p:txBody>
          <a:bodyPr wrap="square">
            <a:spAutoFit/>
          </a:bodyPr>
          <a:lstStyle/>
          <a:p>
            <a:pPr>
              <a:lnSpc>
                <a:spcPct val="130000"/>
              </a:lnSpc>
            </a:pP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資訊管理研究所</a:t>
            </a:r>
            <a:endPar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a:p>
            <a:pPr>
              <a:lnSpc>
                <a:spcPct val="130000"/>
              </a:lnSpc>
            </a:pPr>
            <a:r>
              <a:rPr lang="zh-TW" altLang="en-US" sz="1107" dirty="0">
                <a:solidFill>
                  <a:schemeClr val="bg1"/>
                </a:solidFill>
                <a:latin typeface="Arial" panose="020B0604020202020204" pitchFamily="34" charset="0"/>
                <a:ea typeface="微软雅黑" panose="020B0503020204020204" pitchFamily="34" charset="-122"/>
                <a:sym typeface="Arial" panose="020B0604020202020204" pitchFamily="34" charset="0"/>
              </a:rPr>
              <a:t>目前就讀博士班</a:t>
            </a:r>
            <a:endParaRPr lang="en-US" altLang="zh-TW" sz="1107" dirty="0">
              <a:solidFill>
                <a:schemeClr val="bg1"/>
              </a:solidFill>
              <a:latin typeface="Arial" panose="020B0604020202020204" pitchFamily="34" charset="0"/>
              <a:ea typeface="微软雅黑" panose="020B0503020204020204" pitchFamily="34" charset="-122"/>
              <a:sym typeface="Arial" panose="020B0604020202020204" pitchFamily="34" charset="0"/>
            </a:endParaRPr>
          </a:p>
        </p:txBody>
      </p:sp>
    </p:spTree>
    <p:extLst>
      <p:ext uri="{BB962C8B-B14F-4D97-AF65-F5344CB8AC3E}">
        <p14:creationId xmlns:p14="http://schemas.microsoft.com/office/powerpoint/2010/main" val="2706222622"/>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250"/>
                                </p:stCondLst>
                                <p:childTnLst>
                                  <p:par>
                                    <p:cTn id="20" presetID="53" presetClass="entr" presetSubtype="16" fill="hold" grpId="0" nodeType="afterEffect">
                                      <p:stCondLst>
                                        <p:cond delay="0"/>
                                      </p:stCondLst>
                                      <p:iterate type="lt">
                                        <p:tmPct val="10000"/>
                                      </p:iterate>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2450"/>
                                </p:stCondLst>
                                <p:childTnLst>
                                  <p:par>
                                    <p:cTn id="26" presetID="2" presetClass="entr" presetSubtype="8" fill="hold" grpId="0" nodeType="afterEffect" p14:presetBounceEnd="41000">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14:bounceEnd="41000">
                                          <p:cBhvr additive="base">
                                            <p:cTn id="28" dur="1000" fill="hold"/>
                                            <p:tgtEl>
                                              <p:spTgt spid="16"/>
                                            </p:tgtEl>
                                            <p:attrNameLst>
                                              <p:attrName>ppt_x</p:attrName>
                                            </p:attrNameLst>
                                          </p:cBhvr>
                                          <p:tavLst>
                                            <p:tav tm="0">
                                              <p:val>
                                                <p:strVal val="0-#ppt_w/2"/>
                                              </p:val>
                                            </p:tav>
                                            <p:tav tm="100000">
                                              <p:val>
                                                <p:strVal val="#ppt_x"/>
                                              </p:val>
                                            </p:tav>
                                          </p:tavLst>
                                        </p:anim>
                                        <p:anim calcmode="lin" valueType="num" p14:bounceEnd="41000">
                                          <p:cBhvr additive="base">
                                            <p:cTn id="29" dur="1000" fill="hold"/>
                                            <p:tgtEl>
                                              <p:spTgt spid="16"/>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14:presetBounceEnd="41000">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14:bounceEnd="41000">
                                          <p:cBhvr additive="base">
                                            <p:cTn id="32" dur="1000" fill="hold"/>
                                            <p:tgtEl>
                                              <p:spTgt spid="18"/>
                                            </p:tgtEl>
                                            <p:attrNameLst>
                                              <p:attrName>ppt_x</p:attrName>
                                            </p:attrNameLst>
                                          </p:cBhvr>
                                          <p:tavLst>
                                            <p:tav tm="0">
                                              <p:val>
                                                <p:strVal val="1+#ppt_w/2"/>
                                              </p:val>
                                            </p:tav>
                                            <p:tav tm="100000">
                                              <p:val>
                                                <p:strVal val="#ppt_x"/>
                                              </p:val>
                                            </p:tav>
                                          </p:tavLst>
                                        </p:anim>
                                        <p:anim calcmode="lin" valueType="num" p14:bounceEnd="41000">
                                          <p:cBhvr additive="base">
                                            <p:cTn id="33" dur="1000" fill="hold"/>
                                            <p:tgtEl>
                                              <p:spTgt spid="18"/>
                                            </p:tgtEl>
                                            <p:attrNameLst>
                                              <p:attrName>ppt_y</p:attrName>
                                            </p:attrNameLst>
                                          </p:cBhvr>
                                          <p:tavLst>
                                            <p:tav tm="0">
                                              <p:val>
                                                <p:strVal val="#ppt_y"/>
                                              </p:val>
                                            </p:tav>
                                            <p:tav tm="100000">
                                              <p:val>
                                                <p:strVal val="#ppt_y"/>
                                              </p:val>
                                            </p:tav>
                                          </p:tavLst>
                                        </p:anim>
                                      </p:childTnLst>
                                    </p:cTn>
                                  </p:par>
                                </p:childTnLst>
                              </p:cTn>
                            </p:par>
                            <p:par>
                              <p:cTn id="34" fill="hold">
                                <p:stCondLst>
                                  <p:cond delay="3450"/>
                                </p:stCondLst>
                                <p:childTnLst>
                                  <p:par>
                                    <p:cTn id="35" presetID="42"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anim calcmode="lin" valueType="num">
                                          <p:cBhvr>
                                            <p:cTn id="38" dur="500" fill="hold"/>
                                            <p:tgtEl>
                                              <p:spTgt spid="19"/>
                                            </p:tgtEl>
                                            <p:attrNameLst>
                                              <p:attrName>ppt_x</p:attrName>
                                            </p:attrNameLst>
                                          </p:cBhvr>
                                          <p:tavLst>
                                            <p:tav tm="0">
                                              <p:val>
                                                <p:strVal val="#ppt_x"/>
                                              </p:val>
                                            </p:tav>
                                            <p:tav tm="100000">
                                              <p:val>
                                                <p:strVal val="#ppt_x"/>
                                              </p:val>
                                            </p:tav>
                                          </p:tavLst>
                                        </p:anim>
                                        <p:anim calcmode="lin" valueType="num">
                                          <p:cBhvr>
                                            <p:cTn id="39" dur="500" fill="hold"/>
                                            <p:tgtEl>
                                              <p:spTgt spid="19"/>
                                            </p:tgtEl>
                                            <p:attrNameLst>
                                              <p:attrName>ppt_y</p:attrName>
                                            </p:attrNameLst>
                                          </p:cBhvr>
                                          <p:tavLst>
                                            <p:tav tm="0">
                                              <p:val>
                                                <p:strVal val="#ppt_y+.1"/>
                                              </p:val>
                                            </p:tav>
                                            <p:tav tm="100000">
                                              <p:val>
                                                <p:strVal val="#ppt_y"/>
                                              </p:val>
                                            </p:tav>
                                          </p:tavLst>
                                        </p:anim>
                                      </p:childTnLst>
                                    </p:cTn>
                                  </p:par>
                                </p:childTnLst>
                              </p:cTn>
                            </p:par>
                            <p:par>
                              <p:cTn id="40" fill="hold">
                                <p:stCondLst>
                                  <p:cond delay="3950"/>
                                </p:stCondLst>
                                <p:childTnLst>
                                  <p:par>
                                    <p:cTn id="41" presetID="42"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anim calcmode="lin" valueType="num">
                                          <p:cBhvr>
                                            <p:cTn id="44" dur="500" fill="hold"/>
                                            <p:tgtEl>
                                              <p:spTgt spid="20"/>
                                            </p:tgtEl>
                                            <p:attrNameLst>
                                              <p:attrName>ppt_x</p:attrName>
                                            </p:attrNameLst>
                                          </p:cBhvr>
                                          <p:tavLst>
                                            <p:tav tm="0">
                                              <p:val>
                                                <p:strVal val="#ppt_x"/>
                                              </p:val>
                                            </p:tav>
                                            <p:tav tm="100000">
                                              <p:val>
                                                <p:strVal val="#ppt_x"/>
                                              </p:val>
                                            </p:tav>
                                          </p:tavLst>
                                        </p:anim>
                                        <p:anim calcmode="lin" valueType="num">
                                          <p:cBhvr>
                                            <p:cTn id="45" dur="500" fill="hold"/>
                                            <p:tgtEl>
                                              <p:spTgt spid="20"/>
                                            </p:tgtEl>
                                            <p:attrNameLst>
                                              <p:attrName>ppt_y</p:attrName>
                                            </p:attrNameLst>
                                          </p:cBhvr>
                                          <p:tavLst>
                                            <p:tav tm="0">
                                              <p:val>
                                                <p:strVal val="#ppt_y+.1"/>
                                              </p:val>
                                            </p:tav>
                                            <p:tav tm="100000">
                                              <p:val>
                                                <p:strVal val="#ppt_y"/>
                                              </p:val>
                                            </p:tav>
                                          </p:tavLst>
                                        </p:anim>
                                      </p:childTnLst>
                                    </p:cTn>
                                  </p:par>
                                </p:childTnLst>
                              </p:cTn>
                            </p:par>
                            <p:par>
                              <p:cTn id="46" fill="hold">
                                <p:stCondLst>
                                  <p:cond delay="4450"/>
                                </p:stCondLst>
                                <p:childTnLst>
                                  <p:par>
                                    <p:cTn id="47" presetID="42" presetClass="entr" presetSubtype="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anim calcmode="lin" valueType="num">
                                          <p:cBhvr>
                                            <p:cTn id="50" dur="500" fill="hold"/>
                                            <p:tgtEl>
                                              <p:spTgt spid="21"/>
                                            </p:tgtEl>
                                            <p:attrNameLst>
                                              <p:attrName>ppt_x</p:attrName>
                                            </p:attrNameLst>
                                          </p:cBhvr>
                                          <p:tavLst>
                                            <p:tav tm="0">
                                              <p:val>
                                                <p:strVal val="#ppt_x"/>
                                              </p:val>
                                            </p:tav>
                                            <p:tav tm="100000">
                                              <p:val>
                                                <p:strVal val="#ppt_x"/>
                                              </p:val>
                                            </p:tav>
                                          </p:tavLst>
                                        </p:anim>
                                        <p:anim calcmode="lin" valueType="num">
                                          <p:cBhvr>
                                            <p:cTn id="51" dur="500" fill="hold"/>
                                            <p:tgtEl>
                                              <p:spTgt spid="21"/>
                                            </p:tgtEl>
                                            <p:attrNameLst>
                                              <p:attrName>ppt_y</p:attrName>
                                            </p:attrNameLst>
                                          </p:cBhvr>
                                          <p:tavLst>
                                            <p:tav tm="0">
                                              <p:val>
                                                <p:strVal val="#ppt_y+.1"/>
                                              </p:val>
                                            </p:tav>
                                            <p:tav tm="100000">
                                              <p:val>
                                                <p:strVal val="#ppt_y"/>
                                              </p:val>
                                            </p:tav>
                                          </p:tavLst>
                                        </p:anim>
                                      </p:childTnLst>
                                    </p:cTn>
                                  </p:par>
                                  <p:par>
                                    <p:cTn id="52" presetID="22" presetClass="entr" presetSubtype="8"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par>
                                    <p:cTn id="55" presetID="22" presetClass="entr" presetSubtype="8"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500"/>
                                            <p:tgtEl>
                                              <p:spTgt spid="25"/>
                                            </p:tgtEl>
                                          </p:cBhvr>
                                        </p:animEffect>
                                      </p:childTnLst>
                                    </p:cTn>
                                  </p:par>
                                  <p:par>
                                    <p:cTn id="58" presetID="22" presetClass="entr" presetSubtype="8" fill="hold"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16" grpId="0" animBg="1"/>
          <p:bldP spid="18" grpId="0" animBg="1"/>
          <p:bldP spid="19" grpId="0" animBg="1"/>
          <p:bldP spid="20" grpId="0" animBg="1"/>
          <p:bldP spid="21"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par>
                              <p:cTn id="19" fill="hold">
                                <p:stCondLst>
                                  <p:cond delay="1250"/>
                                </p:stCondLst>
                                <p:childTnLst>
                                  <p:par>
                                    <p:cTn id="20" presetID="53" presetClass="entr" presetSubtype="16" fill="hold" grpId="0" nodeType="afterEffect">
                                      <p:stCondLst>
                                        <p:cond delay="0"/>
                                      </p:stCondLst>
                                      <p:iterate type="lt">
                                        <p:tmPct val="10000"/>
                                      </p:iterate>
                                      <p:childTnLst>
                                        <p:set>
                                          <p:cBhvr>
                                            <p:cTn id="21" dur="1" fill="hold">
                                              <p:stCondLst>
                                                <p:cond delay="0"/>
                                              </p:stCondLst>
                                            </p:cTn>
                                            <p:tgtEl>
                                              <p:spTgt spid="5"/>
                                            </p:tgtEl>
                                            <p:attrNameLst>
                                              <p:attrName>style.visibility</p:attrName>
                                            </p:attrNameLst>
                                          </p:cBhvr>
                                          <p:to>
                                            <p:strVal val="visible"/>
                                          </p:to>
                                        </p:set>
                                        <p:anim calcmode="lin" valueType="num">
                                          <p:cBhvr>
                                            <p:cTn id="22" dur="500" fill="hold"/>
                                            <p:tgtEl>
                                              <p:spTgt spid="5"/>
                                            </p:tgtEl>
                                            <p:attrNameLst>
                                              <p:attrName>ppt_w</p:attrName>
                                            </p:attrNameLst>
                                          </p:cBhvr>
                                          <p:tavLst>
                                            <p:tav tm="0">
                                              <p:val>
                                                <p:fltVal val="0"/>
                                              </p:val>
                                            </p:tav>
                                            <p:tav tm="100000">
                                              <p:val>
                                                <p:strVal val="#ppt_w"/>
                                              </p:val>
                                            </p:tav>
                                          </p:tavLst>
                                        </p:anim>
                                        <p:anim calcmode="lin" valueType="num">
                                          <p:cBhvr>
                                            <p:cTn id="23" dur="500" fill="hold"/>
                                            <p:tgtEl>
                                              <p:spTgt spid="5"/>
                                            </p:tgtEl>
                                            <p:attrNameLst>
                                              <p:attrName>ppt_h</p:attrName>
                                            </p:attrNameLst>
                                          </p:cBhvr>
                                          <p:tavLst>
                                            <p:tav tm="0">
                                              <p:val>
                                                <p:fltVal val="0"/>
                                              </p:val>
                                            </p:tav>
                                            <p:tav tm="100000">
                                              <p:val>
                                                <p:strVal val="#ppt_h"/>
                                              </p:val>
                                            </p:tav>
                                          </p:tavLst>
                                        </p:anim>
                                        <p:animEffect transition="in" filter="fade">
                                          <p:cBhvr>
                                            <p:cTn id="24" dur="500"/>
                                            <p:tgtEl>
                                              <p:spTgt spid="5"/>
                                            </p:tgtEl>
                                          </p:cBhvr>
                                        </p:animEffect>
                                      </p:childTnLst>
                                    </p:cTn>
                                  </p:par>
                                </p:childTnLst>
                              </p:cTn>
                            </p:par>
                            <p:par>
                              <p:cTn id="25" fill="hold">
                                <p:stCondLst>
                                  <p:cond delay="2450"/>
                                </p:stCondLst>
                                <p:childTnLst>
                                  <p:par>
                                    <p:cTn id="26" presetID="2" presetClass="entr" presetSubtype="8" fill="hold" grpId="0" nodeType="afterEffect">
                                      <p:stCondLst>
                                        <p:cond delay="0"/>
                                      </p:stCondLst>
                                      <p:childTnLst>
                                        <p:set>
                                          <p:cBhvr>
                                            <p:cTn id="27" dur="1" fill="hold">
                                              <p:stCondLst>
                                                <p:cond delay="0"/>
                                              </p:stCondLst>
                                            </p:cTn>
                                            <p:tgtEl>
                                              <p:spTgt spid="16"/>
                                            </p:tgtEl>
                                            <p:attrNameLst>
                                              <p:attrName>style.visibility</p:attrName>
                                            </p:attrNameLst>
                                          </p:cBhvr>
                                          <p:to>
                                            <p:strVal val="visible"/>
                                          </p:to>
                                        </p:set>
                                        <p:anim calcmode="lin" valueType="num">
                                          <p:cBhvr additive="base">
                                            <p:cTn id="28" dur="1000" fill="hold"/>
                                            <p:tgtEl>
                                              <p:spTgt spid="16"/>
                                            </p:tgtEl>
                                            <p:attrNameLst>
                                              <p:attrName>ppt_x</p:attrName>
                                            </p:attrNameLst>
                                          </p:cBhvr>
                                          <p:tavLst>
                                            <p:tav tm="0">
                                              <p:val>
                                                <p:strVal val="0-#ppt_w/2"/>
                                              </p:val>
                                            </p:tav>
                                            <p:tav tm="100000">
                                              <p:val>
                                                <p:strVal val="#ppt_x"/>
                                              </p:val>
                                            </p:tav>
                                          </p:tavLst>
                                        </p:anim>
                                        <p:anim calcmode="lin" valueType="num">
                                          <p:cBhvr additive="base">
                                            <p:cTn id="29" dur="1000" fill="hold"/>
                                            <p:tgtEl>
                                              <p:spTgt spid="16"/>
                                            </p:tgtEl>
                                            <p:attrNameLst>
                                              <p:attrName>ppt_y</p:attrName>
                                            </p:attrNameLst>
                                          </p:cBhvr>
                                          <p:tavLst>
                                            <p:tav tm="0">
                                              <p:val>
                                                <p:strVal val="#ppt_y"/>
                                              </p:val>
                                            </p:tav>
                                            <p:tav tm="100000">
                                              <p:val>
                                                <p:strVal val="#ppt_y"/>
                                              </p:val>
                                            </p:tav>
                                          </p:tavLst>
                                        </p:anim>
                                      </p:childTnLst>
                                    </p:cTn>
                                  </p:par>
                                  <p:par>
                                    <p:cTn id="30" presetID="2" presetClass="entr" presetSubtype="2" fill="hold" grpId="0" nodeType="withEffect">
                                      <p:stCondLst>
                                        <p:cond delay="0"/>
                                      </p:stCondLst>
                                      <p:childTnLst>
                                        <p:set>
                                          <p:cBhvr>
                                            <p:cTn id="31" dur="1" fill="hold">
                                              <p:stCondLst>
                                                <p:cond delay="0"/>
                                              </p:stCondLst>
                                            </p:cTn>
                                            <p:tgtEl>
                                              <p:spTgt spid="18"/>
                                            </p:tgtEl>
                                            <p:attrNameLst>
                                              <p:attrName>style.visibility</p:attrName>
                                            </p:attrNameLst>
                                          </p:cBhvr>
                                          <p:to>
                                            <p:strVal val="visible"/>
                                          </p:to>
                                        </p:set>
                                        <p:anim calcmode="lin" valueType="num">
                                          <p:cBhvr additive="base">
                                            <p:cTn id="32" dur="1000" fill="hold"/>
                                            <p:tgtEl>
                                              <p:spTgt spid="18"/>
                                            </p:tgtEl>
                                            <p:attrNameLst>
                                              <p:attrName>ppt_x</p:attrName>
                                            </p:attrNameLst>
                                          </p:cBhvr>
                                          <p:tavLst>
                                            <p:tav tm="0">
                                              <p:val>
                                                <p:strVal val="1+#ppt_w/2"/>
                                              </p:val>
                                            </p:tav>
                                            <p:tav tm="100000">
                                              <p:val>
                                                <p:strVal val="#ppt_x"/>
                                              </p:val>
                                            </p:tav>
                                          </p:tavLst>
                                        </p:anim>
                                        <p:anim calcmode="lin" valueType="num">
                                          <p:cBhvr additive="base">
                                            <p:cTn id="33" dur="1000" fill="hold"/>
                                            <p:tgtEl>
                                              <p:spTgt spid="18"/>
                                            </p:tgtEl>
                                            <p:attrNameLst>
                                              <p:attrName>ppt_y</p:attrName>
                                            </p:attrNameLst>
                                          </p:cBhvr>
                                          <p:tavLst>
                                            <p:tav tm="0">
                                              <p:val>
                                                <p:strVal val="#ppt_y"/>
                                              </p:val>
                                            </p:tav>
                                            <p:tav tm="100000">
                                              <p:val>
                                                <p:strVal val="#ppt_y"/>
                                              </p:val>
                                            </p:tav>
                                          </p:tavLst>
                                        </p:anim>
                                      </p:childTnLst>
                                    </p:cTn>
                                  </p:par>
                                </p:childTnLst>
                              </p:cTn>
                            </p:par>
                            <p:par>
                              <p:cTn id="34" fill="hold">
                                <p:stCondLst>
                                  <p:cond delay="3450"/>
                                </p:stCondLst>
                                <p:childTnLst>
                                  <p:par>
                                    <p:cTn id="35" presetID="42" presetClass="entr" presetSubtype="0" fill="hold" grpId="0" nodeType="after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anim calcmode="lin" valueType="num">
                                          <p:cBhvr>
                                            <p:cTn id="38" dur="500" fill="hold"/>
                                            <p:tgtEl>
                                              <p:spTgt spid="19"/>
                                            </p:tgtEl>
                                            <p:attrNameLst>
                                              <p:attrName>ppt_x</p:attrName>
                                            </p:attrNameLst>
                                          </p:cBhvr>
                                          <p:tavLst>
                                            <p:tav tm="0">
                                              <p:val>
                                                <p:strVal val="#ppt_x"/>
                                              </p:val>
                                            </p:tav>
                                            <p:tav tm="100000">
                                              <p:val>
                                                <p:strVal val="#ppt_x"/>
                                              </p:val>
                                            </p:tav>
                                          </p:tavLst>
                                        </p:anim>
                                        <p:anim calcmode="lin" valueType="num">
                                          <p:cBhvr>
                                            <p:cTn id="39" dur="500" fill="hold"/>
                                            <p:tgtEl>
                                              <p:spTgt spid="19"/>
                                            </p:tgtEl>
                                            <p:attrNameLst>
                                              <p:attrName>ppt_y</p:attrName>
                                            </p:attrNameLst>
                                          </p:cBhvr>
                                          <p:tavLst>
                                            <p:tav tm="0">
                                              <p:val>
                                                <p:strVal val="#ppt_y+.1"/>
                                              </p:val>
                                            </p:tav>
                                            <p:tav tm="100000">
                                              <p:val>
                                                <p:strVal val="#ppt_y"/>
                                              </p:val>
                                            </p:tav>
                                          </p:tavLst>
                                        </p:anim>
                                      </p:childTnLst>
                                    </p:cTn>
                                  </p:par>
                                </p:childTnLst>
                              </p:cTn>
                            </p:par>
                            <p:par>
                              <p:cTn id="40" fill="hold">
                                <p:stCondLst>
                                  <p:cond delay="3950"/>
                                </p:stCondLst>
                                <p:childTnLst>
                                  <p:par>
                                    <p:cTn id="41" presetID="42" presetClass="entr" presetSubtype="0" fill="hold" grpId="0" nodeType="after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fade">
                                          <p:cBhvr>
                                            <p:cTn id="43" dur="500"/>
                                            <p:tgtEl>
                                              <p:spTgt spid="20"/>
                                            </p:tgtEl>
                                          </p:cBhvr>
                                        </p:animEffect>
                                        <p:anim calcmode="lin" valueType="num">
                                          <p:cBhvr>
                                            <p:cTn id="44" dur="500" fill="hold"/>
                                            <p:tgtEl>
                                              <p:spTgt spid="20"/>
                                            </p:tgtEl>
                                            <p:attrNameLst>
                                              <p:attrName>ppt_x</p:attrName>
                                            </p:attrNameLst>
                                          </p:cBhvr>
                                          <p:tavLst>
                                            <p:tav tm="0">
                                              <p:val>
                                                <p:strVal val="#ppt_x"/>
                                              </p:val>
                                            </p:tav>
                                            <p:tav tm="100000">
                                              <p:val>
                                                <p:strVal val="#ppt_x"/>
                                              </p:val>
                                            </p:tav>
                                          </p:tavLst>
                                        </p:anim>
                                        <p:anim calcmode="lin" valueType="num">
                                          <p:cBhvr>
                                            <p:cTn id="45" dur="500" fill="hold"/>
                                            <p:tgtEl>
                                              <p:spTgt spid="20"/>
                                            </p:tgtEl>
                                            <p:attrNameLst>
                                              <p:attrName>ppt_y</p:attrName>
                                            </p:attrNameLst>
                                          </p:cBhvr>
                                          <p:tavLst>
                                            <p:tav tm="0">
                                              <p:val>
                                                <p:strVal val="#ppt_y+.1"/>
                                              </p:val>
                                            </p:tav>
                                            <p:tav tm="100000">
                                              <p:val>
                                                <p:strVal val="#ppt_y"/>
                                              </p:val>
                                            </p:tav>
                                          </p:tavLst>
                                        </p:anim>
                                      </p:childTnLst>
                                    </p:cTn>
                                  </p:par>
                                </p:childTnLst>
                              </p:cTn>
                            </p:par>
                            <p:par>
                              <p:cTn id="46" fill="hold">
                                <p:stCondLst>
                                  <p:cond delay="4450"/>
                                </p:stCondLst>
                                <p:childTnLst>
                                  <p:par>
                                    <p:cTn id="47" presetID="42" presetClass="entr" presetSubtype="0" fill="hold" grpId="0" nodeType="after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anim calcmode="lin" valueType="num">
                                          <p:cBhvr>
                                            <p:cTn id="50" dur="500" fill="hold"/>
                                            <p:tgtEl>
                                              <p:spTgt spid="21"/>
                                            </p:tgtEl>
                                            <p:attrNameLst>
                                              <p:attrName>ppt_x</p:attrName>
                                            </p:attrNameLst>
                                          </p:cBhvr>
                                          <p:tavLst>
                                            <p:tav tm="0">
                                              <p:val>
                                                <p:strVal val="#ppt_x"/>
                                              </p:val>
                                            </p:tav>
                                            <p:tav tm="100000">
                                              <p:val>
                                                <p:strVal val="#ppt_x"/>
                                              </p:val>
                                            </p:tav>
                                          </p:tavLst>
                                        </p:anim>
                                        <p:anim calcmode="lin" valueType="num">
                                          <p:cBhvr>
                                            <p:cTn id="51" dur="500" fill="hold"/>
                                            <p:tgtEl>
                                              <p:spTgt spid="21"/>
                                            </p:tgtEl>
                                            <p:attrNameLst>
                                              <p:attrName>ppt_y</p:attrName>
                                            </p:attrNameLst>
                                          </p:cBhvr>
                                          <p:tavLst>
                                            <p:tav tm="0">
                                              <p:val>
                                                <p:strVal val="#ppt_y+.1"/>
                                              </p:val>
                                            </p:tav>
                                            <p:tav tm="100000">
                                              <p:val>
                                                <p:strVal val="#ppt_y"/>
                                              </p:val>
                                            </p:tav>
                                          </p:tavLst>
                                        </p:anim>
                                      </p:childTnLst>
                                    </p:cTn>
                                  </p:par>
                                  <p:par>
                                    <p:cTn id="52" presetID="22" presetClass="entr" presetSubtype="8" fill="hold" nodeType="withEffect">
                                      <p:stCondLst>
                                        <p:cond delay="0"/>
                                      </p:stCondLst>
                                      <p:childTnLst>
                                        <p:set>
                                          <p:cBhvr>
                                            <p:cTn id="53" dur="1" fill="hold">
                                              <p:stCondLst>
                                                <p:cond delay="0"/>
                                              </p:stCondLst>
                                            </p:cTn>
                                            <p:tgtEl>
                                              <p:spTgt spid="22"/>
                                            </p:tgtEl>
                                            <p:attrNameLst>
                                              <p:attrName>style.visibility</p:attrName>
                                            </p:attrNameLst>
                                          </p:cBhvr>
                                          <p:to>
                                            <p:strVal val="visible"/>
                                          </p:to>
                                        </p:set>
                                        <p:animEffect transition="in" filter="wipe(left)">
                                          <p:cBhvr>
                                            <p:cTn id="54" dur="500"/>
                                            <p:tgtEl>
                                              <p:spTgt spid="22"/>
                                            </p:tgtEl>
                                          </p:cBhvr>
                                        </p:animEffect>
                                      </p:childTnLst>
                                    </p:cTn>
                                  </p:par>
                                  <p:par>
                                    <p:cTn id="55" presetID="22" presetClass="entr" presetSubtype="8" fill="hold" nodeType="withEffect">
                                      <p:stCondLst>
                                        <p:cond delay="0"/>
                                      </p:stCondLst>
                                      <p:childTnLst>
                                        <p:set>
                                          <p:cBhvr>
                                            <p:cTn id="56" dur="1" fill="hold">
                                              <p:stCondLst>
                                                <p:cond delay="0"/>
                                              </p:stCondLst>
                                            </p:cTn>
                                            <p:tgtEl>
                                              <p:spTgt spid="25"/>
                                            </p:tgtEl>
                                            <p:attrNameLst>
                                              <p:attrName>style.visibility</p:attrName>
                                            </p:attrNameLst>
                                          </p:cBhvr>
                                          <p:to>
                                            <p:strVal val="visible"/>
                                          </p:to>
                                        </p:set>
                                        <p:animEffect transition="in" filter="wipe(left)">
                                          <p:cBhvr>
                                            <p:cTn id="57" dur="500"/>
                                            <p:tgtEl>
                                              <p:spTgt spid="25"/>
                                            </p:tgtEl>
                                          </p:cBhvr>
                                        </p:animEffect>
                                      </p:childTnLst>
                                    </p:cTn>
                                  </p:par>
                                  <p:par>
                                    <p:cTn id="58" presetID="22" presetClass="entr" presetSubtype="8" fill="hold" nodeType="with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wipe(left)">
                                          <p:cBhvr>
                                            <p:cTn id="60"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p:bldP spid="16" grpId="0" animBg="1"/>
          <p:bldP spid="18" grpId="0" animBg="1"/>
          <p:bldP spid="19" grpId="0" animBg="1"/>
          <p:bldP spid="20" grpId="0" animBg="1"/>
          <p:bldP spid="21" grpId="0" animBg="1"/>
        </p:bldLst>
      </p:timing>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46FCE2-B985-ECF8-0500-01D439B3E3F3}"/>
              </a:ext>
            </a:extLst>
          </p:cNvPr>
          <p:cNvSpPr>
            <a:spLocks noGrp="1"/>
          </p:cNvSpPr>
          <p:nvPr>
            <p:ph type="title"/>
          </p:nvPr>
        </p:nvSpPr>
        <p:spPr/>
        <p:txBody>
          <a:bodyPr/>
          <a:lstStyle/>
          <a:p>
            <a:r>
              <a:rPr lang="en-US" altLang="zh-TW" dirty="0"/>
              <a:t>OPEN AI GPT4</a:t>
            </a:r>
            <a:endParaRPr lang="zh-TW" altLang="en-US" dirty="0"/>
          </a:p>
        </p:txBody>
      </p:sp>
      <p:pic>
        <p:nvPicPr>
          <p:cNvPr id="5" name="圖片 4" descr="一張含有 網站 的圖片&#10;&#10;自動產生的描述">
            <a:extLst>
              <a:ext uri="{FF2B5EF4-FFF2-40B4-BE49-F238E27FC236}">
                <a16:creationId xmlns:a16="http://schemas.microsoft.com/office/drawing/2014/main" id="{CA8279A7-616F-A194-DE9A-F65470EE514D}"/>
              </a:ext>
            </a:extLst>
          </p:cNvPr>
          <p:cNvPicPr>
            <a:picLocks noChangeAspect="1"/>
          </p:cNvPicPr>
          <p:nvPr/>
        </p:nvPicPr>
        <p:blipFill rotWithShape="1">
          <a:blip r:embed="rId2">
            <a:extLst>
              <a:ext uri="{28A0092B-C50C-407E-A947-70E740481C1C}">
                <a14:useLocalDpi xmlns:a14="http://schemas.microsoft.com/office/drawing/2010/main" val="0"/>
              </a:ext>
            </a:extLst>
          </a:blip>
          <a:srcRect r="744" b="14958"/>
          <a:stretch/>
        </p:blipFill>
        <p:spPr>
          <a:xfrm>
            <a:off x="3400148" y="1495504"/>
            <a:ext cx="6258758" cy="5362496"/>
          </a:xfrm>
          <a:prstGeom prst="rect">
            <a:avLst/>
          </a:prstGeom>
        </p:spPr>
      </p:pic>
    </p:spTree>
    <p:extLst>
      <p:ext uri="{BB962C8B-B14F-4D97-AF65-F5344CB8AC3E}">
        <p14:creationId xmlns:p14="http://schemas.microsoft.com/office/powerpoint/2010/main" val="39186647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a:extLst>
              <a:ext uri="{FF2B5EF4-FFF2-40B4-BE49-F238E27FC236}">
                <a16:creationId xmlns:a16="http://schemas.microsoft.com/office/drawing/2014/main" id="{367FB832-1345-119C-25F6-1C7E71B4F3BC}"/>
              </a:ext>
            </a:extLst>
          </p:cNvPr>
          <p:cNvSpPr>
            <a:spLocks noGrp="1"/>
          </p:cNvSpPr>
          <p:nvPr>
            <p:ph type="title"/>
          </p:nvPr>
        </p:nvSpPr>
        <p:spPr/>
        <p:txBody>
          <a:bodyPr/>
          <a:lstStyle/>
          <a:p>
            <a:endParaRPr lang="zh-TW" altLang="en-US"/>
          </a:p>
        </p:txBody>
      </p:sp>
      <p:pic>
        <p:nvPicPr>
          <p:cNvPr id="4" name="內容版面配置區 6" descr="一張含有 網站 的圖片&#10;&#10;自動產生的描述">
            <a:extLst>
              <a:ext uri="{FF2B5EF4-FFF2-40B4-BE49-F238E27FC236}">
                <a16:creationId xmlns:a16="http://schemas.microsoft.com/office/drawing/2014/main" id="{3E6C43A6-B10B-4886-2497-41207482759C}"/>
              </a:ext>
            </a:extLst>
          </p:cNvPr>
          <p:cNvPicPr>
            <a:picLocks noChangeAspect="1"/>
          </p:cNvPicPr>
          <p:nvPr/>
        </p:nvPicPr>
        <p:blipFill rotWithShape="1">
          <a:blip r:embed="rId2">
            <a:extLst>
              <a:ext uri="{28A0092B-C50C-407E-A947-70E740481C1C}">
                <a14:useLocalDpi xmlns:a14="http://schemas.microsoft.com/office/drawing/2010/main" val="0"/>
              </a:ext>
            </a:extLst>
          </a:blip>
          <a:srcRect r="136" b="14594"/>
          <a:stretch/>
        </p:blipFill>
        <p:spPr>
          <a:xfrm>
            <a:off x="3124938" y="993020"/>
            <a:ext cx="6764785" cy="5785349"/>
          </a:xfrm>
          <a:prstGeom prst="rect">
            <a:avLst/>
          </a:prstGeom>
        </p:spPr>
      </p:pic>
    </p:spTree>
    <p:extLst>
      <p:ext uri="{BB962C8B-B14F-4D97-AF65-F5344CB8AC3E}">
        <p14:creationId xmlns:p14="http://schemas.microsoft.com/office/powerpoint/2010/main" val="21373717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46FCE2-B985-ECF8-0500-01D439B3E3F3}"/>
              </a:ext>
            </a:extLst>
          </p:cNvPr>
          <p:cNvSpPr>
            <a:spLocks noGrp="1"/>
          </p:cNvSpPr>
          <p:nvPr>
            <p:ph type="title"/>
          </p:nvPr>
        </p:nvSpPr>
        <p:spPr/>
        <p:txBody>
          <a:bodyPr/>
          <a:lstStyle/>
          <a:p>
            <a:r>
              <a:rPr lang="en-US" altLang="zh-TW" dirty="0"/>
              <a:t>OPEN AI GPT4</a:t>
            </a:r>
            <a:endParaRPr lang="zh-TW" altLang="en-US" dirty="0"/>
          </a:p>
        </p:txBody>
      </p:sp>
      <p:pic>
        <p:nvPicPr>
          <p:cNvPr id="10" name="圖片 9" descr="一張含有 資料表 的圖片&#10;&#10;自動產生的描述">
            <a:extLst>
              <a:ext uri="{FF2B5EF4-FFF2-40B4-BE49-F238E27FC236}">
                <a16:creationId xmlns:a16="http://schemas.microsoft.com/office/drawing/2014/main" id="{53A410DC-4E58-E28C-29E0-ED9CC7238517}"/>
              </a:ext>
            </a:extLst>
          </p:cNvPr>
          <p:cNvPicPr>
            <a:picLocks noChangeAspect="1"/>
          </p:cNvPicPr>
          <p:nvPr/>
        </p:nvPicPr>
        <p:blipFill rotWithShape="1">
          <a:blip r:embed="rId2">
            <a:extLst>
              <a:ext uri="{28A0092B-C50C-407E-A947-70E740481C1C}">
                <a14:useLocalDpi xmlns:a14="http://schemas.microsoft.com/office/drawing/2010/main" val="0"/>
              </a:ext>
            </a:extLst>
          </a:blip>
          <a:srcRect r="1271" b="13169"/>
          <a:stretch/>
        </p:blipFill>
        <p:spPr>
          <a:xfrm>
            <a:off x="3289130" y="1060441"/>
            <a:ext cx="6208413" cy="5460207"/>
          </a:xfrm>
          <a:prstGeom prst="rect">
            <a:avLst/>
          </a:prstGeom>
        </p:spPr>
      </p:pic>
    </p:spTree>
    <p:extLst>
      <p:ext uri="{BB962C8B-B14F-4D97-AF65-F5344CB8AC3E}">
        <p14:creationId xmlns:p14="http://schemas.microsoft.com/office/powerpoint/2010/main" val="121212092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346FCE2-B985-ECF8-0500-01D439B3E3F3}"/>
              </a:ext>
            </a:extLst>
          </p:cNvPr>
          <p:cNvSpPr>
            <a:spLocks noGrp="1"/>
          </p:cNvSpPr>
          <p:nvPr>
            <p:ph type="title"/>
          </p:nvPr>
        </p:nvSpPr>
        <p:spPr/>
        <p:txBody>
          <a:bodyPr/>
          <a:lstStyle/>
          <a:p>
            <a:r>
              <a:rPr lang="en-US" altLang="zh-TW" dirty="0"/>
              <a:t>OPEN AI GPT4</a:t>
            </a:r>
            <a:endParaRPr lang="zh-TW" altLang="en-US" dirty="0"/>
          </a:p>
        </p:txBody>
      </p:sp>
      <p:pic>
        <p:nvPicPr>
          <p:cNvPr id="6" name="圖片 5">
            <a:extLst>
              <a:ext uri="{FF2B5EF4-FFF2-40B4-BE49-F238E27FC236}">
                <a16:creationId xmlns:a16="http://schemas.microsoft.com/office/drawing/2014/main" id="{D19082DE-7070-F89B-FC50-3DFD49C179DE}"/>
              </a:ext>
            </a:extLst>
          </p:cNvPr>
          <p:cNvPicPr>
            <a:picLocks noChangeAspect="1"/>
          </p:cNvPicPr>
          <p:nvPr/>
        </p:nvPicPr>
        <p:blipFill rotWithShape="1">
          <a:blip r:embed="rId2">
            <a:extLst>
              <a:ext uri="{28A0092B-C50C-407E-A947-70E740481C1C}">
                <a14:useLocalDpi xmlns:a14="http://schemas.microsoft.com/office/drawing/2010/main" val="0"/>
              </a:ext>
            </a:extLst>
          </a:blip>
          <a:srcRect r="1043" b="13650"/>
          <a:stretch/>
        </p:blipFill>
        <p:spPr>
          <a:xfrm>
            <a:off x="438706" y="1771709"/>
            <a:ext cx="4953000" cy="4322049"/>
          </a:xfrm>
          <a:prstGeom prst="rect">
            <a:avLst/>
          </a:prstGeom>
        </p:spPr>
      </p:pic>
      <p:pic>
        <p:nvPicPr>
          <p:cNvPr id="9" name="圖片 8">
            <a:extLst>
              <a:ext uri="{FF2B5EF4-FFF2-40B4-BE49-F238E27FC236}">
                <a16:creationId xmlns:a16="http://schemas.microsoft.com/office/drawing/2014/main" id="{9CB7C645-8A27-0612-B397-4AEEB59265D1}"/>
              </a:ext>
            </a:extLst>
          </p:cNvPr>
          <p:cNvPicPr>
            <a:picLocks noChangeAspect="1"/>
          </p:cNvPicPr>
          <p:nvPr/>
        </p:nvPicPr>
        <p:blipFill rotWithShape="1">
          <a:blip r:embed="rId3">
            <a:extLst>
              <a:ext uri="{28A0092B-C50C-407E-A947-70E740481C1C}">
                <a14:useLocalDpi xmlns:a14="http://schemas.microsoft.com/office/drawing/2010/main" val="0"/>
              </a:ext>
            </a:extLst>
          </a:blip>
          <a:srcRect b="14231"/>
          <a:stretch/>
        </p:blipFill>
        <p:spPr>
          <a:xfrm>
            <a:off x="6096000" y="1059896"/>
            <a:ext cx="6003636" cy="5149273"/>
          </a:xfrm>
          <a:prstGeom prst="rect">
            <a:avLst/>
          </a:prstGeom>
        </p:spPr>
      </p:pic>
    </p:spTree>
    <p:extLst>
      <p:ext uri="{BB962C8B-B14F-4D97-AF65-F5344CB8AC3E}">
        <p14:creationId xmlns:p14="http://schemas.microsoft.com/office/powerpoint/2010/main" val="299630510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0B415B-41BA-9EEC-5089-BB259F741891}"/>
              </a:ext>
            </a:extLst>
          </p:cNvPr>
          <p:cNvSpPr>
            <a:spLocks noGrp="1"/>
          </p:cNvSpPr>
          <p:nvPr>
            <p:ph type="title"/>
          </p:nvPr>
        </p:nvSpPr>
        <p:spPr/>
        <p:txBody>
          <a:bodyPr/>
          <a:lstStyle/>
          <a:p>
            <a:r>
              <a:rPr lang="en-US" altLang="zh-TW" dirty="0">
                <a:solidFill>
                  <a:schemeClr val="bg1"/>
                </a:solidFill>
              </a:rPr>
              <a:t>AI</a:t>
            </a:r>
            <a:r>
              <a:rPr lang="zh-TW" altLang="en-US" dirty="0">
                <a:solidFill>
                  <a:schemeClr val="bg1"/>
                </a:solidFill>
              </a:rPr>
              <a:t>產生商業圖片</a:t>
            </a:r>
          </a:p>
        </p:txBody>
      </p:sp>
      <p:pic>
        <p:nvPicPr>
          <p:cNvPr id="4" name="圖片 3" descr="一張含有 網站 的圖片&#10;&#10;自動產生的描述">
            <a:extLst>
              <a:ext uri="{FF2B5EF4-FFF2-40B4-BE49-F238E27FC236}">
                <a16:creationId xmlns:a16="http://schemas.microsoft.com/office/drawing/2014/main" id="{74B158C2-4EB2-3A8C-144C-519B47B7EE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67449" y="2666323"/>
            <a:ext cx="5410028" cy="3987190"/>
          </a:xfrm>
          <a:prstGeom prst="rect">
            <a:avLst/>
          </a:prstGeom>
        </p:spPr>
      </p:pic>
      <p:sp>
        <p:nvSpPr>
          <p:cNvPr id="6" name="文字方塊 5">
            <a:extLst>
              <a:ext uri="{FF2B5EF4-FFF2-40B4-BE49-F238E27FC236}">
                <a16:creationId xmlns:a16="http://schemas.microsoft.com/office/drawing/2014/main" id="{627FCBE2-1403-443B-21E8-99A2E5B18C57}"/>
              </a:ext>
            </a:extLst>
          </p:cNvPr>
          <p:cNvSpPr txBox="1"/>
          <p:nvPr/>
        </p:nvSpPr>
        <p:spPr>
          <a:xfrm>
            <a:off x="633209" y="1764046"/>
            <a:ext cx="11430575" cy="369332"/>
          </a:xfrm>
          <a:prstGeom prst="rect">
            <a:avLst/>
          </a:prstGeom>
          <a:noFill/>
        </p:spPr>
        <p:txBody>
          <a:bodyPr wrap="square">
            <a:spAutoFit/>
          </a:bodyPr>
          <a:lstStyle/>
          <a:p>
            <a:r>
              <a:rPr lang="zh-TW" altLang="en-US" dirty="0"/>
              <a:t>隨著 </a:t>
            </a:r>
            <a:r>
              <a:rPr lang="en-US" altLang="zh-TW" dirty="0"/>
              <a:t>AI </a:t>
            </a:r>
            <a:r>
              <a:rPr lang="zh-TW" altLang="en-US" dirty="0"/>
              <a:t>電腦運算越來越強大，現在就有一個「</a:t>
            </a:r>
            <a:r>
              <a:rPr lang="en-US" altLang="zh-TW" dirty="0" err="1"/>
              <a:t>Midjourney</a:t>
            </a:r>
            <a:r>
              <a:rPr lang="zh-TW" altLang="en-US" dirty="0"/>
              <a:t>」免費服務，輸入你想像中圖片的關鍵字（英文）。</a:t>
            </a:r>
          </a:p>
        </p:txBody>
      </p:sp>
    </p:spTree>
    <p:extLst>
      <p:ext uri="{BB962C8B-B14F-4D97-AF65-F5344CB8AC3E}">
        <p14:creationId xmlns:p14="http://schemas.microsoft.com/office/powerpoint/2010/main" val="429466194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A535061-E867-24C1-9CF8-854B4E4E73AF}"/>
              </a:ext>
            </a:extLst>
          </p:cNvPr>
          <p:cNvSpPr>
            <a:spLocks noGrp="1"/>
          </p:cNvSpPr>
          <p:nvPr>
            <p:ph type="title"/>
          </p:nvPr>
        </p:nvSpPr>
        <p:spPr>
          <a:xfrm>
            <a:off x="741216" y="1022585"/>
            <a:ext cx="10515600" cy="573989"/>
          </a:xfrm>
        </p:spPr>
        <p:txBody>
          <a:bodyPr>
            <a:noAutofit/>
          </a:bodyPr>
          <a:lstStyle/>
          <a:p>
            <a:r>
              <a:rPr lang="zh-TW" altLang="en-US" sz="3200" dirty="0">
                <a:solidFill>
                  <a:schemeClr val="tx1"/>
                </a:solidFill>
              </a:rPr>
              <a:t>進到官網之後，點擊 </a:t>
            </a:r>
            <a:r>
              <a:rPr lang="en-US" altLang="zh-TW" sz="3200" dirty="0">
                <a:solidFill>
                  <a:schemeClr val="tx1"/>
                </a:solidFill>
              </a:rPr>
              <a:t>Sing In with Discord </a:t>
            </a:r>
            <a:r>
              <a:rPr lang="zh-TW" altLang="en-US" sz="3200" dirty="0">
                <a:solidFill>
                  <a:schemeClr val="tx1"/>
                </a:solidFill>
              </a:rPr>
              <a:t>先註冊，然後再按 </a:t>
            </a:r>
            <a:r>
              <a:rPr lang="en-US" altLang="zh-TW" sz="3200" dirty="0">
                <a:solidFill>
                  <a:schemeClr val="tx1"/>
                </a:solidFill>
              </a:rPr>
              <a:t>Join the beta </a:t>
            </a:r>
            <a:r>
              <a:rPr lang="zh-TW" altLang="en-US" sz="3200" dirty="0">
                <a:solidFill>
                  <a:schemeClr val="tx1"/>
                </a:solidFill>
              </a:rPr>
              <a:t>加入測試計畫：</a:t>
            </a:r>
          </a:p>
        </p:txBody>
      </p:sp>
      <p:pic>
        <p:nvPicPr>
          <p:cNvPr id="5" name="圖片 4">
            <a:extLst>
              <a:ext uri="{FF2B5EF4-FFF2-40B4-BE49-F238E27FC236}">
                <a16:creationId xmlns:a16="http://schemas.microsoft.com/office/drawing/2014/main" id="{1F1E2904-1FC3-C90D-0BCA-3F1190F429F0}"/>
              </a:ext>
            </a:extLst>
          </p:cNvPr>
          <p:cNvPicPr>
            <a:picLocks noChangeAspect="1"/>
          </p:cNvPicPr>
          <p:nvPr/>
        </p:nvPicPr>
        <p:blipFill>
          <a:blip r:embed="rId2"/>
          <a:stretch>
            <a:fillRect/>
          </a:stretch>
        </p:blipFill>
        <p:spPr>
          <a:xfrm>
            <a:off x="1339271" y="1825625"/>
            <a:ext cx="9319491" cy="4454351"/>
          </a:xfrm>
          <a:prstGeom prst="rect">
            <a:avLst/>
          </a:prstGeom>
        </p:spPr>
      </p:pic>
      <p:sp>
        <p:nvSpPr>
          <p:cNvPr id="4" name="標題 1">
            <a:extLst>
              <a:ext uri="{FF2B5EF4-FFF2-40B4-BE49-F238E27FC236}">
                <a16:creationId xmlns:a16="http://schemas.microsoft.com/office/drawing/2014/main" id="{E61A5B71-A77A-0E69-B48B-AC9E89FC5BC4}"/>
              </a:ext>
            </a:extLst>
          </p:cNvPr>
          <p:cNvSpPr txBox="1">
            <a:spLocks/>
          </p:cNvSpPr>
          <p:nvPr/>
        </p:nvSpPr>
        <p:spPr>
          <a:xfrm>
            <a:off x="1443682" y="204487"/>
            <a:ext cx="10515600" cy="573989"/>
          </a:xfrm>
          <a:prstGeom prst="rect">
            <a:avLst/>
          </a:prstGeom>
        </p:spPr>
        <p:txBody>
          <a:bodyPr vert="horz" lIns="91440" tIns="45720" rIns="91440" bIns="45720" rtlCol="0" anchor="ctr">
            <a:normAutofit/>
          </a:bodyPr>
          <a:lstStyle>
            <a:lvl1pPr algn="r" defTabSz="914400" rtl="0" eaLnBrk="1" latinLnBrk="0" hangingPunct="1">
              <a:lnSpc>
                <a:spcPct val="90000"/>
              </a:lnSpc>
              <a:spcBef>
                <a:spcPct val="0"/>
              </a:spcBef>
              <a:buNone/>
              <a:defRPr sz="2800" b="1" kern="1200">
                <a:solidFill>
                  <a:schemeClr val="bg1"/>
                </a:solidFill>
                <a:latin typeface="+mj-lt"/>
                <a:ea typeface="+mj-ea"/>
                <a:cs typeface="+mj-cs"/>
              </a:defRPr>
            </a:lvl1pPr>
          </a:lstStyle>
          <a:p>
            <a:r>
              <a:rPr lang="en-US" altLang="zh-TW"/>
              <a:t>AI</a:t>
            </a:r>
            <a:r>
              <a:rPr lang="zh-TW" altLang="en-US"/>
              <a:t>產生商業圖片</a:t>
            </a:r>
            <a:endParaRPr lang="zh-TW" altLang="en-US" dirty="0"/>
          </a:p>
        </p:txBody>
      </p:sp>
    </p:spTree>
    <p:extLst>
      <p:ext uri="{BB962C8B-B14F-4D97-AF65-F5344CB8AC3E}">
        <p14:creationId xmlns:p14="http://schemas.microsoft.com/office/powerpoint/2010/main" val="36009325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AE252761-E8C9-E77E-87E5-9BD4CF7CAC71}"/>
              </a:ext>
            </a:extLst>
          </p:cNvPr>
          <p:cNvSpPr>
            <a:spLocks noGrp="1"/>
          </p:cNvSpPr>
          <p:nvPr>
            <p:ph type="title"/>
          </p:nvPr>
        </p:nvSpPr>
        <p:spPr/>
        <p:txBody>
          <a:bodyPr/>
          <a:lstStyle/>
          <a:p>
            <a:r>
              <a:rPr lang="en-US" altLang="zh-TW" dirty="0" err="1"/>
              <a:t>midjourney</a:t>
            </a:r>
            <a:endParaRPr lang="zh-TW" altLang="en-US" dirty="0"/>
          </a:p>
        </p:txBody>
      </p:sp>
      <p:pic>
        <p:nvPicPr>
          <p:cNvPr id="5" name="圖片 4">
            <a:extLst>
              <a:ext uri="{FF2B5EF4-FFF2-40B4-BE49-F238E27FC236}">
                <a16:creationId xmlns:a16="http://schemas.microsoft.com/office/drawing/2014/main" id="{3D89EC6B-7F7C-6716-284E-D0220429947A}"/>
              </a:ext>
            </a:extLst>
          </p:cNvPr>
          <p:cNvPicPr>
            <a:picLocks noChangeAspect="1"/>
          </p:cNvPicPr>
          <p:nvPr/>
        </p:nvPicPr>
        <p:blipFill>
          <a:blip r:embed="rId2"/>
          <a:stretch>
            <a:fillRect/>
          </a:stretch>
        </p:blipFill>
        <p:spPr>
          <a:xfrm>
            <a:off x="1617103" y="1359894"/>
            <a:ext cx="8957793" cy="5217466"/>
          </a:xfrm>
          <a:prstGeom prst="rect">
            <a:avLst/>
          </a:prstGeom>
        </p:spPr>
      </p:pic>
    </p:spTree>
    <p:extLst>
      <p:ext uri="{BB962C8B-B14F-4D97-AF65-F5344CB8AC3E}">
        <p14:creationId xmlns:p14="http://schemas.microsoft.com/office/powerpoint/2010/main" val="95771174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86187A-6A49-43BE-4CF3-5E4DEE45D20C}"/>
              </a:ext>
            </a:extLst>
          </p:cNvPr>
          <p:cNvSpPr>
            <a:spLocks noGrp="1"/>
          </p:cNvSpPr>
          <p:nvPr>
            <p:ph type="title"/>
          </p:nvPr>
        </p:nvSpPr>
        <p:spPr/>
        <p:txBody>
          <a:bodyPr/>
          <a:lstStyle/>
          <a:p>
            <a:r>
              <a:rPr lang="zh-TW" altLang="en-US" dirty="0">
                <a:solidFill>
                  <a:schemeClr val="bg1"/>
                </a:solidFill>
              </a:rPr>
              <a:t>嘗試 </a:t>
            </a:r>
            <a:r>
              <a:rPr lang="en-US" altLang="zh-TW" dirty="0">
                <a:solidFill>
                  <a:schemeClr val="bg1"/>
                </a:solidFill>
              </a:rPr>
              <a:t>AI </a:t>
            </a:r>
            <a:r>
              <a:rPr lang="zh-TW" altLang="en-US" dirty="0">
                <a:solidFill>
                  <a:schemeClr val="bg1"/>
                </a:solidFill>
              </a:rPr>
              <a:t>自動運算圖片</a:t>
            </a:r>
          </a:p>
        </p:txBody>
      </p:sp>
      <p:sp>
        <p:nvSpPr>
          <p:cNvPr id="3" name="內容版面配置區 2">
            <a:extLst>
              <a:ext uri="{FF2B5EF4-FFF2-40B4-BE49-F238E27FC236}">
                <a16:creationId xmlns:a16="http://schemas.microsoft.com/office/drawing/2014/main" id="{B8E52923-EEFE-353A-7868-7C952A6CCD44}"/>
              </a:ext>
            </a:extLst>
          </p:cNvPr>
          <p:cNvSpPr>
            <a:spLocks noGrp="1"/>
          </p:cNvSpPr>
          <p:nvPr>
            <p:ph idx="4294967295"/>
          </p:nvPr>
        </p:nvSpPr>
        <p:spPr>
          <a:xfrm>
            <a:off x="0" y="1825625"/>
            <a:ext cx="12104914" cy="4351338"/>
          </a:xfrm>
        </p:spPr>
        <p:txBody>
          <a:bodyPr/>
          <a:lstStyle/>
          <a:p>
            <a:r>
              <a:rPr lang="zh-TW" altLang="en-US" dirty="0"/>
              <a:t>進入之後，你會看到很多人都在嘗試 </a:t>
            </a:r>
            <a:r>
              <a:rPr lang="en-US" altLang="zh-TW" dirty="0"/>
              <a:t>AI </a:t>
            </a:r>
            <a:r>
              <a:rPr lang="zh-TW" altLang="en-US" dirty="0"/>
              <a:t>自動運算圖片，因此你也可以先看其他人是怎麼使用、輸入什麼關鍵字，頻道內訊息會一直被洗版，更新很快：</a:t>
            </a:r>
          </a:p>
        </p:txBody>
      </p:sp>
      <p:pic>
        <p:nvPicPr>
          <p:cNvPr id="5" name="圖片 4" descr="一張含有 文字, 螢幕, 黑色, 螢幕擷取畫面 的圖片&#10;&#10;自動產生的描述">
            <a:extLst>
              <a:ext uri="{FF2B5EF4-FFF2-40B4-BE49-F238E27FC236}">
                <a16:creationId xmlns:a16="http://schemas.microsoft.com/office/drawing/2014/main" id="{A56DE99E-E1F6-6021-9DB3-07BC94B118D0}"/>
              </a:ext>
            </a:extLst>
          </p:cNvPr>
          <p:cNvPicPr>
            <a:picLocks noChangeAspect="1"/>
          </p:cNvPicPr>
          <p:nvPr/>
        </p:nvPicPr>
        <p:blipFill rotWithShape="1">
          <a:blip r:embed="rId2">
            <a:extLst>
              <a:ext uri="{28A0092B-C50C-407E-A947-70E740481C1C}">
                <a14:useLocalDpi xmlns:a14="http://schemas.microsoft.com/office/drawing/2010/main" val="0"/>
              </a:ext>
            </a:extLst>
          </a:blip>
          <a:srcRect b="19157"/>
          <a:stretch/>
        </p:blipFill>
        <p:spPr>
          <a:xfrm>
            <a:off x="2214350" y="2701302"/>
            <a:ext cx="6301060" cy="4156698"/>
          </a:xfrm>
          <a:prstGeom prst="rect">
            <a:avLst/>
          </a:prstGeom>
        </p:spPr>
      </p:pic>
    </p:spTree>
    <p:extLst>
      <p:ext uri="{BB962C8B-B14F-4D97-AF65-F5344CB8AC3E}">
        <p14:creationId xmlns:p14="http://schemas.microsoft.com/office/powerpoint/2010/main" val="21135364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C89ECA0-DF22-1F17-EBB7-CB7F2DDA546F}"/>
              </a:ext>
            </a:extLst>
          </p:cNvPr>
          <p:cNvSpPr>
            <a:spLocks noGrp="1"/>
          </p:cNvSpPr>
          <p:nvPr>
            <p:ph type="title"/>
          </p:nvPr>
        </p:nvSpPr>
        <p:spPr>
          <a:xfrm>
            <a:off x="838200" y="168977"/>
            <a:ext cx="10515600" cy="573989"/>
          </a:xfrm>
        </p:spPr>
        <p:txBody>
          <a:bodyPr/>
          <a:lstStyle/>
          <a:p>
            <a:r>
              <a:rPr lang="zh-TW" altLang="en-US" dirty="0"/>
              <a:t>使用方式很簡單，於下方的聊天輸入欄位中，輸入 </a:t>
            </a:r>
            <a:r>
              <a:rPr lang="en-US" altLang="zh-TW" dirty="0"/>
              <a:t>/imagine</a:t>
            </a:r>
            <a:r>
              <a:rPr lang="zh-TW" altLang="en-US" dirty="0"/>
              <a:t>：</a:t>
            </a:r>
          </a:p>
        </p:txBody>
      </p:sp>
      <p:pic>
        <p:nvPicPr>
          <p:cNvPr id="5" name="內容版面配置區 4">
            <a:extLst>
              <a:ext uri="{FF2B5EF4-FFF2-40B4-BE49-F238E27FC236}">
                <a16:creationId xmlns:a16="http://schemas.microsoft.com/office/drawing/2014/main" id="{281E2CD4-AF96-0734-9516-580E0A21B048}"/>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19388"/>
          <a:stretch/>
        </p:blipFill>
        <p:spPr>
          <a:xfrm>
            <a:off x="1056443" y="1379769"/>
            <a:ext cx="9267825" cy="4533900"/>
          </a:xfrm>
        </p:spPr>
      </p:pic>
    </p:spTree>
    <p:extLst>
      <p:ext uri="{BB962C8B-B14F-4D97-AF65-F5344CB8AC3E}">
        <p14:creationId xmlns:p14="http://schemas.microsoft.com/office/powerpoint/2010/main" val="42374024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標題 6">
            <a:extLst>
              <a:ext uri="{FF2B5EF4-FFF2-40B4-BE49-F238E27FC236}">
                <a16:creationId xmlns:a16="http://schemas.microsoft.com/office/drawing/2014/main" id="{8242D1FE-BCA3-983E-0485-DA43F5A2DDF0}"/>
              </a:ext>
            </a:extLst>
          </p:cNvPr>
          <p:cNvSpPr>
            <a:spLocks noGrp="1"/>
          </p:cNvSpPr>
          <p:nvPr>
            <p:ph type="title"/>
          </p:nvPr>
        </p:nvSpPr>
        <p:spPr/>
        <p:txBody>
          <a:bodyPr/>
          <a:lstStyle/>
          <a:p>
            <a:r>
              <a:rPr lang="en-US" altLang="zh-TW" dirty="0" err="1"/>
              <a:t>midjourney</a:t>
            </a:r>
            <a:endParaRPr lang="zh-TW" altLang="en-US" dirty="0"/>
          </a:p>
        </p:txBody>
      </p:sp>
      <p:sp>
        <p:nvSpPr>
          <p:cNvPr id="3" name="內容版面配置區 2">
            <a:extLst>
              <a:ext uri="{FF2B5EF4-FFF2-40B4-BE49-F238E27FC236}">
                <a16:creationId xmlns:a16="http://schemas.microsoft.com/office/drawing/2014/main" id="{6F5E632C-F804-518E-9344-954B1C8C1A6B}"/>
              </a:ext>
            </a:extLst>
          </p:cNvPr>
          <p:cNvSpPr>
            <a:spLocks noGrp="1"/>
          </p:cNvSpPr>
          <p:nvPr>
            <p:ph idx="4294967295"/>
          </p:nvPr>
        </p:nvSpPr>
        <p:spPr>
          <a:xfrm>
            <a:off x="0" y="1825625"/>
            <a:ext cx="12192000" cy="4351338"/>
          </a:xfrm>
        </p:spPr>
        <p:txBody>
          <a:bodyPr/>
          <a:lstStyle/>
          <a:p>
            <a:r>
              <a:rPr lang="zh-TW" altLang="en-US" dirty="0"/>
              <a:t>然後在中間的 </a:t>
            </a:r>
            <a:r>
              <a:rPr lang="en-US" altLang="zh-TW" dirty="0"/>
              <a:t>prompt </a:t>
            </a:r>
            <a:r>
              <a:rPr lang="zh-TW" altLang="en-US" dirty="0"/>
              <a:t>框框內輸入英文關鍵字，隨便輸入都行，單字、句字皆可，我以 </a:t>
            </a:r>
            <a:r>
              <a:rPr lang="en-US" altLang="zh-TW" dirty="0"/>
              <a:t>dark ghost island night foggy </a:t>
            </a:r>
            <a:r>
              <a:rPr lang="zh-TW" altLang="en-US" dirty="0"/>
              <a:t>為例，輸入完後按 </a:t>
            </a:r>
            <a:r>
              <a:rPr lang="en-US" altLang="zh-TW" dirty="0"/>
              <a:t>Enter</a:t>
            </a:r>
            <a:r>
              <a:rPr lang="zh-TW" altLang="en-US" dirty="0"/>
              <a:t>：</a:t>
            </a:r>
          </a:p>
        </p:txBody>
      </p:sp>
      <p:pic>
        <p:nvPicPr>
          <p:cNvPr id="5" name="圖片 4" descr="一張含有 文字, 電子產品, 螢幕擷取畫面 的圖片&#10;&#10;自動產生的描述">
            <a:extLst>
              <a:ext uri="{FF2B5EF4-FFF2-40B4-BE49-F238E27FC236}">
                <a16:creationId xmlns:a16="http://schemas.microsoft.com/office/drawing/2014/main" id="{896ADFD4-F102-4759-B30C-E935D7BE3B06}"/>
              </a:ext>
            </a:extLst>
          </p:cNvPr>
          <p:cNvPicPr>
            <a:picLocks noChangeAspect="1"/>
          </p:cNvPicPr>
          <p:nvPr/>
        </p:nvPicPr>
        <p:blipFill rotWithShape="1">
          <a:blip r:embed="rId2">
            <a:extLst>
              <a:ext uri="{28A0092B-C50C-407E-A947-70E740481C1C}">
                <a14:useLocalDpi xmlns:a14="http://schemas.microsoft.com/office/drawing/2010/main" val="0"/>
              </a:ext>
            </a:extLst>
          </a:blip>
          <a:srcRect b="24205"/>
          <a:stretch/>
        </p:blipFill>
        <p:spPr>
          <a:xfrm>
            <a:off x="791565" y="3010870"/>
            <a:ext cx="10608870" cy="3328970"/>
          </a:xfrm>
          <a:prstGeom prst="rect">
            <a:avLst/>
          </a:prstGeom>
        </p:spPr>
      </p:pic>
    </p:spTree>
    <p:extLst>
      <p:ext uri="{BB962C8B-B14F-4D97-AF65-F5344CB8AC3E}">
        <p14:creationId xmlns:p14="http://schemas.microsoft.com/office/powerpoint/2010/main" val="28417687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a:cxnSpLocks/>
          </p:cNvCxnSpPr>
          <p:nvPr/>
        </p:nvCxnSpPr>
        <p:spPr>
          <a:xfrm>
            <a:off x="501446" y="1204687"/>
            <a:ext cx="11189109"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rot="18900000">
            <a:off x="390677" y="429453"/>
            <a:ext cx="566057" cy="566057"/>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4" name="矩形 3"/>
          <p:cNvSpPr/>
          <p:nvPr/>
        </p:nvSpPr>
        <p:spPr>
          <a:xfrm rot="18900000">
            <a:off x="881320" y="551068"/>
            <a:ext cx="333829" cy="333829"/>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grpSp>
        <p:nvGrpSpPr>
          <p:cNvPr id="30" name="object 2">
            <a:extLst>
              <a:ext uri="{FF2B5EF4-FFF2-40B4-BE49-F238E27FC236}">
                <a16:creationId xmlns:a16="http://schemas.microsoft.com/office/drawing/2014/main" id="{BC38862A-1A39-86F7-6074-FDE258E10AB8}"/>
              </a:ext>
            </a:extLst>
          </p:cNvPr>
          <p:cNvGrpSpPr/>
          <p:nvPr/>
        </p:nvGrpSpPr>
        <p:grpSpPr>
          <a:xfrm>
            <a:off x="0" y="1455339"/>
            <a:ext cx="12192000" cy="5489575"/>
            <a:chOff x="0" y="0"/>
            <a:chExt cx="12192000" cy="5489575"/>
          </a:xfrm>
        </p:grpSpPr>
        <p:sp>
          <p:nvSpPr>
            <p:cNvPr id="31" name="object 3">
              <a:extLst>
                <a:ext uri="{FF2B5EF4-FFF2-40B4-BE49-F238E27FC236}">
                  <a16:creationId xmlns:a16="http://schemas.microsoft.com/office/drawing/2014/main" id="{EEF54AE8-DA62-E378-28F5-353D5E898302}"/>
                </a:ext>
              </a:extLst>
            </p:cNvPr>
            <p:cNvSpPr/>
            <p:nvPr/>
          </p:nvSpPr>
          <p:spPr>
            <a:xfrm>
              <a:off x="0" y="0"/>
              <a:ext cx="8670036" cy="5376418"/>
            </a:xfrm>
            <a:prstGeom prst="rect">
              <a:avLst/>
            </a:prstGeom>
            <a:blipFill>
              <a:blip r:embed="rId3" cstate="print"/>
              <a:stretch>
                <a:fillRect/>
              </a:stretch>
            </a:blipFill>
          </p:spPr>
          <p:txBody>
            <a:bodyPr wrap="square" lIns="0" tIns="0" rIns="0" bIns="0" rtlCol="0"/>
            <a:lstStyle/>
            <a:p>
              <a:endParaRPr/>
            </a:p>
          </p:txBody>
        </p:sp>
        <p:sp>
          <p:nvSpPr>
            <p:cNvPr id="32" name="object 4">
              <a:extLst>
                <a:ext uri="{FF2B5EF4-FFF2-40B4-BE49-F238E27FC236}">
                  <a16:creationId xmlns:a16="http://schemas.microsoft.com/office/drawing/2014/main" id="{05FD882B-A88A-4FA8-82E2-E204D08E0AA9}"/>
                </a:ext>
              </a:extLst>
            </p:cNvPr>
            <p:cNvSpPr/>
            <p:nvPr/>
          </p:nvSpPr>
          <p:spPr>
            <a:xfrm>
              <a:off x="6562343" y="0"/>
              <a:ext cx="5629656" cy="5489448"/>
            </a:xfrm>
            <a:prstGeom prst="rect">
              <a:avLst/>
            </a:prstGeom>
            <a:blipFill>
              <a:blip r:embed="rId4" cstate="print"/>
              <a:stretch>
                <a:fillRect/>
              </a:stretch>
            </a:blipFill>
          </p:spPr>
          <p:txBody>
            <a:bodyPr wrap="square" lIns="0" tIns="0" rIns="0" bIns="0" rtlCol="0"/>
            <a:lstStyle/>
            <a:p>
              <a:endParaRPr/>
            </a:p>
          </p:txBody>
        </p:sp>
      </p:grpSp>
    </p:spTree>
    <p:extLst>
      <p:ext uri="{BB962C8B-B14F-4D97-AF65-F5344CB8AC3E}">
        <p14:creationId xmlns:p14="http://schemas.microsoft.com/office/powerpoint/2010/main" val="1970238341"/>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6CA6FD0-2D41-C813-7BD0-F09BC5045196}"/>
              </a:ext>
            </a:extLst>
          </p:cNvPr>
          <p:cNvSpPr>
            <a:spLocks noGrp="1"/>
          </p:cNvSpPr>
          <p:nvPr>
            <p:ph type="title"/>
          </p:nvPr>
        </p:nvSpPr>
        <p:spPr/>
        <p:txBody>
          <a:bodyPr/>
          <a:lstStyle/>
          <a:p>
            <a:r>
              <a:rPr lang="zh-TW" altLang="en-US" dirty="0"/>
              <a:t>圖片都會隨時更新，等跑到 </a:t>
            </a:r>
            <a:r>
              <a:rPr lang="en-US" altLang="zh-TW" dirty="0"/>
              <a:t>100% </a:t>
            </a:r>
            <a:r>
              <a:rPr lang="zh-TW" altLang="en-US" dirty="0"/>
              <a:t>就完成：</a:t>
            </a:r>
          </a:p>
        </p:txBody>
      </p:sp>
      <p:pic>
        <p:nvPicPr>
          <p:cNvPr id="5" name="內容版面配置區 4" descr="一張含有 文字, 螢幕擷取畫面, 電子產品, 陳列 的圖片&#10;&#10;自動產生的描述">
            <a:extLst>
              <a:ext uri="{FF2B5EF4-FFF2-40B4-BE49-F238E27FC236}">
                <a16:creationId xmlns:a16="http://schemas.microsoft.com/office/drawing/2014/main" id="{1129C27F-FD4F-B69F-8300-B1EDCD8D9AC1}"/>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24810"/>
          <a:stretch/>
        </p:blipFill>
        <p:spPr>
          <a:xfrm>
            <a:off x="1443682" y="1997267"/>
            <a:ext cx="10104319" cy="4004037"/>
          </a:xfrm>
        </p:spPr>
      </p:pic>
    </p:spTree>
    <p:extLst>
      <p:ext uri="{BB962C8B-B14F-4D97-AF65-F5344CB8AC3E}">
        <p14:creationId xmlns:p14="http://schemas.microsoft.com/office/powerpoint/2010/main" val="39673877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a:extLst>
              <a:ext uri="{FF2B5EF4-FFF2-40B4-BE49-F238E27FC236}">
                <a16:creationId xmlns:a16="http://schemas.microsoft.com/office/drawing/2014/main" id="{A5C42271-F51C-BB08-2D09-34C917942347}"/>
              </a:ext>
            </a:extLst>
          </p:cNvPr>
          <p:cNvSpPr>
            <a:spLocks noGrp="1"/>
          </p:cNvSpPr>
          <p:nvPr>
            <p:ph type="title"/>
          </p:nvPr>
        </p:nvSpPr>
        <p:spPr/>
        <p:txBody>
          <a:bodyPr/>
          <a:lstStyle/>
          <a:p>
            <a:r>
              <a:rPr lang="en-US" altLang="zh-TW" dirty="0" err="1"/>
              <a:t>midjourney</a:t>
            </a:r>
            <a:endParaRPr lang="zh-TW" altLang="en-US" dirty="0"/>
          </a:p>
        </p:txBody>
      </p:sp>
      <p:sp>
        <p:nvSpPr>
          <p:cNvPr id="3" name="內容版面配置區 2">
            <a:extLst>
              <a:ext uri="{FF2B5EF4-FFF2-40B4-BE49-F238E27FC236}">
                <a16:creationId xmlns:a16="http://schemas.microsoft.com/office/drawing/2014/main" id="{ACCAC7D1-8AC9-A8A3-571D-E4489992517B}"/>
              </a:ext>
            </a:extLst>
          </p:cNvPr>
          <p:cNvSpPr>
            <a:spLocks noGrp="1"/>
          </p:cNvSpPr>
          <p:nvPr>
            <p:ph idx="4294967295"/>
          </p:nvPr>
        </p:nvSpPr>
        <p:spPr>
          <a:xfrm>
            <a:off x="0" y="799574"/>
            <a:ext cx="12192000" cy="4351338"/>
          </a:xfrm>
        </p:spPr>
        <p:txBody>
          <a:bodyPr>
            <a:normAutofit/>
          </a:bodyPr>
          <a:lstStyle/>
          <a:p>
            <a:pPr>
              <a:lnSpc>
                <a:spcPct val="200000"/>
              </a:lnSpc>
            </a:pPr>
            <a:r>
              <a:rPr lang="zh-TW" altLang="en-US" sz="2000" dirty="0"/>
              <a:t>像這樣，每次出來都會有四張圖片，下方還有 </a:t>
            </a:r>
            <a:r>
              <a:rPr lang="en-US" altLang="zh-TW" sz="2000" dirty="0"/>
              <a:t>U1</a:t>
            </a:r>
            <a:r>
              <a:rPr lang="zh-TW" altLang="en-US" sz="2000" dirty="0"/>
              <a:t>、</a:t>
            </a:r>
            <a:r>
              <a:rPr lang="en-US" altLang="zh-TW" sz="2000" dirty="0"/>
              <a:t>U2</a:t>
            </a:r>
            <a:r>
              <a:rPr lang="zh-TW" altLang="en-US" sz="2000" dirty="0"/>
              <a:t>、</a:t>
            </a:r>
            <a:r>
              <a:rPr lang="en-US" altLang="zh-TW" sz="2000" dirty="0"/>
              <a:t>U3</a:t>
            </a:r>
            <a:r>
              <a:rPr lang="zh-TW" altLang="en-US" sz="2000" dirty="0"/>
              <a:t>、</a:t>
            </a:r>
            <a:r>
              <a:rPr lang="en-US" altLang="zh-TW" sz="2000" dirty="0"/>
              <a:t>U4 </a:t>
            </a:r>
            <a:r>
              <a:rPr lang="zh-TW" altLang="en-US" sz="2000" dirty="0"/>
              <a:t>以及 </a:t>
            </a:r>
            <a:r>
              <a:rPr lang="en-US" altLang="zh-TW" sz="2000" dirty="0"/>
              <a:t>V1</a:t>
            </a:r>
            <a:r>
              <a:rPr lang="zh-TW" altLang="en-US" sz="2000" dirty="0"/>
              <a:t>、</a:t>
            </a:r>
            <a:r>
              <a:rPr lang="en-US" altLang="zh-TW" sz="2000" dirty="0"/>
              <a:t>V2</a:t>
            </a:r>
            <a:r>
              <a:rPr lang="zh-TW" altLang="en-US" sz="2000" dirty="0"/>
              <a:t>、</a:t>
            </a:r>
            <a:r>
              <a:rPr lang="en-US" altLang="zh-TW" sz="2000" dirty="0"/>
              <a:t>V3</a:t>
            </a:r>
            <a:r>
              <a:rPr lang="zh-TW" altLang="en-US" sz="2000" dirty="0"/>
              <a:t>、</a:t>
            </a:r>
            <a:r>
              <a:rPr lang="en-US" altLang="zh-TW" sz="2000" dirty="0"/>
              <a:t>V4 </a:t>
            </a:r>
            <a:r>
              <a:rPr lang="zh-TW" altLang="en-US" sz="2000" dirty="0"/>
              <a:t>功能，數字部分，左上為 </a:t>
            </a:r>
            <a:r>
              <a:rPr lang="en-US" altLang="zh-TW" sz="2000" dirty="0"/>
              <a:t>1</a:t>
            </a:r>
            <a:r>
              <a:rPr lang="zh-TW" altLang="en-US" sz="2000" dirty="0"/>
              <a:t>、右上為 </a:t>
            </a:r>
            <a:r>
              <a:rPr lang="en-US" altLang="zh-TW" sz="2000" dirty="0"/>
              <a:t>2</a:t>
            </a:r>
            <a:r>
              <a:rPr lang="zh-TW" altLang="en-US" sz="2000" dirty="0"/>
              <a:t>、左下為 </a:t>
            </a:r>
            <a:r>
              <a:rPr lang="en-US" altLang="zh-TW" sz="2000" dirty="0"/>
              <a:t>3</a:t>
            </a:r>
            <a:r>
              <a:rPr lang="zh-TW" altLang="en-US" sz="2000" dirty="0"/>
              <a:t>、右下為 </a:t>
            </a:r>
            <a:r>
              <a:rPr lang="en-US" altLang="zh-TW" sz="2000" dirty="0"/>
              <a:t>4</a:t>
            </a:r>
            <a:r>
              <a:rPr lang="zh-TW" altLang="en-US" sz="2000" dirty="0"/>
              <a:t>。</a:t>
            </a:r>
            <a:r>
              <a:rPr lang="en-US" altLang="zh-TW" sz="2000" dirty="0"/>
              <a:t>U </a:t>
            </a:r>
            <a:r>
              <a:rPr lang="zh-TW" altLang="en-US" sz="2000" dirty="0"/>
              <a:t>是 </a:t>
            </a:r>
            <a:r>
              <a:rPr lang="en-US" altLang="zh-TW" sz="2000" dirty="0"/>
              <a:t>Upscale </a:t>
            </a:r>
            <a:r>
              <a:rPr lang="zh-TW" altLang="en-US" sz="2000" dirty="0"/>
              <a:t>的縮寫，當你滿意這張圖片時，就可以用這功能取得大圖片，</a:t>
            </a:r>
            <a:r>
              <a:rPr lang="en-US" altLang="zh-TW" sz="2000" dirty="0"/>
              <a:t>V </a:t>
            </a:r>
            <a:r>
              <a:rPr lang="zh-TW" altLang="en-US" sz="2000" dirty="0"/>
              <a:t>是 </a:t>
            </a:r>
            <a:r>
              <a:rPr lang="en-US" altLang="zh-TW" sz="2000" dirty="0"/>
              <a:t>Variation </a:t>
            </a:r>
            <a:r>
              <a:rPr lang="zh-TW" altLang="en-US" sz="2000" dirty="0"/>
              <a:t>的縮寫，會根據這張圖片再繼續下去延伸變化。最右邊圖示則是重新運算：</a:t>
            </a:r>
          </a:p>
        </p:txBody>
      </p:sp>
      <p:pic>
        <p:nvPicPr>
          <p:cNvPr id="5" name="圖片 4">
            <a:extLst>
              <a:ext uri="{FF2B5EF4-FFF2-40B4-BE49-F238E27FC236}">
                <a16:creationId xmlns:a16="http://schemas.microsoft.com/office/drawing/2014/main" id="{5A6A4CE2-C0D0-1D84-0A0F-A8C457AEFC38}"/>
              </a:ext>
            </a:extLst>
          </p:cNvPr>
          <p:cNvPicPr>
            <a:picLocks noChangeAspect="1"/>
          </p:cNvPicPr>
          <p:nvPr/>
        </p:nvPicPr>
        <p:blipFill rotWithShape="1">
          <a:blip r:embed="rId2">
            <a:extLst>
              <a:ext uri="{28A0092B-C50C-407E-A947-70E740481C1C}">
                <a14:useLocalDpi xmlns:a14="http://schemas.microsoft.com/office/drawing/2010/main" val="0"/>
              </a:ext>
            </a:extLst>
          </a:blip>
          <a:srcRect t="-1" b="1756"/>
          <a:stretch/>
        </p:blipFill>
        <p:spPr>
          <a:xfrm>
            <a:off x="3142696" y="2794260"/>
            <a:ext cx="6765894" cy="3974963"/>
          </a:xfrm>
          <a:prstGeom prst="rect">
            <a:avLst/>
          </a:prstGeom>
        </p:spPr>
      </p:pic>
      <p:sp>
        <p:nvSpPr>
          <p:cNvPr id="8" name="矩形 7">
            <a:extLst>
              <a:ext uri="{FF2B5EF4-FFF2-40B4-BE49-F238E27FC236}">
                <a16:creationId xmlns:a16="http://schemas.microsoft.com/office/drawing/2014/main" id="{1E0A0E3B-D35C-0B36-1159-B2100D804C94}"/>
              </a:ext>
            </a:extLst>
          </p:cNvPr>
          <p:cNvSpPr/>
          <p:nvPr/>
        </p:nvSpPr>
        <p:spPr>
          <a:xfrm>
            <a:off x="7297445" y="5877017"/>
            <a:ext cx="2467992" cy="776496"/>
          </a:xfrm>
          <a:prstGeom prst="rect">
            <a:avLst/>
          </a:prstGeom>
          <a:solidFill>
            <a:srgbClr val="4844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Tree>
    <p:extLst>
      <p:ext uri="{BB962C8B-B14F-4D97-AF65-F5344CB8AC3E}">
        <p14:creationId xmlns:p14="http://schemas.microsoft.com/office/powerpoint/2010/main" val="32146302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47A3ADBA-C247-5C88-B158-63E0AA0D8459}"/>
              </a:ext>
            </a:extLst>
          </p:cNvPr>
          <p:cNvSpPr>
            <a:spLocks noGrp="1"/>
          </p:cNvSpPr>
          <p:nvPr>
            <p:ph type="title"/>
          </p:nvPr>
        </p:nvSpPr>
        <p:spPr/>
        <p:txBody>
          <a:bodyPr/>
          <a:lstStyle/>
          <a:p>
            <a:r>
              <a:rPr lang="zh-TW" altLang="en-US" dirty="0"/>
              <a:t>如下圖所示，找到滿意之後，就按 </a:t>
            </a:r>
            <a:r>
              <a:rPr lang="en-US" altLang="zh-TW" dirty="0" err="1"/>
              <a:t>Ux</a:t>
            </a:r>
            <a:r>
              <a:rPr lang="zh-TW" altLang="en-US" dirty="0"/>
              <a:t>：</a:t>
            </a:r>
          </a:p>
        </p:txBody>
      </p:sp>
      <p:pic>
        <p:nvPicPr>
          <p:cNvPr id="5" name="內容版面配置區 4" descr="一張含有 網站 的圖片&#10;&#10;自動產生的描述">
            <a:extLst>
              <a:ext uri="{FF2B5EF4-FFF2-40B4-BE49-F238E27FC236}">
                <a16:creationId xmlns:a16="http://schemas.microsoft.com/office/drawing/2014/main" id="{E5CD1C6B-B672-65B8-CE58-013DE208CA3E}"/>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17568"/>
          <a:stretch/>
        </p:blipFill>
        <p:spPr>
          <a:xfrm>
            <a:off x="1376038" y="1363246"/>
            <a:ext cx="9364590" cy="5108575"/>
          </a:xfrm>
        </p:spPr>
      </p:pic>
    </p:spTree>
    <p:extLst>
      <p:ext uri="{BB962C8B-B14F-4D97-AF65-F5344CB8AC3E}">
        <p14:creationId xmlns:p14="http://schemas.microsoft.com/office/powerpoint/2010/main" val="90434087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7A9202B-6FCE-3B26-445C-B5B2EFF2A516}"/>
              </a:ext>
            </a:extLst>
          </p:cNvPr>
          <p:cNvSpPr>
            <a:spLocks noGrp="1"/>
          </p:cNvSpPr>
          <p:nvPr>
            <p:ph type="title"/>
          </p:nvPr>
        </p:nvSpPr>
        <p:spPr/>
        <p:txBody>
          <a:bodyPr/>
          <a:lstStyle/>
          <a:p>
            <a:r>
              <a:rPr lang="zh-TW" altLang="en-US" dirty="0"/>
              <a:t>即可取得單張大圖片：</a:t>
            </a:r>
          </a:p>
        </p:txBody>
      </p:sp>
      <p:pic>
        <p:nvPicPr>
          <p:cNvPr id="5" name="內容版面配置區 4" descr="一張含有 文字, 螢幕, 屏幕、螢幕, 電子產品 的圖片&#10;&#10;自動產生的描述">
            <a:extLst>
              <a:ext uri="{FF2B5EF4-FFF2-40B4-BE49-F238E27FC236}">
                <a16:creationId xmlns:a16="http://schemas.microsoft.com/office/drawing/2014/main" id="{A3A721AA-771F-7388-63CE-B7EFDF5E0742}"/>
              </a:ext>
            </a:extLst>
          </p:cNvPr>
          <p:cNvPicPr>
            <a:picLocks noGrp="1" noChangeAspect="1"/>
          </p:cNvPicPr>
          <p:nvPr>
            <p:ph idx="4294967295"/>
          </p:nvPr>
        </p:nvPicPr>
        <p:blipFill rotWithShape="1">
          <a:blip r:embed="rId2">
            <a:extLst>
              <a:ext uri="{28A0092B-C50C-407E-A947-70E740481C1C}">
                <a14:useLocalDpi xmlns:a14="http://schemas.microsoft.com/office/drawing/2010/main" val="0"/>
              </a:ext>
            </a:extLst>
          </a:blip>
          <a:srcRect b="19486"/>
          <a:stretch/>
        </p:blipFill>
        <p:spPr>
          <a:xfrm>
            <a:off x="1762821" y="1078129"/>
            <a:ext cx="8666357" cy="5575384"/>
          </a:xfrm>
        </p:spPr>
      </p:pic>
    </p:spTree>
    <p:extLst>
      <p:ext uri="{BB962C8B-B14F-4D97-AF65-F5344CB8AC3E}">
        <p14:creationId xmlns:p14="http://schemas.microsoft.com/office/powerpoint/2010/main" val="80130159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五边形 2"/>
          <p:cNvSpPr/>
          <p:nvPr/>
        </p:nvSpPr>
        <p:spPr>
          <a:xfrm flipH="1">
            <a:off x="5041354" y="1977080"/>
            <a:ext cx="7247334" cy="2365442"/>
          </a:xfrm>
          <a:prstGeom prst="homePlate">
            <a:avLst/>
          </a:prstGeom>
          <a:solidFill>
            <a:srgbClr val="0A143A">
              <a:alpha val="76000"/>
            </a:srgbClr>
          </a:solidFill>
          <a:ln w="19050">
            <a:solidFill>
              <a:schemeClr val="bg1"/>
            </a:solidFill>
          </a:ln>
          <a:effectLst/>
        </p:spPr>
        <p:style>
          <a:lnRef idx="1">
            <a:schemeClr val="accent6"/>
          </a:lnRef>
          <a:fillRef idx="2">
            <a:schemeClr val="accent6"/>
          </a:fillRef>
          <a:effectRef idx="1">
            <a:schemeClr val="accent6"/>
          </a:effectRef>
          <a:fontRef idx="minor">
            <a:schemeClr val="dk1"/>
          </a:fontRef>
        </p:style>
        <p:txBody>
          <a:bodyPr rtlCol="0" anchor="ctr"/>
          <a:lstStyle/>
          <a:p>
            <a:pPr algn="ctr"/>
            <a:endParaRPr lang="zh-CN" altLang="en-US">
              <a:solidFill>
                <a:schemeClr val="bg1"/>
              </a:solidFill>
            </a:endParaRPr>
          </a:p>
        </p:txBody>
      </p:sp>
      <p:sp>
        <p:nvSpPr>
          <p:cNvPr id="4" name="TextBox 3"/>
          <p:cNvSpPr txBox="1"/>
          <p:nvPr/>
        </p:nvSpPr>
        <p:spPr>
          <a:xfrm>
            <a:off x="9979203" y="2686339"/>
            <a:ext cx="1877437" cy="769441"/>
          </a:xfrm>
          <a:prstGeom prst="rect">
            <a:avLst/>
          </a:prstGeom>
          <a:noFill/>
        </p:spPr>
        <p:txBody>
          <a:bodyPr wrap="none" rtlCol="0">
            <a:spAutoFit/>
          </a:bodyPr>
          <a:lstStyle/>
          <a:p>
            <a:pPr algn="r"/>
            <a:r>
              <a:rPr lang="zh-CN" altLang="en-US" sz="4400" b="1" dirty="0">
                <a:ln w="17780" cmpd="sng">
                  <a:noFill/>
                  <a:prstDash val="solid"/>
                  <a:miter lim="800000"/>
                </a:ln>
                <a:solidFill>
                  <a:schemeClr val="bg1"/>
                </a:solidFill>
                <a:latin typeface="+mj-ea"/>
                <a:ea typeface="+mj-ea"/>
              </a:rPr>
              <a:t>感谢您</a:t>
            </a:r>
          </a:p>
        </p:txBody>
      </p:sp>
    </p:spTree>
  </p:cSld>
  <p:clrMapOvr>
    <a:masterClrMapping/>
  </p:clrMapOvr>
  <mc:AlternateContent xmlns:mc="http://schemas.openxmlformats.org/markup-compatibility/2006" xmlns:p14="http://schemas.microsoft.com/office/powerpoint/2010/main">
    <mc:Choice Requires="p14">
      <p:transition spd="med" p14:dur="700" advClick="0" advTm="0">
        <p:fade/>
      </p:transition>
    </mc:Choice>
    <mc:Fallback xmlns="">
      <p:transition spd="med" advClick="0"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grpId="0" nodeType="afterEffect">
                                  <p:stCondLst>
                                    <p:cond delay="0"/>
                                  </p:stCondLst>
                                  <p:iterate type="lt">
                                    <p:tmPct val="10000"/>
                                  </p:iterate>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1+#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a:cxnSpLocks/>
          </p:cNvCxnSpPr>
          <p:nvPr/>
        </p:nvCxnSpPr>
        <p:spPr>
          <a:xfrm>
            <a:off x="501446" y="1204687"/>
            <a:ext cx="11189109"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rot="18900000">
            <a:off x="390677" y="429453"/>
            <a:ext cx="566057" cy="566057"/>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4" name="矩形 3"/>
          <p:cNvSpPr/>
          <p:nvPr/>
        </p:nvSpPr>
        <p:spPr>
          <a:xfrm rot="18900000">
            <a:off x="881320" y="551068"/>
            <a:ext cx="333829" cy="333829"/>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31" name="TextBox 4">
            <a:extLst>
              <a:ext uri="{FF2B5EF4-FFF2-40B4-BE49-F238E27FC236}">
                <a16:creationId xmlns:a16="http://schemas.microsoft.com/office/drawing/2014/main" id="{9494837A-7966-9F2F-9F95-BA227283C3E8}"/>
              </a:ext>
            </a:extLst>
          </p:cNvPr>
          <p:cNvSpPr txBox="1"/>
          <p:nvPr/>
        </p:nvSpPr>
        <p:spPr>
          <a:xfrm>
            <a:off x="353889" y="6615937"/>
            <a:ext cx="1440159" cy="118430"/>
          </a:xfrm>
          <a:prstGeom prst="rect">
            <a:avLst/>
          </a:prstGeom>
          <a:noFill/>
        </p:spPr>
        <p:txBody>
          <a:bodyPr wrap="square" rtlCol="0">
            <a:spAutoFit/>
          </a:bodyPr>
          <a:lstStyle/>
          <a:p>
            <a:pPr>
              <a:lnSpc>
                <a:spcPct val="200000"/>
              </a:lnSpc>
            </a:pPr>
            <a:r>
              <a:rPr lang="zh-CN" altLang="en-US" sz="100" dirty="0">
                <a:solidFill>
                  <a:schemeClr val="bg1"/>
                </a:solidFill>
                <a:latin typeface="微软雅黑" panose="020B0503020204020204" pitchFamily="34" charset="-122"/>
                <a:ea typeface="微软雅黑" panose="020B0503020204020204" pitchFamily="34" charset="-122"/>
              </a:rPr>
              <a:t>行业</a:t>
            </a:r>
            <a:r>
              <a:rPr lang="en-US" altLang="zh-CN" sz="100" dirty="0">
                <a:solidFill>
                  <a:schemeClr val="bg1"/>
                </a:solidFill>
                <a:latin typeface="微软雅黑" panose="020B0503020204020204" pitchFamily="34" charset="-122"/>
                <a:ea typeface="微软雅黑" panose="020B0503020204020204" pitchFamily="34" charset="-122"/>
              </a:rPr>
              <a:t>PPT</a:t>
            </a:r>
            <a:r>
              <a:rPr lang="zh-CN" altLang="en-US" sz="100" dirty="0">
                <a:solidFill>
                  <a:schemeClr val="bg1"/>
                </a:solidFill>
                <a:latin typeface="微软雅黑" panose="020B0503020204020204" pitchFamily="34" charset="-122"/>
                <a:ea typeface="微软雅黑" panose="020B0503020204020204" pitchFamily="34" charset="-122"/>
              </a:rPr>
              <a:t>模板</a:t>
            </a:r>
            <a:r>
              <a:rPr lang="en-US" altLang="zh-CN" sz="100" dirty="0">
                <a:solidFill>
                  <a:schemeClr val="bg1"/>
                </a:solidFill>
                <a:latin typeface="微软雅黑" panose="020B0503020204020204" pitchFamily="34" charset="-122"/>
                <a:ea typeface="微软雅黑" panose="020B0503020204020204" pitchFamily="34" charset="-122"/>
              </a:rPr>
              <a:t>http://www.1ppt.com/hangye/</a:t>
            </a:r>
          </a:p>
        </p:txBody>
      </p:sp>
      <p:grpSp>
        <p:nvGrpSpPr>
          <p:cNvPr id="30" name="object 2">
            <a:extLst>
              <a:ext uri="{FF2B5EF4-FFF2-40B4-BE49-F238E27FC236}">
                <a16:creationId xmlns:a16="http://schemas.microsoft.com/office/drawing/2014/main" id="{4486A977-8176-601A-025F-FBF7D94FB0C5}"/>
              </a:ext>
            </a:extLst>
          </p:cNvPr>
          <p:cNvGrpSpPr/>
          <p:nvPr/>
        </p:nvGrpSpPr>
        <p:grpSpPr>
          <a:xfrm>
            <a:off x="8890" y="1520890"/>
            <a:ext cx="12183110" cy="5636260"/>
            <a:chOff x="0" y="0"/>
            <a:chExt cx="12183110" cy="5636260"/>
          </a:xfrm>
        </p:grpSpPr>
        <p:sp>
          <p:nvSpPr>
            <p:cNvPr id="32" name="object 3">
              <a:extLst>
                <a:ext uri="{FF2B5EF4-FFF2-40B4-BE49-F238E27FC236}">
                  <a16:creationId xmlns:a16="http://schemas.microsoft.com/office/drawing/2014/main" id="{C0E17537-BB67-7C81-153F-1C6AD1D5CE45}"/>
                </a:ext>
              </a:extLst>
            </p:cNvPr>
            <p:cNvSpPr/>
            <p:nvPr/>
          </p:nvSpPr>
          <p:spPr>
            <a:xfrm>
              <a:off x="0" y="0"/>
              <a:ext cx="10887455" cy="5635752"/>
            </a:xfrm>
            <a:prstGeom prst="rect">
              <a:avLst/>
            </a:prstGeom>
            <a:blipFill>
              <a:blip r:embed="rId3" cstate="print"/>
              <a:stretch>
                <a:fillRect/>
              </a:stretch>
            </a:blipFill>
          </p:spPr>
          <p:txBody>
            <a:bodyPr wrap="square" lIns="0" tIns="0" rIns="0" bIns="0" rtlCol="0"/>
            <a:lstStyle/>
            <a:p>
              <a:endParaRPr/>
            </a:p>
          </p:txBody>
        </p:sp>
        <p:sp>
          <p:nvSpPr>
            <p:cNvPr id="33" name="object 4">
              <a:extLst>
                <a:ext uri="{FF2B5EF4-FFF2-40B4-BE49-F238E27FC236}">
                  <a16:creationId xmlns:a16="http://schemas.microsoft.com/office/drawing/2014/main" id="{7A77BBDF-3684-5147-B15B-93746BD28AB8}"/>
                </a:ext>
              </a:extLst>
            </p:cNvPr>
            <p:cNvSpPr/>
            <p:nvPr/>
          </p:nvSpPr>
          <p:spPr>
            <a:xfrm>
              <a:off x="6553200" y="0"/>
              <a:ext cx="5629656" cy="5489448"/>
            </a:xfrm>
            <a:prstGeom prst="rect">
              <a:avLst/>
            </a:prstGeom>
            <a:blipFill>
              <a:blip r:embed="rId4" cstate="print"/>
              <a:stretch>
                <a:fillRect/>
              </a:stretch>
            </a:blipFill>
          </p:spPr>
          <p:txBody>
            <a:bodyPr wrap="square" lIns="0" tIns="0" rIns="0" bIns="0" rtlCol="0"/>
            <a:lstStyle/>
            <a:p>
              <a:endParaRPr/>
            </a:p>
          </p:txBody>
        </p:sp>
      </p:grpSp>
    </p:spTree>
    <p:extLst>
      <p:ext uri="{BB962C8B-B14F-4D97-AF65-F5344CB8AC3E}">
        <p14:creationId xmlns:p14="http://schemas.microsoft.com/office/powerpoint/2010/main" val="4200036753"/>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a:cxnSpLocks/>
          </p:cNvCxnSpPr>
          <p:nvPr/>
        </p:nvCxnSpPr>
        <p:spPr>
          <a:xfrm>
            <a:off x="501446" y="1204687"/>
            <a:ext cx="11189109"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rot="18900000">
            <a:off x="390677" y="429453"/>
            <a:ext cx="566057" cy="566057"/>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4" name="矩形 3"/>
          <p:cNvSpPr/>
          <p:nvPr/>
        </p:nvSpPr>
        <p:spPr>
          <a:xfrm rot="18900000">
            <a:off x="881320" y="551068"/>
            <a:ext cx="333829" cy="333829"/>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grpSp>
        <p:nvGrpSpPr>
          <p:cNvPr id="34" name="object 2">
            <a:extLst>
              <a:ext uri="{FF2B5EF4-FFF2-40B4-BE49-F238E27FC236}">
                <a16:creationId xmlns:a16="http://schemas.microsoft.com/office/drawing/2014/main" id="{D3CC0979-C55C-891E-2896-2ECA7DBABC57}"/>
              </a:ext>
            </a:extLst>
          </p:cNvPr>
          <p:cNvGrpSpPr/>
          <p:nvPr/>
        </p:nvGrpSpPr>
        <p:grpSpPr>
          <a:xfrm>
            <a:off x="951722" y="1391297"/>
            <a:ext cx="9377009" cy="5210101"/>
            <a:chOff x="0" y="0"/>
            <a:chExt cx="12192000" cy="6774180"/>
          </a:xfrm>
        </p:grpSpPr>
        <p:sp>
          <p:nvSpPr>
            <p:cNvPr id="35" name="object 3">
              <a:extLst>
                <a:ext uri="{FF2B5EF4-FFF2-40B4-BE49-F238E27FC236}">
                  <a16:creationId xmlns:a16="http://schemas.microsoft.com/office/drawing/2014/main" id="{018EB683-E488-2863-E04C-2616B4C2A293}"/>
                </a:ext>
              </a:extLst>
            </p:cNvPr>
            <p:cNvSpPr/>
            <p:nvPr/>
          </p:nvSpPr>
          <p:spPr>
            <a:xfrm>
              <a:off x="0" y="0"/>
              <a:ext cx="8830054" cy="6304787"/>
            </a:xfrm>
            <a:prstGeom prst="rect">
              <a:avLst/>
            </a:prstGeom>
            <a:blipFill>
              <a:blip r:embed="rId3" cstate="print"/>
              <a:stretch>
                <a:fillRect/>
              </a:stretch>
            </a:blipFill>
          </p:spPr>
          <p:txBody>
            <a:bodyPr wrap="square" lIns="0" tIns="0" rIns="0" bIns="0" rtlCol="0"/>
            <a:lstStyle/>
            <a:p>
              <a:endParaRPr/>
            </a:p>
          </p:txBody>
        </p:sp>
        <p:sp>
          <p:nvSpPr>
            <p:cNvPr id="36" name="object 4">
              <a:extLst>
                <a:ext uri="{FF2B5EF4-FFF2-40B4-BE49-F238E27FC236}">
                  <a16:creationId xmlns:a16="http://schemas.microsoft.com/office/drawing/2014/main" id="{DF3DB23E-8C05-B030-91B7-1EFD44C6D59C}"/>
                </a:ext>
              </a:extLst>
            </p:cNvPr>
            <p:cNvSpPr/>
            <p:nvPr/>
          </p:nvSpPr>
          <p:spPr>
            <a:xfrm>
              <a:off x="6679692" y="0"/>
              <a:ext cx="5512308" cy="5489448"/>
            </a:xfrm>
            <a:prstGeom prst="rect">
              <a:avLst/>
            </a:prstGeom>
            <a:blipFill>
              <a:blip r:embed="rId4" cstate="print"/>
              <a:stretch>
                <a:fillRect/>
              </a:stretch>
            </a:blipFill>
          </p:spPr>
          <p:txBody>
            <a:bodyPr wrap="square" lIns="0" tIns="0" rIns="0" bIns="0" rtlCol="0"/>
            <a:lstStyle/>
            <a:p>
              <a:endParaRPr/>
            </a:p>
          </p:txBody>
        </p:sp>
        <p:sp>
          <p:nvSpPr>
            <p:cNvPr id="37" name="object 5">
              <a:extLst>
                <a:ext uri="{FF2B5EF4-FFF2-40B4-BE49-F238E27FC236}">
                  <a16:creationId xmlns:a16="http://schemas.microsoft.com/office/drawing/2014/main" id="{76C408E3-89A1-AA9C-2794-CCE102DE509B}"/>
                </a:ext>
              </a:extLst>
            </p:cNvPr>
            <p:cNvSpPr/>
            <p:nvPr/>
          </p:nvSpPr>
          <p:spPr>
            <a:xfrm>
              <a:off x="190500" y="6259066"/>
              <a:ext cx="2142744" cy="515110"/>
            </a:xfrm>
            <a:prstGeom prst="rect">
              <a:avLst/>
            </a:prstGeom>
            <a:blipFill>
              <a:blip r:embed="rId5" cstate="print"/>
              <a:stretch>
                <a:fillRect/>
              </a:stretch>
            </a:blipFill>
          </p:spPr>
          <p:txBody>
            <a:bodyPr wrap="square" lIns="0" tIns="0" rIns="0" bIns="0" rtlCol="0"/>
            <a:lstStyle/>
            <a:p>
              <a:endParaRPr/>
            </a:p>
          </p:txBody>
        </p:sp>
      </p:grpSp>
    </p:spTree>
    <p:extLst>
      <p:ext uri="{BB962C8B-B14F-4D97-AF65-F5344CB8AC3E}">
        <p14:creationId xmlns:p14="http://schemas.microsoft.com/office/powerpoint/2010/main" val="1444139788"/>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 name="直接连接符 1"/>
          <p:cNvCxnSpPr>
            <a:cxnSpLocks/>
          </p:cNvCxnSpPr>
          <p:nvPr/>
        </p:nvCxnSpPr>
        <p:spPr>
          <a:xfrm>
            <a:off x="501446" y="1204687"/>
            <a:ext cx="11189109" cy="0"/>
          </a:xfrm>
          <a:prstGeom prst="line">
            <a:avLst/>
          </a:prstGeom>
          <a:ln w="28575">
            <a:solidFill>
              <a:schemeClr val="bg2">
                <a:lumMod val="90000"/>
              </a:schemeClr>
            </a:solidFill>
          </a:ln>
        </p:spPr>
        <p:style>
          <a:lnRef idx="1">
            <a:schemeClr val="accent1"/>
          </a:lnRef>
          <a:fillRef idx="0">
            <a:schemeClr val="accent1"/>
          </a:fillRef>
          <a:effectRef idx="0">
            <a:schemeClr val="accent1"/>
          </a:effectRef>
          <a:fontRef idx="minor">
            <a:schemeClr val="tx1"/>
          </a:fontRef>
        </p:style>
      </p:cxnSp>
      <p:sp>
        <p:nvSpPr>
          <p:cNvPr id="3" name="矩形 2"/>
          <p:cNvSpPr/>
          <p:nvPr/>
        </p:nvSpPr>
        <p:spPr>
          <a:xfrm rot="18900000">
            <a:off x="390677" y="429453"/>
            <a:ext cx="566057" cy="566057"/>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sp>
        <p:nvSpPr>
          <p:cNvPr id="4" name="矩形 3"/>
          <p:cNvSpPr/>
          <p:nvPr/>
        </p:nvSpPr>
        <p:spPr>
          <a:xfrm rot="18900000">
            <a:off x="881320" y="551068"/>
            <a:ext cx="333829" cy="333829"/>
          </a:xfrm>
          <a:prstGeom prst="rect">
            <a:avLst/>
          </a:prstGeom>
          <a:solidFill>
            <a:srgbClr val="151472"/>
          </a:solidFill>
          <a:ln>
            <a:noFill/>
          </a:ln>
          <a:effectLst>
            <a:outerShdw blurRad="635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8000" dirty="0">
              <a:solidFill>
                <a:schemeClr val="bg1"/>
              </a:solidFill>
              <a:latin typeface="Agency FB" panose="020B0503020202020204" pitchFamily="34" charset="0"/>
            </a:endParaRPr>
          </a:p>
        </p:txBody>
      </p:sp>
      <p:grpSp>
        <p:nvGrpSpPr>
          <p:cNvPr id="26" name="object 2">
            <a:extLst>
              <a:ext uri="{FF2B5EF4-FFF2-40B4-BE49-F238E27FC236}">
                <a16:creationId xmlns:a16="http://schemas.microsoft.com/office/drawing/2014/main" id="{CCBA98BA-A485-00A3-F37B-6CDBB717C243}"/>
              </a:ext>
            </a:extLst>
          </p:cNvPr>
          <p:cNvGrpSpPr/>
          <p:nvPr/>
        </p:nvGrpSpPr>
        <p:grpSpPr>
          <a:xfrm>
            <a:off x="1166325" y="1187789"/>
            <a:ext cx="10157927" cy="5713834"/>
            <a:chOff x="0" y="0"/>
            <a:chExt cx="12192000" cy="6858000"/>
          </a:xfrm>
        </p:grpSpPr>
        <p:sp>
          <p:nvSpPr>
            <p:cNvPr id="27" name="object 3">
              <a:extLst>
                <a:ext uri="{FF2B5EF4-FFF2-40B4-BE49-F238E27FC236}">
                  <a16:creationId xmlns:a16="http://schemas.microsoft.com/office/drawing/2014/main" id="{3671BF0F-31BC-369F-0111-C0C9312219D8}"/>
                </a:ext>
              </a:extLst>
            </p:cNvPr>
            <p:cNvSpPr/>
            <p:nvPr/>
          </p:nvSpPr>
          <p:spPr>
            <a:xfrm>
              <a:off x="7795260" y="3506723"/>
              <a:ext cx="4396740" cy="3351272"/>
            </a:xfrm>
            <a:prstGeom prst="rect">
              <a:avLst/>
            </a:prstGeom>
            <a:blipFill>
              <a:blip r:embed="rId3" cstate="print"/>
              <a:stretch>
                <a:fillRect/>
              </a:stretch>
            </a:blipFill>
          </p:spPr>
          <p:txBody>
            <a:bodyPr wrap="square" lIns="0" tIns="0" rIns="0" bIns="0" rtlCol="0"/>
            <a:lstStyle/>
            <a:p>
              <a:endParaRPr/>
            </a:p>
          </p:txBody>
        </p:sp>
        <p:sp>
          <p:nvSpPr>
            <p:cNvPr id="28" name="object 4">
              <a:extLst>
                <a:ext uri="{FF2B5EF4-FFF2-40B4-BE49-F238E27FC236}">
                  <a16:creationId xmlns:a16="http://schemas.microsoft.com/office/drawing/2014/main" id="{F6A8516C-E0AF-66A2-3896-5F14D1BE32A0}"/>
                </a:ext>
              </a:extLst>
            </p:cNvPr>
            <p:cNvSpPr/>
            <p:nvPr/>
          </p:nvSpPr>
          <p:spPr>
            <a:xfrm>
              <a:off x="0" y="0"/>
              <a:ext cx="9151873" cy="6857999"/>
            </a:xfrm>
            <a:prstGeom prst="rect">
              <a:avLst/>
            </a:prstGeom>
            <a:blipFill>
              <a:blip r:embed="rId4" cstate="print"/>
              <a:stretch>
                <a:fillRect/>
              </a:stretch>
            </a:blipFill>
          </p:spPr>
          <p:txBody>
            <a:bodyPr wrap="square" lIns="0" tIns="0" rIns="0" bIns="0" rtlCol="0"/>
            <a:lstStyle/>
            <a:p>
              <a:endParaRPr/>
            </a:p>
          </p:txBody>
        </p:sp>
        <p:sp>
          <p:nvSpPr>
            <p:cNvPr id="29" name="object 5">
              <a:extLst>
                <a:ext uri="{FF2B5EF4-FFF2-40B4-BE49-F238E27FC236}">
                  <a16:creationId xmlns:a16="http://schemas.microsoft.com/office/drawing/2014/main" id="{F529B716-977D-6A9B-4018-A7AC265BFDA9}"/>
                </a:ext>
              </a:extLst>
            </p:cNvPr>
            <p:cNvSpPr/>
            <p:nvPr/>
          </p:nvSpPr>
          <p:spPr>
            <a:xfrm>
              <a:off x="6167627" y="0"/>
              <a:ext cx="6024372" cy="3346704"/>
            </a:xfrm>
            <a:prstGeom prst="rect">
              <a:avLst/>
            </a:prstGeom>
            <a:blipFill>
              <a:blip r:embed="rId5" cstate="print"/>
              <a:stretch>
                <a:fillRect/>
              </a:stretch>
            </a:blipFill>
          </p:spPr>
          <p:txBody>
            <a:bodyPr wrap="square" lIns="0" tIns="0" rIns="0" bIns="0" rtlCol="0"/>
            <a:lstStyle/>
            <a:p>
              <a:endParaRPr/>
            </a:p>
          </p:txBody>
        </p:sp>
        <p:sp>
          <p:nvSpPr>
            <p:cNvPr id="30" name="object 6">
              <a:extLst>
                <a:ext uri="{FF2B5EF4-FFF2-40B4-BE49-F238E27FC236}">
                  <a16:creationId xmlns:a16="http://schemas.microsoft.com/office/drawing/2014/main" id="{5CFB575A-3EBB-35EA-C039-7AF6090472E1}"/>
                </a:ext>
              </a:extLst>
            </p:cNvPr>
            <p:cNvSpPr/>
            <p:nvPr/>
          </p:nvSpPr>
          <p:spPr>
            <a:xfrm>
              <a:off x="190499" y="6259066"/>
              <a:ext cx="2142744" cy="515110"/>
            </a:xfrm>
            <a:prstGeom prst="rect">
              <a:avLst/>
            </a:prstGeom>
            <a:blipFill>
              <a:blip r:embed="rId6" cstate="print"/>
              <a:stretch>
                <a:fillRect/>
              </a:stretch>
            </a:blipFill>
          </p:spPr>
          <p:txBody>
            <a:bodyPr wrap="square" lIns="0" tIns="0" rIns="0" bIns="0" rtlCol="0"/>
            <a:lstStyle/>
            <a:p>
              <a:endParaRPr/>
            </a:p>
          </p:txBody>
        </p:sp>
      </p:grpSp>
    </p:spTree>
    <p:extLst>
      <p:ext uri="{BB962C8B-B14F-4D97-AF65-F5344CB8AC3E}">
        <p14:creationId xmlns:p14="http://schemas.microsoft.com/office/powerpoint/2010/main" val="271780747"/>
      </p:ext>
    </p:extLst>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grpId="0" nodeType="withEffect">
                                  <p:stCondLst>
                                    <p:cond delay="25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750"/>
                            </p:stCondLst>
                            <p:childTnLst>
                              <p:par>
                                <p:cTn id="16" presetID="22" presetClass="entr" presetSubtype="8"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wipe(left)">
                                      <p:cBhvr>
                                        <p:cTn id="18"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524" y="0"/>
            <a:ext cx="12188951" cy="812291"/>
          </a:xfrm>
          <a:prstGeom prst="rect">
            <a:avLst/>
          </a:prstGeom>
          <a:blipFill>
            <a:blip r:embed="rId2" cstate="print"/>
            <a:stretch>
              <a:fillRect/>
            </a:stretch>
          </a:blipFill>
        </p:spPr>
        <p:txBody>
          <a:bodyPr wrap="square" lIns="0" tIns="0" rIns="0" bIns="0" rtlCol="0"/>
          <a:lstStyle/>
          <a:p>
            <a:endParaRPr/>
          </a:p>
        </p:txBody>
      </p:sp>
      <p:grpSp>
        <p:nvGrpSpPr>
          <p:cNvPr id="3" name="object 3"/>
          <p:cNvGrpSpPr/>
          <p:nvPr/>
        </p:nvGrpSpPr>
        <p:grpSpPr>
          <a:xfrm>
            <a:off x="3290315" y="2407920"/>
            <a:ext cx="1362075" cy="512445"/>
            <a:chOff x="3290315" y="2407920"/>
            <a:chExt cx="1362075" cy="512445"/>
          </a:xfrm>
        </p:grpSpPr>
        <p:sp>
          <p:nvSpPr>
            <p:cNvPr id="4" name="object 4"/>
            <p:cNvSpPr/>
            <p:nvPr/>
          </p:nvSpPr>
          <p:spPr>
            <a:xfrm>
              <a:off x="4136643" y="2473198"/>
              <a:ext cx="515620" cy="447040"/>
            </a:xfrm>
            <a:custGeom>
              <a:avLst/>
              <a:gdLst/>
              <a:ahLst/>
              <a:cxnLst/>
              <a:rect l="l" t="t" r="r" b="b"/>
              <a:pathLst>
                <a:path w="515620" h="447039">
                  <a:moveTo>
                    <a:pt x="445049" y="389587"/>
                  </a:moveTo>
                  <a:lnTo>
                    <a:pt x="440874" y="397136"/>
                  </a:lnTo>
                  <a:lnTo>
                    <a:pt x="439245" y="411638"/>
                  </a:lnTo>
                  <a:lnTo>
                    <a:pt x="443164" y="425711"/>
                  </a:lnTo>
                  <a:lnTo>
                    <a:pt x="452500" y="437641"/>
                  </a:lnTo>
                  <a:lnTo>
                    <a:pt x="465716" y="445023"/>
                  </a:lnTo>
                  <a:lnTo>
                    <a:pt x="480218" y="446690"/>
                  </a:lnTo>
                  <a:lnTo>
                    <a:pt x="494291" y="442785"/>
                  </a:lnTo>
                  <a:lnTo>
                    <a:pt x="506221" y="433450"/>
                  </a:lnTo>
                  <a:lnTo>
                    <a:pt x="513530" y="420217"/>
                  </a:lnTo>
                  <a:lnTo>
                    <a:pt x="514282" y="413512"/>
                  </a:lnTo>
                  <a:lnTo>
                    <a:pt x="473075" y="413512"/>
                  </a:lnTo>
                  <a:lnTo>
                    <a:pt x="445049" y="389587"/>
                  </a:lnTo>
                  <a:close/>
                </a:path>
                <a:path w="515620" h="447039">
                  <a:moveTo>
                    <a:pt x="453287" y="379926"/>
                  </a:moveTo>
                  <a:lnTo>
                    <a:pt x="448182" y="383921"/>
                  </a:lnTo>
                  <a:lnTo>
                    <a:pt x="445049" y="389587"/>
                  </a:lnTo>
                  <a:lnTo>
                    <a:pt x="473075" y="413512"/>
                  </a:lnTo>
                  <a:lnTo>
                    <a:pt x="481329" y="403860"/>
                  </a:lnTo>
                  <a:lnTo>
                    <a:pt x="453287" y="379926"/>
                  </a:lnTo>
                  <a:close/>
                </a:path>
                <a:path w="515620" h="447039">
                  <a:moveTo>
                    <a:pt x="474186" y="370681"/>
                  </a:moveTo>
                  <a:lnTo>
                    <a:pt x="460113" y="374586"/>
                  </a:lnTo>
                  <a:lnTo>
                    <a:pt x="453287" y="379926"/>
                  </a:lnTo>
                  <a:lnTo>
                    <a:pt x="481329" y="403860"/>
                  </a:lnTo>
                  <a:lnTo>
                    <a:pt x="473075" y="413512"/>
                  </a:lnTo>
                  <a:lnTo>
                    <a:pt x="514282" y="413512"/>
                  </a:lnTo>
                  <a:lnTo>
                    <a:pt x="515159" y="405685"/>
                  </a:lnTo>
                  <a:lnTo>
                    <a:pt x="511240" y="391606"/>
                  </a:lnTo>
                  <a:lnTo>
                    <a:pt x="501903" y="379729"/>
                  </a:lnTo>
                  <a:lnTo>
                    <a:pt x="488688" y="372348"/>
                  </a:lnTo>
                  <a:lnTo>
                    <a:pt x="474186" y="370681"/>
                  </a:lnTo>
                  <a:close/>
                </a:path>
                <a:path w="515620" h="447039">
                  <a:moveTo>
                    <a:pt x="8127" y="0"/>
                  </a:moveTo>
                  <a:lnTo>
                    <a:pt x="0" y="9651"/>
                  </a:lnTo>
                  <a:lnTo>
                    <a:pt x="445049" y="389587"/>
                  </a:lnTo>
                  <a:lnTo>
                    <a:pt x="448182" y="383921"/>
                  </a:lnTo>
                  <a:lnTo>
                    <a:pt x="453287" y="379926"/>
                  </a:lnTo>
                  <a:lnTo>
                    <a:pt x="8127" y="0"/>
                  </a:lnTo>
                  <a:close/>
                </a:path>
              </a:pathLst>
            </a:custGeom>
            <a:solidFill>
              <a:srgbClr val="A6A6A6"/>
            </a:solidFill>
          </p:spPr>
          <p:txBody>
            <a:bodyPr wrap="square" lIns="0" tIns="0" rIns="0" bIns="0" rtlCol="0"/>
            <a:lstStyle/>
            <a:p>
              <a:endParaRPr/>
            </a:p>
          </p:txBody>
        </p:sp>
        <p:sp>
          <p:nvSpPr>
            <p:cNvPr id="5" name="object 5"/>
            <p:cNvSpPr/>
            <p:nvPr/>
          </p:nvSpPr>
          <p:spPr>
            <a:xfrm>
              <a:off x="3415283" y="2478024"/>
              <a:ext cx="725170" cy="0"/>
            </a:xfrm>
            <a:custGeom>
              <a:avLst/>
              <a:gdLst/>
              <a:ahLst/>
              <a:cxnLst/>
              <a:rect l="l" t="t" r="r" b="b"/>
              <a:pathLst>
                <a:path w="725170">
                  <a:moveTo>
                    <a:pt x="0" y="0"/>
                  </a:moveTo>
                  <a:lnTo>
                    <a:pt x="725169" y="0"/>
                  </a:lnTo>
                </a:path>
              </a:pathLst>
            </a:custGeom>
            <a:ln w="12700">
              <a:solidFill>
                <a:srgbClr val="A6A6A6"/>
              </a:solidFill>
            </a:ln>
          </p:spPr>
          <p:txBody>
            <a:bodyPr wrap="square" lIns="0" tIns="0" rIns="0" bIns="0" rtlCol="0"/>
            <a:lstStyle/>
            <a:p>
              <a:endParaRPr/>
            </a:p>
          </p:txBody>
        </p:sp>
        <p:sp>
          <p:nvSpPr>
            <p:cNvPr id="6" name="object 6"/>
            <p:cNvSpPr/>
            <p:nvPr/>
          </p:nvSpPr>
          <p:spPr>
            <a:xfrm>
              <a:off x="3290315" y="2407920"/>
              <a:ext cx="124968" cy="138683"/>
            </a:xfrm>
            <a:prstGeom prst="rect">
              <a:avLst/>
            </a:prstGeom>
            <a:blipFill>
              <a:blip r:embed="rId3" cstate="print"/>
              <a:stretch>
                <a:fillRect/>
              </a:stretch>
            </a:blipFill>
          </p:spPr>
          <p:txBody>
            <a:bodyPr wrap="square" lIns="0" tIns="0" rIns="0" bIns="0" rtlCol="0"/>
            <a:lstStyle/>
            <a:p>
              <a:endParaRPr/>
            </a:p>
          </p:txBody>
        </p:sp>
      </p:grpSp>
      <p:grpSp>
        <p:nvGrpSpPr>
          <p:cNvPr id="7" name="object 7"/>
          <p:cNvGrpSpPr/>
          <p:nvPr/>
        </p:nvGrpSpPr>
        <p:grpSpPr>
          <a:xfrm>
            <a:off x="3898391" y="2185416"/>
            <a:ext cx="5212080" cy="3606165"/>
            <a:chOff x="3898391" y="2185416"/>
            <a:chExt cx="5212080" cy="3606165"/>
          </a:xfrm>
        </p:grpSpPr>
        <p:sp>
          <p:nvSpPr>
            <p:cNvPr id="8" name="object 8"/>
            <p:cNvSpPr/>
            <p:nvPr/>
          </p:nvSpPr>
          <p:spPr>
            <a:xfrm>
              <a:off x="4622418" y="4534408"/>
              <a:ext cx="685165" cy="381000"/>
            </a:xfrm>
            <a:custGeom>
              <a:avLst/>
              <a:gdLst/>
              <a:ahLst/>
              <a:cxnLst/>
              <a:rect l="l" t="t" r="r" b="b"/>
              <a:pathLst>
                <a:path w="685164" h="381000">
                  <a:moveTo>
                    <a:pt x="611488" y="330905"/>
                  </a:moveTo>
                  <a:lnTo>
                    <a:pt x="609052" y="339276"/>
                  </a:lnTo>
                  <a:lnTo>
                    <a:pt x="610679" y="353790"/>
                  </a:lnTo>
                  <a:lnTo>
                    <a:pt x="617640" y="366637"/>
                  </a:lnTo>
                  <a:lnTo>
                    <a:pt x="629411" y="376174"/>
                  </a:lnTo>
                  <a:lnTo>
                    <a:pt x="643949" y="380404"/>
                  </a:lnTo>
                  <a:lnTo>
                    <a:pt x="658463" y="378777"/>
                  </a:lnTo>
                  <a:lnTo>
                    <a:pt x="671310" y="371816"/>
                  </a:lnTo>
                  <a:lnTo>
                    <a:pt x="680846" y="360045"/>
                  </a:lnTo>
                  <a:lnTo>
                    <a:pt x="684313" y="347980"/>
                  </a:lnTo>
                  <a:lnTo>
                    <a:pt x="644143" y="347980"/>
                  </a:lnTo>
                  <a:lnTo>
                    <a:pt x="611488" y="330905"/>
                  </a:lnTo>
                  <a:close/>
                </a:path>
                <a:path w="685164" h="381000">
                  <a:moveTo>
                    <a:pt x="617342" y="319735"/>
                  </a:moveTo>
                  <a:lnTo>
                    <a:pt x="613282" y="324739"/>
                  </a:lnTo>
                  <a:lnTo>
                    <a:pt x="611488" y="330905"/>
                  </a:lnTo>
                  <a:lnTo>
                    <a:pt x="644143" y="347980"/>
                  </a:lnTo>
                  <a:lnTo>
                    <a:pt x="649985" y="336804"/>
                  </a:lnTo>
                  <a:lnTo>
                    <a:pt x="617342" y="319735"/>
                  </a:lnTo>
                  <a:close/>
                </a:path>
                <a:path w="685164" h="381000">
                  <a:moveTo>
                    <a:pt x="650180" y="304432"/>
                  </a:moveTo>
                  <a:lnTo>
                    <a:pt x="635666" y="306054"/>
                  </a:lnTo>
                  <a:lnTo>
                    <a:pt x="622819" y="312985"/>
                  </a:lnTo>
                  <a:lnTo>
                    <a:pt x="617342" y="319735"/>
                  </a:lnTo>
                  <a:lnTo>
                    <a:pt x="649985" y="336804"/>
                  </a:lnTo>
                  <a:lnTo>
                    <a:pt x="644143" y="347980"/>
                  </a:lnTo>
                  <a:lnTo>
                    <a:pt x="684313" y="347980"/>
                  </a:lnTo>
                  <a:lnTo>
                    <a:pt x="685024" y="345507"/>
                  </a:lnTo>
                  <a:lnTo>
                    <a:pt x="683402" y="330993"/>
                  </a:lnTo>
                  <a:lnTo>
                    <a:pt x="676471" y="318146"/>
                  </a:lnTo>
                  <a:lnTo>
                    <a:pt x="664717" y="308610"/>
                  </a:lnTo>
                  <a:lnTo>
                    <a:pt x="650180" y="304432"/>
                  </a:lnTo>
                  <a:close/>
                </a:path>
                <a:path w="685164" h="381000">
                  <a:moveTo>
                    <a:pt x="5841" y="0"/>
                  </a:moveTo>
                  <a:lnTo>
                    <a:pt x="0" y="11176"/>
                  </a:lnTo>
                  <a:lnTo>
                    <a:pt x="611488" y="330905"/>
                  </a:lnTo>
                  <a:lnTo>
                    <a:pt x="613282" y="324739"/>
                  </a:lnTo>
                  <a:lnTo>
                    <a:pt x="617342" y="319735"/>
                  </a:lnTo>
                  <a:lnTo>
                    <a:pt x="5841" y="0"/>
                  </a:lnTo>
                  <a:close/>
                </a:path>
              </a:pathLst>
            </a:custGeom>
            <a:solidFill>
              <a:srgbClr val="A6A6A6"/>
            </a:solidFill>
          </p:spPr>
          <p:txBody>
            <a:bodyPr wrap="square" lIns="0" tIns="0" rIns="0" bIns="0" rtlCol="0"/>
            <a:lstStyle/>
            <a:p>
              <a:endParaRPr/>
            </a:p>
          </p:txBody>
        </p:sp>
        <p:sp>
          <p:nvSpPr>
            <p:cNvPr id="9" name="object 9"/>
            <p:cNvSpPr/>
            <p:nvPr/>
          </p:nvSpPr>
          <p:spPr>
            <a:xfrm>
              <a:off x="4005071" y="4539995"/>
              <a:ext cx="622300" cy="0"/>
            </a:xfrm>
            <a:custGeom>
              <a:avLst/>
              <a:gdLst/>
              <a:ahLst/>
              <a:cxnLst/>
              <a:rect l="l" t="t" r="r" b="b"/>
              <a:pathLst>
                <a:path w="622300">
                  <a:moveTo>
                    <a:pt x="0" y="0"/>
                  </a:moveTo>
                  <a:lnTo>
                    <a:pt x="621918" y="0"/>
                  </a:lnTo>
                </a:path>
              </a:pathLst>
            </a:custGeom>
            <a:ln w="12700">
              <a:solidFill>
                <a:srgbClr val="A6A6A6"/>
              </a:solidFill>
            </a:ln>
          </p:spPr>
          <p:txBody>
            <a:bodyPr wrap="square" lIns="0" tIns="0" rIns="0" bIns="0" rtlCol="0"/>
            <a:lstStyle/>
            <a:p>
              <a:endParaRPr/>
            </a:p>
          </p:txBody>
        </p:sp>
        <p:sp>
          <p:nvSpPr>
            <p:cNvPr id="10" name="object 10"/>
            <p:cNvSpPr/>
            <p:nvPr/>
          </p:nvSpPr>
          <p:spPr>
            <a:xfrm>
              <a:off x="3898391" y="4466844"/>
              <a:ext cx="106680" cy="135636"/>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4683251" y="2185416"/>
              <a:ext cx="4427220" cy="3605784"/>
            </a:xfrm>
            <a:prstGeom prst="rect">
              <a:avLst/>
            </a:prstGeom>
            <a:blipFill>
              <a:blip r:embed="rId5" cstate="print"/>
              <a:stretch>
                <a:fillRect/>
              </a:stretch>
            </a:blipFill>
          </p:spPr>
          <p:txBody>
            <a:bodyPr wrap="square" lIns="0" tIns="0" rIns="0" bIns="0" rtlCol="0"/>
            <a:lstStyle/>
            <a:p>
              <a:endParaRPr/>
            </a:p>
          </p:txBody>
        </p:sp>
      </p:grpSp>
      <p:sp>
        <p:nvSpPr>
          <p:cNvPr id="12" name="object 12"/>
          <p:cNvSpPr txBox="1"/>
          <p:nvPr/>
        </p:nvSpPr>
        <p:spPr>
          <a:xfrm>
            <a:off x="6654800" y="2518917"/>
            <a:ext cx="1016000" cy="574040"/>
          </a:xfrm>
          <a:prstGeom prst="rect">
            <a:avLst/>
          </a:prstGeom>
        </p:spPr>
        <p:txBody>
          <a:bodyPr vert="horz" wrap="square" lIns="0" tIns="12700" rIns="0" bIns="0" rtlCol="0">
            <a:spAutoFit/>
          </a:bodyPr>
          <a:lstStyle/>
          <a:p>
            <a:pPr marL="12700">
              <a:lnSpc>
                <a:spcPct val="100000"/>
              </a:lnSpc>
              <a:spcBef>
                <a:spcPts val="100"/>
              </a:spcBef>
            </a:pPr>
            <a:r>
              <a:rPr sz="3600" b="0" spc="300" dirty="0">
                <a:latin typeface="Noto Sans CJK JP Medium"/>
                <a:cs typeface="Noto Sans CJK JP Medium"/>
              </a:rPr>
              <a:t>創新</a:t>
            </a:r>
            <a:endParaRPr sz="3600">
              <a:latin typeface="Noto Sans CJK JP Medium"/>
              <a:cs typeface="Noto Sans CJK JP Medium"/>
            </a:endParaRPr>
          </a:p>
        </p:txBody>
      </p:sp>
      <p:sp>
        <p:nvSpPr>
          <p:cNvPr id="13" name="object 13"/>
          <p:cNvSpPr txBox="1"/>
          <p:nvPr/>
        </p:nvSpPr>
        <p:spPr>
          <a:xfrm>
            <a:off x="6599935" y="3671392"/>
            <a:ext cx="812165" cy="452120"/>
          </a:xfrm>
          <a:prstGeom prst="rect">
            <a:avLst/>
          </a:prstGeom>
        </p:spPr>
        <p:txBody>
          <a:bodyPr vert="horz" wrap="square" lIns="0" tIns="12065" rIns="0" bIns="0" rtlCol="0">
            <a:spAutoFit/>
          </a:bodyPr>
          <a:lstStyle/>
          <a:p>
            <a:pPr marL="12700">
              <a:lnSpc>
                <a:spcPct val="100000"/>
              </a:lnSpc>
              <a:spcBef>
                <a:spcPts val="95"/>
              </a:spcBef>
            </a:pPr>
            <a:r>
              <a:rPr sz="2800" b="0" spc="290" dirty="0">
                <a:latin typeface="Noto Sans CJK JP Medium"/>
                <a:cs typeface="Noto Sans CJK JP Medium"/>
              </a:rPr>
              <a:t>影音</a:t>
            </a:r>
            <a:endParaRPr sz="2800">
              <a:latin typeface="Noto Sans CJK JP Medium"/>
              <a:cs typeface="Noto Sans CJK JP Medium"/>
            </a:endParaRPr>
          </a:p>
        </p:txBody>
      </p:sp>
      <p:sp>
        <p:nvSpPr>
          <p:cNvPr id="14" name="object 14"/>
          <p:cNvSpPr txBox="1"/>
          <p:nvPr/>
        </p:nvSpPr>
        <p:spPr>
          <a:xfrm>
            <a:off x="6336919" y="4638547"/>
            <a:ext cx="988694" cy="269240"/>
          </a:xfrm>
          <a:prstGeom prst="rect">
            <a:avLst/>
          </a:prstGeom>
        </p:spPr>
        <p:txBody>
          <a:bodyPr vert="horz" wrap="square" lIns="0" tIns="12065" rIns="0" bIns="0" rtlCol="0">
            <a:spAutoFit/>
          </a:bodyPr>
          <a:lstStyle/>
          <a:p>
            <a:pPr marL="12700">
              <a:lnSpc>
                <a:spcPct val="100000"/>
              </a:lnSpc>
              <a:spcBef>
                <a:spcPts val="95"/>
              </a:spcBef>
            </a:pPr>
            <a:r>
              <a:rPr sz="1600" b="0" spc="295" dirty="0">
                <a:latin typeface="Noto Sans CJK JP Medium"/>
                <a:cs typeface="Noto Sans CJK JP Medium"/>
              </a:rPr>
              <a:t>整合雲</a:t>
            </a:r>
            <a:r>
              <a:rPr sz="1600" b="0" spc="-5" dirty="0">
                <a:latin typeface="Noto Sans CJK JP Medium"/>
                <a:cs typeface="Noto Sans CJK JP Medium"/>
              </a:rPr>
              <a:t>端</a:t>
            </a:r>
            <a:r>
              <a:rPr sz="1600" b="0" spc="-60" dirty="0">
                <a:latin typeface="Noto Sans CJK JP Medium"/>
                <a:cs typeface="Noto Sans CJK JP Medium"/>
              </a:rPr>
              <a:t> </a:t>
            </a:r>
            <a:endParaRPr sz="1600">
              <a:latin typeface="Noto Sans CJK JP Medium"/>
              <a:cs typeface="Noto Sans CJK JP Medium"/>
            </a:endParaRPr>
          </a:p>
        </p:txBody>
      </p:sp>
      <p:sp>
        <p:nvSpPr>
          <p:cNvPr id="15" name="object 15"/>
          <p:cNvSpPr txBox="1"/>
          <p:nvPr/>
        </p:nvSpPr>
        <p:spPr>
          <a:xfrm>
            <a:off x="9241281" y="2938017"/>
            <a:ext cx="2769235" cy="2220595"/>
          </a:xfrm>
          <a:prstGeom prst="rect">
            <a:avLst/>
          </a:prstGeom>
        </p:spPr>
        <p:txBody>
          <a:bodyPr vert="horz" wrap="square" lIns="0" tIns="12700" rIns="0" bIns="0" rtlCol="0">
            <a:spAutoFit/>
          </a:bodyPr>
          <a:lstStyle/>
          <a:p>
            <a:pPr marL="12700" marR="5080">
              <a:lnSpc>
                <a:spcPct val="150000"/>
              </a:lnSpc>
              <a:spcBef>
                <a:spcPts val="100"/>
              </a:spcBef>
              <a:tabLst>
                <a:tab pos="1286510" algn="l"/>
              </a:tabLst>
            </a:pPr>
            <a:r>
              <a:rPr sz="2400" b="0" spc="320" dirty="0">
                <a:latin typeface="Noto Sans CJK JP Medium"/>
                <a:cs typeface="Noto Sans CJK JP Medium"/>
              </a:rPr>
              <a:t>AR/</a:t>
            </a:r>
            <a:r>
              <a:rPr sz="2400" b="0" spc="-250" dirty="0">
                <a:latin typeface="Noto Sans CJK JP Medium"/>
                <a:cs typeface="Noto Sans CJK JP Medium"/>
              </a:rPr>
              <a:t> </a:t>
            </a:r>
            <a:r>
              <a:rPr sz="2400" b="0" spc="275" dirty="0">
                <a:latin typeface="Noto Sans CJK JP Medium"/>
                <a:cs typeface="Noto Sans CJK JP Medium"/>
              </a:rPr>
              <a:t>VR	</a:t>
            </a:r>
            <a:r>
              <a:rPr sz="2400" b="0" spc="300" dirty="0">
                <a:latin typeface="Noto Sans CJK JP Medium"/>
                <a:cs typeface="Noto Sans CJK JP Medium"/>
              </a:rPr>
              <a:t>和創新商 業模式或</a:t>
            </a:r>
            <a:r>
              <a:rPr sz="2400" b="0" spc="-60" dirty="0">
                <a:latin typeface="Noto Sans CJK JP Medium"/>
                <a:cs typeface="Noto Sans CJK JP Medium"/>
              </a:rPr>
              <a:t>S</a:t>
            </a:r>
            <a:r>
              <a:rPr sz="2400" b="0" spc="-260" dirty="0">
                <a:latin typeface="Noto Sans CJK JP Medium"/>
                <a:cs typeface="Noto Sans CJK JP Medium"/>
              </a:rPr>
              <a:t> </a:t>
            </a:r>
            <a:r>
              <a:rPr sz="2400" b="0" spc="-30" dirty="0">
                <a:latin typeface="Noto Sans CJK JP Medium"/>
                <a:cs typeface="Noto Sans CJK JP Medium"/>
              </a:rPr>
              <a:t>t</a:t>
            </a:r>
            <a:r>
              <a:rPr sz="2400" b="0" spc="-260" dirty="0">
                <a:latin typeface="Noto Sans CJK JP Medium"/>
                <a:cs typeface="Noto Sans CJK JP Medium"/>
              </a:rPr>
              <a:t> </a:t>
            </a:r>
            <a:r>
              <a:rPr sz="2400" b="0" spc="210" dirty="0">
                <a:latin typeface="Noto Sans CJK JP Medium"/>
                <a:cs typeface="Noto Sans CJK JP Medium"/>
              </a:rPr>
              <a:t>ream  </a:t>
            </a:r>
            <a:r>
              <a:rPr sz="2400" b="0" spc="295" dirty="0">
                <a:latin typeface="Noto Sans CJK JP Medium"/>
                <a:cs typeface="Noto Sans CJK JP Medium"/>
              </a:rPr>
              <a:t>影音技術及即時媒 </a:t>
            </a:r>
            <a:r>
              <a:rPr sz="2400" b="0" spc="300" dirty="0">
                <a:latin typeface="Noto Sans CJK JP Medium"/>
                <a:cs typeface="Noto Sans CJK JP Medium"/>
              </a:rPr>
              <a:t>合應用</a:t>
            </a:r>
            <a:endParaRPr sz="2400">
              <a:latin typeface="Noto Sans CJK JP Medium"/>
              <a:cs typeface="Noto Sans CJK JP Medium"/>
            </a:endParaRPr>
          </a:p>
        </p:txBody>
      </p:sp>
      <p:sp>
        <p:nvSpPr>
          <p:cNvPr id="16" name="object 16"/>
          <p:cNvSpPr txBox="1"/>
          <p:nvPr/>
        </p:nvSpPr>
        <p:spPr>
          <a:xfrm>
            <a:off x="370738" y="2113787"/>
            <a:ext cx="2799715" cy="1672589"/>
          </a:xfrm>
          <a:prstGeom prst="rect">
            <a:avLst/>
          </a:prstGeom>
        </p:spPr>
        <p:txBody>
          <a:bodyPr vert="horz" wrap="square" lIns="0" tIns="12700" rIns="0" bIns="0" rtlCol="0">
            <a:spAutoFit/>
          </a:bodyPr>
          <a:lstStyle/>
          <a:p>
            <a:pPr marL="41275" marR="5080" indent="-29209" algn="r">
              <a:lnSpc>
                <a:spcPct val="150100"/>
              </a:lnSpc>
              <a:spcBef>
                <a:spcPts val="100"/>
              </a:spcBef>
            </a:pPr>
            <a:r>
              <a:rPr sz="2400" b="0" spc="240" dirty="0">
                <a:latin typeface="Noto Sans CJK JP Medium"/>
                <a:cs typeface="Noto Sans CJK JP Medium"/>
              </a:rPr>
              <a:t>AP</a:t>
            </a:r>
            <a:r>
              <a:rPr sz="2400" b="0" spc="-295" dirty="0">
                <a:latin typeface="Noto Sans CJK JP Medium"/>
                <a:cs typeface="Noto Sans CJK JP Medium"/>
              </a:rPr>
              <a:t> </a:t>
            </a:r>
            <a:r>
              <a:rPr sz="2400" b="0" spc="-55" dirty="0">
                <a:latin typeface="Noto Sans CJK JP Medium"/>
                <a:cs typeface="Noto Sans CJK JP Medium"/>
              </a:rPr>
              <a:t>P</a:t>
            </a:r>
            <a:r>
              <a:rPr sz="2400" b="0" spc="-290" dirty="0">
                <a:latin typeface="Noto Sans CJK JP Medium"/>
                <a:cs typeface="Noto Sans CJK JP Medium"/>
              </a:rPr>
              <a:t> </a:t>
            </a:r>
            <a:r>
              <a:rPr sz="2400" b="0" spc="300" dirty="0">
                <a:latin typeface="Noto Sans CJK JP Medium"/>
                <a:cs typeface="Noto Sans CJK JP Medium"/>
              </a:rPr>
              <a:t>原生及半原生 開發、創新應用  介接藍芽模組相關</a:t>
            </a:r>
            <a:endParaRPr sz="2400">
              <a:latin typeface="Noto Sans CJK JP Medium"/>
              <a:cs typeface="Noto Sans CJK JP Medium"/>
            </a:endParaRPr>
          </a:p>
        </p:txBody>
      </p:sp>
      <p:sp>
        <p:nvSpPr>
          <p:cNvPr id="17" name="object 17"/>
          <p:cNvSpPr txBox="1"/>
          <p:nvPr/>
        </p:nvSpPr>
        <p:spPr>
          <a:xfrm>
            <a:off x="1655191" y="3917808"/>
            <a:ext cx="2082800" cy="2019300"/>
          </a:xfrm>
          <a:prstGeom prst="rect">
            <a:avLst/>
          </a:prstGeom>
        </p:spPr>
        <p:txBody>
          <a:bodyPr vert="horz" wrap="square" lIns="0" tIns="38100" rIns="0" bIns="0" rtlCol="0">
            <a:spAutoFit/>
          </a:bodyPr>
          <a:lstStyle/>
          <a:p>
            <a:pPr marL="128905">
              <a:lnSpc>
                <a:spcPct val="100000"/>
              </a:lnSpc>
              <a:spcBef>
                <a:spcPts val="300"/>
              </a:spcBef>
            </a:pPr>
            <a:r>
              <a:rPr sz="2400" b="0" spc="295" dirty="0">
                <a:latin typeface="Noto Sans CJK JP Medium"/>
                <a:cs typeface="Noto Sans CJK JP Medium"/>
              </a:rPr>
              <a:t>硬體應用</a:t>
            </a:r>
            <a:endParaRPr sz="2400">
              <a:latin typeface="Noto Sans CJK JP Medium"/>
              <a:cs typeface="Noto Sans CJK JP Medium"/>
            </a:endParaRPr>
          </a:p>
          <a:p>
            <a:pPr marL="12700">
              <a:lnSpc>
                <a:spcPct val="100000"/>
              </a:lnSpc>
              <a:spcBef>
                <a:spcPts val="200"/>
              </a:spcBef>
            </a:pPr>
            <a:r>
              <a:rPr sz="2400" b="0" spc="300" dirty="0">
                <a:latin typeface="Noto Sans CJK JP Medium"/>
                <a:cs typeface="Noto Sans CJK JP Medium"/>
              </a:rPr>
              <a:t>雲端系統整合</a:t>
            </a:r>
            <a:endParaRPr sz="2400">
              <a:latin typeface="Noto Sans CJK JP Medium"/>
              <a:cs typeface="Noto Sans CJK JP Medium"/>
            </a:endParaRPr>
          </a:p>
          <a:p>
            <a:pPr marL="705485" marR="42545" indent="113030">
              <a:lnSpc>
                <a:spcPct val="150000"/>
              </a:lnSpc>
              <a:spcBef>
                <a:spcPts val="300"/>
              </a:spcBef>
            </a:pPr>
            <a:r>
              <a:rPr sz="1200" b="0" spc="114" dirty="0">
                <a:latin typeface="Noto Sans CJK JP Medium"/>
                <a:cs typeface="Noto Sans CJK JP Medium"/>
              </a:rPr>
              <a:t>A </a:t>
            </a:r>
            <a:r>
              <a:rPr sz="1200" b="0" spc="-30" dirty="0">
                <a:latin typeface="Noto Sans CJK JP Medium"/>
                <a:cs typeface="Noto Sans CJK JP Medium"/>
              </a:rPr>
              <a:t>S P </a:t>
            </a:r>
            <a:r>
              <a:rPr sz="1200" b="0" spc="-55" dirty="0">
                <a:latin typeface="Noto Sans CJK JP Medium"/>
                <a:cs typeface="Noto Sans CJK JP Medium"/>
              </a:rPr>
              <a:t>. </a:t>
            </a:r>
            <a:r>
              <a:rPr sz="1200" b="0" spc="105" dirty="0">
                <a:latin typeface="Noto Sans CJK JP Medium"/>
                <a:cs typeface="Noto Sans CJK JP Medium"/>
              </a:rPr>
              <a:t>N </a:t>
            </a:r>
            <a:r>
              <a:rPr sz="1200" b="0" spc="-55" dirty="0">
                <a:latin typeface="Noto Sans CJK JP Medium"/>
                <a:cs typeface="Noto Sans CJK JP Medium"/>
              </a:rPr>
              <a:t>E </a:t>
            </a:r>
            <a:r>
              <a:rPr sz="1200" b="0" spc="-25" dirty="0">
                <a:latin typeface="Noto Sans CJK JP Medium"/>
                <a:cs typeface="Noto Sans CJK JP Medium"/>
              </a:rPr>
              <a:t>T </a:t>
            </a:r>
            <a:r>
              <a:rPr sz="1200" b="0" spc="25" dirty="0">
                <a:latin typeface="Noto Sans CJK JP Medium"/>
                <a:cs typeface="Noto Sans CJK JP Medium"/>
              </a:rPr>
              <a:t>C </a:t>
            </a:r>
            <a:r>
              <a:rPr sz="1200" b="0" spc="80" dirty="0">
                <a:latin typeface="Noto Sans CJK JP Medium"/>
                <a:cs typeface="Noto Sans CJK JP Medium"/>
              </a:rPr>
              <a:t>#  </a:t>
            </a:r>
            <a:r>
              <a:rPr sz="1200" b="0" spc="-30" dirty="0">
                <a:latin typeface="Noto Sans CJK JP Medium"/>
                <a:cs typeface="Noto Sans CJK JP Medium"/>
              </a:rPr>
              <a:t>P </a:t>
            </a:r>
            <a:r>
              <a:rPr sz="1200" b="0" spc="55" dirty="0">
                <a:latin typeface="Noto Sans CJK JP Medium"/>
                <a:cs typeface="Noto Sans CJK JP Medium"/>
              </a:rPr>
              <a:t>H </a:t>
            </a:r>
            <a:r>
              <a:rPr sz="1200" b="0" spc="-30" dirty="0">
                <a:latin typeface="Noto Sans CJK JP Medium"/>
                <a:cs typeface="Noto Sans CJK JP Medium"/>
              </a:rPr>
              <a:t>P </a:t>
            </a:r>
            <a:r>
              <a:rPr sz="1200" b="0" spc="60" dirty="0">
                <a:latin typeface="Noto Sans CJK JP Medium"/>
                <a:cs typeface="Noto Sans CJK JP Medium"/>
              </a:rPr>
              <a:t>/ </a:t>
            </a:r>
            <a:r>
              <a:rPr sz="1200" b="0" spc="190" dirty="0">
                <a:latin typeface="Noto Sans CJK JP Medium"/>
                <a:cs typeface="Noto Sans CJK JP Medium"/>
              </a:rPr>
              <a:t>M </a:t>
            </a:r>
            <a:r>
              <a:rPr sz="1200" b="0" spc="75" dirty="0">
                <a:latin typeface="Noto Sans CJK JP Medium"/>
                <a:cs typeface="Noto Sans CJK JP Medium"/>
              </a:rPr>
              <a:t>Y </a:t>
            </a:r>
            <a:r>
              <a:rPr sz="1200" b="0" spc="90" dirty="0">
                <a:latin typeface="Noto Sans CJK JP Medium"/>
                <a:cs typeface="Noto Sans CJK JP Medium"/>
              </a:rPr>
              <a:t>-</a:t>
            </a:r>
            <a:r>
              <a:rPr sz="1200" b="0" spc="-170" dirty="0">
                <a:latin typeface="Noto Sans CJK JP Medium"/>
                <a:cs typeface="Noto Sans CJK JP Medium"/>
              </a:rPr>
              <a:t> </a:t>
            </a:r>
            <a:r>
              <a:rPr sz="1200" b="0" spc="-30" dirty="0">
                <a:latin typeface="Noto Sans CJK JP Medium"/>
                <a:cs typeface="Noto Sans CJK JP Medium"/>
              </a:rPr>
              <a:t>S </a:t>
            </a:r>
            <a:r>
              <a:rPr sz="1200" b="0" spc="70" dirty="0">
                <a:latin typeface="Noto Sans CJK JP Medium"/>
                <a:cs typeface="Noto Sans CJK JP Medium"/>
              </a:rPr>
              <a:t>Q </a:t>
            </a:r>
            <a:r>
              <a:rPr sz="1200" b="0" spc="-45" dirty="0">
                <a:latin typeface="Noto Sans CJK JP Medium"/>
                <a:cs typeface="Noto Sans CJK JP Medium"/>
              </a:rPr>
              <a:t>L</a:t>
            </a:r>
            <a:endParaRPr sz="1200">
              <a:latin typeface="Noto Sans CJK JP Medium"/>
              <a:cs typeface="Noto Sans CJK JP Medium"/>
            </a:endParaRPr>
          </a:p>
          <a:p>
            <a:pPr marL="475615">
              <a:lnSpc>
                <a:spcPct val="100000"/>
              </a:lnSpc>
              <a:spcBef>
                <a:spcPts val="1315"/>
              </a:spcBef>
            </a:pPr>
            <a:r>
              <a:rPr sz="1200" b="0" spc="-5" dirty="0">
                <a:latin typeface="Noto Sans CJK JP Medium"/>
                <a:cs typeface="Noto Sans CJK JP Medium"/>
              </a:rPr>
              <a:t>I </a:t>
            </a:r>
            <a:r>
              <a:rPr sz="1200" b="0" spc="70" dirty="0">
                <a:latin typeface="Noto Sans CJK JP Medium"/>
                <a:cs typeface="Noto Sans CJK JP Medium"/>
              </a:rPr>
              <a:t>O </a:t>
            </a:r>
            <a:r>
              <a:rPr sz="1200" b="0" spc="-30" dirty="0">
                <a:latin typeface="Noto Sans CJK JP Medium"/>
                <a:cs typeface="Noto Sans CJK JP Medium"/>
              </a:rPr>
              <a:t>S </a:t>
            </a:r>
            <a:r>
              <a:rPr sz="1200" b="0" spc="60" dirty="0">
                <a:latin typeface="Noto Sans CJK JP Medium"/>
                <a:cs typeface="Noto Sans CJK JP Medium"/>
              </a:rPr>
              <a:t>/  </a:t>
            </a:r>
            <a:r>
              <a:rPr sz="1200" b="0" spc="114" dirty="0">
                <a:latin typeface="Noto Sans CJK JP Medium"/>
                <a:cs typeface="Noto Sans CJK JP Medium"/>
              </a:rPr>
              <a:t>A </a:t>
            </a:r>
            <a:r>
              <a:rPr sz="1200" b="0" spc="105" dirty="0">
                <a:latin typeface="Noto Sans CJK JP Medium"/>
                <a:cs typeface="Noto Sans CJK JP Medium"/>
              </a:rPr>
              <a:t>N </a:t>
            </a:r>
            <a:r>
              <a:rPr sz="1200" b="0" spc="85" dirty="0">
                <a:latin typeface="Noto Sans CJK JP Medium"/>
                <a:cs typeface="Noto Sans CJK JP Medium"/>
              </a:rPr>
              <a:t>D </a:t>
            </a:r>
            <a:r>
              <a:rPr sz="1200" b="0" spc="10" dirty="0">
                <a:latin typeface="Noto Sans CJK JP Medium"/>
                <a:cs typeface="Noto Sans CJK JP Medium"/>
              </a:rPr>
              <a:t>R </a:t>
            </a:r>
            <a:r>
              <a:rPr sz="1200" b="0" spc="70" dirty="0">
                <a:latin typeface="Noto Sans CJK JP Medium"/>
                <a:cs typeface="Noto Sans CJK JP Medium"/>
              </a:rPr>
              <a:t>O </a:t>
            </a:r>
            <a:r>
              <a:rPr sz="1200" b="0" spc="-5" dirty="0">
                <a:latin typeface="Noto Sans CJK JP Medium"/>
                <a:cs typeface="Noto Sans CJK JP Medium"/>
              </a:rPr>
              <a:t>I</a:t>
            </a:r>
            <a:r>
              <a:rPr sz="1200" b="0" spc="-30" dirty="0">
                <a:latin typeface="Noto Sans CJK JP Medium"/>
                <a:cs typeface="Noto Sans CJK JP Medium"/>
              </a:rPr>
              <a:t> </a:t>
            </a:r>
            <a:r>
              <a:rPr sz="1200" b="0" spc="85" dirty="0">
                <a:latin typeface="Noto Sans CJK JP Medium"/>
                <a:cs typeface="Noto Sans CJK JP Medium"/>
              </a:rPr>
              <a:t>D</a:t>
            </a:r>
            <a:endParaRPr sz="1200">
              <a:latin typeface="Noto Sans CJK JP Medium"/>
              <a:cs typeface="Noto Sans CJK JP Medium"/>
            </a:endParaRPr>
          </a:p>
          <a:p>
            <a:pPr marL="897890">
              <a:lnSpc>
                <a:spcPct val="100000"/>
              </a:lnSpc>
              <a:spcBef>
                <a:spcPts val="720"/>
              </a:spcBef>
            </a:pPr>
            <a:r>
              <a:rPr sz="1200" b="0" spc="30" dirty="0">
                <a:latin typeface="Noto Sans CJK JP Medium"/>
                <a:cs typeface="Noto Sans CJK JP Medium"/>
              </a:rPr>
              <a:t>原</a:t>
            </a:r>
            <a:r>
              <a:rPr sz="1200" b="0" spc="-20" dirty="0">
                <a:latin typeface="Noto Sans CJK JP Medium"/>
                <a:cs typeface="Noto Sans CJK JP Medium"/>
              </a:rPr>
              <a:t> </a:t>
            </a:r>
            <a:r>
              <a:rPr sz="1200" b="0" spc="30" dirty="0">
                <a:latin typeface="Noto Sans CJK JP Medium"/>
                <a:cs typeface="Noto Sans CJK JP Medium"/>
              </a:rPr>
              <a:t>生</a:t>
            </a:r>
            <a:r>
              <a:rPr sz="1200" b="0" spc="-20" dirty="0">
                <a:latin typeface="Noto Sans CJK JP Medium"/>
                <a:cs typeface="Noto Sans CJK JP Medium"/>
              </a:rPr>
              <a:t> </a:t>
            </a:r>
            <a:r>
              <a:rPr sz="1200" b="0" spc="30" dirty="0">
                <a:latin typeface="Noto Sans CJK JP Medium"/>
                <a:cs typeface="Noto Sans CJK JP Medium"/>
              </a:rPr>
              <a:t>程</a:t>
            </a:r>
            <a:r>
              <a:rPr sz="1200" b="0" spc="-20" dirty="0">
                <a:latin typeface="Noto Sans CJK JP Medium"/>
                <a:cs typeface="Noto Sans CJK JP Medium"/>
              </a:rPr>
              <a:t> </a:t>
            </a:r>
            <a:r>
              <a:rPr sz="1200" b="0" spc="30" dirty="0">
                <a:latin typeface="Noto Sans CJK JP Medium"/>
                <a:cs typeface="Noto Sans CJK JP Medium"/>
              </a:rPr>
              <a:t>式</a:t>
            </a:r>
            <a:r>
              <a:rPr sz="1200" b="0" spc="-20" dirty="0">
                <a:latin typeface="Noto Sans CJK JP Medium"/>
                <a:cs typeface="Noto Sans CJK JP Medium"/>
              </a:rPr>
              <a:t> </a:t>
            </a:r>
            <a:r>
              <a:rPr sz="1200" b="0" spc="30" dirty="0">
                <a:latin typeface="Noto Sans CJK JP Medium"/>
                <a:cs typeface="Noto Sans CJK JP Medium"/>
              </a:rPr>
              <a:t>開</a:t>
            </a:r>
            <a:r>
              <a:rPr sz="1200" b="0" spc="-20" dirty="0">
                <a:latin typeface="Noto Sans CJK JP Medium"/>
                <a:cs typeface="Noto Sans CJK JP Medium"/>
              </a:rPr>
              <a:t> </a:t>
            </a:r>
            <a:r>
              <a:rPr sz="1200" b="0" dirty="0">
                <a:latin typeface="Noto Sans CJK JP Medium"/>
                <a:cs typeface="Noto Sans CJK JP Medium"/>
              </a:rPr>
              <a:t>發</a:t>
            </a:r>
            <a:r>
              <a:rPr sz="1200" b="0" spc="30" dirty="0">
                <a:latin typeface="Noto Sans CJK JP Medium"/>
                <a:cs typeface="Noto Sans CJK JP Medium"/>
              </a:rPr>
              <a:t> </a:t>
            </a:r>
            <a:endParaRPr sz="1200">
              <a:latin typeface="Noto Sans CJK JP Medium"/>
              <a:cs typeface="Noto Sans CJK JP Medium"/>
            </a:endParaRPr>
          </a:p>
        </p:txBody>
      </p:sp>
      <p:sp>
        <p:nvSpPr>
          <p:cNvPr id="18" name="object 18"/>
          <p:cNvSpPr txBox="1">
            <a:spLocks noGrp="1"/>
          </p:cNvSpPr>
          <p:nvPr>
            <p:ph type="title"/>
          </p:nvPr>
        </p:nvSpPr>
        <p:spPr>
          <a:xfrm>
            <a:off x="5023484" y="1103757"/>
            <a:ext cx="246507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UKIJ CJK"/>
                <a:cs typeface="UKIJ CJK"/>
              </a:rPr>
              <a:t>技術核心</a:t>
            </a:r>
            <a:endParaRPr sz="4800">
              <a:latin typeface="UKIJ CJK"/>
              <a:cs typeface="UKIJ CJK"/>
            </a:endParaRPr>
          </a:p>
        </p:txBody>
      </p:sp>
      <p:sp>
        <p:nvSpPr>
          <p:cNvPr id="19" name="object 19"/>
          <p:cNvSpPr txBox="1"/>
          <p:nvPr/>
        </p:nvSpPr>
        <p:spPr>
          <a:xfrm>
            <a:off x="5601970" y="6082995"/>
            <a:ext cx="1805939" cy="513715"/>
          </a:xfrm>
          <a:prstGeom prst="rect">
            <a:avLst/>
          </a:prstGeom>
        </p:spPr>
        <p:txBody>
          <a:bodyPr vert="horz" wrap="square" lIns="0" tIns="12700" rIns="0" bIns="0" rtlCol="0">
            <a:spAutoFit/>
          </a:bodyPr>
          <a:lstStyle/>
          <a:p>
            <a:pPr marL="12700">
              <a:lnSpc>
                <a:spcPct val="100000"/>
              </a:lnSpc>
              <a:spcBef>
                <a:spcPts val="100"/>
              </a:spcBef>
            </a:pPr>
            <a:r>
              <a:rPr sz="3200" u="heavy" spc="300" dirty="0">
                <a:uFill>
                  <a:solidFill>
                    <a:srgbClr val="3BC7D2"/>
                  </a:solidFill>
                </a:uFill>
                <a:latin typeface="UKIJ CJK"/>
                <a:cs typeface="UKIJ CJK"/>
              </a:rPr>
              <a:t>甫東科技</a:t>
            </a:r>
            <a:endParaRPr sz="3200">
              <a:latin typeface="UKIJ CJK"/>
              <a:cs typeface="UKIJ CJK"/>
            </a:endParaRPr>
          </a:p>
        </p:txBody>
      </p:sp>
      <p:sp>
        <p:nvSpPr>
          <p:cNvPr id="20" name="object 20"/>
          <p:cNvSpPr/>
          <p:nvPr/>
        </p:nvSpPr>
        <p:spPr>
          <a:xfrm>
            <a:off x="4568952" y="5775959"/>
            <a:ext cx="821436" cy="911352"/>
          </a:xfrm>
          <a:prstGeom prst="rect">
            <a:avLst/>
          </a:prstGeom>
          <a:blipFill>
            <a:blip r:embed="rId6" cstate="print"/>
            <a:stretch>
              <a:fillRect/>
            </a:stretch>
          </a:blipFill>
        </p:spPr>
        <p:txBody>
          <a:bodyPr wrap="square" lIns="0" tIns="0" rIns="0" bIns="0" rtlCol="0"/>
          <a:lstStyle/>
          <a:p>
            <a:endParaRPr/>
          </a:p>
        </p:txBody>
      </p:sp>
      <p:sp>
        <p:nvSpPr>
          <p:cNvPr id="21" name="object 21"/>
          <p:cNvSpPr/>
          <p:nvPr/>
        </p:nvSpPr>
        <p:spPr>
          <a:xfrm>
            <a:off x="9534143" y="1442099"/>
            <a:ext cx="2085604" cy="505572"/>
          </a:xfrm>
          <a:prstGeom prst="rect">
            <a:avLst/>
          </a:prstGeom>
          <a:blipFill>
            <a:blip r:embed="rId7" cstate="print"/>
            <a:stretch>
              <a:fillRect/>
            </a:stretch>
          </a:blipFill>
        </p:spPr>
        <p:txBody>
          <a:bodyPr wrap="square" lIns="0" tIns="0" rIns="0" bIns="0" rtlCol="0"/>
          <a:lstStyle/>
          <a:p>
            <a:endParaRPr/>
          </a:p>
        </p:txBody>
      </p:sp>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300099" y="1175130"/>
            <a:ext cx="8140065" cy="635000"/>
          </a:xfrm>
          <a:prstGeom prst="rect">
            <a:avLst/>
          </a:prstGeom>
        </p:spPr>
        <p:txBody>
          <a:bodyPr vert="horz" wrap="square" lIns="0" tIns="12065" rIns="0" bIns="0" rtlCol="0">
            <a:spAutoFit/>
          </a:bodyPr>
          <a:lstStyle/>
          <a:p>
            <a:pPr marL="12700">
              <a:lnSpc>
                <a:spcPct val="100000"/>
              </a:lnSpc>
              <a:spcBef>
                <a:spcPts val="95"/>
              </a:spcBef>
            </a:pPr>
            <a:r>
              <a:rPr sz="4000" spc="85" dirty="0">
                <a:latin typeface="UKIJ CJK"/>
                <a:cs typeface="UKIJ CJK"/>
              </a:rPr>
              <a:t>Purify-</a:t>
            </a:r>
            <a:r>
              <a:rPr sz="4000" spc="-5" dirty="0">
                <a:latin typeface="UKIJ CJK"/>
                <a:cs typeface="UKIJ CJK"/>
              </a:rPr>
              <a:t>智慧膚質分析</a:t>
            </a:r>
            <a:r>
              <a:rPr sz="4000" spc="625" dirty="0">
                <a:latin typeface="UKIJ CJK"/>
                <a:cs typeface="UKIJ CJK"/>
              </a:rPr>
              <a:t>&amp;</a:t>
            </a:r>
            <a:r>
              <a:rPr sz="4000" spc="-5" dirty="0">
                <a:latin typeface="UKIJ CJK"/>
                <a:cs typeface="UKIJ CJK"/>
              </a:rPr>
              <a:t>智慧商城應用</a:t>
            </a:r>
            <a:endParaRPr sz="4000">
              <a:latin typeface="UKIJ CJK"/>
              <a:cs typeface="UKIJ CJK"/>
            </a:endParaRPr>
          </a:p>
        </p:txBody>
      </p:sp>
      <p:grpSp>
        <p:nvGrpSpPr>
          <p:cNvPr id="3" name="object 3"/>
          <p:cNvGrpSpPr/>
          <p:nvPr/>
        </p:nvGrpSpPr>
        <p:grpSpPr>
          <a:xfrm>
            <a:off x="54864" y="928077"/>
            <a:ext cx="1158240" cy="1125220"/>
            <a:chOff x="54864" y="928077"/>
            <a:chExt cx="1158240" cy="1125220"/>
          </a:xfrm>
        </p:grpSpPr>
        <p:sp>
          <p:nvSpPr>
            <p:cNvPr id="4" name="object 4"/>
            <p:cNvSpPr/>
            <p:nvPr/>
          </p:nvSpPr>
          <p:spPr>
            <a:xfrm>
              <a:off x="281882" y="1027054"/>
              <a:ext cx="931215" cy="931215"/>
            </a:xfrm>
            <a:prstGeom prst="rect">
              <a:avLst/>
            </a:prstGeom>
            <a:blipFill>
              <a:blip r:embed="rId2" cstate="print"/>
              <a:stretch>
                <a:fillRect/>
              </a:stretch>
            </a:blipFill>
          </p:spPr>
          <p:txBody>
            <a:bodyPr wrap="square" lIns="0" tIns="0" rIns="0" bIns="0" rtlCol="0"/>
            <a:lstStyle/>
            <a:p>
              <a:endParaRPr/>
            </a:p>
          </p:txBody>
        </p:sp>
        <p:sp>
          <p:nvSpPr>
            <p:cNvPr id="5" name="object 5"/>
            <p:cNvSpPr/>
            <p:nvPr/>
          </p:nvSpPr>
          <p:spPr>
            <a:xfrm>
              <a:off x="375469"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34B1E3"/>
            </a:solidFill>
          </p:spPr>
          <p:txBody>
            <a:bodyPr wrap="square" lIns="0" tIns="0" rIns="0" bIns="0" rtlCol="0"/>
            <a:lstStyle/>
            <a:p>
              <a:endParaRPr/>
            </a:p>
          </p:txBody>
        </p:sp>
        <p:sp>
          <p:nvSpPr>
            <p:cNvPr id="6" name="object 6"/>
            <p:cNvSpPr/>
            <p:nvPr/>
          </p:nvSpPr>
          <p:spPr>
            <a:xfrm>
              <a:off x="54864" y="928077"/>
              <a:ext cx="1123035" cy="1124877"/>
            </a:xfrm>
            <a:prstGeom prst="rect">
              <a:avLst/>
            </a:prstGeom>
            <a:blipFill>
              <a:blip r:embed="rId3" cstate="print"/>
              <a:stretch>
                <a:fillRect/>
              </a:stretch>
            </a:blipFill>
          </p:spPr>
          <p:txBody>
            <a:bodyPr wrap="square" lIns="0" tIns="0" rIns="0" bIns="0" rtlCol="0"/>
            <a:lstStyle/>
            <a:p>
              <a:endParaRPr/>
            </a:p>
          </p:txBody>
        </p:sp>
        <p:sp>
          <p:nvSpPr>
            <p:cNvPr id="7" name="object 7"/>
            <p:cNvSpPr/>
            <p:nvPr/>
          </p:nvSpPr>
          <p:spPr>
            <a:xfrm>
              <a:off x="246487" y="1120584"/>
              <a:ext cx="753745" cy="753745"/>
            </a:xfrm>
            <a:custGeom>
              <a:avLst/>
              <a:gdLst/>
              <a:ahLst/>
              <a:cxnLst/>
              <a:rect l="l" t="t" r="r" b="b"/>
              <a:pathLst>
                <a:path w="753744" h="753744">
                  <a:moveTo>
                    <a:pt x="376783" y="0"/>
                  </a:moveTo>
                  <a:lnTo>
                    <a:pt x="307193" y="28765"/>
                  </a:lnTo>
                  <a:lnTo>
                    <a:pt x="28822" y="307149"/>
                  </a:lnTo>
                  <a:lnTo>
                    <a:pt x="7205" y="339721"/>
                  </a:lnTo>
                  <a:lnTo>
                    <a:pt x="0" y="376745"/>
                  </a:lnTo>
                  <a:lnTo>
                    <a:pt x="7205" y="413769"/>
                  </a:lnTo>
                  <a:lnTo>
                    <a:pt x="28822" y="446341"/>
                  </a:lnTo>
                  <a:lnTo>
                    <a:pt x="307193" y="724725"/>
                  </a:lnTo>
                  <a:lnTo>
                    <a:pt x="339749" y="746299"/>
                  </a:lnTo>
                  <a:lnTo>
                    <a:pt x="376783" y="753490"/>
                  </a:lnTo>
                  <a:lnTo>
                    <a:pt x="413817" y="746299"/>
                  </a:lnTo>
                  <a:lnTo>
                    <a:pt x="446373" y="724725"/>
                  </a:lnTo>
                  <a:lnTo>
                    <a:pt x="724744" y="446341"/>
                  </a:lnTo>
                  <a:lnTo>
                    <a:pt x="746361" y="413769"/>
                  </a:lnTo>
                  <a:lnTo>
                    <a:pt x="753567" y="376745"/>
                  </a:lnTo>
                  <a:lnTo>
                    <a:pt x="746361" y="339721"/>
                  </a:lnTo>
                  <a:lnTo>
                    <a:pt x="724744" y="307149"/>
                  </a:lnTo>
                  <a:lnTo>
                    <a:pt x="446373" y="28765"/>
                  </a:lnTo>
                  <a:lnTo>
                    <a:pt x="413817" y="7191"/>
                  </a:lnTo>
                  <a:lnTo>
                    <a:pt x="376783" y="0"/>
                  </a:lnTo>
                  <a:close/>
                </a:path>
              </a:pathLst>
            </a:custGeom>
            <a:solidFill>
              <a:srgbClr val="FFFFFF"/>
            </a:solidFill>
          </p:spPr>
          <p:txBody>
            <a:bodyPr wrap="square" lIns="0" tIns="0" rIns="0" bIns="0" rtlCol="0"/>
            <a:lstStyle/>
            <a:p>
              <a:endParaRPr/>
            </a:p>
          </p:txBody>
        </p:sp>
      </p:grpSp>
      <p:sp>
        <p:nvSpPr>
          <p:cNvPr id="8" name="object 8"/>
          <p:cNvSpPr txBox="1"/>
          <p:nvPr/>
        </p:nvSpPr>
        <p:spPr>
          <a:xfrm>
            <a:off x="9103232" y="5891276"/>
            <a:ext cx="2463800" cy="756920"/>
          </a:xfrm>
          <a:prstGeom prst="rect">
            <a:avLst/>
          </a:prstGeom>
        </p:spPr>
        <p:txBody>
          <a:bodyPr vert="horz" wrap="square" lIns="0" tIns="12700" rIns="0" bIns="0" rtlCol="0">
            <a:spAutoFit/>
          </a:bodyPr>
          <a:lstStyle/>
          <a:p>
            <a:pPr marL="12700">
              <a:lnSpc>
                <a:spcPct val="100000"/>
              </a:lnSpc>
              <a:spcBef>
                <a:spcPts val="100"/>
              </a:spcBef>
            </a:pPr>
            <a:r>
              <a:rPr sz="4800" b="0" dirty="0">
                <a:latin typeface="Noto Sans CJK JP Medium"/>
                <a:cs typeface="Noto Sans CJK JP Medium"/>
              </a:rPr>
              <a:t>甫東作品</a:t>
            </a:r>
            <a:endParaRPr sz="4800">
              <a:latin typeface="Noto Sans CJK JP Medium"/>
              <a:cs typeface="Noto Sans CJK JP Medium"/>
            </a:endParaRPr>
          </a:p>
        </p:txBody>
      </p:sp>
      <p:grpSp>
        <p:nvGrpSpPr>
          <p:cNvPr id="9" name="object 9"/>
          <p:cNvGrpSpPr/>
          <p:nvPr/>
        </p:nvGrpSpPr>
        <p:grpSpPr>
          <a:xfrm>
            <a:off x="169129" y="2278363"/>
            <a:ext cx="4007485" cy="3702685"/>
            <a:chOff x="169129" y="2278363"/>
            <a:chExt cx="4007485" cy="3702685"/>
          </a:xfrm>
        </p:grpSpPr>
        <p:sp>
          <p:nvSpPr>
            <p:cNvPr id="10" name="object 10"/>
            <p:cNvSpPr/>
            <p:nvPr/>
          </p:nvSpPr>
          <p:spPr>
            <a:xfrm>
              <a:off x="169129" y="2278363"/>
              <a:ext cx="1985078" cy="3109755"/>
            </a:xfrm>
            <a:prstGeom prst="rect">
              <a:avLst/>
            </a:prstGeom>
            <a:blipFill>
              <a:blip r:embed="rId4" cstate="print"/>
              <a:stretch>
                <a:fillRect/>
              </a:stretch>
            </a:blipFill>
          </p:spPr>
          <p:txBody>
            <a:bodyPr wrap="square" lIns="0" tIns="0" rIns="0" bIns="0" rtlCol="0"/>
            <a:lstStyle/>
            <a:p>
              <a:endParaRPr/>
            </a:p>
          </p:txBody>
        </p:sp>
        <p:sp>
          <p:nvSpPr>
            <p:cNvPr id="11" name="object 11"/>
            <p:cNvSpPr/>
            <p:nvPr/>
          </p:nvSpPr>
          <p:spPr>
            <a:xfrm>
              <a:off x="2191477" y="2980921"/>
              <a:ext cx="1985078" cy="3000034"/>
            </a:xfrm>
            <a:prstGeom prst="rect">
              <a:avLst/>
            </a:prstGeom>
            <a:blipFill>
              <a:blip r:embed="rId5" cstate="print"/>
              <a:stretch>
                <a:fillRect/>
              </a:stretch>
            </a:blipFill>
          </p:spPr>
          <p:txBody>
            <a:bodyPr wrap="square" lIns="0" tIns="0" rIns="0" bIns="0" rtlCol="0"/>
            <a:lstStyle/>
            <a:p>
              <a:endParaRPr/>
            </a:p>
          </p:txBody>
        </p:sp>
        <p:sp>
          <p:nvSpPr>
            <p:cNvPr id="12" name="object 12"/>
            <p:cNvSpPr/>
            <p:nvPr/>
          </p:nvSpPr>
          <p:spPr>
            <a:xfrm>
              <a:off x="679704" y="2308860"/>
              <a:ext cx="955547" cy="957072"/>
            </a:xfrm>
            <a:prstGeom prst="rect">
              <a:avLst/>
            </a:prstGeom>
            <a:blipFill>
              <a:blip r:embed="rId6" cstate="print"/>
              <a:stretch>
                <a:fillRect/>
              </a:stretch>
            </a:blipFill>
          </p:spPr>
          <p:txBody>
            <a:bodyPr wrap="square" lIns="0" tIns="0" rIns="0" bIns="0" rtlCol="0"/>
            <a:lstStyle/>
            <a:p>
              <a:endParaRPr/>
            </a:p>
          </p:txBody>
        </p:sp>
      </p:grpSp>
      <p:grpSp>
        <p:nvGrpSpPr>
          <p:cNvPr id="13" name="object 13"/>
          <p:cNvGrpSpPr/>
          <p:nvPr/>
        </p:nvGrpSpPr>
        <p:grpSpPr>
          <a:xfrm>
            <a:off x="4282394" y="1987266"/>
            <a:ext cx="4135754" cy="4577715"/>
            <a:chOff x="4282394" y="1987266"/>
            <a:chExt cx="4135754" cy="4577715"/>
          </a:xfrm>
        </p:grpSpPr>
        <p:sp>
          <p:nvSpPr>
            <p:cNvPr id="14" name="object 14"/>
            <p:cNvSpPr/>
            <p:nvPr/>
          </p:nvSpPr>
          <p:spPr>
            <a:xfrm>
              <a:off x="4282394" y="1987266"/>
              <a:ext cx="2046060" cy="3111305"/>
            </a:xfrm>
            <a:prstGeom prst="rect">
              <a:avLst/>
            </a:prstGeom>
            <a:blipFill>
              <a:blip r:embed="rId7" cstate="print"/>
              <a:stretch>
                <a:fillRect/>
              </a:stretch>
            </a:blipFill>
          </p:spPr>
          <p:txBody>
            <a:bodyPr wrap="square" lIns="0" tIns="0" rIns="0" bIns="0" rtlCol="0"/>
            <a:lstStyle/>
            <a:p>
              <a:endParaRPr/>
            </a:p>
          </p:txBody>
        </p:sp>
        <p:sp>
          <p:nvSpPr>
            <p:cNvPr id="15" name="object 15"/>
            <p:cNvSpPr/>
            <p:nvPr/>
          </p:nvSpPr>
          <p:spPr>
            <a:xfrm>
              <a:off x="6371798" y="3454871"/>
              <a:ext cx="2046060" cy="3109795"/>
            </a:xfrm>
            <a:prstGeom prst="rect">
              <a:avLst/>
            </a:prstGeom>
            <a:blipFill>
              <a:blip r:embed="rId8" cstate="print"/>
              <a:stretch>
                <a:fillRect/>
              </a:stretch>
            </a:blipFill>
          </p:spPr>
          <p:txBody>
            <a:bodyPr wrap="square" lIns="0" tIns="0" rIns="0" bIns="0" rtlCol="0"/>
            <a:lstStyle/>
            <a:p>
              <a:endParaRPr/>
            </a:p>
          </p:txBody>
        </p:sp>
      </p:grpSp>
      <p:sp>
        <p:nvSpPr>
          <p:cNvPr id="16" name="object 16"/>
          <p:cNvSpPr/>
          <p:nvPr/>
        </p:nvSpPr>
        <p:spPr>
          <a:xfrm>
            <a:off x="8519115" y="1987267"/>
            <a:ext cx="2078063" cy="3248463"/>
          </a:xfrm>
          <a:prstGeom prst="rect">
            <a:avLst/>
          </a:prstGeom>
          <a:blipFill>
            <a:blip r:embed="rId9" cstate="print"/>
            <a:stretch>
              <a:fillRect/>
            </a:stretch>
          </a:blipFill>
        </p:spPr>
        <p:txBody>
          <a:bodyPr wrap="square" lIns="0" tIns="0" rIns="0" bIns="0" rtlCol="0"/>
          <a:lstStyle/>
          <a:p>
            <a:endParaRPr/>
          </a:p>
        </p:txBody>
      </p:sp>
    </p:spTree>
  </p:cSld>
  <p:clrMapOvr>
    <a:masterClrMapping/>
  </p:clrMapOvr>
</p:sld>
</file>

<file path=ppt/theme/theme1.xml><?xml version="1.0" encoding="utf-8"?>
<a:theme xmlns:a="http://schemas.openxmlformats.org/drawingml/2006/main" name="第一PPT，www.1ppt.com">
  <a:themeElements>
    <a:clrScheme name="自定义 820">
      <a:dk1>
        <a:sysClr val="windowText" lastClr="000000"/>
      </a:dk1>
      <a:lt1>
        <a:sysClr val="window" lastClr="FFFFFF"/>
      </a:lt1>
      <a:dk2>
        <a:srgbClr val="D04A6D"/>
      </a:dk2>
      <a:lt2>
        <a:srgbClr val="D04A6D"/>
      </a:lt2>
      <a:accent1>
        <a:srgbClr val="0A143A"/>
      </a:accent1>
      <a:accent2>
        <a:srgbClr val="D04A6D"/>
      </a:accent2>
      <a:accent3>
        <a:srgbClr val="0A143A"/>
      </a:accent3>
      <a:accent4>
        <a:srgbClr val="D04A6D"/>
      </a:accent4>
      <a:accent5>
        <a:srgbClr val="0A143A"/>
      </a:accent5>
      <a:accent6>
        <a:srgbClr val="D04A6D"/>
      </a:accent6>
      <a:hlink>
        <a:srgbClr val="0563C1"/>
      </a:hlink>
      <a:folHlink>
        <a:srgbClr val="954F72"/>
      </a:folHlink>
    </a:clrScheme>
    <a:fontScheme name="自定义 1">
      <a:majorFont>
        <a:latin typeface="Arial Black"/>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183</TotalTime>
  <Words>1413</Words>
  <Application>Microsoft Office PowerPoint</Application>
  <PresentationFormat>寬螢幕</PresentationFormat>
  <Paragraphs>129</Paragraphs>
  <Slides>44</Slides>
  <Notes>11</Notes>
  <HiddenSlides>0</HiddenSlides>
  <MMClips>2</MMClips>
  <ScaleCrop>false</ScaleCrop>
  <HeadingPairs>
    <vt:vector size="6" baseType="variant">
      <vt:variant>
        <vt:lpstr>使用字型</vt:lpstr>
      </vt:variant>
      <vt:variant>
        <vt:i4>15</vt:i4>
      </vt:variant>
      <vt:variant>
        <vt:lpstr>佈景主題</vt:lpstr>
      </vt:variant>
      <vt:variant>
        <vt:i4>2</vt:i4>
      </vt:variant>
      <vt:variant>
        <vt:lpstr>投影片標題</vt:lpstr>
      </vt:variant>
      <vt:variant>
        <vt:i4>44</vt:i4>
      </vt:variant>
    </vt:vector>
  </HeadingPairs>
  <TitlesOfParts>
    <vt:vector size="61" baseType="lpstr">
      <vt:lpstr>方正姚体</vt:lpstr>
      <vt:lpstr>微软雅黑</vt:lpstr>
      <vt:lpstr>Noto Sans CJK JP Medium</vt:lpstr>
      <vt:lpstr>Söhne</vt:lpstr>
      <vt:lpstr>UKIJ CJK</vt:lpstr>
      <vt:lpstr>方正尚酷简体</vt:lpstr>
      <vt:lpstr>迷你简菱心</vt:lpstr>
      <vt:lpstr>微软雅黑 Light</vt:lpstr>
      <vt:lpstr>Agency FB</vt:lpstr>
      <vt:lpstr>Arial</vt:lpstr>
      <vt:lpstr>Arial Black</vt:lpstr>
      <vt:lpstr>Calibri</vt:lpstr>
      <vt:lpstr>Impact</vt:lpstr>
      <vt:lpstr>Modern No. 20</vt:lpstr>
      <vt:lpstr>Wingdings</vt:lpstr>
      <vt:lpstr>第一PPT，www.1ppt.com</vt:lpstr>
      <vt:lpstr>自定义设计方案</vt:lpstr>
      <vt:lpstr>PowerPoint 簡報</vt:lpstr>
      <vt:lpstr>PowerPoint 簡報</vt:lpstr>
      <vt:lpstr>PowerPoint 簡報</vt:lpstr>
      <vt:lpstr>PowerPoint 簡報</vt:lpstr>
      <vt:lpstr>PowerPoint 簡報</vt:lpstr>
      <vt:lpstr>PowerPoint 簡報</vt:lpstr>
      <vt:lpstr>PowerPoint 簡報</vt:lpstr>
      <vt:lpstr>技術核心</vt:lpstr>
      <vt:lpstr>PowerPoint 簡報</vt:lpstr>
      <vt:lpstr>PowerPoint 簡報</vt:lpstr>
      <vt:lpstr>PowerPoint 簡報</vt:lpstr>
      <vt:lpstr>PowerPoint 簡報</vt:lpstr>
      <vt:lpstr>國際跨海作品</vt:lpstr>
      <vt:lpstr>PowerPoint 簡報</vt:lpstr>
      <vt:lpstr>AI（人工智慧）可以透過機器學習和自然語言處理等技術，提供更精確、個人化和自動化的商業行銷解決方案</vt:lpstr>
      <vt:lpstr>PowerPoint 簡報</vt:lpstr>
      <vt:lpstr>B2B行銷工作內容在做甚麼</vt:lpstr>
      <vt:lpstr>B2C行銷工作內容在做甚麼</vt:lpstr>
      <vt:lpstr>AI產生商業文案</vt:lpstr>
      <vt:lpstr>網頁標題和網頁描述語對seo的重要性</vt:lpstr>
      <vt:lpstr>網頁標題</vt:lpstr>
      <vt:lpstr>網頁描述語</vt:lpstr>
      <vt:lpstr>Chat gpt ai應用在網頁標題及網頁描述語</vt:lpstr>
      <vt:lpstr>Chat gpt ai應用在網頁標題及網頁描述語</vt:lpstr>
      <vt:lpstr>關鍵字網頁的文案架構</vt:lpstr>
      <vt:lpstr>PowerPoint 簡報</vt:lpstr>
      <vt:lpstr>PowerPoint 簡報</vt:lpstr>
      <vt:lpstr>AI人工智慧-OPEN GPT3.5</vt:lpstr>
      <vt:lpstr>OPEN AI GPT4</vt:lpstr>
      <vt:lpstr>OPEN AI GPT4</vt:lpstr>
      <vt:lpstr>PowerPoint 簡報</vt:lpstr>
      <vt:lpstr>OPEN AI GPT4</vt:lpstr>
      <vt:lpstr>OPEN AI GPT4</vt:lpstr>
      <vt:lpstr>AI產生商業圖片</vt:lpstr>
      <vt:lpstr>進到官網之後，點擊 Sing In with Discord 先註冊，然後再按 Join the beta 加入測試計畫：</vt:lpstr>
      <vt:lpstr>midjourney</vt:lpstr>
      <vt:lpstr>嘗試 AI 自動運算圖片</vt:lpstr>
      <vt:lpstr>使用方式很簡單，於下方的聊天輸入欄位中，輸入 /imagine：</vt:lpstr>
      <vt:lpstr>midjourney</vt:lpstr>
      <vt:lpstr>圖片都會隨時更新，等跑到 100% 就完成：</vt:lpstr>
      <vt:lpstr>midjourney</vt:lpstr>
      <vt:lpstr>如下圖所示，找到滿意之後，就按 Ux：</vt:lpstr>
      <vt:lpstr>即可取得單張大圖片：</vt:lpstr>
      <vt:lpstr>PowerPoint 簡報</vt:lpstr>
    </vt:vector>
  </TitlesOfParts>
  <Manager>第一PPT</Manager>
  <Company>第一PPT，www.1ppt.com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科技风人工智能</dc:title>
  <dc:creator>第一PPT</dc:creator>
  <cp:keywords>www.1ppt.com</cp:keywords>
  <dc:description>www.1ppt.com</dc:description>
  <cp:lastModifiedBy>賴家榮</cp:lastModifiedBy>
  <cp:revision>30</cp:revision>
  <dcterms:created xsi:type="dcterms:W3CDTF">2015-05-05T08:02:00Z</dcterms:created>
  <dcterms:modified xsi:type="dcterms:W3CDTF">2023-03-20T07:51:43Z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2052-10.1.0.6390</vt:lpwstr>
  </property>
</Properties>
</file>