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9" r:id="rId3"/>
    <p:sldId id="270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88" r:id="rId20"/>
    <p:sldId id="279" r:id="rId21"/>
    <p:sldId id="281" r:id="rId22"/>
    <p:sldId id="280" r:id="rId23"/>
    <p:sldId id="282" r:id="rId24"/>
    <p:sldId id="283" r:id="rId25"/>
    <p:sldId id="285" r:id="rId26"/>
    <p:sldId id="284" r:id="rId27"/>
    <p:sldId id="286" r:id="rId28"/>
    <p:sldId id="287" r:id="rId29"/>
    <p:sldId id="289" r:id="rId30"/>
    <p:sldId id="290" r:id="rId31"/>
    <p:sldId id="293" r:id="rId32"/>
    <p:sldId id="292" r:id="rId33"/>
    <p:sldId id="295" r:id="rId34"/>
    <p:sldId id="296" r:id="rId35"/>
    <p:sldId id="297" r:id="rId36"/>
    <p:sldId id="294" r:id="rId37"/>
    <p:sldId id="298" r:id="rId3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005"/>
    <a:srgbClr val="FA7100"/>
    <a:srgbClr val="FF923C"/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17BD9030-3C6F-4416-8813-91210C9DDF9D}" type="datetimeFigureOut">
              <a:rPr lang="zh-TW" altLang="en-US" smtClean="0"/>
              <a:pPr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D4D4B1C4-2C4C-4EF7-A36E-CE6A2DB575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105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57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22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774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4177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020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05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8430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0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17BD9030-3C6F-4416-8813-91210C9DDF9D}" type="datetimeFigureOut">
              <a:rPr lang="zh-TW" altLang="en-US" smtClean="0"/>
              <a:pPr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D4D4B1C4-2C4C-4EF7-A36E-CE6A2DB575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5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49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564882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60864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0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56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0497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121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BD9030-3C6F-4416-8813-91210C9DDF9D}" type="datetimeFigureOut">
              <a:rPr lang="zh-TW" altLang="en-US" smtClean="0"/>
              <a:t>2017/11/21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66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02941" y="1380068"/>
            <a:ext cx="9600082" cy="261619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程式的時間與空間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500" dirty="0" smtClean="0"/>
              <a:t>Time and Space in Programming</a:t>
            </a:r>
            <a:br>
              <a:rPr lang="en-US" altLang="zh-TW" sz="3500" dirty="0" smtClean="0"/>
            </a:br>
            <a:endParaRPr lang="zh-TW" altLang="en-US" sz="35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70437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 </a:t>
            </a:r>
            <a:r>
              <a:rPr lang="zh-TW" altLang="en-US" dirty="0" smtClean="0"/>
              <a:t>國立中山大學 資訊工程學系 平行處理實驗室</a:t>
            </a:r>
            <a:endParaRPr lang="en-US" altLang="zh-TW" dirty="0" smtClean="0"/>
          </a:p>
          <a:p>
            <a:r>
              <a:rPr lang="zh-TW" altLang="en-US" dirty="0" smtClean="0"/>
              <a:t>林必祥  李協彥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2017/11/18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66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777437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-4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for( i = 0 ; i &lt;= 5 ; i++)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for( j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 0 ; 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&lt;= 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(50-i*10)/5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j++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{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loop++;</a:t>
            </a:r>
          </a:p>
          <a:p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ans++; 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}</a:t>
            </a:r>
          </a:p>
          <a:p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printf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(“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%d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種，迴圈執行了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%d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次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\n”,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 , loop );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19879" y="4440194"/>
            <a:ext cx="7784757" cy="7496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種，迴圈執行了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次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0308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960711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由上個方法得知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的質固定後，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的變化情形只有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(50-i*10)/5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 ~ (50-i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10)/5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中，每個值都是一種換硬幣的組合。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因此只需要對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作迴圈，就能加總出答案。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 ( i = 0 ; i &lt;= 5; i++ )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{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loop++;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number += (50 – i * 10 ) / 5 + 1 ;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}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30264" y="5308278"/>
            <a:ext cx="7784757" cy="7496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種，迴圈執行了 </a:t>
            </a:r>
            <a:r>
              <a:rPr lang="en-US" altLang="zh-TW" sz="2400" dirty="0" smtClean="0">
                <a:latin typeface="+mn-ea"/>
              </a:rPr>
              <a:t>6</a:t>
            </a:r>
            <a:r>
              <a:rPr lang="zh-TW" altLang="en-US" sz="2400" dirty="0" smtClean="0">
                <a:latin typeface="+mn-ea"/>
              </a:rPr>
              <a:t> 次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67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7369325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-6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我們所計算的值，其實是一個等差級數，即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*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11+1)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36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------------------------------------------------------</a:t>
            </a:r>
          </a:p>
          <a:p>
            <a:r>
              <a:rPr lang="en-US" altLang="zh-TW" sz="2400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number = 0, a, b, n = 50 ;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 = n / 5 + 1 ;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if( a % 2 == 0 )</a:t>
            </a:r>
          </a:p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 = 2 ;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else</a:t>
            </a:r>
          </a:p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 = 1 ;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number = ( a + b ) * ( ( a – b ) / 2 + 1 ) / 2 ;</a:t>
            </a:r>
          </a:p>
          <a:p>
            <a:r>
              <a:rPr lang="en-US" altLang="zh-TW" sz="2400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printf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(“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 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%d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種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\n”,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number ) ;</a:t>
            </a:r>
            <a:endParaRPr lang="en-US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01423" y="5964565"/>
            <a:ext cx="6778965" cy="72867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6899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程式執行時間的差異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66689" y="2172730"/>
            <a:ext cx="10018713" cy="718752"/>
          </a:xfrm>
        </p:spPr>
        <p:txBody>
          <a:bodyPr/>
          <a:lstStyle/>
          <a:p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069773"/>
              </p:ext>
            </p:extLst>
          </p:nvPr>
        </p:nvGraphicFramePr>
        <p:xfrm>
          <a:off x="3219126" y="2891482"/>
          <a:ext cx="6549082" cy="378116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17847"/>
                <a:gridCol w="4331235"/>
              </a:tblGrid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方法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運算執行次數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3366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726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491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1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「小皇冠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2" b="92788" l="2521" r="974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96944" y="5705861"/>
            <a:ext cx="1069041" cy="115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4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5500" y="100915"/>
            <a:ext cx="10018713" cy="1093572"/>
          </a:xfrm>
        </p:spPr>
        <p:txBody>
          <a:bodyPr/>
          <a:lstStyle/>
          <a:p>
            <a:r>
              <a:rPr lang="zh-TW" altLang="en-US" dirty="0" smtClean="0"/>
              <a:t>用空間來換取時間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566689" y="1820564"/>
                <a:ext cx="10018713" cy="1614614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bg2">
                      <a:lumMod val="50000"/>
                    </a:schemeClr>
                  </a:buClr>
                </a:pPr>
                <a:r>
                  <a:rPr lang="zh-TW" altLang="en-US" dirty="0" smtClean="0"/>
                  <a:t>方法：從</a:t>
                </a:r>
                <a:r>
                  <a:rPr lang="en-US" altLang="zh-TW" dirty="0" smtClean="0"/>
                  <a:t>2</a:t>
                </a:r>
                <a:r>
                  <a:rPr lang="zh-TW" altLang="en-US" dirty="0" smtClean="0"/>
                  <a:t>到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rad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dirty="0" smtClean="0"/>
                  <a:t>，每個數字都檢查能不能整除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TW" altLang="en-US" dirty="0" smtClean="0"/>
                  <a:t>，如果都不行，</a:t>
                </a:r>
                <a:endParaRPr lang="en-US" altLang="zh-TW" dirty="0" smtClean="0"/>
              </a:p>
              <a:p>
                <a:pPr marL="0" indent="0">
                  <a:buClr>
                    <a:schemeClr val="bg2">
                      <a:lumMod val="50000"/>
                    </a:schemeClr>
                  </a:buClr>
                  <a:buNone/>
                </a:pPr>
                <a:r>
                  <a:rPr lang="en-US" altLang="zh-TW" dirty="0"/>
                  <a:t>	</a:t>
                </a:r>
                <a:r>
                  <a:rPr lang="en-US" altLang="zh-TW" dirty="0" smtClean="0"/>
                  <a:t>	</a:t>
                </a:r>
                <a:r>
                  <a:rPr lang="zh-TW" altLang="en-US" dirty="0" smtClean="0"/>
                  <a:t>    那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TW" altLang="en-US" dirty="0" smtClean="0"/>
                  <a:t> 就是質數。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66689" y="1820564"/>
                <a:ext cx="10018713" cy="1614614"/>
              </a:xfrm>
              <a:blipFill rotWithShape="0">
                <a:blip r:embed="rId2"/>
                <a:stretch>
                  <a:fillRect l="-1522" t="-79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/>
              <p:cNvSpPr txBox="1">
                <a:spLocks/>
              </p:cNvSpPr>
              <p:nvPr/>
            </p:nvSpPr>
            <p:spPr>
              <a:xfrm>
                <a:off x="1525500" y="1035908"/>
                <a:ext cx="10155754" cy="7846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4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0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Char char="•"/>
                </a:pPr>
                <a:r>
                  <a:rPr lang="zh-TW" altLang="en-US" dirty="0" smtClean="0"/>
                  <a:t>問題：若給你一個整數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1&lt;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&lt;1000000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，請判斷這個數是否為質數？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4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500" y="1035908"/>
                <a:ext cx="10155754" cy="784656"/>
              </a:xfrm>
              <a:prstGeom prst="rect">
                <a:avLst/>
              </a:prstGeom>
              <a:blipFill rotWithShape="0">
                <a:blip r:embed="rId3"/>
                <a:stretch>
                  <a:fillRect l="-1501" t="-1550" r="-3962" b="-7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1861751" y="2998572"/>
            <a:ext cx="4407244" cy="3468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 p ,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prime=1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</a:p>
          <a:p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for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en-US" altLang="zh-TW"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2; </a:t>
            </a:r>
            <a:r>
              <a:rPr lang="en-US" altLang="zh-TW"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sqrt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(p)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en-US" altLang="zh-TW"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++ )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if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==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prime=0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化同側角落矩形 5"/>
          <p:cNvSpPr/>
          <p:nvPr/>
        </p:nvSpPr>
        <p:spPr>
          <a:xfrm>
            <a:off x="6764766" y="3484603"/>
            <a:ext cx="1532238" cy="543697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chemeClr val="tx1"/>
                </a:solidFill>
              </a:rPr>
              <a:t>prime 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8297004" y="3278660"/>
            <a:ext cx="700216" cy="4777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8297004" y="3756452"/>
            <a:ext cx="700216" cy="3871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8395791" y="3022938"/>
            <a:ext cx="3625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95791" y="4044603"/>
            <a:ext cx="3626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圓角化同側角落矩形 15"/>
              <p:cNvSpPr/>
              <p:nvPr/>
            </p:nvSpPr>
            <p:spPr>
              <a:xfrm>
                <a:off x="9109931" y="2949146"/>
                <a:ext cx="1979699" cy="543697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</a:rPr>
                  <a:t> 是質數</a:t>
                </a:r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圓角化同側角落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931" y="2949146"/>
                <a:ext cx="1979699" cy="543697"/>
              </a:xfrm>
              <a:prstGeom prst="round2SameRect">
                <a:avLst/>
              </a:prstGeom>
              <a:blipFill rotWithShape="0">
                <a:blip r:embed="rId4"/>
                <a:stretch>
                  <a:fillRect b="-163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圓角化同側角落矩形 16"/>
              <p:cNvSpPr/>
              <p:nvPr/>
            </p:nvSpPr>
            <p:spPr>
              <a:xfrm>
                <a:off x="9112482" y="4044603"/>
                <a:ext cx="1977149" cy="543697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</a:rPr>
                  <a:t> 不是質數</a:t>
                </a:r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圓角化同側角落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482" y="4044603"/>
                <a:ext cx="1977149" cy="543697"/>
              </a:xfrm>
              <a:prstGeom prst="round2SameRect">
                <a:avLst/>
              </a:prstGeom>
              <a:blipFill rotWithShape="0">
                <a:blip r:embed="rId5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圓角化對角線角落矩形 19"/>
              <p:cNvSpPr/>
              <p:nvPr/>
            </p:nvSpPr>
            <p:spPr>
              <a:xfrm>
                <a:off x="6326661" y="5049790"/>
                <a:ext cx="5156885" cy="1120348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迴圈執行：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𝑝</m:t>
                        </m:r>
                      </m:e>
                    </m:rad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−</m:t>
                    </m:r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1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次</a:t>
                </a:r>
                <a:endParaRPr lang="zh-TW" altLang="en-US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20" name="圓角化對角線角落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6661" y="5049790"/>
                <a:ext cx="5156885" cy="1120348"/>
              </a:xfrm>
              <a:prstGeom prst="round2Diag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30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 animBg="1"/>
      <p:bldP spid="12" grpId="0"/>
      <p:bldP spid="13" grpId="0"/>
      <p:bldP spid="16" grpId="0" animBg="1"/>
      <p:bldP spid="17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29946" y="1251214"/>
                <a:ext cx="9855456" cy="1614614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bg2">
                      <a:lumMod val="50000"/>
                    </a:schemeClr>
                  </a:buClr>
                </a:pPr>
                <a:r>
                  <a:rPr lang="zh-TW" altLang="en-US" dirty="0" smtClean="0"/>
                  <a:t>方法：對於每個數字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]</m:t>
                    </m:r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，一樣</m:t>
                    </m:r>
                  </m:oMath>
                </a14:m>
                <a:r>
                  <a:rPr lang="zh-TW" altLang="en-US" dirty="0" smtClean="0"/>
                  <a:t>從</a:t>
                </a:r>
                <a:r>
                  <a:rPr lang="en-US" altLang="zh-TW" dirty="0" smtClean="0"/>
                  <a:t>2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~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rad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dirty="0" smtClean="0"/>
                  <a:t>，每個數字都檢查能不能整除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[</m:t>
                    </m:r>
                  </m:oMath>
                </a14:m>
                <a:r>
                  <a:rPr lang="en-US" altLang="zh-TW" dirty="0" smtClean="0"/>
                  <a:t>i]</a:t>
                </a:r>
                <a:r>
                  <a:rPr lang="zh-TW" altLang="en-US" dirty="0" smtClean="0"/>
                  <a:t>，如果都不行，那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TW" altLang="en-US" dirty="0" smtClean="0"/>
                  <a:t> 就是質數。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9946" y="1251214"/>
                <a:ext cx="9855456" cy="1614614"/>
              </a:xfrm>
              <a:blipFill rotWithShape="0">
                <a:blip r:embed="rId2"/>
                <a:stretch>
                  <a:fillRect l="-1609" t="-30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/>
              <p:cNvSpPr txBox="1">
                <a:spLocks/>
              </p:cNvSpPr>
              <p:nvPr/>
            </p:nvSpPr>
            <p:spPr>
              <a:xfrm>
                <a:off x="1682020" y="327366"/>
                <a:ext cx="9951308" cy="7846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4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0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Char char="•"/>
                </a:pPr>
                <a:r>
                  <a:rPr lang="zh-TW" altLang="en-US" dirty="0" smtClean="0"/>
                  <a:t>問題：在陣列</a:t>
                </a:r>
                <a:r>
                  <a:rPr lang="en-US" altLang="zh-TW" dirty="0" smtClean="0"/>
                  <a:t>p</a:t>
                </a:r>
                <a:r>
                  <a:rPr lang="zh-TW" altLang="en-US" dirty="0" smtClean="0"/>
                  <a:t>中存有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10</a:t>
                </a:r>
                <a:r>
                  <a:rPr lang="en-US" altLang="zh-TW" dirty="0" smtClean="0"/>
                  <a:t> </a:t>
                </a:r>
                <a:r>
                  <a:rPr lang="zh-TW" altLang="en-US" dirty="0" smtClean="0"/>
                  <a:t>個整數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1&lt;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]&lt;1000000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，請判斷這個陣列中，哪些數字為質數？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4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020" y="327366"/>
                <a:ext cx="9951308" cy="784656"/>
              </a:xfrm>
              <a:prstGeom prst="rect">
                <a:avLst/>
              </a:prstGeom>
              <a:blipFill rotWithShape="0">
                <a:blip r:embed="rId3"/>
                <a:stretch>
                  <a:fillRect l="-1593" t="-25000" r="-797" b="-171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430332" y="2414190"/>
            <a:ext cx="55933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p[10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], </a:t>
            </a:r>
            <a:r>
              <a:rPr lang="en-US" altLang="zh-TW" sz="2400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 j , prime;</a:t>
            </a:r>
          </a:p>
          <a:p>
            <a:pPr lvl="0"/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for ( </a:t>
            </a:r>
            <a:r>
              <a:rPr lang="en-US" altLang="zh-TW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0 ; </a:t>
            </a:r>
            <a:r>
              <a:rPr lang="en-US" altLang="zh-TW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&lt;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en-US" altLang="zh-TW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++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/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{</a:t>
            </a:r>
          </a:p>
          <a:p>
            <a:pPr lvl="0"/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prime=1;</a:t>
            </a:r>
          </a:p>
          <a:p>
            <a:pPr lvl="0"/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	for (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 2;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&lt;=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sqrt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p[</a:t>
            </a:r>
            <a:r>
              <a:rPr lang="en-US" altLang="zh-TW" sz="2400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) ; </a:t>
            </a:r>
            <a:r>
              <a:rPr lang="en-US" altLang="zh-TW" sz="2400" dirty="0" err="1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j++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/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if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==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prime=0;</a:t>
            </a:r>
          </a:p>
          <a:p>
            <a:pPr lvl="0"/>
            <a:r>
              <a:rPr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}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化同側角落矩形 14"/>
          <p:cNvSpPr/>
          <p:nvPr/>
        </p:nvSpPr>
        <p:spPr>
          <a:xfrm>
            <a:off x="7133968" y="4546868"/>
            <a:ext cx="1532238" cy="543697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chemeClr val="tx1"/>
                </a:solidFill>
              </a:rPr>
              <a:t>prime 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 flipV="1">
            <a:off x="8666206" y="4340925"/>
            <a:ext cx="700216" cy="4777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8666206" y="4818717"/>
            <a:ext cx="700216" cy="3871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8764993" y="4085203"/>
            <a:ext cx="3625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764993" y="5106868"/>
            <a:ext cx="3626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圓角化同側角落矩形 22"/>
              <p:cNvSpPr/>
              <p:nvPr/>
            </p:nvSpPr>
            <p:spPr>
              <a:xfrm>
                <a:off x="9479133" y="4011411"/>
                <a:ext cx="2045603" cy="543697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</a:rPr>
                  <a:t> 是質數</a:t>
                </a:r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圓角化同側角落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133" y="4011411"/>
                <a:ext cx="2045603" cy="543697"/>
              </a:xfrm>
              <a:prstGeom prst="round2SameRect">
                <a:avLst/>
              </a:prstGeom>
              <a:blipFill rotWithShape="0">
                <a:blip r:embed="rId4"/>
                <a:stretch>
                  <a:fillRect b="-163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圓角化同側角落矩形 23"/>
              <p:cNvSpPr/>
              <p:nvPr/>
            </p:nvSpPr>
            <p:spPr>
              <a:xfrm>
                <a:off x="9481684" y="5106868"/>
                <a:ext cx="2043052" cy="543697"/>
              </a:xfrm>
              <a:prstGeom prst="round2Same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</a:rPr>
                  <a:t> 不是質數</a:t>
                </a:r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圓角化同側角落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684" y="5106868"/>
                <a:ext cx="2043052" cy="543697"/>
              </a:xfrm>
              <a:prstGeom prst="round2SameRect">
                <a:avLst/>
              </a:prstGeom>
              <a:blipFill rotWithShape="0">
                <a:blip r:embed="rId5"/>
                <a:stretch>
                  <a:fillRect r="-1475" b="-163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圓角化對角線角落矩形 24"/>
              <p:cNvSpPr/>
              <p:nvPr/>
            </p:nvSpPr>
            <p:spPr>
              <a:xfrm>
                <a:off x="3431062" y="5461178"/>
                <a:ext cx="5156885" cy="1120348"/>
              </a:xfrm>
              <a:prstGeom prst="round2Diag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迴圈執行：</a:t>
                </a:r>
                <a14:m>
                  <m:oMath xmlns:m="http://schemas.openxmlformats.org/officeDocument/2006/math"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10∗(</m:t>
                    </m:r>
                    <m:rad>
                      <m:radPr>
                        <m:degHide m:val="on"/>
                        <m:ctrlPr>
                          <a:rPr lang="en-US" altLang="zh-TW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𝑝</m:t>
                        </m:r>
                      </m:e>
                    </m:rad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−</m:t>
                    </m:r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1</m:t>
                    </m:r>
                    <m:r>
                      <a:rPr lang="en-US" altLang="zh-TW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r>
                  <a:rPr lang="zh-TW" altLang="en-US" sz="24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次</a:t>
                </a:r>
                <a:endParaRPr lang="en-US" altLang="zh-TW" sz="2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25" name="圓角化對角線角落矩形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062" y="5461178"/>
                <a:ext cx="5156885" cy="1120348"/>
              </a:xfrm>
              <a:prstGeom prst="round2Diag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8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5" grpId="0" animBg="1"/>
      <p:bldP spid="21" grpId="0"/>
      <p:bldP spid="22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1682020" y="327366"/>
            <a:ext cx="9951308" cy="784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假設今天會給你</a:t>
            </a:r>
            <a:r>
              <a:rPr lang="en-US" altLang="zh-TW" dirty="0" smtClean="0"/>
              <a:t>100,000</a:t>
            </a:r>
            <a:r>
              <a:rPr lang="zh-TW" altLang="en-US" dirty="0" smtClean="0"/>
              <a:t>個數，每個數的值差不多</a:t>
            </a:r>
            <a:r>
              <a:rPr lang="en-US" altLang="zh-TW" dirty="0" smtClean="0"/>
              <a:t>10,000</a:t>
            </a:r>
          </a:p>
        </p:txBody>
      </p:sp>
      <p:sp>
        <p:nvSpPr>
          <p:cNvPr id="7" name="矩形 6"/>
          <p:cNvSpPr/>
          <p:nvPr/>
        </p:nvSpPr>
        <p:spPr>
          <a:xfrm>
            <a:off x="1837207" y="1211466"/>
            <a:ext cx="94321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用剛剛的方法，迴圈執行的次數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100000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*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10000000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這麼多次的運算，等程式執行完天都黑了。 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如果可以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出一個清單，列出數字範圍內中哪些數是質數，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那麼每次讀取一個數只需要核對這個清單，就能知道是不是質數了！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「list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95" y="4638238"/>
            <a:ext cx="2320758" cy="209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質數表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66689" y="2172729"/>
            <a:ext cx="10018713" cy="192971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對於一個數字 </a:t>
            </a:r>
            <a:r>
              <a:rPr lang="en-US" altLang="zh-TW" dirty="0" smtClean="0"/>
              <a:t>N</a:t>
            </a:r>
            <a:r>
              <a:rPr lang="zh-TW" altLang="en-US" dirty="0" smtClean="0"/>
              <a:t> ， 我們可以建出一張表來標示 </a:t>
            </a:r>
            <a:r>
              <a:rPr lang="en-US" altLang="zh-TW" dirty="0" smtClean="0"/>
              <a:t>1~N</a:t>
            </a:r>
            <a:r>
              <a:rPr lang="zh-TW" altLang="en-US" dirty="0" smtClean="0"/>
              <a:t> 中每個數字分別為質數或合數。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建立的方法： 篩法。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6327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質數表建立：篩法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14970" y="2131541"/>
            <a:ext cx="10018713" cy="430221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窮舉所有的合數，並標記這些合數，</a:t>
            </a:r>
            <a:r>
              <a:rPr lang="zh-TW" altLang="en-US" dirty="0" smtClean="0">
                <a:sym typeface="Wingdings" panose="05000000000000000000" pitchFamily="2" charset="2"/>
              </a:rPr>
              <a:t> 最後沒被標記到的便是質數！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example : 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1.</a:t>
            </a:r>
            <a:r>
              <a:rPr lang="zh-TW" altLang="en-US" dirty="0" smtClean="0">
                <a:sym typeface="Wingdings" panose="05000000000000000000" pitchFamily="2" charset="2"/>
              </a:rPr>
              <a:t>刪掉</a:t>
            </a:r>
            <a:r>
              <a:rPr lang="en-US" altLang="zh-TW" dirty="0" smtClean="0">
                <a:sym typeface="Wingdings" panose="05000000000000000000" pitchFamily="2" charset="2"/>
              </a:rPr>
              <a:t>2</a:t>
            </a:r>
            <a:r>
              <a:rPr lang="zh-TW" altLang="en-US" dirty="0" smtClean="0">
                <a:sym typeface="Wingdings" panose="05000000000000000000" pitchFamily="2" charset="2"/>
              </a:rPr>
              <a:t>的倍數 </a:t>
            </a:r>
            <a:r>
              <a:rPr lang="en-US" altLang="zh-TW" dirty="0" smtClean="0">
                <a:sym typeface="Wingdings" panose="05000000000000000000" pitchFamily="2" charset="2"/>
              </a:rPr>
              <a:t>: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4, 6, 8, 10, ......</a:t>
            </a:r>
            <a:r>
              <a:rPr lang="zh-TW" altLang="en-US" dirty="0" smtClean="0">
                <a:sym typeface="Wingdings" panose="05000000000000000000" pitchFamily="2" charset="2"/>
              </a:rPr>
              <a:t> 直到超過</a:t>
            </a:r>
            <a:r>
              <a:rPr lang="en-US" altLang="zh-TW" dirty="0" smtClean="0">
                <a:sym typeface="Wingdings" panose="05000000000000000000" pitchFamily="2" charset="2"/>
              </a:rPr>
              <a:t>N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2.</a:t>
            </a:r>
            <a:r>
              <a:rPr lang="zh-TW" altLang="en-US" dirty="0" smtClean="0">
                <a:sym typeface="Wingdings" panose="05000000000000000000" pitchFamily="2" charset="2"/>
              </a:rPr>
              <a:t>找到下一個還沒被刪的數，是</a:t>
            </a:r>
            <a:r>
              <a:rPr lang="en-US" altLang="zh-TW" dirty="0" smtClean="0">
                <a:sym typeface="Wingdings" panose="05000000000000000000" pitchFamily="2" charset="2"/>
              </a:rPr>
              <a:t>3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刪掉</a:t>
            </a:r>
            <a:r>
              <a:rPr lang="en-US" altLang="zh-TW" dirty="0" smtClean="0">
                <a:sym typeface="Wingdings" panose="05000000000000000000" pitchFamily="2" charset="2"/>
              </a:rPr>
              <a:t>3</a:t>
            </a:r>
            <a:r>
              <a:rPr lang="zh-TW" altLang="en-US" dirty="0" smtClean="0">
                <a:sym typeface="Wingdings" panose="05000000000000000000" pitchFamily="2" charset="2"/>
              </a:rPr>
              <a:t>的倍數：</a:t>
            </a:r>
            <a:r>
              <a:rPr lang="en-US" altLang="zh-TW" dirty="0" smtClean="0">
                <a:sym typeface="Wingdings" panose="05000000000000000000" pitchFamily="2" charset="2"/>
              </a:rPr>
              <a:t>6,9,12,.....</a:t>
            </a:r>
            <a:r>
              <a:rPr lang="zh-TW" altLang="en-US" dirty="0" smtClean="0">
                <a:sym typeface="Wingdings" panose="05000000000000000000" pitchFamily="2" charset="2"/>
              </a:rPr>
              <a:t> 直到超過</a:t>
            </a:r>
            <a:r>
              <a:rPr lang="en-US" altLang="zh-TW" dirty="0" smtClean="0">
                <a:sym typeface="Wingdings" panose="05000000000000000000" pitchFamily="2" charset="2"/>
              </a:rPr>
              <a:t>N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3.</a:t>
            </a:r>
            <a:r>
              <a:rPr lang="zh-TW" altLang="en-US" dirty="0" smtClean="0">
                <a:sym typeface="Wingdings" panose="05000000000000000000" pitchFamily="2" charset="2"/>
              </a:rPr>
              <a:t>找到下一個還沒被刪的數，是</a:t>
            </a:r>
            <a:r>
              <a:rPr lang="en-US" altLang="zh-TW" dirty="0" smtClean="0">
                <a:sym typeface="Wingdings" panose="05000000000000000000" pitchFamily="2" charset="2"/>
              </a:rPr>
              <a:t>5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 刪掉</a:t>
            </a:r>
            <a:r>
              <a:rPr lang="en-US" altLang="zh-TW" dirty="0" smtClean="0">
                <a:sym typeface="Wingdings" panose="05000000000000000000" pitchFamily="2" charset="2"/>
              </a:rPr>
              <a:t>5</a:t>
            </a:r>
            <a:r>
              <a:rPr lang="zh-TW" altLang="en-US" dirty="0" smtClean="0">
                <a:sym typeface="Wingdings" panose="05000000000000000000" pitchFamily="2" charset="2"/>
              </a:rPr>
              <a:t>的倍數：</a:t>
            </a:r>
            <a:r>
              <a:rPr lang="en-US" altLang="zh-TW" dirty="0" smtClean="0">
                <a:sym typeface="Wingdings" panose="05000000000000000000" pitchFamily="2" charset="2"/>
              </a:rPr>
              <a:t>10,15,20,...</a:t>
            </a:r>
            <a:r>
              <a:rPr lang="zh-TW" altLang="en-US" dirty="0" smtClean="0">
                <a:sym typeface="Wingdings" panose="05000000000000000000" pitchFamily="2" charset="2"/>
              </a:rPr>
              <a:t>直到超過</a:t>
            </a:r>
            <a:r>
              <a:rPr lang="en-US" altLang="zh-TW" dirty="0" smtClean="0">
                <a:sym typeface="Wingdings" panose="05000000000000000000" pitchFamily="2" charset="2"/>
              </a:rPr>
              <a:t>N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....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n.</a:t>
            </a:r>
            <a:r>
              <a:rPr lang="zh-TW" altLang="en-US" dirty="0" smtClean="0">
                <a:sym typeface="Wingdings" panose="05000000000000000000" pitchFamily="2" charset="2"/>
              </a:rPr>
              <a:t>直到</a:t>
            </a:r>
            <a:r>
              <a:rPr lang="en-US" altLang="zh-TW" dirty="0" smtClean="0">
                <a:sym typeface="Wingdings" panose="05000000000000000000" pitchFamily="2" charset="2"/>
              </a:rPr>
              <a:t>N</a:t>
            </a:r>
            <a:r>
              <a:rPr lang="zh-TW" altLang="en-US" dirty="0" smtClean="0">
                <a:sym typeface="Wingdings" panose="05000000000000000000" pitchFamily="2" charset="2"/>
              </a:rPr>
              <a:t>之前都檢查過為止</a:t>
            </a:r>
            <a:endParaRPr lang="en-US" altLang="zh-TW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0325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8768427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假設我們要建一個 </a:t>
            </a:r>
            <a:r>
              <a:rPr lang="en-US" altLang="zh-TW" dirty="0" smtClean="0"/>
              <a:t>N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 smtClean="0"/>
              <a:t>20</a:t>
            </a:r>
            <a:r>
              <a:rPr lang="zh-TW" altLang="en-US" dirty="0" smtClean="0"/>
              <a:t> 的質數表 </a:t>
            </a:r>
            <a:r>
              <a:rPr lang="en-US" altLang="zh-TW" dirty="0" smtClean="0"/>
              <a:t>(bool prime[21];)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547401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63621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34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CPE</a:t>
            </a:r>
            <a:r>
              <a:rPr lang="zh-TW" altLang="en-US" dirty="0" smtClean="0"/>
              <a:t>評判系統中，若程式執行過久</a:t>
            </a:r>
            <a:r>
              <a:rPr lang="en-US" altLang="zh-TW" dirty="0" smtClean="0"/>
              <a:t>(</a:t>
            </a:r>
            <a:r>
              <a:rPr lang="zh-TW" altLang="en-US" dirty="0"/>
              <a:t>約</a:t>
            </a:r>
            <a:r>
              <a:rPr lang="zh-TW" altLang="en-US" dirty="0" smtClean="0"/>
              <a:t>超過</a:t>
            </a:r>
            <a:r>
              <a:rPr lang="en-US" altLang="zh-TW" dirty="0" smtClean="0"/>
              <a:t>3</a:t>
            </a:r>
            <a:r>
              <a:rPr lang="zh-TW" altLang="en-US" dirty="0" smtClean="0"/>
              <a:t>秒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，會直接判定不通過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Why ?</a:t>
            </a:r>
          </a:p>
          <a:p>
            <a:endParaRPr lang="en-US" altLang="zh-TW" dirty="0"/>
          </a:p>
          <a:p>
            <a:r>
              <a:rPr lang="zh-TW" altLang="en-US" dirty="0" smtClean="0"/>
              <a:t>如果沒有時間的限制，每道題目都</a:t>
            </a:r>
            <a:r>
              <a:rPr lang="zh-TW" altLang="en-US" dirty="0" smtClean="0">
                <a:solidFill>
                  <a:srgbClr val="FF0000"/>
                </a:solidFill>
              </a:rPr>
              <a:t>超超超超暴力解</a:t>
            </a:r>
            <a:r>
              <a:rPr lang="zh-TW" altLang="en-US" dirty="0" smtClean="0"/>
              <a:t>，就能找到正確解答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en-US" altLang="zh-TW" dirty="0" smtClean="0">
                <a:sym typeface="Wingdings" panose="05000000000000000000" pitchFamily="2" charset="2"/>
              </a:rPr>
              <a:t> </a:t>
            </a:r>
            <a:r>
              <a:rPr lang="zh-TW" altLang="en-US" dirty="0" smtClean="0">
                <a:sym typeface="Wingdings" panose="05000000000000000000" pitchFamily="2" charset="2"/>
              </a:rPr>
              <a:t>人人都能解 </a:t>
            </a:r>
            <a:r>
              <a:rPr lang="en-US" altLang="zh-TW" dirty="0" smtClean="0">
                <a:sym typeface="Wingdings" panose="05000000000000000000" pitchFamily="2" charset="2"/>
              </a:rPr>
              <a:t>7</a:t>
            </a:r>
            <a:r>
              <a:rPr lang="zh-TW" altLang="en-US" dirty="0" smtClean="0">
                <a:sym typeface="Wingdings" panose="05000000000000000000" pitchFamily="2" charset="2"/>
              </a:rPr>
              <a:t> 題 </a:t>
            </a:r>
            <a:r>
              <a:rPr lang="en-US" altLang="zh-TW" dirty="0" smtClean="0">
                <a:sym typeface="Wingdings" panose="05000000000000000000" pitchFamily="2" charset="2"/>
              </a:rPr>
              <a:t>!!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081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9" y="766120"/>
            <a:ext cx="5501376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從</a:t>
            </a:r>
            <a:r>
              <a:rPr lang="en-US" altLang="zh-TW" dirty="0" smtClean="0"/>
              <a:t>2</a:t>
            </a:r>
            <a:r>
              <a:rPr lang="zh-TW" altLang="en-US" dirty="0" smtClean="0"/>
              <a:t>開始，標記</a:t>
            </a:r>
            <a:r>
              <a:rPr lang="en-US" altLang="zh-TW" dirty="0" smtClean="0"/>
              <a:t>2</a:t>
            </a:r>
            <a:r>
              <a:rPr lang="zh-TW" altLang="en-US" dirty="0" smtClean="0"/>
              <a:t>的倍數直到</a:t>
            </a:r>
            <a:r>
              <a:rPr lang="en-US" altLang="zh-TW" dirty="0" smtClean="0"/>
              <a:t>20</a:t>
            </a:r>
            <a:r>
              <a:rPr lang="zh-TW" altLang="en-US" dirty="0" smtClean="0"/>
              <a:t>為止。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88910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596167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9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9" y="766120"/>
            <a:ext cx="5501376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從</a:t>
            </a:r>
            <a:r>
              <a:rPr lang="en-US" altLang="zh-TW" dirty="0" smtClean="0"/>
              <a:t>2</a:t>
            </a:r>
            <a:r>
              <a:rPr lang="zh-TW" altLang="en-US" dirty="0" smtClean="0"/>
              <a:t>開始，標記</a:t>
            </a:r>
            <a:r>
              <a:rPr lang="en-US" altLang="zh-TW" dirty="0" smtClean="0"/>
              <a:t>2</a:t>
            </a:r>
            <a:r>
              <a:rPr lang="zh-TW" altLang="en-US" dirty="0" smtClean="0"/>
              <a:t>的倍數直到</a:t>
            </a:r>
            <a:r>
              <a:rPr lang="en-US" altLang="zh-TW" dirty="0" smtClean="0"/>
              <a:t>20</a:t>
            </a:r>
            <a:r>
              <a:rPr lang="zh-TW" altLang="en-US" dirty="0" smtClean="0"/>
              <a:t>為止。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499832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425928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向右箭號 5"/>
          <p:cNvSpPr/>
          <p:nvPr/>
        </p:nvSpPr>
        <p:spPr>
          <a:xfrm>
            <a:off x="2306596" y="2660821"/>
            <a:ext cx="601362" cy="238897"/>
          </a:xfrm>
          <a:prstGeom prst="rightArrow">
            <a:avLst>
              <a:gd name="adj1" fmla="val 50000"/>
              <a:gd name="adj2" fmla="val 7413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4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7862265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找到下個沒被找過的數字</a:t>
            </a:r>
            <a:r>
              <a:rPr lang="zh-TW" altLang="en-US" dirty="0"/>
              <a:t>：</a:t>
            </a:r>
            <a:r>
              <a:rPr lang="en-US" altLang="zh-TW" dirty="0" smtClean="0"/>
              <a:t>3</a:t>
            </a:r>
            <a:r>
              <a:rPr lang="zh-TW" altLang="en-US" dirty="0" smtClean="0"/>
              <a:t>，於是標記</a:t>
            </a:r>
            <a:r>
              <a:rPr lang="en-US" altLang="zh-TW" dirty="0" smtClean="0"/>
              <a:t>3</a:t>
            </a:r>
            <a:r>
              <a:rPr lang="zh-TW" altLang="en-US" dirty="0" smtClean="0"/>
              <a:t>的倍數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230428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997428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向右箭號 6"/>
          <p:cNvSpPr/>
          <p:nvPr/>
        </p:nvSpPr>
        <p:spPr>
          <a:xfrm>
            <a:off x="2306596" y="2660821"/>
            <a:ext cx="601362" cy="238897"/>
          </a:xfrm>
          <a:prstGeom prst="rightArrow">
            <a:avLst>
              <a:gd name="adj1" fmla="val 50000"/>
              <a:gd name="adj2" fmla="val 7413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6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7862265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找到下個沒被找過的數字，是</a:t>
            </a:r>
            <a:r>
              <a:rPr lang="en-US" altLang="zh-TW" dirty="0" smtClean="0"/>
              <a:t>3</a:t>
            </a:r>
            <a:r>
              <a:rPr lang="zh-TW" altLang="en-US" dirty="0" smtClean="0"/>
              <a:t>，於是標記</a:t>
            </a:r>
            <a:r>
              <a:rPr lang="en-US" altLang="zh-TW" dirty="0" smtClean="0"/>
              <a:t>3</a:t>
            </a:r>
            <a:r>
              <a:rPr lang="zh-TW" altLang="en-US" dirty="0" smtClean="0"/>
              <a:t>的倍數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837680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99538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向右箭號 5"/>
          <p:cNvSpPr/>
          <p:nvPr/>
        </p:nvSpPr>
        <p:spPr>
          <a:xfrm>
            <a:off x="2309030" y="3120539"/>
            <a:ext cx="601362" cy="238897"/>
          </a:xfrm>
          <a:prstGeom prst="rightArrow">
            <a:avLst>
              <a:gd name="adj1" fmla="val 50000"/>
              <a:gd name="adj2" fmla="val 7413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6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7862265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找到下個沒被找過的數字，是</a:t>
            </a:r>
            <a:r>
              <a:rPr lang="en-US" altLang="zh-TW" dirty="0"/>
              <a:t>5</a:t>
            </a:r>
            <a:r>
              <a:rPr lang="zh-TW" altLang="en-US" dirty="0" smtClean="0"/>
              <a:t>，於是標記</a:t>
            </a:r>
            <a:r>
              <a:rPr lang="en-US" altLang="zh-TW" dirty="0"/>
              <a:t>5</a:t>
            </a:r>
            <a:r>
              <a:rPr lang="zh-TW" altLang="en-US" dirty="0" smtClean="0"/>
              <a:t>的倍數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113738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04139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向右箭號 6"/>
          <p:cNvSpPr/>
          <p:nvPr/>
        </p:nvSpPr>
        <p:spPr>
          <a:xfrm>
            <a:off x="2309030" y="3120539"/>
            <a:ext cx="601362" cy="238897"/>
          </a:xfrm>
          <a:prstGeom prst="rightArrow">
            <a:avLst>
              <a:gd name="adj1" fmla="val 50000"/>
              <a:gd name="adj2" fmla="val 7413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6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7862265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找到下個沒被找過的數字，是</a:t>
            </a:r>
            <a:r>
              <a:rPr lang="en-US" altLang="zh-TW" dirty="0"/>
              <a:t>5</a:t>
            </a:r>
            <a:r>
              <a:rPr lang="zh-TW" altLang="en-US" dirty="0" smtClean="0"/>
              <a:t>，於是標記</a:t>
            </a:r>
            <a:r>
              <a:rPr lang="en-US" altLang="zh-TW" dirty="0"/>
              <a:t>5</a:t>
            </a:r>
            <a:r>
              <a:rPr lang="zh-TW" altLang="en-US" dirty="0" smtClean="0"/>
              <a:t>的倍數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5815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064074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向右箭號 6"/>
          <p:cNvSpPr/>
          <p:nvPr/>
        </p:nvSpPr>
        <p:spPr>
          <a:xfrm>
            <a:off x="2309030" y="4037455"/>
            <a:ext cx="601362" cy="238897"/>
          </a:xfrm>
          <a:prstGeom prst="rightArrow">
            <a:avLst>
              <a:gd name="adj1" fmla="val 50000"/>
              <a:gd name="adj2" fmla="val 7413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580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20848" y="766120"/>
            <a:ext cx="7862265" cy="95764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依此類推，直到找到</a:t>
            </a:r>
            <a:r>
              <a:rPr lang="en-US" altLang="zh-TW" dirty="0" smtClean="0"/>
              <a:t>20</a:t>
            </a:r>
            <a:r>
              <a:rPr lang="zh-TW" altLang="en-US" dirty="0" smtClean="0"/>
              <a:t>為止，就建出一個質數表了</a:t>
            </a:r>
            <a:r>
              <a:rPr lang="zh-TW" altLang="en-US" dirty="0"/>
              <a:t>！</a:t>
            </a:r>
            <a:endParaRPr lang="en-US" altLang="zh-TW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905841"/>
              </p:ext>
            </p:extLst>
          </p:nvPr>
        </p:nvGraphicFramePr>
        <p:xfrm>
          <a:off x="2998574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259284"/>
              </p:ext>
            </p:extLst>
          </p:nvPr>
        </p:nvGraphicFramePr>
        <p:xfrm>
          <a:off x="6267497" y="1642304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3080" y="125628"/>
            <a:ext cx="1835538" cy="64049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00959" y="1155242"/>
            <a:ext cx="4902134" cy="5253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如</a:t>
            </a:r>
            <a:r>
              <a:rPr lang="zh-TW" altLang="en-US" dirty="0"/>
              <a:t>果</a:t>
            </a:r>
            <a:r>
              <a:rPr lang="zh-TW" altLang="en-US" dirty="0" smtClean="0"/>
              <a:t>我要知道</a:t>
            </a:r>
            <a:r>
              <a:rPr lang="en-US" altLang="zh-TW" dirty="0" smtClean="0"/>
              <a:t>13</a:t>
            </a:r>
            <a:r>
              <a:rPr lang="zh-TW" altLang="en-US" dirty="0" smtClean="0"/>
              <a:t>是不是質數，只需要看質數表中第</a:t>
            </a:r>
            <a:r>
              <a:rPr lang="en-US" altLang="zh-TW" dirty="0" smtClean="0"/>
              <a:t>13</a:t>
            </a:r>
            <a:r>
              <a:rPr lang="zh-TW" altLang="en-US" dirty="0" smtClean="0"/>
              <a:t>個值為何：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olidFill>
                  <a:srgbClr val="00B050"/>
                </a:solidFill>
              </a:rPr>
              <a:t>true </a:t>
            </a:r>
            <a:r>
              <a:rPr lang="zh-TW" altLang="en-US" dirty="0" smtClean="0">
                <a:sym typeface="Wingdings" panose="05000000000000000000" pitchFamily="2" charset="2"/>
              </a:rPr>
              <a:t>代表這個</a:t>
            </a:r>
            <a:r>
              <a:rPr lang="zh-TW" altLang="en-US" dirty="0">
                <a:sym typeface="Wingdings" panose="05000000000000000000" pitchFamily="2" charset="2"/>
              </a:rPr>
              <a:t>數</a:t>
            </a:r>
            <a:r>
              <a:rPr lang="zh-TW" altLang="en-US" dirty="0" smtClean="0">
                <a:sym typeface="Wingdings" panose="05000000000000000000" pitchFamily="2" charset="2"/>
              </a:rPr>
              <a:t>是</a:t>
            </a:r>
            <a:r>
              <a:rPr lang="zh-TW" altLang="en-US" u="sng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質數</a:t>
            </a:r>
            <a:r>
              <a:rPr lang="zh-TW" altLang="en-US" dirty="0" smtClean="0">
                <a:sym typeface="Wingdings" panose="05000000000000000000" pitchFamily="2" charset="2"/>
              </a:rPr>
              <a:t>。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false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zh-TW" altLang="en-US" dirty="0" smtClean="0">
                <a:sym typeface="Wingdings" panose="05000000000000000000" pitchFamily="2" charset="2"/>
              </a:rPr>
              <a:t>代表這個數是</a:t>
            </a:r>
            <a:r>
              <a:rPr lang="zh-TW" altLang="en-US" u="sng" dirty="0" smtClean="0">
                <a:solidFill>
                  <a:srgbClr val="FF0000"/>
                </a:solidFill>
                <a:sym typeface="Wingdings" panose="05000000000000000000" pitchFamily="2" charset="2"/>
              </a:rPr>
              <a:t>合數</a:t>
            </a:r>
            <a:r>
              <a:rPr lang="zh-TW" altLang="en-US" dirty="0" smtClean="0">
                <a:sym typeface="Wingdings" panose="05000000000000000000" pitchFamily="2" charset="2"/>
              </a:rPr>
              <a:t>。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dirty="0" smtClean="0">
                <a:sym typeface="Wingdings" panose="05000000000000000000" pitchFamily="2" charset="2"/>
              </a:rPr>
              <a:t>上述的查表動作，只需要 </a:t>
            </a:r>
            <a:r>
              <a:rPr lang="en-US" altLang="zh-TW" dirty="0" smtClean="0">
                <a:sym typeface="Wingdings" panose="05000000000000000000" pitchFamily="2" charset="2"/>
              </a:rPr>
              <a:t>1</a:t>
            </a:r>
            <a:r>
              <a:rPr lang="zh-TW" altLang="en-US" dirty="0" smtClean="0">
                <a:sym typeface="Wingdings" panose="05000000000000000000" pitchFamily="2" charset="2"/>
              </a:rPr>
              <a:t> 個運算就能達成，而不用重新檢查每個數字是否能整除</a:t>
            </a:r>
            <a:r>
              <a:rPr lang="en-US" altLang="zh-TW" dirty="0" smtClean="0">
                <a:sym typeface="Wingdings" panose="05000000000000000000" pitchFamily="2" charset="2"/>
              </a:rPr>
              <a:t>13</a:t>
            </a:r>
            <a:r>
              <a:rPr lang="zh-TW" altLang="en-US" dirty="0" smtClean="0">
                <a:sym typeface="Wingdings" panose="05000000000000000000" pitchFamily="2" charset="2"/>
              </a:rPr>
              <a:t>。</a:t>
            </a:r>
            <a:endParaRPr lang="en-US" altLang="zh-TW" dirty="0">
              <a:sym typeface="Wingdings" panose="05000000000000000000" pitchFamily="2" charset="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984428"/>
              </p:ext>
            </p:extLst>
          </p:nvPr>
        </p:nvGraphicFramePr>
        <p:xfrm>
          <a:off x="6417277" y="1634066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682651"/>
              </p:ext>
            </p:extLst>
          </p:nvPr>
        </p:nvGraphicFramePr>
        <p:xfrm>
          <a:off x="9282546" y="1634066"/>
          <a:ext cx="274594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59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5372" y="109153"/>
            <a:ext cx="5278954" cy="722870"/>
          </a:xfrm>
        </p:spPr>
        <p:txBody>
          <a:bodyPr/>
          <a:lstStyle/>
          <a:p>
            <a:r>
              <a:rPr lang="zh-TW" altLang="en-US" dirty="0" smtClean="0"/>
              <a:t>質數表建立：程式碼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059459" y="1103871"/>
            <a:ext cx="8040130" cy="53545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bool prime[1000] ;</a:t>
            </a:r>
          </a:p>
          <a:p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void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build_table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)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{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for(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prime[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true;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prime[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prime[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false;</a:t>
            </a:r>
          </a:p>
          <a:p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for(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if(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prime[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for(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j=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	prime[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false;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}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直線圖說文字 1 5"/>
          <p:cNvSpPr/>
          <p:nvPr/>
        </p:nvSpPr>
        <p:spPr>
          <a:xfrm>
            <a:off x="7594317" y="2378312"/>
            <a:ext cx="1507524" cy="634313"/>
          </a:xfrm>
          <a:prstGeom prst="borderCallout1">
            <a:avLst>
              <a:gd name="adj1" fmla="val 48575"/>
              <a:gd name="adj2" fmla="val 64"/>
              <a:gd name="adj3" fmla="val 152373"/>
              <a:gd name="adj4" fmla="val -771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初始化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直線圖說文字 1 6"/>
          <p:cNvSpPr/>
          <p:nvPr/>
        </p:nvSpPr>
        <p:spPr>
          <a:xfrm>
            <a:off x="8830961" y="3608172"/>
            <a:ext cx="2767914" cy="877330"/>
          </a:xfrm>
          <a:prstGeom prst="borderCallout1">
            <a:avLst>
              <a:gd name="adj1" fmla="val 48575"/>
              <a:gd name="adj2" fmla="val 64"/>
              <a:gd name="adj3" fmla="val 139307"/>
              <a:gd name="adj4" fmla="val -583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刪除質數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的倍數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的所有倍數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017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質數表有比較好</a:t>
            </a:r>
            <a:r>
              <a:rPr lang="zh-TW" altLang="en-US" dirty="0"/>
              <a:t>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66689" y="2172729"/>
            <a:ext cx="10018713" cy="4186882"/>
          </a:xfrm>
        </p:spPr>
        <p:txBody>
          <a:bodyPr>
            <a:normAutofit/>
          </a:bodyPr>
          <a:lstStyle/>
          <a:p>
            <a:r>
              <a:rPr lang="zh-TW" altLang="en-US" dirty="0"/>
              <a:t>質數表的</a:t>
            </a:r>
            <a:r>
              <a:rPr lang="zh-TW" altLang="en-US" dirty="0" smtClean="0"/>
              <a:t>價值：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雖然一開始在</a:t>
            </a:r>
            <a:r>
              <a:rPr lang="zh-TW" altLang="en-US" dirty="0"/>
              <a:t>建</a:t>
            </a:r>
            <a:r>
              <a:rPr lang="zh-TW" altLang="en-US" dirty="0" smtClean="0"/>
              <a:t>表的時候會花些時間，但後來在判斷是否為質數時，就能節省大量的時間。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當你的測資很過分，都是很多而且很大的數字，此時查質數表遠比每個數字都慢慢算還快許多！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09535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降低運</a:t>
            </a:r>
            <a:r>
              <a:rPr lang="zh-TW" altLang="en-US" dirty="0"/>
              <a:t>算</a:t>
            </a:r>
            <a:r>
              <a:rPr lang="zh-TW" altLang="en-US" dirty="0" smtClean="0"/>
              <a:t>時間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66689" y="2172729"/>
            <a:ext cx="10018713" cy="44257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刪除不必要的判斷、運算 </a:t>
            </a:r>
            <a:r>
              <a:rPr lang="en-US" altLang="zh-TW" dirty="0" smtClean="0">
                <a:sym typeface="Wingdings" panose="05000000000000000000" pitchFamily="2" charset="2"/>
              </a:rPr>
              <a:t> </a:t>
            </a:r>
            <a:r>
              <a:rPr lang="zh-TW" altLang="en-US" dirty="0" smtClean="0">
                <a:sym typeface="Wingdings" panose="05000000000000000000" pitchFamily="2" charset="2"/>
              </a:rPr>
              <a:t>要有好的</a:t>
            </a:r>
            <a:r>
              <a:rPr lang="zh-TW" altLang="en-US" dirty="0">
                <a:sym typeface="Wingdings" panose="05000000000000000000" pitchFamily="2" charset="2"/>
              </a:rPr>
              <a:t>算</a:t>
            </a:r>
            <a:r>
              <a:rPr lang="zh-TW" altLang="en-US" dirty="0" smtClean="0">
                <a:sym typeface="Wingdings" panose="05000000000000000000" pitchFamily="2" charset="2"/>
              </a:rPr>
              <a:t>法，而不是傻傻的算</a:t>
            </a:r>
            <a:endParaRPr lang="en-US" altLang="zh-TW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>
              <a:sym typeface="Wingdings" panose="05000000000000000000" pitchFamily="2" charset="2"/>
            </a:endParaRPr>
          </a:p>
          <a:p>
            <a:r>
              <a:rPr lang="zh-TW" altLang="en-US" dirty="0" smtClean="0">
                <a:sym typeface="Wingdings" panose="05000000000000000000" pitchFamily="2" charset="2"/>
              </a:rPr>
              <a:t>如果有重複的計算，可以將運算結果存起來，之後就不必再重新算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TW" dirty="0">
                <a:sym typeface="Wingdings" panose="05000000000000000000" pitchFamily="2" charset="2"/>
              </a:rPr>
              <a:t>	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 用空間來換取時間 </a:t>
            </a:r>
            <a:r>
              <a:rPr lang="en-US" altLang="zh-TW" dirty="0" smtClean="0">
                <a:sym typeface="Wingdings" panose="05000000000000000000" pitchFamily="2" charset="2"/>
              </a:rPr>
              <a:t>!!</a:t>
            </a:r>
          </a:p>
          <a:p>
            <a:pPr marL="0" indent="0">
              <a:buNone/>
            </a:pPr>
            <a:endParaRPr lang="en-US" altLang="zh-TW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TW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2362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題目演</a:t>
            </a:r>
            <a:r>
              <a:rPr lang="zh-TW" altLang="en-US" dirty="0"/>
              <a:t>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566689" y="2042984"/>
                <a:ext cx="10018713" cy="4077729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題目：</a:t>
                </a:r>
                <a:r>
                  <a:rPr lang="en-US" altLang="zh-TW" dirty="0" smtClean="0"/>
                  <a:t>UVA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543</a:t>
                </a:r>
              </a:p>
              <a:p>
                <a:r>
                  <a:rPr lang="zh-TW" altLang="en-US" dirty="0" smtClean="0"/>
                  <a:t>題目敘述：「任何大</a:t>
                </a:r>
                <a:r>
                  <a:rPr lang="zh-TW" altLang="en-US" dirty="0"/>
                  <a:t>於</a:t>
                </a:r>
                <a:r>
                  <a:rPr lang="en-US" altLang="zh-TW" dirty="0" smtClean="0"/>
                  <a:t>4</a:t>
                </a:r>
                <a:r>
                  <a:rPr lang="zh-TW" altLang="en-US" dirty="0" smtClean="0"/>
                  <a:t>的偶數，都可以寫成兩個質數相加。」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				</a:t>
                </a:r>
                <a:r>
                  <a:rPr lang="zh-TW" altLang="en-US" dirty="0" smtClean="0"/>
                  <a:t>需要你寫一個程式來驗證上述的定理是否成立！</a:t>
                </a:r>
                <a:endParaRPr lang="en-US" altLang="zh-TW" dirty="0" smtClean="0"/>
              </a:p>
              <a:p>
                <a:r>
                  <a:rPr lang="zh-TW" altLang="en-US" dirty="0" smtClean="0"/>
                  <a:t>輸入測資：不定數量的整數，每個整數範圍為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6≤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&lt;1000000</m:t>
                    </m:r>
                  </m:oMath>
                </a14:m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輸出答案：如果定理成立，便印出 </a:t>
                </a:r>
                <a:r>
                  <a:rPr lang="en-US" altLang="zh-TW" dirty="0" smtClean="0"/>
                  <a:t>n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+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b</a:t>
                </a:r>
                <a:r>
                  <a:rPr lang="zh-TW" altLang="en-US" dirty="0" smtClean="0"/>
                  <a:t>，其中</a:t>
                </a:r>
                <a:r>
                  <a:rPr lang="en-US" altLang="zh-TW" dirty="0" err="1" smtClean="0"/>
                  <a:t>a,b</a:t>
                </a:r>
                <a:r>
                  <a:rPr lang="zh-TW" altLang="en-US" dirty="0" smtClean="0"/>
                  <a:t>為質數，且</a:t>
                </a:r>
                <a:r>
                  <a:rPr lang="en-US" altLang="zh-TW" dirty="0" smtClean="0"/>
                  <a:t>b-a</a:t>
                </a:r>
                <a:r>
                  <a:rPr lang="zh-TW" altLang="en-US" dirty="0" smtClean="0"/>
                  <a:t>是最大值。反之如果不成立，印出 </a:t>
                </a:r>
                <a:r>
                  <a:rPr lang="en-US" altLang="zh-TW" dirty="0" err="1" smtClean="0"/>
                  <a:t>Goldbach’s</a:t>
                </a:r>
                <a:r>
                  <a:rPr lang="en-US" altLang="zh-TW" dirty="0" smtClean="0"/>
                  <a:t> conjecture is wrong.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66689" y="2042984"/>
                <a:ext cx="10018713" cy="4077729"/>
              </a:xfrm>
              <a:blipFill rotWithShape="0">
                <a:blip r:embed="rId2"/>
                <a:stretch>
                  <a:fillRect l="-1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850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84439"/>
            <a:ext cx="4900014" cy="9452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題目演練</a:t>
            </a:r>
            <a:r>
              <a:rPr lang="en-US" altLang="zh-TW" dirty="0" smtClean="0"/>
              <a:t>-UVA543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201" b="6906"/>
          <a:stretch/>
        </p:blipFill>
        <p:spPr>
          <a:xfrm>
            <a:off x="2908344" y="1029731"/>
            <a:ext cx="3475980" cy="52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2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84439"/>
            <a:ext cx="4900014" cy="9452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題目演練</a:t>
            </a:r>
            <a:r>
              <a:rPr lang="en-US" altLang="zh-TW" dirty="0" smtClean="0"/>
              <a:t>-UVA543</a:t>
            </a:r>
            <a:endParaRPr lang="zh-TW" alt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2373246" y="1219200"/>
            <a:ext cx="8673695" cy="536283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解</a:t>
            </a:r>
            <a:r>
              <a:rPr lang="zh-TW" altLang="en-US" dirty="0"/>
              <a:t>法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 smtClean="0"/>
              <a:t>先建出大小為</a:t>
            </a:r>
            <a:r>
              <a:rPr lang="en-US" altLang="zh-TW" dirty="0" smtClean="0"/>
              <a:t>1,000,000</a:t>
            </a:r>
            <a:r>
              <a:rPr lang="zh-TW" altLang="en-US" dirty="0" smtClean="0"/>
              <a:t>質數表，再針</a:t>
            </a:r>
            <a:r>
              <a:rPr lang="zh-TW" altLang="en-US" dirty="0"/>
              <a:t>對</a:t>
            </a:r>
            <a:r>
              <a:rPr lang="zh-TW" altLang="en-US" dirty="0" smtClean="0"/>
              <a:t>每個讀</a:t>
            </a:r>
            <a:r>
              <a:rPr lang="zh-TW" altLang="en-US" dirty="0"/>
              <a:t>進</a:t>
            </a:r>
            <a:r>
              <a:rPr lang="zh-TW" altLang="en-US" dirty="0" smtClean="0"/>
              <a:t>來的整數</a:t>
            </a:r>
            <a:r>
              <a:rPr lang="en-US" altLang="zh-TW" dirty="0" smtClean="0"/>
              <a:t>n</a:t>
            </a:r>
            <a:r>
              <a:rPr lang="zh-TW" altLang="en-US" dirty="0" smtClean="0"/>
              <a:t>，從</a:t>
            </a:r>
            <a:r>
              <a:rPr lang="en-US" altLang="zh-TW" dirty="0" smtClean="0"/>
              <a:t>3</a:t>
            </a:r>
            <a:r>
              <a:rPr lang="zh-TW" altLang="en-US" dirty="0" smtClean="0"/>
              <a:t>開始檢查是否有兩個質數</a:t>
            </a:r>
            <a:r>
              <a:rPr lang="en-US" altLang="zh-TW" dirty="0" smtClean="0"/>
              <a:t>a , b </a:t>
            </a:r>
            <a:r>
              <a:rPr lang="zh-TW" altLang="en-US" dirty="0" smtClean="0"/>
              <a:t>可以達成</a:t>
            </a:r>
            <a:r>
              <a:rPr lang="en-US" altLang="zh-TW" dirty="0" smtClean="0"/>
              <a:t>n = a + b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for (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= 3 ;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&lt; n ;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++ )</a:t>
            </a:r>
          </a:p>
          <a:p>
            <a:pPr marL="0" indent="0">
              <a:buNone/>
            </a:pPr>
            <a:r>
              <a:rPr lang="en-US" altLang="zh-TW" dirty="0" smtClean="0"/>
              <a:t>	{</a:t>
            </a:r>
          </a:p>
          <a:p>
            <a:pPr marL="0" indent="0">
              <a:buNone/>
            </a:pPr>
            <a:r>
              <a:rPr lang="en-US" altLang="zh-TW" dirty="0" smtClean="0"/>
              <a:t>		if ( prime [ </a:t>
            </a:r>
            <a:r>
              <a:rPr lang="en-US" altLang="zh-TW" dirty="0" err="1" smtClean="0">
                <a:solidFill>
                  <a:srgbClr val="FF0000"/>
                </a:solidFill>
              </a:rPr>
              <a:t>i</a:t>
            </a:r>
            <a:r>
              <a:rPr lang="en-US" altLang="zh-TW" dirty="0" smtClean="0"/>
              <a:t> ] &amp;&amp; prime [ </a:t>
            </a:r>
            <a:r>
              <a:rPr lang="en-US" altLang="zh-TW" dirty="0" smtClean="0">
                <a:solidFill>
                  <a:srgbClr val="FF0000"/>
                </a:solidFill>
              </a:rPr>
              <a:t>n – </a:t>
            </a:r>
            <a:r>
              <a:rPr lang="en-US" altLang="zh-TW" dirty="0" err="1" smtClean="0">
                <a:solidFill>
                  <a:srgbClr val="FF0000"/>
                </a:solidFill>
              </a:rPr>
              <a:t>i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]) </a:t>
            </a:r>
            <a:r>
              <a:rPr lang="en-US" altLang="zh-TW" dirty="0" smtClean="0">
                <a:solidFill>
                  <a:srgbClr val="00B050"/>
                </a:solidFill>
              </a:rPr>
              <a:t>//</a:t>
            </a:r>
            <a:r>
              <a:rPr lang="zh-TW" altLang="en-US" dirty="0" smtClean="0">
                <a:solidFill>
                  <a:srgbClr val="00B050"/>
                </a:solidFill>
              </a:rPr>
              <a:t> </a:t>
            </a:r>
            <a:r>
              <a:rPr lang="en-US" altLang="zh-TW" dirty="0" smtClean="0">
                <a:solidFill>
                  <a:srgbClr val="00B050"/>
                </a:solidFill>
              </a:rPr>
              <a:t>true = </a:t>
            </a:r>
            <a:r>
              <a:rPr lang="zh-TW" altLang="en-US" dirty="0" smtClean="0">
                <a:solidFill>
                  <a:srgbClr val="00B050"/>
                </a:solidFill>
              </a:rPr>
              <a:t>質數</a:t>
            </a:r>
            <a:endParaRPr lang="en-US" altLang="zh-TW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en-US" altLang="zh-TW" dirty="0"/>
              <a:t>	</a:t>
            </a:r>
            <a:r>
              <a:rPr lang="en-US" altLang="zh-TW" dirty="0" smtClean="0"/>
              <a:t>{</a:t>
            </a:r>
          </a:p>
          <a:p>
            <a:pPr marL="0" indent="0">
              <a:buNone/>
            </a:pPr>
            <a:r>
              <a:rPr lang="en-US" altLang="zh-TW" dirty="0" smtClean="0"/>
              <a:t>			</a:t>
            </a:r>
            <a:r>
              <a:rPr lang="zh-TW" altLang="en-US" dirty="0"/>
              <a:t>找到答案囉 </a:t>
            </a:r>
            <a:r>
              <a:rPr lang="en-US" altLang="zh-TW" dirty="0" smtClean="0">
                <a:sym typeface="Wingdings" panose="05000000000000000000" pitchFamily="2" charset="2"/>
              </a:rPr>
              <a:t>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		}</a:t>
            </a:r>
          </a:p>
          <a:p>
            <a:pPr marL="0" indent="0">
              <a:buNone/>
            </a:pPr>
            <a:r>
              <a:rPr lang="en-US" altLang="zh-TW" dirty="0" smtClean="0"/>
              <a:t>	}</a:t>
            </a:r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27440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84439"/>
            <a:ext cx="4900014" cy="9452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題目演練</a:t>
            </a:r>
            <a:r>
              <a:rPr lang="en-US" altLang="zh-TW" dirty="0" smtClean="0"/>
              <a:t>-UVA543</a:t>
            </a:r>
            <a:endParaRPr lang="zh-TW" alt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84310" y="1276865"/>
            <a:ext cx="4926567" cy="4950940"/>
          </a:xfrm>
        </p:spPr>
        <p:txBody>
          <a:bodyPr>
            <a:normAutofit/>
          </a:bodyPr>
          <a:lstStyle/>
          <a:p>
            <a:endParaRPr lang="en-US" altLang="zh-TW" dirty="0"/>
          </a:p>
          <a:p>
            <a:r>
              <a:rPr lang="en-US" altLang="zh-TW" dirty="0" smtClean="0"/>
              <a:t>Example : n = 12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當 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i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 smtClean="0"/>
              <a:t>3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確認 </a:t>
            </a:r>
            <a:r>
              <a:rPr lang="en-US" altLang="zh-TW" dirty="0" smtClean="0"/>
              <a:t>3</a:t>
            </a:r>
            <a:r>
              <a:rPr lang="zh-TW" altLang="en-US" dirty="0" smtClean="0"/>
              <a:t> 和 </a:t>
            </a:r>
            <a:r>
              <a:rPr lang="en-US" altLang="zh-TW" dirty="0" smtClean="0"/>
              <a:t>12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3</a:t>
            </a:r>
            <a:r>
              <a:rPr lang="zh-TW" altLang="en-US" dirty="0"/>
              <a:t> </a:t>
            </a:r>
            <a:r>
              <a:rPr lang="zh-TW" altLang="en-US" dirty="0" smtClean="0"/>
              <a:t>是否都是質數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12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–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3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=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9</a:t>
            </a:r>
            <a:r>
              <a:rPr lang="zh-TW" altLang="en-US" dirty="0" smtClean="0">
                <a:sym typeface="Wingdings" panose="05000000000000000000" pitchFamily="2" charset="2"/>
              </a:rPr>
              <a:t> 不是質數</a:t>
            </a:r>
            <a:endParaRPr lang="en-US" altLang="zh-TW" dirty="0"/>
          </a:p>
          <a:p>
            <a:endParaRPr lang="en-US" altLang="zh-TW" dirty="0" smtClean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00416"/>
              </p:ext>
            </p:extLst>
          </p:nvPr>
        </p:nvGraphicFramePr>
        <p:xfrm>
          <a:off x="7620001" y="670239"/>
          <a:ext cx="2745946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410877" y="1994584"/>
            <a:ext cx="1093795" cy="553998"/>
            <a:chOff x="6410877" y="1994584"/>
            <a:chExt cx="1093795" cy="553998"/>
          </a:xfrm>
        </p:grpSpPr>
        <p:sp>
          <p:nvSpPr>
            <p:cNvPr id="6" name="向右箭號 5"/>
            <p:cNvSpPr/>
            <p:nvPr/>
          </p:nvSpPr>
          <p:spPr>
            <a:xfrm>
              <a:off x="6694929" y="2100649"/>
              <a:ext cx="809743" cy="341869"/>
            </a:xfrm>
            <a:prstGeom prst="rightArrow">
              <a:avLst>
                <a:gd name="adj1" fmla="val 50000"/>
                <a:gd name="adj2" fmla="val 74138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6410877" y="1994584"/>
              <a:ext cx="284052" cy="5539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TW" sz="3000" b="0" cap="none" spc="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endParaRPr lang="zh-TW" alt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83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84439"/>
            <a:ext cx="4900014" cy="9452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題目演練</a:t>
            </a:r>
            <a:r>
              <a:rPr lang="en-US" altLang="zh-TW" dirty="0" smtClean="0"/>
              <a:t>-UVA543</a:t>
            </a:r>
            <a:endParaRPr lang="zh-TW" alt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84310" y="1276865"/>
            <a:ext cx="4926567" cy="4950940"/>
          </a:xfrm>
        </p:spPr>
        <p:txBody>
          <a:bodyPr>
            <a:normAutofit/>
          </a:bodyPr>
          <a:lstStyle/>
          <a:p>
            <a:endParaRPr lang="en-US" altLang="zh-TW" dirty="0"/>
          </a:p>
          <a:p>
            <a:r>
              <a:rPr lang="en-US" altLang="zh-TW" dirty="0" smtClean="0"/>
              <a:t>Example : n = 12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當 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i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/>
              <a:t>4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確認 </a:t>
            </a:r>
            <a:r>
              <a:rPr lang="en-US" altLang="zh-TW" dirty="0"/>
              <a:t>4</a:t>
            </a:r>
            <a:r>
              <a:rPr lang="zh-TW" altLang="en-US" dirty="0" smtClean="0"/>
              <a:t> 和 </a:t>
            </a:r>
            <a:r>
              <a:rPr lang="en-US" altLang="zh-TW" dirty="0" smtClean="0"/>
              <a:t>12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/>
              <a:t>4</a:t>
            </a:r>
            <a:r>
              <a:rPr lang="zh-TW" altLang="en-US" dirty="0" smtClean="0"/>
              <a:t> 是否都是質數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4</a:t>
            </a:r>
            <a:r>
              <a:rPr lang="zh-TW" altLang="en-US" dirty="0" smtClean="0">
                <a:sym typeface="Wingdings" panose="05000000000000000000" pitchFamily="2" charset="2"/>
              </a:rPr>
              <a:t>和</a:t>
            </a:r>
            <a:r>
              <a:rPr lang="en-US" altLang="zh-TW" dirty="0" smtClean="0">
                <a:sym typeface="Wingdings" panose="05000000000000000000" pitchFamily="2" charset="2"/>
              </a:rPr>
              <a:t>12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–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>
                <a:sym typeface="Wingdings" panose="05000000000000000000" pitchFamily="2" charset="2"/>
              </a:rPr>
              <a:t>4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=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>
                <a:sym typeface="Wingdings" panose="05000000000000000000" pitchFamily="2" charset="2"/>
              </a:rPr>
              <a:t>8</a:t>
            </a:r>
            <a:r>
              <a:rPr lang="zh-TW" altLang="en-US" dirty="0" smtClean="0">
                <a:sym typeface="Wingdings" panose="05000000000000000000" pitchFamily="2" charset="2"/>
              </a:rPr>
              <a:t> 都不是質數</a:t>
            </a:r>
            <a:endParaRPr lang="en-US" altLang="zh-TW" dirty="0"/>
          </a:p>
          <a:p>
            <a:endParaRPr lang="en-US" altLang="zh-TW" dirty="0" smtClean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00416"/>
              </p:ext>
            </p:extLst>
          </p:nvPr>
        </p:nvGraphicFramePr>
        <p:xfrm>
          <a:off x="7620001" y="670239"/>
          <a:ext cx="2745946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455265" y="2439428"/>
            <a:ext cx="1093795" cy="553998"/>
            <a:chOff x="6410877" y="1994584"/>
            <a:chExt cx="1093795" cy="553998"/>
          </a:xfrm>
        </p:grpSpPr>
        <p:sp>
          <p:nvSpPr>
            <p:cNvPr id="6" name="向右箭號 5"/>
            <p:cNvSpPr/>
            <p:nvPr/>
          </p:nvSpPr>
          <p:spPr>
            <a:xfrm>
              <a:off x="6694929" y="2100649"/>
              <a:ext cx="809743" cy="341869"/>
            </a:xfrm>
            <a:prstGeom prst="rightArrow">
              <a:avLst>
                <a:gd name="adj1" fmla="val 50000"/>
                <a:gd name="adj2" fmla="val 74138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6410877" y="1994584"/>
              <a:ext cx="284052" cy="5539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TW" sz="3000" b="0" cap="none" spc="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endParaRPr lang="zh-TW" alt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6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84439"/>
            <a:ext cx="4900014" cy="9452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題目演練</a:t>
            </a:r>
            <a:r>
              <a:rPr lang="en-US" altLang="zh-TW" dirty="0" smtClean="0"/>
              <a:t>-UVA543</a:t>
            </a:r>
            <a:endParaRPr lang="zh-TW" alt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84310" y="1276865"/>
            <a:ext cx="4926567" cy="4950940"/>
          </a:xfrm>
        </p:spPr>
        <p:txBody>
          <a:bodyPr>
            <a:normAutofit/>
          </a:bodyPr>
          <a:lstStyle/>
          <a:p>
            <a:endParaRPr lang="en-US" altLang="zh-TW" dirty="0"/>
          </a:p>
          <a:p>
            <a:r>
              <a:rPr lang="en-US" altLang="zh-TW" dirty="0" smtClean="0"/>
              <a:t>Example : n = 12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當 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i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/>
              <a:t>5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確認 </a:t>
            </a:r>
            <a:r>
              <a:rPr lang="en-US" altLang="zh-TW" dirty="0" smtClean="0"/>
              <a:t>5</a:t>
            </a:r>
            <a:r>
              <a:rPr lang="zh-TW" altLang="en-US" dirty="0" smtClean="0"/>
              <a:t> 和 </a:t>
            </a:r>
            <a:r>
              <a:rPr lang="en-US" altLang="zh-TW" dirty="0" smtClean="0"/>
              <a:t>12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/>
              <a:t>5</a:t>
            </a:r>
            <a:r>
              <a:rPr lang="zh-TW" altLang="en-US" dirty="0" smtClean="0"/>
              <a:t> 是否都是質數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5</a:t>
            </a:r>
            <a:r>
              <a:rPr lang="zh-TW" altLang="en-US" dirty="0" smtClean="0">
                <a:sym typeface="Wingdings" panose="05000000000000000000" pitchFamily="2" charset="2"/>
              </a:rPr>
              <a:t>和</a:t>
            </a:r>
            <a:r>
              <a:rPr lang="en-US" altLang="zh-TW" dirty="0" smtClean="0">
                <a:sym typeface="Wingdings" panose="05000000000000000000" pitchFamily="2" charset="2"/>
              </a:rPr>
              <a:t>12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–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5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=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7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zh-TW" altLang="en-US" u="sng" dirty="0" smtClean="0">
                <a:sym typeface="Wingdings" panose="05000000000000000000" pitchFamily="2" charset="2"/>
              </a:rPr>
              <a:t>都是質數 </a:t>
            </a:r>
            <a:r>
              <a:rPr lang="en-US" altLang="zh-TW" u="sng" dirty="0" smtClean="0">
                <a:sym typeface="Wingdings" panose="05000000000000000000" pitchFamily="2" charset="2"/>
              </a:rPr>
              <a:t>!!</a:t>
            </a:r>
          </a:p>
          <a:p>
            <a:pPr marL="0" indent="0">
              <a:buNone/>
            </a:pP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找到答案囉</a:t>
            </a:r>
            <a:r>
              <a:rPr lang="zh-TW" altLang="en-US" dirty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</a:t>
            </a:r>
            <a:r>
              <a:rPr lang="zh-TW" altLang="en-US" dirty="0" smtClean="0">
                <a:sym typeface="Wingdings" panose="05000000000000000000" pitchFamily="2" charset="2"/>
              </a:rPr>
              <a:t> </a:t>
            </a:r>
            <a:r>
              <a:rPr lang="en-US" altLang="zh-TW" dirty="0" smtClean="0">
                <a:sym typeface="Wingdings" panose="05000000000000000000" pitchFamily="2" charset="2"/>
              </a:rPr>
              <a:t>print 12 = 5 + 7 </a:t>
            </a:r>
            <a:endParaRPr lang="en-US" altLang="zh-TW" dirty="0"/>
          </a:p>
          <a:p>
            <a:endParaRPr lang="en-US" altLang="zh-TW" dirty="0" smtClean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00416"/>
              </p:ext>
            </p:extLst>
          </p:nvPr>
        </p:nvGraphicFramePr>
        <p:xfrm>
          <a:off x="7620001" y="670239"/>
          <a:ext cx="2745946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62"/>
                <a:gridCol w="1738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value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true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false</a:t>
                      </a:r>
                      <a:endParaRPr lang="zh-TW" altLang="en-US" sz="24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468541" y="2908985"/>
            <a:ext cx="1093795" cy="553998"/>
            <a:chOff x="6410877" y="1994584"/>
            <a:chExt cx="1093795" cy="553998"/>
          </a:xfrm>
        </p:grpSpPr>
        <p:sp>
          <p:nvSpPr>
            <p:cNvPr id="6" name="向右箭號 5"/>
            <p:cNvSpPr/>
            <p:nvPr/>
          </p:nvSpPr>
          <p:spPr>
            <a:xfrm>
              <a:off x="6694929" y="2100649"/>
              <a:ext cx="809743" cy="341869"/>
            </a:xfrm>
            <a:prstGeom prst="rightArrow">
              <a:avLst>
                <a:gd name="adj1" fmla="val 50000"/>
                <a:gd name="adj2" fmla="val 74138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6410877" y="1994584"/>
              <a:ext cx="284052" cy="5539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TW" sz="3000" b="0" cap="none" spc="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endParaRPr lang="zh-TW" altLang="en-US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0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79957" y="0"/>
            <a:ext cx="4712043" cy="74964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UVA_543 </a:t>
            </a:r>
            <a:r>
              <a:rPr lang="zh-TW" altLang="en-US" dirty="0" smtClean="0"/>
              <a:t>部分程式碼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713469" y="667264"/>
            <a:ext cx="9102812" cy="60383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build_table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);</a:t>
            </a:r>
          </a:p>
          <a:p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while(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scanf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(“%d”,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&amp;&amp; 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{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for(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&lt;=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if(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prime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 &amp;&amp; prime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{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	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printf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(“%d = %d + %d\n”,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);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	break;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}</a:t>
            </a:r>
          </a:p>
          <a:p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if(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//</a:t>
            </a:r>
            <a:r>
              <a:rPr lang="zh-TW" altLang="en-US" sz="24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&gt; n / 2 </a:t>
            </a:r>
            <a:r>
              <a:rPr lang="zh-TW" altLang="en-US" sz="24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代表沒有找到解</a:t>
            </a:r>
            <a:endParaRPr lang="en-US" altLang="zh-TW" sz="2400" dirty="0" smtClean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printf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(“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Goldbach’s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conjecture is wrong.\n”);</a:t>
            </a:r>
          </a:p>
          <a:p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}</a:t>
            </a:r>
          </a:p>
          <a:p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903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24617" y="2036457"/>
            <a:ext cx="579678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1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 &amp; A</a:t>
            </a:r>
            <a:endParaRPr lang="zh-TW" altLang="en-US" sz="1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93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46382" y="533400"/>
            <a:ext cx="10018713" cy="718752"/>
          </a:xfrm>
        </p:spPr>
        <p:txBody>
          <a:bodyPr/>
          <a:lstStyle/>
          <a:p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pic>
        <p:nvPicPr>
          <p:cNvPr id="1026" name="Picture 2" descr="「50元硬幣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3"/>
          <a:stretch/>
        </p:blipFill>
        <p:spPr bwMode="auto">
          <a:xfrm>
            <a:off x="1526560" y="2075528"/>
            <a:ext cx="1286047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431" y="1480753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836" y="1480753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241" y="1480753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46" y="1480753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051" y="1480753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431" y="3239532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「10元硬幣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836" y="3239532"/>
            <a:ext cx="1085936" cy="108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「5元硬幣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657" y="3127463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「5元硬幣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657" y="3813263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「5元硬幣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94" y="3127463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「5元硬幣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054" y="3813263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820" y="3361530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875" y="3361404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930" y="3361404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85" y="3361404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3040" y="3361404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820" y="3803585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875" y="3803459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930" y="3803459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85" y="3803459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3040" y="3803459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>
          <a:xfrm flipV="1">
            <a:off x="2812607" y="2023721"/>
            <a:ext cx="1008246" cy="3158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2863396" y="3239532"/>
            <a:ext cx="957457" cy="418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5046221" y="1792888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6542369" y="1784176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8037536" y="1736444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9556436" y="1736444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5050748" y="3555721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6582644" y="3582431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8072801" y="3551667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9361957" y="3550811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+</a:t>
            </a:r>
            <a:endParaRPr lang="zh-TW" altLang="en-US" sz="2400" dirty="0"/>
          </a:p>
        </p:txBody>
      </p:sp>
      <p:pic>
        <p:nvPicPr>
          <p:cNvPr id="4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990" y="4984989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045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00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155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10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990" y="5427044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045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00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155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10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265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320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375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430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485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265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320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375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430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485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91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746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01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856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911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91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746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01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856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911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728" y="4984863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783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838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93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948" y="498473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728" y="5426918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783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838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93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948" y="5426792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109" y="587019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164" y="587007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219" y="587007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274" y="587007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329" y="587007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497" y="5868847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552" y="586872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607" y="586872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662" y="586872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8" descr="「1元硬幣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717" y="5868721"/>
            <a:ext cx="442055" cy="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直線單箭頭接點 90"/>
          <p:cNvCxnSpPr/>
          <p:nvPr/>
        </p:nvCxnSpPr>
        <p:spPr>
          <a:xfrm>
            <a:off x="2333879" y="3550811"/>
            <a:ext cx="813037" cy="13038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3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920476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假設用了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元，每種硬幣可能的個數如下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i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元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0, 1, 2, 3, 4, 5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 (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…… , 9, 10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( 1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…………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49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採用窮舉法，嘗試各種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(i, j, k)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的組合，並利用下面的判斷式：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10i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5j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 50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便能計算出所有硬幣的組合。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10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777437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nt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i , j , k , ans = 0 , loop = 0;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for( i = 0 ; i &lt;= 5 ; i++)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for( j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 0 ;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&lt;=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j++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for(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 0 ;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&lt;=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k++)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{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loop++;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	if ( i * 10 + j * 5 + k == 50 )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	ans++;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}</a:t>
            </a:r>
          </a:p>
          <a:p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printf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(“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%d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種，迴圈執行了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%d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次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\n”,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 , loop );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50076" y="5750011"/>
            <a:ext cx="7784757" cy="7496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種，迴圈執行了 </a:t>
            </a:r>
            <a:r>
              <a:rPr lang="en-US" altLang="zh-TW" sz="2400" dirty="0" smtClean="0">
                <a:latin typeface="+mn-ea"/>
              </a:rPr>
              <a:t>3366</a:t>
            </a:r>
            <a:r>
              <a:rPr lang="zh-TW" altLang="en-US" sz="2400" dirty="0" smtClean="0">
                <a:latin typeface="+mn-ea"/>
              </a:rPr>
              <a:t> 次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2451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909896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-2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的倍數，便不可能轉換，因此可以排除掉那些情況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i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元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0, 1, 2, 3, 4, 5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 (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…… , 9, 10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( 1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5, 10, 15, 20, …………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45, 50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-------------------------------------------------------------------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for( i = 0 ; i &lt;= 5 ; i++)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for( j = 0 ; j &lt;= 10 ; </a:t>
            </a:r>
            <a:r>
              <a:rPr lang="en-US" altLang="zh-TW" sz="2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j++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for( k = 0 ;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&lt;= 50 ;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+=5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92411" y="5511113"/>
            <a:ext cx="7784757" cy="7496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種，迴圈執行了 </a:t>
            </a:r>
            <a:r>
              <a:rPr lang="en-US" altLang="zh-TW" sz="2400" dirty="0" smtClean="0">
                <a:latin typeface="+mn-ea"/>
              </a:rPr>
              <a:t>726</a:t>
            </a:r>
            <a:r>
              <a:rPr lang="zh-TW" altLang="en-US" sz="2400" dirty="0" smtClean="0">
                <a:latin typeface="+mn-ea"/>
              </a:rPr>
              <a:t> 次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904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937468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-3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10 + j * 5 + k ==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時，應立即跳出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的迴圈，因為再增加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也不會是解了。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if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 i * 10 + j * 5 + k == 50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{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ans++;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break;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}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58314" y="4728518"/>
            <a:ext cx="7784757" cy="7496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latin typeface="+mn-ea"/>
              </a:rPr>
              <a:t>共 </a:t>
            </a:r>
            <a:r>
              <a:rPr lang="en-US" altLang="zh-TW" sz="2400" dirty="0" smtClean="0">
                <a:latin typeface="+mn-ea"/>
              </a:rPr>
              <a:t>36</a:t>
            </a:r>
            <a:r>
              <a:rPr lang="zh-TW" altLang="en-US" sz="2400" dirty="0" smtClean="0">
                <a:latin typeface="+mn-ea"/>
              </a:rPr>
              <a:t> 種，迴圈執行了 </a:t>
            </a:r>
            <a:r>
              <a:rPr lang="en-US" altLang="zh-TW" sz="2400" dirty="0" smtClean="0">
                <a:latin typeface="+mn-ea"/>
              </a:rPr>
              <a:t>491</a:t>
            </a:r>
            <a:r>
              <a:rPr lang="zh-TW" altLang="en-US" sz="2400" dirty="0" smtClean="0">
                <a:latin typeface="+mn-ea"/>
              </a:rPr>
              <a:t> 次</a:t>
            </a:r>
            <a:endParaRPr lang="zh-TW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498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464" y="203886"/>
            <a:ext cx="10018713" cy="7846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問題：將</a:t>
            </a:r>
            <a:r>
              <a:rPr lang="en-US" altLang="zh-TW" dirty="0" smtClean="0"/>
              <a:t>50</a:t>
            </a:r>
            <a:r>
              <a:rPr lang="zh-TW" altLang="en-US" dirty="0" smtClean="0"/>
              <a:t>元硬幣換成等值的</a:t>
            </a:r>
            <a:r>
              <a:rPr lang="en-US" altLang="zh-TW" dirty="0" smtClean="0"/>
              <a:t>1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5</a:t>
            </a:r>
            <a:r>
              <a:rPr lang="zh-TW" altLang="en-US" dirty="0" smtClean="0"/>
              <a:t>元、</a:t>
            </a:r>
            <a:r>
              <a:rPr lang="en-US" altLang="zh-TW" dirty="0" smtClean="0"/>
              <a:t>10</a:t>
            </a:r>
            <a:r>
              <a:rPr lang="zh-TW" altLang="en-US" dirty="0" smtClean="0"/>
              <a:t>元硬幣的方法共有多少種？</a:t>
            </a:r>
            <a:endParaRPr lang="en-US" altLang="zh-TW" dirty="0" smtClean="0"/>
          </a:p>
        </p:txBody>
      </p:sp>
      <p:sp>
        <p:nvSpPr>
          <p:cNvPr id="16" name="文字方塊 15"/>
          <p:cNvSpPr txBox="1"/>
          <p:nvPr/>
        </p:nvSpPr>
        <p:spPr>
          <a:xfrm>
            <a:off x="2030264" y="1070918"/>
            <a:ext cx="1005916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-4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的值固定之後，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的值只有一種選擇，因此不必考慮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的變化情形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j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可能為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......, 10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–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*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 = 10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1,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可能為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...., 8  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–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*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 = 8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2,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可能為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0, 1, 2, 3,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..., 6  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–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*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 = 6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5,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可能為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–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i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*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 = 0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82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機器人">
  <a:themeElements>
    <a:clrScheme name="機器人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機器人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機器人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1374</TotalTime>
  <Words>2034</Words>
  <Application>Microsoft Office PowerPoint</Application>
  <PresentationFormat>寬螢幕</PresentationFormat>
  <Paragraphs>782</Paragraphs>
  <Slides>37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4" baseType="lpstr">
      <vt:lpstr>微軟正黑體</vt:lpstr>
      <vt:lpstr>新細明體</vt:lpstr>
      <vt:lpstr>Arial</vt:lpstr>
      <vt:lpstr>Cambria Math</vt:lpstr>
      <vt:lpstr>Corbel</vt:lpstr>
      <vt:lpstr>Wingdings</vt:lpstr>
      <vt:lpstr>機器人</vt:lpstr>
      <vt:lpstr>程式的時間與空間 Time and Space in Programming </vt:lpstr>
      <vt:lpstr>TLE</vt:lpstr>
      <vt:lpstr>降低運算時間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程式執行時間的差異</vt:lpstr>
      <vt:lpstr>用空間來換取時間</vt:lpstr>
      <vt:lpstr>PowerPoint 簡報</vt:lpstr>
      <vt:lpstr>PowerPoint 簡報</vt:lpstr>
      <vt:lpstr>質數表</vt:lpstr>
      <vt:lpstr>質數表建立：篩法</vt:lpstr>
      <vt:lpstr>範例</vt:lpstr>
      <vt:lpstr>範例</vt:lpstr>
      <vt:lpstr>範例</vt:lpstr>
      <vt:lpstr>範例</vt:lpstr>
      <vt:lpstr>範例</vt:lpstr>
      <vt:lpstr>範例</vt:lpstr>
      <vt:lpstr>範例</vt:lpstr>
      <vt:lpstr>範例</vt:lpstr>
      <vt:lpstr>範例</vt:lpstr>
      <vt:lpstr>質數表建立：程式碼</vt:lpstr>
      <vt:lpstr>質數表有比較好嗎</vt:lpstr>
      <vt:lpstr>題目演練</vt:lpstr>
      <vt:lpstr>題目演練-UVA543</vt:lpstr>
      <vt:lpstr>題目演練-UVA543</vt:lpstr>
      <vt:lpstr>題目演練-UVA543</vt:lpstr>
      <vt:lpstr>題目演練-UVA543</vt:lpstr>
      <vt:lpstr>題目演練-UVA543</vt:lpstr>
      <vt:lpstr>UVA_543 部分程式碼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Bebe</dc:creator>
  <cp:lastModifiedBy>YanLee</cp:lastModifiedBy>
  <cp:revision>71</cp:revision>
  <dcterms:created xsi:type="dcterms:W3CDTF">2017-11-11T08:09:02Z</dcterms:created>
  <dcterms:modified xsi:type="dcterms:W3CDTF">2017-11-21T09:55:54Z</dcterms:modified>
</cp:coreProperties>
</file>