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sldIdLst>
    <p:sldId id="256" r:id="rId2"/>
    <p:sldId id="261" r:id="rId3"/>
    <p:sldId id="257" r:id="rId4"/>
    <p:sldId id="271" r:id="rId5"/>
    <p:sldId id="258" r:id="rId6"/>
    <p:sldId id="269" r:id="rId7"/>
    <p:sldId id="264" r:id="rId8"/>
    <p:sldId id="265" r:id="rId9"/>
    <p:sldId id="259" r:id="rId10"/>
    <p:sldId id="260" r:id="rId11"/>
    <p:sldId id="262" r:id="rId12"/>
    <p:sldId id="263" r:id="rId13"/>
    <p:sldId id="266" r:id="rId14"/>
    <p:sldId id="267" r:id="rId15"/>
    <p:sldId id="268" r:id="rId16"/>
    <p:sldId id="270" r:id="rId17"/>
    <p:sldId id="272" r:id="rId1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7100"/>
    <a:srgbClr val="FF923C"/>
    <a:srgbClr val="FFB005"/>
    <a:srgbClr val="FF99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17BD9030-3C6F-4416-8813-91210C9DDF9D}" type="datetimeFigureOut">
              <a:rPr lang="zh-TW" altLang="en-US" smtClean="0"/>
              <a:pPr/>
              <a:t>2017/11/17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D4D4B1C4-2C4C-4EF7-A36E-CE6A2DB5751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7105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9030-3C6F-4416-8813-91210C9DDF9D}" type="datetimeFigureOut">
              <a:rPr lang="zh-TW" altLang="en-US" smtClean="0"/>
              <a:t>2017/11/17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1577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9030-3C6F-4416-8813-91210C9DDF9D}" type="datetimeFigureOut">
              <a:rPr lang="zh-TW" altLang="en-US" smtClean="0"/>
              <a:t>2017/11/17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6229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9030-3C6F-4416-8813-91210C9DDF9D}" type="datetimeFigureOut">
              <a:rPr lang="zh-TW" altLang="en-US" smtClean="0"/>
              <a:t>2017/11/17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0774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9030-3C6F-4416-8813-91210C9DDF9D}" type="datetimeFigureOut">
              <a:rPr lang="zh-TW" altLang="en-US" smtClean="0"/>
              <a:t>2017/11/17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41773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9030-3C6F-4416-8813-91210C9DDF9D}" type="datetimeFigureOut">
              <a:rPr lang="zh-TW" altLang="en-US" smtClean="0"/>
              <a:t>2017/11/17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7020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9030-3C6F-4416-8813-91210C9DDF9D}" type="datetimeFigureOut">
              <a:rPr lang="zh-TW" altLang="en-US" smtClean="0"/>
              <a:t>2017/11/17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00517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9030-3C6F-4416-8813-91210C9DDF9D}" type="datetimeFigureOut">
              <a:rPr lang="zh-TW" altLang="en-US" smtClean="0"/>
              <a:t>2017/11/17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84307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9030-3C6F-4416-8813-91210C9DDF9D}" type="datetimeFigureOut">
              <a:rPr lang="zh-TW" altLang="en-US" smtClean="0"/>
              <a:t>2017/11/17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00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17BD9030-3C6F-4416-8813-91210C9DDF9D}" type="datetimeFigureOut">
              <a:rPr lang="zh-TW" altLang="en-US" smtClean="0"/>
              <a:pPr/>
              <a:t>2017/11/17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D4D4B1C4-2C4C-4EF7-A36E-CE6A2DB5751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17572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9030-3C6F-4416-8813-91210C9DDF9D}" type="datetimeFigureOut">
              <a:rPr lang="zh-TW" altLang="en-US" smtClean="0"/>
              <a:t>2017/11/17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9497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9030-3C6F-4416-8813-91210C9DDF9D}" type="datetimeFigureOut">
              <a:rPr lang="zh-TW" altLang="en-US" smtClean="0"/>
              <a:t>2017/11/17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5648827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9030-3C6F-4416-8813-91210C9DDF9D}" type="datetimeFigureOut">
              <a:rPr lang="zh-TW" altLang="en-US" smtClean="0"/>
              <a:t>2017/11/17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360864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9030-3C6F-4416-8813-91210C9DDF9D}" type="datetimeFigureOut">
              <a:rPr lang="zh-TW" altLang="en-US" smtClean="0"/>
              <a:t>2017/11/17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301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9030-3C6F-4416-8813-91210C9DDF9D}" type="datetimeFigureOut">
              <a:rPr lang="zh-TW" altLang="en-US" smtClean="0"/>
              <a:t>2017/11/17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8563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9030-3C6F-4416-8813-91210C9DDF9D}" type="datetimeFigureOut">
              <a:rPr lang="zh-TW" altLang="en-US" smtClean="0"/>
              <a:t>2017/11/17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04971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9030-3C6F-4416-8813-91210C9DDF9D}" type="datetimeFigureOut">
              <a:rPr lang="zh-TW" altLang="en-US" smtClean="0"/>
              <a:t>2017/11/17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1211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7BD9030-3C6F-4416-8813-91210C9DDF9D}" type="datetimeFigureOut">
              <a:rPr lang="zh-TW" altLang="en-US" smtClean="0"/>
              <a:t>2017/11/17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4D4B1C4-2C4C-4EF7-A36E-CE6A2DB575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8669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  <p:sldLayoutId id="2147483796" r:id="rId17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pe.cse.nsysu.edu.tw/environment.php#starList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大學程式能力檢定的秘密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sz="4000" dirty="0" smtClean="0"/>
              <a:t>The Secret of CPE</a:t>
            </a:r>
            <a:br>
              <a:rPr lang="en-US" altLang="zh-TW" sz="4000" dirty="0" smtClean="0"/>
            </a:br>
            <a:endParaRPr lang="zh-TW" altLang="en-US" sz="4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515377" y="3996266"/>
            <a:ext cx="6987645" cy="2470437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 </a:t>
            </a:r>
            <a:r>
              <a:rPr lang="zh-TW" altLang="en-US" dirty="0" smtClean="0"/>
              <a:t>國立中山大學 資訊工程學系 平行處理實驗室</a:t>
            </a:r>
            <a:endParaRPr lang="en-US" altLang="zh-TW" dirty="0" smtClean="0"/>
          </a:p>
          <a:p>
            <a:r>
              <a:rPr lang="zh-TW" altLang="en-US" dirty="0" smtClean="0"/>
              <a:t>林必祥  李協彥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 smtClean="0"/>
              <a:t>2017/11/18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5669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計分方式與排名</a:t>
            </a:r>
            <a:endParaRPr lang="zh-TW" altLang="en-US" dirty="0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1636710" y="28193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/>
              <a:t>解題時間</a:t>
            </a:r>
            <a:r>
              <a:rPr lang="en-US" altLang="zh-TW" dirty="0" smtClean="0"/>
              <a:t>=</a:t>
            </a:r>
            <a:r>
              <a:rPr lang="zh-TW" altLang="en-US" dirty="0" smtClean="0"/>
              <a:t>解題正確所花的時間</a:t>
            </a:r>
            <a:r>
              <a:rPr lang="en-US" altLang="zh-TW" dirty="0" smtClean="0"/>
              <a:t>+</a:t>
            </a:r>
            <a:r>
              <a:rPr lang="zh-TW" altLang="en-US" dirty="0" smtClean="0"/>
              <a:t>罰扣時間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										(</a:t>
            </a:r>
            <a:r>
              <a:rPr lang="zh-TW" altLang="en-US" dirty="0" smtClean="0"/>
              <a:t>答案錯誤一次 罰加</a:t>
            </a:r>
            <a:r>
              <a:rPr lang="en-US" altLang="zh-TW" dirty="0" smtClean="0"/>
              <a:t>20</a:t>
            </a:r>
            <a:r>
              <a:rPr lang="zh-TW" altLang="en-US" dirty="0" smtClean="0"/>
              <a:t>分鐘</a:t>
            </a:r>
            <a:r>
              <a:rPr lang="en-US" altLang="zh-TW" dirty="0" smtClean="0"/>
              <a:t>)</a:t>
            </a:r>
          </a:p>
          <a:p>
            <a:pPr marL="0" indent="0">
              <a:buNone/>
            </a:pPr>
            <a:endParaRPr lang="en-US" altLang="zh-TW" dirty="0"/>
          </a:p>
          <a:p>
            <a:pPr>
              <a:buClr>
                <a:srgbClr val="FF0000"/>
              </a:buClr>
            </a:pPr>
            <a:r>
              <a:rPr lang="zh-TW" altLang="en-US" dirty="0" smtClean="0"/>
              <a:t>計分範例：考試開始後</a:t>
            </a:r>
            <a:r>
              <a:rPr lang="en-US" altLang="zh-TW" dirty="0" smtClean="0"/>
              <a:t>10</a:t>
            </a:r>
            <a:r>
              <a:rPr lang="zh-TW" altLang="en-US" dirty="0" smtClean="0"/>
              <a:t>分鐘達對第一題，</a:t>
            </a:r>
            <a:r>
              <a:rPr lang="en-US" altLang="zh-TW" dirty="0" smtClean="0"/>
              <a:t>15</a:t>
            </a:r>
            <a:r>
              <a:rPr lang="zh-TW" altLang="en-US" dirty="0" smtClean="0"/>
              <a:t>分後送出第二題但答錯，直到</a:t>
            </a:r>
            <a:r>
              <a:rPr lang="en-US" altLang="zh-TW" dirty="0" smtClean="0"/>
              <a:t>32</a:t>
            </a:r>
            <a:r>
              <a:rPr lang="zh-TW" altLang="en-US" dirty="0" smtClean="0"/>
              <a:t>分時答對第二題。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	</a:t>
            </a:r>
            <a:r>
              <a:rPr lang="zh-TW" altLang="en-US" dirty="0" smtClean="0"/>
              <a:t>上述解題時間為 </a:t>
            </a:r>
            <a:r>
              <a:rPr lang="en-US" altLang="zh-TW" dirty="0" smtClean="0"/>
              <a:t>10</a:t>
            </a:r>
            <a:r>
              <a:rPr lang="zh-TW" altLang="en-US" dirty="0" smtClean="0"/>
              <a:t> </a:t>
            </a:r>
            <a:r>
              <a:rPr lang="en-US" altLang="zh-TW" dirty="0" smtClean="0"/>
              <a:t>+</a:t>
            </a:r>
            <a:r>
              <a:rPr lang="zh-TW" altLang="en-US" dirty="0" smtClean="0"/>
              <a:t> </a:t>
            </a:r>
            <a:r>
              <a:rPr lang="en-US" altLang="zh-TW" dirty="0" smtClean="0"/>
              <a:t>32</a:t>
            </a:r>
            <a:r>
              <a:rPr lang="zh-TW" altLang="en-US" dirty="0" smtClean="0"/>
              <a:t> </a:t>
            </a:r>
            <a:r>
              <a:rPr lang="en-US" altLang="zh-TW" dirty="0" smtClean="0"/>
              <a:t>+</a:t>
            </a:r>
            <a:r>
              <a:rPr lang="zh-TW" altLang="en-US" dirty="0" smtClean="0"/>
              <a:t> </a:t>
            </a:r>
            <a:r>
              <a:rPr lang="en-US" altLang="zh-TW" dirty="0" smtClean="0"/>
              <a:t>20</a:t>
            </a:r>
            <a:r>
              <a:rPr lang="zh-TW" altLang="en-US" dirty="0" smtClean="0"/>
              <a:t> * </a:t>
            </a:r>
            <a:r>
              <a:rPr lang="en-US" altLang="zh-TW" dirty="0" smtClean="0"/>
              <a:t>1</a:t>
            </a:r>
            <a:r>
              <a:rPr lang="zh-TW" altLang="en-US" dirty="0" smtClean="0"/>
              <a:t> </a:t>
            </a:r>
            <a:r>
              <a:rPr lang="en-US" altLang="zh-TW" dirty="0" smtClean="0"/>
              <a:t>=</a:t>
            </a:r>
            <a:r>
              <a:rPr lang="zh-TW" altLang="en-US" dirty="0" smtClean="0"/>
              <a:t> </a:t>
            </a:r>
            <a:r>
              <a:rPr lang="en-US" altLang="zh-TW" dirty="0" smtClean="0"/>
              <a:t>62</a:t>
            </a:r>
            <a:r>
              <a:rPr lang="zh-TW" altLang="en-US" dirty="0" smtClean="0"/>
              <a:t> </a:t>
            </a:r>
            <a:r>
              <a:rPr lang="en-US" altLang="zh-TW" dirty="0" smtClean="0"/>
              <a:t>(</a:t>
            </a:r>
            <a:r>
              <a:rPr lang="zh-TW" altLang="en-US" dirty="0" smtClean="0"/>
              <a:t>分</a:t>
            </a:r>
            <a:r>
              <a:rPr lang="en-US" altLang="zh-TW" dirty="0" smtClean="0"/>
              <a:t>)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310" y="333632"/>
            <a:ext cx="3373466" cy="192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29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成績證書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310" y="333632"/>
            <a:ext cx="3373466" cy="1922275"/>
          </a:xfrm>
          <a:prstGeom prst="rect">
            <a:avLst/>
          </a:prstGeom>
        </p:spPr>
      </p:pic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4646910"/>
              </p:ext>
            </p:extLst>
          </p:nvPr>
        </p:nvGraphicFramePr>
        <p:xfrm>
          <a:off x="1359242" y="2183027"/>
          <a:ext cx="10387914" cy="4440193"/>
        </p:xfrm>
        <a:graphic>
          <a:graphicData uri="http://schemas.openxmlformats.org/drawingml/2006/table">
            <a:tbl>
              <a:tblPr/>
              <a:tblGrid>
                <a:gridCol w="1542762"/>
                <a:gridCol w="2057011"/>
                <a:gridCol w="2057011"/>
                <a:gridCol w="4731130"/>
              </a:tblGrid>
              <a:tr h="34466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等級</a:t>
                      </a:r>
                      <a:endParaRPr lang="zh-TW" altLang="en-US" sz="20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3060" marR="33060" marT="16530" marB="165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英文</a:t>
                      </a:r>
                    </a:p>
                  </a:txBody>
                  <a:tcPr marL="33060" marR="33060" marT="16530" marB="165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答對題數</a:t>
                      </a:r>
                    </a:p>
                  </a:txBody>
                  <a:tcPr marL="33060" marR="33060" marT="16530" marB="165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能力說明</a:t>
                      </a:r>
                      <a:r>
                        <a:rPr lang="en-US" alt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中文</a:t>
                      </a:r>
                      <a:r>
                        <a:rPr lang="en-US" alt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33060" marR="33060" marT="16530" marB="1653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1977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專家級</a:t>
                      </a:r>
                    </a:p>
                  </a:txBody>
                  <a:tcPr marL="33060" marR="33060" marT="16530" marB="16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Expert</a:t>
                      </a:r>
                    </a:p>
                  </a:txBody>
                  <a:tcPr marL="33060" marR="33060" marT="16530" marB="16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 </a:t>
                      </a:r>
                      <a:r>
                        <a:rPr lang="zh-TW" altLang="en-US" sz="2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題或以上</a:t>
                      </a:r>
                    </a:p>
                  </a:txBody>
                  <a:tcPr marL="33060" marR="33060" marT="16530" marB="16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zh-TW" altLang="en-US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熟悉各種進階演算法、資料結構，並具有優異的程式編寫能力。</a:t>
                      </a:r>
                    </a:p>
                  </a:txBody>
                  <a:tcPr marL="34438" marR="34438" marT="34438" marB="3443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1977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專業級</a:t>
                      </a:r>
                    </a:p>
                  </a:txBody>
                  <a:tcPr marL="33060" marR="33060" marT="16530" marB="16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Professional</a:t>
                      </a:r>
                    </a:p>
                  </a:txBody>
                  <a:tcPr marL="33060" marR="33060" marT="16530" marB="16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4~5 </a:t>
                      </a:r>
                      <a:r>
                        <a:rPr lang="zh-TW" altLang="en-US" sz="2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題</a:t>
                      </a:r>
                    </a:p>
                  </a:txBody>
                  <a:tcPr marL="33060" marR="33060" marT="16530" marB="16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zh-TW" altLang="en-US" sz="2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熟悉各種基礎的演算法、資料結構，並具有良好的程式編寫能力。</a:t>
                      </a:r>
                    </a:p>
                  </a:txBody>
                  <a:tcPr marL="34438" marR="34438" marT="34438" marB="3443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1977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進階級</a:t>
                      </a:r>
                    </a:p>
                  </a:txBody>
                  <a:tcPr marL="33060" marR="33060" marT="16530" marB="16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Advanced</a:t>
                      </a:r>
                    </a:p>
                  </a:txBody>
                  <a:tcPr marL="33060" marR="33060" marT="16530" marB="16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 </a:t>
                      </a:r>
                      <a:r>
                        <a:rPr lang="zh-TW" altLang="en-US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題</a:t>
                      </a:r>
                    </a:p>
                  </a:txBody>
                  <a:tcPr marL="33060" marR="33060" marT="16530" marB="16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zh-TW" altLang="en-US" sz="2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熟悉程式設計的邏輯概念，能以程式克服一般常見的問題。</a:t>
                      </a:r>
                    </a:p>
                  </a:txBody>
                  <a:tcPr marL="34438" marR="34438" marT="34438" marB="3443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1977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中級</a:t>
                      </a:r>
                    </a:p>
                  </a:txBody>
                  <a:tcPr marL="33060" marR="33060" marT="16530" marB="16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Intermediate</a:t>
                      </a:r>
                    </a:p>
                  </a:txBody>
                  <a:tcPr marL="33060" marR="33060" marT="16530" marB="16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 </a:t>
                      </a:r>
                      <a:r>
                        <a:rPr lang="zh-TW" altLang="en-US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題</a:t>
                      </a:r>
                    </a:p>
                  </a:txBody>
                  <a:tcPr marL="33060" marR="33060" marT="16530" marB="16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zh-TW" altLang="en-US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具備基礎的程式編寫能力，能以程式處理簡單問題。</a:t>
                      </a:r>
                    </a:p>
                  </a:txBody>
                  <a:tcPr marL="34438" marR="34438" marT="34438" marB="3443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1977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初級</a:t>
                      </a:r>
                    </a:p>
                  </a:txBody>
                  <a:tcPr marL="33060" marR="33060" marT="16530" marB="16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Beginner</a:t>
                      </a:r>
                    </a:p>
                  </a:txBody>
                  <a:tcPr marL="33060" marR="33060" marT="16530" marB="16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 </a:t>
                      </a:r>
                      <a:r>
                        <a:rPr lang="zh-TW" altLang="en-US" sz="2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題</a:t>
                      </a:r>
                    </a:p>
                  </a:txBody>
                  <a:tcPr marL="33060" marR="33060" marT="16530" marB="16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zh-TW" altLang="en-US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具有簡單的程式編寫能力，但尚不足以應付不同種類的問題。</a:t>
                      </a:r>
                    </a:p>
                  </a:txBody>
                  <a:tcPr marL="34438" marR="34438" marT="34438" marB="3443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9665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零級</a:t>
                      </a:r>
                    </a:p>
                  </a:txBody>
                  <a:tcPr marL="33060" marR="33060" marT="16530" marB="16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Zero</a:t>
                      </a:r>
                    </a:p>
                  </a:txBody>
                  <a:tcPr marL="33060" marR="33060" marT="16530" marB="16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 </a:t>
                      </a:r>
                      <a:r>
                        <a:rPr lang="zh-TW" altLang="en-US" sz="20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題</a:t>
                      </a:r>
                    </a:p>
                  </a:txBody>
                  <a:tcPr marL="33060" marR="33060" marT="16530" marB="165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zh-TW" altLang="en-US" sz="20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無法理解題意，或無程式編寫能力。</a:t>
                      </a:r>
                    </a:p>
                  </a:txBody>
                  <a:tcPr marL="34438" marR="34438" marT="34438" marB="3443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449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3953" t="5646" r="4293" b="6907"/>
          <a:stretch/>
        </p:blipFill>
        <p:spPr>
          <a:xfrm>
            <a:off x="2265405" y="387178"/>
            <a:ext cx="8896865" cy="599714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0924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評判</a:t>
            </a:r>
            <a:r>
              <a:rPr lang="zh-TW" altLang="en-US" dirty="0"/>
              <a:t>系統</a:t>
            </a: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1636710" y="28193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所</a:t>
            </a:r>
            <a:r>
              <a:rPr lang="zh-TW" altLang="en-US" dirty="0" smtClean="0"/>
              <a:t>使用的評判系統是「</a:t>
            </a:r>
            <a:r>
              <a:rPr lang="zh-TW" altLang="en-US" u="sng" dirty="0" smtClean="0"/>
              <a:t>瘋狂程設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r>
              <a:rPr lang="zh-TW" altLang="en-US" dirty="0" smtClean="0"/>
              <a:t>考生可以再繳交前先測試自己的答案是否正確。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提供測試的資料有：題目預設測資、公開測試測資、自訂測資。</a:t>
            </a:r>
            <a:endParaRPr lang="en-US" altLang="zh-TW" dirty="0" smtClean="0"/>
          </a:p>
          <a:p>
            <a:r>
              <a:rPr lang="zh-TW" altLang="en-US" dirty="0" smtClean="0"/>
              <a:t>在自己本機端測試卻答錯，不會罰分，唯有正式上傳才會有罰分</a:t>
            </a:r>
            <a:endParaRPr lang="en-US" altLang="zh-TW" dirty="0" smtClean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310" y="333632"/>
            <a:ext cx="3373466" cy="192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48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9245" y="0"/>
            <a:ext cx="8182936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93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764" y="0"/>
            <a:ext cx="9870471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05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我眼中的</a:t>
            </a:r>
            <a:r>
              <a:rPr lang="en-US" altLang="zh-TW" dirty="0" smtClean="0"/>
              <a:t>CP</a:t>
            </a:r>
            <a:r>
              <a:rPr lang="en-US" altLang="zh-TW" dirty="0"/>
              <a:t>E</a:t>
            </a:r>
            <a:endParaRPr lang="zh-TW" altLang="en-US" dirty="0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1636710" y="28193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/>
              <a:t>畢業門檻</a:t>
            </a:r>
            <a:r>
              <a:rPr lang="zh-TW" altLang="en-US" dirty="0"/>
              <a:t> </a:t>
            </a:r>
            <a:r>
              <a:rPr lang="en-US" altLang="zh-TW" dirty="0" smtClean="0"/>
              <a:t>(2</a:t>
            </a:r>
            <a:r>
              <a:rPr lang="zh-TW" altLang="en-US" dirty="0" smtClean="0"/>
              <a:t>題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英文閱讀能力</a:t>
            </a:r>
            <a:r>
              <a:rPr lang="en-US" altLang="zh-TW" dirty="0" smtClean="0"/>
              <a:t>++</a:t>
            </a:r>
            <a:endParaRPr lang="en-US" altLang="zh-TW" dirty="0"/>
          </a:p>
          <a:p>
            <a:r>
              <a:rPr lang="zh-TW" altLang="en-US" dirty="0" smtClean="0"/>
              <a:t>程式競賽的前哨站</a:t>
            </a:r>
            <a:endParaRPr lang="en-US" altLang="zh-TW" dirty="0"/>
          </a:p>
          <a:p>
            <a:r>
              <a:rPr lang="zh-TW" altLang="en-US" dirty="0" smtClean="0"/>
              <a:t>兼顧演算法的觀念與程式實作能力</a:t>
            </a:r>
            <a:endParaRPr lang="en-US" altLang="zh-TW" dirty="0"/>
          </a:p>
          <a:p>
            <a:r>
              <a:rPr lang="zh-TW" altLang="en-US" dirty="0" smtClean="0"/>
              <a:t>求職時，履歷可以多一頁</a:t>
            </a:r>
            <a:endParaRPr lang="en-US" altLang="zh-TW" dirty="0" smtClean="0"/>
          </a:p>
          <a:p>
            <a:endParaRPr lang="en-US" altLang="zh-TW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310" y="333632"/>
            <a:ext cx="3373466" cy="192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10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024617" y="2036457"/>
            <a:ext cx="5796780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15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Q &amp; A</a:t>
            </a:r>
            <a:endParaRPr lang="zh-TW" altLang="en-US" sz="15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9020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5901" y="405713"/>
            <a:ext cx="10018713" cy="1752599"/>
          </a:xfrm>
        </p:spPr>
        <p:txBody>
          <a:bodyPr/>
          <a:lstStyle/>
          <a:p>
            <a:r>
              <a:rPr lang="zh-TW" altLang="en-US" dirty="0" smtClean="0"/>
              <a:t>講者介紹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林必祥 </a:t>
            </a:r>
            <a:r>
              <a:rPr lang="en-US" altLang="zh-TW" dirty="0" err="1" smtClean="0"/>
              <a:t>bebe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國立中山大學 資訊工程學士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國立中山大學</a:t>
            </a:r>
            <a:r>
              <a:rPr lang="zh-TW" altLang="en-US" dirty="0"/>
              <a:t> </a:t>
            </a:r>
            <a:r>
              <a:rPr lang="zh-TW" altLang="en-US" dirty="0" smtClean="0"/>
              <a:t>資訊工程所碩士</a:t>
            </a:r>
            <a:r>
              <a:rPr lang="en-US" altLang="zh-TW" dirty="0"/>
              <a:t> 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	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en-US" altLang="zh-TW" dirty="0" smtClean="0"/>
              <a:t>	CPE</a:t>
            </a:r>
            <a:r>
              <a:rPr lang="zh-TW" altLang="en-US" dirty="0" smtClean="0"/>
              <a:t>最高題數：</a:t>
            </a:r>
            <a:r>
              <a:rPr lang="en-US" altLang="zh-TW" dirty="0"/>
              <a:t>6</a:t>
            </a:r>
            <a:r>
              <a:rPr lang="zh-TW" altLang="en-US" dirty="0" smtClean="0"/>
              <a:t> </a:t>
            </a:r>
            <a:r>
              <a:rPr lang="en-US" altLang="zh-TW" dirty="0" smtClean="0"/>
              <a:t>/</a:t>
            </a:r>
            <a:r>
              <a:rPr lang="zh-TW" altLang="en-US" dirty="0" smtClean="0"/>
              <a:t> </a:t>
            </a:r>
            <a:r>
              <a:rPr lang="en-US" altLang="zh-TW" dirty="0" smtClean="0"/>
              <a:t>7</a:t>
            </a:r>
            <a:r>
              <a:rPr lang="zh-TW" altLang="en-US" dirty="0" smtClean="0"/>
              <a:t> 題 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</p:txBody>
      </p:sp>
      <p:pic>
        <p:nvPicPr>
          <p:cNvPr id="1028" name="Picture 4" descr="「林必祥」的圖片搜尋結果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2" r="19823" b="38340"/>
          <a:stretch/>
        </p:blipFill>
        <p:spPr bwMode="auto">
          <a:xfrm>
            <a:off x="7290487" y="1969872"/>
            <a:ext cx="2097050" cy="2107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46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5901" y="405713"/>
            <a:ext cx="10018713" cy="1752599"/>
          </a:xfrm>
        </p:spPr>
        <p:txBody>
          <a:bodyPr/>
          <a:lstStyle/>
          <a:p>
            <a:r>
              <a:rPr lang="zh-TW" altLang="en-US" dirty="0" smtClean="0"/>
              <a:t>講者介紹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李協彥</a:t>
            </a:r>
            <a:r>
              <a:rPr lang="zh-TW" altLang="en-US" dirty="0"/>
              <a:t> </a:t>
            </a:r>
            <a:r>
              <a:rPr lang="en-US" altLang="zh-TW" dirty="0" smtClean="0"/>
              <a:t>Yan Lee</a:t>
            </a:r>
          </a:p>
          <a:p>
            <a:pPr marL="0" indent="0"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國立中山大學 資訊工程學士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國立中山大學</a:t>
            </a:r>
            <a:r>
              <a:rPr lang="zh-TW" altLang="en-US" dirty="0"/>
              <a:t> </a:t>
            </a:r>
            <a:r>
              <a:rPr lang="zh-TW" altLang="en-US" dirty="0" smtClean="0"/>
              <a:t>資訊工程所碩士 </a:t>
            </a:r>
            <a:r>
              <a:rPr lang="en-US" altLang="zh-TW" dirty="0" smtClean="0"/>
              <a:t>(</a:t>
            </a:r>
            <a:r>
              <a:rPr lang="zh-TW" altLang="en-US" dirty="0" smtClean="0"/>
              <a:t>就讀二年級</a:t>
            </a:r>
            <a:r>
              <a:rPr lang="en-US" altLang="zh-TW" dirty="0" smtClean="0"/>
              <a:t>)</a:t>
            </a: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en-US" altLang="zh-TW" dirty="0" smtClean="0"/>
              <a:t>	CPE</a:t>
            </a:r>
            <a:r>
              <a:rPr lang="zh-TW" altLang="en-US" dirty="0" smtClean="0"/>
              <a:t>最高題數：</a:t>
            </a:r>
            <a:r>
              <a:rPr lang="en-US" altLang="zh-TW" dirty="0" smtClean="0"/>
              <a:t>4</a:t>
            </a:r>
            <a:r>
              <a:rPr lang="zh-TW" altLang="en-US" dirty="0"/>
              <a:t> </a:t>
            </a:r>
            <a:r>
              <a:rPr lang="en-US" altLang="zh-TW" dirty="0" smtClean="0"/>
              <a:t>/</a:t>
            </a:r>
            <a:r>
              <a:rPr lang="zh-TW" altLang="en-US" dirty="0" smtClean="0"/>
              <a:t> </a:t>
            </a:r>
            <a:r>
              <a:rPr lang="en-US" altLang="zh-TW" dirty="0" smtClean="0"/>
              <a:t>7</a:t>
            </a:r>
            <a:r>
              <a:rPr lang="zh-TW" altLang="en-US" dirty="0" smtClean="0"/>
              <a:t> 題 </a:t>
            </a:r>
            <a:r>
              <a:rPr lang="en-US" altLang="zh-TW" dirty="0" smtClean="0"/>
              <a:t>(2014/12/23)</a:t>
            </a:r>
          </a:p>
          <a:p>
            <a:pPr marL="0" indent="0">
              <a:buNone/>
            </a:pPr>
            <a:endParaRPr lang="en-US" altLang="zh-TW" dirty="0" smtClean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711" y="405713"/>
            <a:ext cx="2181225" cy="208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5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5901" y="405714"/>
            <a:ext cx="10018713" cy="945292"/>
          </a:xfrm>
        </p:spPr>
        <p:txBody>
          <a:bodyPr/>
          <a:lstStyle/>
          <a:p>
            <a:r>
              <a:rPr lang="zh-TW" altLang="en-US" dirty="0" smtClean="0"/>
              <a:t>課程概</a:t>
            </a:r>
            <a:r>
              <a:rPr lang="zh-TW" altLang="en-US" dirty="0"/>
              <a:t>要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152661"/>
              </p:ext>
            </p:extLst>
          </p:nvPr>
        </p:nvGraphicFramePr>
        <p:xfrm>
          <a:off x="1768092" y="1555780"/>
          <a:ext cx="8760684" cy="510282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182849"/>
                <a:gridCol w="5577835"/>
              </a:tblGrid>
              <a:tr h="85406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第一堂</a:t>
                      </a:r>
                      <a:r>
                        <a:rPr lang="en-US" altLang="zh-TW" sz="2400" b="0" baseline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en-US" altLang="zh-TW" sz="24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9:10~10:00</a:t>
                      </a:r>
                      <a:endParaRPr lang="zh-TW" altLang="en-US" sz="2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CPE</a:t>
                      </a:r>
                      <a:r>
                        <a:rPr lang="zh-TW" altLang="en-US" sz="24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介紹、心得分享</a:t>
                      </a:r>
                      <a:endParaRPr lang="zh-TW" altLang="en-US" sz="2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969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第二堂  </a:t>
                      </a:r>
                      <a:r>
                        <a:rPr lang="en-US" altLang="zh-TW" sz="24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10:10~11:00</a:t>
                      </a:r>
                      <a:endParaRPr lang="zh-TW" altLang="en-US" sz="2400" b="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Input vs Output</a:t>
                      </a:r>
                      <a:endParaRPr lang="zh-TW" altLang="en-US" sz="2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661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第三堂</a:t>
                      </a:r>
                      <a:r>
                        <a:rPr lang="en-US" altLang="zh-TW" sz="2400" b="0" baseline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en-US" altLang="zh-TW" sz="24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11:10~12:00</a:t>
                      </a:r>
                      <a:endParaRPr lang="zh-TW" altLang="en-US" sz="2400" b="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時間與空間</a:t>
                      </a:r>
                      <a:endParaRPr lang="zh-TW" altLang="en-US" sz="2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68751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午休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6969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第四堂</a:t>
                      </a:r>
                      <a:r>
                        <a:rPr lang="en-US" altLang="zh-TW" sz="2400" b="0" baseline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en-US" altLang="zh-TW" sz="24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13:10~14:00</a:t>
                      </a:r>
                      <a:endParaRPr lang="zh-TW" altLang="en-US" sz="2400" b="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Greed</a:t>
                      </a:r>
                      <a:r>
                        <a:rPr lang="zh-TW" altLang="en-US" sz="24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24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Is Good</a:t>
                      </a:r>
                      <a:endParaRPr lang="zh-TW" altLang="en-US" sz="2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969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第五堂</a:t>
                      </a:r>
                      <a:r>
                        <a:rPr lang="en-US" altLang="zh-TW" sz="2400" b="0" baseline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en-US" altLang="zh-TW" sz="24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14:10~15:00</a:t>
                      </a:r>
                      <a:endParaRPr lang="zh-TW" altLang="en-US" sz="2400" b="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資料結構帶你飛</a:t>
                      </a:r>
                      <a:endParaRPr lang="zh-TW" altLang="en-US" sz="2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969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第六堂</a:t>
                      </a:r>
                      <a:r>
                        <a:rPr lang="en-US" altLang="zh-TW" sz="2400" b="0" baseline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en-US" altLang="zh-TW" sz="24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15:10~16:00</a:t>
                      </a:r>
                      <a:endParaRPr lang="zh-TW" altLang="en-US" sz="2400" b="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驚呆了！動態規劃原來是這樣！</a:t>
                      </a:r>
                      <a:endParaRPr lang="en-US" altLang="zh-TW" sz="2400" b="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400" b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百萬網友淚推 直呼相見恨晚！！</a:t>
                      </a:r>
                      <a:endParaRPr lang="zh-TW" altLang="en-US" sz="2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976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大學程式能力檢定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線上程式設計檢定 </a:t>
            </a:r>
            <a:r>
              <a:rPr lang="en-US" altLang="zh-TW" dirty="0" smtClean="0"/>
              <a:t>(</a:t>
            </a:r>
            <a:r>
              <a:rPr lang="zh-TW" altLang="en-US" dirty="0" smtClean="0"/>
              <a:t>考試時間為</a:t>
            </a:r>
            <a:r>
              <a:rPr lang="en-US" altLang="zh-TW" dirty="0" smtClean="0"/>
              <a:t>3</a:t>
            </a:r>
            <a:r>
              <a:rPr lang="zh-TW" altLang="en-US" dirty="0" smtClean="0"/>
              <a:t>小時</a:t>
            </a:r>
            <a:r>
              <a:rPr lang="en-US" altLang="zh-TW" dirty="0" smtClean="0"/>
              <a:t>)</a:t>
            </a:r>
          </a:p>
          <a:p>
            <a:r>
              <a:rPr lang="zh-TW" altLang="en-US" dirty="0"/>
              <a:t>七道程式</a:t>
            </a:r>
            <a:r>
              <a:rPr lang="zh-TW" altLang="en-US" dirty="0" smtClean="0"/>
              <a:t>題目</a:t>
            </a:r>
            <a:endParaRPr lang="en-US" altLang="zh-TW" dirty="0" smtClean="0"/>
          </a:p>
          <a:p>
            <a:r>
              <a:rPr lang="zh-TW" altLang="en-US" dirty="0" smtClean="0"/>
              <a:t>電腦自動評判批改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主辦學校： </a:t>
            </a:r>
            <a:r>
              <a:rPr lang="en-US" altLang="zh-TW" dirty="0"/>
              <a:t>2010</a:t>
            </a:r>
            <a:r>
              <a:rPr lang="zh-TW" altLang="en-US" dirty="0"/>
              <a:t> 交通大學 </a:t>
            </a:r>
            <a:r>
              <a:rPr lang="en-US" altLang="zh-TW" dirty="0"/>
              <a:t>/</a:t>
            </a:r>
            <a:r>
              <a:rPr lang="zh-TW" altLang="en-US" dirty="0"/>
              <a:t>  </a:t>
            </a:r>
            <a:r>
              <a:rPr lang="en-US" altLang="zh-TW" dirty="0"/>
              <a:t>2011~2017</a:t>
            </a:r>
            <a:r>
              <a:rPr lang="zh-TW" altLang="en-US" dirty="0"/>
              <a:t> </a:t>
            </a:r>
            <a:r>
              <a:rPr lang="zh-TW" altLang="en-US" dirty="0" smtClean="0"/>
              <a:t>中山大學</a:t>
            </a:r>
            <a:endParaRPr lang="en-US" altLang="zh-TW" dirty="0"/>
          </a:p>
          <a:p>
            <a:r>
              <a:rPr lang="zh-TW" altLang="en-US" dirty="0" smtClean="0"/>
              <a:t>網址：</a:t>
            </a:r>
            <a:r>
              <a:rPr lang="en-US" altLang="zh-TW" dirty="0" smtClean="0"/>
              <a:t>http://cpe.cse.nsysu.edu.tw</a:t>
            </a:r>
            <a:endParaRPr lang="en-US" altLang="zh-TW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310" y="333632"/>
            <a:ext cx="3373466" cy="192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24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考試軟硬體環境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記憶體：</a:t>
            </a:r>
            <a:r>
              <a:rPr lang="en-US" altLang="zh-TW" dirty="0" smtClean="0"/>
              <a:t>4GB</a:t>
            </a:r>
            <a:r>
              <a:rPr lang="zh-TW" altLang="en-US" dirty="0" smtClean="0"/>
              <a:t>以上</a:t>
            </a:r>
            <a:endParaRPr lang="en-US" altLang="zh-TW" dirty="0" smtClean="0"/>
          </a:p>
          <a:p>
            <a:r>
              <a:rPr lang="en-US" altLang="zh-TW" dirty="0" smtClean="0"/>
              <a:t>OS</a:t>
            </a:r>
            <a:r>
              <a:rPr lang="zh-TW" altLang="en-US" dirty="0" smtClean="0"/>
              <a:t>：</a:t>
            </a:r>
            <a:r>
              <a:rPr lang="en-US" altLang="zh-TW" dirty="0" smtClean="0"/>
              <a:t>win 7 </a:t>
            </a:r>
            <a:r>
              <a:rPr lang="zh-TW" altLang="en-US" dirty="0" smtClean="0"/>
              <a:t>或以上</a:t>
            </a:r>
            <a:endParaRPr lang="en-US" altLang="zh-TW" dirty="0" smtClean="0"/>
          </a:p>
          <a:p>
            <a:r>
              <a:rPr lang="zh-TW" altLang="en-US" dirty="0" smtClean="0"/>
              <a:t>程式語言：</a:t>
            </a:r>
            <a:r>
              <a:rPr lang="en-US" altLang="zh-TW" dirty="0" smtClean="0"/>
              <a:t>C/C++</a:t>
            </a:r>
            <a:r>
              <a:rPr lang="zh-TW" altLang="en-US" dirty="0" smtClean="0"/>
              <a:t>、</a:t>
            </a:r>
            <a:r>
              <a:rPr lang="en-US" altLang="zh-TW" dirty="0" smtClean="0"/>
              <a:t>Java</a:t>
            </a:r>
          </a:p>
          <a:p>
            <a:r>
              <a:rPr lang="zh-TW" altLang="en-US" dirty="0" smtClean="0"/>
              <a:t>其他輔助工具：英文字典、</a:t>
            </a:r>
            <a:r>
              <a:rPr lang="en-US" altLang="zh-TW" dirty="0" smtClean="0"/>
              <a:t>C/C++</a:t>
            </a:r>
            <a:r>
              <a:rPr lang="zh-TW" altLang="en-US" dirty="0" smtClean="0"/>
              <a:t> </a:t>
            </a:r>
            <a:r>
              <a:rPr lang="en-US" altLang="zh-TW" dirty="0" smtClean="0"/>
              <a:t>Library</a:t>
            </a:r>
            <a:r>
              <a:rPr lang="zh-TW" altLang="en-US" dirty="0" smtClean="0"/>
              <a:t>查詢、</a:t>
            </a:r>
            <a:r>
              <a:rPr lang="en-US" altLang="zh-TW" dirty="0" smtClean="0"/>
              <a:t>Java</a:t>
            </a:r>
            <a:r>
              <a:rPr lang="zh-TW" altLang="en-US" dirty="0" smtClean="0"/>
              <a:t>語法查詢</a:t>
            </a:r>
            <a:r>
              <a:rPr lang="en-US" altLang="zh-TW" dirty="0" smtClean="0"/>
              <a:t>…</a:t>
            </a:r>
            <a:r>
              <a:rPr lang="zh-TW" altLang="en-US" dirty="0" smtClean="0"/>
              <a:t>等</a:t>
            </a:r>
            <a:endParaRPr lang="en-US" altLang="zh-TW" dirty="0" smtClean="0"/>
          </a:p>
          <a:p>
            <a:endParaRPr lang="en-US" altLang="zh-TW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310" y="333632"/>
            <a:ext cx="3373466" cy="192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09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題目來</a:t>
            </a:r>
            <a:r>
              <a:rPr lang="zh-TW" altLang="en-US" dirty="0"/>
              <a:t>源</a:t>
            </a: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1636710" y="28193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/>
              <a:t>題目皆選自 </a:t>
            </a:r>
            <a:r>
              <a:rPr lang="en-US" altLang="zh-TW" dirty="0" err="1" smtClean="0"/>
              <a:t>UVa</a:t>
            </a:r>
            <a:r>
              <a:rPr lang="zh-TW" altLang="en-US" dirty="0" smtClean="0"/>
              <a:t> </a:t>
            </a:r>
            <a:r>
              <a:rPr lang="en-US" altLang="zh-TW" dirty="0" smtClean="0"/>
              <a:t>Online</a:t>
            </a:r>
            <a:r>
              <a:rPr lang="zh-TW" altLang="en-US" dirty="0" smtClean="0"/>
              <a:t> </a:t>
            </a:r>
            <a:r>
              <a:rPr lang="en-US" altLang="zh-TW" dirty="0" smtClean="0"/>
              <a:t>Judge </a:t>
            </a:r>
            <a:r>
              <a:rPr lang="zh-TW" altLang="en-US" dirty="0" smtClean="0"/>
              <a:t>網站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該網站蒐集世界歷次程式競賽之題目。</a:t>
            </a:r>
            <a:endParaRPr lang="en-US" altLang="zh-TW" dirty="0" smtClean="0"/>
          </a:p>
          <a:p>
            <a:r>
              <a:rPr lang="en-US" altLang="zh-TW" dirty="0" smtClean="0"/>
              <a:t>CPE</a:t>
            </a:r>
            <a:r>
              <a:rPr lang="zh-TW" altLang="en-US" dirty="0" smtClean="0"/>
              <a:t>所選的 </a:t>
            </a:r>
            <a:r>
              <a:rPr lang="en-US" altLang="zh-TW" dirty="0" smtClean="0"/>
              <a:t>7</a:t>
            </a:r>
            <a:r>
              <a:rPr lang="zh-TW" altLang="en-US" dirty="0" smtClean="0"/>
              <a:t> 道題目會涵蓋簡單、中等、困難的題目。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且較簡單的 </a:t>
            </a:r>
            <a:r>
              <a:rPr lang="en-US" altLang="zh-TW" dirty="0" smtClean="0"/>
              <a:t>3</a:t>
            </a:r>
            <a:r>
              <a:rPr lang="zh-TW" altLang="en-US" dirty="0" smtClean="0"/>
              <a:t> 題會放在前面。</a:t>
            </a:r>
            <a:endParaRPr lang="en-US" altLang="zh-TW" dirty="0"/>
          </a:p>
          <a:p>
            <a:r>
              <a:rPr lang="zh-TW" altLang="en-US" dirty="0" smtClean="0"/>
              <a:t>至少會</a:t>
            </a:r>
            <a:r>
              <a:rPr lang="zh-TW" altLang="en-US" dirty="0"/>
              <a:t>有</a:t>
            </a:r>
            <a:r>
              <a:rPr lang="zh-TW" altLang="en-US" dirty="0" smtClean="0"/>
              <a:t> </a:t>
            </a:r>
            <a:r>
              <a:rPr lang="en-US" altLang="zh-TW" dirty="0" smtClean="0"/>
              <a:t>1</a:t>
            </a:r>
            <a:r>
              <a:rPr lang="zh-TW" altLang="en-US" dirty="0" smtClean="0"/>
              <a:t> 題選自</a:t>
            </a:r>
            <a:r>
              <a:rPr lang="zh-TW" altLang="en-US" dirty="0" smtClean="0">
                <a:hlinkClick r:id="rId2"/>
              </a:rPr>
              <a:t>一顆星選集</a:t>
            </a:r>
            <a:r>
              <a:rPr lang="en-US" altLang="zh-TW" dirty="0" smtClean="0"/>
              <a:t>(</a:t>
            </a:r>
            <a:r>
              <a:rPr lang="zh-TW" altLang="en-US" dirty="0" smtClean="0"/>
              <a:t>共包含 </a:t>
            </a:r>
            <a:r>
              <a:rPr lang="en-US" altLang="zh-TW" dirty="0" smtClean="0"/>
              <a:t>48</a:t>
            </a:r>
            <a:r>
              <a:rPr lang="zh-TW" altLang="en-US" dirty="0" smtClean="0"/>
              <a:t> 題</a:t>
            </a:r>
            <a:r>
              <a:rPr lang="en-US" altLang="zh-TW" dirty="0" smtClean="0"/>
              <a:t>)</a:t>
            </a:r>
            <a:r>
              <a:rPr lang="zh-TW" altLang="en-US" dirty="0" smtClean="0"/>
              <a:t>。</a:t>
            </a:r>
            <a:endParaRPr lang="en-US" altLang="zh-TW" dirty="0"/>
          </a:p>
          <a:p>
            <a:endParaRPr lang="en-US" altLang="zh-TW" dirty="0" smtClean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4310" y="333632"/>
            <a:ext cx="3373466" cy="192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41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題目內</a:t>
            </a:r>
            <a:r>
              <a:rPr lang="zh-TW" altLang="en-US" dirty="0"/>
              <a:t>容</a:t>
            </a: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1636710" y="28193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/>
              <a:t>題目敘述</a:t>
            </a:r>
            <a:endParaRPr lang="en-US" altLang="zh-TW" dirty="0" smtClean="0"/>
          </a:p>
          <a:p>
            <a:r>
              <a:rPr lang="zh-TW" altLang="en-US" dirty="0" smtClean="0"/>
              <a:t>輸入資料的格式規定</a:t>
            </a:r>
            <a:endParaRPr lang="en-US" altLang="zh-TW" dirty="0" smtClean="0"/>
          </a:p>
          <a:p>
            <a:r>
              <a:rPr lang="zh-TW" altLang="en-US" dirty="0" smtClean="0"/>
              <a:t>輸出資料的格式規定</a:t>
            </a:r>
            <a:endParaRPr lang="en-US" altLang="zh-TW" dirty="0" smtClean="0"/>
          </a:p>
          <a:p>
            <a:r>
              <a:rPr lang="zh-TW" altLang="en-US" dirty="0" smtClean="0"/>
              <a:t>範例測資</a:t>
            </a:r>
            <a:endParaRPr lang="en-US" altLang="zh-TW" dirty="0" smtClean="0"/>
          </a:p>
          <a:p>
            <a:r>
              <a:rPr lang="zh-TW" altLang="en-US" dirty="0" smtClean="0"/>
              <a:t>範例答案</a:t>
            </a:r>
            <a:endParaRPr lang="en-US" altLang="zh-TW" dirty="0" smtClean="0"/>
          </a:p>
          <a:p>
            <a:endParaRPr lang="en-US" altLang="zh-TW" dirty="0" smtClean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310" y="333632"/>
            <a:ext cx="3373466" cy="1922275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2960" y="2255907"/>
            <a:ext cx="6186616" cy="449935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6861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計分方式與排名</a:t>
            </a:r>
            <a:endParaRPr lang="zh-TW" altLang="en-US" dirty="0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1636710" y="28193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/>
              <a:t>採取</a:t>
            </a:r>
            <a:r>
              <a:rPr lang="zh-TW" altLang="en-US" dirty="0"/>
              <a:t> </a:t>
            </a:r>
            <a:r>
              <a:rPr lang="en-US" altLang="zh-TW" dirty="0" smtClean="0"/>
              <a:t>ACM</a:t>
            </a:r>
            <a:r>
              <a:rPr lang="zh-TW" altLang="en-US" dirty="0"/>
              <a:t> </a:t>
            </a:r>
            <a:r>
              <a:rPr lang="en-US" altLang="zh-TW" dirty="0" smtClean="0"/>
              <a:t>ICPC</a:t>
            </a:r>
            <a:r>
              <a:rPr lang="zh-TW" altLang="en-US" dirty="0" smtClean="0"/>
              <a:t>排名方式</a:t>
            </a:r>
            <a:endParaRPr lang="en-US" altLang="zh-TW" dirty="0" smtClean="0"/>
          </a:p>
          <a:p>
            <a:r>
              <a:rPr lang="zh-TW" altLang="en-US" dirty="0" smtClean="0"/>
              <a:t>每道題目只有「通過」與「不通過」</a:t>
            </a:r>
            <a:endParaRPr lang="en-US" altLang="zh-TW" dirty="0" smtClean="0"/>
          </a:p>
          <a:p>
            <a:r>
              <a:rPr lang="zh-TW" altLang="en-US" dirty="0" smtClean="0"/>
              <a:t>答對題數越多者，排名越前面</a:t>
            </a:r>
            <a:endParaRPr lang="en-US" altLang="zh-TW" dirty="0" smtClean="0"/>
          </a:p>
          <a:p>
            <a:r>
              <a:rPr lang="zh-TW" altLang="en-US" dirty="0" smtClean="0"/>
              <a:t>答對題數相同者，以解題時間總和決定先後 </a:t>
            </a:r>
            <a:r>
              <a:rPr lang="en-US" altLang="zh-TW" dirty="0" smtClean="0"/>
              <a:t>(</a:t>
            </a:r>
            <a:r>
              <a:rPr lang="zh-TW" altLang="en-US" dirty="0" smtClean="0"/>
              <a:t> 越少者越前面 </a:t>
            </a:r>
            <a:r>
              <a:rPr lang="en-US" altLang="zh-TW" dirty="0" smtClean="0"/>
              <a:t>)</a:t>
            </a:r>
          </a:p>
          <a:p>
            <a:endParaRPr lang="en-US" altLang="zh-TW" dirty="0" smtClean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310" y="333632"/>
            <a:ext cx="3373466" cy="192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23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機器人">
  <a:themeElements>
    <a:clrScheme name="機器人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機器人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機器人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TM03457496[[fn=視差]]</Template>
  <TotalTime>573</TotalTime>
  <Words>564</Words>
  <Application>Microsoft Office PowerPoint</Application>
  <PresentationFormat>寬螢幕</PresentationFormat>
  <Paragraphs>109</Paragraphs>
  <Slides>17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2" baseType="lpstr">
      <vt:lpstr>微軟正黑體</vt:lpstr>
      <vt:lpstr>新細明體</vt:lpstr>
      <vt:lpstr>Arial</vt:lpstr>
      <vt:lpstr>Corbel</vt:lpstr>
      <vt:lpstr>機器人</vt:lpstr>
      <vt:lpstr>大學程式能力檢定的秘密 The Secret of CPE </vt:lpstr>
      <vt:lpstr>講者介紹</vt:lpstr>
      <vt:lpstr>講者介紹</vt:lpstr>
      <vt:lpstr>課程概要</vt:lpstr>
      <vt:lpstr>大學程式能力檢定</vt:lpstr>
      <vt:lpstr>考試軟硬體環境</vt:lpstr>
      <vt:lpstr>題目來源</vt:lpstr>
      <vt:lpstr>題目內容</vt:lpstr>
      <vt:lpstr>計分方式與排名</vt:lpstr>
      <vt:lpstr>計分方式與排名</vt:lpstr>
      <vt:lpstr>成績證書</vt:lpstr>
      <vt:lpstr>PowerPoint 簡報</vt:lpstr>
      <vt:lpstr>評判系統</vt:lpstr>
      <vt:lpstr>PowerPoint 簡報</vt:lpstr>
      <vt:lpstr>PowerPoint 簡報</vt:lpstr>
      <vt:lpstr>我眼中的CPE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Bebe</dc:creator>
  <cp:lastModifiedBy>YanLee</cp:lastModifiedBy>
  <cp:revision>25</cp:revision>
  <dcterms:created xsi:type="dcterms:W3CDTF">2017-11-11T08:09:02Z</dcterms:created>
  <dcterms:modified xsi:type="dcterms:W3CDTF">2017-11-17T15:34:59Z</dcterms:modified>
</cp:coreProperties>
</file>