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7" r:id="rId1"/>
  </p:sldMasterIdLst>
  <p:notesMasterIdLst>
    <p:notesMasterId r:id="rId51"/>
  </p:notesMasterIdLst>
  <p:sldIdLst>
    <p:sldId id="256" r:id="rId2"/>
    <p:sldId id="257" r:id="rId3"/>
    <p:sldId id="314" r:id="rId4"/>
    <p:sldId id="315" r:id="rId5"/>
    <p:sldId id="287" r:id="rId6"/>
    <p:sldId id="288" r:id="rId7"/>
    <p:sldId id="289" r:id="rId8"/>
    <p:sldId id="290" r:id="rId9"/>
    <p:sldId id="316" r:id="rId10"/>
    <p:sldId id="317" r:id="rId11"/>
    <p:sldId id="318" r:id="rId12"/>
    <p:sldId id="319" r:id="rId13"/>
    <p:sldId id="352" r:id="rId14"/>
    <p:sldId id="291" r:id="rId15"/>
    <p:sldId id="292" r:id="rId16"/>
    <p:sldId id="293" r:id="rId17"/>
    <p:sldId id="294" r:id="rId18"/>
    <p:sldId id="296" r:id="rId19"/>
    <p:sldId id="346" r:id="rId20"/>
    <p:sldId id="347" r:id="rId21"/>
    <p:sldId id="345" r:id="rId22"/>
    <p:sldId id="304" r:id="rId23"/>
    <p:sldId id="350" r:id="rId24"/>
    <p:sldId id="343" r:id="rId25"/>
    <p:sldId id="321" r:id="rId26"/>
    <p:sldId id="351" r:id="rId27"/>
    <p:sldId id="349" r:id="rId28"/>
    <p:sldId id="322" r:id="rId29"/>
    <p:sldId id="323" r:id="rId30"/>
    <p:sldId id="324" r:id="rId31"/>
    <p:sldId id="325" r:id="rId32"/>
    <p:sldId id="326" r:id="rId33"/>
    <p:sldId id="327" r:id="rId34"/>
    <p:sldId id="328" r:id="rId35"/>
    <p:sldId id="329" r:id="rId36"/>
    <p:sldId id="330" r:id="rId37"/>
    <p:sldId id="331" r:id="rId38"/>
    <p:sldId id="332" r:id="rId39"/>
    <p:sldId id="333" r:id="rId40"/>
    <p:sldId id="334" r:id="rId41"/>
    <p:sldId id="335" r:id="rId42"/>
    <p:sldId id="336" r:id="rId43"/>
    <p:sldId id="337" r:id="rId44"/>
    <p:sldId id="338" r:id="rId45"/>
    <p:sldId id="339" r:id="rId46"/>
    <p:sldId id="340" r:id="rId47"/>
    <p:sldId id="341" r:id="rId48"/>
    <p:sldId id="342" r:id="rId49"/>
    <p:sldId id="348" r:id="rId50"/>
  </p:sldIdLst>
  <p:sldSz cx="9144000" cy="6858000" type="screen4x3"/>
  <p:notesSz cx="6799263" cy="9929813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03" autoAdjust="0"/>
  </p:normalViewPr>
  <p:slideViewPr>
    <p:cSldViewPr>
      <p:cViewPr varScale="1">
        <p:scale>
          <a:sx n="53" d="100"/>
          <a:sy n="53" d="100"/>
        </p:scale>
        <p:origin x="1195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840"/>
    </p:cViewPr>
  </p:sorterViewPr>
  <p:notesViewPr>
    <p:cSldViewPr>
      <p:cViewPr varScale="1">
        <p:scale>
          <a:sx n="62" d="100"/>
          <a:sy n="62" d="100"/>
        </p:scale>
        <p:origin x="-3302" y="-82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347" cy="496491"/>
          </a:xfrm>
          <a:prstGeom prst="rect">
            <a:avLst/>
          </a:prstGeom>
        </p:spPr>
        <p:txBody>
          <a:bodyPr vert="horz" lIns="92482" tIns="46241" rIns="92482" bIns="46241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1344" y="1"/>
            <a:ext cx="2946347" cy="496491"/>
          </a:xfrm>
          <a:prstGeom prst="rect">
            <a:avLst/>
          </a:prstGeom>
        </p:spPr>
        <p:txBody>
          <a:bodyPr vert="horz" lIns="92482" tIns="46241" rIns="92482" bIns="46241" rtlCol="0"/>
          <a:lstStyle>
            <a:lvl1pPr algn="r">
              <a:defRPr sz="1200"/>
            </a:lvl1pPr>
          </a:lstStyle>
          <a:p>
            <a:fld id="{4A2F82DE-5506-435A-988E-32CE03828ACE}" type="datetimeFigureOut">
              <a:rPr lang="zh-TW" altLang="en-US" smtClean="0"/>
              <a:pPr/>
              <a:t>2015/4/12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82" tIns="46241" rIns="92482" bIns="46241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927" y="4716662"/>
            <a:ext cx="5439410" cy="4468417"/>
          </a:xfrm>
          <a:prstGeom prst="rect">
            <a:avLst/>
          </a:prstGeom>
        </p:spPr>
        <p:txBody>
          <a:bodyPr vert="horz" lIns="92482" tIns="46241" rIns="92482" bIns="46241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2482" tIns="46241" rIns="92482" bIns="46241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1344" y="9431599"/>
            <a:ext cx="2946347" cy="496491"/>
          </a:xfrm>
          <a:prstGeom prst="rect">
            <a:avLst/>
          </a:prstGeom>
        </p:spPr>
        <p:txBody>
          <a:bodyPr vert="horz" lIns="92482" tIns="46241" rIns="92482" bIns="46241" rtlCol="0" anchor="b"/>
          <a:lstStyle>
            <a:lvl1pPr algn="r">
              <a:defRPr sz="1200"/>
            </a:lvl1pPr>
          </a:lstStyle>
          <a:p>
            <a:fld id="{4DE2FA95-0C02-428F-B71C-F39800CEF52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1220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400" kern="1200" baseline="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defTabSz="914400" rtl="0" eaLnBrk="1" latinLnBrk="0" hangingPunct="1">
      <a:defRPr sz="1400" kern="1200" baseline="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defTabSz="914400" rtl="0" eaLnBrk="1" latinLnBrk="0" hangingPunct="1">
      <a:defRPr sz="1400" kern="1200" baseline="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defTabSz="914400" rtl="0" eaLnBrk="1" latinLnBrk="0" hangingPunct="1">
      <a:defRPr sz="1400" kern="1200" baseline="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defTabSz="914400" rtl="0" eaLnBrk="1" latinLnBrk="0" hangingPunct="1">
      <a:defRPr sz="1400" kern="1200" baseline="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2FA95-0C02-428F-B71C-F39800CEF52F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34085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35683F-AFBD-4B38-886D-115AAD775E6E}" type="slidenum">
              <a:rPr lang="en-US" altLang="zh-TW" smtClean="0">
                <a:ea typeface="新細明體" charset="-120"/>
              </a:rPr>
              <a:pPr/>
              <a:t>14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altLang="zh-TW" sz="1800" dirty="0" smtClean="0">
                <a:ea typeface="新細明體" charset="-120"/>
              </a:rPr>
              <a:t>The mobile devices have two modes, active mode and doze mode.</a:t>
            </a:r>
          </a:p>
          <a:p>
            <a:pPr eaLnBrk="1" hangingPunct="1"/>
            <a:r>
              <a:rPr lang="en-US" altLang="zh-TW" sz="1800" dirty="0" smtClean="0">
                <a:ea typeface="新細明體" charset="-120"/>
              </a:rPr>
              <a:t>In active mode, the devices consume more power energy and can listen to the wireless channel.</a:t>
            </a:r>
          </a:p>
          <a:p>
            <a:pPr eaLnBrk="1" hangingPunct="1"/>
            <a:r>
              <a:rPr lang="en-US" altLang="zh-TW" sz="1800" dirty="0" smtClean="0">
                <a:ea typeface="新細明體" charset="-120"/>
              </a:rPr>
              <a:t>On the other hand, in doze mode, the devices consume less power energy and cannot listen to the channel.</a:t>
            </a:r>
          </a:p>
          <a:p>
            <a:pPr eaLnBrk="1" hangingPunct="1"/>
            <a:r>
              <a:rPr lang="en-US" altLang="zh-TW" sz="1800" dirty="0" smtClean="0">
                <a:ea typeface="新細明體" charset="-120"/>
              </a:rPr>
              <a:t>The technology of selective tuning is to keep the devices remaining the </a:t>
            </a:r>
            <a:r>
              <a:rPr lang="en-US" altLang="zh-TW" sz="1800" dirty="0" smtClean="0">
                <a:solidFill>
                  <a:srgbClr val="FF0000"/>
                </a:solidFill>
                <a:ea typeface="新細明體" charset="-120"/>
              </a:rPr>
              <a:t>doze</a:t>
            </a:r>
            <a:r>
              <a:rPr lang="en-US" altLang="zh-TW" sz="1800" dirty="0" smtClean="0">
                <a:ea typeface="新細明體" charset="-120"/>
              </a:rPr>
              <a:t> mode </a:t>
            </a:r>
          </a:p>
          <a:p>
            <a:pPr eaLnBrk="1" hangingPunct="1"/>
            <a:r>
              <a:rPr lang="en-US" altLang="zh-TW" sz="1800" dirty="0" smtClean="0">
                <a:ea typeface="新細明體" charset="-120"/>
              </a:rPr>
              <a:t>most of the time and going into the active mode only when the relevant information is present.</a:t>
            </a:r>
            <a:endParaRPr lang="zh-TW" altLang="zh-TW" sz="1800" dirty="0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617541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BD6885-78E5-4D60-BD03-9384E3D0339E}" type="slidenum">
              <a:rPr lang="en-US" altLang="zh-TW" smtClean="0">
                <a:ea typeface="新細明體" charset="-120"/>
              </a:rPr>
              <a:pPr/>
              <a:t>15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altLang="zh-TW" sz="1800" dirty="0" smtClean="0">
                <a:ea typeface="新細明體" charset="-120"/>
              </a:rPr>
              <a:t>Let me use this figure to explain selective tuning.</a:t>
            </a:r>
          </a:p>
          <a:p>
            <a:pPr eaLnBrk="1" hangingPunct="1"/>
            <a:r>
              <a:rPr lang="en-US" altLang="zh-TW" sz="1800" dirty="0" smtClean="0">
                <a:ea typeface="新細明體" charset="-120"/>
              </a:rPr>
              <a:t>The client first tunes in the channel to receive the index bucket. From this index bucket, the client will know when the desired data will arrive. </a:t>
            </a:r>
          </a:p>
          <a:p>
            <a:pPr eaLnBrk="1" hangingPunct="1"/>
            <a:r>
              <a:rPr lang="en-US" altLang="zh-TW" sz="1800" dirty="0" smtClean="0">
                <a:ea typeface="新細明體" charset="-120"/>
              </a:rPr>
              <a:t>Then, the client can switch into the doze mode to save the power until the desired data arrives.</a:t>
            </a:r>
            <a:endParaRPr lang="zh-TW" altLang="zh-TW" sz="1800" dirty="0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478256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zh-TW" sz="1800" dirty="0" smtClean="0">
                <a:ea typeface="新細明體" charset="-120"/>
              </a:rPr>
              <a:t>Two </a:t>
            </a:r>
            <a:r>
              <a:rPr lang="en-US" altLang="zh-TW" sz="1800" dirty="0" err="1" smtClean="0">
                <a:ea typeface="新細明體" charset="-120"/>
              </a:rPr>
              <a:t>perf</a:t>
            </a:r>
            <a:r>
              <a:rPr lang="en-US" altLang="zh-TW" sz="1800" dirty="0" smtClean="0">
                <a:ea typeface="新細明體" charset="-120"/>
              </a:rPr>
              <a:t> measures are concerned in this environment.</a:t>
            </a:r>
            <a:endParaRPr lang="zh-TW" altLang="en-US" sz="1800" dirty="0" smtClean="0">
              <a:ea typeface="新細明體" charset="-120"/>
            </a:endParaRPr>
          </a:p>
        </p:txBody>
      </p:sp>
      <p:sp>
        <p:nvSpPr>
          <p:cNvPr id="5427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AA886A-A45A-4930-84D8-D3FE7848E578}" type="slidenum">
              <a:rPr lang="en-US" altLang="zh-TW" smtClean="0">
                <a:ea typeface="新細明體" charset="-120"/>
              </a:rPr>
              <a:pPr/>
              <a:t>16</a:t>
            </a:fld>
            <a:endParaRPr lang="en-US" altLang="zh-TW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822668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D4F972-E3B3-4CA4-9AC1-9FFAED1E6407}" type="slidenum">
              <a:rPr lang="en-US" altLang="zh-TW" smtClean="0">
                <a:ea typeface="新細明體" charset="-120"/>
              </a:rPr>
              <a:pPr/>
              <a:t>17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altLang="zh-TW" sz="1800" dirty="0" smtClean="0">
                <a:ea typeface="新細明體" charset="-120"/>
              </a:rPr>
              <a:t>This figure depicts the access time and tuning time.</a:t>
            </a:r>
          </a:p>
          <a:p>
            <a:pPr eaLnBrk="1" hangingPunct="1"/>
            <a:r>
              <a:rPr lang="en-US" altLang="zh-TW" sz="1800" dirty="0" smtClean="0">
                <a:ea typeface="新細明體" charset="-120"/>
              </a:rPr>
              <a:t>If the client requests the data of interest at this point, and the data of interest is at this point.</a:t>
            </a:r>
          </a:p>
          <a:p>
            <a:pPr eaLnBrk="1" hangingPunct="1"/>
            <a:r>
              <a:rPr lang="en-US" altLang="zh-TW" sz="1800" dirty="0" smtClean="0">
                <a:ea typeface="新細明體" charset="-120"/>
              </a:rPr>
              <a:t>The client has to wait for this duration to get the data of interest.</a:t>
            </a:r>
          </a:p>
          <a:p>
            <a:pPr eaLnBrk="1" hangingPunct="1"/>
            <a:r>
              <a:rPr lang="en-US" altLang="zh-TW" sz="1800" dirty="0" smtClean="0">
                <a:ea typeface="新細明體" charset="-120"/>
              </a:rPr>
              <a:t>Therefore the duration from T7 to T0 is the access time.</a:t>
            </a:r>
          </a:p>
          <a:p>
            <a:pPr eaLnBrk="1" hangingPunct="1"/>
            <a:r>
              <a:rPr lang="en-US" altLang="zh-TW" sz="1800" dirty="0" smtClean="0">
                <a:ea typeface="新細明體" charset="-120"/>
              </a:rPr>
              <a:t>In this case, the index is broadcast along with the data file, </a:t>
            </a:r>
          </a:p>
          <a:p>
            <a:pPr eaLnBrk="1" hangingPunct="1"/>
            <a:r>
              <a:rPr lang="en-US" altLang="zh-TW" sz="1800" dirty="0" smtClean="0">
                <a:ea typeface="新細明體" charset="-120"/>
              </a:rPr>
              <a:t>so the client can be in the doze mode until the index or the data of interest is arrived.</a:t>
            </a:r>
          </a:p>
          <a:p>
            <a:pPr eaLnBrk="1" hangingPunct="1"/>
            <a:r>
              <a:rPr lang="en-US" altLang="zh-TW" sz="1800" dirty="0" smtClean="0">
                <a:ea typeface="新細明體" charset="-120"/>
              </a:rPr>
              <a:t>Therefore, the summation of these four durations is the tuning time.</a:t>
            </a:r>
          </a:p>
        </p:txBody>
      </p:sp>
    </p:spTree>
    <p:extLst>
      <p:ext uri="{BB962C8B-B14F-4D97-AF65-F5344CB8AC3E}">
        <p14:creationId xmlns:p14="http://schemas.microsoft.com/office/powerpoint/2010/main" val="40950637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694F01-C59B-4E59-A46C-892B1F0D0F16}" type="slidenum">
              <a:rPr lang="en-US" altLang="zh-TW" smtClean="0">
                <a:ea typeface="新細明體" charset="-120"/>
              </a:rPr>
              <a:pPr/>
              <a:t>18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z="1800" dirty="0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693067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In this paper, we focus on continuous window queries.</a:t>
            </a:r>
          </a:p>
          <a:p>
            <a:r>
              <a:rPr lang="en-US" altLang="zh-TW" dirty="0" smtClean="0"/>
              <a:t>In this figure, the user drives the car</a:t>
            </a:r>
            <a:r>
              <a:rPr lang="en-US" altLang="zh-TW" baseline="0" dirty="0" smtClean="0"/>
              <a:t> from here to here and wants to know glasses stores around him. This is the so-called continuous window query.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2FA95-0C02-428F-B71C-F39800CEF52F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78660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From</a:t>
            </a:r>
            <a:r>
              <a:rPr lang="en-US" altLang="zh-TW" baseline="0" dirty="0" smtClean="0"/>
              <a:t> our observation, we find out the answer spatial objects of a continuous window query may be neighbors of each other.</a:t>
            </a:r>
          </a:p>
          <a:p>
            <a:r>
              <a:rPr lang="en-US" altLang="zh-TW" baseline="0" dirty="0" smtClean="0"/>
              <a:t>Therefore, in this paper, we propose NI to interleave neighbor information among spatial objects in a broadcast cycle to speed up the query processing and reduce the power consumption.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2FA95-0C02-428F-B71C-F39800CEF52F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84795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2FA95-0C02-428F-B71C-F39800CEF52F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37631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2EBDF5-B2A4-4A6F-94A5-E16FD4A4D6C5}" type="slidenum">
              <a:rPr lang="en-US" altLang="zh-TW" smtClean="0">
                <a:ea typeface="新細明體" charset="-120"/>
              </a:rPr>
              <a:pPr/>
              <a:t>29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altLang="zh-TW" sz="1800" smtClean="0">
                <a:ea typeface="新細明體" charset="-120"/>
              </a:rPr>
              <a:t>The spatial objects are stored in the one-dimensional space in the order of the Hilbert curve.</a:t>
            </a:r>
          </a:p>
          <a:p>
            <a:pPr eaLnBrk="1" hangingPunct="1"/>
            <a:r>
              <a:rPr lang="en-US" altLang="zh-TW" sz="1800" smtClean="0">
                <a:ea typeface="新細明體" charset="-120"/>
              </a:rPr>
              <a:t>The Hilbert curve is one kind of space-filling curves, which passes thru every point in a multidimensional space once  to order these points linearly in the one-dimensional space. HC has good locality. That is, the points that are close in the multi-dimensional space are still close each other in the one-dimensional space.</a:t>
            </a:r>
            <a:endParaRPr lang="zh-TW" altLang="zh-TW" sz="1800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900831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Let me use an example to go through our proposed method.</a:t>
            </a:r>
            <a:r>
              <a:rPr lang="en-US" altLang="zh-TW" baseline="0" dirty="0" smtClean="0"/>
              <a:t> Consider that we have these spatial objects in this space.</a:t>
            </a:r>
          </a:p>
          <a:p>
            <a:r>
              <a:rPr lang="en-US" altLang="zh-TW" baseline="0" dirty="0" smtClean="0"/>
              <a:t>The black circle represents a spatial object.</a:t>
            </a:r>
          </a:p>
          <a:p>
            <a:r>
              <a:rPr lang="en-US" altLang="zh-TW" baseline="0" dirty="0" smtClean="0"/>
              <a:t>The spatial objects are broadcast on the channel following the sequence of the Hilbert curve of order 3.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2FA95-0C02-428F-B71C-F39800CEF52F}" type="slidenum">
              <a:rPr lang="zh-TW" altLang="en-US" smtClean="0"/>
              <a:pPr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1785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Here is my outline.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2FA95-0C02-428F-B71C-F39800CEF52F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3991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The objects</a:t>
            </a:r>
            <a:r>
              <a:rPr lang="en-US" altLang="zh-TW" baseline="0" dirty="0" smtClean="0"/>
              <a:t> having the same Hilbert curve value of order 2 are allocated to the same group.</a:t>
            </a:r>
          </a:p>
          <a:p>
            <a:r>
              <a:rPr lang="en-US" altLang="zh-TW" baseline="0" dirty="0" smtClean="0"/>
              <a:t>Then, an index bucket is allocated before each group.</a:t>
            </a:r>
          </a:p>
          <a:p>
            <a:r>
              <a:rPr lang="en-US" altLang="zh-TW" baseline="0" dirty="0" smtClean="0"/>
              <a:t>The index bucket contains information about neighbors and the objects in the group.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2FA95-0C02-428F-B71C-F39800CEF52F}" type="slidenum">
              <a:rPr lang="zh-TW" altLang="en-US" smtClean="0"/>
              <a:pPr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12850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The neighbor index</a:t>
            </a:r>
            <a:r>
              <a:rPr lang="en-US" altLang="zh-TW" baseline="0" dirty="0" smtClean="0"/>
              <a:t> in an index bucket for a group contains information about the surrounding neighbors from the Hilbert curve of order 2 to that of order 1.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2FA95-0C02-428F-B71C-F39800CEF52F}" type="slidenum">
              <a:rPr lang="zh-TW" altLang="en-US" smtClean="0"/>
              <a:pPr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20507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Take this group for</a:t>
            </a:r>
            <a:r>
              <a:rPr lang="en-US" altLang="zh-TW" baseline="0" dirty="0" smtClean="0"/>
              <a:t> example. Its surrounding neighbors of the Hilbert curve of order 2 containing objects are these three.</a:t>
            </a:r>
          </a:p>
          <a:p>
            <a:r>
              <a:rPr lang="en-US" altLang="zh-TW" baseline="0" dirty="0" smtClean="0"/>
              <a:t>And, its surrounding neighbors of the Hilbert curve of order 1 containing objects are these three.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2FA95-0C02-428F-B71C-F39800CEF52F}" type="slidenum">
              <a:rPr lang="zh-TW" altLang="en-US" smtClean="0"/>
              <a:pPr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09909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The corresponding neighbor indexes of order</a:t>
            </a:r>
            <a:r>
              <a:rPr lang="en-US" altLang="zh-TW" baseline="0" dirty="0" smtClean="0"/>
              <a:t> 2 and order 1 are put in index bucket NI2.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2FA95-0C02-428F-B71C-F39800CEF52F}" type="slidenum">
              <a:rPr lang="zh-TW" altLang="en-US" smtClean="0"/>
              <a:pPr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23046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The index entry with the</a:t>
            </a:r>
            <a:r>
              <a:rPr lang="en-US" altLang="zh-TW" baseline="0" dirty="0" smtClean="0"/>
              <a:t> wide range can provide more information about the following objects as compared to that with the short range.</a:t>
            </a:r>
          </a:p>
          <a:p>
            <a:r>
              <a:rPr lang="en-US" altLang="zh-TW" baseline="0" dirty="0" smtClean="0"/>
              <a:t>These two index entries are pointing to index bucket NI5. Therefore, this entry is removed from NI2.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2FA95-0C02-428F-B71C-F39800CEF52F}" type="slidenum">
              <a:rPr lang="zh-TW" altLang="en-US" smtClean="0"/>
              <a:pPr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45355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Here is the final broadcast cycle</a:t>
            </a:r>
            <a:r>
              <a:rPr lang="en-US" altLang="zh-TW" baseline="0" dirty="0" smtClean="0"/>
              <a:t> interleaved with neighbor indexes.</a:t>
            </a:r>
          </a:p>
          <a:p>
            <a:r>
              <a:rPr lang="en-US" altLang="zh-TW" baseline="0" dirty="0" smtClean="0"/>
              <a:t>Note that each index bucket also has information about the objects in its corresponding group, not shown in this figure.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2FA95-0C02-428F-B71C-F39800CEF52F}" type="slidenum">
              <a:rPr lang="zh-TW" altLang="en-US" smtClean="0"/>
              <a:pPr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85949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Now</a:t>
            </a:r>
            <a:r>
              <a:rPr lang="en-US" altLang="zh-TW" baseline="0" dirty="0" smtClean="0"/>
              <a:t> consider that a client issues a continuous window query from S to E. </a:t>
            </a:r>
          </a:p>
          <a:p>
            <a:r>
              <a:rPr lang="en-US" altLang="zh-TW" baseline="0" dirty="0" smtClean="0"/>
              <a:t>The spatial objects in this region should be found out. This region contains these three targeted segments.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2FA95-0C02-428F-B71C-F39800CEF52F}" type="slidenum">
              <a:rPr lang="zh-TW" altLang="en-US" smtClean="0"/>
              <a:pPr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67245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Support the client tunes in the channel</a:t>
            </a:r>
            <a:r>
              <a:rPr lang="en-US" altLang="zh-TW" baseline="0" dirty="0" smtClean="0"/>
              <a:t> here and receives index bucket NI2.</a:t>
            </a:r>
          </a:p>
          <a:p>
            <a:r>
              <a:rPr lang="en-US" altLang="zh-TW" baseline="0" dirty="0" smtClean="0"/>
              <a:t>After examining NI2, the client knows the arrival time of object 8.</a:t>
            </a:r>
          </a:p>
          <a:p>
            <a:r>
              <a:rPr lang="en-US" altLang="zh-TW" dirty="0" smtClean="0"/>
              <a:t>The</a:t>
            </a:r>
            <a:r>
              <a:rPr lang="en-US" altLang="zh-TW" baseline="0" dirty="0" smtClean="0"/>
              <a:t> range of this segment is reduced to this one.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And, this range of this doesn’t exist in the broadcast cycle.</a:t>
            </a:r>
          </a:p>
          <a:p>
            <a:r>
              <a:rPr lang="en-US" altLang="zh-TW" baseline="0" dirty="0" smtClean="0"/>
              <a:t>The offsets to be visited are recorded in V. </a:t>
            </a:r>
          </a:p>
          <a:p>
            <a:r>
              <a:rPr lang="en-US" altLang="zh-TW" baseline="0" dirty="0" smtClean="0"/>
              <a:t>After downloading object 8, NI5 will be visited. 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2FA95-0C02-428F-B71C-F39800CEF52F}" type="slidenum">
              <a:rPr lang="zh-TW" altLang="en-US" smtClean="0"/>
              <a:pPr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68129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After examining NI5, the client</a:t>
            </a:r>
            <a:r>
              <a:rPr lang="en-US" altLang="zh-TW" baseline="0" dirty="0" smtClean="0"/>
              <a:t> gets the offset to object 32.</a:t>
            </a:r>
          </a:p>
          <a:p>
            <a:r>
              <a:rPr lang="en-US" altLang="zh-TW" baseline="0" dirty="0" smtClean="0"/>
              <a:t>After object 32 is downloaded, the query processing is finished.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2FA95-0C02-428F-B71C-F39800CEF52F}" type="slidenum">
              <a:rPr lang="zh-TW" altLang="en-US" smtClean="0"/>
              <a:pPr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7594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For a continuous window query,</a:t>
            </a:r>
            <a:r>
              <a:rPr lang="en-US" altLang="zh-TW" baseline="0" dirty="0" smtClean="0"/>
              <a:t> the answered objects are only valid along  part of the query line segments, that is validity segments.</a:t>
            </a:r>
          </a:p>
          <a:p>
            <a:r>
              <a:rPr lang="en-US" altLang="zh-TW" baseline="0" dirty="0" smtClean="0"/>
              <a:t>The validity segment of an answered object is the intersection of the query line with its </a:t>
            </a:r>
            <a:r>
              <a:rPr lang="en-US" altLang="zh-TW" baseline="0" dirty="0" err="1" smtClean="0"/>
              <a:t>Minkowski</a:t>
            </a:r>
            <a:r>
              <a:rPr lang="en-US" altLang="zh-TW" baseline="0" dirty="0" smtClean="0"/>
              <a:t> region.</a:t>
            </a:r>
          </a:p>
          <a:p>
            <a:r>
              <a:rPr lang="en-US" altLang="zh-TW" baseline="0" dirty="0" smtClean="0"/>
              <a:t>The </a:t>
            </a:r>
            <a:r>
              <a:rPr lang="en-US" altLang="zh-TW" baseline="0" dirty="0" err="1" smtClean="0"/>
              <a:t>Minkowski</a:t>
            </a:r>
            <a:r>
              <a:rPr lang="en-US" altLang="zh-TW" baseline="0" dirty="0" smtClean="0"/>
              <a:t> region has the same size as the query window and centers at the answered object.</a:t>
            </a:r>
          </a:p>
          <a:p>
            <a:r>
              <a:rPr lang="en-US" altLang="zh-TW" baseline="0" dirty="0" smtClean="0"/>
              <a:t>Here shows the validity segments of objects 8 and 32.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2FA95-0C02-428F-B71C-F39800CEF52F}" type="slidenum">
              <a:rPr lang="zh-TW" altLang="en-US" smtClean="0"/>
              <a:pPr/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2055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790CF020-0937-473E-B149-E5FCE9823BBF}" type="slidenum">
              <a:rPr lang="en-US" altLang="zh-TW"/>
              <a:pPr eaLnBrk="1" hangingPunct="1"/>
              <a:t>3</a:t>
            </a:fld>
            <a:endParaRPr lang="en-US" altLang="zh-TW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3012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zh-TW" sz="1800" dirty="0" smtClean="0">
                <a:ea typeface="新細明體" charset="-120"/>
              </a:rPr>
              <a:t>In our </a:t>
            </a:r>
            <a:r>
              <a:rPr lang="en-US" altLang="zh-TW" sz="1800" dirty="0" err="1" smtClean="0">
                <a:ea typeface="新細明體" charset="-120"/>
              </a:rPr>
              <a:t>perf</a:t>
            </a:r>
            <a:r>
              <a:rPr lang="en-US" altLang="zh-TW" sz="1800" dirty="0" smtClean="0">
                <a:ea typeface="新細明體" charset="-120"/>
              </a:rPr>
              <a:t>. evaluation, we compare our proposed algorithm with DSI via simulation.</a:t>
            </a:r>
          </a:p>
          <a:p>
            <a:r>
              <a:rPr lang="en-US" altLang="zh-TW" sz="1800" dirty="0" smtClean="0">
                <a:ea typeface="新細明體" charset="-120"/>
              </a:rPr>
              <a:t>DSI is also a Hilbert curve-based algorithm for continuous window queries in wireless data broadcast systems.</a:t>
            </a:r>
            <a:endParaRPr lang="zh-TW" altLang="en-US" sz="1800" dirty="0" smtClean="0">
              <a:ea typeface="新細明體" charset="-120"/>
            </a:endParaRPr>
          </a:p>
        </p:txBody>
      </p:sp>
      <p:sp>
        <p:nvSpPr>
          <p:cNvPr id="7373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C6966C-FED5-4F06-A6E7-D1ED65732FE9}" type="slidenum">
              <a:rPr lang="en-US" altLang="zh-TW" smtClean="0">
                <a:ea typeface="新細明體" charset="-120"/>
              </a:rPr>
              <a:pPr/>
              <a:t>41</a:t>
            </a:fld>
            <a:endParaRPr lang="en-US" altLang="zh-TW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795868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In our</a:t>
            </a:r>
            <a:r>
              <a:rPr lang="en-US" altLang="zh-TW" baseline="0" dirty="0" smtClean="0"/>
              <a:t> simulation, we use these two cases of data distributions, uniform and real.</a:t>
            </a:r>
            <a:endParaRPr lang="zh-TW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16931491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Here are the simulation parameters.</a:t>
            </a:r>
          </a:p>
          <a:p>
            <a:r>
              <a:rPr lang="en-US" altLang="zh-TW" dirty="0" smtClean="0"/>
              <a:t>This one controls</a:t>
            </a:r>
            <a:r>
              <a:rPr lang="en-US" altLang="zh-TW" baseline="0" dirty="0" smtClean="0"/>
              <a:t> the size of a query window.</a:t>
            </a:r>
          </a:p>
          <a:p>
            <a:r>
              <a:rPr lang="en-US" altLang="zh-TW" baseline="0" dirty="0" smtClean="0"/>
              <a:t>This one controls the length of a query line segment.</a:t>
            </a:r>
            <a:endParaRPr lang="zh-TW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8645821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z="1800" dirty="0" smtClean="0">
              <a:ea typeface="新細明體" charset="-120"/>
            </a:endParaRPr>
          </a:p>
        </p:txBody>
      </p:sp>
      <p:sp>
        <p:nvSpPr>
          <p:cNvPr id="7578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AC29D6-8877-4858-92E6-4929738D1764}" type="slidenum">
              <a:rPr lang="en-US" altLang="zh-TW" smtClean="0">
                <a:ea typeface="新細明體" charset="-120"/>
              </a:rPr>
              <a:pPr/>
              <a:t>44</a:t>
            </a:fld>
            <a:endParaRPr lang="en-US" altLang="zh-TW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384440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In</a:t>
            </a:r>
            <a:r>
              <a:rPr lang="en-US" altLang="zh-TW" baseline="0" dirty="0" smtClean="0"/>
              <a:t> our simulation, we increase the values of these two </a:t>
            </a:r>
            <a:r>
              <a:rPr lang="en-US" altLang="zh-TW" baseline="0" dirty="0" err="1" smtClean="0"/>
              <a:t>perf</a:t>
            </a:r>
            <a:r>
              <a:rPr lang="en-US" altLang="zh-TW" baseline="0" dirty="0" smtClean="0"/>
              <a:t>. parameters at the same time.</a:t>
            </a:r>
          </a:p>
          <a:p>
            <a:r>
              <a:rPr lang="en-US" altLang="zh-TW" baseline="0" dirty="0" smtClean="0"/>
              <a:t>As the values of these two </a:t>
            </a:r>
            <a:r>
              <a:rPr lang="en-US" altLang="zh-TW" baseline="0" dirty="0" err="1" smtClean="0"/>
              <a:t>perf</a:t>
            </a:r>
            <a:r>
              <a:rPr lang="en-US" altLang="zh-TW" baseline="0" dirty="0" smtClean="0"/>
              <a:t>. parameters increase, the average access time of both methods increases.</a:t>
            </a:r>
          </a:p>
          <a:p>
            <a:r>
              <a:rPr lang="en-US" altLang="zh-TW" baseline="0" dirty="0" smtClean="0"/>
              <a:t>In this slide, we can observe that the </a:t>
            </a:r>
            <a:r>
              <a:rPr lang="en-US" altLang="zh-TW" baseline="0" dirty="0" err="1" smtClean="0"/>
              <a:t>avg</a:t>
            </a:r>
            <a:r>
              <a:rPr lang="en-US" altLang="zh-TW" baseline="0" dirty="0" smtClean="0"/>
              <a:t> access time of our proposed method is shorter than that of DSI in both uniform and real data sets.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2FA95-0C02-428F-B71C-F39800CEF52F}" type="slidenum">
              <a:rPr lang="zh-TW" altLang="en-US" smtClean="0"/>
              <a:pPr/>
              <a:t>45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10924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Here shows the corresponding average tuning time of both methods.</a:t>
            </a:r>
          </a:p>
          <a:p>
            <a:r>
              <a:rPr lang="en-US" altLang="zh-TW" dirty="0" smtClean="0"/>
              <a:t>Our proposed method still outperforms DSI on the</a:t>
            </a:r>
            <a:r>
              <a:rPr lang="en-US" altLang="zh-TW" baseline="0" dirty="0" smtClean="0"/>
              <a:t> </a:t>
            </a:r>
            <a:r>
              <a:rPr lang="en-US" altLang="zh-TW" baseline="0" dirty="0" err="1" smtClean="0"/>
              <a:t>avg</a:t>
            </a:r>
            <a:r>
              <a:rPr lang="en-US" altLang="zh-TW" baseline="0" dirty="0" smtClean="0"/>
              <a:t> tuning time.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2FA95-0C02-428F-B71C-F39800CEF52F}" type="slidenum">
              <a:rPr lang="zh-TW" altLang="en-US" smtClean="0"/>
              <a:pPr/>
              <a:t>46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48860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This</a:t>
            </a:r>
            <a:r>
              <a:rPr lang="en-US" altLang="zh-TW" baseline="0" dirty="0" smtClean="0"/>
              <a:t> slide shows the </a:t>
            </a:r>
            <a:r>
              <a:rPr lang="en-US" altLang="zh-TW" baseline="0" dirty="0" err="1" smtClean="0"/>
              <a:t>perf</a:t>
            </a:r>
            <a:r>
              <a:rPr lang="en-US" altLang="zh-TW" baseline="0" dirty="0" smtClean="0"/>
              <a:t> on the </a:t>
            </a:r>
            <a:r>
              <a:rPr lang="en-US" altLang="zh-TW" baseline="0" dirty="0" err="1" smtClean="0"/>
              <a:t>avg</a:t>
            </a:r>
            <a:r>
              <a:rPr lang="en-US" altLang="zh-TW" baseline="0" dirty="0" smtClean="0"/>
              <a:t> power consumption.</a:t>
            </a:r>
          </a:p>
          <a:p>
            <a:r>
              <a:rPr lang="en-US" altLang="zh-TW" baseline="0" dirty="0" smtClean="0"/>
              <a:t>The power consumption of our proposed method is less than that of DSI.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2FA95-0C02-428F-B71C-F39800CEF52F}" type="slidenum">
              <a:rPr lang="zh-TW" altLang="en-US" smtClean="0"/>
              <a:pPr/>
              <a:t>47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273604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106112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34E066B4-F81B-4F32-9B0C-B617362D306D}" type="slidenum">
              <a:rPr lang="en-US" altLang="zh-TW"/>
              <a:pPr eaLnBrk="1" hangingPunct="1"/>
              <a:t>4</a:t>
            </a:fld>
            <a:endParaRPr lang="en-US" altLang="zh-TW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6337" cy="44656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TW" smtClean="0">
                <a:latin typeface="Arial" panose="020B0604020202020204" pitchFamily="34" charset="0"/>
              </a:rPr>
              <a:t>Here are the features of wireless systems.</a:t>
            </a:r>
          </a:p>
          <a:p>
            <a:pPr eaLnBrk="1" hangingPunct="1"/>
            <a:r>
              <a:rPr lang="en-US" altLang="zh-TW" smtClean="0">
                <a:latin typeface="Arial" panose="020B0604020202020204" pitchFamily="34" charset="0"/>
              </a:rPr>
              <a:t>The communications between the server and the client are asymmetric.</a:t>
            </a:r>
          </a:p>
          <a:p>
            <a:pPr eaLnBrk="1" hangingPunct="1"/>
            <a:r>
              <a:rPr lang="en-US" altLang="zh-TW" smtClean="0">
                <a:latin typeface="Arial" panose="020B0604020202020204" pitchFamily="34" charset="0"/>
              </a:rPr>
              <a:t>Since the client often moves out, there are frequent disconnections.</a:t>
            </a:r>
          </a:p>
          <a:p>
            <a:pPr eaLnBrk="1" hangingPunct="1"/>
            <a:r>
              <a:rPr lang="en-US" altLang="zh-TW" smtClean="0">
                <a:latin typeface="Arial" panose="020B0604020202020204" pitchFamily="34" charset="0"/>
              </a:rPr>
              <a:t>Since the source of power is the battery, the active duration of the mobile unit is limited by power.</a:t>
            </a:r>
          </a:p>
          <a:p>
            <a:pPr eaLnBrk="1" hangingPunct="1"/>
            <a:r>
              <a:rPr lang="en-US" altLang="zh-TW" smtClean="0">
                <a:latin typeface="Arial" panose="020B0604020202020204" pitchFamily="34" charset="0"/>
              </a:rPr>
              <a:t>For saving power, the screen size of the mobile machine is small.</a:t>
            </a:r>
          </a:p>
          <a:p>
            <a:pPr eaLnBrk="1" hangingPunct="1"/>
            <a:endParaRPr lang="en-US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782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365879-2659-4EBE-92F4-46554A68C410}" type="slidenum">
              <a:rPr lang="en-US" altLang="zh-TW" smtClean="0">
                <a:ea typeface="新細明體" charset="-120"/>
              </a:rPr>
              <a:pPr/>
              <a:t>5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altLang="zh-TW" sz="1800" dirty="0" smtClean="0">
                <a:ea typeface="新細明體" charset="-120"/>
              </a:rPr>
              <a:t>There are two types of the wireless info. channels, uplink channels and downlink channels.</a:t>
            </a:r>
          </a:p>
          <a:p>
            <a:pPr eaLnBrk="1" hangingPunct="1"/>
            <a:r>
              <a:rPr lang="en-US" altLang="zh-TW" sz="1800" dirty="0" smtClean="0">
                <a:ea typeface="新細明體" charset="-120"/>
              </a:rPr>
              <a:t>Uplink channels are from clients to servers and downlink channels are from servers to clients.</a:t>
            </a:r>
          </a:p>
        </p:txBody>
      </p:sp>
    </p:spTree>
    <p:extLst>
      <p:ext uri="{BB962C8B-B14F-4D97-AF65-F5344CB8AC3E}">
        <p14:creationId xmlns:p14="http://schemas.microsoft.com/office/powerpoint/2010/main" val="4527846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98F83F-973C-4BF3-B0C2-C53F1F88A820}" type="slidenum">
              <a:rPr lang="en-US" altLang="zh-TW" smtClean="0">
                <a:ea typeface="新細明體" charset="-120"/>
              </a:rPr>
              <a:pPr/>
              <a:t>6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altLang="zh-TW" sz="1800" dirty="0" smtClean="0">
                <a:ea typeface="新細明體" charset="-120"/>
              </a:rPr>
              <a:t>In the wireless environment, the downlink communication capacity is relatively much greater than the uplink one.</a:t>
            </a:r>
          </a:p>
          <a:p>
            <a:pPr eaLnBrk="1" hangingPunct="1"/>
            <a:r>
              <a:rPr lang="en-US" altLang="zh-TW" sz="1800" dirty="0" smtClean="0">
                <a:ea typeface="新細明體" charset="-120"/>
              </a:rPr>
              <a:t>Therefore, under such an environment, the push-based data broadcast provides a good </a:t>
            </a:r>
            <a:r>
              <a:rPr lang="en-US" altLang="zh-TW" sz="1800" dirty="0" err="1" smtClean="0">
                <a:ea typeface="新細明體" charset="-120"/>
              </a:rPr>
              <a:t>perf</a:t>
            </a:r>
            <a:r>
              <a:rPr lang="en-US" altLang="zh-TW" sz="1800" dirty="0" smtClean="0">
                <a:ea typeface="新細明體" charset="-12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58544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zh-TW" sz="1800" dirty="0" smtClean="0">
                <a:ea typeface="新細明體" charset="-120"/>
              </a:rPr>
              <a:t>Let me use this example to explain the push-based data broadcast system.</a:t>
            </a:r>
          </a:p>
          <a:p>
            <a:r>
              <a:rPr lang="en-US" altLang="zh-TW" sz="1800" dirty="0" smtClean="0">
                <a:ea typeface="新細明體" charset="-120"/>
              </a:rPr>
              <a:t>When tourists come to Fukuoka for the first time, they may want to go sightseeing.</a:t>
            </a:r>
          </a:p>
          <a:p>
            <a:r>
              <a:rPr lang="en-US" altLang="zh-TW" sz="1800" dirty="0" smtClean="0">
                <a:ea typeface="新細明體" charset="-120"/>
              </a:rPr>
              <a:t>We can use the server to cyclically broadcast the info. about hot attractions in Fukuoka</a:t>
            </a:r>
          </a:p>
          <a:p>
            <a:r>
              <a:rPr lang="en-US" altLang="zh-TW" sz="1800" dirty="0" smtClean="0">
                <a:ea typeface="新細明體" charset="-120"/>
              </a:rPr>
              <a:t>on the broadcast channel.</a:t>
            </a:r>
          </a:p>
          <a:p>
            <a:r>
              <a:rPr lang="en-US" altLang="zh-TW" sz="1800" dirty="0" smtClean="0">
                <a:ea typeface="新細明體" charset="-120"/>
              </a:rPr>
              <a:t>The tourists can use the mobile devices, such as PDA equipped with the wireless facility,</a:t>
            </a:r>
          </a:p>
          <a:p>
            <a:r>
              <a:rPr lang="en-US" altLang="zh-TW" sz="1800" dirty="0" smtClean="0">
                <a:ea typeface="新細明體" charset="-120"/>
              </a:rPr>
              <a:t>to receive the desired info. from the channel.</a:t>
            </a:r>
            <a:endParaRPr lang="zh-TW" altLang="en-US" sz="1800" dirty="0" smtClean="0">
              <a:ea typeface="新細明體" charset="-120"/>
            </a:endParaRPr>
          </a:p>
        </p:txBody>
      </p:sp>
      <p:sp>
        <p:nvSpPr>
          <p:cNvPr id="4915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D51D58-C4D7-46A3-8E6D-81E497153887}" type="slidenum">
              <a:rPr lang="en-US" altLang="zh-TW" smtClean="0">
                <a:ea typeface="新細明體" charset="-120"/>
              </a:rPr>
              <a:pPr/>
              <a:t>7</a:t>
            </a:fld>
            <a:endParaRPr lang="en-US" altLang="zh-TW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82778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FDE69C-7565-481C-89D8-FE0EB13CDAC1}" type="slidenum">
              <a:rPr lang="en-US" altLang="zh-TW" smtClean="0">
                <a:ea typeface="新細明體" charset="-120"/>
              </a:rPr>
              <a:pPr/>
              <a:t>8</a:t>
            </a:fld>
            <a:endParaRPr lang="en-US" altLang="zh-TW" smtClean="0">
              <a:ea typeface="新細明體" charset="-12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altLang="zh-TW" sz="1800" dirty="0" smtClean="0">
                <a:ea typeface="新細明體" charset="-120"/>
              </a:rPr>
              <a:t>Wireless data broadcast has an advantage of scalability. </a:t>
            </a:r>
          </a:p>
          <a:p>
            <a:pPr eaLnBrk="1" hangingPunct="1"/>
            <a:r>
              <a:rPr lang="en-US" altLang="zh-TW" sz="1800" dirty="0" smtClean="0">
                <a:ea typeface="新細明體" charset="-120"/>
              </a:rPr>
              <a:t>That is, the servicing cost of the server is the same no matter how many clients there are.</a:t>
            </a:r>
            <a:endParaRPr lang="zh-TW" altLang="zh-TW" sz="1800" dirty="0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299382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34E066B4-F81B-4F32-9B0C-B617362D306D}" type="slidenum">
              <a:rPr lang="en-US" altLang="zh-TW"/>
              <a:pPr eaLnBrk="1" hangingPunct="1"/>
              <a:t>13</a:t>
            </a:fld>
            <a:endParaRPr lang="en-US" altLang="zh-TW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6337" cy="44656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TW" smtClean="0">
                <a:latin typeface="Arial" panose="020B0604020202020204" pitchFamily="34" charset="0"/>
              </a:rPr>
              <a:t>Here are the features of wireless systems.</a:t>
            </a:r>
          </a:p>
          <a:p>
            <a:pPr eaLnBrk="1" hangingPunct="1"/>
            <a:r>
              <a:rPr lang="en-US" altLang="zh-TW" smtClean="0">
                <a:latin typeface="Arial" panose="020B0604020202020204" pitchFamily="34" charset="0"/>
              </a:rPr>
              <a:t>The communications between the server and the client are asymmetric.</a:t>
            </a:r>
          </a:p>
          <a:p>
            <a:pPr eaLnBrk="1" hangingPunct="1"/>
            <a:r>
              <a:rPr lang="en-US" altLang="zh-TW" smtClean="0">
                <a:latin typeface="Arial" panose="020B0604020202020204" pitchFamily="34" charset="0"/>
              </a:rPr>
              <a:t>Since the client often moves out, there are frequent disconnections.</a:t>
            </a:r>
          </a:p>
          <a:p>
            <a:pPr eaLnBrk="1" hangingPunct="1"/>
            <a:r>
              <a:rPr lang="en-US" altLang="zh-TW" smtClean="0">
                <a:latin typeface="Arial" panose="020B0604020202020204" pitchFamily="34" charset="0"/>
              </a:rPr>
              <a:t>Since the source of power is the battery, the active duration of the mobile unit is limited by power.</a:t>
            </a:r>
          </a:p>
          <a:p>
            <a:pPr eaLnBrk="1" hangingPunct="1"/>
            <a:r>
              <a:rPr lang="en-US" altLang="zh-TW" smtClean="0">
                <a:latin typeface="Arial" panose="020B0604020202020204" pitchFamily="34" charset="0"/>
              </a:rPr>
              <a:t>For saving power, the screen size of the mobile machine is small.</a:t>
            </a:r>
          </a:p>
          <a:p>
            <a:pPr eaLnBrk="1" hangingPunct="1"/>
            <a:endParaRPr lang="en-US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246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A43FD3-FD58-48B6-8471-887FBC38B906}" type="datetime1">
              <a:rPr lang="zh-TW" altLang="en-US" smtClean="0"/>
              <a:t>2015/4/12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0DCD55C-F89D-4C79-BC2B-2868095EF608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BB1B71-C9CC-4E1D-97D9-A61E0F14F887}" type="datetime1">
              <a:rPr lang="zh-TW" altLang="en-US" smtClean="0"/>
              <a:t>2015/4/12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F12E6E-4F96-448D-9620-E51081A0875E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88E9E8-9FA4-40EC-B95C-DEE31C8C9E8C}" type="datetime1">
              <a:rPr lang="zh-TW" altLang="en-US" smtClean="0"/>
              <a:t>2015/4/12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203092-704B-45C0-8CE4-3266B148155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E425B1-7A0B-444C-8ACC-965DA8574DE4}" type="datetime1">
              <a:rPr lang="zh-TW" altLang="en-US" smtClean="0"/>
              <a:t>2015/4/12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648FA1-8653-4DD0-AFCF-2555AC472CAE}" type="datetime1">
              <a:rPr lang="zh-TW" altLang="en-US" smtClean="0"/>
              <a:t>2015/4/12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56EA19-7DF3-4E99-B356-48F21F84C35E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96AA98-9B00-4D75-ABD4-E923C2CB1E7B}" type="datetime1">
              <a:rPr lang="zh-TW" altLang="en-US" smtClean="0"/>
              <a:t>2015/4/12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ECC2B3-9525-4E6F-8E73-737AFB2F5D08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8B2E68-2DF3-42CD-A8C5-815E19A131A4}" type="datetime1">
              <a:rPr lang="zh-TW" altLang="en-US" smtClean="0"/>
              <a:t>2015/4/12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6A91F7-A397-4E69-BDDA-85E074AAD98E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485892-1287-44D3-91AB-67A990313F6A}" type="datetime1">
              <a:rPr lang="zh-TW" altLang="en-US" smtClean="0"/>
              <a:t>2015/4/12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2511C6-F890-40A0-827E-EF6721A1B2F1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1F1F1E-9BA4-4738-91E9-6A9051CB9D74}" type="datetime1">
              <a:rPr lang="zh-TW" altLang="en-US" smtClean="0"/>
              <a:t>2015/4/12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640BC-1208-47E5-90B3-7DCBB5EAF6C0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BB9B90-0E4E-4343-B419-7FAFEE5C6B4D}" type="datetime1">
              <a:rPr lang="zh-TW" altLang="en-US" smtClean="0"/>
              <a:t>2015/4/12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773AF5-B444-473E-9010-BA88BB27F816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A40DA6-2C06-4505-A697-7E9CD188D92A}" type="datetime1">
              <a:rPr lang="zh-TW" altLang="en-US" smtClean="0"/>
              <a:t>2015/4/12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431F7C-4595-41F2-9E4C-A46A1A9689E4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D2258B9-38E7-4032-83E5-EA269E731EFA}" type="datetime1">
              <a:rPr lang="zh-TW" altLang="en-US" smtClean="0"/>
              <a:t>2015/4/12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50AC35E-A658-4C41-9DBD-315B77149F86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nfocom.asia.edu.tw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4.emf"/><Relationship Id="rId4" Type="http://schemas.openxmlformats.org/officeDocument/2006/relationships/oleObject" Target="../embeddings/oleObject4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5.wmf"/><Relationship Id="rId4" Type="http://schemas.openxmlformats.org/officeDocument/2006/relationships/oleObject" Target="../embeddings/oleObject5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3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36.emf"/><Relationship Id="rId4" Type="http://schemas.openxmlformats.org/officeDocument/2006/relationships/oleObject" Target="../embeddings/oleObject6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38.emf"/><Relationship Id="rId4" Type="http://schemas.openxmlformats.org/officeDocument/2006/relationships/oleObject" Target="../embeddings/oleObject8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9.emf"/><Relationship Id="rId4" Type="http://schemas.openxmlformats.org/officeDocument/2006/relationships/oleObject" Target="../embeddings/oleObject9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40.emf"/><Relationship Id="rId4" Type="http://schemas.openxmlformats.org/officeDocument/2006/relationships/oleObject" Target="../embeddings/oleObject10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42.emf"/><Relationship Id="rId4" Type="http://schemas.openxmlformats.org/officeDocument/2006/relationships/oleObject" Target="../embeddings/oleObject11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43.emf"/><Relationship Id="rId4" Type="http://schemas.openxmlformats.org/officeDocument/2006/relationships/oleObject" Target="../embeddings/oleObject12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em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5536" y="1628800"/>
            <a:ext cx="8352928" cy="223224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zh-TW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altLang="zh-TW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altLang="zh-TW" b="1" dirty="0" smtClean="0"/>
              <a:t>Spatial Queries in Wireless Broadcast Environments</a:t>
            </a:r>
            <a:endParaRPr lang="zh-TW" altLang="en-US" b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62546" y="3645024"/>
            <a:ext cx="5818909" cy="2520280"/>
          </a:xfrm>
        </p:spPr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n-US" altLang="zh-TW" dirty="0" smtClean="0"/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沈俊宏 </a:t>
            </a:r>
            <a:r>
              <a:rPr lang="zh-TW" altLang="en-US" dirty="0" smtClean="0">
                <a:solidFill>
                  <a:schemeClr val="tx1"/>
                </a:solidFill>
              </a:rPr>
              <a:t>助理教授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亞洲大學資訊傳播學系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台中市霧峰區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en-US" altLang="zh-TW" dirty="0">
                <a:hlinkClick r:id="rId3"/>
              </a:rPr>
              <a:t>http://infocom.asia.edu.tw</a:t>
            </a:r>
            <a:endParaRPr lang="en-US" altLang="zh-TW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相關產品</a:t>
            </a:r>
            <a:endParaRPr lang="en-US" altLang="zh-TW" dirty="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Complete Regional Weather Station with MSN® Direct Weather Data Service</a:t>
            </a:r>
          </a:p>
        </p:txBody>
      </p:sp>
      <p:pic>
        <p:nvPicPr>
          <p:cNvPr id="24580" name="Picture 4" descr="WeatherClock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789363"/>
            <a:ext cx="276225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 descr="DirectBand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357563"/>
            <a:ext cx="3384550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文字方塊 9"/>
          <p:cNvSpPr txBox="1">
            <a:spLocks noChangeArrowheads="1"/>
          </p:cNvSpPr>
          <p:nvPr/>
        </p:nvSpPr>
        <p:spPr bwMode="auto">
          <a:xfrm>
            <a:off x="312738" y="6230938"/>
            <a:ext cx="48529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/>
              <a:t>Photos courtesy of http://www.msndirect.com/</a:t>
            </a:r>
          </a:p>
        </p:txBody>
      </p:sp>
      <p:sp>
        <p:nvSpPr>
          <p:cNvPr id="24583" name="投影片編號版面配置區 1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C8C00ABB-1D7C-47EE-80B3-DEB4C45C8F1A}" type="slidenum">
              <a:rPr lang="en-US" altLang="zh-TW"/>
              <a:pPr eaLnBrk="1" hangingPunct="1"/>
              <a:t>10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8565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Smart Watches</a:t>
            </a:r>
          </a:p>
        </p:txBody>
      </p:sp>
      <p:pic>
        <p:nvPicPr>
          <p:cNvPr id="25604" name="Picture 4" descr="metal1_med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781300"/>
            <a:ext cx="2047875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 descr="New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708275"/>
            <a:ext cx="1223962" cy="97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1116013" y="3644900"/>
            <a:ext cx="8651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2000">
                <a:latin typeface="Verdana" panose="020B0604030504040204" pitchFamily="34" charset="0"/>
              </a:rPr>
              <a:t>News</a:t>
            </a:r>
          </a:p>
        </p:txBody>
      </p:sp>
      <p:pic>
        <p:nvPicPr>
          <p:cNvPr id="25607" name="Picture 7" descr="Weath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708275"/>
            <a:ext cx="1223962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2235200" y="3679825"/>
            <a:ext cx="1257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2000">
                <a:latin typeface="Verdana" panose="020B0604030504040204" pitchFamily="34" charset="0"/>
              </a:rPr>
              <a:t>Weather</a:t>
            </a:r>
          </a:p>
        </p:txBody>
      </p:sp>
      <p:pic>
        <p:nvPicPr>
          <p:cNvPr id="25609" name="Picture 9" descr="Stock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708275"/>
            <a:ext cx="1220788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3762375" y="3679825"/>
            <a:ext cx="1025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2000">
                <a:latin typeface="Verdana" panose="020B0604030504040204" pitchFamily="34" charset="0"/>
              </a:rPr>
              <a:t>Stocks</a:t>
            </a:r>
          </a:p>
        </p:txBody>
      </p:sp>
      <p:pic>
        <p:nvPicPr>
          <p:cNvPr id="25611" name="Picture 11" descr="Sport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221163"/>
            <a:ext cx="1220787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2" name="Rectangle 12"/>
          <p:cNvSpPr>
            <a:spLocks noChangeArrowheads="1"/>
          </p:cNvSpPr>
          <p:nvPr/>
        </p:nvSpPr>
        <p:spPr bwMode="auto">
          <a:xfrm>
            <a:off x="971550" y="5157788"/>
            <a:ext cx="1009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2000">
                <a:latin typeface="Verdana" panose="020B0604030504040204" pitchFamily="34" charset="0"/>
              </a:rPr>
              <a:t>Sports</a:t>
            </a:r>
          </a:p>
        </p:txBody>
      </p:sp>
      <p:pic>
        <p:nvPicPr>
          <p:cNvPr id="25613" name="Picture 13" descr="Lotter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4221163"/>
            <a:ext cx="1220787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4" name="Rectangle 14"/>
          <p:cNvSpPr>
            <a:spLocks noChangeArrowheads="1"/>
          </p:cNvSpPr>
          <p:nvPr/>
        </p:nvSpPr>
        <p:spPr bwMode="auto">
          <a:xfrm>
            <a:off x="2339975" y="5229225"/>
            <a:ext cx="10890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2000">
                <a:latin typeface="Verdana" panose="020B0604030504040204" pitchFamily="34" charset="0"/>
              </a:rPr>
              <a:t>Lottery</a:t>
            </a:r>
          </a:p>
        </p:txBody>
      </p:sp>
      <p:pic>
        <p:nvPicPr>
          <p:cNvPr id="25615" name="Picture 15" descr="Horoscope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4221163"/>
            <a:ext cx="1220788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6" name="Rectangle 16"/>
          <p:cNvSpPr>
            <a:spLocks noChangeArrowheads="1"/>
          </p:cNvSpPr>
          <p:nvPr/>
        </p:nvSpPr>
        <p:spPr bwMode="auto">
          <a:xfrm>
            <a:off x="3492500" y="5229225"/>
            <a:ext cx="16494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2000">
                <a:latin typeface="Verdana" panose="020B0604030504040204" pitchFamily="34" charset="0"/>
              </a:rPr>
              <a:t>Horoscopes</a:t>
            </a:r>
          </a:p>
        </p:txBody>
      </p:sp>
      <p:sp>
        <p:nvSpPr>
          <p:cNvPr id="25617" name="文字方塊 20"/>
          <p:cNvSpPr txBox="1">
            <a:spLocks noChangeArrowheads="1"/>
          </p:cNvSpPr>
          <p:nvPr/>
        </p:nvSpPr>
        <p:spPr bwMode="auto">
          <a:xfrm>
            <a:off x="312738" y="6230938"/>
            <a:ext cx="48529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/>
              <a:t>Photos courtesy of http://www.msndirect.com/</a:t>
            </a:r>
          </a:p>
        </p:txBody>
      </p:sp>
      <p:sp>
        <p:nvSpPr>
          <p:cNvPr id="25618" name="投影片編號版面配置區 2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90B48CB9-A624-4A2B-A372-E9030952C7D1}" type="slidenum">
              <a:rPr lang="en-US" altLang="zh-TW"/>
              <a:pPr eaLnBrk="1" hangingPunct="1"/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8556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Ambient’s Products</a:t>
            </a:r>
            <a:endParaRPr lang="zh-TW" altLang="en-US" smtClean="0"/>
          </a:p>
        </p:txBody>
      </p:sp>
      <p:pic>
        <p:nvPicPr>
          <p:cNvPr id="26627" name="圖片 5" descr="kit_hand_s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233488"/>
            <a:ext cx="24574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文字方塊 8"/>
          <p:cNvSpPr txBox="1">
            <a:spLocks noChangeArrowheads="1"/>
          </p:cNvSpPr>
          <p:nvPr/>
        </p:nvSpPr>
        <p:spPr bwMode="auto">
          <a:xfrm>
            <a:off x="312738" y="6230938"/>
            <a:ext cx="54562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/>
              <a:t>Photos courtesy of http://www.ambientdevices.com/</a:t>
            </a:r>
          </a:p>
        </p:txBody>
      </p:sp>
      <p:sp>
        <p:nvSpPr>
          <p:cNvPr id="26629" name="投影片編號版面配置區 10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7E0D452F-D295-4B99-A13D-5B8E450FCC6F}" type="slidenum">
              <a:rPr lang="en-US" altLang="zh-TW"/>
              <a:pPr eaLnBrk="1" hangingPunct="1"/>
              <a:t>12</a:t>
            </a:fld>
            <a:endParaRPr lang="en-US" altLang="zh-TW"/>
          </a:p>
        </p:txBody>
      </p:sp>
      <p:grpSp>
        <p:nvGrpSpPr>
          <p:cNvPr id="26630" name="群組 11"/>
          <p:cNvGrpSpPr>
            <a:grpSpLocks/>
          </p:cNvGrpSpPr>
          <p:nvPr/>
        </p:nvGrpSpPr>
        <p:grpSpPr bwMode="auto">
          <a:xfrm>
            <a:off x="2332038" y="3240088"/>
            <a:ext cx="6675437" cy="3281362"/>
            <a:chOff x="2332206" y="3239503"/>
            <a:chExt cx="6675269" cy="3281947"/>
          </a:xfrm>
        </p:grpSpPr>
        <p:pic>
          <p:nvPicPr>
            <p:cNvPr id="26631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64250" y="3576638"/>
              <a:ext cx="2943225" cy="2944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6632" name="Group 10"/>
            <p:cNvGrpSpPr>
              <a:grpSpLocks noChangeAspect="1"/>
            </p:cNvGrpSpPr>
            <p:nvPr/>
          </p:nvGrpSpPr>
          <p:grpSpPr bwMode="auto">
            <a:xfrm>
              <a:off x="2332206" y="3239503"/>
              <a:ext cx="6442075" cy="3009900"/>
              <a:chOff x="1459" y="2076"/>
              <a:chExt cx="4058" cy="1896"/>
            </a:xfrm>
          </p:grpSpPr>
          <p:sp>
            <p:nvSpPr>
              <p:cNvPr id="26633" name="AutoShape 9"/>
              <p:cNvSpPr>
                <a:spLocks noChangeAspect="1" noChangeArrowheads="1" noTextEdit="1"/>
              </p:cNvSpPr>
              <p:nvPr/>
            </p:nvSpPr>
            <p:spPr bwMode="auto">
              <a:xfrm>
                <a:off x="1521" y="2076"/>
                <a:ext cx="3996" cy="18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pic>
            <p:nvPicPr>
              <p:cNvPr id="26634" name="Picture 1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59" y="2374"/>
                <a:ext cx="2368" cy="14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635" name="Rectangle 13"/>
              <p:cNvSpPr>
                <a:spLocks noChangeArrowheads="1"/>
              </p:cNvSpPr>
              <p:nvPr/>
            </p:nvSpPr>
            <p:spPr bwMode="auto">
              <a:xfrm>
                <a:off x="2046" y="2135"/>
                <a:ext cx="1328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r>
                  <a:rPr lang="zh-TW" altLang="zh-TW" sz="20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Football SportsCast</a:t>
                </a:r>
                <a:endParaRPr lang="zh-TW" altLang="zh-TW"/>
              </a:p>
            </p:txBody>
          </p:sp>
          <p:sp>
            <p:nvSpPr>
              <p:cNvPr id="26636" name="Rectangle 14"/>
              <p:cNvSpPr>
                <a:spLocks noChangeArrowheads="1"/>
              </p:cNvSpPr>
              <p:nvPr/>
            </p:nvSpPr>
            <p:spPr bwMode="auto">
              <a:xfrm>
                <a:off x="4317" y="2135"/>
                <a:ext cx="1171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r>
                  <a:rPr lang="zh-TW" altLang="zh-TW" sz="20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7-Day Forecaster</a:t>
                </a:r>
                <a:endParaRPr lang="zh-TW" altLang="zh-TW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8717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4000" dirty="0" smtClean="0"/>
              <a:t>無線系統的特性</a:t>
            </a:r>
            <a:endParaRPr lang="en-US" altLang="zh-TW" sz="4000" dirty="0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idx="1"/>
          </p:nvPr>
        </p:nvSpPr>
        <p:spPr>
          <a:xfrm>
            <a:off x="533400" y="1412875"/>
            <a:ext cx="8153400" cy="47339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TW" altLang="en-US" sz="3600" dirty="0" smtClean="0"/>
              <a:t>傳輸的非對稱性</a:t>
            </a:r>
            <a:endParaRPr lang="en-US" altLang="zh-TW" sz="3600" dirty="0" smtClean="0"/>
          </a:p>
          <a:p>
            <a:pPr eaLnBrk="1" hangingPunct="1">
              <a:lnSpc>
                <a:spcPct val="90000"/>
              </a:lnSpc>
            </a:pPr>
            <a:endParaRPr lang="en-US" altLang="zh-TW" sz="36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zh-TW" altLang="en-US" sz="3600" dirty="0" smtClean="0"/>
              <a:t>經常斷線</a:t>
            </a:r>
            <a:endParaRPr lang="en-US" altLang="zh-TW" sz="3600" dirty="0" smtClean="0"/>
          </a:p>
          <a:p>
            <a:pPr eaLnBrk="1" hangingPunct="1">
              <a:lnSpc>
                <a:spcPct val="90000"/>
              </a:lnSpc>
            </a:pPr>
            <a:endParaRPr lang="en-US" altLang="zh-TW" sz="3600" dirty="0" smtClean="0"/>
          </a:p>
          <a:p>
            <a:pPr eaLnBrk="1" hangingPunct="1">
              <a:lnSpc>
                <a:spcPct val="90000"/>
              </a:lnSpc>
            </a:pPr>
            <a:r>
              <a:rPr lang="zh-TW" altLang="en-US" sz="3600" dirty="0" smtClean="0">
                <a:solidFill>
                  <a:srgbClr val="FF0000"/>
                </a:solidFill>
              </a:rPr>
              <a:t>電力的限制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zh-TW" sz="3600" dirty="0" smtClean="0"/>
          </a:p>
          <a:p>
            <a:pPr eaLnBrk="1" hangingPunct="1">
              <a:lnSpc>
                <a:spcPct val="90000"/>
              </a:lnSpc>
            </a:pPr>
            <a:r>
              <a:rPr lang="zh-TW" altLang="en-US" dirty="0" smtClean="0"/>
              <a:t>螢幕的尺寸</a:t>
            </a:r>
            <a:r>
              <a:rPr lang="en-US" altLang="zh-TW" dirty="0" smtClean="0"/>
              <a:t> </a:t>
            </a:r>
            <a:endParaRPr lang="en-US" altLang="zh-TW" dirty="0" smtClean="0"/>
          </a:p>
        </p:txBody>
      </p:sp>
      <p:sp>
        <p:nvSpPr>
          <p:cNvPr id="17412" name="投影片編號版面配置區 8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4E1A76D9-47CF-4B4D-A03D-54A3B63B7105}" type="slidenum">
              <a:rPr lang="en-US" altLang="zh-TW"/>
              <a:pPr eaLnBrk="1" hangingPunct="1"/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0816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選擇性聽頻道技術</a:t>
            </a:r>
            <a:endParaRPr lang="en-US" altLang="zh-TW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z="2800" dirty="0" smtClean="0"/>
              <a:t>Active </a:t>
            </a:r>
            <a:r>
              <a:rPr lang="en-US" altLang="zh-TW" sz="2800" dirty="0" smtClean="0"/>
              <a:t>mode (</a:t>
            </a:r>
            <a:r>
              <a:rPr lang="zh-TW" altLang="en-US" sz="2800" dirty="0" smtClean="0"/>
              <a:t>耗電模式</a:t>
            </a:r>
            <a:r>
              <a:rPr lang="en-US" altLang="zh-TW" sz="2800" dirty="0" smtClean="0"/>
              <a:t>)</a:t>
            </a:r>
            <a:endParaRPr lang="en-US" altLang="zh-TW" sz="28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altLang="zh-TW" dirty="0" smtClean="0"/>
              <a:t>More power consumption.</a:t>
            </a:r>
          </a:p>
          <a:p>
            <a:pPr eaLnBrk="1" hangingPunct="1">
              <a:lnSpc>
                <a:spcPct val="90000"/>
              </a:lnSpc>
            </a:pPr>
            <a:endParaRPr lang="en-US" altLang="zh-TW" sz="28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zh-TW" sz="2800" dirty="0" smtClean="0"/>
              <a:t>Doze </a:t>
            </a:r>
            <a:r>
              <a:rPr lang="en-US" altLang="zh-TW" sz="2800" dirty="0" smtClean="0"/>
              <a:t>mode (</a:t>
            </a:r>
            <a:r>
              <a:rPr lang="zh-TW" altLang="en-US" sz="2800" dirty="0" smtClean="0"/>
              <a:t>省電模式</a:t>
            </a:r>
            <a:r>
              <a:rPr lang="en-US" altLang="zh-TW" sz="2800" dirty="0" smtClean="0"/>
              <a:t>)</a:t>
            </a:r>
            <a:endParaRPr lang="en-US" altLang="zh-TW" sz="28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altLang="zh-TW" dirty="0" smtClean="0">
                <a:solidFill>
                  <a:srgbClr val="0070C0"/>
                </a:solidFill>
              </a:rPr>
              <a:t>Less</a:t>
            </a:r>
            <a:r>
              <a:rPr lang="en-US" altLang="zh-TW" dirty="0" smtClean="0"/>
              <a:t> power consumption.</a:t>
            </a:r>
          </a:p>
          <a:p>
            <a:pPr lvl="1" eaLnBrk="1" hangingPunct="1">
              <a:lnSpc>
                <a:spcPct val="90000"/>
              </a:lnSpc>
            </a:pPr>
            <a:endParaRPr lang="en-US" altLang="zh-TW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zh-TW" sz="2800" dirty="0" smtClean="0"/>
              <a:t>Selective tuning is to remain the </a:t>
            </a:r>
            <a:r>
              <a:rPr lang="en-US" altLang="zh-TW" sz="2800" dirty="0" smtClean="0">
                <a:solidFill>
                  <a:srgbClr val="FF0000"/>
                </a:solidFill>
              </a:rPr>
              <a:t>doze</a:t>
            </a:r>
            <a:r>
              <a:rPr lang="en-US" altLang="zh-TW" sz="2800" dirty="0" smtClean="0"/>
              <a:t> mode most of the time and go into the active mode only when the relevant information is present.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14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grpSp>
        <p:nvGrpSpPr>
          <p:cNvPr id="2" name="群組 8"/>
          <p:cNvGrpSpPr>
            <a:grpSpLocks/>
          </p:cNvGrpSpPr>
          <p:nvPr/>
        </p:nvGrpSpPr>
        <p:grpSpPr bwMode="auto">
          <a:xfrm>
            <a:off x="785813" y="1252538"/>
            <a:ext cx="7977187" cy="4989512"/>
            <a:chOff x="785813" y="1252357"/>
            <a:chExt cx="7977368" cy="4989693"/>
          </a:xfrm>
        </p:grpSpPr>
        <p:graphicFrame>
          <p:nvGraphicFramePr>
            <p:cNvPr id="1026" name="Object 3"/>
            <p:cNvGraphicFramePr>
              <a:graphicFrameLocks noChangeAspect="1"/>
            </p:cNvGraphicFramePr>
            <p:nvPr/>
          </p:nvGraphicFramePr>
          <p:xfrm>
            <a:off x="860606" y="1252357"/>
            <a:ext cx="7902575" cy="36925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744" name="VISIO" r:id="rId4" imgW="5205240" imgH="2432160" progId="Visio.Drawing.6">
                    <p:embed/>
                  </p:oleObj>
                </mc:Choice>
                <mc:Fallback>
                  <p:oleObj name="VISIO" r:id="rId4" imgW="5205240" imgH="2432160" progId="Visio.Drawing.6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0606" y="1252357"/>
                          <a:ext cx="7902575" cy="36925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" name="Group 10"/>
            <p:cNvGrpSpPr>
              <a:grpSpLocks/>
            </p:cNvGrpSpPr>
            <p:nvPr/>
          </p:nvGrpSpPr>
          <p:grpSpPr bwMode="auto">
            <a:xfrm>
              <a:off x="785813" y="4949825"/>
              <a:ext cx="2163762" cy="1292225"/>
              <a:chOff x="495" y="3163"/>
              <a:chExt cx="1363" cy="814"/>
            </a:xfrm>
          </p:grpSpPr>
          <p:sp>
            <p:nvSpPr>
              <p:cNvPr id="1032" name="AutoShape 8"/>
              <p:cNvSpPr>
                <a:spLocks/>
              </p:cNvSpPr>
              <p:nvPr/>
            </p:nvSpPr>
            <p:spPr bwMode="auto">
              <a:xfrm flipH="1">
                <a:off x="495" y="3163"/>
                <a:ext cx="1363" cy="814"/>
              </a:xfrm>
              <a:prstGeom prst="borderCallout3">
                <a:avLst>
                  <a:gd name="adj1" fmla="val 8843"/>
                  <a:gd name="adj2" fmla="val 103519"/>
                  <a:gd name="adj3" fmla="val 8843"/>
                  <a:gd name="adj4" fmla="val 120245"/>
                  <a:gd name="adj5" fmla="val -205370"/>
                  <a:gd name="adj6" fmla="val 119639"/>
                  <a:gd name="adj7" fmla="val -210699"/>
                  <a:gd name="adj8" fmla="val 82426"/>
                </a:avLst>
              </a:prstGeom>
              <a:solidFill>
                <a:srgbClr val="FFFF99"/>
              </a:solidFill>
              <a:ln w="38100">
                <a:solidFill>
                  <a:srgbClr val="00B050"/>
                </a:solidFill>
                <a:miter lim="800000"/>
                <a:headEnd/>
                <a:tailEnd type="stealth" w="lg" len="lg"/>
              </a:ln>
            </p:spPr>
            <p:txBody>
              <a:bodyPr/>
              <a:lstStyle/>
              <a:p>
                <a:pPr algn="ctr"/>
                <a:endParaRPr lang="zh-TW" altLang="zh-TW"/>
              </a:p>
            </p:txBody>
          </p:sp>
          <p:graphicFrame>
            <p:nvGraphicFramePr>
              <p:cNvPr id="1027" name="Object 9"/>
              <p:cNvGraphicFramePr>
                <a:graphicFrameLocks noChangeAspect="1"/>
              </p:cNvGraphicFramePr>
              <p:nvPr/>
            </p:nvGraphicFramePr>
            <p:xfrm>
              <a:off x="670" y="3228"/>
              <a:ext cx="1022" cy="69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2745" name="VISIO" r:id="rId6" imgW="5798520" imgH="3912480" progId="Visio.Drawing.6">
                      <p:embed/>
                    </p:oleObj>
                  </mc:Choice>
                  <mc:Fallback>
                    <p:oleObj name="VISIO" r:id="rId6" imgW="5798520" imgH="3912480" progId="Visio.Drawing.6">
                      <p:embed/>
                      <p:pic>
                        <p:nvPicPr>
                          <p:cNvPr id="0" name="Object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70" y="3228"/>
                            <a:ext cx="1022" cy="69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15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效能評比參數</a:t>
            </a:r>
            <a:endParaRPr lang="en-US" altLang="zh-TW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z="2800" dirty="0" smtClean="0"/>
              <a:t>Access </a:t>
            </a:r>
            <a:r>
              <a:rPr lang="en-US" altLang="zh-TW" sz="2800" dirty="0" smtClean="0"/>
              <a:t>Time (</a:t>
            </a:r>
            <a:r>
              <a:rPr lang="zh-TW" altLang="en-US" sz="2800" dirty="0" smtClean="0"/>
              <a:t>存取時間</a:t>
            </a:r>
            <a:r>
              <a:rPr lang="en-US" altLang="zh-TW" sz="2800" dirty="0" smtClean="0"/>
              <a:t>): </a:t>
            </a:r>
            <a:endParaRPr lang="en-US" altLang="zh-TW" sz="2800" dirty="0" smtClean="0"/>
          </a:p>
          <a:p>
            <a:pPr lvl="1" eaLnBrk="1" hangingPunct="1"/>
            <a:r>
              <a:rPr lang="en-US" altLang="zh-TW" sz="2400" dirty="0" smtClean="0"/>
              <a:t>The </a:t>
            </a:r>
            <a:r>
              <a:rPr lang="en-US" altLang="zh-TW" sz="2400" dirty="0" smtClean="0">
                <a:solidFill>
                  <a:srgbClr val="FF0000"/>
                </a:solidFill>
              </a:rPr>
              <a:t>client waiting time </a:t>
            </a:r>
            <a:r>
              <a:rPr lang="en-US" altLang="zh-TW" sz="2400" dirty="0" smtClean="0"/>
              <a:t>for accessing the requested data.</a:t>
            </a:r>
          </a:p>
          <a:p>
            <a:pPr eaLnBrk="1" hangingPunct="1"/>
            <a:r>
              <a:rPr lang="en-US" altLang="zh-TW" sz="2800" dirty="0" smtClean="0"/>
              <a:t>Tuning </a:t>
            </a:r>
            <a:r>
              <a:rPr lang="en-US" altLang="zh-TW" sz="2800" dirty="0" smtClean="0"/>
              <a:t>Time (</a:t>
            </a:r>
            <a:r>
              <a:rPr lang="zh-TW" altLang="en-US" sz="2800" dirty="0" smtClean="0"/>
              <a:t>實際聽頻道時間</a:t>
            </a:r>
            <a:r>
              <a:rPr lang="en-US" altLang="zh-TW" sz="2800" dirty="0" smtClean="0"/>
              <a:t>):</a:t>
            </a:r>
            <a:endParaRPr lang="en-US" altLang="zh-TW" sz="2800" dirty="0" smtClean="0"/>
          </a:p>
          <a:p>
            <a:pPr lvl="1" eaLnBrk="1" hangingPunct="1"/>
            <a:r>
              <a:rPr lang="en-US" altLang="zh-TW" sz="2400" dirty="0" smtClean="0"/>
              <a:t>The amount of time spent by a client listening to the channel.</a:t>
            </a:r>
          </a:p>
          <a:p>
            <a:pPr lvl="1" eaLnBrk="1" hangingPunct="1"/>
            <a:r>
              <a:rPr lang="en-US" altLang="zh-TW" sz="2400" dirty="0" smtClean="0"/>
              <a:t>This determines the client’s </a:t>
            </a:r>
            <a:r>
              <a:rPr lang="en-US" altLang="zh-TW" sz="2400" dirty="0" smtClean="0">
                <a:solidFill>
                  <a:srgbClr val="FF0000"/>
                </a:solidFill>
              </a:rPr>
              <a:t>power consumption</a:t>
            </a:r>
            <a:r>
              <a:rPr lang="en-US" altLang="zh-TW" sz="2400" dirty="0" smtClean="0"/>
              <a:t>.</a:t>
            </a:r>
          </a:p>
          <a:p>
            <a:pPr eaLnBrk="1" hangingPunct="1"/>
            <a:r>
              <a:rPr lang="en-US" altLang="zh-TW" sz="2800" dirty="0" smtClean="0"/>
              <a:t>There is a </a:t>
            </a:r>
            <a:r>
              <a:rPr lang="en-US" altLang="zh-TW" sz="2800" dirty="0" smtClean="0">
                <a:solidFill>
                  <a:srgbClr val="0070C0"/>
                </a:solidFill>
              </a:rPr>
              <a:t>trade-off</a:t>
            </a:r>
            <a:r>
              <a:rPr lang="en-US" altLang="zh-TW" sz="2800" dirty="0" smtClean="0"/>
              <a:t> between the access time and the tuning time.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289179-916B-42BE-A569-1EDE27667092}" type="slidenum">
              <a:rPr lang="en-US" altLang="zh-TW" smtClean="0"/>
              <a:pPr>
                <a:defRPr/>
              </a:pPr>
              <a:t>16</a:t>
            </a:fld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233488" y="836613"/>
            <a:ext cx="7010400" cy="609600"/>
          </a:xfrm>
          <a:prstGeom prst="rect">
            <a:avLst/>
          </a:prstGeom>
          <a:solidFill>
            <a:srgbClr val="3366FF"/>
          </a:solidFill>
          <a:ln w="31750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219200" y="2057400"/>
            <a:ext cx="381000" cy="609600"/>
          </a:xfrm>
          <a:prstGeom prst="rect">
            <a:avLst/>
          </a:prstGeom>
          <a:solidFill>
            <a:srgbClr val="FFFF99"/>
          </a:solidFill>
          <a:ln w="31750">
            <a:solidFill>
              <a:srgbClr val="FF99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3200400" y="2057400"/>
            <a:ext cx="914400" cy="609600"/>
          </a:xfrm>
          <a:prstGeom prst="rect">
            <a:avLst/>
          </a:prstGeom>
          <a:solidFill>
            <a:srgbClr val="FFFF99"/>
          </a:solidFill>
          <a:ln w="31750" algn="ctr">
            <a:solidFill>
              <a:srgbClr val="FF99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6019800" y="2057400"/>
            <a:ext cx="533400" cy="609600"/>
          </a:xfrm>
          <a:prstGeom prst="rect">
            <a:avLst/>
          </a:prstGeom>
          <a:solidFill>
            <a:srgbClr val="FFFF99"/>
          </a:solidFill>
          <a:ln w="31750" algn="ctr">
            <a:solidFill>
              <a:srgbClr val="FF99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7620000" y="2057400"/>
            <a:ext cx="533400" cy="609600"/>
          </a:xfrm>
          <a:prstGeom prst="rect">
            <a:avLst/>
          </a:prstGeom>
          <a:solidFill>
            <a:srgbClr val="FFFF99"/>
          </a:solidFill>
          <a:ln w="31750" algn="ctr">
            <a:solidFill>
              <a:srgbClr val="FF99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391" name="Line 7"/>
          <p:cNvSpPr>
            <a:spLocks noChangeShapeType="1"/>
          </p:cNvSpPr>
          <p:nvPr/>
        </p:nvSpPr>
        <p:spPr bwMode="auto">
          <a:xfrm>
            <a:off x="1219200" y="533400"/>
            <a:ext cx="0" cy="23622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>
            <a:off x="1219200" y="1752600"/>
            <a:ext cx="72390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990600" y="28956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>
                <a:solidFill>
                  <a:srgbClr val="993300"/>
                </a:solidFill>
              </a:rPr>
              <a:t>T0</a:t>
            </a:r>
            <a:r>
              <a:rPr lang="en-US" altLang="zh-TW">
                <a:solidFill>
                  <a:srgbClr val="993300"/>
                </a:solidFill>
              </a:rPr>
              <a:t> </a:t>
            </a:r>
            <a:r>
              <a:rPr lang="en-US" altLang="zh-TW" sz="2400">
                <a:solidFill>
                  <a:srgbClr val="993300"/>
                </a:solidFill>
              </a:rPr>
              <a:t> T1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3048000" y="28956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>
                <a:solidFill>
                  <a:srgbClr val="FF0000"/>
                </a:solidFill>
              </a:rPr>
              <a:t>T2</a:t>
            </a:r>
            <a:r>
              <a:rPr lang="en-US" altLang="zh-TW">
                <a:solidFill>
                  <a:srgbClr val="FF0000"/>
                </a:solidFill>
              </a:rPr>
              <a:t> </a:t>
            </a:r>
            <a:r>
              <a:rPr lang="en-US" altLang="zh-TW" sz="2400">
                <a:solidFill>
                  <a:srgbClr val="FF0000"/>
                </a:solidFill>
              </a:rPr>
              <a:t>   T3</a:t>
            </a: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5638800" y="28956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 dirty="0">
                <a:solidFill>
                  <a:srgbClr val="0070C0"/>
                </a:solidFill>
              </a:rPr>
              <a:t>T4  T5</a:t>
            </a: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7391400" y="28956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>
                <a:solidFill>
                  <a:srgbClr val="009900"/>
                </a:solidFill>
              </a:rPr>
              <a:t>T6 T7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4191000" y="1524000"/>
            <a:ext cx="9906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/>
              <a:t>Time</a:t>
            </a:r>
          </a:p>
        </p:txBody>
      </p:sp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1219200" y="3657600"/>
            <a:ext cx="533400" cy="609600"/>
          </a:xfrm>
          <a:prstGeom prst="rect">
            <a:avLst/>
          </a:prstGeom>
          <a:solidFill>
            <a:srgbClr val="3366FF"/>
          </a:solidFill>
          <a:ln w="31750" algn="ctr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4343400" y="3657600"/>
            <a:ext cx="533400" cy="609600"/>
          </a:xfrm>
          <a:prstGeom prst="rect">
            <a:avLst/>
          </a:prstGeom>
          <a:solidFill>
            <a:srgbClr val="FFFF99"/>
          </a:solidFill>
          <a:ln w="31750" algn="ctr">
            <a:solidFill>
              <a:srgbClr val="FF99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1752600" y="3733800"/>
            <a:ext cx="2532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/>
              <a:t>: Access Time</a:t>
            </a:r>
          </a:p>
        </p:txBody>
      </p:sp>
      <p:sp>
        <p:nvSpPr>
          <p:cNvPr id="16401" name="Text Box 17"/>
          <p:cNvSpPr txBox="1">
            <a:spLocks noChangeArrowheads="1"/>
          </p:cNvSpPr>
          <p:nvPr/>
        </p:nvSpPr>
        <p:spPr bwMode="auto">
          <a:xfrm>
            <a:off x="4953000" y="373380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400"/>
              <a:t>: Tuning Time</a:t>
            </a:r>
          </a:p>
        </p:txBody>
      </p:sp>
      <p:sp>
        <p:nvSpPr>
          <p:cNvPr id="16402" name="Text Box 18"/>
          <p:cNvSpPr txBox="1">
            <a:spLocks noChangeArrowheads="1"/>
          </p:cNvSpPr>
          <p:nvPr/>
        </p:nvSpPr>
        <p:spPr bwMode="auto">
          <a:xfrm>
            <a:off x="533400" y="4648200"/>
            <a:ext cx="822960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altLang="zh-TW" sz="2200" dirty="0"/>
              <a:t> Access Time = (T7 – T0)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n-US" altLang="zh-TW" sz="22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zh-TW" sz="2200" dirty="0"/>
              <a:t> Tuning Time = (</a:t>
            </a:r>
            <a:r>
              <a:rPr lang="en-US" altLang="zh-TW" sz="2200" dirty="0">
                <a:solidFill>
                  <a:srgbClr val="009900"/>
                </a:solidFill>
              </a:rPr>
              <a:t>T7 – T6</a:t>
            </a:r>
            <a:r>
              <a:rPr lang="en-US" altLang="zh-TW" sz="2200" dirty="0"/>
              <a:t>) + (</a:t>
            </a:r>
            <a:r>
              <a:rPr lang="en-US" altLang="zh-TW" sz="2200" dirty="0">
                <a:solidFill>
                  <a:srgbClr val="0070C0"/>
                </a:solidFill>
              </a:rPr>
              <a:t>T5 – T4</a:t>
            </a:r>
            <a:r>
              <a:rPr lang="en-US" altLang="zh-TW" sz="2200" dirty="0"/>
              <a:t>) + (</a:t>
            </a:r>
            <a:r>
              <a:rPr lang="en-US" altLang="zh-TW" sz="2200" dirty="0">
                <a:solidFill>
                  <a:srgbClr val="FF0000"/>
                </a:solidFill>
              </a:rPr>
              <a:t>T3 – T2</a:t>
            </a:r>
            <a:r>
              <a:rPr lang="en-US" altLang="zh-TW" sz="2200" dirty="0"/>
              <a:t>) + (</a:t>
            </a:r>
            <a:r>
              <a:rPr lang="en-US" altLang="zh-TW" sz="2200" dirty="0">
                <a:solidFill>
                  <a:srgbClr val="993300"/>
                </a:solidFill>
              </a:rPr>
              <a:t>T1 – T0</a:t>
            </a:r>
            <a:r>
              <a:rPr lang="en-US" altLang="zh-TW" sz="2200" dirty="0"/>
              <a:t>)</a:t>
            </a:r>
          </a:p>
        </p:txBody>
      </p:sp>
      <p:sp>
        <p:nvSpPr>
          <p:cNvPr id="20" name="投影片編號版面配置區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6D6A2B-EC82-4FAD-8FE2-16CD37B29937}" type="slidenum">
              <a:rPr lang="en-US" altLang="zh-TW" smtClean="0"/>
              <a:pPr>
                <a:defRPr/>
              </a:pPr>
              <a:t>17</a:t>
            </a:fld>
            <a:endParaRPr lang="en-US" altLang="zh-TW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空間查詢</a:t>
            </a:r>
            <a:endParaRPr lang="en-US" altLang="zh-TW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Location-Dependent Spatial Query (LDSQ) in the wireless environment is that mobile users query the spatial data items dependent on their </a:t>
            </a:r>
            <a:r>
              <a:rPr lang="en-US" altLang="zh-TW" dirty="0" smtClean="0">
                <a:solidFill>
                  <a:srgbClr val="0000FF"/>
                </a:solidFill>
              </a:rPr>
              <a:t>current location</a:t>
            </a:r>
            <a:r>
              <a:rPr lang="en-US" altLang="zh-TW" dirty="0" smtClean="0"/>
              <a:t>.</a:t>
            </a:r>
          </a:p>
          <a:p>
            <a:pPr lvl="1"/>
            <a:r>
              <a:rPr lang="en-US" altLang="zh-TW" dirty="0" smtClean="0"/>
              <a:t>Nearest Neighbor Query</a:t>
            </a:r>
          </a:p>
          <a:p>
            <a:pPr lvl="1"/>
            <a:r>
              <a:rPr lang="en-US" altLang="zh-TW" dirty="0" smtClean="0"/>
              <a:t>k-Nearest Neighbors Query</a:t>
            </a:r>
          </a:p>
          <a:p>
            <a:pPr lvl="1"/>
            <a:r>
              <a:rPr lang="en-US" altLang="zh-TW" dirty="0" smtClean="0"/>
              <a:t>Window Query</a:t>
            </a:r>
          </a:p>
          <a:p>
            <a:pPr eaLnBrk="1" hangingPunct="1"/>
            <a:endParaRPr lang="en-US" altLang="zh-TW" dirty="0" smtClean="0"/>
          </a:p>
        </p:txBody>
      </p:sp>
      <p:pic>
        <p:nvPicPr>
          <p:cNvPr id="17412" name="Picture 4" descr="MCj0215232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888" y="3860800"/>
            <a:ext cx="2514600" cy="225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18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Nearest Neighbor Query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Show me the </a:t>
            </a:r>
            <a:r>
              <a:rPr lang="en-US" altLang="zh-TW" dirty="0"/>
              <a:t>nearest convenient </a:t>
            </a:r>
            <a:r>
              <a:rPr lang="en-US" altLang="zh-TW" dirty="0" smtClean="0"/>
              <a:t>store.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19</a:t>
            </a:fld>
            <a:endParaRPr lang="zh-TW" altLang="en-US"/>
          </a:p>
        </p:txBody>
      </p:sp>
      <p:grpSp>
        <p:nvGrpSpPr>
          <p:cNvPr id="9" name="群組 8"/>
          <p:cNvGrpSpPr/>
          <p:nvPr/>
        </p:nvGrpSpPr>
        <p:grpSpPr>
          <a:xfrm>
            <a:off x="2699792" y="2115050"/>
            <a:ext cx="4824536" cy="4274589"/>
            <a:chOff x="2699792" y="2115050"/>
            <a:chExt cx="4824536" cy="4274589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99792" y="2115050"/>
              <a:ext cx="4824536" cy="4274589"/>
            </a:xfrm>
            <a:prstGeom prst="rect">
              <a:avLst/>
            </a:prstGeom>
          </p:spPr>
        </p:pic>
        <p:sp>
          <p:nvSpPr>
            <p:cNvPr id="7" name="向下箭號 6"/>
            <p:cNvSpPr/>
            <p:nvPr/>
          </p:nvSpPr>
          <p:spPr>
            <a:xfrm>
              <a:off x="5119960" y="5157192"/>
              <a:ext cx="144016" cy="144016"/>
            </a:xfrm>
            <a:prstGeom prst="downArrow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橢圓 7"/>
            <p:cNvSpPr/>
            <p:nvPr/>
          </p:nvSpPr>
          <p:spPr>
            <a:xfrm>
              <a:off x="4499992" y="4581128"/>
              <a:ext cx="1368152" cy="129614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36635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>
                <a:solidFill>
                  <a:schemeClr val="tx2">
                    <a:satMod val="130000"/>
                  </a:schemeClr>
                </a:solidFill>
              </a:rPr>
              <a:t>大綱</a:t>
            </a:r>
            <a:endParaRPr lang="zh-TW" alt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9219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無線資料廣播相關技術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結合無線廣播與</a:t>
            </a:r>
            <a:r>
              <a:rPr lang="zh-TW" altLang="en-US" dirty="0" smtClean="0"/>
              <a:t>空間查詢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Neighbor-Index Method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結論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i="1" dirty="0" smtClean="0"/>
              <a:t>k</a:t>
            </a:r>
            <a:r>
              <a:rPr lang="en-US" altLang="zh-TW" dirty="0"/>
              <a:t>-</a:t>
            </a:r>
            <a:r>
              <a:rPr lang="en-US" altLang="zh-TW" dirty="0" smtClean="0"/>
              <a:t>Nearest Neighbors </a:t>
            </a:r>
            <a:r>
              <a:rPr lang="en-US" altLang="zh-TW" dirty="0"/>
              <a:t>Query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Show me </a:t>
            </a:r>
            <a:r>
              <a:rPr lang="en-US" altLang="zh-TW" dirty="0" smtClean="0"/>
              <a:t>2 </a:t>
            </a:r>
            <a:r>
              <a:rPr lang="en-US" altLang="zh-TW" dirty="0"/>
              <a:t>nearest convenient </a:t>
            </a:r>
            <a:r>
              <a:rPr lang="en-US" altLang="zh-TW" dirty="0" smtClean="0"/>
              <a:t>stores.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20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2115050"/>
            <a:ext cx="4824536" cy="4274589"/>
          </a:xfrm>
          <a:prstGeom prst="rect">
            <a:avLst/>
          </a:prstGeom>
        </p:spPr>
      </p:pic>
      <p:sp>
        <p:nvSpPr>
          <p:cNvPr id="7" name="向下箭號 6"/>
          <p:cNvSpPr/>
          <p:nvPr/>
        </p:nvSpPr>
        <p:spPr>
          <a:xfrm>
            <a:off x="5119960" y="5157192"/>
            <a:ext cx="144016" cy="144016"/>
          </a:xfrm>
          <a:prstGeom prst="down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3779912" y="4005064"/>
            <a:ext cx="2880320" cy="25202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97424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Window Query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Show me the restaurants around me.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21</a:t>
            </a:fld>
            <a:endParaRPr lang="zh-TW" altLang="en-US"/>
          </a:p>
        </p:txBody>
      </p:sp>
      <p:grpSp>
        <p:nvGrpSpPr>
          <p:cNvPr id="8" name="群組 7"/>
          <p:cNvGrpSpPr/>
          <p:nvPr/>
        </p:nvGrpSpPr>
        <p:grpSpPr>
          <a:xfrm>
            <a:off x="1691680" y="2636912"/>
            <a:ext cx="6736117" cy="3345057"/>
            <a:chOff x="1691680" y="2636912"/>
            <a:chExt cx="6736117" cy="3345057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91680" y="2636912"/>
              <a:ext cx="6736117" cy="3345057"/>
            </a:xfrm>
            <a:prstGeom prst="rect">
              <a:avLst/>
            </a:prstGeom>
          </p:spPr>
        </p:pic>
        <p:sp>
          <p:nvSpPr>
            <p:cNvPr id="6" name="向下箭號 5"/>
            <p:cNvSpPr/>
            <p:nvPr/>
          </p:nvSpPr>
          <p:spPr>
            <a:xfrm>
              <a:off x="3419872" y="3645024"/>
              <a:ext cx="144016" cy="144016"/>
            </a:xfrm>
            <a:prstGeom prst="downArrow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2555776" y="3068960"/>
              <a:ext cx="1872208" cy="122413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964703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Continuous Window Query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Where are gas stations within this region along this segment?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22</a:t>
            </a:fld>
            <a:endParaRPr lang="zh-TW" altLang="en-US" dirty="0"/>
          </a:p>
        </p:txBody>
      </p:sp>
      <p:grpSp>
        <p:nvGrpSpPr>
          <p:cNvPr id="23" name="群組 22"/>
          <p:cNvGrpSpPr/>
          <p:nvPr/>
        </p:nvGrpSpPr>
        <p:grpSpPr>
          <a:xfrm>
            <a:off x="2339752" y="2594441"/>
            <a:ext cx="5827936" cy="3944471"/>
            <a:chOff x="2339752" y="2594441"/>
            <a:chExt cx="5827936" cy="3944471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39752" y="2594441"/>
              <a:ext cx="5827936" cy="39444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矩形 5"/>
            <p:cNvSpPr/>
            <p:nvPr/>
          </p:nvSpPr>
          <p:spPr>
            <a:xfrm>
              <a:off x="2699792" y="2924944"/>
              <a:ext cx="936104" cy="50405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6683896" y="5486842"/>
              <a:ext cx="936104" cy="50405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1" name="直線接點 20"/>
            <p:cNvCxnSpPr/>
            <p:nvPr/>
          </p:nvCxnSpPr>
          <p:spPr>
            <a:xfrm>
              <a:off x="2699792" y="3429000"/>
              <a:ext cx="3984104" cy="2561898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接點 23"/>
            <p:cNvCxnSpPr/>
            <p:nvPr/>
          </p:nvCxnSpPr>
          <p:spPr>
            <a:xfrm>
              <a:off x="3630568" y="2921321"/>
              <a:ext cx="3984104" cy="2561898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矩形 24"/>
            <p:cNvSpPr/>
            <p:nvPr/>
          </p:nvSpPr>
          <p:spPr>
            <a:xfrm>
              <a:off x="5703320" y="4842229"/>
              <a:ext cx="936104" cy="504056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7" name="向下箭號 26"/>
          <p:cNvSpPr/>
          <p:nvPr/>
        </p:nvSpPr>
        <p:spPr>
          <a:xfrm>
            <a:off x="3064612" y="3104964"/>
            <a:ext cx="144016" cy="144016"/>
          </a:xfrm>
          <a:prstGeom prst="down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向下箭號 27"/>
          <p:cNvSpPr/>
          <p:nvPr/>
        </p:nvSpPr>
        <p:spPr>
          <a:xfrm>
            <a:off x="6099364" y="5022249"/>
            <a:ext cx="144016" cy="144016"/>
          </a:xfrm>
          <a:prstGeom prst="down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向下箭號 28"/>
          <p:cNvSpPr/>
          <p:nvPr/>
        </p:nvSpPr>
        <p:spPr>
          <a:xfrm>
            <a:off x="9134116" y="6939534"/>
            <a:ext cx="144016" cy="144016"/>
          </a:xfrm>
          <a:prstGeom prst="down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向下箭號 29"/>
          <p:cNvSpPr/>
          <p:nvPr/>
        </p:nvSpPr>
        <p:spPr>
          <a:xfrm>
            <a:off x="7079940" y="5641398"/>
            <a:ext cx="144016" cy="144016"/>
          </a:xfrm>
          <a:prstGeom prst="down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Linear Access on the Wireless Channel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23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637" y="1610518"/>
            <a:ext cx="6562725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2905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Neighbor-Index Method</a:t>
            </a:r>
            <a:endParaRPr lang="zh-TW" altLang="en-US" dirty="0"/>
          </a:p>
        </p:txBody>
      </p:sp>
      <p:sp>
        <p:nvSpPr>
          <p:cNvPr id="6" name="文字版面配置區 5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sz="2800" u="sng" dirty="0">
                <a:solidFill>
                  <a:schemeClr val="tx1"/>
                </a:solidFill>
              </a:rPr>
              <a:t>Jun-Hong Shen</a:t>
            </a:r>
            <a:r>
              <a:rPr lang="en-US" altLang="zh-TW" sz="2800" dirty="0">
                <a:solidFill>
                  <a:schemeClr val="tx1"/>
                </a:solidFill>
              </a:rPr>
              <a:t>, </a:t>
            </a:r>
            <a:r>
              <a:rPr lang="en-US" altLang="zh-TW" sz="2800" dirty="0" err="1">
                <a:solidFill>
                  <a:schemeClr val="tx1"/>
                </a:solidFill>
              </a:rPr>
              <a:t>Ching</a:t>
            </a:r>
            <a:r>
              <a:rPr lang="en-US" altLang="zh-TW" sz="2800" dirty="0">
                <a:solidFill>
                  <a:schemeClr val="tx1"/>
                </a:solidFill>
              </a:rPr>
              <a:t>-Ta Lu and Ming-Shen Jian, "Neighbor-Index Method for Continuous Window Queries over Wireless," </a:t>
            </a:r>
            <a:r>
              <a:rPr lang="en-US" altLang="zh-TW" sz="2800" i="1" dirty="0">
                <a:solidFill>
                  <a:schemeClr val="tx1"/>
                </a:solidFill>
              </a:rPr>
              <a:t>Applied Mechanics and Materials</a:t>
            </a:r>
            <a:r>
              <a:rPr lang="en-US" altLang="zh-TW" sz="2800" dirty="0">
                <a:solidFill>
                  <a:schemeClr val="tx1"/>
                </a:solidFill>
              </a:rPr>
              <a:t>, Vol. 284-287, pp. 3295-3299, Jan. 2013. (EI)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40064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Motivation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For a continuous window query, answer spatial objects may be </a:t>
            </a:r>
            <a:r>
              <a:rPr lang="en-US" altLang="zh-TW" dirty="0" smtClean="0">
                <a:solidFill>
                  <a:srgbClr val="FF0000"/>
                </a:solidFill>
              </a:rPr>
              <a:t>neighbors</a:t>
            </a:r>
            <a:r>
              <a:rPr lang="en-US" altLang="zh-TW" dirty="0" smtClean="0"/>
              <a:t> of each other.</a:t>
            </a:r>
          </a:p>
          <a:p>
            <a:endParaRPr lang="en-US" altLang="zh-TW" dirty="0" smtClean="0"/>
          </a:p>
          <a:p>
            <a:endParaRPr lang="de-DE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25</a:t>
            </a:fld>
            <a:endParaRPr lang="zh-TW" alt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601459"/>
            <a:ext cx="4034383" cy="4256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3491880" y="2780928"/>
            <a:ext cx="720080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355976" y="3717032"/>
            <a:ext cx="720080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" name="直線單箭頭接點 8"/>
          <p:cNvCxnSpPr/>
          <p:nvPr/>
        </p:nvCxnSpPr>
        <p:spPr>
          <a:xfrm>
            <a:off x="3491880" y="3501008"/>
            <a:ext cx="864096" cy="936104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/>
          <p:cNvCxnSpPr/>
          <p:nvPr/>
        </p:nvCxnSpPr>
        <p:spPr>
          <a:xfrm>
            <a:off x="4244608" y="2802769"/>
            <a:ext cx="864096" cy="936104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9110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altLang="zh-TW" dirty="0"/>
              <a:t>Therefore, we propose a neighbor-index method, </a:t>
            </a:r>
            <a:r>
              <a:rPr lang="de-DE" altLang="zh-TW" i="1" dirty="0"/>
              <a:t>NI</a:t>
            </a:r>
            <a:r>
              <a:rPr lang="de-DE" altLang="zh-TW" dirty="0"/>
              <a:t>, to efficiently support the continuous window queries over wireless data broadcast.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24079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System Architecture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27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641" y="2076000"/>
            <a:ext cx="7474718" cy="27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546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Neighbor-Index Method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Spatial objects are broadcast once in a cycle in the sequence of the </a:t>
            </a:r>
            <a:r>
              <a:rPr lang="en-US" altLang="zh-TW" dirty="0" smtClean="0">
                <a:solidFill>
                  <a:srgbClr val="FF0000"/>
                </a:solidFill>
              </a:rPr>
              <a:t>Hilbert curve </a:t>
            </a:r>
            <a:r>
              <a:rPr lang="en-US" altLang="zh-TW" dirty="0" smtClean="0"/>
              <a:t>of order </a:t>
            </a:r>
            <a:r>
              <a:rPr lang="en-US" altLang="zh-TW" i="1" dirty="0" smtClean="0"/>
              <a:t>n</a:t>
            </a:r>
            <a:r>
              <a:rPr lang="en-US" altLang="zh-TW" dirty="0" smtClean="0"/>
              <a:t>.</a:t>
            </a:r>
          </a:p>
          <a:p>
            <a:r>
              <a:rPr lang="en-US" altLang="zh-TW" dirty="0" smtClean="0"/>
              <a:t>The spatial objects covered by the same value of the Hilbert curve of </a:t>
            </a:r>
            <a:r>
              <a:rPr lang="en-US" altLang="zh-TW" dirty="0" smtClean="0">
                <a:solidFill>
                  <a:srgbClr val="FF0000"/>
                </a:solidFill>
              </a:rPr>
              <a:t>order (</a:t>
            </a:r>
            <a:r>
              <a:rPr lang="en-US" altLang="zh-TW" i="1" dirty="0" smtClean="0">
                <a:solidFill>
                  <a:srgbClr val="FF0000"/>
                </a:solidFill>
              </a:rPr>
              <a:t>n</a:t>
            </a:r>
            <a:r>
              <a:rPr lang="en-US" altLang="zh-TW" dirty="0" smtClean="0">
                <a:solidFill>
                  <a:srgbClr val="FF0000"/>
                </a:solidFill>
              </a:rPr>
              <a:t>-1) </a:t>
            </a:r>
            <a:r>
              <a:rPr lang="en-US" altLang="zh-TW" dirty="0" smtClean="0"/>
              <a:t>are put in the same group.</a:t>
            </a:r>
          </a:p>
          <a:p>
            <a:r>
              <a:rPr lang="en-US" altLang="zh-TW" dirty="0" smtClean="0"/>
              <a:t>An index bucket containing information about </a:t>
            </a:r>
            <a:r>
              <a:rPr lang="en-US" altLang="zh-TW" dirty="0" smtClean="0">
                <a:solidFill>
                  <a:srgbClr val="FF0000"/>
                </a:solidFill>
              </a:rPr>
              <a:t>neighbors</a:t>
            </a:r>
            <a:r>
              <a:rPr lang="en-US" altLang="zh-TW" dirty="0" smtClean="0"/>
              <a:t> and </a:t>
            </a:r>
            <a:r>
              <a:rPr lang="en-US" altLang="zh-TW" dirty="0" smtClean="0">
                <a:solidFill>
                  <a:srgbClr val="FF0000"/>
                </a:solidFill>
              </a:rPr>
              <a:t>the objects in this group </a:t>
            </a:r>
            <a:r>
              <a:rPr lang="en-US" altLang="zh-TW" dirty="0" smtClean="0"/>
              <a:t>is allocated before each group.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17857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Hilbert Curve</a:t>
            </a:r>
          </a:p>
        </p:txBody>
      </p:sp>
      <p:graphicFrame>
        <p:nvGraphicFramePr>
          <p:cNvPr id="2050" name="Object 4"/>
          <p:cNvGraphicFramePr>
            <a:graphicFrameLocks noGrp="1" noChangeAspect="1"/>
          </p:cNvGraphicFramePr>
          <p:nvPr>
            <p:ph sz="half" idx="1"/>
          </p:nvPr>
        </p:nvGraphicFramePr>
        <p:xfrm>
          <a:off x="900113" y="1779588"/>
          <a:ext cx="2011362" cy="4049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41" name="Visio" r:id="rId4" imgW="2121408" imgH="4270248" progId="Visio.Drawing.11">
                  <p:embed/>
                </p:oleObj>
              </mc:Choice>
              <mc:Fallback>
                <p:oleObj name="Visio" r:id="rId4" imgW="2121408" imgH="4270248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779588"/>
                        <a:ext cx="2011362" cy="4049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" name="文字方塊 5"/>
          <p:cNvSpPr txBox="1">
            <a:spLocks noChangeArrowheads="1"/>
          </p:cNvSpPr>
          <p:nvPr/>
        </p:nvSpPr>
        <p:spPr bwMode="auto">
          <a:xfrm>
            <a:off x="4154488" y="1203325"/>
            <a:ext cx="2473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2800">
                <a:solidFill>
                  <a:srgbClr val="FF0000"/>
                </a:solidFill>
              </a:rPr>
              <a:t>Good locality</a:t>
            </a:r>
            <a:endParaRPr lang="zh-TW" altLang="en-US" sz="2800">
              <a:solidFill>
                <a:srgbClr val="FF0000"/>
              </a:solidFill>
            </a:endParaRPr>
          </a:p>
        </p:txBody>
      </p:sp>
      <p:pic>
        <p:nvPicPr>
          <p:cNvPr id="2054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4052888" y="1878013"/>
            <a:ext cx="3511550" cy="3960812"/>
          </a:xfrm>
          <a:noFill/>
        </p:spPr>
      </p:pic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ECC2B3-9525-4E6F-8E73-737AFB2F5D08}" type="slidenum">
              <a:rPr lang="zh-TW" altLang="en-US" smtClean="0"/>
              <a:pPr>
                <a:defRPr/>
              </a:pPr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722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無線環境</a:t>
            </a:r>
            <a:endParaRPr lang="en-US" altLang="zh-TW" dirty="0" smtClean="0"/>
          </a:p>
        </p:txBody>
      </p:sp>
      <p:pic>
        <p:nvPicPr>
          <p:cNvPr id="1638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268413"/>
            <a:ext cx="7396163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投影片編號版面配置區 8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205BCDA5-2BD0-4286-A2D7-E212259BF7B2}" type="slidenum">
              <a:rPr lang="en-US" altLang="zh-TW"/>
              <a:pPr eaLnBrk="1" hangingPunct="1"/>
              <a:t>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6151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Spatial Objects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75856" y="5733256"/>
            <a:ext cx="2746648" cy="320899"/>
          </a:xfrm>
        </p:spPr>
        <p:txBody>
          <a:bodyPr>
            <a:normAutofit fontScale="55000" lnSpcReduction="20000"/>
          </a:bodyPr>
          <a:lstStyle/>
          <a:p>
            <a:r>
              <a:rPr lang="en-US" altLang="zh-TW" dirty="0" smtClean="0"/>
              <a:t>Hilbert curve of order 3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30</a:t>
            </a:fld>
            <a:endParaRPr lang="zh-TW" altLang="en-US"/>
          </a:p>
        </p:txBody>
      </p:sp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484784"/>
            <a:ext cx="4034383" cy="4256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042479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Grouping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3898776" cy="4525963"/>
          </a:xfrm>
        </p:spPr>
        <p:txBody>
          <a:bodyPr/>
          <a:lstStyle/>
          <a:p>
            <a:r>
              <a:rPr lang="zh-TW" altLang="zh-TW" dirty="0" smtClean="0"/>
              <a:t> </a:t>
            </a:r>
            <a:r>
              <a:rPr lang="de-DE" altLang="zh-TW" dirty="0" smtClean="0"/>
              <a:t>The objects having the same Hilbert-curve value of order (</a:t>
            </a:r>
            <a:r>
              <a:rPr lang="de-DE" altLang="zh-TW" i="1" dirty="0" smtClean="0"/>
              <a:t>n </a:t>
            </a:r>
            <a:r>
              <a:rPr lang="de-DE" altLang="zh-TW" dirty="0" smtClean="0"/>
              <a:t>– 1) are allocated to the same group.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31</a:t>
            </a:fld>
            <a:endParaRPr lang="zh-TW" altLang="en-US"/>
          </a:p>
        </p:txBody>
      </p:sp>
      <p:graphicFrame>
        <p:nvGraphicFramePr>
          <p:cNvPr id="114690" name="Object 2"/>
          <p:cNvGraphicFramePr>
            <a:graphicFrameLocks noChangeAspect="1"/>
          </p:cNvGraphicFramePr>
          <p:nvPr/>
        </p:nvGraphicFramePr>
        <p:xfrm>
          <a:off x="4427984" y="1556792"/>
          <a:ext cx="4324565" cy="4176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65" name="Visio" r:id="rId4" imgW="3526384" imgH="3405683" progId="Visio.Drawing.11">
                  <p:embed/>
                </p:oleObj>
              </mc:Choice>
              <mc:Fallback>
                <p:oleObj name="Visio" r:id="rId4" imgW="3526384" imgH="3405683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984" y="1556792"/>
                        <a:ext cx="4324565" cy="41764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內容版面配置區 2"/>
          <p:cNvSpPr txBox="1">
            <a:spLocks/>
          </p:cNvSpPr>
          <p:nvPr/>
        </p:nvSpPr>
        <p:spPr>
          <a:xfrm>
            <a:off x="5148064" y="5733256"/>
            <a:ext cx="2746648" cy="320899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Hilbert curve of order 2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01368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Neighbor Index Construction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32</a:t>
            </a:fld>
            <a:endParaRPr lang="zh-TW" altLang="en-US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</p:nvPr>
        </p:nvGraphicFramePr>
        <p:xfrm>
          <a:off x="2051720" y="1628800"/>
          <a:ext cx="5328592" cy="3744416"/>
        </p:xfrm>
        <a:graphic>
          <a:graphicData uri="http://schemas.openxmlformats.org/drawingml/2006/table">
            <a:tbl>
              <a:tblPr/>
              <a:tblGrid>
                <a:gridCol w="5328592"/>
              </a:tblGrid>
              <a:tr h="374441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procedure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 </a:t>
                      </a:r>
                      <a:r>
                        <a:rPr lang="en-US" sz="1400" i="1" dirty="0" err="1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NeighborIndexConstruction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(</a:t>
                      </a:r>
                      <a:r>
                        <a:rPr lang="en-US" sz="1400" i="1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h</a:t>
                      </a:r>
                      <a:r>
                        <a:rPr lang="en-US" sz="1400" baseline="-250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(</a:t>
                      </a:r>
                      <a:r>
                        <a:rPr lang="en-US" sz="1400" i="1" baseline="-250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n</a:t>
                      </a:r>
                      <a:r>
                        <a:rPr lang="en-US" sz="1400" baseline="-250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-1)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)</a:t>
                      </a:r>
                      <a:endParaRPr lang="zh-TW" sz="1400" dirty="0">
                        <a:solidFill>
                          <a:srgbClr val="000000"/>
                        </a:solidFill>
                        <a:latin typeface="Times New Roman"/>
                        <a:ea typeface="SimSun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400" i="1" dirty="0" err="1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current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_</a:t>
                      </a:r>
                      <a:r>
                        <a:rPr lang="en-US" sz="1400" i="1" dirty="0" err="1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h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 ←</a:t>
                      </a:r>
                      <a:r>
                        <a:rPr lang="en-US" sz="1400" i="1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h</a:t>
                      </a:r>
                      <a:r>
                        <a:rPr lang="en-US" sz="1400" baseline="-250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(</a:t>
                      </a:r>
                      <a:r>
                        <a:rPr lang="en-US" sz="1400" i="1" baseline="-250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n</a:t>
                      </a:r>
                      <a:r>
                        <a:rPr lang="en-US" sz="1400" baseline="-250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-1) 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/*</a:t>
                      </a:r>
                      <a:r>
                        <a:rPr lang="en-US" sz="1400" i="1" dirty="0" err="1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current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_</a:t>
                      </a:r>
                      <a:r>
                        <a:rPr lang="en-US" sz="1400" i="1" dirty="0" err="1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h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 is the current processing block.*/</a:t>
                      </a:r>
                      <a:endParaRPr lang="zh-TW" sz="1400" dirty="0">
                        <a:solidFill>
                          <a:srgbClr val="000000"/>
                        </a:solidFill>
                        <a:latin typeface="Times New Roman"/>
                        <a:ea typeface="SimSun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for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i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 ← </a:t>
                      </a:r>
                      <a:r>
                        <a:rPr lang="en-US" sz="1400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</a:rPr>
                        <a:t>(</a:t>
                      </a:r>
                      <a:r>
                        <a:rPr lang="en-US" sz="1400" i="1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</a:rPr>
                        <a:t>n</a:t>
                      </a:r>
                      <a:r>
                        <a:rPr lang="en-US" sz="1400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</a:rPr>
                        <a:t>-1), 1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do</a:t>
                      </a:r>
                      <a:endParaRPr lang="zh-TW" sz="1400" b="1" dirty="0">
                        <a:solidFill>
                          <a:srgbClr val="000000"/>
                        </a:solidFill>
                        <a:latin typeface="Times New Roman"/>
                        <a:ea typeface="SimSun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  Call procedure </a:t>
                      </a:r>
                      <a:r>
                        <a:rPr lang="en-US" sz="1400" i="1" dirty="0" err="1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NeighborInformation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(</a:t>
                      </a:r>
                      <a:r>
                        <a:rPr lang="en-US" sz="1400" i="1" dirty="0" err="1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current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_</a:t>
                      </a:r>
                      <a:r>
                        <a:rPr lang="en-US" sz="1400" i="1" dirty="0" err="1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h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)</a:t>
                      </a:r>
                      <a:endParaRPr lang="zh-TW" sz="1400" dirty="0">
                        <a:solidFill>
                          <a:srgbClr val="000000"/>
                        </a:solidFill>
                        <a:latin typeface="Times New Roman"/>
                        <a:ea typeface="SimSun"/>
                      </a:endParaRPr>
                    </a:p>
                    <a:p>
                      <a:pPr marL="144145" indent="1270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/* Calculate the Hilbert-curve value of the previous order. */</a:t>
                      </a:r>
                      <a:endParaRPr lang="zh-TW" sz="1400" dirty="0">
                        <a:solidFill>
                          <a:srgbClr val="000000"/>
                        </a:solidFill>
                        <a:latin typeface="Times New Roman"/>
                        <a:ea typeface="SimSun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5"/>
                      </a:pPr>
                      <a:r>
                        <a:rPr lang="en-US" sz="1400" i="1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  </a:t>
                      </a:r>
                      <a:r>
                        <a:rPr lang="en-US" sz="1400" i="1" dirty="0" err="1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current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_</a:t>
                      </a:r>
                      <a:r>
                        <a:rPr lang="en-US" sz="1400" i="1" dirty="0" err="1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h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 ←</a:t>
                      </a:r>
                      <a:r>
                        <a:rPr lang="de-DE" sz="1400" dirty="0">
                          <a:solidFill>
                            <a:srgbClr val="000000"/>
                          </a:solidFill>
                          <a:latin typeface="Times New Roman"/>
                          <a:ea typeface="SimSun"/>
                        </a:rPr>
                        <a:t> </a:t>
                      </a:r>
                      <a:endParaRPr lang="zh-TW" sz="1400" dirty="0">
                        <a:solidFill>
                          <a:srgbClr val="000000"/>
                        </a:solidFill>
                        <a:latin typeface="Times New Roman"/>
                        <a:ea typeface="SimSun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5"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end for</a:t>
                      </a:r>
                      <a:endParaRPr lang="zh-TW" sz="1400" b="1" dirty="0">
                        <a:solidFill>
                          <a:srgbClr val="000000"/>
                        </a:solidFill>
                        <a:latin typeface="Times New Roman"/>
                        <a:ea typeface="SimSun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5"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Call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procedure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 </a:t>
                      </a:r>
                      <a:r>
                        <a:rPr lang="en-US" sz="1400" i="1" dirty="0" err="1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IndexEntryShrink</a:t>
                      </a:r>
                      <a:endParaRPr lang="zh-TW" sz="1400" dirty="0">
                        <a:solidFill>
                          <a:srgbClr val="000000"/>
                        </a:solidFill>
                        <a:latin typeface="Times New Roman"/>
                        <a:ea typeface="SimSun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5"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Add the index entries pointing to those spatial objects in the same group to the index bucket for this group</a:t>
                      </a:r>
                      <a:endParaRPr lang="zh-TW" sz="1400" dirty="0">
                        <a:solidFill>
                          <a:srgbClr val="000000"/>
                        </a:solidFill>
                        <a:latin typeface="Times New Roman"/>
                        <a:ea typeface="SimSun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5"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新細明體"/>
                        </a:rPr>
                        <a:t>end procedure</a:t>
                      </a:r>
                      <a:endParaRPr lang="zh-TW" sz="1400" b="1" dirty="0">
                        <a:solidFill>
                          <a:srgbClr val="000000"/>
                        </a:solidFill>
                        <a:latin typeface="Times New Roman"/>
                        <a:ea typeface="SimSu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361" name="Object 1"/>
          <p:cNvGraphicFramePr>
            <a:graphicFrameLocks noChangeAspect="1"/>
          </p:cNvGraphicFramePr>
          <p:nvPr/>
        </p:nvGraphicFramePr>
        <p:xfrm>
          <a:off x="3563888" y="3284984"/>
          <a:ext cx="1092770" cy="2662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689" name="Equation" r:id="rId4" imgW="990360" imgH="228600" progId="Equation.3">
                  <p:embed/>
                </p:oleObj>
              </mc:Choice>
              <mc:Fallback>
                <p:oleObj name="Equation" r:id="rId4" imgW="9903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3284984"/>
                        <a:ext cx="1092770" cy="2662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75224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Neighbor Index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33</a:t>
            </a:fld>
            <a:endParaRPr lang="zh-TW" altLang="en-US"/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13313" name="Object 1"/>
          <p:cNvGraphicFramePr>
            <a:graphicFrameLocks noChangeAspect="1"/>
          </p:cNvGraphicFramePr>
          <p:nvPr/>
        </p:nvGraphicFramePr>
        <p:xfrm>
          <a:off x="971600" y="1628800"/>
          <a:ext cx="3476298" cy="33569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28" name="Visio" r:id="rId4" imgW="3526200" imgH="3405600" progId="Visio.Drawing.11">
                  <p:embed/>
                </p:oleObj>
              </mc:Choice>
              <mc:Fallback>
                <p:oleObj name="Visio" r:id="rId4" imgW="3526200" imgH="340560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628800"/>
                        <a:ext cx="3476298" cy="33569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4795744" y="1628800"/>
          <a:ext cx="3448664" cy="3312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29" name="Visio" r:id="rId6" imgW="3512520" imgH="3369600" progId="Visio.Drawing.11">
                  <p:embed/>
                </p:oleObj>
              </mc:Choice>
              <mc:Fallback>
                <p:oleObj name="Visio" r:id="rId6" imgW="3512520" imgH="336960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5744" y="1628800"/>
                        <a:ext cx="3448664" cy="33123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1331640" y="5085184"/>
            <a:ext cx="2746648" cy="320899"/>
          </a:xfrm>
        </p:spPr>
        <p:txBody>
          <a:bodyPr>
            <a:normAutofit fontScale="55000" lnSpcReduction="20000"/>
          </a:bodyPr>
          <a:lstStyle/>
          <a:p>
            <a:r>
              <a:rPr lang="en-US" altLang="zh-TW" dirty="0" smtClean="0"/>
              <a:t>Hilbert curve of order 2</a:t>
            </a:r>
            <a:endParaRPr lang="zh-TW" altLang="en-US" dirty="0"/>
          </a:p>
        </p:txBody>
      </p:sp>
      <p:sp>
        <p:nvSpPr>
          <p:cNvPr id="10" name="內容版面配置區 2"/>
          <p:cNvSpPr txBox="1">
            <a:spLocks/>
          </p:cNvSpPr>
          <p:nvPr/>
        </p:nvSpPr>
        <p:spPr>
          <a:xfrm>
            <a:off x="5148064" y="5085184"/>
            <a:ext cx="2746648" cy="320899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Hilbert curve of order 1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16119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34</a:t>
            </a:fld>
            <a:endParaRPr lang="zh-TW" altLang="en-US"/>
          </a:p>
        </p:txBody>
      </p:sp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66561" name="Object 1"/>
          <p:cNvGraphicFramePr>
            <a:graphicFrameLocks noChangeAspect="1"/>
          </p:cNvGraphicFramePr>
          <p:nvPr/>
        </p:nvGraphicFramePr>
        <p:xfrm>
          <a:off x="827584" y="2276872"/>
          <a:ext cx="7036947" cy="2880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37" name="Visio" r:id="rId4" imgW="6825935" imgH="2787048" progId="Visio.Drawing.11">
                  <p:embed/>
                </p:oleObj>
              </mc:Choice>
              <mc:Fallback>
                <p:oleObj name="Visio" r:id="rId4" imgW="6825935" imgH="2787048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2276872"/>
                        <a:ext cx="7036947" cy="28803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397043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Index Entry Shrink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35</a:t>
            </a:fld>
            <a:endParaRPr lang="zh-TW" altLang="en-US"/>
          </a:p>
        </p:txBody>
      </p:sp>
      <p:graphicFrame>
        <p:nvGraphicFramePr>
          <p:cNvPr id="74754" name="Object 2"/>
          <p:cNvGraphicFramePr>
            <a:graphicFrameLocks noChangeAspect="1"/>
          </p:cNvGraphicFramePr>
          <p:nvPr/>
        </p:nvGraphicFramePr>
        <p:xfrm>
          <a:off x="827088" y="2276475"/>
          <a:ext cx="7037387" cy="288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761" name="Visio" r:id="rId4" imgW="6825935" imgH="2787048" progId="Visio.Drawing.11">
                  <p:embed/>
                </p:oleObj>
              </mc:Choice>
              <mc:Fallback>
                <p:oleObj name="Visio" r:id="rId4" imgW="6825935" imgH="2787048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2276475"/>
                        <a:ext cx="7037387" cy="288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888643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A Broadcast Cycle with Neighbor Indexes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36</a:t>
            </a:fld>
            <a:endParaRPr lang="zh-TW" altLang="en-US"/>
          </a:p>
        </p:txBody>
      </p:sp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75777" name="Object 1"/>
          <p:cNvGraphicFramePr>
            <a:graphicFrameLocks noChangeAspect="1"/>
          </p:cNvGraphicFramePr>
          <p:nvPr/>
        </p:nvGraphicFramePr>
        <p:xfrm>
          <a:off x="1187624" y="2060848"/>
          <a:ext cx="7321892" cy="2996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785" name="Visio" r:id="rId4" imgW="6825960" imgH="2787120" progId="Visio.Drawing.11">
                  <p:embed/>
                </p:oleObj>
              </mc:Choice>
              <mc:Fallback>
                <p:oleObj name="Visio" r:id="rId4" imgW="6825960" imgH="278712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2060848"/>
                        <a:ext cx="7321892" cy="29969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05412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Continuous Window Query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內容版面配置區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zh-TW" dirty="0" smtClean="0"/>
              <a:t>Targeted segments </a:t>
            </a:r>
          </a:p>
          <a:p>
            <a:pPr lvl="1"/>
            <a:r>
              <a:rPr lang="en-US" altLang="zh-TW" dirty="0" smtClean="0"/>
              <a:t>(8, 11)</a:t>
            </a:r>
          </a:p>
          <a:p>
            <a:pPr lvl="1"/>
            <a:r>
              <a:rPr lang="en-US" altLang="zh-TW" dirty="0" smtClean="0"/>
              <a:t>(31, 35)</a:t>
            </a:r>
          </a:p>
          <a:p>
            <a:pPr lvl="1"/>
            <a:r>
              <a:rPr lang="en-US" altLang="zh-TW" dirty="0" smtClean="0"/>
              <a:t>(53, 53)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37</a:t>
            </a:fld>
            <a:endParaRPr lang="zh-TW" altLang="en-US"/>
          </a:p>
        </p:txBody>
      </p:sp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556792"/>
            <a:ext cx="432435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860902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38</a:t>
            </a:fld>
            <a:endParaRPr lang="zh-TW" altLang="en-US"/>
          </a:p>
        </p:txBody>
      </p:sp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75777" name="Object 1"/>
          <p:cNvGraphicFramePr>
            <a:graphicFrameLocks noChangeAspect="1"/>
          </p:cNvGraphicFramePr>
          <p:nvPr/>
        </p:nvGraphicFramePr>
        <p:xfrm>
          <a:off x="395536" y="3140968"/>
          <a:ext cx="7323137" cy="334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09" name="Visio" r:id="rId4" imgW="6825935" imgH="3111264" progId="Visio.Drawing.11">
                  <p:embed/>
                </p:oleObj>
              </mc:Choice>
              <mc:Fallback>
                <p:oleObj name="Visio" r:id="rId4" imgW="6825935" imgH="3111264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3140968"/>
                        <a:ext cx="7323137" cy="3341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內容版面配置區 6"/>
          <p:cNvSpPr txBox="1">
            <a:spLocks/>
          </p:cNvSpPr>
          <p:nvPr/>
        </p:nvSpPr>
        <p:spPr>
          <a:xfrm>
            <a:off x="467544" y="1484784"/>
            <a:ext cx="3024336" cy="1584176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After examining NI2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(8, 11) -&gt;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8, 8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n-US" altLang="zh-TW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(31, 35) -&gt;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32, 35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n-US" altLang="zh-TW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(53, 53) -&gt; ()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內容版面配置區 6"/>
          <p:cNvSpPr txBox="1">
            <a:spLocks/>
          </p:cNvSpPr>
          <p:nvPr/>
        </p:nvSpPr>
        <p:spPr>
          <a:xfrm>
            <a:off x="3851920" y="1556792"/>
            <a:ext cx="3024336" cy="1584176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TW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</a:t>
            </a: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{</a:t>
            </a: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o8</a:t>
            </a: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NI5} -&gt; </a:t>
            </a:r>
            <a:r>
              <a:rPr kumimoji="0" lang="en-US" altLang="zh-TW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{NI5}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5923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39</a:t>
            </a:fld>
            <a:endParaRPr lang="zh-TW" altLang="en-US"/>
          </a:p>
        </p:txBody>
      </p:sp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75777" name="Object 1"/>
          <p:cNvGraphicFramePr>
            <a:graphicFrameLocks noChangeAspect="1"/>
          </p:cNvGraphicFramePr>
          <p:nvPr/>
        </p:nvGraphicFramePr>
        <p:xfrm>
          <a:off x="539552" y="2348880"/>
          <a:ext cx="7323137" cy="334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33" name="Visio" r:id="rId4" imgW="6825935" imgH="3111264" progId="Visio.Drawing.11">
                  <p:embed/>
                </p:oleObj>
              </mc:Choice>
              <mc:Fallback>
                <p:oleObj name="Visio" r:id="rId4" imgW="6825935" imgH="3111264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2348880"/>
                        <a:ext cx="7323137" cy="3341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內容版面配置區 6"/>
          <p:cNvSpPr txBox="1">
            <a:spLocks/>
          </p:cNvSpPr>
          <p:nvPr/>
        </p:nvSpPr>
        <p:spPr>
          <a:xfrm>
            <a:off x="467544" y="1484784"/>
            <a:ext cx="3024336" cy="1584176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After examining NI5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(32, 35) -&gt;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32, 32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n-US" altLang="zh-TW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內容版面配置區 6"/>
          <p:cNvSpPr txBox="1">
            <a:spLocks/>
          </p:cNvSpPr>
          <p:nvPr/>
        </p:nvSpPr>
        <p:spPr>
          <a:xfrm>
            <a:off x="3851920" y="1556792"/>
            <a:ext cx="3024336" cy="1584176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TW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</a:t>
            </a: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{o32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} -&gt; </a:t>
            </a:r>
            <a:r>
              <a:rPr kumimoji="0" lang="en-US" altLang="zh-TW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{}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7356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4000" dirty="0" smtClean="0"/>
              <a:t>無線系統的特性</a:t>
            </a:r>
            <a:endParaRPr lang="en-US" altLang="zh-TW" sz="4000" dirty="0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idx="1"/>
          </p:nvPr>
        </p:nvSpPr>
        <p:spPr>
          <a:xfrm>
            <a:off x="533400" y="1412875"/>
            <a:ext cx="8153400" cy="47339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TW" altLang="en-US" sz="3600" dirty="0" smtClean="0">
                <a:solidFill>
                  <a:srgbClr val="FF0000"/>
                </a:solidFill>
              </a:rPr>
              <a:t>傳輸的非對稱性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zh-TW" sz="36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zh-TW" altLang="en-US" sz="3600" dirty="0" smtClean="0"/>
              <a:t>經常斷線</a:t>
            </a:r>
            <a:endParaRPr lang="en-US" altLang="zh-TW" sz="3600" dirty="0" smtClean="0"/>
          </a:p>
          <a:p>
            <a:pPr eaLnBrk="1" hangingPunct="1">
              <a:lnSpc>
                <a:spcPct val="90000"/>
              </a:lnSpc>
            </a:pPr>
            <a:endParaRPr lang="en-US" altLang="zh-TW" sz="3600" dirty="0" smtClean="0"/>
          </a:p>
          <a:p>
            <a:pPr eaLnBrk="1" hangingPunct="1">
              <a:lnSpc>
                <a:spcPct val="90000"/>
              </a:lnSpc>
            </a:pPr>
            <a:r>
              <a:rPr lang="zh-TW" altLang="en-US" sz="3600" dirty="0" smtClean="0"/>
              <a:t>電力的限制</a:t>
            </a:r>
            <a:endParaRPr lang="en-US" altLang="zh-TW" sz="3600" dirty="0" smtClean="0"/>
          </a:p>
          <a:p>
            <a:pPr eaLnBrk="1" hangingPunct="1">
              <a:lnSpc>
                <a:spcPct val="90000"/>
              </a:lnSpc>
            </a:pPr>
            <a:endParaRPr lang="en-US" altLang="zh-TW" sz="3600" dirty="0" smtClean="0"/>
          </a:p>
          <a:p>
            <a:pPr eaLnBrk="1" hangingPunct="1">
              <a:lnSpc>
                <a:spcPct val="90000"/>
              </a:lnSpc>
            </a:pPr>
            <a:r>
              <a:rPr lang="zh-TW" altLang="en-US" dirty="0" smtClean="0"/>
              <a:t>螢幕的尺寸</a:t>
            </a:r>
            <a:r>
              <a:rPr lang="en-US" altLang="zh-TW" dirty="0" smtClean="0"/>
              <a:t> </a:t>
            </a:r>
            <a:endParaRPr lang="en-US" altLang="zh-TW" dirty="0" smtClean="0"/>
          </a:p>
        </p:txBody>
      </p:sp>
      <p:sp>
        <p:nvSpPr>
          <p:cNvPr id="17412" name="投影片編號版面配置區 8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4E1A76D9-47CF-4B4D-A03D-54A3B63B7105}" type="slidenum">
              <a:rPr lang="en-US" altLang="zh-TW"/>
              <a:pPr eaLnBrk="1" hangingPunct="1"/>
              <a:t>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2259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有效區間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altLang="zh-TW" dirty="0" smtClean="0"/>
              <a:t>The Minkowski region has the same size as the query window and centers at the answered object.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40</a:t>
            </a:fld>
            <a:endParaRPr lang="zh-TW" altLang="en-US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780928"/>
            <a:ext cx="3260529" cy="3231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55771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效能模擬比較</a:t>
            </a:r>
            <a:endParaRPr lang="zh-TW" altLang="en-US" dirty="0" smtClean="0"/>
          </a:p>
        </p:txBody>
      </p:sp>
      <p:sp>
        <p:nvSpPr>
          <p:cNvPr id="3686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We compare our proposed method, </a:t>
            </a:r>
            <a:r>
              <a:rPr lang="en-US" altLang="zh-TW" i="1" dirty="0" smtClean="0"/>
              <a:t>NI</a:t>
            </a:r>
            <a:r>
              <a:rPr lang="en-US" altLang="zh-TW" dirty="0" smtClean="0"/>
              <a:t>, with  distributed spatial index (</a:t>
            </a:r>
            <a:r>
              <a:rPr lang="en-US" altLang="zh-TW" i="1" dirty="0" smtClean="0"/>
              <a:t>DSI</a:t>
            </a:r>
            <a:r>
              <a:rPr lang="en-US" altLang="zh-TW" dirty="0" smtClean="0"/>
              <a:t>).</a:t>
            </a:r>
          </a:p>
          <a:p>
            <a:pPr eaLnBrk="1" hangingPunct="1">
              <a:buFont typeface="Wingdings" pitchFamily="2" charset="2"/>
              <a:buNone/>
            </a:pPr>
            <a:endParaRPr lang="en-US" altLang="zh-TW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altLang="zh-TW" sz="2400" dirty="0" smtClean="0"/>
              <a:t>B. </a:t>
            </a:r>
            <a:r>
              <a:rPr lang="en-US" altLang="zh-TW" sz="2400" dirty="0" err="1" smtClean="0"/>
              <a:t>Zheng</a:t>
            </a:r>
            <a:r>
              <a:rPr lang="en-US" altLang="zh-TW" sz="2400" dirty="0" smtClean="0"/>
              <a:t>, W.C. Lee, C.K. Lee, D.L. Lee, and M. </a:t>
            </a:r>
            <a:r>
              <a:rPr lang="en-US" altLang="zh-TW" sz="2400" dirty="0" err="1" smtClean="0"/>
              <a:t>Shao</a:t>
            </a:r>
            <a:r>
              <a:rPr lang="en-US" altLang="zh-TW" sz="2400" dirty="0" smtClean="0"/>
              <a:t>: A distributed spatial index for error-prone wireless data broadcast, The VLDB Journal, 18(4) (2009) 959-986.</a:t>
            </a:r>
            <a:endParaRPr lang="zh-TW" altLang="en-US" dirty="0" smtClean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783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/>
              <a:t>空間資料</a:t>
            </a:r>
            <a:endParaRPr lang="en-US" altLang="zh-TW" dirty="0" smtClean="0"/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600200"/>
            <a:ext cx="8075613" cy="1036638"/>
          </a:xfrm>
        </p:spPr>
        <p:txBody>
          <a:bodyPr/>
          <a:lstStyle/>
          <a:p>
            <a:r>
              <a:rPr lang="en-US" altLang="zh-TW" sz="2400" dirty="0" smtClean="0"/>
              <a:t>There are two cases of the data distributions: </a:t>
            </a:r>
            <a:br>
              <a:rPr lang="en-US" altLang="zh-TW" sz="2400" dirty="0" smtClean="0"/>
            </a:br>
            <a:r>
              <a:rPr lang="en-US" altLang="zh-TW" sz="2400" dirty="0" smtClean="0"/>
              <a:t>(a) uniform and (b) the real map (Greece).</a:t>
            </a:r>
          </a:p>
        </p:txBody>
      </p:sp>
      <p:sp>
        <p:nvSpPr>
          <p:cNvPr id="150532" name="投影片編號版面配置區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BB415E4A-192C-4420-A3CF-55D8B110CB5E}" type="slidenum">
              <a:rPr lang="en-US" altLang="zh-TW" sz="1800" smtClean="0">
                <a:latin typeface="Verdana" pitchFamily="34" charset="0"/>
                <a:ea typeface="標楷體" pitchFamily="65" charset="-12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42</a:t>
            </a:fld>
            <a:endParaRPr lang="en-US" altLang="zh-TW" sz="1800" dirty="0">
              <a:latin typeface="Verdana" pitchFamily="34" charset="0"/>
              <a:ea typeface="標楷體" pitchFamily="65" charset="-120"/>
            </a:endParaRPr>
          </a:p>
        </p:txBody>
      </p:sp>
      <p:sp>
        <p:nvSpPr>
          <p:cNvPr id="150555" name="Text Box 18"/>
          <p:cNvSpPr txBox="1">
            <a:spLocks noChangeArrowheads="1"/>
          </p:cNvSpPr>
          <p:nvPr/>
        </p:nvSpPr>
        <p:spPr bwMode="auto">
          <a:xfrm>
            <a:off x="2123728" y="5589240"/>
            <a:ext cx="5572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400" dirty="0"/>
              <a:t>(a)</a:t>
            </a:r>
          </a:p>
        </p:txBody>
      </p:sp>
      <p:sp>
        <p:nvSpPr>
          <p:cNvPr id="150556" name="Text Box 19"/>
          <p:cNvSpPr txBox="1">
            <a:spLocks noChangeArrowheads="1"/>
          </p:cNvSpPr>
          <p:nvPr/>
        </p:nvSpPr>
        <p:spPr bwMode="auto">
          <a:xfrm>
            <a:off x="6156176" y="5517232"/>
            <a:ext cx="5572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400" dirty="0"/>
              <a:t>(b)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492896"/>
            <a:ext cx="309634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3" y="2420887"/>
            <a:ext cx="3096000" cy="3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640BC-1208-47E5-90B3-7DCBB5EAF6C0}" type="slidenum">
              <a:rPr lang="zh-TW" altLang="en-US" smtClean="0"/>
              <a:pPr>
                <a:defRPr/>
              </a:pPr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467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dirty="0" smtClean="0"/>
              <a:t>Parameters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671638"/>
            <a:ext cx="8218488" cy="2981325"/>
          </a:xfrm>
        </p:spPr>
        <p:txBody>
          <a:bodyPr/>
          <a:lstStyle/>
          <a:p>
            <a:r>
              <a:rPr lang="en-US" altLang="zh-TW" sz="3000" smtClean="0"/>
              <a:t>The simulation parameters</a:t>
            </a:r>
          </a:p>
          <a:p>
            <a:pPr>
              <a:buFont typeface="Wingdings" pitchFamily="2" charset="2"/>
              <a:buNone/>
            </a:pPr>
            <a:endParaRPr lang="en-US" altLang="zh-TW" sz="3000" smtClean="0"/>
          </a:p>
        </p:txBody>
      </p:sp>
      <p:sp>
        <p:nvSpPr>
          <p:cNvPr id="152580" name="投影片編號版面配置區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1C0D5168-DD99-4E26-88DC-D9CDA1BFA08D}" type="slidenum">
              <a:rPr lang="en-US" altLang="zh-TW" sz="1800" smtClean="0">
                <a:latin typeface="Verdana" pitchFamily="34" charset="0"/>
                <a:ea typeface="標楷體" pitchFamily="65" charset="-12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43</a:t>
            </a:fld>
            <a:endParaRPr lang="en-US" altLang="zh-TW" sz="1800" dirty="0">
              <a:latin typeface="Verdana" pitchFamily="34" charset="0"/>
              <a:ea typeface="標楷體" pitchFamily="65" charset="-120"/>
            </a:endParaRPr>
          </a:p>
        </p:txBody>
      </p:sp>
      <p:graphicFrame>
        <p:nvGraphicFramePr>
          <p:cNvPr id="152615" name="Group 39"/>
          <p:cNvGraphicFramePr>
            <a:graphicFrameLocks noGrp="1"/>
          </p:cNvGraphicFramePr>
          <p:nvPr/>
        </p:nvGraphicFramePr>
        <p:xfrm>
          <a:off x="971550" y="2708275"/>
          <a:ext cx="7127875" cy="1852930"/>
        </p:xfrm>
        <a:graphic>
          <a:graphicData uri="http://schemas.openxmlformats.org/drawingml/2006/table">
            <a:tbl>
              <a:tblPr/>
              <a:tblGrid>
                <a:gridCol w="1872258"/>
                <a:gridCol w="5255617"/>
              </a:tblGrid>
              <a:tr h="438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Parameter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Description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4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de-DE" altLang="zh-TW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WinSideRatio</a:t>
                      </a:r>
                      <a:endParaRPr kumimoji="1" lang="en-US" altLang="zh-TW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de-DE" altLang="zh-TW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ratio of the side length of a window query to that of the search space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de-DE" altLang="zh-TW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QueryLengthRatio</a:t>
                      </a:r>
                      <a:endParaRPr kumimoji="1" lang="en-US" altLang="zh-TW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de-DE" altLang="zh-TW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he ratio of the length of a query line segment to the side length of the search space</a:t>
                      </a:r>
                      <a:endParaRPr kumimoji="1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640BC-1208-47E5-90B3-7DCBB5EAF6C0}" type="slidenum">
              <a:rPr lang="zh-TW" altLang="en-US" smtClean="0"/>
              <a:pPr>
                <a:defRPr/>
              </a:pPr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321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System Model</a:t>
            </a:r>
            <a:endParaRPr lang="zh-TW" altLang="en-US" smtClean="0"/>
          </a:p>
        </p:txBody>
      </p:sp>
      <p:sp>
        <p:nvSpPr>
          <p:cNvPr id="38915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altLang="zh-TW" dirty="0" smtClean="0"/>
              <a:t>The start position of a continuous window query is randomly picked, and its corresponding moving direction is randomly picked between 0 and π/2.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In our simulation, 10,000 points are uniformly generated in a square Euclidean space (2</a:t>
            </a:r>
            <a:r>
              <a:rPr lang="en-US" altLang="zh-TW" baseline="30000" dirty="0" smtClean="0"/>
              <a:t>8</a:t>
            </a:r>
            <a:r>
              <a:rPr lang="en-US" altLang="zh-TW" dirty="0" smtClean="0">
                <a:sym typeface="Symbol" pitchFamily="18" charset="2"/>
              </a:rPr>
              <a:t>  </a:t>
            </a:r>
            <a:r>
              <a:rPr lang="en-US" altLang="zh-TW" dirty="0" smtClean="0"/>
              <a:t>2</a:t>
            </a:r>
            <a:r>
              <a:rPr lang="en-US" altLang="zh-TW" baseline="30000" dirty="0" smtClean="0"/>
              <a:t>8</a:t>
            </a:r>
            <a:r>
              <a:rPr lang="en-US" altLang="zh-TW" dirty="0" smtClean="0"/>
              <a:t>). 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In our simulation, 10,000 queries with a square of </a:t>
            </a:r>
            <a:br>
              <a:rPr lang="en-US" altLang="zh-TW" dirty="0" smtClean="0"/>
            </a:br>
            <a:r>
              <a:rPr lang="en-US" altLang="zh-TW" sz="2800" dirty="0" smtClean="0">
                <a:sym typeface="Symbol" pitchFamily="18" charset="2"/>
              </a:rPr>
              <a:t></a:t>
            </a:r>
            <a:r>
              <a:rPr lang="en-US" altLang="zh-TW" sz="2800" dirty="0" smtClean="0"/>
              <a:t>2</a:t>
            </a:r>
            <a:r>
              <a:rPr lang="en-US" altLang="zh-TW" sz="2800" baseline="30000" dirty="0" smtClean="0"/>
              <a:t>8</a:t>
            </a:r>
            <a:r>
              <a:rPr lang="en-US" altLang="zh-TW" sz="2800" dirty="0" smtClean="0"/>
              <a:t>*</a:t>
            </a:r>
            <a:r>
              <a:rPr lang="en-US" altLang="zh-TW" sz="2800" i="1" dirty="0" err="1" smtClean="0"/>
              <a:t>WinSizeRatio</a:t>
            </a:r>
            <a:r>
              <a:rPr lang="en-US" altLang="zh-TW" sz="2800" dirty="0" smtClean="0">
                <a:sym typeface="Symbol" pitchFamily="18" charset="2"/>
              </a:rPr>
              <a:t></a:t>
            </a:r>
            <a:r>
              <a:rPr lang="en-US" altLang="zh-TW" sz="2800" dirty="0" smtClean="0"/>
              <a:t> </a:t>
            </a:r>
            <a:r>
              <a:rPr lang="en-US" altLang="zh-TW" sz="2800" dirty="0" smtClean="0">
                <a:sym typeface="Symbol" pitchFamily="18" charset="2"/>
              </a:rPr>
              <a:t> </a:t>
            </a:r>
            <a:r>
              <a:rPr lang="en-US" altLang="zh-TW" sz="2800" dirty="0" smtClean="0"/>
              <a:t>2</a:t>
            </a:r>
            <a:r>
              <a:rPr lang="en-US" altLang="zh-TW" sz="2800" baseline="30000" dirty="0" smtClean="0"/>
              <a:t>8</a:t>
            </a:r>
            <a:r>
              <a:rPr lang="en-US" altLang="zh-TW" sz="2800" dirty="0" smtClean="0"/>
              <a:t>*</a:t>
            </a:r>
            <a:r>
              <a:rPr lang="en-US" altLang="zh-TW" sz="2800" i="1" dirty="0" err="1" smtClean="0"/>
              <a:t>WinSizeRatio</a:t>
            </a:r>
            <a:r>
              <a:rPr lang="en-US" altLang="zh-TW" sz="2800" dirty="0" smtClean="0">
                <a:sym typeface="Symbol" pitchFamily="18" charset="2"/>
              </a:rPr>
              <a:t></a:t>
            </a:r>
            <a:r>
              <a:rPr lang="en-US" altLang="zh-TW" dirty="0" smtClean="0"/>
              <a:t> are randomly issued.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 smtClean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HCDI - </a:t>
            </a:r>
            <a:fld id="{EDDE06E7-5202-4F95-8549-58C9055051CB}" type="slidenum">
              <a:rPr lang="en-US" altLang="zh-TW"/>
              <a:pPr>
                <a:defRPr/>
              </a:pPr>
              <a:t>44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2715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存取時間</a:t>
            </a:r>
            <a:endParaRPr lang="zh-TW" altLang="en-US" dirty="0"/>
          </a:p>
        </p:txBody>
      </p:sp>
      <p:sp>
        <p:nvSpPr>
          <p:cNvPr id="9" name="內容版面配置區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內容版面配置區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7B1747-B385-4375-BAD8-270435DB6084}" type="slidenum">
              <a:rPr lang="en-US" altLang="zh-TW" smtClean="0"/>
              <a:pPr>
                <a:defRPr/>
              </a:pPr>
              <a:t>45</a:t>
            </a:fld>
            <a:endParaRPr lang="en-US" altLang="zh-TW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1907704" y="5013176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zh-TW" i="1" dirty="0" smtClean="0"/>
              <a:t> </a:t>
            </a:r>
            <a:r>
              <a:rPr lang="en-US" altLang="zh-TW" dirty="0" smtClean="0"/>
              <a:t>Uniform</a:t>
            </a:r>
            <a:endParaRPr lang="zh-TW" altLang="en-US" dirty="0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04865"/>
            <a:ext cx="450372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2132856"/>
            <a:ext cx="450372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文字方塊 10"/>
          <p:cNvSpPr txBox="1"/>
          <p:nvPr/>
        </p:nvSpPr>
        <p:spPr>
          <a:xfrm>
            <a:off x="6732240" y="4941168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zh-TW" dirty="0" smtClean="0"/>
              <a:t> Real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279725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實驗聽頻道時間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ECC2B3-9525-4E6F-8E73-737AFB2F5D08}" type="slidenum">
              <a:rPr lang="zh-TW" altLang="en-US" smtClean="0"/>
              <a:pPr>
                <a:defRPr/>
              </a:pPr>
              <a:t>46</a:t>
            </a:fld>
            <a:endParaRPr lang="zh-TW" altLang="en-US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1128"/>
            <a:ext cx="45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881128"/>
            <a:ext cx="4421902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文字方塊 10"/>
          <p:cNvSpPr txBox="1"/>
          <p:nvPr/>
        </p:nvSpPr>
        <p:spPr>
          <a:xfrm>
            <a:off x="1907704" y="4643844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zh-TW" i="1" dirty="0" smtClean="0"/>
              <a:t> </a:t>
            </a:r>
            <a:r>
              <a:rPr lang="en-US" altLang="zh-TW" dirty="0" smtClean="0"/>
              <a:t>Uniform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6732240" y="4571836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zh-TW" dirty="0" smtClean="0"/>
              <a:t> Real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491566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耗電程度的比較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ECC2B3-9525-4E6F-8E73-737AFB2F5D08}" type="slidenum">
              <a:rPr lang="zh-TW" altLang="en-US" smtClean="0"/>
              <a:pPr>
                <a:defRPr/>
              </a:pPr>
              <a:t>47</a:t>
            </a:fld>
            <a:endParaRPr lang="zh-TW" altLang="en-US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881128"/>
            <a:ext cx="4430673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881128"/>
            <a:ext cx="4456669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文字方塊 10"/>
          <p:cNvSpPr txBox="1"/>
          <p:nvPr/>
        </p:nvSpPr>
        <p:spPr>
          <a:xfrm>
            <a:off x="1907704" y="4643844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zh-TW" i="1" dirty="0" smtClean="0"/>
              <a:t> </a:t>
            </a:r>
            <a:r>
              <a:rPr lang="en-US" altLang="zh-TW" dirty="0" smtClean="0"/>
              <a:t>Uniform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6732240" y="4571836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zh-TW" dirty="0" smtClean="0"/>
              <a:t> Real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04447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5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altLang="zh-TW" smtClean="0"/>
              <a:t>LEA - </a:t>
            </a:r>
            <a:fld id="{574AF0B8-F90C-43EC-B9DE-EC1E04B7EDC7}" type="slidenum">
              <a:rPr lang="en-US" altLang="zh-TW" smtClean="0"/>
              <a:pPr/>
              <a:t>48</a:t>
            </a:fld>
            <a:endParaRPr lang="en-US" altLang="zh-TW" smtClean="0"/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結論</a:t>
            </a:r>
            <a:endParaRPr lang="en-US" altLang="zh-TW" dirty="0" smtClean="0"/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To speed up the query processing and reduce power consumption of mobile devices, our proposed method interleaves </a:t>
            </a:r>
            <a:r>
              <a:rPr lang="en-US" altLang="zh-TW" dirty="0" smtClean="0">
                <a:solidFill>
                  <a:srgbClr val="FF0000"/>
                </a:solidFill>
              </a:rPr>
              <a:t>neighbor information </a:t>
            </a:r>
            <a:r>
              <a:rPr lang="en-US" altLang="zh-TW" dirty="0" smtClean="0"/>
              <a:t>of spatial objects among a wireless broadcast cycle.</a:t>
            </a:r>
          </a:p>
          <a:p>
            <a:endParaRPr lang="en-US" altLang="zh-TW" sz="3600" dirty="0" smtClean="0"/>
          </a:p>
          <a:p>
            <a:r>
              <a:rPr lang="en-US" altLang="zh-TW" sz="3600" dirty="0" smtClean="0"/>
              <a:t>Experimental results show that our proposed method outperforms </a:t>
            </a:r>
            <a:r>
              <a:rPr lang="en-US" altLang="zh-TW" sz="3600" i="1" dirty="0" smtClean="0"/>
              <a:t>DSI</a:t>
            </a:r>
            <a:r>
              <a:rPr lang="en-US" altLang="zh-TW" sz="3600" dirty="0" smtClean="0"/>
              <a:t> on the average access time, tuning time and power consumption.</a:t>
            </a:r>
          </a:p>
          <a:p>
            <a:endParaRPr lang="en-US" altLang="zh-TW" sz="2400" dirty="0" smtClean="0"/>
          </a:p>
          <a:p>
            <a:endParaRPr lang="en-US" altLang="zh-TW" sz="2400" dirty="0" smtClean="0"/>
          </a:p>
        </p:txBody>
      </p:sp>
    </p:spTree>
    <p:extLst>
      <p:ext uri="{BB962C8B-B14F-4D97-AF65-F5344CB8AC3E}">
        <p14:creationId xmlns:p14="http://schemas.microsoft.com/office/powerpoint/2010/main" val="256546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722313" y="1844824"/>
            <a:ext cx="7772400" cy="1121917"/>
          </a:xfrm>
        </p:spPr>
        <p:txBody>
          <a:bodyPr>
            <a:normAutofit/>
          </a:bodyPr>
          <a:lstStyle/>
          <a:p>
            <a:r>
              <a:rPr lang="en-US" altLang="zh-TW" sz="5400" dirty="0" smtClean="0">
                <a:solidFill>
                  <a:schemeClr val="tx1"/>
                </a:solidFill>
              </a:rPr>
              <a:t>Thanks for your attention.</a:t>
            </a:r>
            <a:endParaRPr lang="zh-TW" altLang="en-US" sz="5400" dirty="0">
              <a:solidFill>
                <a:schemeClr val="tx1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49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7856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01638"/>
            <a:ext cx="7772400" cy="952500"/>
          </a:xfrm>
          <a:noFill/>
        </p:spPr>
        <p:txBody>
          <a:bodyPr/>
          <a:lstStyle/>
          <a:p>
            <a:pPr eaLnBrk="1" hangingPunct="1"/>
            <a:r>
              <a:rPr lang="zh-TW" altLang="en-US" sz="4000" dirty="0" smtClean="0"/>
              <a:t>傳輸的非對稱性</a:t>
            </a:r>
            <a:endParaRPr lang="en-US" altLang="zh-TW" sz="400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41438"/>
            <a:ext cx="7772400" cy="4678362"/>
          </a:xfrm>
        </p:spPr>
        <p:txBody>
          <a:bodyPr/>
          <a:lstStyle/>
          <a:p>
            <a:pPr marL="282575" indent="-282575" eaLnBrk="1" hangingPunct="1">
              <a:buClr>
                <a:schemeClr val="accent2"/>
              </a:buClr>
            </a:pPr>
            <a:r>
              <a:rPr lang="en-US" altLang="zh-TW" smtClean="0"/>
              <a:t>Wireless information channels consist of  two distinct sets of channels:</a:t>
            </a:r>
            <a:endParaRPr lang="en-US" altLang="zh-TW" i="1" smtClean="0"/>
          </a:p>
          <a:p>
            <a:pPr marL="758825" lvl="1" eaLnBrk="1" hangingPunct="1"/>
            <a:r>
              <a:rPr lang="en-US" altLang="zh-TW" i="1" smtClean="0"/>
              <a:t>uplink (upstream) channels</a:t>
            </a:r>
            <a:r>
              <a:rPr lang="en-US" altLang="zh-TW" smtClean="0"/>
              <a:t>: </a:t>
            </a:r>
          </a:p>
          <a:p>
            <a:pPr marL="282575" indent="-282575" eaLnBrk="1" hangingPunct="1">
              <a:buFont typeface="Wingdings" pitchFamily="2" charset="2"/>
              <a:buNone/>
            </a:pPr>
            <a:r>
              <a:rPr lang="en-US" altLang="zh-TW" smtClean="0"/>
              <a:t>      </a:t>
            </a:r>
            <a:r>
              <a:rPr lang="en-US" altLang="zh-TW" smtClean="0">
                <a:cs typeface="Times New Roman" pitchFamily="18" charset="0"/>
              </a:rPr>
              <a:t>• </a:t>
            </a:r>
            <a:r>
              <a:rPr lang="en-US" altLang="zh-TW" smtClean="0"/>
              <a:t>from clients to servers</a:t>
            </a:r>
          </a:p>
          <a:p>
            <a:pPr marL="282575" indent="-282575" eaLnBrk="1" hangingPunct="1">
              <a:buFont typeface="Wingdings" pitchFamily="2" charset="2"/>
              <a:buNone/>
            </a:pPr>
            <a:endParaRPr lang="en-US" altLang="zh-TW" smtClean="0"/>
          </a:p>
          <a:p>
            <a:pPr marL="758825" lvl="1" eaLnBrk="1" hangingPunct="1"/>
            <a:r>
              <a:rPr lang="en-US" altLang="zh-TW" i="1" smtClean="0"/>
              <a:t>downlink (downstream) channels</a:t>
            </a:r>
            <a:r>
              <a:rPr lang="en-US" altLang="zh-TW" smtClean="0"/>
              <a:t>:</a:t>
            </a:r>
          </a:p>
          <a:p>
            <a:pPr marL="282575" indent="-282575" eaLnBrk="1" hangingPunct="1">
              <a:buFont typeface="Wingdings" pitchFamily="2" charset="2"/>
              <a:buNone/>
            </a:pPr>
            <a:r>
              <a:rPr lang="en-US" altLang="zh-TW" smtClean="0"/>
              <a:t>      </a:t>
            </a:r>
            <a:r>
              <a:rPr lang="en-US" altLang="zh-TW" smtClean="0">
                <a:cs typeface="Times New Roman" pitchFamily="18" charset="0"/>
              </a:rPr>
              <a:t>•</a:t>
            </a:r>
            <a:r>
              <a:rPr lang="en-US" altLang="zh-TW" smtClean="0"/>
              <a:t> from servers to clients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marL="282575" indent="-282575" eaLnBrk="1" hangingPunct="1">
              <a:buClr>
                <a:schemeClr val="accent2"/>
              </a:buClr>
            </a:pPr>
            <a:r>
              <a:rPr lang="en-US" altLang="zh-TW" smtClean="0"/>
              <a:t>In the environment under consideration, the </a:t>
            </a:r>
            <a:r>
              <a:rPr lang="en-US" altLang="zh-TW" i="1" smtClean="0">
                <a:solidFill>
                  <a:srgbClr val="0000FF"/>
                </a:solidFill>
              </a:rPr>
              <a:t>downstream</a:t>
            </a:r>
            <a:r>
              <a:rPr lang="en-US" altLang="zh-TW" smtClean="0"/>
              <a:t> communication capacity is relatively much </a:t>
            </a:r>
            <a:r>
              <a:rPr lang="en-US" altLang="zh-TW" smtClean="0">
                <a:solidFill>
                  <a:srgbClr val="FF0000"/>
                </a:solidFill>
              </a:rPr>
              <a:t>greater</a:t>
            </a:r>
            <a:r>
              <a:rPr lang="en-US" altLang="zh-TW" smtClean="0"/>
              <a:t> than the </a:t>
            </a:r>
            <a:r>
              <a:rPr lang="en-US" altLang="zh-TW" i="1" smtClean="0">
                <a:solidFill>
                  <a:srgbClr val="0000FF"/>
                </a:solidFill>
              </a:rPr>
              <a:t>upstream</a:t>
            </a:r>
            <a:r>
              <a:rPr lang="en-US" altLang="zh-TW" smtClean="0"/>
              <a:t> one.</a:t>
            </a:r>
          </a:p>
          <a:p>
            <a:pPr marL="282575" indent="-282575" eaLnBrk="1" hangingPunct="1">
              <a:buClr>
                <a:schemeClr val="accent2"/>
              </a:buClr>
            </a:pPr>
            <a:endParaRPr lang="en-US" altLang="zh-TW" smtClean="0"/>
          </a:p>
          <a:p>
            <a:pPr marL="282575" indent="-282575" eaLnBrk="1" hangingPunct="1">
              <a:buClr>
                <a:schemeClr val="accent2"/>
              </a:buClr>
            </a:pPr>
            <a:r>
              <a:rPr lang="en-US" altLang="zh-TW" smtClean="0"/>
              <a:t>In such an environment, the </a:t>
            </a:r>
            <a:r>
              <a:rPr lang="en-US" altLang="zh-TW" u="sng" smtClean="0">
                <a:solidFill>
                  <a:srgbClr val="FF0000"/>
                </a:solidFill>
              </a:rPr>
              <a:t>push-based</a:t>
            </a:r>
            <a:r>
              <a:rPr lang="en-US" altLang="zh-TW" smtClean="0"/>
              <a:t> data broadcast provides a good performance.</a:t>
            </a:r>
          </a:p>
          <a:p>
            <a:pPr marL="282575" indent="-282575" eaLnBrk="1" hangingPunct="1">
              <a:buFont typeface="Wingdings" pitchFamily="2" charset="2"/>
              <a:buNone/>
            </a:pPr>
            <a:endParaRPr lang="en-US" altLang="zh-TW" smtClean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400" dirty="0" smtClean="0"/>
              <a:t>Push-based Data Broadcast System</a:t>
            </a:r>
            <a:endParaRPr lang="zh-TW" altLang="en-US" sz="3400" dirty="0" smtClean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2511C6-F890-40A0-827E-EF6721A1B2F1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  <p:sp>
        <p:nvSpPr>
          <p:cNvPr id="78855" name="AutoShape 7"/>
          <p:cNvSpPr>
            <a:spLocks noChangeAspect="1" noChangeArrowheads="1" noTextEdit="1"/>
          </p:cNvSpPr>
          <p:nvPr/>
        </p:nvSpPr>
        <p:spPr bwMode="auto">
          <a:xfrm>
            <a:off x="1000126" y="1662117"/>
            <a:ext cx="8077200" cy="469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8878" name="Rectangle 30"/>
          <p:cNvSpPr>
            <a:spLocks noChangeArrowheads="1"/>
          </p:cNvSpPr>
          <p:nvPr/>
        </p:nvSpPr>
        <p:spPr bwMode="auto">
          <a:xfrm>
            <a:off x="1746251" y="3517905"/>
            <a:ext cx="16573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zh-TW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新細明體" pitchFamily="18" charset="-120"/>
                <a:cs typeface="新細明體" pitchFamily="18" charset="-120"/>
              </a:rPr>
              <a:t>Wireless channel</a:t>
            </a: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78879" name="Rectangle 31"/>
          <p:cNvSpPr>
            <a:spLocks noChangeArrowheads="1"/>
          </p:cNvSpPr>
          <p:nvPr/>
        </p:nvSpPr>
        <p:spPr bwMode="auto">
          <a:xfrm>
            <a:off x="2398714" y="5643567"/>
            <a:ext cx="149542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zh-TW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新細明體" pitchFamily="18" charset="-120"/>
                <a:cs typeface="新細明體" pitchFamily="18" charset="-120"/>
              </a:rPr>
              <a:t>Mobile devices</a:t>
            </a: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79096" name="Freeform 248"/>
          <p:cNvSpPr>
            <a:spLocks/>
          </p:cNvSpPr>
          <p:nvPr/>
        </p:nvSpPr>
        <p:spPr bwMode="auto">
          <a:xfrm>
            <a:off x="2757489" y="4498980"/>
            <a:ext cx="341313" cy="342900"/>
          </a:xfrm>
          <a:custGeom>
            <a:avLst/>
            <a:gdLst/>
            <a:ahLst/>
            <a:cxnLst>
              <a:cxn ang="0">
                <a:pos x="107" y="216"/>
              </a:cxn>
              <a:cxn ang="0">
                <a:pos x="215" y="154"/>
              </a:cxn>
              <a:cxn ang="0">
                <a:pos x="144" y="154"/>
              </a:cxn>
              <a:cxn ang="0">
                <a:pos x="144" y="0"/>
              </a:cxn>
              <a:cxn ang="0">
                <a:pos x="71" y="0"/>
              </a:cxn>
              <a:cxn ang="0">
                <a:pos x="71" y="154"/>
              </a:cxn>
              <a:cxn ang="0">
                <a:pos x="0" y="154"/>
              </a:cxn>
              <a:cxn ang="0">
                <a:pos x="107" y="216"/>
              </a:cxn>
            </a:cxnLst>
            <a:rect l="0" t="0" r="r" b="b"/>
            <a:pathLst>
              <a:path w="215" h="216">
                <a:moveTo>
                  <a:pt x="107" y="216"/>
                </a:moveTo>
                <a:lnTo>
                  <a:pt x="215" y="154"/>
                </a:lnTo>
                <a:lnTo>
                  <a:pt x="144" y="154"/>
                </a:lnTo>
                <a:lnTo>
                  <a:pt x="144" y="0"/>
                </a:lnTo>
                <a:lnTo>
                  <a:pt x="71" y="0"/>
                </a:lnTo>
                <a:lnTo>
                  <a:pt x="71" y="154"/>
                </a:lnTo>
                <a:lnTo>
                  <a:pt x="0" y="154"/>
                </a:lnTo>
                <a:lnTo>
                  <a:pt x="107" y="216"/>
                </a:lnTo>
                <a:close/>
              </a:path>
            </a:pathLst>
          </a:custGeom>
          <a:solidFill>
            <a:srgbClr val="FFFFFF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9097" name="Rectangle 249"/>
          <p:cNvSpPr>
            <a:spLocks noChangeArrowheads="1"/>
          </p:cNvSpPr>
          <p:nvPr/>
        </p:nvSpPr>
        <p:spPr bwMode="auto">
          <a:xfrm>
            <a:off x="2765427" y="2820992"/>
            <a:ext cx="1247775" cy="641350"/>
          </a:xfrm>
          <a:prstGeom prst="rect">
            <a:avLst/>
          </a:prstGeom>
          <a:solidFill>
            <a:srgbClr val="FFFFFF"/>
          </a:solidFill>
          <a:ln w="15875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9098" name="Rectangle 250"/>
          <p:cNvSpPr>
            <a:spLocks noChangeArrowheads="1"/>
          </p:cNvSpPr>
          <p:nvPr/>
        </p:nvSpPr>
        <p:spPr bwMode="auto">
          <a:xfrm>
            <a:off x="2901861" y="2997204"/>
            <a:ext cx="92333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1" lang="zh-TW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ahoma" pitchFamily="34" charset="0"/>
              </a:rPr>
              <a:t>屏東孔廟</a:t>
            </a:r>
            <a:endParaRPr kumimoji="1" lang="zh-TW" altLang="zh-TW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ahoma" pitchFamily="34" charset="0"/>
            </a:endParaRPr>
          </a:p>
        </p:txBody>
      </p:sp>
      <p:sp>
        <p:nvSpPr>
          <p:cNvPr id="79100" name="Rectangle 252"/>
          <p:cNvSpPr>
            <a:spLocks noChangeArrowheads="1"/>
          </p:cNvSpPr>
          <p:nvPr/>
        </p:nvSpPr>
        <p:spPr bwMode="auto">
          <a:xfrm>
            <a:off x="1512889" y="2820992"/>
            <a:ext cx="1236663" cy="641350"/>
          </a:xfrm>
          <a:prstGeom prst="rect">
            <a:avLst/>
          </a:prstGeom>
          <a:solidFill>
            <a:srgbClr val="FFFFFF"/>
          </a:solidFill>
          <a:ln w="15875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9102" name="Rectangle 254"/>
          <p:cNvSpPr>
            <a:spLocks noChangeArrowheads="1"/>
          </p:cNvSpPr>
          <p:nvPr/>
        </p:nvSpPr>
        <p:spPr bwMode="auto">
          <a:xfrm>
            <a:off x="1547814" y="2997205"/>
            <a:ext cx="11874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ahoma" pitchFamily="34" charset="0"/>
              </a:rPr>
              <a:t>屏東大學</a:t>
            </a:r>
            <a:endParaRPr kumimoji="1" lang="zh-TW" altLang="zh-TW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ahoma" pitchFamily="34" charset="0"/>
            </a:endParaRPr>
          </a:p>
        </p:txBody>
      </p:sp>
      <p:sp>
        <p:nvSpPr>
          <p:cNvPr id="79105" name="Rectangle 257"/>
          <p:cNvSpPr>
            <a:spLocks noChangeArrowheads="1"/>
          </p:cNvSpPr>
          <p:nvPr/>
        </p:nvSpPr>
        <p:spPr bwMode="auto">
          <a:xfrm>
            <a:off x="4017964" y="2820992"/>
            <a:ext cx="1246188" cy="641350"/>
          </a:xfrm>
          <a:prstGeom prst="rect">
            <a:avLst/>
          </a:prstGeom>
          <a:solidFill>
            <a:srgbClr val="FFFFFF"/>
          </a:solidFill>
          <a:ln w="15875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9107" name="Rectangle 259"/>
          <p:cNvSpPr>
            <a:spLocks noChangeArrowheads="1"/>
          </p:cNvSpPr>
          <p:nvPr/>
        </p:nvSpPr>
        <p:spPr bwMode="auto">
          <a:xfrm>
            <a:off x="4210349" y="2997205"/>
            <a:ext cx="92333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阿緱城門</a:t>
            </a:r>
            <a:endParaRPr kumimoji="1" lang="zh-TW" altLang="zh-TW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ahoma" pitchFamily="34" charset="0"/>
            </a:endParaRPr>
          </a:p>
        </p:txBody>
      </p:sp>
      <p:sp>
        <p:nvSpPr>
          <p:cNvPr id="79109" name="Rectangle 261"/>
          <p:cNvSpPr>
            <a:spLocks noChangeArrowheads="1"/>
          </p:cNvSpPr>
          <p:nvPr/>
        </p:nvSpPr>
        <p:spPr bwMode="auto">
          <a:xfrm>
            <a:off x="5270502" y="2820992"/>
            <a:ext cx="1246188" cy="641350"/>
          </a:xfrm>
          <a:prstGeom prst="rect">
            <a:avLst/>
          </a:prstGeom>
          <a:solidFill>
            <a:srgbClr val="FFFFFF"/>
          </a:solidFill>
          <a:ln w="15875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9110" name="Rectangle 262"/>
          <p:cNvSpPr>
            <a:spLocks noChangeArrowheads="1"/>
          </p:cNvSpPr>
          <p:nvPr/>
        </p:nvSpPr>
        <p:spPr bwMode="auto">
          <a:xfrm>
            <a:off x="5364164" y="2928942"/>
            <a:ext cx="115416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1" lang="zh-TW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ahoma" pitchFamily="34" charset="0"/>
              </a:rPr>
              <a:t>孫立人將軍</a:t>
            </a:r>
            <a:endParaRPr kumimoji="1" lang="en-US" altLang="zh-TW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ahoma" pitchFamily="34" charset="0"/>
            </a:endParaRPr>
          </a:p>
          <a:p>
            <a:pPr lvl="0" algn="ctr"/>
            <a:r>
              <a:rPr kumimoji="1" lang="zh-TW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ahoma" pitchFamily="34" charset="0"/>
              </a:rPr>
              <a:t>行館</a:t>
            </a:r>
            <a:endParaRPr kumimoji="1" lang="zh-TW" altLang="zh-TW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ahoma" pitchFamily="34" charset="0"/>
            </a:endParaRPr>
          </a:p>
        </p:txBody>
      </p:sp>
      <p:sp>
        <p:nvSpPr>
          <p:cNvPr id="79112" name="Freeform 264"/>
          <p:cNvSpPr>
            <a:spLocks/>
          </p:cNvSpPr>
          <p:nvPr/>
        </p:nvSpPr>
        <p:spPr bwMode="auto">
          <a:xfrm>
            <a:off x="6559552" y="4041780"/>
            <a:ext cx="325438" cy="320675"/>
          </a:xfrm>
          <a:custGeom>
            <a:avLst/>
            <a:gdLst/>
            <a:ahLst/>
            <a:cxnLst>
              <a:cxn ang="0">
                <a:pos x="0" y="63"/>
              </a:cxn>
              <a:cxn ang="0">
                <a:pos x="0" y="187"/>
              </a:cxn>
              <a:cxn ang="0">
                <a:pos x="36" y="126"/>
              </a:cxn>
              <a:cxn ang="0">
                <a:pos x="168" y="202"/>
              </a:cxn>
              <a:cxn ang="0">
                <a:pos x="205" y="139"/>
              </a:cxn>
              <a:cxn ang="0">
                <a:pos x="72" y="63"/>
              </a:cxn>
              <a:cxn ang="0">
                <a:pos x="107" y="0"/>
              </a:cxn>
              <a:cxn ang="0">
                <a:pos x="0" y="63"/>
              </a:cxn>
            </a:cxnLst>
            <a:rect l="0" t="0" r="r" b="b"/>
            <a:pathLst>
              <a:path w="205" h="202">
                <a:moveTo>
                  <a:pt x="0" y="63"/>
                </a:moveTo>
                <a:lnTo>
                  <a:pt x="0" y="187"/>
                </a:lnTo>
                <a:lnTo>
                  <a:pt x="36" y="126"/>
                </a:lnTo>
                <a:lnTo>
                  <a:pt x="168" y="202"/>
                </a:lnTo>
                <a:lnTo>
                  <a:pt x="205" y="139"/>
                </a:lnTo>
                <a:lnTo>
                  <a:pt x="72" y="63"/>
                </a:lnTo>
                <a:lnTo>
                  <a:pt x="107" y="0"/>
                </a:lnTo>
                <a:lnTo>
                  <a:pt x="0" y="63"/>
                </a:lnTo>
                <a:close/>
              </a:path>
            </a:pathLst>
          </a:custGeom>
          <a:solidFill>
            <a:srgbClr val="FFFFFF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9113" name="Freeform 265"/>
          <p:cNvSpPr>
            <a:spLocks/>
          </p:cNvSpPr>
          <p:nvPr/>
        </p:nvSpPr>
        <p:spPr bwMode="auto">
          <a:xfrm>
            <a:off x="6746877" y="4935542"/>
            <a:ext cx="568325" cy="114300"/>
          </a:xfrm>
          <a:custGeom>
            <a:avLst/>
            <a:gdLst/>
            <a:ahLst/>
            <a:cxnLst>
              <a:cxn ang="0">
                <a:pos x="0" y="36"/>
              </a:cxn>
              <a:cxn ang="0">
                <a:pos x="215" y="0"/>
              </a:cxn>
              <a:cxn ang="0">
                <a:pos x="188" y="50"/>
              </a:cxn>
              <a:cxn ang="0">
                <a:pos x="358" y="36"/>
              </a:cxn>
              <a:cxn ang="0">
                <a:pos x="143" y="72"/>
              </a:cxn>
              <a:cxn ang="0">
                <a:pos x="170" y="21"/>
              </a:cxn>
              <a:cxn ang="0">
                <a:pos x="0" y="36"/>
              </a:cxn>
            </a:cxnLst>
            <a:rect l="0" t="0" r="r" b="b"/>
            <a:pathLst>
              <a:path w="358" h="72">
                <a:moveTo>
                  <a:pt x="0" y="36"/>
                </a:moveTo>
                <a:lnTo>
                  <a:pt x="215" y="0"/>
                </a:lnTo>
                <a:lnTo>
                  <a:pt x="188" y="50"/>
                </a:lnTo>
                <a:lnTo>
                  <a:pt x="358" y="36"/>
                </a:lnTo>
                <a:lnTo>
                  <a:pt x="143" y="72"/>
                </a:lnTo>
                <a:lnTo>
                  <a:pt x="170" y="21"/>
                </a:lnTo>
                <a:lnTo>
                  <a:pt x="0" y="36"/>
                </a:lnTo>
              </a:path>
            </a:pathLst>
          </a:custGeom>
          <a:noFill/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9114" name="Freeform 266"/>
          <p:cNvSpPr>
            <a:spLocks/>
          </p:cNvSpPr>
          <p:nvPr/>
        </p:nvSpPr>
        <p:spPr bwMode="auto">
          <a:xfrm>
            <a:off x="6953252" y="4191005"/>
            <a:ext cx="284163" cy="4937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38" y="169"/>
              </a:cxn>
              <a:cxn ang="0">
                <a:pos x="81" y="171"/>
              </a:cxn>
              <a:cxn ang="0">
                <a:pos x="179" y="311"/>
              </a:cxn>
              <a:cxn ang="0">
                <a:pos x="40" y="143"/>
              </a:cxn>
              <a:cxn ang="0">
                <a:pos x="97" y="141"/>
              </a:cxn>
              <a:cxn ang="0">
                <a:pos x="0" y="0"/>
              </a:cxn>
            </a:cxnLst>
            <a:rect l="0" t="0" r="r" b="b"/>
            <a:pathLst>
              <a:path w="179" h="311">
                <a:moveTo>
                  <a:pt x="0" y="0"/>
                </a:moveTo>
                <a:lnTo>
                  <a:pt x="138" y="169"/>
                </a:lnTo>
                <a:lnTo>
                  <a:pt x="81" y="171"/>
                </a:lnTo>
                <a:lnTo>
                  <a:pt x="179" y="311"/>
                </a:lnTo>
                <a:lnTo>
                  <a:pt x="40" y="143"/>
                </a:lnTo>
                <a:lnTo>
                  <a:pt x="97" y="141"/>
                </a:lnTo>
                <a:lnTo>
                  <a:pt x="0" y="0"/>
                </a:lnTo>
              </a:path>
            </a:pathLst>
          </a:custGeom>
          <a:noFill/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9115" name="Freeform 267"/>
          <p:cNvSpPr>
            <a:spLocks/>
          </p:cNvSpPr>
          <p:nvPr/>
        </p:nvSpPr>
        <p:spPr bwMode="auto">
          <a:xfrm>
            <a:off x="7448552" y="4002092"/>
            <a:ext cx="112713" cy="569913"/>
          </a:xfrm>
          <a:custGeom>
            <a:avLst/>
            <a:gdLst/>
            <a:ahLst/>
            <a:cxnLst>
              <a:cxn ang="0">
                <a:pos x="36" y="0"/>
              </a:cxn>
              <a:cxn ang="0">
                <a:pos x="71" y="216"/>
              </a:cxn>
              <a:cxn ang="0">
                <a:pos x="22" y="189"/>
              </a:cxn>
              <a:cxn ang="0">
                <a:pos x="36" y="359"/>
              </a:cxn>
              <a:cxn ang="0">
                <a:pos x="0" y="144"/>
              </a:cxn>
              <a:cxn ang="0">
                <a:pos x="50" y="172"/>
              </a:cxn>
              <a:cxn ang="0">
                <a:pos x="36" y="0"/>
              </a:cxn>
            </a:cxnLst>
            <a:rect l="0" t="0" r="r" b="b"/>
            <a:pathLst>
              <a:path w="71" h="359">
                <a:moveTo>
                  <a:pt x="36" y="0"/>
                </a:moveTo>
                <a:lnTo>
                  <a:pt x="71" y="216"/>
                </a:lnTo>
                <a:lnTo>
                  <a:pt x="22" y="189"/>
                </a:lnTo>
                <a:lnTo>
                  <a:pt x="36" y="359"/>
                </a:lnTo>
                <a:lnTo>
                  <a:pt x="0" y="144"/>
                </a:lnTo>
                <a:lnTo>
                  <a:pt x="50" y="172"/>
                </a:lnTo>
                <a:lnTo>
                  <a:pt x="36" y="0"/>
                </a:lnTo>
              </a:path>
            </a:pathLst>
          </a:custGeom>
          <a:noFill/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9116" name="Rectangle 268"/>
          <p:cNvSpPr>
            <a:spLocks noChangeArrowheads="1"/>
          </p:cNvSpPr>
          <p:nvPr/>
        </p:nvSpPr>
        <p:spPr bwMode="auto">
          <a:xfrm>
            <a:off x="7469189" y="6024567"/>
            <a:ext cx="687388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zh-TW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新細明體" pitchFamily="18" charset="-120"/>
                <a:cs typeface="新細明體" pitchFamily="18" charset="-120"/>
              </a:rPr>
              <a:t>Server</a:t>
            </a: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79117" name="Freeform 269"/>
          <p:cNvSpPr>
            <a:spLocks/>
          </p:cNvSpPr>
          <p:nvPr/>
        </p:nvSpPr>
        <p:spPr bwMode="auto">
          <a:xfrm>
            <a:off x="7258052" y="4676780"/>
            <a:ext cx="684213" cy="760413"/>
          </a:xfrm>
          <a:custGeom>
            <a:avLst/>
            <a:gdLst/>
            <a:ahLst/>
            <a:cxnLst>
              <a:cxn ang="0">
                <a:pos x="368" y="0"/>
              </a:cxn>
              <a:cxn ang="0">
                <a:pos x="385" y="17"/>
              </a:cxn>
              <a:cxn ang="0">
                <a:pos x="401" y="36"/>
              </a:cxn>
              <a:cxn ang="0">
                <a:pos x="412" y="58"/>
              </a:cxn>
              <a:cxn ang="0">
                <a:pos x="422" y="81"/>
              </a:cxn>
              <a:cxn ang="0">
                <a:pos x="427" y="107"/>
              </a:cxn>
              <a:cxn ang="0">
                <a:pos x="431" y="134"/>
              </a:cxn>
              <a:cxn ang="0">
                <a:pos x="431" y="162"/>
              </a:cxn>
              <a:cxn ang="0">
                <a:pos x="427" y="191"/>
              </a:cxn>
              <a:cxn ang="0">
                <a:pos x="422" y="220"/>
              </a:cxn>
              <a:cxn ang="0">
                <a:pos x="412" y="248"/>
              </a:cxn>
              <a:cxn ang="0">
                <a:pos x="401" y="277"/>
              </a:cxn>
              <a:cxn ang="0">
                <a:pos x="385" y="306"/>
              </a:cxn>
              <a:cxn ang="0">
                <a:pos x="368" y="333"/>
              </a:cxn>
              <a:cxn ang="0">
                <a:pos x="349" y="358"/>
              </a:cxn>
              <a:cxn ang="0">
                <a:pos x="327" y="381"/>
              </a:cxn>
              <a:cxn ang="0">
                <a:pos x="304" y="404"/>
              </a:cxn>
              <a:cxn ang="0">
                <a:pos x="278" y="423"/>
              </a:cxn>
              <a:cxn ang="0">
                <a:pos x="252" y="440"/>
              </a:cxn>
              <a:cxn ang="0">
                <a:pos x="226" y="454"/>
              </a:cxn>
              <a:cxn ang="0">
                <a:pos x="198" y="465"/>
              </a:cxn>
              <a:cxn ang="0">
                <a:pos x="170" y="473"/>
              </a:cxn>
              <a:cxn ang="0">
                <a:pos x="142" y="478"/>
              </a:cxn>
              <a:cxn ang="0">
                <a:pos x="116" y="479"/>
              </a:cxn>
              <a:cxn ang="0">
                <a:pos x="89" y="478"/>
              </a:cxn>
              <a:cxn ang="0">
                <a:pos x="64" y="473"/>
              </a:cxn>
              <a:cxn ang="0">
                <a:pos x="41" y="465"/>
              </a:cxn>
              <a:cxn ang="0">
                <a:pos x="19" y="453"/>
              </a:cxn>
              <a:cxn ang="0">
                <a:pos x="0" y="440"/>
              </a:cxn>
            </a:cxnLst>
            <a:rect l="0" t="0" r="r" b="b"/>
            <a:pathLst>
              <a:path w="431" h="479">
                <a:moveTo>
                  <a:pt x="368" y="0"/>
                </a:moveTo>
                <a:lnTo>
                  <a:pt x="385" y="17"/>
                </a:lnTo>
                <a:lnTo>
                  <a:pt x="401" y="36"/>
                </a:lnTo>
                <a:lnTo>
                  <a:pt x="412" y="58"/>
                </a:lnTo>
                <a:lnTo>
                  <a:pt x="422" y="81"/>
                </a:lnTo>
                <a:lnTo>
                  <a:pt x="427" y="107"/>
                </a:lnTo>
                <a:lnTo>
                  <a:pt x="431" y="134"/>
                </a:lnTo>
                <a:lnTo>
                  <a:pt x="431" y="162"/>
                </a:lnTo>
                <a:lnTo>
                  <a:pt x="427" y="191"/>
                </a:lnTo>
                <a:lnTo>
                  <a:pt x="422" y="220"/>
                </a:lnTo>
                <a:lnTo>
                  <a:pt x="412" y="248"/>
                </a:lnTo>
                <a:lnTo>
                  <a:pt x="401" y="277"/>
                </a:lnTo>
                <a:lnTo>
                  <a:pt x="385" y="306"/>
                </a:lnTo>
                <a:lnTo>
                  <a:pt x="368" y="333"/>
                </a:lnTo>
                <a:lnTo>
                  <a:pt x="349" y="358"/>
                </a:lnTo>
                <a:lnTo>
                  <a:pt x="327" y="381"/>
                </a:lnTo>
                <a:lnTo>
                  <a:pt x="304" y="404"/>
                </a:lnTo>
                <a:lnTo>
                  <a:pt x="278" y="423"/>
                </a:lnTo>
                <a:lnTo>
                  <a:pt x="252" y="440"/>
                </a:lnTo>
                <a:lnTo>
                  <a:pt x="226" y="454"/>
                </a:lnTo>
                <a:lnTo>
                  <a:pt x="198" y="465"/>
                </a:lnTo>
                <a:lnTo>
                  <a:pt x="170" y="473"/>
                </a:lnTo>
                <a:lnTo>
                  <a:pt x="142" y="478"/>
                </a:lnTo>
                <a:lnTo>
                  <a:pt x="116" y="479"/>
                </a:lnTo>
                <a:lnTo>
                  <a:pt x="89" y="478"/>
                </a:lnTo>
                <a:lnTo>
                  <a:pt x="64" y="473"/>
                </a:lnTo>
                <a:lnTo>
                  <a:pt x="41" y="465"/>
                </a:lnTo>
                <a:lnTo>
                  <a:pt x="19" y="453"/>
                </a:lnTo>
                <a:lnTo>
                  <a:pt x="0" y="440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9118" name="Line 270"/>
          <p:cNvSpPr>
            <a:spLocks noChangeShapeType="1"/>
          </p:cNvSpPr>
          <p:nvPr/>
        </p:nvSpPr>
        <p:spPr bwMode="auto">
          <a:xfrm flipH="1" flipV="1">
            <a:off x="7443789" y="4857755"/>
            <a:ext cx="177800" cy="260350"/>
          </a:xfrm>
          <a:prstGeom prst="line">
            <a:avLst/>
          </a:prstGeom>
          <a:noFill/>
          <a:ln w="523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9119" name="Freeform 271"/>
          <p:cNvSpPr>
            <a:spLocks/>
          </p:cNvSpPr>
          <p:nvPr/>
        </p:nvSpPr>
        <p:spPr bwMode="auto">
          <a:xfrm>
            <a:off x="7542214" y="5326067"/>
            <a:ext cx="455613" cy="666750"/>
          </a:xfrm>
          <a:custGeom>
            <a:avLst/>
            <a:gdLst/>
            <a:ahLst/>
            <a:cxnLst>
              <a:cxn ang="0">
                <a:pos x="0" y="420"/>
              </a:cxn>
              <a:cxn ang="0">
                <a:pos x="117" y="0"/>
              </a:cxn>
              <a:cxn ang="0">
                <a:pos x="287" y="420"/>
              </a:cxn>
              <a:cxn ang="0">
                <a:pos x="0" y="420"/>
              </a:cxn>
            </a:cxnLst>
            <a:rect l="0" t="0" r="r" b="b"/>
            <a:pathLst>
              <a:path w="287" h="420">
                <a:moveTo>
                  <a:pt x="0" y="420"/>
                </a:moveTo>
                <a:lnTo>
                  <a:pt x="117" y="0"/>
                </a:lnTo>
                <a:lnTo>
                  <a:pt x="287" y="420"/>
                </a:lnTo>
                <a:lnTo>
                  <a:pt x="0" y="420"/>
                </a:lnTo>
                <a:close/>
              </a:path>
            </a:pathLst>
          </a:custGeom>
          <a:solidFill>
            <a:srgbClr val="FFFFFF"/>
          </a:solidFill>
          <a:ln w="269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9120" name="Freeform 272"/>
          <p:cNvSpPr>
            <a:spLocks/>
          </p:cNvSpPr>
          <p:nvPr/>
        </p:nvSpPr>
        <p:spPr bwMode="auto">
          <a:xfrm>
            <a:off x="7372352" y="4756155"/>
            <a:ext cx="112713" cy="114300"/>
          </a:xfrm>
          <a:custGeom>
            <a:avLst/>
            <a:gdLst/>
            <a:ahLst/>
            <a:cxnLst>
              <a:cxn ang="0">
                <a:pos x="71" y="37"/>
              </a:cxn>
              <a:cxn ang="0">
                <a:pos x="70" y="25"/>
              </a:cxn>
              <a:cxn ang="0">
                <a:pos x="64" y="15"/>
              </a:cxn>
              <a:cxn ang="0">
                <a:pos x="56" y="7"/>
              </a:cxn>
              <a:cxn ang="0">
                <a:pos x="47" y="2"/>
              </a:cxn>
              <a:cxn ang="0">
                <a:pos x="35" y="0"/>
              </a:cxn>
              <a:cxn ang="0">
                <a:pos x="24" y="2"/>
              </a:cxn>
              <a:cxn ang="0">
                <a:pos x="14" y="7"/>
              </a:cxn>
              <a:cxn ang="0">
                <a:pos x="6" y="15"/>
              </a:cxn>
              <a:cxn ang="0">
                <a:pos x="1" y="25"/>
              </a:cxn>
              <a:cxn ang="0">
                <a:pos x="0" y="37"/>
              </a:cxn>
              <a:cxn ang="0">
                <a:pos x="1" y="47"/>
              </a:cxn>
              <a:cxn ang="0">
                <a:pos x="6" y="58"/>
              </a:cxn>
              <a:cxn ang="0">
                <a:pos x="14" y="65"/>
              </a:cxn>
              <a:cxn ang="0">
                <a:pos x="24" y="70"/>
              </a:cxn>
              <a:cxn ang="0">
                <a:pos x="35" y="72"/>
              </a:cxn>
              <a:cxn ang="0">
                <a:pos x="47" y="70"/>
              </a:cxn>
              <a:cxn ang="0">
                <a:pos x="56" y="65"/>
              </a:cxn>
              <a:cxn ang="0">
                <a:pos x="64" y="58"/>
              </a:cxn>
              <a:cxn ang="0">
                <a:pos x="70" y="47"/>
              </a:cxn>
              <a:cxn ang="0">
                <a:pos x="71" y="37"/>
              </a:cxn>
            </a:cxnLst>
            <a:rect l="0" t="0" r="r" b="b"/>
            <a:pathLst>
              <a:path w="71" h="72">
                <a:moveTo>
                  <a:pt x="71" y="37"/>
                </a:moveTo>
                <a:lnTo>
                  <a:pt x="70" y="25"/>
                </a:lnTo>
                <a:lnTo>
                  <a:pt x="64" y="15"/>
                </a:lnTo>
                <a:lnTo>
                  <a:pt x="56" y="7"/>
                </a:lnTo>
                <a:lnTo>
                  <a:pt x="47" y="2"/>
                </a:lnTo>
                <a:lnTo>
                  <a:pt x="35" y="0"/>
                </a:lnTo>
                <a:lnTo>
                  <a:pt x="24" y="2"/>
                </a:lnTo>
                <a:lnTo>
                  <a:pt x="14" y="7"/>
                </a:lnTo>
                <a:lnTo>
                  <a:pt x="6" y="15"/>
                </a:lnTo>
                <a:lnTo>
                  <a:pt x="1" y="25"/>
                </a:lnTo>
                <a:lnTo>
                  <a:pt x="0" y="37"/>
                </a:lnTo>
                <a:lnTo>
                  <a:pt x="1" y="47"/>
                </a:lnTo>
                <a:lnTo>
                  <a:pt x="6" y="58"/>
                </a:lnTo>
                <a:lnTo>
                  <a:pt x="14" y="65"/>
                </a:lnTo>
                <a:lnTo>
                  <a:pt x="24" y="70"/>
                </a:lnTo>
                <a:lnTo>
                  <a:pt x="35" y="72"/>
                </a:lnTo>
                <a:lnTo>
                  <a:pt x="47" y="70"/>
                </a:lnTo>
                <a:lnTo>
                  <a:pt x="56" y="65"/>
                </a:lnTo>
                <a:lnTo>
                  <a:pt x="64" y="58"/>
                </a:lnTo>
                <a:lnTo>
                  <a:pt x="70" y="47"/>
                </a:lnTo>
                <a:lnTo>
                  <a:pt x="71" y="37"/>
                </a:lnTo>
                <a:close/>
              </a:path>
            </a:pathLst>
          </a:custGeom>
          <a:solidFill>
            <a:srgbClr val="FFFFFF"/>
          </a:solidFill>
          <a:ln w="269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9121" name="Freeform 273"/>
          <p:cNvSpPr>
            <a:spLocks/>
          </p:cNvSpPr>
          <p:nvPr/>
        </p:nvSpPr>
        <p:spPr bwMode="auto">
          <a:xfrm>
            <a:off x="7212014" y="4684717"/>
            <a:ext cx="676275" cy="676275"/>
          </a:xfrm>
          <a:custGeom>
            <a:avLst/>
            <a:gdLst/>
            <a:ahLst/>
            <a:cxnLst>
              <a:cxn ang="0">
                <a:pos x="416" y="10"/>
              </a:cxn>
              <a:cxn ang="0">
                <a:pos x="408" y="4"/>
              </a:cxn>
              <a:cxn ang="0">
                <a:pos x="396" y="1"/>
              </a:cxn>
              <a:cxn ang="0">
                <a:pos x="383" y="0"/>
              </a:cxn>
              <a:cxn ang="0">
                <a:pos x="367" y="3"/>
              </a:cxn>
              <a:cxn ang="0">
                <a:pos x="349" y="8"/>
              </a:cxn>
              <a:cxn ang="0">
                <a:pos x="330" y="16"/>
              </a:cxn>
              <a:cxn ang="0">
                <a:pos x="309" y="26"/>
              </a:cxn>
              <a:cxn ang="0">
                <a:pos x="287" y="39"/>
              </a:cxn>
              <a:cxn ang="0">
                <a:pos x="263" y="54"/>
              </a:cxn>
              <a:cxn ang="0">
                <a:pos x="239" y="71"/>
              </a:cxn>
              <a:cxn ang="0">
                <a:pos x="215" y="90"/>
              </a:cxn>
              <a:cxn ang="0">
                <a:pos x="192" y="110"/>
              </a:cxn>
              <a:cxn ang="0">
                <a:pos x="168" y="132"/>
              </a:cxn>
              <a:cxn ang="0">
                <a:pos x="144" y="155"/>
              </a:cxn>
              <a:cxn ang="0">
                <a:pos x="122" y="179"/>
              </a:cxn>
              <a:cxn ang="0">
                <a:pos x="101" y="203"/>
              </a:cxn>
              <a:cxn ang="0">
                <a:pos x="81" y="228"/>
              </a:cxn>
              <a:cxn ang="0">
                <a:pos x="62" y="252"/>
              </a:cxn>
              <a:cxn ang="0">
                <a:pos x="46" y="276"/>
              </a:cxn>
              <a:cxn ang="0">
                <a:pos x="33" y="298"/>
              </a:cxn>
              <a:cxn ang="0">
                <a:pos x="20" y="320"/>
              </a:cxn>
              <a:cxn ang="0">
                <a:pos x="12" y="340"/>
              </a:cxn>
              <a:cxn ang="0">
                <a:pos x="5" y="359"/>
              </a:cxn>
              <a:cxn ang="0">
                <a:pos x="1" y="376"/>
              </a:cxn>
              <a:cxn ang="0">
                <a:pos x="0" y="390"/>
              </a:cxn>
              <a:cxn ang="0">
                <a:pos x="2" y="402"/>
              </a:cxn>
              <a:cxn ang="0">
                <a:pos x="7" y="413"/>
              </a:cxn>
              <a:cxn ang="0">
                <a:pos x="15" y="420"/>
              </a:cxn>
              <a:cxn ang="0">
                <a:pos x="24" y="424"/>
              </a:cxn>
              <a:cxn ang="0">
                <a:pos x="37" y="426"/>
              </a:cxn>
              <a:cxn ang="0">
                <a:pos x="51" y="425"/>
              </a:cxn>
              <a:cxn ang="0">
                <a:pos x="67" y="421"/>
              </a:cxn>
              <a:cxn ang="0">
                <a:pos x="86" y="415"/>
              </a:cxn>
              <a:cxn ang="0">
                <a:pos x="106" y="406"/>
              </a:cxn>
              <a:cxn ang="0">
                <a:pos x="128" y="395"/>
              </a:cxn>
              <a:cxn ang="0">
                <a:pos x="151" y="380"/>
              </a:cxn>
              <a:cxn ang="0">
                <a:pos x="174" y="364"/>
              </a:cxn>
              <a:cxn ang="0">
                <a:pos x="198" y="346"/>
              </a:cxn>
              <a:cxn ang="0">
                <a:pos x="223" y="327"/>
              </a:cxn>
              <a:cxn ang="0">
                <a:pos x="247" y="305"/>
              </a:cxn>
              <a:cxn ang="0">
                <a:pos x="271" y="283"/>
              </a:cxn>
              <a:cxn ang="0">
                <a:pos x="294" y="259"/>
              </a:cxn>
              <a:cxn ang="0">
                <a:pos x="316" y="235"/>
              </a:cxn>
              <a:cxn ang="0">
                <a:pos x="336" y="211"/>
              </a:cxn>
              <a:cxn ang="0">
                <a:pos x="355" y="187"/>
              </a:cxn>
              <a:cxn ang="0">
                <a:pos x="372" y="163"/>
              </a:cxn>
              <a:cxn ang="0">
                <a:pos x="388" y="140"/>
              </a:cxn>
              <a:cxn ang="0">
                <a:pos x="400" y="117"/>
              </a:cxn>
              <a:cxn ang="0">
                <a:pos x="411" y="96"/>
              </a:cxn>
              <a:cxn ang="0">
                <a:pos x="418" y="77"/>
              </a:cxn>
              <a:cxn ang="0">
                <a:pos x="423" y="59"/>
              </a:cxn>
              <a:cxn ang="0">
                <a:pos x="426" y="43"/>
              </a:cxn>
              <a:cxn ang="0">
                <a:pos x="425" y="30"/>
              </a:cxn>
              <a:cxn ang="0">
                <a:pos x="422" y="18"/>
              </a:cxn>
              <a:cxn ang="0">
                <a:pos x="416" y="10"/>
              </a:cxn>
            </a:cxnLst>
            <a:rect l="0" t="0" r="r" b="b"/>
            <a:pathLst>
              <a:path w="426" h="426">
                <a:moveTo>
                  <a:pt x="416" y="10"/>
                </a:moveTo>
                <a:lnTo>
                  <a:pt x="408" y="4"/>
                </a:lnTo>
                <a:lnTo>
                  <a:pt x="396" y="1"/>
                </a:lnTo>
                <a:lnTo>
                  <a:pt x="383" y="0"/>
                </a:lnTo>
                <a:lnTo>
                  <a:pt x="367" y="3"/>
                </a:lnTo>
                <a:lnTo>
                  <a:pt x="349" y="8"/>
                </a:lnTo>
                <a:lnTo>
                  <a:pt x="330" y="16"/>
                </a:lnTo>
                <a:lnTo>
                  <a:pt x="309" y="26"/>
                </a:lnTo>
                <a:lnTo>
                  <a:pt x="287" y="39"/>
                </a:lnTo>
                <a:lnTo>
                  <a:pt x="263" y="54"/>
                </a:lnTo>
                <a:lnTo>
                  <a:pt x="239" y="71"/>
                </a:lnTo>
                <a:lnTo>
                  <a:pt x="215" y="90"/>
                </a:lnTo>
                <a:lnTo>
                  <a:pt x="192" y="110"/>
                </a:lnTo>
                <a:lnTo>
                  <a:pt x="168" y="132"/>
                </a:lnTo>
                <a:lnTo>
                  <a:pt x="144" y="155"/>
                </a:lnTo>
                <a:lnTo>
                  <a:pt x="122" y="179"/>
                </a:lnTo>
                <a:lnTo>
                  <a:pt x="101" y="203"/>
                </a:lnTo>
                <a:lnTo>
                  <a:pt x="81" y="228"/>
                </a:lnTo>
                <a:lnTo>
                  <a:pt x="62" y="252"/>
                </a:lnTo>
                <a:lnTo>
                  <a:pt x="46" y="276"/>
                </a:lnTo>
                <a:lnTo>
                  <a:pt x="33" y="298"/>
                </a:lnTo>
                <a:lnTo>
                  <a:pt x="20" y="320"/>
                </a:lnTo>
                <a:lnTo>
                  <a:pt x="12" y="340"/>
                </a:lnTo>
                <a:lnTo>
                  <a:pt x="5" y="359"/>
                </a:lnTo>
                <a:lnTo>
                  <a:pt x="1" y="376"/>
                </a:lnTo>
                <a:lnTo>
                  <a:pt x="0" y="390"/>
                </a:lnTo>
                <a:lnTo>
                  <a:pt x="2" y="402"/>
                </a:lnTo>
                <a:lnTo>
                  <a:pt x="7" y="413"/>
                </a:lnTo>
                <a:lnTo>
                  <a:pt x="15" y="420"/>
                </a:lnTo>
                <a:lnTo>
                  <a:pt x="24" y="424"/>
                </a:lnTo>
                <a:lnTo>
                  <a:pt x="37" y="426"/>
                </a:lnTo>
                <a:lnTo>
                  <a:pt x="51" y="425"/>
                </a:lnTo>
                <a:lnTo>
                  <a:pt x="67" y="421"/>
                </a:lnTo>
                <a:lnTo>
                  <a:pt x="86" y="415"/>
                </a:lnTo>
                <a:lnTo>
                  <a:pt x="106" y="406"/>
                </a:lnTo>
                <a:lnTo>
                  <a:pt x="128" y="395"/>
                </a:lnTo>
                <a:lnTo>
                  <a:pt x="151" y="380"/>
                </a:lnTo>
                <a:lnTo>
                  <a:pt x="174" y="364"/>
                </a:lnTo>
                <a:lnTo>
                  <a:pt x="198" y="346"/>
                </a:lnTo>
                <a:lnTo>
                  <a:pt x="223" y="327"/>
                </a:lnTo>
                <a:lnTo>
                  <a:pt x="247" y="305"/>
                </a:lnTo>
                <a:lnTo>
                  <a:pt x="271" y="283"/>
                </a:lnTo>
                <a:lnTo>
                  <a:pt x="294" y="259"/>
                </a:lnTo>
                <a:lnTo>
                  <a:pt x="316" y="235"/>
                </a:lnTo>
                <a:lnTo>
                  <a:pt x="336" y="211"/>
                </a:lnTo>
                <a:lnTo>
                  <a:pt x="355" y="187"/>
                </a:lnTo>
                <a:lnTo>
                  <a:pt x="372" y="163"/>
                </a:lnTo>
                <a:lnTo>
                  <a:pt x="388" y="140"/>
                </a:lnTo>
                <a:lnTo>
                  <a:pt x="400" y="117"/>
                </a:lnTo>
                <a:lnTo>
                  <a:pt x="411" y="96"/>
                </a:lnTo>
                <a:lnTo>
                  <a:pt x="418" y="77"/>
                </a:lnTo>
                <a:lnTo>
                  <a:pt x="423" y="59"/>
                </a:lnTo>
                <a:lnTo>
                  <a:pt x="426" y="43"/>
                </a:lnTo>
                <a:lnTo>
                  <a:pt x="425" y="30"/>
                </a:lnTo>
                <a:lnTo>
                  <a:pt x="422" y="18"/>
                </a:lnTo>
                <a:lnTo>
                  <a:pt x="416" y="10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9122" name="Freeform 274"/>
          <p:cNvSpPr>
            <a:spLocks/>
          </p:cNvSpPr>
          <p:nvPr/>
        </p:nvSpPr>
        <p:spPr bwMode="auto">
          <a:xfrm>
            <a:off x="1163639" y="3173417"/>
            <a:ext cx="5578475" cy="682625"/>
          </a:xfrm>
          <a:custGeom>
            <a:avLst/>
            <a:gdLst/>
            <a:ahLst/>
            <a:cxnLst>
              <a:cxn ang="0">
                <a:pos x="3372" y="0"/>
              </a:cxn>
              <a:cxn ang="0">
                <a:pos x="3391" y="2"/>
              </a:cxn>
              <a:cxn ang="0">
                <a:pos x="3409" y="6"/>
              </a:cxn>
              <a:cxn ang="0">
                <a:pos x="3427" y="16"/>
              </a:cxn>
              <a:cxn ang="0">
                <a:pos x="3443" y="28"/>
              </a:cxn>
              <a:cxn ang="0">
                <a:pos x="3458" y="44"/>
              </a:cxn>
              <a:cxn ang="0">
                <a:pos x="3473" y="63"/>
              </a:cxn>
              <a:cxn ang="0">
                <a:pos x="3484" y="84"/>
              </a:cxn>
              <a:cxn ang="0">
                <a:pos x="3495" y="107"/>
              </a:cxn>
              <a:cxn ang="0">
                <a:pos x="3503" y="133"/>
              </a:cxn>
              <a:cxn ang="0">
                <a:pos x="3509" y="160"/>
              </a:cxn>
              <a:cxn ang="0">
                <a:pos x="3513" y="186"/>
              </a:cxn>
              <a:cxn ang="0">
                <a:pos x="3514" y="215"/>
              </a:cxn>
              <a:cxn ang="0">
                <a:pos x="3513" y="243"/>
              </a:cxn>
              <a:cxn ang="0">
                <a:pos x="3510" y="271"/>
              </a:cxn>
              <a:cxn ang="0">
                <a:pos x="3506" y="297"/>
              </a:cxn>
              <a:cxn ang="0">
                <a:pos x="3501" y="322"/>
              </a:cxn>
              <a:cxn ang="0">
                <a:pos x="3494" y="346"/>
              </a:cxn>
              <a:cxn ang="0">
                <a:pos x="3485" y="367"/>
              </a:cxn>
              <a:cxn ang="0">
                <a:pos x="3476" y="385"/>
              </a:cxn>
              <a:cxn ang="0">
                <a:pos x="3465" y="402"/>
              </a:cxn>
              <a:cxn ang="0">
                <a:pos x="3454" y="414"/>
              </a:cxn>
              <a:cxn ang="0">
                <a:pos x="3441" y="423"/>
              </a:cxn>
              <a:cxn ang="0">
                <a:pos x="3429" y="429"/>
              </a:cxn>
              <a:cxn ang="0">
                <a:pos x="3416" y="430"/>
              </a:cxn>
              <a:cxn ang="0">
                <a:pos x="147" y="430"/>
              </a:cxn>
              <a:cxn ang="0">
                <a:pos x="130" y="429"/>
              </a:cxn>
              <a:cxn ang="0">
                <a:pos x="114" y="423"/>
              </a:cxn>
              <a:cxn ang="0">
                <a:pos x="98" y="414"/>
              </a:cxn>
              <a:cxn ang="0">
                <a:pos x="82" y="402"/>
              </a:cxn>
              <a:cxn ang="0">
                <a:pos x="68" y="386"/>
              </a:cxn>
              <a:cxn ang="0">
                <a:pos x="55" y="367"/>
              </a:cxn>
              <a:cxn ang="0">
                <a:pos x="42" y="346"/>
              </a:cxn>
              <a:cxn ang="0">
                <a:pos x="32" y="322"/>
              </a:cxn>
              <a:cxn ang="0">
                <a:pos x="22" y="295"/>
              </a:cxn>
              <a:cxn ang="0">
                <a:pos x="15" y="268"/>
              </a:cxn>
              <a:cxn ang="0">
                <a:pos x="8" y="238"/>
              </a:cxn>
              <a:cxn ang="0">
                <a:pos x="3" y="207"/>
              </a:cxn>
              <a:cxn ang="0">
                <a:pos x="0" y="175"/>
              </a:cxn>
              <a:cxn ang="0">
                <a:pos x="0" y="143"/>
              </a:cxn>
              <a:cxn ang="0">
                <a:pos x="0" y="121"/>
              </a:cxn>
              <a:cxn ang="0">
                <a:pos x="5" y="99"/>
              </a:cxn>
              <a:cxn ang="0">
                <a:pos x="12" y="79"/>
              </a:cxn>
              <a:cxn ang="0">
                <a:pos x="21" y="60"/>
              </a:cxn>
              <a:cxn ang="0">
                <a:pos x="35" y="43"/>
              </a:cxn>
              <a:cxn ang="0">
                <a:pos x="49" y="27"/>
              </a:cxn>
              <a:cxn ang="0">
                <a:pos x="66" y="15"/>
              </a:cxn>
            </a:cxnLst>
            <a:rect l="0" t="0" r="r" b="b"/>
            <a:pathLst>
              <a:path w="3514" h="430">
                <a:moveTo>
                  <a:pt x="3372" y="0"/>
                </a:moveTo>
                <a:lnTo>
                  <a:pt x="3391" y="2"/>
                </a:lnTo>
                <a:lnTo>
                  <a:pt x="3409" y="6"/>
                </a:lnTo>
                <a:lnTo>
                  <a:pt x="3427" y="16"/>
                </a:lnTo>
                <a:lnTo>
                  <a:pt x="3443" y="28"/>
                </a:lnTo>
                <a:lnTo>
                  <a:pt x="3458" y="44"/>
                </a:lnTo>
                <a:lnTo>
                  <a:pt x="3473" y="63"/>
                </a:lnTo>
                <a:lnTo>
                  <a:pt x="3484" y="84"/>
                </a:lnTo>
                <a:lnTo>
                  <a:pt x="3495" y="107"/>
                </a:lnTo>
                <a:lnTo>
                  <a:pt x="3503" y="133"/>
                </a:lnTo>
                <a:lnTo>
                  <a:pt x="3509" y="160"/>
                </a:lnTo>
                <a:lnTo>
                  <a:pt x="3513" y="186"/>
                </a:lnTo>
                <a:lnTo>
                  <a:pt x="3514" y="215"/>
                </a:lnTo>
                <a:lnTo>
                  <a:pt x="3513" y="243"/>
                </a:lnTo>
                <a:lnTo>
                  <a:pt x="3510" y="271"/>
                </a:lnTo>
                <a:lnTo>
                  <a:pt x="3506" y="297"/>
                </a:lnTo>
                <a:lnTo>
                  <a:pt x="3501" y="322"/>
                </a:lnTo>
                <a:lnTo>
                  <a:pt x="3494" y="346"/>
                </a:lnTo>
                <a:lnTo>
                  <a:pt x="3485" y="367"/>
                </a:lnTo>
                <a:lnTo>
                  <a:pt x="3476" y="385"/>
                </a:lnTo>
                <a:lnTo>
                  <a:pt x="3465" y="402"/>
                </a:lnTo>
                <a:lnTo>
                  <a:pt x="3454" y="414"/>
                </a:lnTo>
                <a:lnTo>
                  <a:pt x="3441" y="423"/>
                </a:lnTo>
                <a:lnTo>
                  <a:pt x="3429" y="429"/>
                </a:lnTo>
                <a:lnTo>
                  <a:pt x="3416" y="430"/>
                </a:lnTo>
                <a:lnTo>
                  <a:pt x="147" y="430"/>
                </a:lnTo>
                <a:lnTo>
                  <a:pt x="130" y="429"/>
                </a:lnTo>
                <a:lnTo>
                  <a:pt x="114" y="423"/>
                </a:lnTo>
                <a:lnTo>
                  <a:pt x="98" y="414"/>
                </a:lnTo>
                <a:lnTo>
                  <a:pt x="82" y="402"/>
                </a:lnTo>
                <a:lnTo>
                  <a:pt x="68" y="386"/>
                </a:lnTo>
                <a:lnTo>
                  <a:pt x="55" y="367"/>
                </a:lnTo>
                <a:lnTo>
                  <a:pt x="42" y="346"/>
                </a:lnTo>
                <a:lnTo>
                  <a:pt x="32" y="322"/>
                </a:lnTo>
                <a:lnTo>
                  <a:pt x="22" y="295"/>
                </a:lnTo>
                <a:lnTo>
                  <a:pt x="15" y="268"/>
                </a:lnTo>
                <a:lnTo>
                  <a:pt x="8" y="238"/>
                </a:lnTo>
                <a:lnTo>
                  <a:pt x="3" y="207"/>
                </a:lnTo>
                <a:lnTo>
                  <a:pt x="0" y="175"/>
                </a:lnTo>
                <a:lnTo>
                  <a:pt x="0" y="143"/>
                </a:lnTo>
                <a:lnTo>
                  <a:pt x="0" y="121"/>
                </a:lnTo>
                <a:lnTo>
                  <a:pt x="5" y="99"/>
                </a:lnTo>
                <a:lnTo>
                  <a:pt x="12" y="79"/>
                </a:lnTo>
                <a:lnTo>
                  <a:pt x="21" y="60"/>
                </a:lnTo>
                <a:lnTo>
                  <a:pt x="35" y="43"/>
                </a:lnTo>
                <a:lnTo>
                  <a:pt x="49" y="27"/>
                </a:lnTo>
                <a:lnTo>
                  <a:pt x="66" y="15"/>
                </a:lnTo>
              </a:path>
            </a:pathLst>
          </a:custGeom>
          <a:noFill/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9123" name="Freeform 275"/>
          <p:cNvSpPr>
            <a:spLocks/>
          </p:cNvSpPr>
          <p:nvPr/>
        </p:nvSpPr>
        <p:spPr bwMode="auto">
          <a:xfrm>
            <a:off x="1247777" y="3152780"/>
            <a:ext cx="149225" cy="93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4" y="13"/>
              </a:cxn>
              <a:cxn ang="0">
                <a:pos x="11" y="59"/>
              </a:cxn>
              <a:cxn ang="0">
                <a:pos x="0" y="0"/>
              </a:cxn>
            </a:cxnLst>
            <a:rect l="0" t="0" r="r" b="b"/>
            <a:pathLst>
              <a:path w="94" h="59">
                <a:moveTo>
                  <a:pt x="0" y="0"/>
                </a:moveTo>
                <a:lnTo>
                  <a:pt x="94" y="13"/>
                </a:lnTo>
                <a:lnTo>
                  <a:pt x="11" y="5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916" y="4987930"/>
            <a:ext cx="609600" cy="609600"/>
          </a:xfrm>
          <a:prstGeom prst="rect">
            <a:avLst/>
          </a:prstGeom>
        </p:spPr>
      </p:pic>
      <p:pic>
        <p:nvPicPr>
          <p:cNvPr id="685" name="圖片 68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177" y="4990792"/>
            <a:ext cx="609600" cy="609600"/>
          </a:xfrm>
          <a:prstGeom prst="rect">
            <a:avLst/>
          </a:prstGeom>
        </p:spPr>
      </p:pic>
      <p:pic>
        <p:nvPicPr>
          <p:cNvPr id="686" name="圖片 68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438" y="4993654"/>
            <a:ext cx="609600" cy="609600"/>
          </a:xfrm>
          <a:prstGeom prst="rect">
            <a:avLst/>
          </a:prstGeom>
        </p:spPr>
      </p:pic>
      <p:pic>
        <p:nvPicPr>
          <p:cNvPr id="688" name="圖片 68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917" y="4973642"/>
            <a:ext cx="609600" cy="609600"/>
          </a:xfrm>
          <a:prstGeom prst="rect">
            <a:avLst/>
          </a:prstGeom>
        </p:spPr>
      </p:pic>
      <p:pic>
        <p:nvPicPr>
          <p:cNvPr id="689" name="圖片 68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235" y="4975234"/>
            <a:ext cx="609600" cy="6096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371" y="4945065"/>
            <a:ext cx="714377" cy="71437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071" y="1941173"/>
            <a:ext cx="1211138" cy="71506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883" y="1925019"/>
            <a:ext cx="1133633" cy="752732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514" y="1934210"/>
            <a:ext cx="1143000" cy="75438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623" y="1934210"/>
            <a:ext cx="1143000" cy="754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為什麼要使用無線資料廣播</a:t>
            </a:r>
            <a:endParaRPr lang="en-US" altLang="zh-TW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Scalability (</a:t>
            </a:r>
            <a:r>
              <a:rPr lang="zh-TW" altLang="en-US" dirty="0" smtClean="0"/>
              <a:t>可擴充性</a:t>
            </a:r>
            <a:r>
              <a:rPr lang="en-US" altLang="zh-TW" dirty="0" smtClean="0"/>
              <a:t>):</a:t>
            </a:r>
            <a:endParaRPr lang="en-US" altLang="zh-TW" dirty="0" smtClean="0"/>
          </a:p>
          <a:p>
            <a:pPr lvl="1" eaLnBrk="1" hangingPunct="1"/>
            <a:r>
              <a:rPr lang="en-US" altLang="zh-TW" dirty="0" smtClean="0"/>
              <a:t>The server only broadcasts data items on the channel which can be accessed by the clients, no matter </a:t>
            </a:r>
            <a:r>
              <a:rPr lang="en-US" altLang="zh-TW" dirty="0" smtClean="0">
                <a:solidFill>
                  <a:srgbClr val="FF0000"/>
                </a:solidFill>
              </a:rPr>
              <a:t>the number of the clients</a:t>
            </a:r>
            <a:r>
              <a:rPr lang="en-US" altLang="zh-TW" dirty="0" smtClean="0"/>
              <a:t>.</a:t>
            </a:r>
          </a:p>
          <a:p>
            <a:pPr lvl="1" eaLnBrk="1" hangingPunct="1"/>
            <a:endParaRPr lang="en-US" altLang="zh-TW" dirty="0" smtClean="0"/>
          </a:p>
          <a:p>
            <a:pPr lvl="1" eaLnBrk="1" hangingPunct="1"/>
            <a:r>
              <a:rPr lang="en-US" altLang="zh-TW" dirty="0" smtClean="0"/>
              <a:t>For example, the servicing cost of the server for 10 clients is the same as that for 100 ones.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81E52-E33F-49A5-81D2-9D0E1D379893}" type="slidenum">
              <a:rPr lang="zh-TW" altLang="en-US" smtClean="0"/>
              <a:pPr>
                <a:defRPr/>
              </a:pPr>
              <a:t>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MS_directband_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738" y="2716213"/>
            <a:ext cx="4786312" cy="318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Microsoft® DirectBand™</a:t>
            </a:r>
          </a:p>
        </p:txBody>
      </p:sp>
      <p:sp>
        <p:nvSpPr>
          <p:cNvPr id="23556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A wide-area wireless data broadcast network built and operated by Microsoft.</a:t>
            </a:r>
          </a:p>
          <a:p>
            <a:pPr eaLnBrk="1" hangingPunct="1"/>
            <a:endParaRPr lang="en-US" altLang="zh-TW" smtClean="0"/>
          </a:p>
          <a:p>
            <a:pPr eaLnBrk="1" hangingPunct="1"/>
            <a:r>
              <a:rPr lang="en-US" altLang="zh-TW" smtClean="0"/>
              <a:t>Unused FM radio spectrum.</a:t>
            </a:r>
          </a:p>
        </p:txBody>
      </p:sp>
      <p:sp>
        <p:nvSpPr>
          <p:cNvPr id="23557" name="投影片編號版面配置區 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FEE2C8D9-23A6-4D17-8F7C-745AB30FC33C}" type="slidenum">
              <a:rPr lang="en-US" altLang="zh-TW"/>
              <a:pPr eaLnBrk="1" hangingPunct="1"/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60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亞洲大學">
  <a:themeElements>
    <a:clrScheme name="灰階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5719</TotalTime>
  <Words>2639</Words>
  <Application>Microsoft Office PowerPoint</Application>
  <PresentationFormat>如螢幕大小 (4:3)</PresentationFormat>
  <Paragraphs>367</Paragraphs>
  <Slides>49</Slides>
  <Notes>37</Notes>
  <HiddenSlides>0</HiddenSlides>
  <MMClips>0</MMClips>
  <ScaleCrop>false</ScaleCrop>
  <HeadingPairs>
    <vt:vector size="8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3</vt:i4>
      </vt:variant>
      <vt:variant>
        <vt:lpstr>投影片標題</vt:lpstr>
      </vt:variant>
      <vt:variant>
        <vt:i4>49</vt:i4>
      </vt:variant>
    </vt:vector>
  </HeadingPairs>
  <TitlesOfParts>
    <vt:vector size="65" baseType="lpstr">
      <vt:lpstr>SimSun</vt:lpstr>
      <vt:lpstr>微軟正黑體</vt:lpstr>
      <vt:lpstr>新細明體</vt:lpstr>
      <vt:lpstr>標楷體</vt:lpstr>
      <vt:lpstr>Arial</vt:lpstr>
      <vt:lpstr>Calibri</vt:lpstr>
      <vt:lpstr>Symbol</vt:lpstr>
      <vt:lpstr>Tahoma</vt:lpstr>
      <vt:lpstr>Times New Roman</vt:lpstr>
      <vt:lpstr>Verdana</vt:lpstr>
      <vt:lpstr>Wingdings</vt:lpstr>
      <vt:lpstr>Wingdings 2</vt:lpstr>
      <vt:lpstr>亞洲大學</vt:lpstr>
      <vt:lpstr>VISIO</vt:lpstr>
      <vt:lpstr>Visio</vt:lpstr>
      <vt:lpstr>Equation</vt:lpstr>
      <vt:lpstr> Spatial Queries in Wireless Broadcast Environments</vt:lpstr>
      <vt:lpstr>大綱</vt:lpstr>
      <vt:lpstr>無線環境</vt:lpstr>
      <vt:lpstr>無線系統的特性</vt:lpstr>
      <vt:lpstr>傳輸的非對稱性</vt:lpstr>
      <vt:lpstr>PowerPoint 簡報</vt:lpstr>
      <vt:lpstr>Push-based Data Broadcast System</vt:lpstr>
      <vt:lpstr>為什麼要使用無線資料廣播</vt:lpstr>
      <vt:lpstr>Microsoft® DirectBand™</vt:lpstr>
      <vt:lpstr>相關產品</vt:lpstr>
      <vt:lpstr>PowerPoint 簡報</vt:lpstr>
      <vt:lpstr>Ambient’s Products</vt:lpstr>
      <vt:lpstr>無線系統的特性</vt:lpstr>
      <vt:lpstr>選擇性聽頻道技術</vt:lpstr>
      <vt:lpstr>PowerPoint 簡報</vt:lpstr>
      <vt:lpstr>效能評比參數</vt:lpstr>
      <vt:lpstr>PowerPoint 簡報</vt:lpstr>
      <vt:lpstr>空間查詢</vt:lpstr>
      <vt:lpstr>Nearest Neighbor Query</vt:lpstr>
      <vt:lpstr>k-Nearest Neighbors Query</vt:lpstr>
      <vt:lpstr>Window Query</vt:lpstr>
      <vt:lpstr>Continuous Window Query</vt:lpstr>
      <vt:lpstr>Linear Access on the Wireless Channel</vt:lpstr>
      <vt:lpstr>Neighbor-Index Method</vt:lpstr>
      <vt:lpstr>Motivation</vt:lpstr>
      <vt:lpstr>PowerPoint 簡報</vt:lpstr>
      <vt:lpstr>System Architecture</vt:lpstr>
      <vt:lpstr>Neighbor-Index Method</vt:lpstr>
      <vt:lpstr>Hilbert Curve</vt:lpstr>
      <vt:lpstr>Spatial Objects</vt:lpstr>
      <vt:lpstr>Grouping</vt:lpstr>
      <vt:lpstr>Neighbor Index Construction</vt:lpstr>
      <vt:lpstr>Neighbor Index</vt:lpstr>
      <vt:lpstr>PowerPoint 簡報</vt:lpstr>
      <vt:lpstr>Index Entry Shrink</vt:lpstr>
      <vt:lpstr>A Broadcast Cycle with Neighbor Indexes</vt:lpstr>
      <vt:lpstr>Continuous Window Query</vt:lpstr>
      <vt:lpstr>PowerPoint 簡報</vt:lpstr>
      <vt:lpstr>PowerPoint 簡報</vt:lpstr>
      <vt:lpstr>有效區間</vt:lpstr>
      <vt:lpstr>效能模擬比較</vt:lpstr>
      <vt:lpstr>空間資料</vt:lpstr>
      <vt:lpstr>Parameters</vt:lpstr>
      <vt:lpstr>System Model</vt:lpstr>
      <vt:lpstr>存取時間</vt:lpstr>
      <vt:lpstr>實驗聽頻道時間</vt:lpstr>
      <vt:lpstr>耗電程度的比較</vt:lpstr>
      <vt:lpstr>結論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網路應用與安全</dc:title>
  <dc:creator>shenjh</dc:creator>
  <cp:lastModifiedBy>user</cp:lastModifiedBy>
  <cp:revision>301</cp:revision>
  <dcterms:created xsi:type="dcterms:W3CDTF">2009-09-14T12:04:43Z</dcterms:created>
  <dcterms:modified xsi:type="dcterms:W3CDTF">2015-04-12T14:26:12Z</dcterms:modified>
</cp:coreProperties>
</file>