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4" r:id="rId2"/>
    <p:sldId id="269" r:id="rId3"/>
    <p:sldId id="280" r:id="rId4"/>
    <p:sldId id="277" r:id="rId5"/>
    <p:sldId id="275" r:id="rId6"/>
    <p:sldId id="285" r:id="rId7"/>
    <p:sldId id="278" r:id="rId8"/>
    <p:sldId id="279" r:id="rId9"/>
    <p:sldId id="281" r:id="rId10"/>
    <p:sldId id="283" r:id="rId11"/>
    <p:sldId id="282" r:id="rId12"/>
  </p:sldIdLst>
  <p:sldSz cx="9144000" cy="6858000" type="screen4x3"/>
  <p:notesSz cx="6761163" cy="99425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8" autoAdjust="0"/>
    <p:restoredTop sz="94660"/>
  </p:normalViewPr>
  <p:slideViewPr>
    <p:cSldViewPr>
      <p:cViewPr>
        <p:scale>
          <a:sx n="100" d="100"/>
          <a:sy n="100" d="100"/>
        </p:scale>
        <p:origin x="-282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3C022-B4A1-4D5A-9EF1-CEDD906DC5FE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7C051-FAA6-4FD1-83D0-5653107834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211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579D4-1D20-403F-B3E9-3BFBF232933B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EDED6-A7A5-4A33-9C39-22DEFA2C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941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EDED6-A7A5-4A33-9C39-22DEFA2CCF7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64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304800"/>
            <a:ext cx="8755063" cy="620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90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392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21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554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84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81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6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228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395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56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344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D6D3A-6FD2-4991-A098-9A592AC228ED}" type="datetimeFigureOut">
              <a:rPr lang="zh-TW" altLang="en-US" smtClean="0"/>
              <a:t>2015/4/24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2759C-9D74-4615-9596-0944E1E4B9E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304800"/>
            <a:ext cx="8755063" cy="620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1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95536" y="22768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一些職場經歷與體驗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獻給即將進入社會的年輕人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11960" y="5517232"/>
            <a:ext cx="43140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主講人：大同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股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公司 應用軟體部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經理   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萬志剛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880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755576" y="548680"/>
            <a:ext cx="78488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無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壞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無好</a:t>
            </a:r>
            <a:r>
              <a:rPr lang="zh-TW" altLang="en-US" sz="40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</a:t>
            </a:r>
            <a:endParaRPr lang="en-US" altLang="zh-TW" sz="40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職場上消滅敵人最有效的方法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跟你的敵人交朋友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296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839344" y="1196752"/>
            <a:ext cx="7176020" cy="4210511"/>
            <a:chOff x="839344" y="1447800"/>
            <a:chExt cx="7176020" cy="4210511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409700" y="1997968"/>
              <a:ext cx="6248400" cy="3594750"/>
            </a:xfrm>
            <a:prstGeom prst="upArrow">
              <a:avLst>
                <a:gd name="adj1" fmla="val 73769"/>
                <a:gd name="adj2" fmla="val 32588"/>
              </a:avLst>
            </a:prstGeom>
            <a:gradFill rotWithShape="1">
              <a:gsLst>
                <a:gs pos="0">
                  <a:srgbClr val="6E9349"/>
                </a:gs>
                <a:gs pos="100000">
                  <a:srgbClr val="6E9349">
                    <a:gamma/>
                    <a:tint val="0"/>
                    <a:invGamma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3124200" y="1447800"/>
              <a:ext cx="28194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職場</a:t>
              </a:r>
              <a:r>
                <a:rPr kumimoji="0" lang="en-US" altLang="zh-TW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</a:rPr>
                <a:t>DNA</a:t>
              </a:r>
              <a:endPara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gray">
            <a:xfrm>
              <a:off x="3691043" y="3140968"/>
              <a:ext cx="15504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SimSun" pitchFamily="2" charset="-122"/>
                </a:rPr>
                <a:t>TAPE</a:t>
              </a:r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839344" y="3848855"/>
              <a:ext cx="7176020" cy="1809456"/>
              <a:chOff x="522412" y="3954113"/>
              <a:chExt cx="9244880" cy="1616075"/>
            </a:xfrm>
          </p:grpSpPr>
          <p:sp>
            <p:nvSpPr>
              <p:cNvPr id="10" name="AutoShape 7"/>
              <p:cNvSpPr>
                <a:spLocks noChangeArrowheads="1"/>
              </p:cNvSpPr>
              <p:nvPr/>
            </p:nvSpPr>
            <p:spPr bwMode="gray">
              <a:xfrm>
                <a:off x="5042892" y="3954113"/>
                <a:ext cx="2438400" cy="1616075"/>
              </a:xfrm>
              <a:prstGeom prst="upArrow">
                <a:avLst>
                  <a:gd name="adj1" fmla="val 78306"/>
                  <a:gd name="adj2" fmla="val 48213"/>
                </a:avLst>
              </a:prstGeom>
              <a:gradFill rotWithShape="1">
                <a:gsLst>
                  <a:gs pos="0">
                    <a:srgbClr val="90A8B0"/>
                  </a:gs>
                  <a:gs pos="100000">
                    <a:srgbClr val="90A8B0">
                      <a:gamma/>
                      <a:tint val="0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grpSp>
            <p:nvGrpSpPr>
              <p:cNvPr id="11" name="Group 8"/>
              <p:cNvGrpSpPr>
                <a:grpSpLocks/>
              </p:cNvGrpSpPr>
              <p:nvPr/>
            </p:nvGrpSpPr>
            <p:grpSpPr bwMode="auto">
              <a:xfrm>
                <a:off x="2790825" y="3975596"/>
                <a:ext cx="2286000" cy="1543050"/>
                <a:chOff x="1440" y="3000"/>
                <a:chExt cx="1440" cy="1008"/>
              </a:xfrm>
            </p:grpSpPr>
            <p:sp>
              <p:nvSpPr>
                <p:cNvPr id="19" name="AutoShape 9"/>
                <p:cNvSpPr>
                  <a:spLocks noChangeArrowheads="1"/>
                </p:cNvSpPr>
                <p:nvPr/>
              </p:nvSpPr>
              <p:spPr bwMode="gray">
                <a:xfrm>
                  <a:off x="1440" y="3000"/>
                  <a:ext cx="1440" cy="1008"/>
                </a:xfrm>
                <a:prstGeom prst="upArrow">
                  <a:avLst>
                    <a:gd name="adj1" fmla="val 78306"/>
                    <a:gd name="adj2" fmla="val 48213"/>
                  </a:avLst>
                </a:prstGeom>
                <a:gradFill rotWithShape="1">
                  <a:gsLst>
                    <a:gs pos="0">
                      <a:srgbClr val="90A8B0"/>
                    </a:gs>
                    <a:gs pos="100000">
                      <a:srgbClr val="90A8B0">
                        <a:gamma/>
                        <a:tint val="0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  <p:sp>
              <p:nvSpPr>
                <p:cNvPr id="20" name="Text Box 10"/>
                <p:cNvSpPr txBox="1">
                  <a:spLocks noChangeArrowheads="1"/>
                </p:cNvSpPr>
                <p:nvPr/>
              </p:nvSpPr>
              <p:spPr bwMode="gray">
                <a:xfrm>
                  <a:off x="1680" y="3409"/>
                  <a:ext cx="821" cy="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SimSun" pitchFamily="2" charset="-122"/>
                    </a:rPr>
                    <a:t>Attitude</a:t>
                  </a:r>
                </a:p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TW" altLang="en-US" sz="1600" b="1" kern="0" dirty="0">
                      <a:solidFill>
                        <a:srgbClr val="000000"/>
                      </a:solidFill>
                    </a:rPr>
                    <a:t>工作態度</a:t>
                  </a:r>
                  <a:endParaRPr kumimoji="0" lang="en-US" altLang="zh-CN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SimSun" pitchFamily="2" charset="-122"/>
                  </a:endParaRPr>
                </a:p>
              </p:txBody>
            </p:sp>
          </p:grp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gray">
              <a:xfrm>
                <a:off x="5519738" y="4600390"/>
                <a:ext cx="1303523" cy="679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SimSun" pitchFamily="2" charset="-122"/>
                  </a:defRPr>
                </a:lvl9pPr>
              </a:lstStyle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SimSun" pitchFamily="2" charset="-122"/>
                  </a:rPr>
                  <a:t>Passion</a:t>
                </a: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1600" b="1" kern="0" dirty="0">
                    <a:solidFill>
                      <a:srgbClr val="000000"/>
                    </a:solidFill>
                  </a:rPr>
                  <a:t>工作熱誠</a:t>
                </a:r>
                <a:endParaRPr kumimoji="0" lang="en-US" altLang="zh-CN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SimSun" pitchFamily="2" charset="-122"/>
                </a:endParaRPr>
              </a:p>
            </p:txBody>
          </p:sp>
          <p:grpSp>
            <p:nvGrpSpPr>
              <p:cNvPr id="13" name="Group 14"/>
              <p:cNvGrpSpPr>
                <a:grpSpLocks/>
              </p:cNvGrpSpPr>
              <p:nvPr/>
            </p:nvGrpSpPr>
            <p:grpSpPr bwMode="auto">
              <a:xfrm>
                <a:off x="522412" y="3975596"/>
                <a:ext cx="2286000" cy="1543050"/>
                <a:chOff x="1440" y="3000"/>
                <a:chExt cx="1440" cy="1008"/>
              </a:xfrm>
            </p:grpSpPr>
            <p:sp>
              <p:nvSpPr>
                <p:cNvPr id="17" name="AutoShape 15"/>
                <p:cNvSpPr>
                  <a:spLocks noChangeArrowheads="1"/>
                </p:cNvSpPr>
                <p:nvPr/>
              </p:nvSpPr>
              <p:spPr bwMode="gray">
                <a:xfrm>
                  <a:off x="1440" y="3000"/>
                  <a:ext cx="1440" cy="1008"/>
                </a:xfrm>
                <a:prstGeom prst="upArrow">
                  <a:avLst>
                    <a:gd name="adj1" fmla="val 78306"/>
                    <a:gd name="adj2" fmla="val 48213"/>
                  </a:avLst>
                </a:prstGeom>
                <a:gradFill rotWithShape="1">
                  <a:gsLst>
                    <a:gs pos="0">
                      <a:srgbClr val="90A8B0"/>
                    </a:gs>
                    <a:gs pos="100000">
                      <a:srgbClr val="90A8B0">
                        <a:gamma/>
                        <a:tint val="0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  <p:sp>
              <p:nvSpPr>
                <p:cNvPr id="18" name="Text Box 16"/>
                <p:cNvSpPr txBox="1">
                  <a:spLocks noChangeArrowheads="1"/>
                </p:cNvSpPr>
                <p:nvPr/>
              </p:nvSpPr>
              <p:spPr bwMode="gray">
                <a:xfrm>
                  <a:off x="1680" y="3409"/>
                  <a:ext cx="973" cy="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SimSun" pitchFamily="2" charset="-122"/>
                    </a:rPr>
                    <a:t>Teamwork</a:t>
                  </a:r>
                </a:p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SimSun" pitchFamily="2" charset="-122"/>
                    </a:rPr>
                    <a:t>團隊合作</a:t>
                  </a:r>
                  <a:endParaRPr kumimoji="0" lang="en-US" altLang="zh-CN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SimSun" pitchFamily="2" charset="-122"/>
                  </a:endParaRPr>
                </a:p>
              </p:txBody>
            </p:sp>
          </p:grpSp>
          <p:grpSp>
            <p:nvGrpSpPr>
              <p:cNvPr id="14" name="Group 14"/>
              <p:cNvGrpSpPr>
                <a:grpSpLocks/>
              </p:cNvGrpSpPr>
              <p:nvPr/>
            </p:nvGrpSpPr>
            <p:grpSpPr bwMode="auto">
              <a:xfrm>
                <a:off x="7481292" y="3990749"/>
                <a:ext cx="2286000" cy="1543050"/>
                <a:chOff x="1440" y="3026"/>
                <a:chExt cx="1440" cy="1008"/>
              </a:xfrm>
            </p:grpSpPr>
            <p:sp>
              <p:nvSpPr>
                <p:cNvPr id="15" name="AutoShape 15"/>
                <p:cNvSpPr>
                  <a:spLocks noChangeArrowheads="1"/>
                </p:cNvSpPr>
                <p:nvPr/>
              </p:nvSpPr>
              <p:spPr bwMode="gray">
                <a:xfrm>
                  <a:off x="1440" y="3026"/>
                  <a:ext cx="1440" cy="1008"/>
                </a:xfrm>
                <a:prstGeom prst="upArrow">
                  <a:avLst>
                    <a:gd name="adj1" fmla="val 78306"/>
                    <a:gd name="adj2" fmla="val 48213"/>
                  </a:avLst>
                </a:prstGeom>
                <a:gradFill rotWithShape="1">
                  <a:gsLst>
                    <a:gs pos="0">
                      <a:srgbClr val="90A8B0"/>
                    </a:gs>
                    <a:gs pos="100000">
                      <a:srgbClr val="90A8B0">
                        <a:gamma/>
                        <a:tint val="0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  <p:sp>
              <p:nvSpPr>
                <p:cNvPr id="16" name="Text Box 16"/>
                <p:cNvSpPr txBox="1">
                  <a:spLocks noChangeArrowheads="1"/>
                </p:cNvSpPr>
                <p:nvPr/>
              </p:nvSpPr>
              <p:spPr bwMode="gray">
                <a:xfrm>
                  <a:off x="1680" y="3409"/>
                  <a:ext cx="821" cy="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SimSun" pitchFamily="2" charset="-122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SimSun" pitchFamily="2" charset="-122"/>
                    </a:rPr>
                    <a:t>Expert</a:t>
                  </a:r>
                  <a:endParaRPr lang="en-US" altLang="zh-TW" sz="1600" b="1" kern="0" dirty="0">
                    <a:solidFill>
                      <a:srgbClr val="000000"/>
                    </a:solidFill>
                  </a:endParaRPr>
                </a:p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SimSun" pitchFamily="2" charset="-122"/>
                    </a:rPr>
                    <a:t>工作專業</a:t>
                  </a:r>
                  <a:endParaRPr kumimoji="0" lang="en-US" altLang="zh-TW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SimSun" pitchFamily="2" charset="-122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2954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1331640" y="476672"/>
            <a:ext cx="6264696" cy="5904656"/>
            <a:chOff x="251520" y="116632"/>
            <a:chExt cx="6264696" cy="5904656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gray">
            <a:xfrm flipV="1">
              <a:off x="3427313" y="2993427"/>
              <a:ext cx="1455491" cy="2370495"/>
            </a:xfrm>
            <a:prstGeom prst="can">
              <a:avLst>
                <a:gd name="adj" fmla="val 22946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gray">
            <a:xfrm>
              <a:off x="3420152" y="3043575"/>
              <a:ext cx="1451481" cy="407776"/>
            </a:xfrm>
            <a:prstGeom prst="ellipse">
              <a:avLst/>
            </a:prstGeom>
            <a:gradFill rotWithShape="1">
              <a:gsLst>
                <a:gs pos="0">
                  <a:srgbClr val="3A5800"/>
                </a:gs>
                <a:gs pos="50000">
                  <a:srgbClr val="669900"/>
                </a:gs>
                <a:gs pos="100000">
                  <a:srgbClr val="3A58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gray">
            <a:xfrm>
              <a:off x="3416142" y="2993428"/>
              <a:ext cx="1451481" cy="407776"/>
            </a:xfrm>
            <a:prstGeom prst="ellipse">
              <a:avLst/>
            </a:prstGeom>
            <a:gradFill rotWithShape="1">
              <a:gsLst>
                <a:gs pos="0">
                  <a:srgbClr val="D3E2B6"/>
                </a:gs>
                <a:gs pos="100000">
                  <a:srgbClr val="6699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765726" y="3731548"/>
              <a:ext cx="705154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400" b="1" dirty="0" smtClean="0">
                  <a:solidFill>
                    <a:srgbClr val="010000"/>
                  </a:solidFill>
                  <a:latin typeface="Arial" charset="0"/>
                  <a:ea typeface="SimSun" pitchFamily="2" charset="-122"/>
                  <a:cs typeface="Arial" charset="0"/>
                </a:rPr>
                <a:t>電子業</a:t>
              </a:r>
              <a:endParaRPr lang="en-US" altLang="zh-CN" sz="2400" b="1" dirty="0">
                <a:solidFill>
                  <a:srgbClr val="010000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pic>
          <p:nvPicPr>
            <p:cNvPr id="25" name="Picture 24" descr="shadow_1_m"/>
            <p:cNvPicPr>
              <a:picLocks noChangeAspect="1" noChangeArrowheads="1"/>
            </p:cNvPicPr>
            <p:nvPr/>
          </p:nvPicPr>
          <p:blipFill>
            <a:blip r:embed="rId3" cstate="print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650611" y="2987660"/>
              <a:ext cx="1026923" cy="19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26" descr="circuler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612769" y="1950793"/>
              <a:ext cx="1078276" cy="1031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Oval 27"/>
            <p:cNvSpPr>
              <a:spLocks noChangeArrowheads="1"/>
            </p:cNvSpPr>
            <p:nvPr/>
          </p:nvSpPr>
          <p:spPr bwMode="gray">
            <a:xfrm>
              <a:off x="3612769" y="1950793"/>
              <a:ext cx="1085799" cy="1036867"/>
            </a:xfrm>
            <a:prstGeom prst="ellipse">
              <a:avLst/>
            </a:prstGeom>
            <a:gradFill rotWithShape="1">
              <a:gsLst>
                <a:gs pos="0">
                  <a:srgbClr val="99CC00">
                    <a:alpha val="55000"/>
                  </a:srgbClr>
                </a:gs>
                <a:gs pos="50000">
                  <a:srgbClr val="99CC00">
                    <a:gamma/>
                    <a:shade val="46275"/>
                    <a:invGamma/>
                    <a:alpha val="89999"/>
                  </a:srgbClr>
                </a:gs>
                <a:gs pos="100000">
                  <a:srgbClr val="99CC00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pic>
          <p:nvPicPr>
            <p:cNvPr id="29" name="Picture 28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720597" y="1960621"/>
              <a:ext cx="865129" cy="366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29"/>
            <p:cNvSpPr>
              <a:spLocks noChangeArrowheads="1"/>
            </p:cNvSpPr>
            <p:nvPr/>
          </p:nvSpPr>
          <p:spPr bwMode="gray">
            <a:xfrm>
              <a:off x="3864779" y="2237963"/>
              <a:ext cx="97954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Font typeface="Arial" charset="0"/>
                <a:buNone/>
              </a:pPr>
              <a:r>
                <a:rPr lang="en-US" altLang="zh-TW" sz="2400" b="1" dirty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3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年</a:t>
              </a:r>
              <a:endParaRPr lang="en-US" altLang="zh-CN" sz="2400" b="1" dirty="0">
                <a:solidFill>
                  <a:schemeClr val="bg1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gray">
            <a:xfrm flipV="1">
              <a:off x="1864131" y="2285559"/>
              <a:ext cx="1455491" cy="3072154"/>
            </a:xfrm>
            <a:prstGeom prst="can">
              <a:avLst>
                <a:gd name="adj" fmla="val 23314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gray">
            <a:xfrm>
              <a:off x="1864131" y="2281374"/>
              <a:ext cx="1451481" cy="407775"/>
            </a:xfrm>
            <a:prstGeom prst="ellipse">
              <a:avLst/>
            </a:prstGeom>
            <a:gradFill rotWithShape="1">
              <a:gsLst>
                <a:gs pos="0">
                  <a:srgbClr val="925800"/>
                </a:gs>
                <a:gs pos="50000">
                  <a:srgbClr val="FF9900"/>
                </a:gs>
                <a:gs pos="100000">
                  <a:srgbClr val="9258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gray">
            <a:xfrm>
              <a:off x="1860121" y="2245743"/>
              <a:ext cx="1451481" cy="407775"/>
            </a:xfrm>
            <a:prstGeom prst="ellipse">
              <a:avLst/>
            </a:prstGeom>
            <a:gradFill rotWithShape="1">
              <a:gsLst>
                <a:gs pos="0">
                  <a:srgbClr val="FFE2B6"/>
                </a:gs>
                <a:gs pos="100000">
                  <a:srgbClr val="FF99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178446" y="3074183"/>
              <a:ext cx="748086" cy="1569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400" b="1" dirty="0" smtClean="0">
                  <a:solidFill>
                    <a:srgbClr val="010000"/>
                  </a:solidFill>
                  <a:latin typeface="Arial" charset="0"/>
                  <a:ea typeface="SimSun" pitchFamily="2" charset="-122"/>
                  <a:cs typeface="Arial" charset="0"/>
                </a:rPr>
                <a:t>外</a:t>
              </a:r>
              <a:endParaRPr lang="en-US" altLang="zh-TW" sz="2400" b="1" dirty="0" smtClean="0">
                <a:solidFill>
                  <a:srgbClr val="010000"/>
                </a:solidFill>
                <a:latin typeface="Arial" charset="0"/>
                <a:ea typeface="SimSun" pitchFamily="2" charset="-122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400" b="1" dirty="0" smtClean="0">
                  <a:solidFill>
                    <a:srgbClr val="010000"/>
                  </a:solidFill>
                  <a:latin typeface="Arial" charset="0"/>
                  <a:ea typeface="SimSun" pitchFamily="2" charset="-122"/>
                  <a:cs typeface="Arial" charset="0"/>
                </a:rPr>
                <a:t>資</a:t>
              </a:r>
              <a:endParaRPr lang="en-US" altLang="zh-TW" sz="2400" b="1" dirty="0" smtClean="0">
                <a:solidFill>
                  <a:srgbClr val="010000"/>
                </a:solidFill>
                <a:latin typeface="Arial" charset="0"/>
                <a:ea typeface="SimSun" pitchFamily="2" charset="-122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400" b="1" dirty="0" smtClean="0">
                  <a:solidFill>
                    <a:srgbClr val="010000"/>
                  </a:solidFill>
                  <a:latin typeface="Arial" charset="0"/>
                  <a:ea typeface="SimSun" pitchFamily="2" charset="-122"/>
                  <a:cs typeface="Arial" charset="0"/>
                </a:rPr>
                <a:t>企業</a:t>
              </a:r>
              <a:endParaRPr lang="en-US" altLang="zh-CN" sz="2400" b="1" dirty="0">
                <a:solidFill>
                  <a:srgbClr val="010000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pic>
          <p:nvPicPr>
            <p:cNvPr id="31" name="Picture 30" descr="shadow_1_m"/>
            <p:cNvPicPr>
              <a:picLocks noChangeAspect="1" noChangeArrowheads="1"/>
            </p:cNvPicPr>
            <p:nvPr/>
          </p:nvPicPr>
          <p:blipFill>
            <a:blip r:embed="rId3" cstate="print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075079" y="2174095"/>
              <a:ext cx="1025552" cy="19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32" descr="circuler_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037235" y="1187247"/>
              <a:ext cx="1076917" cy="1031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Oval 33"/>
            <p:cNvSpPr>
              <a:spLocks noChangeArrowheads="1"/>
            </p:cNvSpPr>
            <p:nvPr/>
          </p:nvSpPr>
          <p:spPr bwMode="gray">
            <a:xfrm>
              <a:off x="2037235" y="1187247"/>
              <a:ext cx="1084430" cy="1036867"/>
            </a:xfrm>
            <a:prstGeom prst="ellipse">
              <a:avLst/>
            </a:prstGeom>
            <a:gradFill rotWithShape="1">
              <a:gsLst>
                <a:gs pos="0">
                  <a:srgbClr val="FF9900">
                    <a:alpha val="55000"/>
                  </a:srgbClr>
                </a:gs>
                <a:gs pos="50000">
                  <a:srgbClr val="FF9900">
                    <a:gamma/>
                    <a:shade val="46275"/>
                    <a:invGamma/>
                    <a:alpha val="89999"/>
                  </a:srgbClr>
                </a:gs>
                <a:gs pos="100000">
                  <a:srgbClr val="FF9900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pic>
          <p:nvPicPr>
            <p:cNvPr id="35" name="Picture 34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144927" y="1197075"/>
              <a:ext cx="864038" cy="366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Rectangle 35"/>
            <p:cNvSpPr>
              <a:spLocks noChangeArrowheads="1"/>
            </p:cNvSpPr>
            <p:nvPr/>
          </p:nvSpPr>
          <p:spPr bwMode="gray">
            <a:xfrm>
              <a:off x="2270114" y="1474847"/>
              <a:ext cx="8305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Font typeface="Arial" charset="0"/>
                <a:buNone/>
              </a:pPr>
              <a:r>
                <a:rPr lang="en-US" altLang="zh-CN" sz="2400" b="1" dirty="0" smtClean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5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年</a:t>
              </a:r>
              <a:endParaRPr lang="en-US" altLang="zh-CN" sz="2400" b="1" dirty="0">
                <a:solidFill>
                  <a:schemeClr val="bg1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 flipV="1">
              <a:off x="5051140" y="3082965"/>
              <a:ext cx="1465076" cy="2279285"/>
            </a:xfrm>
            <a:prstGeom prst="can">
              <a:avLst>
                <a:gd name="adj" fmla="val 23795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5045219" y="3051680"/>
              <a:ext cx="1451481" cy="407775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shade val="5725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gray">
            <a:xfrm>
              <a:off x="5041209" y="3016049"/>
              <a:ext cx="1451481" cy="407775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1765"/>
                    <a:invGamma/>
                  </a:schemeClr>
                </a:gs>
                <a:gs pos="100000">
                  <a:schemeClr val="accent2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5388107" y="3731547"/>
              <a:ext cx="76806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400" b="1" dirty="0" smtClean="0">
                  <a:solidFill>
                    <a:srgbClr val="010000"/>
                  </a:solidFill>
                  <a:latin typeface="Arial" charset="0"/>
                  <a:ea typeface="SimSun" pitchFamily="2" charset="-122"/>
                  <a:cs typeface="Arial" charset="0"/>
                </a:rPr>
                <a:t>製造業</a:t>
              </a:r>
              <a:endParaRPr lang="en-US" altLang="zh-CN" sz="2400" b="1" dirty="0">
                <a:solidFill>
                  <a:srgbClr val="010000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pic>
          <p:nvPicPr>
            <p:cNvPr id="37" name="Picture 36" descr="shadow_1_m"/>
            <p:cNvPicPr>
              <a:picLocks noChangeAspect="1" noChangeArrowheads="1"/>
            </p:cNvPicPr>
            <p:nvPr/>
          </p:nvPicPr>
          <p:blipFill>
            <a:blip r:embed="rId3" cstate="print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233745" y="2987660"/>
              <a:ext cx="1026922" cy="19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38" descr="circuler_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198811" y="1979548"/>
              <a:ext cx="1076918" cy="1031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Oval 39"/>
            <p:cNvSpPr>
              <a:spLocks noChangeArrowheads="1"/>
            </p:cNvSpPr>
            <p:nvPr/>
          </p:nvSpPr>
          <p:spPr bwMode="gray">
            <a:xfrm>
              <a:off x="5198811" y="1979548"/>
              <a:ext cx="1084431" cy="103686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55000"/>
                  </a:schemeClr>
                </a:gs>
                <a:gs pos="50000">
                  <a:schemeClr val="accent2">
                    <a:gamma/>
                    <a:shade val="46275"/>
                    <a:invGamma/>
                    <a:alpha val="89999"/>
                  </a:schemeClr>
                </a:gs>
                <a:gs pos="100000">
                  <a:schemeClr val="accent2">
                    <a:alpha val="55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400" dirty="0" smtClean="0">
                  <a:solidFill>
                    <a:schemeClr val="bg1"/>
                  </a:solidFill>
                  <a:latin typeface="Arial" pitchFamily="34" charset="0"/>
                  <a:ea typeface="SimSun" pitchFamily="2" charset="-122"/>
                </a:rPr>
                <a:t> 3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Arial" pitchFamily="34" charset="0"/>
                  <a:ea typeface="SimSun" pitchFamily="2" charset="-122"/>
                </a:rPr>
                <a:t>年</a:t>
              </a:r>
              <a:endParaRPr lang="zh-CN" altLang="en-US" sz="2400" dirty="0">
                <a:solidFill>
                  <a:schemeClr val="bg1"/>
                </a:solidFill>
                <a:latin typeface="Arial" pitchFamily="34" charset="0"/>
                <a:ea typeface="SimSun" pitchFamily="2" charset="-122"/>
              </a:endParaRPr>
            </a:p>
          </p:txBody>
        </p:sp>
        <p:pic>
          <p:nvPicPr>
            <p:cNvPr id="41" name="Picture 40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306503" y="1989376"/>
              <a:ext cx="864039" cy="366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AutoShape 3"/>
            <p:cNvSpPr>
              <a:spLocks noChangeArrowheads="1"/>
            </p:cNvSpPr>
            <p:nvPr/>
          </p:nvSpPr>
          <p:spPr bwMode="gray">
            <a:xfrm flipV="1">
              <a:off x="251520" y="1198785"/>
              <a:ext cx="1465076" cy="4130409"/>
            </a:xfrm>
            <a:prstGeom prst="can">
              <a:avLst>
                <a:gd name="adj" fmla="val 25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charset="0"/>
                <a:ea typeface="SimSun" pitchFamily="2" charset="-122"/>
              </a:endParaRP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gray">
            <a:xfrm>
              <a:off x="270616" y="1186427"/>
              <a:ext cx="1451481" cy="40777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5725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57255"/>
                    <a:invGamma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266606" y="1150796"/>
              <a:ext cx="1451481" cy="40777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3176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610183" y="1988840"/>
              <a:ext cx="705154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400" b="1" dirty="0" smtClean="0">
                  <a:solidFill>
                    <a:srgbClr val="010000"/>
                  </a:solidFill>
                  <a:latin typeface="Arial" charset="0"/>
                  <a:ea typeface="SimSun" pitchFamily="2" charset="-122"/>
                  <a:cs typeface="Arial" charset="0"/>
                </a:rPr>
                <a:t>軟體系統整合業</a:t>
              </a:r>
              <a:endParaRPr lang="en-US" altLang="zh-CN" sz="2400" b="1" dirty="0">
                <a:solidFill>
                  <a:srgbClr val="010000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pic>
          <p:nvPicPr>
            <p:cNvPr id="43" name="Picture 42" descr="shadow_1_m"/>
            <p:cNvPicPr>
              <a:picLocks noChangeAspect="1" noChangeArrowheads="1"/>
            </p:cNvPicPr>
            <p:nvPr/>
          </p:nvPicPr>
          <p:blipFill>
            <a:blip r:embed="rId3" cstate="print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6526" y="1103480"/>
              <a:ext cx="1025555" cy="19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44" descr="circuler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8686" y="116632"/>
              <a:ext cx="1078276" cy="1031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Oval 45"/>
            <p:cNvSpPr>
              <a:spLocks noChangeArrowheads="1"/>
            </p:cNvSpPr>
            <p:nvPr/>
          </p:nvSpPr>
          <p:spPr bwMode="gray">
            <a:xfrm>
              <a:off x="388686" y="116632"/>
              <a:ext cx="1085799" cy="1036867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55000"/>
                  </a:schemeClr>
                </a:gs>
                <a:gs pos="50000">
                  <a:schemeClr val="accent1">
                    <a:gamma/>
                    <a:shade val="46275"/>
                    <a:invGamma/>
                    <a:alpha val="89999"/>
                  </a:schemeClr>
                </a:gs>
                <a:gs pos="100000">
                  <a:schemeClr val="accent1">
                    <a:alpha val="55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pic>
          <p:nvPicPr>
            <p:cNvPr id="47" name="Picture 46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96514" y="126460"/>
              <a:ext cx="865129" cy="366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47"/>
            <p:cNvSpPr>
              <a:spLocks noChangeArrowheads="1"/>
            </p:cNvSpPr>
            <p:nvPr/>
          </p:nvSpPr>
          <p:spPr bwMode="gray">
            <a:xfrm>
              <a:off x="516819" y="396726"/>
              <a:ext cx="111863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Font typeface="Arial" charset="0"/>
                <a:buNone/>
              </a:pPr>
              <a:r>
                <a:rPr lang="en-US" altLang="zh-CN" sz="2400" b="1" dirty="0" smtClean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 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8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Arial" charset="0"/>
                  <a:ea typeface="SimSun" pitchFamily="2" charset="-122"/>
                  <a:cs typeface="Arial" charset="0"/>
                </a:rPr>
                <a:t>年</a:t>
              </a:r>
              <a:endParaRPr lang="en-US" altLang="zh-CN" sz="2400" b="1" dirty="0">
                <a:solidFill>
                  <a:schemeClr val="bg1"/>
                </a:solidFill>
                <a:latin typeface="Arial" charset="0"/>
                <a:ea typeface="SimSun" pitchFamily="2" charset="-122"/>
                <a:cs typeface="Arial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gray">
            <a:xfrm>
              <a:off x="2140041" y="5651956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b="1" dirty="0" smtClean="0">
                  <a:solidFill>
                    <a:srgbClr val="010000"/>
                  </a:solidFill>
                  <a:cs typeface="Arial" charset="0"/>
                </a:rPr>
                <a:t>工作經驗：產業服務年資</a:t>
              </a:r>
              <a:endParaRPr lang="en-US" altLang="zh-CN" b="1" dirty="0">
                <a:solidFill>
                  <a:srgbClr val="0100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80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群組 147"/>
          <p:cNvGrpSpPr/>
          <p:nvPr/>
        </p:nvGrpSpPr>
        <p:grpSpPr>
          <a:xfrm>
            <a:off x="2411760" y="857754"/>
            <a:ext cx="3888432" cy="4911767"/>
            <a:chOff x="4113700" y="857754"/>
            <a:chExt cx="2978580" cy="4911767"/>
          </a:xfrm>
        </p:grpSpPr>
        <p:grpSp>
          <p:nvGrpSpPr>
            <p:cNvPr id="127" name="群組 126"/>
            <p:cNvGrpSpPr/>
            <p:nvPr/>
          </p:nvGrpSpPr>
          <p:grpSpPr>
            <a:xfrm>
              <a:off x="4113700" y="857754"/>
              <a:ext cx="2866164" cy="4416430"/>
              <a:chOff x="1469925" y="264438"/>
              <a:chExt cx="2866164" cy="4416430"/>
            </a:xfrm>
          </p:grpSpPr>
          <p:grpSp>
            <p:nvGrpSpPr>
              <p:cNvPr id="128" name="Group 3"/>
              <p:cNvGrpSpPr>
                <a:grpSpLocks/>
              </p:cNvGrpSpPr>
              <p:nvPr/>
            </p:nvGrpSpPr>
            <p:grpSpPr bwMode="auto">
              <a:xfrm>
                <a:off x="2604987" y="3315507"/>
                <a:ext cx="1606973" cy="1365361"/>
                <a:chOff x="471" y="272"/>
                <a:chExt cx="1161" cy="1539"/>
              </a:xfrm>
            </p:grpSpPr>
            <p:sp>
              <p:nvSpPr>
                <p:cNvPr id="145" name="Oval 4"/>
                <p:cNvSpPr>
                  <a:spLocks noChangeArrowheads="1"/>
                </p:cNvSpPr>
                <p:nvPr/>
              </p:nvSpPr>
              <p:spPr bwMode="gray">
                <a:xfrm>
                  <a:off x="471" y="1438"/>
                  <a:ext cx="1159" cy="3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1CF9D"/>
                    </a:gs>
                    <a:gs pos="50000">
                      <a:srgbClr val="E5EBD5"/>
                    </a:gs>
                    <a:gs pos="100000">
                      <a:srgbClr val="C1CF9D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6" name="AutoShape 5"/>
                <p:cNvSpPr>
                  <a:spLocks noChangeArrowheads="1"/>
                </p:cNvSpPr>
                <p:nvPr/>
              </p:nvSpPr>
              <p:spPr bwMode="gray">
                <a:xfrm>
                  <a:off x="473" y="272"/>
                  <a:ext cx="1159" cy="1539"/>
                </a:xfrm>
                <a:prstGeom prst="can">
                  <a:avLst>
                    <a:gd name="adj" fmla="val 33197"/>
                  </a:avLst>
                </a:prstGeom>
                <a:gradFill rotWithShape="1">
                  <a:gsLst>
                    <a:gs pos="0">
                      <a:srgbClr val="5EB4B4">
                        <a:gamma/>
                        <a:shade val="46275"/>
                        <a:invGamma/>
                      </a:srgbClr>
                    </a:gs>
                    <a:gs pos="50000">
                      <a:srgbClr val="5EB4B4">
                        <a:alpha val="50000"/>
                      </a:srgbClr>
                    </a:gs>
                    <a:gs pos="100000">
                      <a:srgbClr val="5EB4B4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</p:grpSp>
          <p:grpSp>
            <p:nvGrpSpPr>
              <p:cNvPr id="129" name="Group 6"/>
              <p:cNvGrpSpPr>
                <a:grpSpLocks/>
              </p:cNvGrpSpPr>
              <p:nvPr/>
            </p:nvGrpSpPr>
            <p:grpSpPr bwMode="auto">
              <a:xfrm>
                <a:off x="2604987" y="2284076"/>
                <a:ext cx="1606973" cy="1365361"/>
                <a:chOff x="471" y="272"/>
                <a:chExt cx="1161" cy="1539"/>
              </a:xfrm>
            </p:grpSpPr>
            <p:sp>
              <p:nvSpPr>
                <p:cNvPr id="143" name="Oval 7"/>
                <p:cNvSpPr>
                  <a:spLocks noChangeArrowheads="1"/>
                </p:cNvSpPr>
                <p:nvPr/>
              </p:nvSpPr>
              <p:spPr bwMode="gray">
                <a:xfrm>
                  <a:off x="471" y="1438"/>
                  <a:ext cx="1159" cy="3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1CF9D"/>
                    </a:gs>
                    <a:gs pos="50000">
                      <a:srgbClr val="E5EBD5"/>
                    </a:gs>
                    <a:gs pos="100000">
                      <a:srgbClr val="C1CF9D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4" name="AutoShape 8"/>
                <p:cNvSpPr>
                  <a:spLocks noChangeArrowheads="1"/>
                </p:cNvSpPr>
                <p:nvPr/>
              </p:nvSpPr>
              <p:spPr bwMode="gray">
                <a:xfrm>
                  <a:off x="473" y="272"/>
                  <a:ext cx="1159" cy="1539"/>
                </a:xfrm>
                <a:prstGeom prst="can">
                  <a:avLst>
                    <a:gd name="adj" fmla="val 33197"/>
                  </a:avLst>
                </a:prstGeom>
                <a:gradFill rotWithShape="1">
                  <a:gsLst>
                    <a:gs pos="0">
                      <a:srgbClr val="90A8B0">
                        <a:gamma/>
                        <a:shade val="46275"/>
                        <a:invGamma/>
                      </a:srgbClr>
                    </a:gs>
                    <a:gs pos="50000">
                      <a:srgbClr val="90A8B0">
                        <a:alpha val="50000"/>
                      </a:srgbClr>
                    </a:gs>
                    <a:gs pos="100000">
                      <a:srgbClr val="90A8B0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</p:grpSp>
          <p:grpSp>
            <p:nvGrpSpPr>
              <p:cNvPr id="130" name="Group 9"/>
              <p:cNvGrpSpPr>
                <a:grpSpLocks/>
              </p:cNvGrpSpPr>
              <p:nvPr/>
            </p:nvGrpSpPr>
            <p:grpSpPr bwMode="auto">
              <a:xfrm>
                <a:off x="2604987" y="1544242"/>
                <a:ext cx="1606973" cy="1069812"/>
                <a:chOff x="471" y="272"/>
                <a:chExt cx="1161" cy="1539"/>
              </a:xfrm>
            </p:grpSpPr>
            <p:sp>
              <p:nvSpPr>
                <p:cNvPr id="141" name="Oval 10"/>
                <p:cNvSpPr>
                  <a:spLocks noChangeArrowheads="1"/>
                </p:cNvSpPr>
                <p:nvPr/>
              </p:nvSpPr>
              <p:spPr bwMode="gray">
                <a:xfrm>
                  <a:off x="471" y="1438"/>
                  <a:ext cx="1159" cy="3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1CF9D"/>
                    </a:gs>
                    <a:gs pos="50000">
                      <a:srgbClr val="E5EBD5"/>
                    </a:gs>
                    <a:gs pos="100000">
                      <a:srgbClr val="C1CF9D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2" name="AutoShape 11"/>
                <p:cNvSpPr>
                  <a:spLocks noChangeArrowheads="1"/>
                </p:cNvSpPr>
                <p:nvPr/>
              </p:nvSpPr>
              <p:spPr bwMode="gray">
                <a:xfrm>
                  <a:off x="473" y="272"/>
                  <a:ext cx="1159" cy="1539"/>
                </a:xfrm>
                <a:prstGeom prst="can">
                  <a:avLst>
                    <a:gd name="adj" fmla="val 33197"/>
                  </a:avLst>
                </a:prstGeom>
                <a:gradFill rotWithShape="1">
                  <a:gsLst>
                    <a:gs pos="0">
                      <a:srgbClr val="E49514">
                        <a:gamma/>
                        <a:shade val="46275"/>
                        <a:invGamma/>
                      </a:srgbClr>
                    </a:gs>
                    <a:gs pos="50000">
                      <a:srgbClr val="E49514">
                        <a:alpha val="50000"/>
                      </a:srgbClr>
                    </a:gs>
                    <a:gs pos="100000">
                      <a:srgbClr val="E49514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</p:grpSp>
          <p:sp>
            <p:nvSpPr>
              <p:cNvPr id="131" name="Text Box 14"/>
              <p:cNvSpPr txBox="1">
                <a:spLocks noChangeArrowheads="1"/>
              </p:cNvSpPr>
              <p:nvPr/>
            </p:nvSpPr>
            <p:spPr bwMode="white">
              <a:xfrm>
                <a:off x="2540280" y="1841393"/>
                <a:ext cx="1696612" cy="7848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  </a:t>
                </a:r>
                <a:r>
                  <a:rPr kumimoji="0" lang="en-US" altLang="zh-TW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IT</a:t>
                </a:r>
                <a:r>
                  <a:rPr kumimoji="0" lang="zh-TW" altLang="en-US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 部門</a:t>
                </a:r>
                <a:endParaRPr kumimoji="0" lang="en-US" altLang="zh-TW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宋体" pitchFamily="2" charset="-122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經理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sp>
            <p:nvSpPr>
              <p:cNvPr id="132" name="Text Box 16"/>
              <p:cNvSpPr txBox="1">
                <a:spLocks noChangeArrowheads="1"/>
              </p:cNvSpPr>
              <p:nvPr/>
            </p:nvSpPr>
            <p:spPr bwMode="white">
              <a:xfrm>
                <a:off x="2627784" y="2814107"/>
                <a:ext cx="1490284" cy="7848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  </a:t>
                </a:r>
                <a:r>
                  <a:rPr kumimoji="0" lang="en-US" altLang="zh-TW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IT</a:t>
                </a:r>
                <a:r>
                  <a:rPr kumimoji="0" lang="zh-TW" altLang="en-US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 副理</a:t>
                </a:r>
                <a:endParaRPr kumimoji="0" lang="en-US" altLang="zh-TW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宋体" pitchFamily="2" charset="-122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b="1" kern="0" dirty="0" smtClean="0">
                    <a:solidFill>
                      <a:srgbClr val="C00000"/>
                    </a:solidFill>
                    <a:ea typeface="宋体" pitchFamily="2" charset="-122"/>
                  </a:rPr>
                  <a:t>MIS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sp>
            <p:nvSpPr>
              <p:cNvPr id="133" name="Text Box 17"/>
              <p:cNvSpPr txBox="1">
                <a:spLocks noChangeArrowheads="1"/>
              </p:cNvSpPr>
              <p:nvPr/>
            </p:nvSpPr>
            <p:spPr bwMode="white">
              <a:xfrm>
                <a:off x="2643444" y="3799208"/>
                <a:ext cx="1490284" cy="7848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RD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b="1" kern="0" dirty="0" smtClean="0">
                    <a:solidFill>
                      <a:srgbClr val="C00000"/>
                    </a:solidFill>
                    <a:ea typeface="宋体" pitchFamily="2" charset="-122"/>
                  </a:rPr>
                  <a:t>FAE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grpSp>
            <p:nvGrpSpPr>
              <p:cNvPr id="135" name="Group 9"/>
              <p:cNvGrpSpPr>
                <a:grpSpLocks/>
              </p:cNvGrpSpPr>
              <p:nvPr/>
            </p:nvGrpSpPr>
            <p:grpSpPr bwMode="auto">
              <a:xfrm>
                <a:off x="2609477" y="333921"/>
                <a:ext cx="1606973" cy="1510903"/>
                <a:chOff x="471" y="272"/>
                <a:chExt cx="1161" cy="1539"/>
              </a:xfrm>
            </p:grpSpPr>
            <p:sp>
              <p:nvSpPr>
                <p:cNvPr id="139" name="Oval 10"/>
                <p:cNvSpPr>
                  <a:spLocks noChangeArrowheads="1"/>
                </p:cNvSpPr>
                <p:nvPr/>
              </p:nvSpPr>
              <p:spPr bwMode="gray">
                <a:xfrm>
                  <a:off x="471" y="1438"/>
                  <a:ext cx="1159" cy="3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1CF9D"/>
                    </a:gs>
                    <a:gs pos="50000">
                      <a:srgbClr val="E5EBD5"/>
                    </a:gs>
                    <a:gs pos="100000">
                      <a:srgbClr val="C1CF9D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0" name="AutoShape 11"/>
                <p:cNvSpPr>
                  <a:spLocks noChangeArrowheads="1"/>
                </p:cNvSpPr>
                <p:nvPr/>
              </p:nvSpPr>
              <p:spPr bwMode="gray">
                <a:xfrm>
                  <a:off x="473" y="272"/>
                  <a:ext cx="1159" cy="1539"/>
                </a:xfrm>
                <a:prstGeom prst="can">
                  <a:avLst>
                    <a:gd name="adj" fmla="val 33197"/>
                  </a:avLst>
                </a:prstGeom>
                <a:gradFill rotWithShape="1">
                  <a:gsLst>
                    <a:gs pos="0">
                      <a:srgbClr val="E49514">
                        <a:gamma/>
                        <a:shade val="46275"/>
                        <a:invGamma/>
                      </a:srgbClr>
                    </a:gs>
                    <a:gs pos="50000">
                      <a:srgbClr val="E49514">
                        <a:alpha val="50000"/>
                      </a:srgbClr>
                    </a:gs>
                    <a:gs pos="100000">
                      <a:srgbClr val="E49514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</a:endParaRPr>
                </a:p>
              </p:txBody>
            </p:sp>
          </p:grpSp>
          <p:sp>
            <p:nvSpPr>
              <p:cNvPr id="136" name="Text Box 14"/>
              <p:cNvSpPr txBox="1">
                <a:spLocks noChangeArrowheads="1"/>
              </p:cNvSpPr>
              <p:nvPr/>
            </p:nvSpPr>
            <p:spPr bwMode="white">
              <a:xfrm>
                <a:off x="2441084" y="908720"/>
                <a:ext cx="1895005" cy="7848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宋体" pitchFamily="2" charset="-122"/>
                  </a:rPr>
                  <a:t>  </a:t>
                </a:r>
                <a:r>
                  <a:rPr lang="zh-TW" altLang="en-US" b="1" kern="0" dirty="0" smtClean="0">
                    <a:solidFill>
                      <a:srgbClr val="C00000"/>
                    </a:solidFill>
                    <a:ea typeface="宋体" pitchFamily="2" charset="-122"/>
                  </a:rPr>
                  <a:t>委外專案</a:t>
                </a:r>
                <a:endParaRPr lang="en-US" altLang="zh-TW" b="1" kern="0" dirty="0" smtClean="0">
                  <a:solidFill>
                    <a:srgbClr val="C00000"/>
                  </a:solidFill>
                  <a:ea typeface="宋体" pitchFamily="2" charset="-122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b="1" kern="0" dirty="0" smtClean="0">
                    <a:solidFill>
                      <a:srgbClr val="C00000"/>
                    </a:solidFill>
                    <a:ea typeface="宋体" pitchFamily="2" charset="-122"/>
                  </a:rPr>
                  <a:t>經理</a:t>
                </a:r>
                <a:endPara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sp>
            <p:nvSpPr>
              <p:cNvPr id="137" name="AutoShape 8"/>
              <p:cNvSpPr>
                <a:spLocks noChangeArrowheads="1"/>
              </p:cNvSpPr>
              <p:nvPr/>
            </p:nvSpPr>
            <p:spPr bwMode="gray">
              <a:xfrm>
                <a:off x="1492722" y="264438"/>
                <a:ext cx="1135062" cy="2200280"/>
              </a:xfrm>
              <a:prstGeom prst="upArrow">
                <a:avLst>
                  <a:gd name="adj1" fmla="val 50000"/>
                  <a:gd name="adj2" fmla="val 18667"/>
                </a:avLst>
              </a:prstGeom>
              <a:solidFill>
                <a:schemeClr val="accent2">
                  <a:lumMod val="75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blurRad="50800" dist="50800" dir="5400000" algn="ctr" rotWithShape="0">
                  <a:schemeClr val="tx1">
                    <a:lumMod val="50000"/>
                    <a:lumOff val="50000"/>
                  </a:scheme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txBody>
              <a:bodyPr wrap="none" anchor="ctr">
                <a:flatTx/>
              </a:bodyPr>
              <a:lstStyle/>
              <a:p>
                <a:pPr algn="ctr">
                  <a:defRPr/>
                </a:pPr>
                <a:endParaRPr lang="en-US" altLang="zh-CN" sz="12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r>
                  <a:rPr lang="zh-TW" altLang="en-US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主管</a:t>
                </a: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r>
                  <a:rPr lang="zh-TW" altLang="en-US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職務</a:t>
                </a: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r>
                  <a:rPr lang="en-US" altLang="zh-TW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9</a:t>
                </a:r>
              </a:p>
              <a:p>
                <a:pPr algn="ctr">
                  <a:defRPr/>
                </a:pPr>
                <a:r>
                  <a:rPr lang="zh-TW" altLang="en-US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年</a:t>
                </a:r>
                <a:endParaRPr lang="en-US" altLang="zh-TW" sz="1400" b="1" dirty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38" name="AutoShape 8"/>
              <p:cNvSpPr>
                <a:spLocks noChangeArrowheads="1"/>
              </p:cNvSpPr>
              <p:nvPr/>
            </p:nvSpPr>
            <p:spPr bwMode="gray">
              <a:xfrm>
                <a:off x="1469925" y="2470829"/>
                <a:ext cx="1135062" cy="2200280"/>
              </a:xfrm>
              <a:prstGeom prst="upArrow">
                <a:avLst>
                  <a:gd name="adj1" fmla="val 50000"/>
                  <a:gd name="adj2" fmla="val 18667"/>
                </a:avLst>
              </a:prstGeom>
              <a:gradFill rotWithShape="1">
                <a:gsLst>
                  <a:gs pos="0">
                    <a:schemeClr val="accent1">
                      <a:gamma/>
                      <a:shade val="57255"/>
                      <a:invGamma/>
                    </a:schemeClr>
                  </a:gs>
                  <a:gs pos="100000">
                    <a:schemeClr val="accent1"/>
                  </a:gs>
                </a:gsLst>
                <a:lin ang="18900000" scaled="1"/>
              </a:gradFill>
              <a:ln w="19050">
                <a:noFill/>
                <a:miter lim="800000"/>
                <a:headEnd/>
                <a:tailEnd/>
              </a:ln>
              <a:effectLst>
                <a:outerShdw blurRad="50800" dist="50800" dir="5400000" algn="ctr" rotWithShape="0">
                  <a:schemeClr val="tx1">
                    <a:lumMod val="50000"/>
                    <a:lumOff val="50000"/>
                  </a:schemeClr>
                </a:outerShdw>
              </a:effectLst>
              <a:scene3d>
                <a:camera prst="legacyPerspectiveBottomRight"/>
                <a:lightRig rig="legacyFlat1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>
                  <a:defRPr/>
                </a:pP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r>
                  <a:rPr lang="zh-TW" altLang="en-US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技術</a:t>
                </a: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r>
                  <a:rPr lang="zh-TW" altLang="en-US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人員</a:t>
                </a: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r>
                  <a:rPr lang="en-US" altLang="zh-TW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10</a:t>
                </a:r>
              </a:p>
              <a:p>
                <a:pPr algn="ctr">
                  <a:defRPr/>
                </a:pPr>
                <a:r>
                  <a:rPr lang="zh-TW" altLang="en-US" sz="1400" b="1" dirty="0" smtClean="0">
                    <a:solidFill>
                      <a:schemeClr val="bg1"/>
                    </a:solidFill>
                    <a:latin typeface="Arial" pitchFamily="34" charset="0"/>
                  </a:rPr>
                  <a:t>年</a:t>
                </a: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  <a:p>
                <a:pPr algn="ctr">
                  <a:defRPr/>
                </a:pPr>
                <a:endParaRPr lang="en-US" altLang="zh-TW" sz="1400" b="1" dirty="0" smtClean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147" name="Text Box 9"/>
            <p:cNvSpPr txBox="1">
              <a:spLocks noChangeArrowheads="1"/>
            </p:cNvSpPr>
            <p:nvPr/>
          </p:nvSpPr>
          <p:spPr bwMode="gray">
            <a:xfrm>
              <a:off x="4355976" y="5400189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b="1" dirty="0" smtClean="0">
                  <a:solidFill>
                    <a:srgbClr val="010000"/>
                  </a:solidFill>
                  <a:cs typeface="Arial" charset="0"/>
                </a:rPr>
                <a:t>工作經驗：職務內容年資</a:t>
              </a:r>
              <a:endParaRPr lang="en-US" altLang="zh-CN" b="1" dirty="0">
                <a:solidFill>
                  <a:srgbClr val="0100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406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611560" y="476672"/>
            <a:ext cx="72728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成長：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幸福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的人很少抱怨，抱怨的人很少幸福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7" name="Picture 3" descr="C:\Users\Vaio\Pictures\圖11. human_life_cyc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02039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6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群組 51"/>
          <p:cNvGrpSpPr/>
          <p:nvPr/>
        </p:nvGrpSpPr>
        <p:grpSpPr>
          <a:xfrm>
            <a:off x="1484884" y="2402102"/>
            <a:ext cx="5811238" cy="4051234"/>
            <a:chOff x="373840" y="86245"/>
            <a:chExt cx="8257880" cy="6032228"/>
          </a:xfrm>
        </p:grpSpPr>
        <p:sp>
          <p:nvSpPr>
            <p:cNvPr id="4" name="Freeform 2"/>
            <p:cNvSpPr>
              <a:spLocks/>
            </p:cNvSpPr>
            <p:nvPr/>
          </p:nvSpPr>
          <p:spPr bwMode="gray">
            <a:xfrm>
              <a:off x="3805238" y="2542133"/>
              <a:ext cx="1265237" cy="2056855"/>
            </a:xfrm>
            <a:custGeom>
              <a:avLst/>
              <a:gdLst>
                <a:gd name="T0" fmla="*/ 2147483647 w 797"/>
                <a:gd name="T1" fmla="*/ 0 h 506"/>
                <a:gd name="T2" fmla="*/ 2147483647 w 797"/>
                <a:gd name="T3" fmla="*/ 2147483647 h 506"/>
                <a:gd name="T4" fmla="*/ 2147483647 w 797"/>
                <a:gd name="T5" fmla="*/ 2147483647 h 506"/>
                <a:gd name="T6" fmla="*/ 2147483647 w 797"/>
                <a:gd name="T7" fmla="*/ 2147483647 h 506"/>
                <a:gd name="T8" fmla="*/ 0 w 797"/>
                <a:gd name="T9" fmla="*/ 2147483647 h 506"/>
                <a:gd name="T10" fmla="*/ 2147483647 w 797"/>
                <a:gd name="T11" fmla="*/ 0 h 5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97"/>
                <a:gd name="T19" fmla="*/ 0 h 506"/>
                <a:gd name="T20" fmla="*/ 797 w 797"/>
                <a:gd name="T21" fmla="*/ 506 h 5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97" h="506">
                  <a:moveTo>
                    <a:pt x="390" y="0"/>
                  </a:moveTo>
                  <a:lnTo>
                    <a:pt x="448" y="64"/>
                  </a:lnTo>
                  <a:lnTo>
                    <a:pt x="797" y="495"/>
                  </a:lnTo>
                  <a:lnTo>
                    <a:pt x="390" y="355"/>
                  </a:lnTo>
                  <a:lnTo>
                    <a:pt x="0" y="506"/>
                  </a:lnTo>
                  <a:lnTo>
                    <a:pt x="390" y="0"/>
                  </a:lnTo>
                  <a:close/>
                </a:path>
              </a:pathLst>
            </a:custGeom>
            <a:gradFill rotWithShape="1">
              <a:gsLst>
                <a:gs pos="0">
                  <a:srgbClr val="9999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Freeform 3"/>
            <p:cNvSpPr>
              <a:spLocks/>
            </p:cNvSpPr>
            <p:nvPr/>
          </p:nvSpPr>
          <p:spPr bwMode="gray">
            <a:xfrm flipV="1">
              <a:off x="5148064" y="1314995"/>
              <a:ext cx="1923488" cy="729470"/>
            </a:xfrm>
            <a:custGeom>
              <a:avLst/>
              <a:gdLst>
                <a:gd name="T0" fmla="*/ 2147483647 w 1093"/>
                <a:gd name="T1" fmla="*/ 2147483647 h 704"/>
                <a:gd name="T2" fmla="*/ 0 w 1093"/>
                <a:gd name="T3" fmla="*/ 2147483647 h 704"/>
                <a:gd name="T4" fmla="*/ 2147483647 w 1093"/>
                <a:gd name="T5" fmla="*/ 0 h 704"/>
                <a:gd name="T6" fmla="*/ 2147483647 w 1093"/>
                <a:gd name="T7" fmla="*/ 2147483647 h 704"/>
                <a:gd name="T8" fmla="*/ 2147483647 w 1093"/>
                <a:gd name="T9" fmla="*/ 2147483647 h 7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3"/>
                <a:gd name="T16" fmla="*/ 0 h 704"/>
                <a:gd name="T17" fmla="*/ 1093 w 1093"/>
                <a:gd name="T18" fmla="*/ 704 h 7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3" h="704">
                  <a:moveTo>
                    <a:pt x="64" y="704"/>
                  </a:moveTo>
                  <a:lnTo>
                    <a:pt x="0" y="622"/>
                  </a:lnTo>
                  <a:lnTo>
                    <a:pt x="820" y="0"/>
                  </a:lnTo>
                  <a:lnTo>
                    <a:pt x="1093" y="453"/>
                  </a:lnTo>
                  <a:lnTo>
                    <a:pt x="64" y="704"/>
                  </a:lnTo>
                  <a:close/>
                </a:path>
              </a:pathLst>
            </a:custGeom>
            <a:gradFill rotWithShape="1">
              <a:gsLst>
                <a:gs pos="0">
                  <a:srgbClr val="DAB720"/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2356542" y="86245"/>
              <a:ext cx="4606176" cy="68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1C1C1C"/>
                  </a:solidFill>
                  <a:effectLst/>
                  <a:uLnTx/>
                  <a:uFillTx/>
                  <a:latin typeface="Arial" charset="0"/>
                  <a:ea typeface="SimSun" pitchFamily="2" charset="-122"/>
                </a:rPr>
                <a:t>如何</a:t>
              </a:r>
              <a:r>
                <a:rPr kumimoji="0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1C1C1C"/>
                  </a:solidFill>
                  <a:effectLst/>
                  <a:uLnTx/>
                  <a:uFillTx/>
                  <a:latin typeface="Arial" charset="0"/>
                  <a:ea typeface="SimSun" pitchFamily="2" charset="-122"/>
                </a:rPr>
                <a:t>Work Smart??</a:t>
              </a:r>
              <a:endPara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 charset="0"/>
                <a:ea typeface="SimSun" pitchFamily="2" charset="-122"/>
              </a:endParaRPr>
            </a:p>
          </p:txBody>
        </p:sp>
        <p:grpSp>
          <p:nvGrpSpPr>
            <p:cNvPr id="2" name="群組 1"/>
            <p:cNvGrpSpPr/>
            <p:nvPr/>
          </p:nvGrpSpPr>
          <p:grpSpPr>
            <a:xfrm>
              <a:off x="3347864" y="3861048"/>
              <a:ext cx="2278398" cy="2257425"/>
              <a:chOff x="3336925" y="4330700"/>
              <a:chExt cx="2278398" cy="2257425"/>
            </a:xfrm>
          </p:grpSpPr>
          <p:grpSp>
            <p:nvGrpSpPr>
              <p:cNvPr id="15" name="Group 14"/>
              <p:cNvGrpSpPr>
                <a:grpSpLocks/>
              </p:cNvGrpSpPr>
              <p:nvPr/>
            </p:nvGrpSpPr>
            <p:grpSpPr bwMode="auto">
              <a:xfrm>
                <a:off x="3336925" y="4330700"/>
                <a:ext cx="2257425" cy="2257425"/>
                <a:chOff x="867" y="738"/>
                <a:chExt cx="1422" cy="1422"/>
              </a:xfrm>
            </p:grpSpPr>
            <p:sp>
              <p:nvSpPr>
                <p:cNvPr id="16" name="Oval 15"/>
                <p:cNvSpPr>
                  <a:spLocks noChangeArrowheads="1"/>
                </p:cNvSpPr>
                <p:nvPr/>
              </p:nvSpPr>
              <p:spPr bwMode="gray">
                <a:xfrm>
                  <a:off x="867" y="738"/>
                  <a:ext cx="1422" cy="142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474C2"/>
                    </a:gs>
                    <a:gs pos="100000">
                      <a:srgbClr val="9999FF"/>
                    </a:gs>
                  </a:gsLst>
                  <a:lin ang="2700000" scaled="1"/>
                </a:gradFill>
                <a:ln w="38100" algn="ctr">
                  <a:solidFill>
                    <a:srgbClr val="DDDDDD"/>
                  </a:solidFill>
                  <a:round/>
                  <a:headEnd/>
                  <a:tailEnd/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7" name="Oval 16"/>
                <p:cNvSpPr>
                  <a:spLocks noChangeArrowheads="1"/>
                </p:cNvSpPr>
                <p:nvPr/>
              </p:nvSpPr>
              <p:spPr bwMode="gray">
                <a:xfrm>
                  <a:off x="909" y="774"/>
                  <a:ext cx="1337" cy="13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999FF"/>
                    </a:gs>
                    <a:gs pos="100000">
                      <a:srgbClr val="7474C2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20" name="Freeform 19"/>
              <p:cNvSpPr>
                <a:spLocks/>
              </p:cNvSpPr>
              <p:nvPr/>
            </p:nvSpPr>
            <p:spPr bwMode="gray">
              <a:xfrm>
                <a:off x="3448050" y="4395788"/>
                <a:ext cx="2024063" cy="785812"/>
              </a:xfrm>
              <a:custGeom>
                <a:avLst/>
                <a:gdLst>
                  <a:gd name="T0" fmla="*/ 0 w 1291"/>
                  <a:gd name="T1" fmla="*/ 2147483647 h 495"/>
                  <a:gd name="T2" fmla="*/ 2147483647 w 1291"/>
                  <a:gd name="T3" fmla="*/ 2147483647 h 495"/>
                  <a:gd name="T4" fmla="*/ 2147483647 w 1291"/>
                  <a:gd name="T5" fmla="*/ 2147483647 h 495"/>
                  <a:gd name="T6" fmla="*/ 2147483647 w 1291"/>
                  <a:gd name="T7" fmla="*/ 0 h 495"/>
                  <a:gd name="T8" fmla="*/ 2147483647 w 1291"/>
                  <a:gd name="T9" fmla="*/ 2147483647 h 495"/>
                  <a:gd name="T10" fmla="*/ 0 w 1291"/>
                  <a:gd name="T11" fmla="*/ 2147483647 h 4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1"/>
                  <a:gd name="T19" fmla="*/ 0 h 495"/>
                  <a:gd name="T20" fmla="*/ 1291 w 1291"/>
                  <a:gd name="T21" fmla="*/ 495 h 4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1" h="495">
                    <a:moveTo>
                      <a:pt x="0" y="495"/>
                    </a:moveTo>
                    <a:lnTo>
                      <a:pt x="1291" y="488"/>
                    </a:lnTo>
                    <a:cubicBezTo>
                      <a:pt x="1255" y="336"/>
                      <a:pt x="1163" y="231"/>
                      <a:pt x="1079" y="156"/>
                    </a:cubicBezTo>
                    <a:cubicBezTo>
                      <a:pt x="995" y="81"/>
                      <a:pt x="854" y="0"/>
                      <a:pt x="635" y="0"/>
                    </a:cubicBezTo>
                    <a:cubicBezTo>
                      <a:pt x="416" y="0"/>
                      <a:pt x="340" y="63"/>
                      <a:pt x="230" y="143"/>
                    </a:cubicBezTo>
                    <a:cubicBezTo>
                      <a:pt x="120" y="223"/>
                      <a:pt x="6" y="413"/>
                      <a:pt x="0" y="495"/>
                    </a:cubicBezTo>
                    <a:close/>
                  </a:path>
                </a:pathLst>
              </a:custGeom>
              <a:solidFill>
                <a:srgbClr val="99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black">
              <a:xfrm>
                <a:off x="3344280" y="4888617"/>
                <a:ext cx="2271043" cy="95938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003300"/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zh-TW" altLang="en-US" sz="4400" b="1" dirty="0" smtClean="0">
                    <a:solidFill>
                      <a:srgbClr val="FFFFFF"/>
                    </a:solidFill>
                    <a:ea typeface="宋体" pitchFamily="2" charset="-122"/>
                  </a:rPr>
                  <a:t>時</a:t>
                </a:r>
                <a:endParaRPr lang="en-US" altLang="zh-CN" sz="4400" b="1" dirty="0">
                  <a:solidFill>
                    <a:srgbClr val="FFFFFF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3" name="群組 2"/>
            <p:cNvGrpSpPr/>
            <p:nvPr/>
          </p:nvGrpSpPr>
          <p:grpSpPr>
            <a:xfrm>
              <a:off x="6363468" y="692696"/>
              <a:ext cx="2268252" cy="2257425"/>
              <a:chOff x="5576888" y="1503363"/>
              <a:chExt cx="2268252" cy="2257425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5576888" y="1503363"/>
                <a:ext cx="2257425" cy="2257425"/>
                <a:chOff x="789" y="703"/>
                <a:chExt cx="1422" cy="1422"/>
              </a:xfrm>
            </p:grpSpPr>
            <p:sp>
              <p:nvSpPr>
                <p:cNvPr id="12" name="Oval 11"/>
                <p:cNvSpPr>
                  <a:spLocks noChangeArrowheads="1"/>
                </p:cNvSpPr>
                <p:nvPr/>
              </p:nvSpPr>
              <p:spPr bwMode="gray">
                <a:xfrm>
                  <a:off x="789" y="703"/>
                  <a:ext cx="1422" cy="142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9D57"/>
                    </a:gs>
                    <a:gs pos="100000">
                      <a:srgbClr val="D3CE73"/>
                    </a:gs>
                  </a:gsLst>
                  <a:lin ang="2700000" scaled="1"/>
                </a:gradFill>
                <a:ln w="38100" algn="ctr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3" name="Oval 12"/>
                <p:cNvSpPr>
                  <a:spLocks noChangeArrowheads="1"/>
                </p:cNvSpPr>
                <p:nvPr/>
              </p:nvSpPr>
              <p:spPr bwMode="gray">
                <a:xfrm>
                  <a:off x="851" y="754"/>
                  <a:ext cx="1337" cy="13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3CE73"/>
                    </a:gs>
                    <a:gs pos="100000">
                      <a:srgbClr val="A19D57"/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22" name="Freeform 21"/>
              <p:cNvSpPr>
                <a:spLocks/>
              </p:cNvSpPr>
              <p:nvPr/>
            </p:nvSpPr>
            <p:spPr bwMode="gray">
              <a:xfrm>
                <a:off x="5735489" y="1603671"/>
                <a:ext cx="2033588" cy="781050"/>
              </a:xfrm>
              <a:custGeom>
                <a:avLst/>
                <a:gdLst>
                  <a:gd name="T0" fmla="*/ 0 w 1293"/>
                  <a:gd name="T1" fmla="*/ 2147483647 h 492"/>
                  <a:gd name="T2" fmla="*/ 2147483647 w 1293"/>
                  <a:gd name="T3" fmla="*/ 2147483647 h 492"/>
                  <a:gd name="T4" fmla="*/ 2147483647 w 1293"/>
                  <a:gd name="T5" fmla="*/ 2147483647 h 492"/>
                  <a:gd name="T6" fmla="*/ 2147483647 w 1293"/>
                  <a:gd name="T7" fmla="*/ 0 h 492"/>
                  <a:gd name="T8" fmla="*/ 2147483647 w 1293"/>
                  <a:gd name="T9" fmla="*/ 2147483647 h 492"/>
                  <a:gd name="T10" fmla="*/ 0 w 1293"/>
                  <a:gd name="T11" fmla="*/ 2147483647 h 4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3"/>
                  <a:gd name="T19" fmla="*/ 0 h 492"/>
                  <a:gd name="T20" fmla="*/ 1293 w 1293"/>
                  <a:gd name="T21" fmla="*/ 492 h 4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3" h="492">
                    <a:moveTo>
                      <a:pt x="0" y="490"/>
                    </a:moveTo>
                    <a:lnTo>
                      <a:pt x="1293" y="492"/>
                    </a:lnTo>
                    <a:cubicBezTo>
                      <a:pt x="1257" y="340"/>
                      <a:pt x="1165" y="235"/>
                      <a:pt x="1081" y="160"/>
                    </a:cubicBezTo>
                    <a:cubicBezTo>
                      <a:pt x="997" y="85"/>
                      <a:pt x="867" y="0"/>
                      <a:pt x="648" y="0"/>
                    </a:cubicBezTo>
                    <a:cubicBezTo>
                      <a:pt x="429" y="0"/>
                      <a:pt x="342" y="67"/>
                      <a:pt x="232" y="147"/>
                    </a:cubicBezTo>
                    <a:cubicBezTo>
                      <a:pt x="122" y="227"/>
                      <a:pt x="18" y="421"/>
                      <a:pt x="0" y="490"/>
                    </a:cubicBezTo>
                    <a:close/>
                  </a:path>
                </a:pathLst>
              </a:custGeom>
              <a:solidFill>
                <a:srgbClr val="D3CE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black">
              <a:xfrm>
                <a:off x="5687883" y="2128544"/>
                <a:ext cx="2157257" cy="95938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003300"/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zh-TW" altLang="en-US" sz="44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宋体" pitchFamily="2" charset="-122"/>
                  </a:rPr>
                  <a:t>物</a:t>
                </a:r>
                <a:endPara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endParaRPr>
              </a:p>
            </p:txBody>
          </p:sp>
        </p:grpSp>
        <p:grpSp>
          <p:nvGrpSpPr>
            <p:cNvPr id="34" name="群組 33"/>
            <p:cNvGrpSpPr/>
            <p:nvPr/>
          </p:nvGrpSpPr>
          <p:grpSpPr>
            <a:xfrm>
              <a:off x="373840" y="687934"/>
              <a:ext cx="3223262" cy="2257425"/>
              <a:chOff x="323528" y="1558925"/>
              <a:chExt cx="3223262" cy="2257425"/>
            </a:xfrm>
          </p:grpSpPr>
          <p:sp>
            <p:nvSpPr>
              <p:cNvPr id="6" name="Freeform 4"/>
              <p:cNvSpPr>
                <a:spLocks/>
              </p:cNvSpPr>
              <p:nvPr/>
            </p:nvSpPr>
            <p:spPr bwMode="gray">
              <a:xfrm flipV="1">
                <a:off x="2087242" y="2185986"/>
                <a:ext cx="1459548" cy="658814"/>
              </a:xfrm>
              <a:custGeom>
                <a:avLst/>
                <a:gdLst>
                  <a:gd name="T0" fmla="*/ 2147483647 w 926"/>
                  <a:gd name="T1" fmla="*/ 2147483647 h 704"/>
                  <a:gd name="T2" fmla="*/ 2147483647 w 926"/>
                  <a:gd name="T3" fmla="*/ 2147483647 h 704"/>
                  <a:gd name="T4" fmla="*/ 0 w 926"/>
                  <a:gd name="T5" fmla="*/ 2147483647 h 704"/>
                  <a:gd name="T6" fmla="*/ 2147483647 w 926"/>
                  <a:gd name="T7" fmla="*/ 0 h 704"/>
                  <a:gd name="T8" fmla="*/ 2147483647 w 926"/>
                  <a:gd name="T9" fmla="*/ 2147483647 h 7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6"/>
                  <a:gd name="T16" fmla="*/ 0 h 704"/>
                  <a:gd name="T17" fmla="*/ 926 w 926"/>
                  <a:gd name="T18" fmla="*/ 704 h 70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6" h="704">
                    <a:moveTo>
                      <a:pt x="926" y="611"/>
                    </a:moveTo>
                    <a:lnTo>
                      <a:pt x="844" y="704"/>
                    </a:lnTo>
                    <a:lnTo>
                      <a:pt x="0" y="489"/>
                    </a:lnTo>
                    <a:lnTo>
                      <a:pt x="315" y="0"/>
                    </a:lnTo>
                    <a:lnTo>
                      <a:pt x="926" y="61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A3C975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7" name="Group 6"/>
              <p:cNvGrpSpPr>
                <a:grpSpLocks/>
              </p:cNvGrpSpPr>
              <p:nvPr/>
            </p:nvGrpSpPr>
            <p:grpSpPr bwMode="auto">
              <a:xfrm>
                <a:off x="323528" y="1558925"/>
                <a:ext cx="2257425" cy="2257425"/>
                <a:chOff x="867" y="738"/>
                <a:chExt cx="1422" cy="1422"/>
              </a:xfrm>
            </p:grpSpPr>
            <p:sp>
              <p:nvSpPr>
                <p:cNvPr id="8" name="Oval 7"/>
                <p:cNvSpPr>
                  <a:spLocks noChangeArrowheads="1"/>
                </p:cNvSpPr>
                <p:nvPr/>
              </p:nvSpPr>
              <p:spPr bwMode="gray">
                <a:xfrm>
                  <a:off x="867" y="738"/>
                  <a:ext cx="1422" cy="142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C9959"/>
                    </a:gs>
                    <a:gs pos="100000">
                      <a:srgbClr val="A3C975"/>
                    </a:gs>
                  </a:gsLst>
                  <a:lin ang="2700000" scaled="1"/>
                </a:gradFill>
                <a:ln w="38100" algn="ctr">
                  <a:solidFill>
                    <a:srgbClr val="DDDDDD"/>
                  </a:solidFill>
                  <a:round/>
                  <a:headEnd/>
                  <a:tailEnd/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" name="Oval 8"/>
                <p:cNvSpPr>
                  <a:spLocks noChangeArrowheads="1"/>
                </p:cNvSpPr>
                <p:nvPr/>
              </p:nvSpPr>
              <p:spPr bwMode="gray">
                <a:xfrm>
                  <a:off x="909" y="774"/>
                  <a:ext cx="1337" cy="13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3C975"/>
                    </a:gs>
                    <a:gs pos="100000">
                      <a:srgbClr val="7C9959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Rectangle 9"/>
              <p:cNvSpPr>
                <a:spLocks noChangeArrowheads="1"/>
              </p:cNvSpPr>
              <p:nvPr/>
            </p:nvSpPr>
            <p:spPr bwMode="gray">
              <a:xfrm>
                <a:off x="426715" y="2348506"/>
                <a:ext cx="1946275" cy="394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0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gray">
              <a:xfrm>
                <a:off x="425128" y="1616075"/>
                <a:ext cx="2038350" cy="785813"/>
              </a:xfrm>
              <a:custGeom>
                <a:avLst/>
                <a:gdLst>
                  <a:gd name="T0" fmla="*/ 0 w 1284"/>
                  <a:gd name="T1" fmla="*/ 2147483647 h 495"/>
                  <a:gd name="T2" fmla="*/ 2147483647 w 1284"/>
                  <a:gd name="T3" fmla="*/ 2147483647 h 495"/>
                  <a:gd name="T4" fmla="*/ 2147483647 w 1284"/>
                  <a:gd name="T5" fmla="*/ 2147483647 h 495"/>
                  <a:gd name="T6" fmla="*/ 2147483647 w 1284"/>
                  <a:gd name="T7" fmla="*/ 0 h 495"/>
                  <a:gd name="T8" fmla="*/ 2147483647 w 1284"/>
                  <a:gd name="T9" fmla="*/ 2147483647 h 495"/>
                  <a:gd name="T10" fmla="*/ 0 w 1284"/>
                  <a:gd name="T11" fmla="*/ 2147483647 h 4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84"/>
                  <a:gd name="T19" fmla="*/ 0 h 495"/>
                  <a:gd name="T20" fmla="*/ 1284 w 1284"/>
                  <a:gd name="T21" fmla="*/ 495 h 4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84" h="495">
                    <a:moveTo>
                      <a:pt x="0" y="495"/>
                    </a:moveTo>
                    <a:lnTo>
                      <a:pt x="1284" y="492"/>
                    </a:lnTo>
                    <a:cubicBezTo>
                      <a:pt x="1248" y="340"/>
                      <a:pt x="1156" y="235"/>
                      <a:pt x="1072" y="160"/>
                    </a:cubicBezTo>
                    <a:cubicBezTo>
                      <a:pt x="988" y="85"/>
                      <a:pt x="858" y="0"/>
                      <a:pt x="639" y="0"/>
                    </a:cubicBezTo>
                    <a:cubicBezTo>
                      <a:pt x="420" y="0"/>
                      <a:pt x="333" y="67"/>
                      <a:pt x="223" y="147"/>
                    </a:cubicBezTo>
                    <a:cubicBezTo>
                      <a:pt x="113" y="227"/>
                      <a:pt x="18" y="426"/>
                      <a:pt x="0" y="495"/>
                    </a:cubicBezTo>
                    <a:close/>
                  </a:path>
                </a:pathLst>
              </a:custGeom>
              <a:solidFill>
                <a:srgbClr val="A3C9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black">
              <a:xfrm>
                <a:off x="394337" y="2101633"/>
                <a:ext cx="2011030" cy="95938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003300"/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zh-TW" altLang="en-US" sz="44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宋体" pitchFamily="2" charset="-122"/>
                  </a:rPr>
                  <a:t>人</a:t>
                </a:r>
                <a:endPara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endParaRPr>
              </a:p>
            </p:txBody>
          </p:sp>
        </p:grpSp>
        <p:sp>
          <p:nvSpPr>
            <p:cNvPr id="26" name="Freeform 25"/>
            <p:cNvSpPr>
              <a:spLocks/>
            </p:cNvSpPr>
            <p:nvPr/>
          </p:nvSpPr>
          <p:spPr bwMode="gray">
            <a:xfrm>
              <a:off x="4188851" y="674689"/>
              <a:ext cx="679450" cy="1857375"/>
            </a:xfrm>
            <a:custGeom>
              <a:avLst/>
              <a:gdLst/>
              <a:ahLst/>
              <a:cxnLst>
                <a:cxn ang="0">
                  <a:pos x="166" y="611"/>
                </a:cxn>
                <a:cxn ang="0">
                  <a:pos x="92" y="813"/>
                </a:cxn>
                <a:cxn ang="0">
                  <a:pos x="112" y="1008"/>
                </a:cxn>
                <a:cxn ang="0">
                  <a:pos x="104" y="1192"/>
                </a:cxn>
                <a:cxn ang="0">
                  <a:pos x="124" y="1383"/>
                </a:cxn>
                <a:cxn ang="0">
                  <a:pos x="104" y="1555"/>
                </a:cxn>
                <a:cxn ang="0">
                  <a:pos x="88" y="1674"/>
                </a:cxn>
                <a:cxn ang="0">
                  <a:pos x="10" y="1800"/>
                </a:cxn>
                <a:cxn ang="0">
                  <a:pos x="64" y="1982"/>
                </a:cxn>
                <a:cxn ang="0">
                  <a:pos x="173" y="2259"/>
                </a:cxn>
                <a:cxn ang="0">
                  <a:pos x="301" y="2490"/>
                </a:cxn>
                <a:cxn ang="0">
                  <a:pos x="391" y="2676"/>
                </a:cxn>
                <a:cxn ang="0">
                  <a:pos x="346" y="2816"/>
                </a:cxn>
                <a:cxn ang="0">
                  <a:pos x="260" y="2919"/>
                </a:cxn>
                <a:cxn ang="0">
                  <a:pos x="367" y="2961"/>
                </a:cxn>
                <a:cxn ang="0">
                  <a:pos x="298" y="3273"/>
                </a:cxn>
                <a:cxn ang="0">
                  <a:pos x="361" y="3396"/>
                </a:cxn>
                <a:cxn ang="0">
                  <a:pos x="515" y="3140"/>
                </a:cxn>
                <a:cxn ang="0">
                  <a:pos x="631" y="2934"/>
                </a:cxn>
                <a:cxn ang="0">
                  <a:pos x="667" y="2771"/>
                </a:cxn>
                <a:cxn ang="0">
                  <a:pos x="679" y="2640"/>
                </a:cxn>
                <a:cxn ang="0">
                  <a:pos x="703" y="2448"/>
                </a:cxn>
                <a:cxn ang="0">
                  <a:pos x="733" y="2257"/>
                </a:cxn>
                <a:cxn ang="0">
                  <a:pos x="796" y="2021"/>
                </a:cxn>
                <a:cxn ang="0">
                  <a:pos x="757" y="1725"/>
                </a:cxn>
                <a:cxn ang="0">
                  <a:pos x="740" y="1476"/>
                </a:cxn>
                <a:cxn ang="0">
                  <a:pos x="787" y="1280"/>
                </a:cxn>
                <a:cxn ang="0">
                  <a:pos x="842" y="1223"/>
                </a:cxn>
                <a:cxn ang="0">
                  <a:pos x="1093" y="1083"/>
                </a:cxn>
                <a:cxn ang="0">
                  <a:pos x="1241" y="902"/>
                </a:cxn>
                <a:cxn ang="0">
                  <a:pos x="1201" y="720"/>
                </a:cxn>
                <a:cxn ang="0">
                  <a:pos x="1055" y="569"/>
                </a:cxn>
                <a:cxn ang="0">
                  <a:pos x="1081" y="345"/>
                </a:cxn>
                <a:cxn ang="0">
                  <a:pos x="999" y="249"/>
                </a:cxn>
                <a:cxn ang="0">
                  <a:pos x="927" y="515"/>
                </a:cxn>
                <a:cxn ang="0">
                  <a:pos x="866" y="690"/>
                </a:cxn>
                <a:cxn ang="0">
                  <a:pos x="832" y="699"/>
                </a:cxn>
                <a:cxn ang="0">
                  <a:pos x="656" y="641"/>
                </a:cxn>
                <a:cxn ang="0">
                  <a:pos x="533" y="545"/>
                </a:cxn>
                <a:cxn ang="0">
                  <a:pos x="595" y="434"/>
                </a:cxn>
                <a:cxn ang="0">
                  <a:pos x="592" y="374"/>
                </a:cxn>
                <a:cxn ang="0">
                  <a:pos x="613" y="345"/>
                </a:cxn>
                <a:cxn ang="0">
                  <a:pos x="599" y="270"/>
                </a:cxn>
                <a:cxn ang="0">
                  <a:pos x="617" y="231"/>
                </a:cxn>
                <a:cxn ang="0">
                  <a:pos x="575" y="146"/>
                </a:cxn>
                <a:cxn ang="0">
                  <a:pos x="550" y="98"/>
                </a:cxn>
                <a:cxn ang="0">
                  <a:pos x="416" y="11"/>
                </a:cxn>
                <a:cxn ang="0">
                  <a:pos x="256" y="12"/>
                </a:cxn>
                <a:cxn ang="0">
                  <a:pos x="134" y="75"/>
                </a:cxn>
                <a:cxn ang="0">
                  <a:pos x="112" y="126"/>
                </a:cxn>
                <a:cxn ang="0">
                  <a:pos x="85" y="200"/>
                </a:cxn>
                <a:cxn ang="0">
                  <a:pos x="58" y="269"/>
                </a:cxn>
                <a:cxn ang="0">
                  <a:pos x="85" y="318"/>
                </a:cxn>
              </a:cxnLst>
              <a:rect l="0" t="0" r="r" b="b"/>
              <a:pathLst>
                <a:path w="1243" h="3407">
                  <a:moveTo>
                    <a:pt x="109" y="377"/>
                  </a:moveTo>
                  <a:lnTo>
                    <a:pt x="128" y="466"/>
                  </a:lnTo>
                  <a:cubicBezTo>
                    <a:pt x="137" y="505"/>
                    <a:pt x="151" y="571"/>
                    <a:pt x="166" y="611"/>
                  </a:cubicBezTo>
                  <a:cubicBezTo>
                    <a:pt x="181" y="651"/>
                    <a:pt x="222" y="678"/>
                    <a:pt x="217" y="704"/>
                  </a:cubicBezTo>
                  <a:lnTo>
                    <a:pt x="133" y="770"/>
                  </a:lnTo>
                  <a:cubicBezTo>
                    <a:pt x="112" y="788"/>
                    <a:pt x="98" y="794"/>
                    <a:pt x="92" y="813"/>
                  </a:cubicBezTo>
                  <a:cubicBezTo>
                    <a:pt x="85" y="829"/>
                    <a:pt x="95" y="865"/>
                    <a:pt x="95" y="884"/>
                  </a:cubicBezTo>
                  <a:cubicBezTo>
                    <a:pt x="95" y="903"/>
                    <a:pt x="88" y="905"/>
                    <a:pt x="91" y="926"/>
                  </a:cubicBezTo>
                  <a:lnTo>
                    <a:pt x="112" y="1008"/>
                  </a:lnTo>
                  <a:lnTo>
                    <a:pt x="128" y="1079"/>
                  </a:lnTo>
                  <a:lnTo>
                    <a:pt x="113" y="1112"/>
                  </a:lnTo>
                  <a:lnTo>
                    <a:pt x="104" y="1192"/>
                  </a:lnTo>
                  <a:lnTo>
                    <a:pt x="113" y="1274"/>
                  </a:lnTo>
                  <a:cubicBezTo>
                    <a:pt x="115" y="1297"/>
                    <a:pt x="111" y="1314"/>
                    <a:pt x="113" y="1332"/>
                  </a:cubicBezTo>
                  <a:cubicBezTo>
                    <a:pt x="115" y="1351"/>
                    <a:pt x="122" y="1366"/>
                    <a:pt x="124" y="1383"/>
                  </a:cubicBezTo>
                  <a:cubicBezTo>
                    <a:pt x="126" y="1400"/>
                    <a:pt x="125" y="1418"/>
                    <a:pt x="128" y="1434"/>
                  </a:cubicBezTo>
                  <a:cubicBezTo>
                    <a:pt x="123" y="1450"/>
                    <a:pt x="99" y="1467"/>
                    <a:pt x="95" y="1487"/>
                  </a:cubicBezTo>
                  <a:cubicBezTo>
                    <a:pt x="91" y="1507"/>
                    <a:pt x="103" y="1535"/>
                    <a:pt x="104" y="1555"/>
                  </a:cubicBezTo>
                  <a:lnTo>
                    <a:pt x="95" y="1595"/>
                  </a:lnTo>
                  <a:lnTo>
                    <a:pt x="85" y="1629"/>
                  </a:lnTo>
                  <a:lnTo>
                    <a:pt x="88" y="1674"/>
                  </a:lnTo>
                  <a:cubicBezTo>
                    <a:pt x="86" y="1687"/>
                    <a:pt x="74" y="1696"/>
                    <a:pt x="71" y="1707"/>
                  </a:cubicBezTo>
                  <a:cubicBezTo>
                    <a:pt x="68" y="1718"/>
                    <a:pt x="79" y="1728"/>
                    <a:pt x="68" y="1743"/>
                  </a:cubicBezTo>
                  <a:cubicBezTo>
                    <a:pt x="58" y="1758"/>
                    <a:pt x="18" y="1782"/>
                    <a:pt x="10" y="1800"/>
                  </a:cubicBezTo>
                  <a:cubicBezTo>
                    <a:pt x="0" y="1817"/>
                    <a:pt x="11" y="1822"/>
                    <a:pt x="19" y="1854"/>
                  </a:cubicBezTo>
                  <a:lnTo>
                    <a:pt x="28" y="1916"/>
                  </a:lnTo>
                  <a:lnTo>
                    <a:pt x="64" y="1982"/>
                  </a:lnTo>
                  <a:lnTo>
                    <a:pt x="71" y="2037"/>
                  </a:lnTo>
                  <a:lnTo>
                    <a:pt x="85" y="2090"/>
                  </a:lnTo>
                  <a:lnTo>
                    <a:pt x="173" y="2259"/>
                  </a:lnTo>
                  <a:lnTo>
                    <a:pt x="223" y="2352"/>
                  </a:lnTo>
                  <a:lnTo>
                    <a:pt x="249" y="2402"/>
                  </a:lnTo>
                  <a:lnTo>
                    <a:pt x="301" y="2490"/>
                  </a:lnTo>
                  <a:lnTo>
                    <a:pt x="335" y="2559"/>
                  </a:lnTo>
                  <a:lnTo>
                    <a:pt x="362" y="2615"/>
                  </a:lnTo>
                  <a:cubicBezTo>
                    <a:pt x="371" y="2634"/>
                    <a:pt x="385" y="2659"/>
                    <a:pt x="391" y="2676"/>
                  </a:cubicBezTo>
                  <a:cubicBezTo>
                    <a:pt x="397" y="2693"/>
                    <a:pt x="392" y="2702"/>
                    <a:pt x="401" y="2717"/>
                  </a:cubicBezTo>
                  <a:lnTo>
                    <a:pt x="443" y="2765"/>
                  </a:lnTo>
                  <a:lnTo>
                    <a:pt x="346" y="2816"/>
                  </a:lnTo>
                  <a:lnTo>
                    <a:pt x="262" y="2874"/>
                  </a:lnTo>
                  <a:cubicBezTo>
                    <a:pt x="248" y="2892"/>
                    <a:pt x="263" y="2915"/>
                    <a:pt x="263" y="2922"/>
                  </a:cubicBezTo>
                  <a:cubicBezTo>
                    <a:pt x="263" y="2929"/>
                    <a:pt x="254" y="2913"/>
                    <a:pt x="260" y="2919"/>
                  </a:cubicBezTo>
                  <a:cubicBezTo>
                    <a:pt x="266" y="2932"/>
                    <a:pt x="276" y="2956"/>
                    <a:pt x="298" y="2958"/>
                  </a:cubicBezTo>
                  <a:lnTo>
                    <a:pt x="386" y="2942"/>
                  </a:lnTo>
                  <a:lnTo>
                    <a:pt x="367" y="2961"/>
                  </a:lnTo>
                  <a:lnTo>
                    <a:pt x="341" y="3069"/>
                  </a:lnTo>
                  <a:lnTo>
                    <a:pt x="370" y="3103"/>
                  </a:lnTo>
                  <a:lnTo>
                    <a:pt x="298" y="3273"/>
                  </a:lnTo>
                  <a:lnTo>
                    <a:pt x="268" y="3344"/>
                  </a:lnTo>
                  <a:cubicBezTo>
                    <a:pt x="266" y="3363"/>
                    <a:pt x="269" y="3380"/>
                    <a:pt x="284" y="3389"/>
                  </a:cubicBezTo>
                  <a:cubicBezTo>
                    <a:pt x="296" y="3397"/>
                    <a:pt x="335" y="3407"/>
                    <a:pt x="361" y="3396"/>
                  </a:cubicBezTo>
                  <a:lnTo>
                    <a:pt x="443" y="3321"/>
                  </a:lnTo>
                  <a:lnTo>
                    <a:pt x="491" y="3249"/>
                  </a:lnTo>
                  <a:lnTo>
                    <a:pt x="515" y="3140"/>
                  </a:lnTo>
                  <a:lnTo>
                    <a:pt x="564" y="3103"/>
                  </a:lnTo>
                  <a:lnTo>
                    <a:pt x="588" y="3055"/>
                  </a:lnTo>
                  <a:lnTo>
                    <a:pt x="631" y="2934"/>
                  </a:lnTo>
                  <a:lnTo>
                    <a:pt x="647" y="2831"/>
                  </a:lnTo>
                  <a:lnTo>
                    <a:pt x="668" y="2811"/>
                  </a:lnTo>
                  <a:cubicBezTo>
                    <a:pt x="671" y="2801"/>
                    <a:pt x="665" y="2789"/>
                    <a:pt x="667" y="2771"/>
                  </a:cubicBezTo>
                  <a:cubicBezTo>
                    <a:pt x="669" y="2753"/>
                    <a:pt x="679" y="2716"/>
                    <a:pt x="680" y="2702"/>
                  </a:cubicBezTo>
                  <a:cubicBezTo>
                    <a:pt x="678" y="2685"/>
                    <a:pt x="670" y="2695"/>
                    <a:pt x="670" y="2685"/>
                  </a:cubicBezTo>
                  <a:lnTo>
                    <a:pt x="679" y="2640"/>
                  </a:lnTo>
                  <a:lnTo>
                    <a:pt x="676" y="2589"/>
                  </a:lnTo>
                  <a:lnTo>
                    <a:pt x="685" y="2499"/>
                  </a:lnTo>
                  <a:lnTo>
                    <a:pt x="703" y="2448"/>
                  </a:lnTo>
                  <a:lnTo>
                    <a:pt x="712" y="2400"/>
                  </a:lnTo>
                  <a:lnTo>
                    <a:pt x="718" y="2331"/>
                  </a:lnTo>
                  <a:lnTo>
                    <a:pt x="733" y="2257"/>
                  </a:lnTo>
                  <a:lnTo>
                    <a:pt x="760" y="2133"/>
                  </a:lnTo>
                  <a:cubicBezTo>
                    <a:pt x="771" y="2106"/>
                    <a:pt x="793" y="2115"/>
                    <a:pt x="799" y="2096"/>
                  </a:cubicBezTo>
                  <a:cubicBezTo>
                    <a:pt x="805" y="2077"/>
                    <a:pt x="802" y="2051"/>
                    <a:pt x="796" y="2021"/>
                  </a:cubicBezTo>
                  <a:lnTo>
                    <a:pt x="764" y="1916"/>
                  </a:lnTo>
                  <a:lnTo>
                    <a:pt x="769" y="1788"/>
                  </a:lnTo>
                  <a:lnTo>
                    <a:pt x="757" y="1725"/>
                  </a:lnTo>
                  <a:lnTo>
                    <a:pt x="758" y="1676"/>
                  </a:lnTo>
                  <a:lnTo>
                    <a:pt x="745" y="1625"/>
                  </a:lnTo>
                  <a:lnTo>
                    <a:pt x="740" y="1476"/>
                  </a:lnTo>
                  <a:lnTo>
                    <a:pt x="757" y="1418"/>
                  </a:lnTo>
                  <a:lnTo>
                    <a:pt x="767" y="1338"/>
                  </a:lnTo>
                  <a:lnTo>
                    <a:pt x="787" y="1280"/>
                  </a:lnTo>
                  <a:lnTo>
                    <a:pt x="797" y="1223"/>
                  </a:lnTo>
                  <a:lnTo>
                    <a:pt x="806" y="1218"/>
                  </a:lnTo>
                  <a:lnTo>
                    <a:pt x="842" y="1223"/>
                  </a:lnTo>
                  <a:lnTo>
                    <a:pt x="997" y="1176"/>
                  </a:lnTo>
                  <a:lnTo>
                    <a:pt x="1070" y="1137"/>
                  </a:lnTo>
                  <a:lnTo>
                    <a:pt x="1093" y="1083"/>
                  </a:lnTo>
                  <a:cubicBezTo>
                    <a:pt x="1116" y="1063"/>
                    <a:pt x="1187" y="1039"/>
                    <a:pt x="1207" y="1017"/>
                  </a:cubicBezTo>
                  <a:cubicBezTo>
                    <a:pt x="1226" y="993"/>
                    <a:pt x="1204" y="970"/>
                    <a:pt x="1210" y="951"/>
                  </a:cubicBezTo>
                  <a:cubicBezTo>
                    <a:pt x="1216" y="932"/>
                    <a:pt x="1238" y="919"/>
                    <a:pt x="1241" y="902"/>
                  </a:cubicBezTo>
                  <a:cubicBezTo>
                    <a:pt x="1243" y="881"/>
                    <a:pt x="1230" y="867"/>
                    <a:pt x="1229" y="848"/>
                  </a:cubicBezTo>
                  <a:cubicBezTo>
                    <a:pt x="1228" y="829"/>
                    <a:pt x="1242" y="810"/>
                    <a:pt x="1237" y="789"/>
                  </a:cubicBezTo>
                  <a:cubicBezTo>
                    <a:pt x="1234" y="763"/>
                    <a:pt x="1208" y="745"/>
                    <a:pt x="1201" y="720"/>
                  </a:cubicBezTo>
                  <a:cubicBezTo>
                    <a:pt x="1195" y="689"/>
                    <a:pt x="1208" y="660"/>
                    <a:pt x="1195" y="641"/>
                  </a:cubicBezTo>
                  <a:cubicBezTo>
                    <a:pt x="1179" y="620"/>
                    <a:pt x="1144" y="620"/>
                    <a:pt x="1121" y="608"/>
                  </a:cubicBezTo>
                  <a:cubicBezTo>
                    <a:pt x="1098" y="596"/>
                    <a:pt x="1069" y="583"/>
                    <a:pt x="1055" y="569"/>
                  </a:cubicBezTo>
                  <a:cubicBezTo>
                    <a:pt x="1037" y="556"/>
                    <a:pt x="1038" y="541"/>
                    <a:pt x="1037" y="522"/>
                  </a:cubicBezTo>
                  <a:cubicBezTo>
                    <a:pt x="1036" y="503"/>
                    <a:pt x="1044" y="481"/>
                    <a:pt x="1051" y="452"/>
                  </a:cubicBezTo>
                  <a:cubicBezTo>
                    <a:pt x="1058" y="423"/>
                    <a:pt x="1076" y="374"/>
                    <a:pt x="1081" y="345"/>
                  </a:cubicBezTo>
                  <a:cubicBezTo>
                    <a:pt x="1088" y="304"/>
                    <a:pt x="1087" y="297"/>
                    <a:pt x="1082" y="281"/>
                  </a:cubicBezTo>
                  <a:cubicBezTo>
                    <a:pt x="1077" y="265"/>
                    <a:pt x="1066" y="251"/>
                    <a:pt x="1052" y="246"/>
                  </a:cubicBezTo>
                  <a:cubicBezTo>
                    <a:pt x="1040" y="242"/>
                    <a:pt x="1016" y="232"/>
                    <a:pt x="999" y="249"/>
                  </a:cubicBezTo>
                  <a:cubicBezTo>
                    <a:pt x="983" y="265"/>
                    <a:pt x="963" y="309"/>
                    <a:pt x="953" y="344"/>
                  </a:cubicBezTo>
                  <a:cubicBezTo>
                    <a:pt x="945" y="376"/>
                    <a:pt x="945" y="434"/>
                    <a:pt x="941" y="462"/>
                  </a:cubicBezTo>
                  <a:lnTo>
                    <a:pt x="927" y="515"/>
                  </a:lnTo>
                  <a:lnTo>
                    <a:pt x="907" y="545"/>
                  </a:lnTo>
                  <a:lnTo>
                    <a:pt x="883" y="626"/>
                  </a:lnTo>
                  <a:lnTo>
                    <a:pt x="866" y="690"/>
                  </a:lnTo>
                  <a:lnTo>
                    <a:pt x="869" y="780"/>
                  </a:lnTo>
                  <a:lnTo>
                    <a:pt x="860" y="782"/>
                  </a:lnTo>
                  <a:lnTo>
                    <a:pt x="832" y="699"/>
                  </a:lnTo>
                  <a:lnTo>
                    <a:pt x="794" y="659"/>
                  </a:lnTo>
                  <a:cubicBezTo>
                    <a:pt x="777" y="648"/>
                    <a:pt x="750" y="636"/>
                    <a:pt x="727" y="633"/>
                  </a:cubicBezTo>
                  <a:cubicBezTo>
                    <a:pt x="706" y="630"/>
                    <a:pt x="677" y="642"/>
                    <a:pt x="656" y="641"/>
                  </a:cubicBezTo>
                  <a:cubicBezTo>
                    <a:pt x="634" y="640"/>
                    <a:pt x="610" y="632"/>
                    <a:pt x="602" y="627"/>
                  </a:cubicBezTo>
                  <a:lnTo>
                    <a:pt x="605" y="609"/>
                  </a:lnTo>
                  <a:lnTo>
                    <a:pt x="533" y="545"/>
                  </a:lnTo>
                  <a:cubicBezTo>
                    <a:pt x="524" y="530"/>
                    <a:pt x="544" y="530"/>
                    <a:pt x="550" y="521"/>
                  </a:cubicBezTo>
                  <a:cubicBezTo>
                    <a:pt x="556" y="512"/>
                    <a:pt x="565" y="503"/>
                    <a:pt x="572" y="489"/>
                  </a:cubicBezTo>
                  <a:cubicBezTo>
                    <a:pt x="582" y="469"/>
                    <a:pt x="591" y="455"/>
                    <a:pt x="595" y="434"/>
                  </a:cubicBezTo>
                  <a:cubicBezTo>
                    <a:pt x="597" y="419"/>
                    <a:pt x="596" y="402"/>
                    <a:pt x="593" y="399"/>
                  </a:cubicBezTo>
                  <a:cubicBezTo>
                    <a:pt x="590" y="396"/>
                    <a:pt x="578" y="393"/>
                    <a:pt x="578" y="389"/>
                  </a:cubicBezTo>
                  <a:cubicBezTo>
                    <a:pt x="578" y="385"/>
                    <a:pt x="588" y="378"/>
                    <a:pt x="592" y="374"/>
                  </a:cubicBezTo>
                  <a:lnTo>
                    <a:pt x="604" y="365"/>
                  </a:lnTo>
                  <a:lnTo>
                    <a:pt x="599" y="342"/>
                  </a:lnTo>
                  <a:lnTo>
                    <a:pt x="613" y="345"/>
                  </a:lnTo>
                  <a:lnTo>
                    <a:pt x="602" y="306"/>
                  </a:lnTo>
                  <a:cubicBezTo>
                    <a:pt x="603" y="298"/>
                    <a:pt x="617" y="300"/>
                    <a:pt x="617" y="294"/>
                  </a:cubicBezTo>
                  <a:cubicBezTo>
                    <a:pt x="618" y="290"/>
                    <a:pt x="600" y="277"/>
                    <a:pt x="599" y="270"/>
                  </a:cubicBezTo>
                  <a:lnTo>
                    <a:pt x="622" y="261"/>
                  </a:lnTo>
                  <a:cubicBezTo>
                    <a:pt x="621" y="252"/>
                    <a:pt x="594" y="221"/>
                    <a:pt x="593" y="216"/>
                  </a:cubicBezTo>
                  <a:cubicBezTo>
                    <a:pt x="594" y="211"/>
                    <a:pt x="623" y="249"/>
                    <a:pt x="617" y="231"/>
                  </a:cubicBezTo>
                  <a:cubicBezTo>
                    <a:pt x="611" y="213"/>
                    <a:pt x="599" y="197"/>
                    <a:pt x="595" y="189"/>
                  </a:cubicBezTo>
                  <a:cubicBezTo>
                    <a:pt x="591" y="182"/>
                    <a:pt x="575" y="164"/>
                    <a:pt x="604" y="177"/>
                  </a:cubicBezTo>
                  <a:cubicBezTo>
                    <a:pt x="633" y="190"/>
                    <a:pt x="581" y="155"/>
                    <a:pt x="575" y="146"/>
                  </a:cubicBezTo>
                  <a:cubicBezTo>
                    <a:pt x="569" y="137"/>
                    <a:pt x="565" y="127"/>
                    <a:pt x="566" y="122"/>
                  </a:cubicBezTo>
                  <a:cubicBezTo>
                    <a:pt x="567" y="117"/>
                    <a:pt x="584" y="121"/>
                    <a:pt x="581" y="117"/>
                  </a:cubicBezTo>
                  <a:cubicBezTo>
                    <a:pt x="578" y="113"/>
                    <a:pt x="560" y="107"/>
                    <a:pt x="550" y="98"/>
                  </a:cubicBezTo>
                  <a:cubicBezTo>
                    <a:pt x="540" y="89"/>
                    <a:pt x="537" y="74"/>
                    <a:pt x="523" y="63"/>
                  </a:cubicBezTo>
                  <a:cubicBezTo>
                    <a:pt x="507" y="48"/>
                    <a:pt x="485" y="40"/>
                    <a:pt x="467" y="31"/>
                  </a:cubicBezTo>
                  <a:cubicBezTo>
                    <a:pt x="449" y="22"/>
                    <a:pt x="434" y="16"/>
                    <a:pt x="416" y="11"/>
                  </a:cubicBezTo>
                  <a:cubicBezTo>
                    <a:pt x="398" y="6"/>
                    <a:pt x="378" y="0"/>
                    <a:pt x="359" y="2"/>
                  </a:cubicBezTo>
                  <a:cubicBezTo>
                    <a:pt x="339" y="5"/>
                    <a:pt x="321" y="19"/>
                    <a:pt x="304" y="21"/>
                  </a:cubicBezTo>
                  <a:cubicBezTo>
                    <a:pt x="287" y="23"/>
                    <a:pt x="275" y="8"/>
                    <a:pt x="256" y="12"/>
                  </a:cubicBezTo>
                  <a:cubicBezTo>
                    <a:pt x="239" y="15"/>
                    <a:pt x="208" y="31"/>
                    <a:pt x="190" y="44"/>
                  </a:cubicBezTo>
                  <a:lnTo>
                    <a:pt x="136" y="87"/>
                  </a:lnTo>
                  <a:cubicBezTo>
                    <a:pt x="127" y="92"/>
                    <a:pt x="137" y="72"/>
                    <a:pt x="134" y="75"/>
                  </a:cubicBezTo>
                  <a:cubicBezTo>
                    <a:pt x="132" y="77"/>
                    <a:pt x="125" y="96"/>
                    <a:pt x="121" y="104"/>
                  </a:cubicBezTo>
                  <a:cubicBezTo>
                    <a:pt x="118" y="105"/>
                    <a:pt x="117" y="80"/>
                    <a:pt x="115" y="84"/>
                  </a:cubicBezTo>
                  <a:cubicBezTo>
                    <a:pt x="113" y="88"/>
                    <a:pt x="115" y="111"/>
                    <a:pt x="112" y="126"/>
                  </a:cubicBezTo>
                  <a:cubicBezTo>
                    <a:pt x="109" y="141"/>
                    <a:pt x="100" y="170"/>
                    <a:pt x="94" y="174"/>
                  </a:cubicBezTo>
                  <a:cubicBezTo>
                    <a:pt x="90" y="187"/>
                    <a:pt x="72" y="133"/>
                    <a:pt x="77" y="152"/>
                  </a:cubicBezTo>
                  <a:cubicBezTo>
                    <a:pt x="82" y="171"/>
                    <a:pt x="86" y="196"/>
                    <a:pt x="85" y="200"/>
                  </a:cubicBezTo>
                  <a:cubicBezTo>
                    <a:pt x="84" y="204"/>
                    <a:pt x="73" y="170"/>
                    <a:pt x="70" y="176"/>
                  </a:cubicBezTo>
                  <a:cubicBezTo>
                    <a:pt x="87" y="212"/>
                    <a:pt x="67" y="215"/>
                    <a:pt x="68" y="237"/>
                  </a:cubicBezTo>
                  <a:cubicBezTo>
                    <a:pt x="66" y="252"/>
                    <a:pt x="77" y="263"/>
                    <a:pt x="58" y="269"/>
                  </a:cubicBezTo>
                  <a:cubicBezTo>
                    <a:pt x="39" y="275"/>
                    <a:pt x="77" y="275"/>
                    <a:pt x="77" y="279"/>
                  </a:cubicBezTo>
                  <a:cubicBezTo>
                    <a:pt x="77" y="283"/>
                    <a:pt x="74" y="297"/>
                    <a:pt x="58" y="294"/>
                  </a:cubicBezTo>
                  <a:cubicBezTo>
                    <a:pt x="42" y="291"/>
                    <a:pt x="80" y="310"/>
                    <a:pt x="85" y="318"/>
                  </a:cubicBezTo>
                  <a:cubicBezTo>
                    <a:pt x="90" y="326"/>
                    <a:pt x="85" y="334"/>
                    <a:pt x="89" y="344"/>
                  </a:cubicBezTo>
                  <a:lnTo>
                    <a:pt x="109" y="377"/>
                  </a:lnTo>
                  <a:close/>
                </a:path>
              </a:pathLst>
            </a:custGeom>
            <a:gradFill rotWithShape="1">
              <a:gsLst>
                <a:gs pos="0">
                  <a:srgbClr val="5EB4B4"/>
                </a:gs>
                <a:gs pos="100000">
                  <a:srgbClr val="5EB4B4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ea typeface="宋体" pitchFamily="2" charset="-122"/>
              </a:endParaRPr>
            </a:p>
          </p:txBody>
        </p:sp>
        <p:grpSp>
          <p:nvGrpSpPr>
            <p:cNvPr id="35" name="群組 34"/>
            <p:cNvGrpSpPr/>
            <p:nvPr/>
          </p:nvGrpSpPr>
          <p:grpSpPr>
            <a:xfrm>
              <a:off x="1234455" y="2899767"/>
              <a:ext cx="2257425" cy="2257425"/>
              <a:chOff x="5700713" y="1558925"/>
              <a:chExt cx="2257425" cy="2257425"/>
            </a:xfrm>
          </p:grpSpPr>
          <p:grpSp>
            <p:nvGrpSpPr>
              <p:cNvPr id="36" name="Group 10"/>
              <p:cNvGrpSpPr>
                <a:grpSpLocks/>
              </p:cNvGrpSpPr>
              <p:nvPr/>
            </p:nvGrpSpPr>
            <p:grpSpPr bwMode="auto">
              <a:xfrm>
                <a:off x="5700713" y="1558925"/>
                <a:ext cx="2257425" cy="2257425"/>
                <a:chOff x="867" y="738"/>
                <a:chExt cx="1422" cy="1422"/>
              </a:xfrm>
            </p:grpSpPr>
            <p:sp>
              <p:nvSpPr>
                <p:cNvPr id="40" name="Oval 11"/>
                <p:cNvSpPr>
                  <a:spLocks noChangeArrowheads="1"/>
                </p:cNvSpPr>
                <p:nvPr/>
              </p:nvSpPr>
              <p:spPr bwMode="gray">
                <a:xfrm>
                  <a:off x="867" y="738"/>
                  <a:ext cx="1422" cy="142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19D57"/>
                    </a:gs>
                    <a:gs pos="100000">
                      <a:srgbClr val="D3CE73"/>
                    </a:gs>
                  </a:gsLst>
                  <a:lin ang="2700000" scaled="1"/>
                </a:gradFill>
                <a:ln w="38100" algn="ctr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1" name="Oval 12"/>
                <p:cNvSpPr>
                  <a:spLocks noChangeArrowheads="1"/>
                </p:cNvSpPr>
                <p:nvPr/>
              </p:nvSpPr>
              <p:spPr bwMode="gray">
                <a:xfrm>
                  <a:off x="909" y="774"/>
                  <a:ext cx="1337" cy="13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3CE73"/>
                    </a:gs>
                    <a:gs pos="100000">
                      <a:srgbClr val="A19D57"/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38" name="Freeform 21"/>
              <p:cNvSpPr>
                <a:spLocks/>
              </p:cNvSpPr>
              <p:nvPr/>
            </p:nvSpPr>
            <p:spPr bwMode="gray">
              <a:xfrm>
                <a:off x="5810250" y="1614488"/>
                <a:ext cx="2033588" cy="781050"/>
              </a:xfrm>
              <a:custGeom>
                <a:avLst/>
                <a:gdLst>
                  <a:gd name="T0" fmla="*/ 0 w 1293"/>
                  <a:gd name="T1" fmla="*/ 2147483647 h 492"/>
                  <a:gd name="T2" fmla="*/ 2147483647 w 1293"/>
                  <a:gd name="T3" fmla="*/ 2147483647 h 492"/>
                  <a:gd name="T4" fmla="*/ 2147483647 w 1293"/>
                  <a:gd name="T5" fmla="*/ 2147483647 h 492"/>
                  <a:gd name="T6" fmla="*/ 2147483647 w 1293"/>
                  <a:gd name="T7" fmla="*/ 0 h 492"/>
                  <a:gd name="T8" fmla="*/ 2147483647 w 1293"/>
                  <a:gd name="T9" fmla="*/ 2147483647 h 492"/>
                  <a:gd name="T10" fmla="*/ 0 w 1293"/>
                  <a:gd name="T11" fmla="*/ 2147483647 h 4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3"/>
                  <a:gd name="T19" fmla="*/ 0 h 492"/>
                  <a:gd name="T20" fmla="*/ 1293 w 1293"/>
                  <a:gd name="T21" fmla="*/ 492 h 4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3" h="492">
                    <a:moveTo>
                      <a:pt x="0" y="490"/>
                    </a:moveTo>
                    <a:lnTo>
                      <a:pt x="1293" y="492"/>
                    </a:lnTo>
                    <a:cubicBezTo>
                      <a:pt x="1257" y="340"/>
                      <a:pt x="1165" y="235"/>
                      <a:pt x="1081" y="160"/>
                    </a:cubicBezTo>
                    <a:cubicBezTo>
                      <a:pt x="997" y="85"/>
                      <a:pt x="867" y="0"/>
                      <a:pt x="648" y="0"/>
                    </a:cubicBezTo>
                    <a:cubicBezTo>
                      <a:pt x="429" y="0"/>
                      <a:pt x="342" y="67"/>
                      <a:pt x="232" y="147"/>
                    </a:cubicBezTo>
                    <a:cubicBezTo>
                      <a:pt x="122" y="227"/>
                      <a:pt x="18" y="421"/>
                      <a:pt x="0" y="490"/>
                    </a:cubicBezTo>
                    <a:close/>
                  </a:path>
                </a:pathLst>
              </a:custGeom>
              <a:solidFill>
                <a:srgbClr val="D3CE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Rectangle 23"/>
              <p:cNvSpPr>
                <a:spLocks noChangeArrowheads="1"/>
              </p:cNvSpPr>
              <p:nvPr/>
            </p:nvSpPr>
            <p:spPr bwMode="black">
              <a:xfrm>
                <a:off x="5762402" y="2152043"/>
                <a:ext cx="2036416" cy="95938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003300"/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zh-TW" altLang="en-US" sz="44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宋体" pitchFamily="2" charset="-122"/>
                  </a:rPr>
                  <a:t>事</a:t>
                </a:r>
                <a:endPara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endParaRPr>
              </a:p>
            </p:txBody>
          </p:sp>
        </p:grpSp>
        <p:sp>
          <p:nvSpPr>
            <p:cNvPr id="42" name="Freeform 3"/>
            <p:cNvSpPr>
              <a:spLocks/>
            </p:cNvSpPr>
            <p:nvPr/>
          </p:nvSpPr>
          <p:spPr bwMode="gray">
            <a:xfrm flipH="1" flipV="1">
              <a:off x="3016747" y="2190031"/>
              <a:ext cx="788491" cy="2088492"/>
            </a:xfrm>
            <a:custGeom>
              <a:avLst/>
              <a:gdLst>
                <a:gd name="T0" fmla="*/ 2147483647 w 1093"/>
                <a:gd name="T1" fmla="*/ 2147483647 h 704"/>
                <a:gd name="T2" fmla="*/ 0 w 1093"/>
                <a:gd name="T3" fmla="*/ 2147483647 h 704"/>
                <a:gd name="T4" fmla="*/ 2147483647 w 1093"/>
                <a:gd name="T5" fmla="*/ 0 h 704"/>
                <a:gd name="T6" fmla="*/ 2147483647 w 1093"/>
                <a:gd name="T7" fmla="*/ 2147483647 h 704"/>
                <a:gd name="T8" fmla="*/ 2147483647 w 1093"/>
                <a:gd name="T9" fmla="*/ 2147483647 h 7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3"/>
                <a:gd name="T16" fmla="*/ 0 h 704"/>
                <a:gd name="T17" fmla="*/ 1093 w 1093"/>
                <a:gd name="T18" fmla="*/ 704 h 7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3" h="704">
                  <a:moveTo>
                    <a:pt x="64" y="704"/>
                  </a:moveTo>
                  <a:lnTo>
                    <a:pt x="0" y="622"/>
                  </a:lnTo>
                  <a:lnTo>
                    <a:pt x="820" y="0"/>
                  </a:lnTo>
                  <a:lnTo>
                    <a:pt x="1093" y="453"/>
                  </a:lnTo>
                  <a:lnTo>
                    <a:pt x="64" y="704"/>
                  </a:lnTo>
                  <a:close/>
                </a:path>
              </a:pathLst>
            </a:custGeom>
            <a:gradFill rotWithShape="1">
              <a:gsLst>
                <a:gs pos="0">
                  <a:srgbClr val="DAB720"/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4"/>
            <p:cNvSpPr>
              <a:spLocks/>
            </p:cNvSpPr>
            <p:nvPr/>
          </p:nvSpPr>
          <p:spPr bwMode="gray">
            <a:xfrm flipH="1" flipV="1">
              <a:off x="4872037" y="2190029"/>
              <a:ext cx="996106" cy="1906613"/>
            </a:xfrm>
            <a:custGeom>
              <a:avLst/>
              <a:gdLst>
                <a:gd name="T0" fmla="*/ 2147483647 w 926"/>
                <a:gd name="T1" fmla="*/ 2147483647 h 704"/>
                <a:gd name="T2" fmla="*/ 2147483647 w 926"/>
                <a:gd name="T3" fmla="*/ 2147483647 h 704"/>
                <a:gd name="T4" fmla="*/ 0 w 926"/>
                <a:gd name="T5" fmla="*/ 2147483647 h 704"/>
                <a:gd name="T6" fmla="*/ 2147483647 w 926"/>
                <a:gd name="T7" fmla="*/ 0 h 704"/>
                <a:gd name="T8" fmla="*/ 2147483647 w 926"/>
                <a:gd name="T9" fmla="*/ 2147483647 h 7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6"/>
                <a:gd name="T16" fmla="*/ 0 h 704"/>
                <a:gd name="T17" fmla="*/ 926 w 926"/>
                <a:gd name="T18" fmla="*/ 704 h 7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6" h="704">
                  <a:moveTo>
                    <a:pt x="926" y="611"/>
                  </a:moveTo>
                  <a:lnTo>
                    <a:pt x="844" y="704"/>
                  </a:lnTo>
                  <a:lnTo>
                    <a:pt x="0" y="489"/>
                  </a:lnTo>
                  <a:lnTo>
                    <a:pt x="315" y="0"/>
                  </a:lnTo>
                  <a:lnTo>
                    <a:pt x="926" y="61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A3C975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51" name="群組 50"/>
            <p:cNvGrpSpPr/>
            <p:nvPr/>
          </p:nvGrpSpPr>
          <p:grpSpPr>
            <a:xfrm>
              <a:off x="5436096" y="2852936"/>
              <a:ext cx="2257425" cy="2257425"/>
              <a:chOff x="5438503" y="3234212"/>
              <a:chExt cx="2257425" cy="2257425"/>
            </a:xfrm>
          </p:grpSpPr>
          <p:grpSp>
            <p:nvGrpSpPr>
              <p:cNvPr id="45" name="Group 6"/>
              <p:cNvGrpSpPr>
                <a:grpSpLocks/>
              </p:cNvGrpSpPr>
              <p:nvPr/>
            </p:nvGrpSpPr>
            <p:grpSpPr bwMode="auto">
              <a:xfrm>
                <a:off x="5438503" y="3234212"/>
                <a:ext cx="2257425" cy="2257425"/>
                <a:chOff x="867" y="738"/>
                <a:chExt cx="1422" cy="1422"/>
              </a:xfrm>
            </p:grpSpPr>
            <p:sp>
              <p:nvSpPr>
                <p:cNvPr id="49" name="Oval 7"/>
                <p:cNvSpPr>
                  <a:spLocks noChangeArrowheads="1"/>
                </p:cNvSpPr>
                <p:nvPr/>
              </p:nvSpPr>
              <p:spPr bwMode="gray">
                <a:xfrm>
                  <a:off x="867" y="738"/>
                  <a:ext cx="1422" cy="142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C9959"/>
                    </a:gs>
                    <a:gs pos="100000">
                      <a:srgbClr val="A3C975"/>
                    </a:gs>
                  </a:gsLst>
                  <a:lin ang="2700000" scaled="1"/>
                </a:gradFill>
                <a:ln w="38100" algn="ctr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0" name="Oval 8"/>
                <p:cNvSpPr>
                  <a:spLocks noChangeArrowheads="1"/>
                </p:cNvSpPr>
                <p:nvPr/>
              </p:nvSpPr>
              <p:spPr bwMode="gray">
                <a:xfrm>
                  <a:off x="909" y="774"/>
                  <a:ext cx="1337" cy="13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3C975"/>
                    </a:gs>
                    <a:gs pos="100000">
                      <a:srgbClr val="7C9959"/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47" name="Freeform 22"/>
              <p:cNvSpPr>
                <a:spLocks/>
              </p:cNvSpPr>
              <p:nvPr/>
            </p:nvSpPr>
            <p:spPr bwMode="gray">
              <a:xfrm>
                <a:off x="5540103" y="3291362"/>
                <a:ext cx="2038350" cy="785813"/>
              </a:xfrm>
              <a:custGeom>
                <a:avLst/>
                <a:gdLst>
                  <a:gd name="T0" fmla="*/ 0 w 1284"/>
                  <a:gd name="T1" fmla="*/ 2147483647 h 495"/>
                  <a:gd name="T2" fmla="*/ 2147483647 w 1284"/>
                  <a:gd name="T3" fmla="*/ 2147483647 h 495"/>
                  <a:gd name="T4" fmla="*/ 2147483647 w 1284"/>
                  <a:gd name="T5" fmla="*/ 2147483647 h 495"/>
                  <a:gd name="T6" fmla="*/ 2147483647 w 1284"/>
                  <a:gd name="T7" fmla="*/ 0 h 495"/>
                  <a:gd name="T8" fmla="*/ 2147483647 w 1284"/>
                  <a:gd name="T9" fmla="*/ 2147483647 h 495"/>
                  <a:gd name="T10" fmla="*/ 0 w 1284"/>
                  <a:gd name="T11" fmla="*/ 2147483647 h 4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84"/>
                  <a:gd name="T19" fmla="*/ 0 h 495"/>
                  <a:gd name="T20" fmla="*/ 1284 w 1284"/>
                  <a:gd name="T21" fmla="*/ 495 h 4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84" h="495">
                    <a:moveTo>
                      <a:pt x="0" y="495"/>
                    </a:moveTo>
                    <a:lnTo>
                      <a:pt x="1284" y="492"/>
                    </a:lnTo>
                    <a:cubicBezTo>
                      <a:pt x="1248" y="340"/>
                      <a:pt x="1156" y="235"/>
                      <a:pt x="1072" y="160"/>
                    </a:cubicBezTo>
                    <a:cubicBezTo>
                      <a:pt x="988" y="85"/>
                      <a:pt x="858" y="0"/>
                      <a:pt x="639" y="0"/>
                    </a:cubicBezTo>
                    <a:cubicBezTo>
                      <a:pt x="420" y="0"/>
                      <a:pt x="333" y="67"/>
                      <a:pt x="223" y="147"/>
                    </a:cubicBezTo>
                    <a:cubicBezTo>
                      <a:pt x="113" y="227"/>
                      <a:pt x="18" y="426"/>
                      <a:pt x="0" y="495"/>
                    </a:cubicBezTo>
                    <a:close/>
                  </a:path>
                </a:pathLst>
              </a:custGeom>
              <a:solidFill>
                <a:srgbClr val="A3C9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Rectangle 24"/>
              <p:cNvSpPr>
                <a:spLocks noChangeArrowheads="1"/>
              </p:cNvSpPr>
              <p:nvPr/>
            </p:nvSpPr>
            <p:spPr bwMode="black">
              <a:xfrm>
                <a:off x="5455532" y="3874161"/>
                <a:ext cx="2167908" cy="95938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rgbClr val="003300"/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zh-TW" altLang="en-US" sz="44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宋体" pitchFamily="2" charset="-122"/>
                  </a:rPr>
                  <a:t>地</a:t>
                </a:r>
                <a:endParaRPr lang="en-US" altLang="zh-CN" sz="4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endParaRPr>
              </a:p>
            </p:txBody>
          </p:sp>
        </p:grpSp>
      </p:grpSp>
      <p:sp>
        <p:nvSpPr>
          <p:cNvPr id="14" name="矩形 13"/>
          <p:cNvSpPr/>
          <p:nvPr/>
        </p:nvSpPr>
        <p:spPr>
          <a:xfrm>
            <a:off x="540442" y="1106957"/>
            <a:ext cx="79208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與其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work hard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不如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work SMART</a:t>
            </a: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具體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Specific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）、可以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衡量的（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Measurable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）、可以實現的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Attainable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）、必須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和其他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目標有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相關性（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Relevant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）、有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明確的截止期限（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Time-bounded)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972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68152" y="908720"/>
            <a:ext cx="792088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資訊必備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證照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Tx/>
              <a:buChar char="-"/>
            </a:pPr>
            <a: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MCSE</a:t>
            </a:r>
          </a:p>
          <a:p>
            <a:pPr marL="685800" indent="-685800">
              <a:buFontTx/>
              <a:buChar char="-"/>
            </a:pPr>
            <a: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LPIC-&gt;RHCE</a:t>
            </a:r>
          </a:p>
          <a:p>
            <a:pPr marL="685800" indent="-685800">
              <a:buFontTx/>
              <a:buChar char="-"/>
            </a:pPr>
            <a: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SCJP-&gt;SCWCD</a:t>
            </a:r>
          </a:p>
          <a:p>
            <a:pPr marL="685800" indent="-685800">
              <a:buFontTx/>
              <a:buChar char="-"/>
            </a:pPr>
            <a: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CCNA</a:t>
            </a:r>
            <a:endParaRPr lang="en-US" altLang="zh-TW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932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568152" y="908720"/>
            <a:ext cx="79208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全天下只有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東西是完全屬於自己的：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 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健康</a:t>
            </a:r>
            <a:endParaRPr lang="en-US" altLang="zh-TW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 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到的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東西</a:t>
            </a:r>
            <a:endParaRPr lang="en-US" altLang="zh-TW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995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755576" y="548680"/>
            <a:ext cx="784887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金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黃金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昔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昔日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錯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做錯事會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難過一陣子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，難過後的代價是下次做對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沒做事會錯過一些事，錯過後的代價可能是後悔一輩子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錯   生氣</a:t>
            </a:r>
            <a:endParaRPr lang="en-US" altLang="zh-TW" sz="4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如果我做錯了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我憑甚麼生氣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如果別人錯了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我為什麼生氣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不等於 1"/>
          <p:cNvSpPr/>
          <p:nvPr/>
        </p:nvSpPr>
        <p:spPr>
          <a:xfrm>
            <a:off x="1619672" y="3176587"/>
            <a:ext cx="658788" cy="648841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" name="等於 2"/>
          <p:cNvSpPr/>
          <p:nvPr/>
        </p:nvSpPr>
        <p:spPr>
          <a:xfrm>
            <a:off x="4860032" y="764704"/>
            <a:ext cx="576064" cy="50028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25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683568" y="2230993"/>
            <a:ext cx="78488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你在別人工作時工作，別人休息時休息，別人娛樂時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你得到的只會是別人得到的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想要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更多，就要做得更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187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19229</TotalTime>
  <Words>310</Words>
  <Application>Microsoft Office PowerPoint</Application>
  <PresentationFormat>如螢幕大小 (4:3)</PresentationFormat>
  <Paragraphs>100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一些職場經歷與體驗                             ~獻給即將進入社會的年輕人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CK Wan</dc:creator>
  <cp:lastModifiedBy>CK Wan</cp:lastModifiedBy>
  <cp:revision>69</cp:revision>
  <cp:lastPrinted>2014-12-04T05:53:42Z</cp:lastPrinted>
  <dcterms:created xsi:type="dcterms:W3CDTF">2010-12-18T03:50:26Z</dcterms:created>
  <dcterms:modified xsi:type="dcterms:W3CDTF">2015-04-24T07:30:22Z</dcterms:modified>
</cp:coreProperties>
</file>