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notesMasterIdLst>
    <p:notesMasterId r:id="rId11"/>
  </p:notesMasterIdLst>
  <p:sldIdLst>
    <p:sldId id="256" r:id="rId2"/>
    <p:sldId id="257" r:id="rId3"/>
    <p:sldId id="263" r:id="rId4"/>
    <p:sldId id="264" r:id="rId5"/>
    <p:sldId id="262" r:id="rId6"/>
    <p:sldId id="258" r:id="rId7"/>
    <p:sldId id="266" r:id="rId8"/>
    <p:sldId id="267" r:id="rId9"/>
    <p:sldId id="265" r:id="rId1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30" y="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BD69C-2D50-4F3F-ADF7-4DC31AFFADC7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B410A7-940E-4FA6-9EF5-33860A1905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361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410A7-940E-4FA6-9EF5-33860A1905D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78289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B410A7-940E-4FA6-9EF5-33860A1905DC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6352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977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590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090390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9480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91837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8757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9191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2997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467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018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656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E58A99-A64E-49A0-91D3-514DCAC1DC82}" type="datetimeFigureOut">
              <a:rPr lang="zh-TW" altLang="en-US" smtClean="0"/>
              <a:t>2015/12/6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69293A15-DEE6-4C86-AF16-22890DAFEEDC}" type="slidenum">
              <a:rPr lang="zh-TW" altLang="en-US" smtClean="0"/>
              <a:t>‹#›</a:t>
            </a:fld>
            <a:endParaRPr lang="zh-TW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108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學校沒教你的事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	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cap="none" dirty="0"/>
              <a:t>Second Chen</a:t>
            </a:r>
          </a:p>
        </p:txBody>
      </p:sp>
    </p:spTree>
    <p:extLst>
      <p:ext uri="{BB962C8B-B14F-4D97-AF65-F5344CB8AC3E}">
        <p14:creationId xmlns:p14="http://schemas.microsoft.com/office/powerpoint/2010/main" val="384859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4600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簡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歷</a:t>
            </a:r>
          </a:p>
        </p:txBody>
      </p:sp>
      <p:grpSp>
        <p:nvGrpSpPr>
          <p:cNvPr id="60" name="群組 59"/>
          <p:cNvGrpSpPr/>
          <p:nvPr/>
        </p:nvGrpSpPr>
        <p:grpSpPr>
          <a:xfrm>
            <a:off x="457200" y="3906001"/>
            <a:ext cx="10952018" cy="238991"/>
            <a:chOff x="457200" y="5153891"/>
            <a:chExt cx="10952018" cy="238991"/>
          </a:xfrm>
        </p:grpSpPr>
        <p:sp>
          <p:nvSpPr>
            <p:cNvPr id="35" name="橢圓 34"/>
            <p:cNvSpPr/>
            <p:nvPr/>
          </p:nvSpPr>
          <p:spPr>
            <a:xfrm>
              <a:off x="457200" y="5153891"/>
              <a:ext cx="290945" cy="238991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39" name="直線接點 38"/>
            <p:cNvCxnSpPr>
              <a:stCxn id="35" idx="6"/>
            </p:cNvCxnSpPr>
            <p:nvPr/>
          </p:nvCxnSpPr>
          <p:spPr>
            <a:xfrm flipV="1">
              <a:off x="748145" y="5268191"/>
              <a:ext cx="10661073" cy="5196"/>
            </a:xfrm>
            <a:prstGeom prst="line">
              <a:avLst/>
            </a:prstGeom>
            <a:ln w="5715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群組 49"/>
          <p:cNvGrpSpPr/>
          <p:nvPr/>
        </p:nvGrpSpPr>
        <p:grpSpPr>
          <a:xfrm>
            <a:off x="997547" y="3908610"/>
            <a:ext cx="877163" cy="793342"/>
            <a:chOff x="868451" y="5156500"/>
            <a:chExt cx="877163" cy="793342"/>
          </a:xfrm>
        </p:grpSpPr>
        <p:sp>
          <p:nvSpPr>
            <p:cNvPr id="45" name="文字方塊 44"/>
            <p:cNvSpPr txBox="1"/>
            <p:nvPr/>
          </p:nvSpPr>
          <p:spPr>
            <a:xfrm>
              <a:off x="868451" y="5303511"/>
              <a:ext cx="87716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2008</a:t>
              </a:r>
            </a:p>
            <a:p>
              <a:pPr algn="ctr"/>
              <a:r>
                <a:rPr lang="zh-TW" altLang="en-US" dirty="0" smtClean="0"/>
                <a:t>大學畢</a:t>
              </a:r>
              <a:endParaRPr lang="zh-TW" altLang="en-US" dirty="0"/>
            </a:p>
          </p:txBody>
        </p:sp>
        <p:cxnSp>
          <p:nvCxnSpPr>
            <p:cNvPr id="49" name="直線接點 48"/>
            <p:cNvCxnSpPr/>
            <p:nvPr/>
          </p:nvCxnSpPr>
          <p:spPr>
            <a:xfrm flipH="1">
              <a:off x="1314226" y="5156500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群組 90"/>
          <p:cNvGrpSpPr/>
          <p:nvPr/>
        </p:nvGrpSpPr>
        <p:grpSpPr>
          <a:xfrm>
            <a:off x="2478150" y="3298154"/>
            <a:ext cx="652743" cy="852596"/>
            <a:chOff x="1907990" y="2846333"/>
            <a:chExt cx="652743" cy="852596"/>
          </a:xfrm>
        </p:grpSpPr>
        <p:cxnSp>
          <p:nvCxnSpPr>
            <p:cNvPr id="53" name="直線接點 52"/>
            <p:cNvCxnSpPr/>
            <p:nvPr/>
          </p:nvCxnSpPr>
          <p:spPr>
            <a:xfrm flipH="1">
              <a:off x="2249576" y="3453296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2" name="文字方塊 51"/>
            <p:cNvSpPr txBox="1"/>
            <p:nvPr/>
          </p:nvSpPr>
          <p:spPr>
            <a:xfrm>
              <a:off x="1907990" y="2846333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2010</a:t>
              </a:r>
            </a:p>
            <a:p>
              <a:pPr algn="ctr"/>
              <a:r>
                <a:rPr lang="zh-TW" altLang="en-US" dirty="0"/>
                <a:t>碩</a:t>
              </a:r>
              <a:r>
                <a:rPr lang="zh-TW" altLang="en-US" dirty="0" smtClean="0"/>
                <a:t>畢</a:t>
              </a:r>
              <a:endParaRPr lang="zh-TW" altLang="en-US" dirty="0"/>
            </a:p>
          </p:txBody>
        </p:sp>
      </p:grpSp>
      <p:grpSp>
        <p:nvGrpSpPr>
          <p:cNvPr id="92" name="群組 91"/>
          <p:cNvGrpSpPr/>
          <p:nvPr/>
        </p:nvGrpSpPr>
        <p:grpSpPr>
          <a:xfrm>
            <a:off x="1966379" y="4008996"/>
            <a:ext cx="2151529" cy="2021987"/>
            <a:chOff x="1277894" y="4008996"/>
            <a:chExt cx="2151529" cy="2021987"/>
          </a:xfrm>
        </p:grpSpPr>
        <p:cxnSp>
          <p:nvCxnSpPr>
            <p:cNvPr id="66" name="直線單箭頭接點 65"/>
            <p:cNvCxnSpPr>
              <a:endCxn id="56" idx="0"/>
            </p:cNvCxnSpPr>
            <p:nvPr/>
          </p:nvCxnSpPr>
          <p:spPr>
            <a:xfrm>
              <a:off x="2341498" y="4008996"/>
              <a:ext cx="12161" cy="1107587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6" name="圓角矩形 55"/>
            <p:cNvSpPr/>
            <p:nvPr/>
          </p:nvSpPr>
          <p:spPr>
            <a:xfrm>
              <a:off x="1277894" y="5116583"/>
              <a:ext cx="2151529" cy="9144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TW" dirty="0" smtClean="0"/>
                <a:t>IEEE</a:t>
              </a:r>
              <a:r>
                <a:rPr lang="zh-TW" altLang="en-US" dirty="0" smtClean="0"/>
                <a:t>  論文發表 </a:t>
              </a:r>
              <a:endParaRPr lang="zh-TW" altLang="en-US" dirty="0"/>
            </a:p>
          </p:txBody>
        </p:sp>
      </p:grpSp>
      <p:grpSp>
        <p:nvGrpSpPr>
          <p:cNvPr id="81" name="群組 80"/>
          <p:cNvGrpSpPr/>
          <p:nvPr/>
        </p:nvGrpSpPr>
        <p:grpSpPr>
          <a:xfrm>
            <a:off x="241250" y="2232495"/>
            <a:ext cx="2151529" cy="1792260"/>
            <a:chOff x="208976" y="2202878"/>
            <a:chExt cx="2151529" cy="1370056"/>
          </a:xfrm>
        </p:grpSpPr>
        <p:sp>
          <p:nvSpPr>
            <p:cNvPr id="69" name="圓角矩形 68"/>
            <p:cNvSpPr/>
            <p:nvPr/>
          </p:nvSpPr>
          <p:spPr>
            <a:xfrm>
              <a:off x="208976" y="2202878"/>
              <a:ext cx="2151529" cy="69286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教育部</a:t>
              </a:r>
              <a:r>
                <a:rPr lang="en-US" altLang="zh-TW" dirty="0" smtClean="0"/>
                <a:t>DPS</a:t>
              </a:r>
              <a:r>
                <a:rPr lang="zh-TW" altLang="en-US" dirty="0" smtClean="0"/>
                <a:t>創思設計競賽國內賽第一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國際賽第三</a:t>
              </a:r>
              <a:endParaRPr lang="zh-TW" altLang="en-US" dirty="0"/>
            </a:p>
          </p:txBody>
        </p:sp>
        <p:cxnSp>
          <p:nvCxnSpPr>
            <p:cNvPr id="74" name="直線單箭頭接點 73"/>
            <p:cNvCxnSpPr>
              <a:endCxn id="69" idx="2"/>
            </p:cNvCxnSpPr>
            <p:nvPr/>
          </p:nvCxnSpPr>
          <p:spPr>
            <a:xfrm flipV="1">
              <a:off x="1282700" y="2895741"/>
              <a:ext cx="2041" cy="677193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群組 92"/>
          <p:cNvGrpSpPr/>
          <p:nvPr/>
        </p:nvGrpSpPr>
        <p:grpSpPr>
          <a:xfrm>
            <a:off x="3578561" y="3921363"/>
            <a:ext cx="652743" cy="793342"/>
            <a:chOff x="980661" y="5156500"/>
            <a:chExt cx="652743" cy="793342"/>
          </a:xfrm>
        </p:grpSpPr>
        <p:sp>
          <p:nvSpPr>
            <p:cNvPr id="94" name="文字方塊 93"/>
            <p:cNvSpPr txBox="1"/>
            <p:nvPr/>
          </p:nvSpPr>
          <p:spPr>
            <a:xfrm>
              <a:off x="980661" y="5303511"/>
              <a:ext cx="65274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2011</a:t>
              </a:r>
            </a:p>
            <a:p>
              <a:pPr algn="ctr"/>
              <a:r>
                <a:rPr lang="zh-TW" altLang="en-US" dirty="0"/>
                <a:t>役</a:t>
              </a:r>
              <a:r>
                <a:rPr lang="zh-TW" altLang="en-US" dirty="0" smtClean="0"/>
                <a:t>畢</a:t>
              </a:r>
              <a:endParaRPr lang="zh-TW" altLang="en-US" dirty="0"/>
            </a:p>
          </p:txBody>
        </p:sp>
        <p:cxnSp>
          <p:nvCxnSpPr>
            <p:cNvPr id="95" name="直線接點 94"/>
            <p:cNvCxnSpPr/>
            <p:nvPr/>
          </p:nvCxnSpPr>
          <p:spPr>
            <a:xfrm flipH="1">
              <a:off x="1314226" y="5156500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6" name="群組 95"/>
          <p:cNvGrpSpPr/>
          <p:nvPr/>
        </p:nvGrpSpPr>
        <p:grpSpPr>
          <a:xfrm>
            <a:off x="2534421" y="2245045"/>
            <a:ext cx="2151529" cy="1792260"/>
            <a:chOff x="208976" y="2202878"/>
            <a:chExt cx="2151529" cy="1370056"/>
          </a:xfrm>
        </p:grpSpPr>
        <p:sp>
          <p:nvSpPr>
            <p:cNvPr id="97" name="圓角矩形 96"/>
            <p:cNvSpPr/>
            <p:nvPr/>
          </p:nvSpPr>
          <p:spPr>
            <a:xfrm>
              <a:off x="208976" y="2202878"/>
              <a:ext cx="2151529" cy="692863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參與國軍跳傘訓練結訓</a:t>
              </a:r>
              <a:endParaRPr lang="zh-TW" altLang="en-US" dirty="0"/>
            </a:p>
          </p:txBody>
        </p:sp>
        <p:cxnSp>
          <p:nvCxnSpPr>
            <p:cNvPr id="98" name="直線單箭頭接點 97"/>
            <p:cNvCxnSpPr>
              <a:endCxn id="97" idx="2"/>
            </p:cNvCxnSpPr>
            <p:nvPr/>
          </p:nvCxnSpPr>
          <p:spPr>
            <a:xfrm flipV="1">
              <a:off x="1282700" y="2895741"/>
              <a:ext cx="2041" cy="677193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群組 98"/>
          <p:cNvGrpSpPr/>
          <p:nvPr/>
        </p:nvGrpSpPr>
        <p:grpSpPr>
          <a:xfrm>
            <a:off x="3849218" y="3310693"/>
            <a:ext cx="1249060" cy="863272"/>
            <a:chOff x="1577560" y="2801141"/>
            <a:chExt cx="1249060" cy="897788"/>
          </a:xfrm>
        </p:grpSpPr>
        <p:cxnSp>
          <p:nvCxnSpPr>
            <p:cNvPr id="100" name="直線接點 99"/>
            <p:cNvCxnSpPr/>
            <p:nvPr/>
          </p:nvCxnSpPr>
          <p:spPr>
            <a:xfrm flipH="1">
              <a:off x="2249576" y="3453296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1" name="文字方塊 100"/>
            <p:cNvSpPr txBox="1"/>
            <p:nvPr/>
          </p:nvSpPr>
          <p:spPr>
            <a:xfrm>
              <a:off x="1577560" y="2801141"/>
              <a:ext cx="1249060" cy="6721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2011.12</a:t>
              </a:r>
            </a:p>
            <a:p>
              <a:pPr algn="ctr"/>
              <a:r>
                <a:rPr lang="en-US" altLang="zh-TW" dirty="0" smtClean="0"/>
                <a:t>(</a:t>
              </a:r>
              <a:r>
                <a:rPr lang="zh-TW" altLang="en-US" dirty="0" smtClean="0"/>
                <a:t>台灣暹勁</a:t>
              </a:r>
              <a:r>
                <a:rPr lang="en-US" altLang="zh-TW" dirty="0" smtClean="0"/>
                <a:t>)</a:t>
              </a:r>
              <a:endParaRPr lang="zh-TW" altLang="en-US" dirty="0"/>
            </a:p>
          </p:txBody>
        </p:sp>
      </p:grpSp>
      <p:grpSp>
        <p:nvGrpSpPr>
          <p:cNvPr id="102" name="群組 101"/>
          <p:cNvGrpSpPr/>
          <p:nvPr/>
        </p:nvGrpSpPr>
        <p:grpSpPr>
          <a:xfrm>
            <a:off x="6071580" y="3912397"/>
            <a:ext cx="941541" cy="1070341"/>
            <a:chOff x="836263" y="5156500"/>
            <a:chExt cx="941541" cy="1070341"/>
          </a:xfrm>
        </p:grpSpPr>
        <p:sp>
          <p:nvSpPr>
            <p:cNvPr id="103" name="文字方塊 102"/>
            <p:cNvSpPr txBox="1"/>
            <p:nvPr/>
          </p:nvSpPr>
          <p:spPr>
            <a:xfrm>
              <a:off x="836263" y="5303511"/>
              <a:ext cx="94154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2013</a:t>
              </a:r>
            </a:p>
            <a:p>
              <a:pPr algn="ctr"/>
              <a:r>
                <a:rPr lang="en-US" altLang="zh-TW" dirty="0" smtClean="0"/>
                <a:t>(Amkor)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104" name="直線接點 103"/>
            <p:cNvCxnSpPr/>
            <p:nvPr/>
          </p:nvCxnSpPr>
          <p:spPr>
            <a:xfrm flipH="1">
              <a:off x="1314226" y="5156500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" name="群組 104"/>
          <p:cNvGrpSpPr/>
          <p:nvPr/>
        </p:nvGrpSpPr>
        <p:grpSpPr>
          <a:xfrm>
            <a:off x="4410156" y="4000026"/>
            <a:ext cx="2151529" cy="2021987"/>
            <a:chOff x="1277894" y="4008996"/>
            <a:chExt cx="2151529" cy="2021987"/>
          </a:xfrm>
        </p:grpSpPr>
        <p:cxnSp>
          <p:nvCxnSpPr>
            <p:cNvPr id="106" name="直線單箭頭接點 105"/>
            <p:cNvCxnSpPr>
              <a:endCxn id="107" idx="0"/>
            </p:cNvCxnSpPr>
            <p:nvPr/>
          </p:nvCxnSpPr>
          <p:spPr>
            <a:xfrm>
              <a:off x="2341498" y="4008996"/>
              <a:ext cx="12161" cy="1107587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7" name="圓角矩形 106"/>
            <p:cNvSpPr/>
            <p:nvPr/>
          </p:nvSpPr>
          <p:spPr>
            <a:xfrm>
              <a:off x="1277894" y="5116583"/>
              <a:ext cx="2151529" cy="9144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研發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維護半導體雷射機台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佔部門營收比例</a:t>
              </a:r>
              <a:r>
                <a:rPr lang="en-US" altLang="zh-TW" dirty="0" smtClean="0"/>
                <a:t>15%</a:t>
              </a:r>
              <a:r>
                <a:rPr lang="zh-TW" altLang="en-US" dirty="0" smtClean="0"/>
                <a:t> </a:t>
              </a:r>
              <a:endParaRPr lang="zh-TW" altLang="en-US" dirty="0"/>
            </a:p>
          </p:txBody>
        </p:sp>
      </p:grpSp>
      <p:grpSp>
        <p:nvGrpSpPr>
          <p:cNvPr id="108" name="群組 107"/>
          <p:cNvGrpSpPr/>
          <p:nvPr/>
        </p:nvGrpSpPr>
        <p:grpSpPr>
          <a:xfrm>
            <a:off x="6035040" y="2054711"/>
            <a:ext cx="2138180" cy="1995153"/>
            <a:chOff x="222325" y="2317914"/>
            <a:chExt cx="2138180" cy="1255022"/>
          </a:xfrm>
        </p:grpSpPr>
        <p:sp>
          <p:nvSpPr>
            <p:cNvPr id="109" name="圓角矩形 108"/>
            <p:cNvSpPr/>
            <p:nvPr/>
          </p:nvSpPr>
          <p:spPr>
            <a:xfrm>
              <a:off x="222325" y="2317914"/>
              <a:ext cx="2138180" cy="71053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半導體生產參數紀錄系統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物料管控系統開發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節省公司成本 </a:t>
              </a:r>
              <a:r>
                <a:rPr lang="en-US" altLang="zh-TW" dirty="0" smtClean="0"/>
                <a:t>120</a:t>
              </a:r>
              <a:r>
                <a:rPr lang="zh-TW" altLang="en-US" dirty="0" smtClean="0"/>
                <a:t>萬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年</a:t>
              </a:r>
              <a:endParaRPr lang="zh-TW" altLang="en-US" dirty="0"/>
            </a:p>
          </p:txBody>
        </p:sp>
        <p:cxnSp>
          <p:nvCxnSpPr>
            <p:cNvPr id="110" name="直線單箭頭接點 109"/>
            <p:cNvCxnSpPr>
              <a:endCxn id="109" idx="2"/>
            </p:cNvCxnSpPr>
            <p:nvPr/>
          </p:nvCxnSpPr>
          <p:spPr>
            <a:xfrm flipV="1">
              <a:off x="1282700" y="3028444"/>
              <a:ext cx="8715" cy="544492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1" name="群組 110"/>
          <p:cNvGrpSpPr/>
          <p:nvPr/>
        </p:nvGrpSpPr>
        <p:grpSpPr>
          <a:xfrm>
            <a:off x="6821663" y="4023330"/>
            <a:ext cx="2151529" cy="2021987"/>
            <a:chOff x="1277894" y="4008996"/>
            <a:chExt cx="2151529" cy="2021987"/>
          </a:xfrm>
        </p:grpSpPr>
        <p:cxnSp>
          <p:nvCxnSpPr>
            <p:cNvPr id="112" name="直線單箭頭接點 111"/>
            <p:cNvCxnSpPr>
              <a:endCxn id="113" idx="0"/>
            </p:cNvCxnSpPr>
            <p:nvPr/>
          </p:nvCxnSpPr>
          <p:spPr>
            <a:xfrm>
              <a:off x="2341498" y="4008996"/>
              <a:ext cx="12161" cy="1107587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圓角矩形 112"/>
            <p:cNvSpPr/>
            <p:nvPr/>
          </p:nvSpPr>
          <p:spPr>
            <a:xfrm>
              <a:off x="1277894" y="5116583"/>
              <a:ext cx="2151529" cy="91440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晶圓儲位</a:t>
              </a:r>
              <a:r>
                <a:rPr lang="zh-TW" altLang="en-US" dirty="0" smtClean="0"/>
                <a:t>系統開發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節省公司成本 </a:t>
              </a:r>
              <a:r>
                <a:rPr lang="en-US" altLang="zh-TW" dirty="0"/>
                <a:t>6</a:t>
              </a:r>
              <a:r>
                <a:rPr lang="en-US" altLang="zh-TW" dirty="0" smtClean="0"/>
                <a:t>0</a:t>
              </a:r>
              <a:r>
                <a:rPr lang="zh-TW" altLang="en-US" dirty="0" smtClean="0"/>
                <a:t>萬</a:t>
              </a:r>
              <a:r>
                <a:rPr lang="en-US" altLang="zh-TW" dirty="0" smtClean="0"/>
                <a:t>/</a:t>
              </a:r>
              <a:r>
                <a:rPr lang="zh-TW" altLang="en-US" dirty="0" smtClean="0"/>
                <a:t>年</a:t>
              </a:r>
              <a:endParaRPr lang="zh-TW" altLang="en-US" dirty="0"/>
            </a:p>
          </p:txBody>
        </p:sp>
      </p:grpSp>
      <p:grpSp>
        <p:nvGrpSpPr>
          <p:cNvPr id="116" name="群組 115"/>
          <p:cNvGrpSpPr/>
          <p:nvPr/>
        </p:nvGrpSpPr>
        <p:grpSpPr>
          <a:xfrm>
            <a:off x="9008724" y="3924947"/>
            <a:ext cx="944489" cy="793342"/>
            <a:chOff x="834787" y="5156500"/>
            <a:chExt cx="944489" cy="793342"/>
          </a:xfrm>
        </p:grpSpPr>
        <p:sp>
          <p:nvSpPr>
            <p:cNvPr id="117" name="文字方塊 116"/>
            <p:cNvSpPr txBox="1"/>
            <p:nvPr/>
          </p:nvSpPr>
          <p:spPr>
            <a:xfrm>
              <a:off x="834787" y="5303511"/>
              <a:ext cx="94448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2015.02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118" name="直線接點 117"/>
            <p:cNvCxnSpPr/>
            <p:nvPr/>
          </p:nvCxnSpPr>
          <p:spPr>
            <a:xfrm flipH="1">
              <a:off x="1314226" y="5156500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9" name="群組 118"/>
          <p:cNvGrpSpPr/>
          <p:nvPr/>
        </p:nvGrpSpPr>
        <p:grpSpPr>
          <a:xfrm>
            <a:off x="8435787" y="2045745"/>
            <a:ext cx="2138180" cy="1995153"/>
            <a:chOff x="222325" y="2317914"/>
            <a:chExt cx="2138180" cy="1255022"/>
          </a:xfrm>
        </p:grpSpPr>
        <p:sp>
          <p:nvSpPr>
            <p:cNvPr id="120" name="圓角矩形 119"/>
            <p:cNvSpPr/>
            <p:nvPr/>
          </p:nvSpPr>
          <p:spPr>
            <a:xfrm>
              <a:off x="222325" y="2317914"/>
              <a:ext cx="2138180" cy="710530"/>
            </a:xfrm>
            <a:prstGeom prst="round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dirty="0" smtClean="0"/>
                <a:t>請假共</a:t>
              </a:r>
              <a:r>
                <a:rPr lang="en-US" altLang="zh-TW" dirty="0" smtClean="0"/>
                <a:t>38</a:t>
              </a:r>
              <a:r>
                <a:rPr lang="zh-TW" altLang="en-US" dirty="0" smtClean="0"/>
                <a:t>天</a:t>
              </a:r>
              <a:r>
                <a:rPr lang="en-US" altLang="zh-TW" dirty="0" smtClean="0"/>
                <a:t>,</a:t>
              </a:r>
              <a:r>
                <a:rPr lang="zh-TW" altLang="en-US" dirty="0" smtClean="0"/>
                <a:t>前往澳洲學習高空跳傘取得證照</a:t>
              </a:r>
              <a:endParaRPr lang="zh-TW" altLang="en-US" dirty="0"/>
            </a:p>
          </p:txBody>
        </p:sp>
        <p:cxnSp>
          <p:nvCxnSpPr>
            <p:cNvPr id="121" name="直線單箭頭接點 120"/>
            <p:cNvCxnSpPr>
              <a:endCxn id="120" idx="2"/>
            </p:cNvCxnSpPr>
            <p:nvPr/>
          </p:nvCxnSpPr>
          <p:spPr>
            <a:xfrm flipV="1">
              <a:off x="1282700" y="3028444"/>
              <a:ext cx="8715" cy="544492"/>
            </a:xfrm>
            <a:prstGeom prst="straightConnector1">
              <a:avLst/>
            </a:prstGeom>
            <a:ln w="4445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2" name="群組 121"/>
          <p:cNvGrpSpPr/>
          <p:nvPr/>
        </p:nvGrpSpPr>
        <p:grpSpPr>
          <a:xfrm>
            <a:off x="10010173" y="3924947"/>
            <a:ext cx="619786" cy="793342"/>
            <a:chOff x="997140" y="5156500"/>
            <a:chExt cx="619786" cy="793342"/>
          </a:xfrm>
        </p:grpSpPr>
        <p:sp>
          <p:nvSpPr>
            <p:cNvPr id="123" name="文字方塊 122"/>
            <p:cNvSpPr txBox="1"/>
            <p:nvPr/>
          </p:nvSpPr>
          <p:spPr>
            <a:xfrm>
              <a:off x="997140" y="5303511"/>
              <a:ext cx="61978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TW" dirty="0" smtClean="0"/>
                <a:t>Now</a:t>
              </a:r>
            </a:p>
            <a:p>
              <a:pPr algn="ctr"/>
              <a:endParaRPr lang="zh-TW" altLang="en-US" dirty="0"/>
            </a:p>
          </p:txBody>
        </p:sp>
        <p:cxnSp>
          <p:nvCxnSpPr>
            <p:cNvPr id="124" name="直線接點 123"/>
            <p:cNvCxnSpPr/>
            <p:nvPr/>
          </p:nvCxnSpPr>
          <p:spPr>
            <a:xfrm flipH="1">
              <a:off x="1314226" y="5156500"/>
              <a:ext cx="1793" cy="245633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38630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66007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你是第幾隻猴子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0668" y="1935984"/>
            <a:ext cx="5833783" cy="389613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336202" y="2755747"/>
            <a:ext cx="7065981" cy="2062103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1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突破框架</a:t>
            </a:r>
            <a:endParaRPr lang="zh-TW" altLang="en-US" sz="12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803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4600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老師們 先轉型吧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2" y="2010067"/>
            <a:ext cx="6025179" cy="4066996"/>
          </a:xfrm>
          <a:prstGeom prst="rect">
            <a:avLst/>
          </a:prstGeom>
        </p:spPr>
      </p:pic>
      <p:grpSp>
        <p:nvGrpSpPr>
          <p:cNvPr id="10" name="群組 9"/>
          <p:cNvGrpSpPr/>
          <p:nvPr/>
        </p:nvGrpSpPr>
        <p:grpSpPr>
          <a:xfrm>
            <a:off x="6271708" y="1818405"/>
            <a:ext cx="5149172" cy="4497207"/>
            <a:chOff x="6271708" y="1818405"/>
            <a:chExt cx="5149172" cy="4497207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745507" y="1818405"/>
              <a:ext cx="3248809" cy="1830885"/>
            </a:xfrm>
            <a:prstGeom prst="rect">
              <a:avLst/>
            </a:prstGeom>
          </p:spPr>
        </p:pic>
        <p:sp>
          <p:nvSpPr>
            <p:cNvPr id="7" name="向右箭號 6"/>
            <p:cNvSpPr/>
            <p:nvPr/>
          </p:nvSpPr>
          <p:spPr>
            <a:xfrm>
              <a:off x="6271708" y="2947596"/>
              <a:ext cx="968189" cy="66697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文字方塊 7"/>
            <p:cNvSpPr txBox="1"/>
            <p:nvPr/>
          </p:nvSpPr>
          <p:spPr>
            <a:xfrm>
              <a:off x="8078992" y="3550018"/>
              <a:ext cx="264687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 smtClean="0">
                  <a:solidFill>
                    <a:srgbClr val="0070C0"/>
                  </a:solidFill>
                </a:rPr>
                <a:t>如何啟發學生興趣</a:t>
              </a:r>
              <a:endParaRPr lang="zh-TW" altLang="en-US" sz="2400" dirty="0">
                <a:solidFill>
                  <a:srgbClr val="0070C0"/>
                </a:solidFill>
              </a:endParaRPr>
            </a:p>
          </p:txBody>
        </p:sp>
        <p:sp>
          <p:nvSpPr>
            <p:cNvPr id="11" name="向右箭號 10"/>
            <p:cNvSpPr/>
            <p:nvPr/>
          </p:nvSpPr>
          <p:spPr>
            <a:xfrm>
              <a:off x="6338046" y="4831976"/>
              <a:ext cx="968189" cy="666974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" name="圖片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4646" y="4177101"/>
              <a:ext cx="2600325" cy="1752600"/>
            </a:xfrm>
            <a:prstGeom prst="rect">
              <a:avLst/>
            </a:prstGeom>
          </p:spPr>
        </p:pic>
        <p:sp>
          <p:nvSpPr>
            <p:cNvPr id="13" name="文字方塊 12"/>
            <p:cNvSpPr txBox="1"/>
            <p:nvPr/>
          </p:nvSpPr>
          <p:spPr>
            <a:xfrm>
              <a:off x="7542895" y="5853947"/>
              <a:ext cx="387798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 smtClean="0">
                  <a:solidFill>
                    <a:srgbClr val="0070C0"/>
                  </a:solidFill>
                </a:rPr>
                <a:t>如何幫助他創造資源與環境</a:t>
              </a:r>
              <a:endParaRPr lang="zh-TW" altLang="en-US" sz="24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698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846006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學生到底要學些什麼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083" y="2005036"/>
            <a:ext cx="4737623" cy="429104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1064" y="1936377"/>
            <a:ext cx="4353234" cy="4317794"/>
          </a:xfrm>
          <a:prstGeom prst="rect">
            <a:avLst/>
          </a:prstGeom>
        </p:spPr>
      </p:pic>
      <p:sp>
        <p:nvSpPr>
          <p:cNvPr id="55" name="文字方塊 54"/>
          <p:cNvSpPr txBox="1"/>
          <p:nvPr/>
        </p:nvSpPr>
        <p:spPr>
          <a:xfrm>
            <a:off x="1957890" y="4163210"/>
            <a:ext cx="8251115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8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解決問題的能力</a:t>
            </a:r>
            <a:endParaRPr lang="zh-TW" altLang="en-US" sz="8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1959686" y="2056501"/>
            <a:ext cx="8251115" cy="144655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8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尋找</a:t>
            </a:r>
            <a:r>
              <a:rPr lang="zh-TW" altLang="en-US" sz="8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問題的動力</a:t>
            </a:r>
            <a:endParaRPr lang="zh-TW" altLang="en-US" sz="8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3167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92343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這門學問對我有幫助嗎</a:t>
            </a:r>
            <a:r>
              <a:rPr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19" y="1800033"/>
            <a:ext cx="6009154" cy="4406176"/>
          </a:xfrm>
          <a:prstGeom prst="rect">
            <a:avLst/>
          </a:prstGeom>
        </p:spPr>
      </p:pic>
      <p:sp>
        <p:nvSpPr>
          <p:cNvPr id="5" name="向右箭號 4"/>
          <p:cNvSpPr/>
          <p:nvPr/>
        </p:nvSpPr>
        <p:spPr>
          <a:xfrm>
            <a:off x="6110343" y="3614570"/>
            <a:ext cx="710005" cy="473337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7095" y="1882587"/>
            <a:ext cx="5128227" cy="4277733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7767" y="604445"/>
            <a:ext cx="4056530" cy="40565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86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789162"/>
          </a:xfrm>
        </p:spPr>
        <p:txBody>
          <a:bodyPr/>
          <a:lstStyle/>
          <a:p>
            <a:r>
              <a:rPr lang="zh-TW" altLang="en-US" dirty="0"/>
              <a:t>量化</a:t>
            </a:r>
            <a:r>
              <a:rPr lang="zh-TW" altLang="en-US" dirty="0" smtClean="0"/>
              <a:t>績效 </a:t>
            </a:r>
            <a:r>
              <a:rPr lang="en-US" altLang="zh-TW" dirty="0" smtClean="0"/>
              <a:t>KPI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98" y="1953840"/>
            <a:ext cx="8045450" cy="4022725"/>
          </a:xfrm>
        </p:spPr>
      </p:pic>
      <p:sp>
        <p:nvSpPr>
          <p:cNvPr id="7" name="矩形 6"/>
          <p:cNvSpPr/>
          <p:nvPr/>
        </p:nvSpPr>
        <p:spPr>
          <a:xfrm>
            <a:off x="8896081" y="1892454"/>
            <a:ext cx="1015663" cy="4170372"/>
          </a:xfrm>
          <a:prstGeom prst="rect">
            <a:avLst/>
          </a:prstGeom>
          <a:noFill/>
        </p:spPr>
        <p:txBody>
          <a:bodyPr vert="eaVert" wrap="none" lIns="91440" tIns="45720" rIns="91440" bIns="45720">
            <a:spAutoFit/>
          </a:bodyPr>
          <a:lstStyle/>
          <a:p>
            <a:pPr algn="ctr"/>
            <a:r>
              <a:rPr lang="zh-TW" altLang="en-US" sz="54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92D050"/>
                </a:solidFill>
                <a:effectLst/>
              </a:rPr>
              <a:t>量化你的人生</a:t>
            </a:r>
            <a:endParaRPr lang="zh-TW" alt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92D05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599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649312"/>
          </a:xfrm>
        </p:spPr>
        <p:txBody>
          <a:bodyPr>
            <a:normAutofit fontScale="90000"/>
          </a:bodyPr>
          <a:lstStyle/>
          <a:p>
            <a:r>
              <a:rPr lang="en-US" altLang="zh-TW" dirty="0" smtClean="0"/>
              <a:t>38</a:t>
            </a:r>
            <a:r>
              <a:rPr lang="zh-TW" altLang="en-US" dirty="0" smtClean="0"/>
              <a:t>天長假 跳傘訓練行動</a:t>
            </a:r>
            <a:r>
              <a:rPr lang="zh-TW" altLang="en-US" dirty="0"/>
              <a:t>力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44" y="1900052"/>
            <a:ext cx="5891722" cy="4022725"/>
          </a:xfrm>
        </p:spPr>
      </p:pic>
      <p:sp>
        <p:nvSpPr>
          <p:cNvPr id="5" name="文字方塊 4"/>
          <p:cNvSpPr txBox="1"/>
          <p:nvPr/>
        </p:nvSpPr>
        <p:spPr>
          <a:xfrm>
            <a:off x="849853" y="2291379"/>
            <a:ext cx="4249272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充分的資訊</a:t>
            </a:r>
            <a:endParaRPr lang="en-US" altLang="zh-TW" sz="2800" dirty="0" smtClean="0"/>
          </a:p>
          <a:p>
            <a:r>
              <a:rPr lang="en-US" altLang="zh-TW" sz="2800" dirty="0" smtClean="0"/>
              <a:t>(</a:t>
            </a:r>
            <a:r>
              <a:rPr lang="zh-TW" altLang="en-US" sz="2800" dirty="0" smtClean="0"/>
              <a:t>公司規範 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 行程規劃</a:t>
            </a:r>
            <a:r>
              <a:rPr lang="en-US" altLang="zh-TW" sz="2800" dirty="0" smtClean="0"/>
              <a:t>)</a:t>
            </a:r>
          </a:p>
          <a:p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正確的邏輯判斷</a:t>
            </a:r>
            <a:endParaRPr lang="en-US" altLang="zh-TW" sz="2800" dirty="0" smtClean="0"/>
          </a:p>
          <a:p>
            <a:r>
              <a:rPr lang="en-US" altLang="zh-TW" sz="2800" dirty="0" smtClean="0"/>
              <a:t>(</a:t>
            </a:r>
            <a:r>
              <a:rPr lang="zh-TW" altLang="en-US" sz="2800" dirty="0" smtClean="0"/>
              <a:t>請假機率 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 訓練完成度</a:t>
            </a:r>
            <a:r>
              <a:rPr lang="en-US" altLang="zh-TW" sz="2800" dirty="0" smtClean="0"/>
              <a:t>)</a:t>
            </a:r>
          </a:p>
          <a:p>
            <a:endParaRPr lang="en-US" altLang="zh-TW" sz="2800" dirty="0"/>
          </a:p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承受失敗的能力</a:t>
            </a:r>
            <a:endParaRPr lang="en-US" altLang="zh-TW" sz="2800" dirty="0" smtClean="0"/>
          </a:p>
          <a:p>
            <a:r>
              <a:rPr lang="en-US" altLang="zh-TW" sz="2800" dirty="0" smtClean="0"/>
              <a:t>(</a:t>
            </a:r>
            <a:r>
              <a:rPr lang="zh-TW" altLang="en-US" sz="2800" dirty="0" smtClean="0"/>
              <a:t>替代方案 </a:t>
            </a:r>
            <a:r>
              <a:rPr lang="en-US" altLang="zh-TW" sz="2800" dirty="0" smtClean="0"/>
              <a:t>,</a:t>
            </a:r>
            <a:r>
              <a:rPr lang="zh-TW" altLang="en-US" sz="2800" dirty="0" smtClean="0"/>
              <a:t> 保險</a:t>
            </a:r>
            <a:r>
              <a:rPr lang="en-US" altLang="zh-TW" sz="2800" dirty="0" smtClean="0"/>
              <a:t>?)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92491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796" y="1878536"/>
            <a:ext cx="5740189" cy="4022725"/>
          </a:xfrm>
        </p:spPr>
      </p:pic>
    </p:spTree>
    <p:extLst>
      <p:ext uri="{BB962C8B-B14F-4D97-AF65-F5344CB8AC3E}">
        <p14:creationId xmlns:p14="http://schemas.microsoft.com/office/powerpoint/2010/main" val="205781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顧">
  <a:themeElements>
    <a:clrScheme name="回顧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回顧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371</TotalTime>
  <Words>212</Words>
  <Application>Microsoft Office PowerPoint</Application>
  <PresentationFormat>寬螢幕</PresentationFormat>
  <Paragraphs>44</Paragraphs>
  <Slides>9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</vt:i4>
      </vt:variant>
    </vt:vector>
  </HeadingPairs>
  <TitlesOfParts>
    <vt:vector size="15" baseType="lpstr">
      <vt:lpstr>微軟正黑體</vt:lpstr>
      <vt:lpstr>新細明體</vt:lpstr>
      <vt:lpstr>標楷體</vt:lpstr>
      <vt:lpstr>Calibri</vt:lpstr>
      <vt:lpstr>Calibri Light</vt:lpstr>
      <vt:lpstr>回顧</vt:lpstr>
      <vt:lpstr>學校沒教你的事 </vt:lpstr>
      <vt:lpstr>簡歷</vt:lpstr>
      <vt:lpstr>你是第幾隻猴子?</vt:lpstr>
      <vt:lpstr>老師們 先轉型吧</vt:lpstr>
      <vt:lpstr>學生到底要學些什麼?</vt:lpstr>
      <vt:lpstr>這門學問對我有幫助嗎?</vt:lpstr>
      <vt:lpstr>量化績效 KPI</vt:lpstr>
      <vt:lpstr>38天長假 跳傘訓練行動力</vt:lpstr>
      <vt:lpstr>PowerPoint 簡報</vt:lpstr>
    </vt:vector>
  </TitlesOfParts>
  <Company>Windows 7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學校沒教你的事 </dc:title>
  <dc:creator>moder</dc:creator>
  <cp:lastModifiedBy>moder</cp:lastModifiedBy>
  <cp:revision>28</cp:revision>
  <dcterms:created xsi:type="dcterms:W3CDTF">2015-12-06T11:18:48Z</dcterms:created>
  <dcterms:modified xsi:type="dcterms:W3CDTF">2015-12-06T17:30:14Z</dcterms:modified>
</cp:coreProperties>
</file>