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5" r:id="rId2"/>
    <p:sldMasterId id="2147483698" r:id="rId3"/>
  </p:sldMasterIdLst>
  <p:notesMasterIdLst>
    <p:notesMasterId r:id="rId62"/>
  </p:notesMasterIdLst>
  <p:handoutMasterIdLst>
    <p:handoutMasterId r:id="rId63"/>
  </p:handoutMasterIdLst>
  <p:sldIdLst>
    <p:sldId id="258" r:id="rId4"/>
    <p:sldId id="259" r:id="rId5"/>
    <p:sldId id="316" r:id="rId6"/>
    <p:sldId id="317" r:id="rId7"/>
    <p:sldId id="318" r:id="rId8"/>
    <p:sldId id="319" r:id="rId9"/>
    <p:sldId id="320" r:id="rId10"/>
    <p:sldId id="328" r:id="rId11"/>
    <p:sldId id="322" r:id="rId12"/>
    <p:sldId id="323" r:id="rId13"/>
    <p:sldId id="324" r:id="rId14"/>
    <p:sldId id="325" r:id="rId15"/>
    <p:sldId id="326" r:id="rId16"/>
    <p:sldId id="327" r:id="rId17"/>
    <p:sldId id="329" r:id="rId18"/>
    <p:sldId id="330" r:id="rId19"/>
    <p:sldId id="331" r:id="rId20"/>
    <p:sldId id="332" r:id="rId21"/>
    <p:sldId id="333" r:id="rId22"/>
    <p:sldId id="334" r:id="rId23"/>
    <p:sldId id="335" r:id="rId24"/>
    <p:sldId id="336" r:id="rId25"/>
    <p:sldId id="337" r:id="rId26"/>
    <p:sldId id="338" r:id="rId27"/>
    <p:sldId id="339" r:id="rId28"/>
    <p:sldId id="340" r:id="rId29"/>
    <p:sldId id="279" r:id="rId30"/>
    <p:sldId id="280" r:id="rId31"/>
    <p:sldId id="281" r:id="rId32"/>
    <p:sldId id="282" r:id="rId33"/>
    <p:sldId id="346" r:id="rId34"/>
    <p:sldId id="284" r:id="rId35"/>
    <p:sldId id="347" r:id="rId36"/>
    <p:sldId id="286" r:id="rId37"/>
    <p:sldId id="287" r:id="rId38"/>
    <p:sldId id="288" r:id="rId39"/>
    <p:sldId id="289" r:id="rId40"/>
    <p:sldId id="290" r:id="rId41"/>
    <p:sldId id="307" r:id="rId42"/>
    <p:sldId id="292" r:id="rId43"/>
    <p:sldId id="314" r:id="rId44"/>
    <p:sldId id="341" r:id="rId45"/>
    <p:sldId id="342" r:id="rId46"/>
    <p:sldId id="343" r:id="rId47"/>
    <p:sldId id="306" r:id="rId48"/>
    <p:sldId id="291" r:id="rId49"/>
    <p:sldId id="308" r:id="rId50"/>
    <p:sldId id="344" r:id="rId51"/>
    <p:sldId id="345" r:id="rId52"/>
    <p:sldId id="297" r:id="rId53"/>
    <p:sldId id="298" r:id="rId54"/>
    <p:sldId id="299" r:id="rId55"/>
    <p:sldId id="300" r:id="rId56"/>
    <p:sldId id="301" r:id="rId57"/>
    <p:sldId id="302" r:id="rId58"/>
    <p:sldId id="303" r:id="rId59"/>
    <p:sldId id="304" r:id="rId60"/>
    <p:sldId id="305" r:id="rId61"/>
  </p:sldIdLst>
  <p:sldSz cx="9144000" cy="6858000" type="screen4x3"/>
  <p:notesSz cx="6807200" cy="99393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7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40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theme" Target="theme/theme1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presProps" Target="presProp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tableStyles" Target="tableStyle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___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___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4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5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6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388521866238909E-2"/>
          <c:y val="7.2975820146967796E-2"/>
          <c:w val="0.91050988553590007"/>
          <c:h val="0.34685749202469596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英文題庫解題百分比</c:v>
                </c:pt>
              </c:strCache>
            </c:strRef>
          </c:tx>
          <c:invertIfNegative val="0"/>
          <c:dLbls>
            <c:dLbl>
              <c:idx val="1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altLang="zh-TW" sz="1800" b="0" i="0" u="none" strike="noStrike" baseline="0" dirty="0" smtClean="0">
                        <a:effectLst/>
                      </a:rPr>
                      <a:t>100</a:t>
                    </a:r>
                    <a:endParaRPr lang="en-US" dirty="0"/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altLang="zh-TW" sz="1800" b="0" i="0" u="none" strike="noStrike" baseline="0" dirty="0" smtClean="0">
                        <a:effectLst/>
                      </a:rPr>
                      <a:t>100</a:t>
                    </a:r>
                    <a:endParaRPr lang="en-US" dirty="0"/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altLang="zh-TW" sz="1800" b="0" i="0" u="none" strike="noStrike" baseline="0" dirty="0" smtClean="0">
                        <a:effectLst/>
                      </a:rPr>
                      <a:t>100</a:t>
                    </a:r>
                    <a:endParaRPr lang="en-US" dirty="0"/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smtClean="0"/>
                      <a:t>93.3</a:t>
                    </a:r>
                    <a:endParaRPr lang="en-US" dirty="0"/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smtClean="0"/>
                      <a:t>100</a:t>
                    </a:r>
                    <a:endParaRPr lang="en-US" dirty="0"/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altLang="zh-TW" sz="1800" b="0" i="0" u="none" strike="noStrike" baseline="0" dirty="0" smtClean="0">
                        <a:effectLst/>
                      </a:rPr>
                      <a:t>100</a:t>
                    </a:r>
                    <a:endParaRPr lang="en-US" dirty="0"/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smtClean="0"/>
                      <a:t>100</a:t>
                    </a:r>
                    <a:endParaRPr lang="en-US" dirty="0"/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altLang="zh-TW" sz="1800" b="0" i="0" u="none" strike="noStrike" baseline="0" dirty="0" smtClean="0">
                        <a:effectLst/>
                      </a:rPr>
                      <a:t>97</a:t>
                    </a:r>
                    <a:endParaRPr lang="en-US" dirty="0"/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altLang="zh-TW" sz="1800" b="0" i="0" u="none" strike="noStrike" baseline="0" dirty="0" smtClean="0">
                        <a:effectLst/>
                      </a:rPr>
                      <a:t>100</a:t>
                    </a:r>
                    <a:endParaRPr lang="en-US" dirty="0"/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altLang="zh-TW" sz="1800" b="0" i="0" u="none" strike="noStrike" baseline="0" dirty="0" smtClean="0">
                        <a:effectLst/>
                      </a:rPr>
                      <a:t>87.5</a:t>
                    </a:r>
                    <a:endParaRPr lang="en-US" dirty="0"/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altLang="zh-TW" sz="1800" b="0" i="0" u="none" strike="noStrike" baseline="0" dirty="0" smtClean="0">
                        <a:effectLst/>
                      </a:rPr>
                      <a:t>100</a:t>
                    </a:r>
                    <a:endParaRPr lang="en-US" dirty="0"/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altLang="zh-TW" sz="1800" b="0" i="0" u="none" strike="noStrike" baseline="0" dirty="0" smtClean="0">
                        <a:effectLst/>
                      </a:rPr>
                      <a:t>100</a:t>
                    </a:r>
                    <a:endParaRPr lang="en-US" dirty="0"/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smtClean="0"/>
                      <a:t>100</a:t>
                    </a:r>
                    <a:endParaRPr lang="en-US" dirty="0"/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101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Sheet1!$A$2:$A$15</c:f>
              <c:strCache>
                <c:ptCount val="14"/>
                <c:pt idx="0">
                  <c:v>Array</c:v>
                </c:pt>
                <c:pt idx="1">
                  <c:v>Backtracking</c:v>
                </c:pt>
                <c:pt idx="2">
                  <c:v>Comprehensive</c:v>
                </c:pt>
                <c:pt idx="3">
                  <c:v>Datastructure</c:v>
                </c:pt>
                <c:pt idx="4">
                  <c:v>Dynamic Programming</c:v>
                </c:pt>
                <c:pt idx="5">
                  <c:v>Geometry</c:v>
                </c:pt>
                <c:pt idx="6">
                  <c:v>Graph Algorithm</c:v>
                </c:pt>
                <c:pt idx="7">
                  <c:v>Greedy Algorithm</c:v>
                </c:pt>
                <c:pt idx="8">
                  <c:v>Mathematics</c:v>
                </c:pt>
                <c:pt idx="9">
                  <c:v>Recursion</c:v>
                </c:pt>
                <c:pt idx="10">
                  <c:v>Simulation</c:v>
                </c:pt>
                <c:pt idx="11">
                  <c:v>Sorting</c:v>
                </c:pt>
                <c:pt idx="12">
                  <c:v>Strings</c:v>
                </c:pt>
                <c:pt idx="13">
                  <c:v>Other</c:v>
                </c:pt>
              </c:strCache>
            </c:strRef>
          </c:cat>
          <c:val>
            <c:numRef>
              <c:f>Sheet1!$C$2:$C$15</c:f>
              <c:numCache>
                <c:formatCode>General</c:formatCode>
                <c:ptCount val="14"/>
                <c:pt idx="0">
                  <c:v>81.8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93</c:v>
                </c:pt>
                <c:pt idx="5">
                  <c:v>100</c:v>
                </c:pt>
                <c:pt idx="6">
                  <c:v>100</c:v>
                </c:pt>
                <c:pt idx="7">
                  <c:v>100</c:v>
                </c:pt>
                <c:pt idx="8">
                  <c:v>97</c:v>
                </c:pt>
                <c:pt idx="9">
                  <c:v>100</c:v>
                </c:pt>
                <c:pt idx="10">
                  <c:v>87.5</c:v>
                </c:pt>
                <c:pt idx="11">
                  <c:v>100</c:v>
                </c:pt>
                <c:pt idx="12">
                  <c:v>100</c:v>
                </c:pt>
                <c:pt idx="13">
                  <c:v>100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320034448"/>
        <c:axId val="320037808"/>
      </c:barChart>
      <c:catAx>
        <c:axId val="320034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320037808"/>
        <c:crosses val="autoZero"/>
        <c:auto val="1"/>
        <c:lblAlgn val="ctr"/>
        <c:lblOffset val="100"/>
        <c:noMultiLvlLbl val="0"/>
      </c:catAx>
      <c:valAx>
        <c:axId val="320037808"/>
        <c:scaling>
          <c:orientation val="minMax"/>
          <c:max val="100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320034448"/>
        <c:crosses val="autoZero"/>
        <c:crossBetween val="between"/>
        <c:majorUnit val="20"/>
      </c:valAx>
    </c:plotArea>
    <c:legend>
      <c:legendPos val="b"/>
      <c:layout>
        <c:manualLayout>
          <c:xMode val="edge"/>
          <c:yMode val="edge"/>
          <c:x val="0.33765892207636505"/>
          <c:y val="0.78706532607488111"/>
          <c:w val="0.31598008370781128"/>
          <c:h val="6.931967876585142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zh-TW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12"/>
    </mc:Choice>
    <mc:Fallback>
      <c:style val="1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2840790842872163E-2"/>
          <c:y val="3.77019748653502E-2"/>
          <c:w val="0.91050988553590007"/>
          <c:h val="0.4955116696588879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參與題庫人數</c:v>
                </c:pt>
              </c:strCache>
            </c:strRef>
          </c:tx>
          <c:invertIfNegative val="0"/>
          <c:dLbls>
            <c:dLbl>
              <c:idx val="1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358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392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490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379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277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338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12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712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359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375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454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491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257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101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Sheet1!$A$2:$A$16</c:f>
              <c:strCache>
                <c:ptCount val="14"/>
                <c:pt idx="0">
                  <c:v>Array</c:v>
                </c:pt>
                <c:pt idx="1">
                  <c:v>Backtracking</c:v>
                </c:pt>
                <c:pt idx="2">
                  <c:v>Comprehensive</c:v>
                </c:pt>
                <c:pt idx="3">
                  <c:v>Datastructure</c:v>
                </c:pt>
                <c:pt idx="4">
                  <c:v>Dynamic Programming</c:v>
                </c:pt>
                <c:pt idx="5">
                  <c:v>Geometry</c:v>
                </c:pt>
                <c:pt idx="6">
                  <c:v>Graph Algorithm</c:v>
                </c:pt>
                <c:pt idx="7">
                  <c:v>Greedy Algorithm</c:v>
                </c:pt>
                <c:pt idx="8">
                  <c:v>Mathematics</c:v>
                </c:pt>
                <c:pt idx="9">
                  <c:v>Recursion</c:v>
                </c:pt>
                <c:pt idx="10">
                  <c:v>Simulation</c:v>
                </c:pt>
                <c:pt idx="11">
                  <c:v>Sorting</c:v>
                </c:pt>
                <c:pt idx="12">
                  <c:v>Strings</c:v>
                </c:pt>
                <c:pt idx="13">
                  <c:v>Other</c:v>
                </c:pt>
              </c:strCache>
            </c:strRef>
          </c:cat>
          <c:val>
            <c:numRef>
              <c:f>Sheet1!$C$2:$C$16</c:f>
              <c:numCache>
                <c:formatCode>General</c:formatCode>
                <c:ptCount val="15"/>
                <c:pt idx="0">
                  <c:v>1087</c:v>
                </c:pt>
                <c:pt idx="1">
                  <c:v>358</c:v>
                </c:pt>
                <c:pt idx="2">
                  <c:v>392</c:v>
                </c:pt>
                <c:pt idx="3">
                  <c:v>490</c:v>
                </c:pt>
                <c:pt idx="4">
                  <c:v>379</c:v>
                </c:pt>
                <c:pt idx="5">
                  <c:v>277</c:v>
                </c:pt>
                <c:pt idx="6">
                  <c:v>338</c:v>
                </c:pt>
                <c:pt idx="7">
                  <c:v>12</c:v>
                </c:pt>
                <c:pt idx="8">
                  <c:v>712</c:v>
                </c:pt>
                <c:pt idx="9">
                  <c:v>359</c:v>
                </c:pt>
                <c:pt idx="10">
                  <c:v>375</c:v>
                </c:pt>
                <c:pt idx="11">
                  <c:v>454</c:v>
                </c:pt>
                <c:pt idx="12">
                  <c:v>491</c:v>
                </c:pt>
                <c:pt idx="13">
                  <c:v>257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321299712"/>
        <c:axId val="321300272"/>
      </c:barChart>
      <c:catAx>
        <c:axId val="321299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321300272"/>
        <c:crosses val="autoZero"/>
        <c:auto val="1"/>
        <c:lblAlgn val="ctr"/>
        <c:lblOffset val="100"/>
        <c:noMultiLvlLbl val="0"/>
      </c:catAx>
      <c:valAx>
        <c:axId val="321300272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321299712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zh-TW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autoTitleDeleted val="1"/>
    <c:plotArea>
      <c:layout>
        <c:manualLayout>
          <c:layoutTarget val="inner"/>
          <c:xMode val="edge"/>
          <c:yMode val="edge"/>
          <c:x val="6.9388521866238909E-2"/>
          <c:y val="7.2975820146967796E-2"/>
          <c:w val="0.91050988553590007"/>
          <c:h val="0.34685749202469596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中文題庫解題百分比</c:v>
                </c:pt>
              </c:strCache>
            </c:strRef>
          </c:tx>
          <c:invertIfNegative val="0"/>
          <c:dLbls>
            <c:dLbl>
              <c:idx val="1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altLang="zh-TW" sz="1800" b="0" i="0" u="none" strike="noStrike" baseline="0" dirty="0" smtClean="0">
                        <a:effectLst/>
                      </a:rPr>
                      <a:t>100</a:t>
                    </a:r>
                    <a:endParaRPr lang="en-US" dirty="0"/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altLang="zh-TW" sz="1800" b="0" i="0" u="none" strike="noStrike" baseline="0" dirty="0" smtClean="0">
                        <a:effectLst/>
                      </a:rPr>
                      <a:t>100</a:t>
                    </a:r>
                    <a:endParaRPr lang="en-US" dirty="0"/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altLang="zh-TW" sz="1800" b="0" i="0" u="none" strike="noStrike" baseline="0" dirty="0" smtClean="0">
                        <a:effectLst/>
                      </a:rPr>
                      <a:t>100</a:t>
                    </a:r>
                    <a:endParaRPr lang="en-US" dirty="0"/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smtClean="0"/>
                      <a:t>93.3</a:t>
                    </a:r>
                    <a:endParaRPr lang="en-US" dirty="0"/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smtClean="0"/>
                      <a:t>100</a:t>
                    </a:r>
                    <a:endParaRPr lang="en-US" dirty="0"/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altLang="zh-TW" sz="1800" b="0" i="0" u="none" strike="noStrike" baseline="0" dirty="0" smtClean="0">
                        <a:effectLst/>
                      </a:rPr>
                      <a:t>100</a:t>
                    </a:r>
                    <a:endParaRPr lang="en-US" dirty="0"/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smtClean="0"/>
                      <a:t>87.5</a:t>
                    </a:r>
                    <a:endParaRPr lang="en-US" dirty="0"/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smtClean="0"/>
                      <a:t>97.9	</a:t>
                    </a:r>
                    <a:endParaRPr lang="en-US" dirty="0"/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altLang="zh-TW" sz="1800" b="0" i="0" u="none" strike="noStrike" baseline="0" dirty="0" smtClean="0">
                        <a:effectLst/>
                      </a:rPr>
                      <a:t>100</a:t>
                    </a:r>
                    <a:endParaRPr lang="en-US" dirty="0"/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altLang="zh-TW" sz="1800" b="0" i="0" u="none" strike="noStrike" baseline="0" dirty="0" smtClean="0">
                        <a:effectLst/>
                      </a:rPr>
                      <a:t>100</a:t>
                    </a:r>
                    <a:endParaRPr lang="en-US" dirty="0"/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altLang="zh-TW" sz="1800" b="0" i="0" u="none" strike="noStrike" baseline="0" dirty="0" smtClean="0">
                        <a:effectLst/>
                      </a:rPr>
                      <a:t>90.3</a:t>
                    </a:r>
                    <a:endParaRPr lang="en-US" dirty="0"/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altLang="zh-TW" sz="1800" b="0" i="0" u="none" strike="noStrike" baseline="0" dirty="0" smtClean="0">
                        <a:effectLst/>
                      </a:rPr>
                      <a:t>100</a:t>
                    </a:r>
                    <a:endParaRPr lang="en-US" dirty="0"/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smtClean="0"/>
                      <a:t>93</a:t>
                    </a:r>
                    <a:endParaRPr lang="en-US" dirty="0"/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101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Sheet1!$A$2:$A$15</c:f>
              <c:strCache>
                <c:ptCount val="14"/>
                <c:pt idx="0">
                  <c:v>Array</c:v>
                </c:pt>
                <c:pt idx="1">
                  <c:v>Backtracking</c:v>
                </c:pt>
                <c:pt idx="2">
                  <c:v>Comprehensive</c:v>
                </c:pt>
                <c:pt idx="3">
                  <c:v>Datastructure</c:v>
                </c:pt>
                <c:pt idx="4">
                  <c:v>Dynamic Programming</c:v>
                </c:pt>
                <c:pt idx="5">
                  <c:v>Geometry</c:v>
                </c:pt>
                <c:pt idx="6">
                  <c:v>Graph Algorithm</c:v>
                </c:pt>
                <c:pt idx="7">
                  <c:v>Greedy Algorithm</c:v>
                </c:pt>
                <c:pt idx="8">
                  <c:v>Mathematics</c:v>
                </c:pt>
                <c:pt idx="9">
                  <c:v>Recursion</c:v>
                </c:pt>
                <c:pt idx="10">
                  <c:v>Simulation</c:v>
                </c:pt>
                <c:pt idx="11">
                  <c:v>Sorting</c:v>
                </c:pt>
                <c:pt idx="12">
                  <c:v>Strings</c:v>
                </c:pt>
                <c:pt idx="13">
                  <c:v>Other</c:v>
                </c:pt>
              </c:strCache>
            </c:strRef>
          </c:cat>
          <c:val>
            <c:numRef>
              <c:f>Sheet1!$C$2:$C$15</c:f>
              <c:numCache>
                <c:formatCode>General</c:formatCode>
                <c:ptCount val="14"/>
                <c:pt idx="0">
                  <c:v>94.4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93</c:v>
                </c:pt>
                <c:pt idx="5">
                  <c:v>100</c:v>
                </c:pt>
                <c:pt idx="6">
                  <c:v>100</c:v>
                </c:pt>
                <c:pt idx="7">
                  <c:v>87.5</c:v>
                </c:pt>
                <c:pt idx="8">
                  <c:v>97.9</c:v>
                </c:pt>
                <c:pt idx="9">
                  <c:v>100</c:v>
                </c:pt>
                <c:pt idx="10">
                  <c:v>100</c:v>
                </c:pt>
                <c:pt idx="11">
                  <c:v>90.3</c:v>
                </c:pt>
                <c:pt idx="12">
                  <c:v>100</c:v>
                </c:pt>
                <c:pt idx="13">
                  <c:v>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404341248"/>
        <c:axId val="404343488"/>
      </c:barChart>
      <c:catAx>
        <c:axId val="404341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404343488"/>
        <c:crosses val="autoZero"/>
        <c:auto val="1"/>
        <c:lblAlgn val="ctr"/>
        <c:lblOffset val="100"/>
        <c:noMultiLvlLbl val="0"/>
      </c:catAx>
      <c:valAx>
        <c:axId val="404343488"/>
        <c:scaling>
          <c:orientation val="minMax"/>
          <c:max val="100"/>
          <c:min val="20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404341248"/>
        <c:crosses val="autoZero"/>
        <c:crossBetween val="between"/>
        <c:majorUnit val="20"/>
      </c:valAx>
    </c:plotArea>
    <c:legend>
      <c:legendPos val="b"/>
      <c:layout>
        <c:manualLayout>
          <c:xMode val="edge"/>
          <c:yMode val="edge"/>
          <c:x val="0.33765892207636505"/>
          <c:y val="0.78706532607488111"/>
          <c:w val="0.31598008370781128"/>
          <c:h val="6.931967876585142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zh-TW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12"/>
    </mc:Choice>
    <mc:Fallback>
      <c:style val="1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6368385166937983E-2"/>
          <c:y val="3.9561244632572906E-2"/>
          <c:w val="0.89698231009365259"/>
          <c:h val="0.50265486725663722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參與題庫人數</c:v>
                </c:pt>
              </c:strCache>
            </c:strRef>
          </c:tx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smtClean="0"/>
                      <a:t>6393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smtClean="0"/>
                      <a:t>1146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smtClean="0"/>
                      <a:t>2552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smtClean="0"/>
                      <a:t>1933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smtClean="0"/>
                      <a:t>927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smtClean="0"/>
                      <a:t>1101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smtClean="0"/>
                      <a:t>1000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smtClean="0"/>
                      <a:t>16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smtClean="0"/>
                      <a:t>6237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smtClean="0"/>
                      <a:t>1733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smtClean="0"/>
                      <a:t>841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smtClean="0"/>
                      <a:t>1462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smtClean="0"/>
                      <a:t>2881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 smtClean="0"/>
                      <a:t>988</a:t>
                    </a:r>
                    <a:endParaRPr lang="en-US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Sheet1!$A$2:$A$15</c:f>
              <c:strCache>
                <c:ptCount val="14"/>
                <c:pt idx="0">
                  <c:v>Array</c:v>
                </c:pt>
                <c:pt idx="1">
                  <c:v>Backtracking</c:v>
                </c:pt>
                <c:pt idx="2">
                  <c:v>Comprehensive</c:v>
                </c:pt>
                <c:pt idx="3">
                  <c:v>Datastructure</c:v>
                </c:pt>
                <c:pt idx="4">
                  <c:v>Dynamic Programming</c:v>
                </c:pt>
                <c:pt idx="5">
                  <c:v>Geometry</c:v>
                </c:pt>
                <c:pt idx="6">
                  <c:v>Graph Algorithm</c:v>
                </c:pt>
                <c:pt idx="7">
                  <c:v>Greedy Algorithm</c:v>
                </c:pt>
                <c:pt idx="8">
                  <c:v>Mathematics</c:v>
                </c:pt>
                <c:pt idx="9">
                  <c:v>Recursion</c:v>
                </c:pt>
                <c:pt idx="10">
                  <c:v>Simulation</c:v>
                </c:pt>
                <c:pt idx="11">
                  <c:v>Sorting</c:v>
                </c:pt>
                <c:pt idx="12">
                  <c:v>Strings</c:v>
                </c:pt>
                <c:pt idx="13">
                  <c:v>Other</c:v>
                </c:pt>
              </c:strCache>
            </c:strRef>
          </c:cat>
          <c:val>
            <c:numRef>
              <c:f>Sheet1!$C$2:$C$15</c:f>
              <c:numCache>
                <c:formatCode>General</c:formatCode>
                <c:ptCount val="14"/>
                <c:pt idx="0">
                  <c:v>6393</c:v>
                </c:pt>
                <c:pt idx="1">
                  <c:v>1146</c:v>
                </c:pt>
                <c:pt idx="2">
                  <c:v>2552</c:v>
                </c:pt>
                <c:pt idx="3">
                  <c:v>1933</c:v>
                </c:pt>
                <c:pt idx="4">
                  <c:v>927</c:v>
                </c:pt>
                <c:pt idx="5">
                  <c:v>1101</c:v>
                </c:pt>
                <c:pt idx="6">
                  <c:v>1000</c:v>
                </c:pt>
                <c:pt idx="7">
                  <c:v>16</c:v>
                </c:pt>
                <c:pt idx="8">
                  <c:v>6237</c:v>
                </c:pt>
                <c:pt idx="9">
                  <c:v>1733</c:v>
                </c:pt>
                <c:pt idx="10">
                  <c:v>841</c:v>
                </c:pt>
                <c:pt idx="11">
                  <c:v>1462</c:v>
                </c:pt>
                <c:pt idx="12">
                  <c:v>2881</c:v>
                </c:pt>
                <c:pt idx="13">
                  <c:v>988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-25"/>
        <c:axId val="331232800"/>
        <c:axId val="331233360"/>
      </c:barChart>
      <c:catAx>
        <c:axId val="331232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331233360"/>
        <c:crosses val="autoZero"/>
        <c:auto val="1"/>
        <c:lblAlgn val="ctr"/>
        <c:lblOffset val="100"/>
        <c:noMultiLvlLbl val="0"/>
      </c:catAx>
      <c:valAx>
        <c:axId val="331233360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331232800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zh-TW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題數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3.0255897492871161E-2"/>
                  <c:y val="-6.051241220111345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2.185908490038949E-2"/>
                  <c:y val="1.2607549778419682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3.6883180451769422E-2"/>
                  <c:y val="-0.14081706970830404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6.8138564314110259E-3"/>
                  <c:y val="3.169092323075213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6.2057114426899429E-2"/>
                  <c:y val="-1.3258711994963522E-2"/>
                </c:manualLayout>
              </c:layout>
              <c:tx>
                <c:rich>
                  <a:bodyPr/>
                  <a:lstStyle/>
                  <a:p>
                    <a:fld id="{5F55F64B-4233-49B2-A57A-EB68526B0075}" type="PERCENTAGE">
                      <a:rPr lang="en-US" altLang="zh-TW" smtClean="0"/>
                      <a:pPr/>
                      <a:t>[百分比]</a:t>
                    </a:fld>
                    <a:endParaRPr lang="zh-TW" altLang="en-US"/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7.4584104181661089E-3"/>
                  <c:y val="-0.11268223283832661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工作表1!$A$2:$A$7</c:f>
              <c:strCache>
                <c:ptCount val="6"/>
                <c:pt idx="0">
                  <c:v>5題</c:v>
                </c:pt>
                <c:pt idx="1">
                  <c:v>4題</c:v>
                </c:pt>
                <c:pt idx="2">
                  <c:v>3題</c:v>
                </c:pt>
                <c:pt idx="3">
                  <c:v>2題</c:v>
                </c:pt>
                <c:pt idx="4">
                  <c:v>1題</c:v>
                </c:pt>
                <c:pt idx="5">
                  <c:v>0題</c:v>
                </c:pt>
              </c:strCache>
            </c:strRef>
          </c:cat>
          <c:val>
            <c:numRef>
              <c:f>工作表1!$B$2:$B$7</c:f>
              <c:numCache>
                <c:formatCode>General</c:formatCode>
                <c:ptCount val="6"/>
                <c:pt idx="0">
                  <c:v>3</c:v>
                </c:pt>
                <c:pt idx="1">
                  <c:v>15</c:v>
                </c:pt>
                <c:pt idx="2">
                  <c:v>20</c:v>
                </c:pt>
                <c:pt idx="3">
                  <c:v>63</c:v>
                </c:pt>
                <c:pt idx="4">
                  <c:v>75</c:v>
                </c:pt>
                <c:pt idx="5">
                  <c:v>116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題數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-5.8372741193007539E-2"/>
                  <c:y val="2.1966695058573738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3.701682099734491E-3"/>
                  <c:y val="3.612345541853375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7663367516329777E-3"/>
                  <c:y val="2.7713587379180091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8971217368762545E-2"/>
                  <c:y val="0.1179159105778370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3.9594433146719607E-2"/>
                  <c:y val="1.1239800515992051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2.9548850449788995E-3"/>
                  <c:y val="-1.0127578417212903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zh-TW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工作表1!$A$2:$A$7</c:f>
              <c:strCache>
                <c:ptCount val="6"/>
                <c:pt idx="0">
                  <c:v>5題</c:v>
                </c:pt>
                <c:pt idx="1">
                  <c:v>4題</c:v>
                </c:pt>
                <c:pt idx="2">
                  <c:v>3題</c:v>
                </c:pt>
                <c:pt idx="3">
                  <c:v>2題</c:v>
                </c:pt>
                <c:pt idx="4">
                  <c:v>1題</c:v>
                </c:pt>
                <c:pt idx="5">
                  <c:v>0題</c:v>
                </c:pt>
              </c:strCache>
            </c:strRef>
          </c:cat>
          <c:val>
            <c:numRef>
              <c:f>工作表1!$B$2:$B$7</c:f>
              <c:numCache>
                <c:formatCode>General</c:formatCode>
                <c:ptCount val="6"/>
                <c:pt idx="0">
                  <c:v>0</c:v>
                </c:pt>
                <c:pt idx="1">
                  <c:v>5</c:v>
                </c:pt>
                <c:pt idx="2">
                  <c:v>4</c:v>
                </c:pt>
                <c:pt idx="3">
                  <c:v>5</c:v>
                </c:pt>
                <c:pt idx="4">
                  <c:v>3</c:v>
                </c:pt>
                <c:pt idx="5">
                  <c:v>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0.10442</cdr:x>
      <cdr:y>0.04286</cdr:y>
    </cdr:to>
    <cdr:sp macro="" textlink="">
      <cdr:nvSpPr>
        <cdr:cNvPr id="2" name="文字方塊 1"/>
        <cdr:cNvSpPr txBox="1"/>
      </cdr:nvSpPr>
      <cdr:spPr>
        <a:xfrm xmlns:a="http://schemas.openxmlformats.org/drawingml/2006/main">
          <a:off x="0" y="0"/>
          <a:ext cx="914400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altLang="zh-TW" sz="1100" dirty="0" smtClean="0"/>
            <a:t>(%)</a:t>
          </a:r>
          <a:endParaRPr lang="zh-TW" altLang="en-US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0.10442</cdr:x>
      <cdr:y>0.04286</cdr:y>
    </cdr:to>
    <cdr:sp macro="" textlink="">
      <cdr:nvSpPr>
        <cdr:cNvPr id="2" name="文字方塊 1"/>
        <cdr:cNvSpPr txBox="1"/>
      </cdr:nvSpPr>
      <cdr:spPr>
        <a:xfrm xmlns:a="http://schemas.openxmlformats.org/drawingml/2006/main">
          <a:off x="0" y="0"/>
          <a:ext cx="914400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altLang="zh-TW" sz="1100" dirty="0" smtClean="0"/>
            <a:t>(%)</a:t>
          </a:r>
          <a:endParaRPr lang="zh-TW" altLang="en-US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8700E8-A8FB-4491-A8AF-A42C34E1A184}" type="datetimeFigureOut">
              <a:rPr lang="zh-TW" altLang="en-US" smtClean="0"/>
              <a:pPr/>
              <a:t>2015/11/9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6038" y="9440863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664CF4-54B5-4242-A088-0F099B8DCD0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620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10CAEC-8873-4BA2-AB61-B25CE9E78A75}" type="datetimeFigureOut">
              <a:rPr lang="zh-TW" altLang="en-US" smtClean="0"/>
              <a:pPr/>
              <a:t>2015/11/9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EF3C87-DB5F-4B6D-8079-B0654C05BF32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4719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1863" y="754063"/>
            <a:ext cx="4946650" cy="3711575"/>
          </a:xfrm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 smtClean="0"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779278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1863" y="754063"/>
            <a:ext cx="4946650" cy="3711575"/>
          </a:xfrm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 smtClean="0"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814255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1863" y="754063"/>
            <a:ext cx="4946650" cy="3711575"/>
          </a:xfrm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 smtClean="0"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08119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1863" y="754063"/>
            <a:ext cx="4946650" cy="3711575"/>
          </a:xfrm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 smtClean="0">
              <a:ea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237398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E0D95A-9400-4833-8A69-7E5A9658B829}" type="slidenum">
              <a:rPr lang="en-US" altLang="zh-TW" smtClean="0">
                <a:solidFill>
                  <a:srgbClr val="000000"/>
                </a:solidFill>
                <a:latin typeface="Arial" charset="0"/>
                <a:cs typeface="Angsana New" pitchFamily="18" charset="-34"/>
              </a:rPr>
              <a:pPr/>
              <a:t>41</a:t>
            </a:fld>
            <a:endParaRPr lang="en-US" altLang="zh-TW" smtClean="0">
              <a:solidFill>
                <a:srgbClr val="000000"/>
              </a:solidFill>
              <a:latin typeface="Arial" charset="0"/>
              <a:cs typeface="Angsana New" pitchFamily="18" charset="-34"/>
            </a:endParaRPr>
          </a:p>
        </p:txBody>
      </p:sp>
      <p:sp>
        <p:nvSpPr>
          <p:cNvPr id="63491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2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zh-TW" altLang="zh-TW" smtClean="0">
              <a:latin typeface="Arial" charset="0"/>
              <a:cs typeface="Angsana New" pitchFamily="18" charset="-34"/>
            </a:endParaRPr>
          </a:p>
        </p:txBody>
      </p:sp>
      <p:sp>
        <p:nvSpPr>
          <p:cNvPr id="63493" name="投影片編號版面配置區 3"/>
          <p:cNvSpPr txBox="1">
            <a:spLocks noGrp="1"/>
          </p:cNvSpPr>
          <p:nvPr/>
        </p:nvSpPr>
        <p:spPr bwMode="auto">
          <a:xfrm>
            <a:off x="3855082" y="9440305"/>
            <a:ext cx="2950529" cy="497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842" tIns="45921" rIns="91842" bIns="45921" anchor="b"/>
          <a:lstStyle/>
          <a:p>
            <a:pPr algn="r"/>
            <a:fld id="{67BEEC4B-B6C0-41DA-A5ED-B1CFC46EA719}" type="slidenum">
              <a:rPr lang="en-US" altLang="zh-TW" sz="1200">
                <a:solidFill>
                  <a:srgbClr val="000000"/>
                </a:solidFill>
                <a:cs typeface="Angsana New" pitchFamily="18" charset="-34"/>
              </a:rPr>
              <a:pPr algn="r"/>
              <a:t>41</a:t>
            </a:fld>
            <a:endParaRPr lang="en-US" altLang="zh-TW" sz="1200">
              <a:solidFill>
                <a:srgbClr val="000000"/>
              </a:solidFill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805767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E0D95A-9400-4833-8A69-7E5A9658B829}" type="slidenum">
              <a:rPr lang="en-US" altLang="zh-TW" smtClean="0">
                <a:solidFill>
                  <a:srgbClr val="000000"/>
                </a:solidFill>
                <a:latin typeface="Arial" charset="0"/>
                <a:cs typeface="Angsana New" pitchFamily="18" charset="-34"/>
              </a:rPr>
              <a:pPr/>
              <a:t>48</a:t>
            </a:fld>
            <a:endParaRPr lang="en-US" altLang="zh-TW" smtClean="0">
              <a:solidFill>
                <a:srgbClr val="000000"/>
              </a:solidFill>
              <a:latin typeface="Arial" charset="0"/>
              <a:cs typeface="Angsana New" pitchFamily="18" charset="-34"/>
            </a:endParaRPr>
          </a:p>
        </p:txBody>
      </p:sp>
      <p:sp>
        <p:nvSpPr>
          <p:cNvPr id="63491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2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zh-TW" altLang="zh-TW" smtClean="0">
              <a:latin typeface="Arial" charset="0"/>
              <a:cs typeface="Angsana New" pitchFamily="18" charset="-34"/>
            </a:endParaRPr>
          </a:p>
        </p:txBody>
      </p:sp>
      <p:sp>
        <p:nvSpPr>
          <p:cNvPr id="63493" name="投影片編號版面配置區 3"/>
          <p:cNvSpPr txBox="1">
            <a:spLocks noGrp="1"/>
          </p:cNvSpPr>
          <p:nvPr/>
        </p:nvSpPr>
        <p:spPr bwMode="auto">
          <a:xfrm>
            <a:off x="3849688" y="9378485"/>
            <a:ext cx="2946400" cy="49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7BEEC4B-B6C0-41DA-A5ED-B1CFC46EA719}" type="slidenum">
              <a:rPr lang="en-US" altLang="zh-TW" sz="1200">
                <a:solidFill>
                  <a:srgbClr val="000000"/>
                </a:solidFill>
                <a:cs typeface="Angsana New" pitchFamily="18" charset="-34"/>
              </a:rPr>
              <a:pPr algn="r"/>
              <a:t>48</a:t>
            </a:fld>
            <a:endParaRPr lang="en-US" altLang="zh-TW" sz="1200">
              <a:solidFill>
                <a:srgbClr val="000000"/>
              </a:solidFill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94314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hyperlink" Target="mailto:dunwei.ncku@gmail.com" TargetMode="External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13225"/>
            <a:ext cx="9144000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8800"/>
            <a:ext cx="9144000" cy="255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794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724400"/>
            <a:ext cx="6400800" cy="16764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167944" name="Rectangle 8"/>
          <p:cNvSpPr>
            <a:spLocks noGrp="1" noChangeArrowheads="1"/>
          </p:cNvSpPr>
          <p:nvPr>
            <p:ph type="ctrTitle"/>
          </p:nvPr>
        </p:nvSpPr>
        <p:spPr>
          <a:xfrm>
            <a:off x="2590800" y="2209800"/>
            <a:ext cx="6400800" cy="1981200"/>
          </a:xfrm>
        </p:spPr>
        <p:txBody>
          <a:bodyPr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38154E-C8AE-4CF9-8BBE-415F623D2B6A}" type="datetime1">
              <a:rPr lang="zh-TW" altLang="en-US">
                <a:solidFill>
                  <a:srgbClr val="000000"/>
                </a:solidFill>
              </a:rPr>
              <a:pPr>
                <a:defRPr/>
              </a:pPr>
              <a:t>2015/11/9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935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317C2D-F682-47D2-A331-1B616D2E78B5}" type="datetime1">
              <a:rPr lang="zh-TW" altLang="en-US">
                <a:solidFill>
                  <a:srgbClr val="000000"/>
                </a:solidFill>
              </a:rPr>
              <a:pPr>
                <a:defRPr/>
              </a:pPr>
              <a:t>2015/11/9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103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B9FDF3-88C2-43A7-A1EF-9A4C2C3A4F23}" type="slidenum">
              <a:rPr lang="zh-TW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257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934200" y="0"/>
            <a:ext cx="2057400" cy="63246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62000" y="0"/>
            <a:ext cx="6019800" cy="63246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A48A9C-BFEE-4F69-930F-ECDD73E080BC}" type="datetime1">
              <a:rPr lang="zh-TW" altLang="en-US">
                <a:solidFill>
                  <a:srgbClr val="000000"/>
                </a:solidFill>
              </a:rPr>
              <a:pPr>
                <a:defRPr/>
              </a:pPr>
              <a:t>2015/11/9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103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62F7B3-96DE-4B8A-ACC2-FDBDACF2D620}" type="slidenum">
              <a:rPr lang="zh-TW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1439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62000" y="0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323850" y="1752600"/>
            <a:ext cx="8515350" cy="4572000"/>
          </a:xfrm>
        </p:spPr>
        <p:txBody>
          <a:bodyPr/>
          <a:lstStyle/>
          <a:p>
            <a:pPr lvl="0"/>
            <a:endParaRPr lang="zh-TW" altLang="en-US" noProof="0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692230-F2C4-4678-B77F-BA3FFDC60D7C}" type="datetime1">
              <a:rPr lang="zh-TW" altLang="en-US">
                <a:solidFill>
                  <a:srgbClr val="000000"/>
                </a:solidFill>
              </a:rPr>
              <a:pPr>
                <a:defRPr/>
              </a:pPr>
              <a:t>2015/11/9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103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7B59C9-BB2C-4B59-B1D5-43DD5BF6F899}" type="slidenum">
              <a:rPr lang="zh-TW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6797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13225"/>
            <a:ext cx="9144000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8800"/>
            <a:ext cx="9144000" cy="255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794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724400"/>
            <a:ext cx="6400800" cy="16764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167944" name="Rectangle 8"/>
          <p:cNvSpPr>
            <a:spLocks noGrp="1" noChangeArrowheads="1"/>
          </p:cNvSpPr>
          <p:nvPr>
            <p:ph type="ctrTitle"/>
          </p:nvPr>
        </p:nvSpPr>
        <p:spPr>
          <a:xfrm>
            <a:off x="2590800" y="2209800"/>
            <a:ext cx="6400800" cy="1981200"/>
          </a:xfrm>
        </p:spPr>
        <p:txBody>
          <a:bodyPr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38154E-C8AE-4CF9-8BBE-415F623D2B6A}" type="datetime1">
              <a:rPr lang="zh-TW" altLang="en-US">
                <a:solidFill>
                  <a:srgbClr val="000000"/>
                </a:solidFill>
              </a:rPr>
              <a:pPr>
                <a:defRPr/>
              </a:pPr>
              <a:t>2015/11/9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1137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48555A-DF4D-4E48-8A49-ECB554ACC4AA}" type="datetime1">
              <a:rPr lang="zh-TW" altLang="en-US">
                <a:solidFill>
                  <a:srgbClr val="000000"/>
                </a:solidFill>
              </a:rPr>
              <a:pPr>
                <a:defRPr/>
              </a:pPr>
              <a:t>2015/11/9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103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0E44AB-5C17-4CBA-9377-4CEEB491BD76}" type="slidenum">
              <a:rPr lang="zh-TW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8964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90646D-CAC6-4262-B93A-0AF6EC1A3FB1}" type="datetime1">
              <a:rPr lang="zh-TW" altLang="en-US">
                <a:solidFill>
                  <a:srgbClr val="000000"/>
                </a:solidFill>
              </a:rPr>
              <a:pPr>
                <a:defRPr/>
              </a:pPr>
              <a:t>2015/11/9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103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64EE0F-12D7-4234-B36C-B2877A5679ED}" type="slidenum">
              <a:rPr lang="zh-TW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69362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066800" y="17526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029200" y="17526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2F7848-516D-45A8-8722-E39EDF019680}" type="datetime1">
              <a:rPr lang="zh-TW" altLang="en-US">
                <a:solidFill>
                  <a:srgbClr val="000000"/>
                </a:solidFill>
              </a:rPr>
              <a:pPr>
                <a:defRPr/>
              </a:pPr>
              <a:t>2015/11/9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103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74EE55-069F-4FB6-93EF-299B3D52292E}" type="slidenum">
              <a:rPr lang="zh-TW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613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1662BC-296A-420B-8A7A-A73199CDBEEA}" type="datetime1">
              <a:rPr lang="zh-TW" altLang="en-US">
                <a:solidFill>
                  <a:srgbClr val="000000"/>
                </a:solidFill>
              </a:rPr>
              <a:pPr>
                <a:defRPr/>
              </a:pPr>
              <a:t>2015/11/9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103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79A10C-97A7-44A7-8E18-4F0B9224E54F}" type="slidenum">
              <a:rPr lang="zh-TW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4331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CD92E-F243-4AF5-BA66-0AA3709C4C08}" type="datetime1">
              <a:rPr lang="zh-TW" altLang="en-US">
                <a:solidFill>
                  <a:srgbClr val="000000"/>
                </a:solidFill>
              </a:rPr>
              <a:pPr>
                <a:defRPr/>
              </a:pPr>
              <a:t>2015/11/9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103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ED69D8-A513-403B-8B9E-C7A7B2066176}" type="slidenum">
              <a:rPr lang="zh-TW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3732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3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0E7B23-3213-4BF9-98DF-0CB3BB7C1C42}" type="datetime1">
              <a:rPr lang="zh-TW" altLang="en-US">
                <a:solidFill>
                  <a:srgbClr val="000000"/>
                </a:solidFill>
              </a:rPr>
              <a:pPr>
                <a:defRPr/>
              </a:pPr>
              <a:t>2015/11/9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103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932CC5-A804-47E6-84F9-C592D8FE076A}" type="slidenum">
              <a:rPr lang="zh-TW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121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48555A-DF4D-4E48-8A49-ECB554ACC4AA}" type="datetime1">
              <a:rPr lang="zh-TW" altLang="en-US">
                <a:solidFill>
                  <a:srgbClr val="000000"/>
                </a:solidFill>
              </a:rPr>
              <a:pPr>
                <a:defRPr/>
              </a:pPr>
              <a:t>2015/11/9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103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0E44AB-5C17-4CBA-9377-4CEEB491BD76}" type="slidenum">
              <a:rPr lang="zh-TW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8088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E70D28-C489-44B8-8671-0E0A40CF3902}" type="datetime1">
              <a:rPr lang="zh-TW" altLang="en-US">
                <a:solidFill>
                  <a:srgbClr val="000000"/>
                </a:solidFill>
              </a:rPr>
              <a:pPr>
                <a:defRPr/>
              </a:pPr>
              <a:t>2015/11/9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103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5ADBA4-E8A4-466A-83D1-3C1017170DD6}" type="slidenum">
              <a:rPr lang="zh-TW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6629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2CD27-41A7-4E6F-BBF8-C715B07494B3}" type="datetime1">
              <a:rPr lang="zh-TW" altLang="en-US">
                <a:solidFill>
                  <a:srgbClr val="000000"/>
                </a:solidFill>
              </a:rPr>
              <a:pPr>
                <a:defRPr/>
              </a:pPr>
              <a:t>2015/11/9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103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50D3E7-A2EF-4E4B-AB7F-8E0C8017AF67}" type="slidenum">
              <a:rPr lang="zh-TW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2929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317C2D-F682-47D2-A331-1B616D2E78B5}" type="datetime1">
              <a:rPr lang="zh-TW" altLang="en-US">
                <a:solidFill>
                  <a:srgbClr val="000000"/>
                </a:solidFill>
              </a:rPr>
              <a:pPr>
                <a:defRPr/>
              </a:pPr>
              <a:t>2015/11/9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103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B9FDF3-88C2-43A7-A1EF-9A4C2C3A4F23}" type="slidenum">
              <a:rPr lang="zh-TW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9446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934200" y="0"/>
            <a:ext cx="2057400" cy="632460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762000" y="0"/>
            <a:ext cx="6019800" cy="63246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A48A9C-BFEE-4F69-930F-ECDD73E080BC}" type="datetime1">
              <a:rPr lang="zh-TW" altLang="en-US">
                <a:solidFill>
                  <a:srgbClr val="000000"/>
                </a:solidFill>
              </a:rPr>
              <a:pPr>
                <a:defRPr/>
              </a:pPr>
              <a:t>2015/11/9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103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62F7B3-96DE-4B8A-ACC2-FDBDACF2D620}" type="slidenum">
              <a:rPr lang="zh-TW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5135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標題及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62000" y="0"/>
            <a:ext cx="82296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表格版面配置區 2"/>
          <p:cNvSpPr>
            <a:spLocks noGrp="1"/>
          </p:cNvSpPr>
          <p:nvPr>
            <p:ph type="tbl" idx="1"/>
          </p:nvPr>
        </p:nvSpPr>
        <p:spPr>
          <a:xfrm>
            <a:off x="323850" y="1752600"/>
            <a:ext cx="8515350" cy="4572000"/>
          </a:xfrm>
        </p:spPr>
        <p:txBody>
          <a:bodyPr/>
          <a:lstStyle/>
          <a:p>
            <a:pPr lvl="0"/>
            <a:endParaRPr lang="zh-TW" altLang="en-US" noProof="0"/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692230-F2C4-4678-B77F-BA3FFDC60D7C}" type="datetime1">
              <a:rPr lang="zh-TW" altLang="en-US">
                <a:solidFill>
                  <a:srgbClr val="000000"/>
                </a:solidFill>
              </a:rPr>
              <a:pPr>
                <a:defRPr/>
              </a:pPr>
              <a:t>2015/11/9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103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7B59C9-BB2C-4B59-B1D5-43DD5BF6F899}" type="slidenum">
              <a:rPr lang="zh-TW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0190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918048" y="2348880"/>
            <a:ext cx="6225952" cy="2016224"/>
          </a:xfrm>
        </p:spPr>
        <p:txBody>
          <a:bodyPr>
            <a:normAutofit/>
          </a:bodyPr>
          <a:lstStyle>
            <a:lvl1pPr algn="ctr">
              <a:defRPr sz="3600" b="1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7504" y="4509120"/>
            <a:ext cx="6120680" cy="936104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732240" y="6304235"/>
            <a:ext cx="2133600" cy="365125"/>
          </a:xfrm>
        </p:spPr>
        <p:txBody>
          <a:bodyPr/>
          <a:lstStyle>
            <a:lvl1pPr algn="r"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8164073-468D-46D1-91A2-38391740B803}" type="datetime1">
              <a:rPr lang="zh-TW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2015/11/9</a:t>
            </a:fld>
            <a:endParaRPr lang="zh-TW" alt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副標題 2"/>
          <p:cNvSpPr txBox="1">
            <a:spLocks/>
          </p:cNvSpPr>
          <p:nvPr userDrawn="1"/>
        </p:nvSpPr>
        <p:spPr>
          <a:xfrm>
            <a:off x="5076056" y="5600463"/>
            <a:ext cx="3808512" cy="7509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Tx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>
                  <a:lumMod val="75000"/>
                </a:schemeClr>
              </a:buClr>
              <a:buFontTx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150000"/>
              <a:buFont typeface="Calibri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50000"/>
              <a:buFont typeface="Wingdings" pitchFamily="2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2">
                  <a:lumMod val="75000"/>
                </a:schemeClr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ts val="2000"/>
              </a:lnSpc>
              <a:spcBef>
                <a:spcPts val="575"/>
              </a:spcBef>
              <a:buClr>
                <a:srgbClr val="4F81BD"/>
              </a:buClr>
              <a:buSzPct val="85000"/>
            </a:pPr>
            <a:r>
              <a:rPr lang="zh-TW" altLang="en-US" sz="2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鄭敦維  </a:t>
            </a:r>
            <a:r>
              <a:rPr lang="en-US" altLang="zh-TW" sz="20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Cheng Dun-Wei </a:t>
            </a:r>
          </a:p>
          <a:p>
            <a:pPr algn="r">
              <a:lnSpc>
                <a:spcPts val="2000"/>
              </a:lnSpc>
              <a:spcBef>
                <a:spcPts val="575"/>
              </a:spcBef>
              <a:buClr>
                <a:srgbClr val="4F81BD"/>
              </a:buClr>
              <a:buSzPct val="85000"/>
            </a:pPr>
            <a:r>
              <a:rPr lang="en-US" altLang="zh-TW" sz="1600" b="1" dirty="0" smtClean="0">
                <a:solidFill>
                  <a:srgbClr val="4F81BD">
                    <a:lumMod val="40000"/>
                    <a:lumOff val="60000"/>
                  </a:srgbClr>
                </a:solidFill>
                <a:latin typeface="Microsoft YaHei UI" pitchFamily="34" charset="-122"/>
                <a:ea typeface="Microsoft YaHei UI" pitchFamily="34" charset="-122"/>
                <a:cs typeface="Arial" pitchFamily="34" charset="0"/>
                <a:hlinkClick r:id="rId3"/>
              </a:rPr>
              <a:t>dunwei.ncku@gmail.com</a:t>
            </a:r>
            <a:endParaRPr lang="en-US" altLang="zh-TW" sz="1800" b="1" dirty="0" smtClean="0">
              <a:solidFill>
                <a:srgbClr val="4F81BD">
                  <a:lumMod val="40000"/>
                  <a:lumOff val="60000"/>
                </a:srgbClr>
              </a:solidFill>
              <a:latin typeface="Microsoft YaHei UI" pitchFamily="34" charset="-122"/>
              <a:ea typeface="Microsoft YaHei UI" pitchFamily="34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6359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85000"/>
              <a:defRPr sz="2800"/>
            </a:lvl1pPr>
            <a:lvl2pPr marL="742950" indent="-285750">
              <a:buFontTx/>
              <a:buBlip>
                <a:blip r:embed="rId2"/>
              </a:buBlip>
              <a:defRPr sz="2400"/>
            </a:lvl2pPr>
            <a:lvl3pPr marL="1143000" indent="-228600">
              <a:buClr>
                <a:schemeClr val="accent2">
                  <a:lumMod val="75000"/>
                </a:schemeClr>
              </a:buClr>
              <a:buSzPct val="150000"/>
              <a:buFont typeface="Calibri" pitchFamily="34" charset="0"/>
              <a:buChar char="-"/>
              <a:defRPr sz="2000" b="0"/>
            </a:lvl3pPr>
            <a:lvl4pPr marL="1600200" indent="-228600">
              <a:buClr>
                <a:schemeClr val="accent2">
                  <a:lumMod val="75000"/>
                </a:schemeClr>
              </a:buClr>
              <a:buSzPct val="75000"/>
              <a:buFont typeface="Arial" pitchFamily="34" charset="0"/>
              <a:buChar char="●"/>
              <a:defRPr/>
            </a:lvl4pPr>
            <a:lvl5pPr>
              <a:buClr>
                <a:schemeClr val="accent2">
                  <a:lumMod val="75000"/>
                </a:schemeClr>
              </a:buClr>
              <a:defRPr/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530B3-B871-449E-8075-346A6051F85F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2015/11/9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643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422D8-8FF3-48B8-803F-83DFBA890CB3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2015/11/9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67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228DB0-A452-43B4-9CC9-CC4ADE27587D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2015/11/9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097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001F1-4FF3-43E7-85E6-BF0CFAA99F2E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2015/11/9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7743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Rectangle 103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90646D-CAC6-4262-B93A-0AF6EC1A3FB1}" type="datetime1">
              <a:rPr lang="zh-TW" altLang="en-US">
                <a:solidFill>
                  <a:srgbClr val="000000"/>
                </a:solidFill>
              </a:rPr>
              <a:pPr>
                <a:defRPr/>
              </a:pPr>
              <a:t>2015/11/9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103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64EE0F-12D7-4234-B36C-B2877A5679ED}" type="slidenum">
              <a:rPr lang="zh-TW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0262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347C3-4363-42A1-AD5B-98C8158F20FB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2015/11/9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4087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4E033F-506A-4A11-9138-AF95E23AF44B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2015/11/9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689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A791E-B029-40F5-8C90-E1959525FD93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2015/11/9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6796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BA1F8-B574-4E9E-8A20-8A51DE16E6C2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2015/11/9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4951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35CC80-C162-4300-BB71-6C1A13A138AE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2015/11/9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4701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D7FB2-27A7-4915-A53D-80E65E4AD994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2015/11/9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617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066800" y="17526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029200" y="1752600"/>
            <a:ext cx="38100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2F7848-516D-45A8-8722-E39EDF019680}" type="datetime1">
              <a:rPr lang="zh-TW" altLang="en-US">
                <a:solidFill>
                  <a:srgbClr val="000000"/>
                </a:solidFill>
              </a:rPr>
              <a:pPr>
                <a:defRPr/>
              </a:pPr>
              <a:t>2015/11/9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103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74EE55-069F-4FB6-93EF-299B3D52292E}" type="slidenum">
              <a:rPr lang="zh-TW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19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1662BC-296A-420B-8A7A-A73199CDBEEA}" type="datetime1">
              <a:rPr lang="zh-TW" altLang="en-US">
                <a:solidFill>
                  <a:srgbClr val="000000"/>
                </a:solidFill>
              </a:rPr>
              <a:pPr>
                <a:defRPr/>
              </a:pPr>
              <a:t>2015/11/9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103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79A10C-97A7-44A7-8E18-4F0B9224E54F}" type="slidenum">
              <a:rPr lang="zh-TW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7281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Rectangle 103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CD92E-F243-4AF5-BA66-0AA3709C4C08}" type="datetime1">
              <a:rPr lang="zh-TW" altLang="en-US">
                <a:solidFill>
                  <a:srgbClr val="000000"/>
                </a:solidFill>
              </a:rPr>
              <a:pPr>
                <a:defRPr/>
              </a:pPr>
              <a:t>2015/11/9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103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ED69D8-A513-403B-8B9E-C7A7B2066176}" type="slidenum">
              <a:rPr lang="zh-TW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603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3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0E7B23-3213-4BF9-98DF-0CB3BB7C1C42}" type="datetime1">
              <a:rPr lang="zh-TW" altLang="en-US">
                <a:solidFill>
                  <a:srgbClr val="000000"/>
                </a:solidFill>
              </a:rPr>
              <a:pPr>
                <a:defRPr/>
              </a:pPr>
              <a:t>2015/11/9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103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932CC5-A804-47E6-84F9-C592D8FE076A}" type="slidenum">
              <a:rPr lang="zh-TW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586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E70D28-C489-44B8-8671-0E0A40CF3902}" type="datetime1">
              <a:rPr lang="zh-TW" altLang="en-US">
                <a:solidFill>
                  <a:srgbClr val="000000"/>
                </a:solidFill>
              </a:rPr>
              <a:pPr>
                <a:defRPr/>
              </a:pPr>
              <a:t>2015/11/9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103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5ADBA4-E8A4-466A-83D1-3C1017170DD6}" type="slidenum">
              <a:rPr lang="zh-TW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257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TW" altLang="en-US" noProof="0" smtClean="0"/>
              <a:t>按一下圖示以新增圖片</a:t>
            </a:r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Rectangle 103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2CD27-41A7-4E6F-BBF8-C715B07494B3}" type="datetime1">
              <a:rPr lang="zh-TW" altLang="en-US">
                <a:solidFill>
                  <a:srgbClr val="000000"/>
                </a:solidFill>
              </a:rPr>
              <a:pPr>
                <a:defRPr/>
              </a:pPr>
              <a:t>2015/11/9</a:t>
            </a:fld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103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50D3E7-A2EF-4E4B-AB7F-8E0C8017AF67}" type="slidenum">
              <a:rPr lang="zh-TW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091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9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11.jpe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0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026" descr="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2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1028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5124" name="Rectangle 1029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52600"/>
            <a:ext cx="851535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66918" name="Rectangle 103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2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1">
                <a:ea typeface="新細明體" pitchFamily="18" charset="-120"/>
                <a:cs typeface="Angsana New" pitchFamily="18" charset="-34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81086B-0DFC-40FB-90B6-C24D3927B687}" type="datetime1">
              <a:rPr kumimoji="1" lang="zh-TW" altLang="en-US">
                <a:solidFill>
                  <a:srgbClr val="000000"/>
                </a:solidFill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2015/11/9</a:t>
            </a:fld>
            <a:endParaRPr kumimoji="1" lang="en-US" altLang="zh-TW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6919" name="Rectangle 103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5532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1">
                <a:ea typeface="新細明體" pitchFamily="18" charset="-120"/>
                <a:cs typeface="Angsana New" pitchFamily="18" charset="-34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6920" name="Rectangle 103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>
                <a:ea typeface="新細明體" pitchFamily="18" charset="-120"/>
                <a:cs typeface="Angsana New" pitchFamily="18" charset="-34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07ABFE1-2EF5-4A28-81BD-5BF747BB9B56}" type="slidenum">
              <a:rPr kumimoji="1" lang="zh-TW" altLang="en-US">
                <a:solidFill>
                  <a:srgbClr val="000000"/>
                </a:solidFill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280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rgbClr val="DDDDDD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微軟正黑體" pitchFamily="34" charset="-12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rgbClr val="DDDDDD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-34"/>
          <a:ea typeface="微軟正黑體" pitchFamily="34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rgbClr val="DDDDDD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-34"/>
          <a:ea typeface="微軟正黑體" pitchFamily="34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rgbClr val="DDDDDD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-34"/>
          <a:ea typeface="微軟正黑體" pitchFamily="34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rgbClr val="DDDDDD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-34"/>
          <a:ea typeface="微軟正黑體" pitchFamily="34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rgbClr val="DDDDDD"/>
          </a:solidFill>
          <a:latin typeface="Tahoma" pitchFamily="34" charset="-34"/>
          <a:ea typeface="新細明體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rgbClr val="DDDDDD"/>
          </a:solidFill>
          <a:latin typeface="Tahoma" pitchFamily="34" charset="-34"/>
          <a:ea typeface="新細明體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rgbClr val="DDDDDD"/>
          </a:solidFill>
          <a:latin typeface="Tahoma" pitchFamily="34" charset="-34"/>
          <a:ea typeface="新細明體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rgbClr val="DDDDDD"/>
          </a:solidFill>
          <a:latin typeface="Tahoma" pitchFamily="34" charset="-34"/>
          <a:ea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8"/>
        </a:buBlip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7"/>
        </a:buBlip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7"/>
        </a:buBlip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7"/>
        </a:buBlip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7"/>
        </a:buBlip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026" descr="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2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1028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5124" name="Rectangle 1029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52600"/>
            <a:ext cx="851535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166918" name="Rectangle 103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62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1">
                <a:ea typeface="新細明體" pitchFamily="18" charset="-120"/>
                <a:cs typeface="Angsana New" pitchFamily="18" charset="-34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81086B-0DFC-40FB-90B6-C24D3927B687}" type="datetime1">
              <a:rPr kumimoji="1" lang="zh-TW" altLang="en-US">
                <a:solidFill>
                  <a:srgbClr val="000000"/>
                </a:solidFill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2015/11/9</a:t>
            </a:fld>
            <a:endParaRPr kumimoji="1" lang="en-US" altLang="zh-TW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6919" name="Rectangle 103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5532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1">
                <a:ea typeface="新細明體" pitchFamily="18" charset="-120"/>
                <a:cs typeface="Angsana New" pitchFamily="18" charset="-34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altLang="zh-TW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6920" name="Rectangle 103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>
                <a:ea typeface="新細明體" pitchFamily="18" charset="-120"/>
                <a:cs typeface="Angsana New" pitchFamily="18" charset="-34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07ABFE1-2EF5-4A28-81BD-5BF747BB9B56}" type="slidenum">
              <a:rPr kumimoji="1" lang="zh-TW" altLang="en-US">
                <a:solidFill>
                  <a:srgbClr val="000000"/>
                </a:solidFill>
                <a:latin typeface="Times New Roman" pitchFamily="18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kumimoji="1" lang="en-US" altLang="zh-TW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481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rgbClr val="DDDDDD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微軟正黑體" pitchFamily="34" charset="-12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rgbClr val="DDDDDD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-34"/>
          <a:ea typeface="微軟正黑體" pitchFamily="34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rgbClr val="DDDDDD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-34"/>
          <a:ea typeface="微軟正黑體" pitchFamily="34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rgbClr val="DDDDDD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-34"/>
          <a:ea typeface="微軟正黑體" pitchFamily="34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rgbClr val="DDDDDD"/>
          </a:solidFill>
          <a:effectLst>
            <a:outerShdw blurRad="38100" dist="38100" dir="2700000" algn="tl">
              <a:srgbClr val="C0C0C0"/>
            </a:outerShdw>
          </a:effectLst>
          <a:latin typeface="Tahoma" pitchFamily="34" charset="-34"/>
          <a:ea typeface="微軟正黑體" pitchFamily="34" charset="-12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rgbClr val="DDDDDD"/>
          </a:solidFill>
          <a:latin typeface="Tahoma" pitchFamily="34" charset="-34"/>
          <a:ea typeface="新細明體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rgbClr val="DDDDDD"/>
          </a:solidFill>
          <a:latin typeface="Tahoma" pitchFamily="34" charset="-34"/>
          <a:ea typeface="新細明體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rgbClr val="DDDDDD"/>
          </a:solidFill>
          <a:latin typeface="Tahoma" pitchFamily="34" charset="-34"/>
          <a:ea typeface="新細明體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4400">
          <a:solidFill>
            <a:srgbClr val="DDDDDD"/>
          </a:solidFill>
          <a:latin typeface="Tahoma" pitchFamily="34" charset="-34"/>
          <a:ea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Blip>
          <a:blip r:embed="rId16"/>
        </a:buBlip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8"/>
        </a:buBlip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Blip>
          <a:blip r:embed="rId17"/>
        </a:buBlip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7"/>
        </a:buBlip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7"/>
        </a:buBlip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7"/>
        </a:buBlip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7"/>
        </a:buBlip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27584" y="274638"/>
            <a:ext cx="7859216" cy="706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52480" y="1484784"/>
            <a:ext cx="8640000" cy="486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016388-3BB9-42DB-8E0C-158F7B6735BA}" type="datetime1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2015/11/9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371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iming>
    <p:tnLst>
      <p:par>
        <p:cTn id="1" dur="indefinite" restart="never" nodeType="tmRoot"/>
      </p:par>
    </p:tnLst>
  </p:timing>
  <p:hf hdr="0" ftr="0"/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solidFill>
            <a:schemeClr val="bg1">
              <a:lumMod val="9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imes New Roman" pitchFamily="18" charset="0"/>
          <a:ea typeface="標楷體" pitchFamily="65" charset="-120"/>
          <a:cs typeface="Times New Roman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14"/>
        </a:buBlip>
        <a:defRPr sz="2800" kern="1200">
          <a:solidFill>
            <a:schemeClr val="tx1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2">
            <a:lumMod val="75000"/>
          </a:schemeClr>
        </a:buClr>
        <a:buFontTx/>
        <a:buBlip>
          <a:blip r:embed="rId15"/>
        </a:buBlip>
        <a:defRPr sz="2400" kern="1200">
          <a:solidFill>
            <a:schemeClr val="tx1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2">
            <a:lumMod val="75000"/>
          </a:schemeClr>
        </a:buClr>
        <a:buSzPct val="150000"/>
        <a:buFont typeface="Calibri" pitchFamily="34" charset="0"/>
        <a:buChar char="-"/>
        <a:defRPr sz="2000" kern="1200">
          <a:solidFill>
            <a:schemeClr val="tx1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2">
            <a:lumMod val="75000"/>
          </a:schemeClr>
        </a:buClr>
        <a:buSzPct val="50000"/>
        <a:buFont typeface="Wingdings" pitchFamily="2" charset="2"/>
        <a:buChar char="l"/>
        <a:defRPr sz="2000" kern="1200">
          <a:solidFill>
            <a:schemeClr val="tx1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2">
            <a:lumMod val="75000"/>
          </a:schemeClr>
        </a:buClr>
        <a:buFont typeface="Arial" pitchFamily="34" charset="0"/>
        <a:buChar char="»"/>
        <a:defRPr sz="2000" kern="1200">
          <a:solidFill>
            <a:schemeClr val="tx1"/>
          </a:solidFill>
          <a:latin typeface="Times New Roman" pitchFamily="18" charset="0"/>
          <a:ea typeface="標楷體" pitchFamily="65" charset="-120"/>
          <a:cs typeface="Times New Roman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hsiehsy@mail.ncku.edu.tw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e-tutor.itsa.org.tw/e-Tutor/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Relationship Id="rId5" Type="http://schemas.openxmlformats.org/officeDocument/2006/relationships/chart" Target="../charts/chart5.xml"/><Relationship Id="rId4" Type="http://schemas.openxmlformats.org/officeDocument/2006/relationships/image" Target="../media/image11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825" y="2420938"/>
            <a:ext cx="8893175" cy="1770062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b="1" dirty="0" smtClean="0">
                <a:latin typeface="+mj-ea"/>
                <a:ea typeface="+mj-ea"/>
                <a:cs typeface="Times New Roman" pitchFamily="18" charset="0"/>
              </a:rPr>
              <a:t>如何善用</a:t>
            </a:r>
            <a:r>
              <a:rPr lang="en-US" altLang="zh-TW" b="1" dirty="0" smtClean="0">
                <a:latin typeface="+mj-ea"/>
                <a:ea typeface="+mj-ea"/>
                <a:cs typeface="Times New Roman" pitchFamily="18" charset="0"/>
              </a:rPr>
              <a:t>e-tutor</a:t>
            </a:r>
            <a:r>
              <a:rPr lang="zh-TW" altLang="en-US" b="1" dirty="0" smtClean="0">
                <a:latin typeface="+mj-ea"/>
                <a:ea typeface="+mj-ea"/>
                <a:cs typeface="Times New Roman" pitchFamily="18" charset="0"/>
              </a:rPr>
              <a:t>資源提升程式設計能力</a:t>
            </a:r>
            <a:endParaRPr lang="en-US" altLang="en-US" b="1" dirty="0" smtClean="0">
              <a:latin typeface="+mj-ea"/>
              <a:ea typeface="+mj-ea"/>
              <a:cs typeface="Times New Roman" pitchFamily="18" charset="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28728" y="4643446"/>
            <a:ext cx="6296025" cy="15843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zh-TW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謝孫源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zh-TW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國立成功</a:t>
            </a:r>
            <a:r>
              <a:rPr lang="zh-TW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大學</a:t>
            </a:r>
            <a:r>
              <a:rPr lang="zh-TW" altLang="en-US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資訊工程學系特聘教授兼系主任</a:t>
            </a:r>
            <a:endParaRPr lang="en-US" altLang="zh-TW" sz="2400" b="1" dirty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zh-TW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  <a:hlinkClick r:id="rId2"/>
              </a:rPr>
              <a:t>hsiehsy@mail.ncku.edu.tw</a:t>
            </a:r>
            <a:endParaRPr lang="en-US" altLang="zh-TW" sz="2400" b="1" dirty="0">
              <a:effectLst>
                <a:outerShdw blurRad="38100" dist="38100" dir="2700000" algn="tl">
                  <a:srgbClr val="C0C0C0"/>
                </a:outerShdw>
              </a:effectLst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zh-TW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http://algorithm.csie.ncku.edu.tw/</a:t>
            </a:r>
          </a:p>
        </p:txBody>
      </p:sp>
    </p:spTree>
    <p:extLst>
      <p:ext uri="{BB962C8B-B14F-4D97-AF65-F5344CB8AC3E}">
        <p14:creationId xmlns:p14="http://schemas.microsoft.com/office/powerpoint/2010/main" val="322239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23850" y="1484313"/>
            <a:ext cx="8515350" cy="476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5"/>
              </a:buBlip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/>
            <a:r>
              <a:rPr lang="zh-TW" altLang="en-US" sz="2400" kern="0" dirty="0" smtClean="0">
                <a:latin typeface="Times New Roman" pitchFamily="18" charset="0"/>
              </a:rPr>
              <a:t>中</a:t>
            </a:r>
            <a:r>
              <a:rPr lang="zh-TW" altLang="en-US" sz="2400" kern="0" dirty="0">
                <a:latin typeface="Times New Roman" pitchFamily="18" charset="0"/>
              </a:rPr>
              <a:t>文</a:t>
            </a:r>
            <a:r>
              <a:rPr lang="zh-TW" altLang="en-US" sz="2400" kern="0" dirty="0" smtClean="0">
                <a:latin typeface="Times New Roman" pitchFamily="18" charset="0"/>
              </a:rPr>
              <a:t>題庫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8388" y="1930871"/>
            <a:ext cx="7416824" cy="4787341"/>
          </a:xfrm>
          <a:prstGeom prst="rect">
            <a:avLst/>
          </a:prstGeom>
        </p:spPr>
      </p:pic>
      <p:sp>
        <p:nvSpPr>
          <p:cNvPr id="6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1275E987-BDCB-472D-AAE4-3CDBB0C35C53}" type="slidenum">
              <a:rPr lang="zh-TW" altLang="en-US"/>
              <a:pPr/>
              <a:t>10</a:t>
            </a:fld>
            <a:endParaRPr lang="en-US" altLang="zh-TW"/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b="1" dirty="0" smtClean="0"/>
              <a:t>題庫專區 </a:t>
            </a:r>
            <a:r>
              <a:rPr lang="en-US" altLang="zh-TW" b="1" dirty="0" smtClean="0"/>
              <a:t>(4/8)</a:t>
            </a:r>
          </a:p>
        </p:txBody>
      </p:sp>
    </p:spTree>
    <p:extLst>
      <p:ext uri="{BB962C8B-B14F-4D97-AF65-F5344CB8AC3E}">
        <p14:creationId xmlns:p14="http://schemas.microsoft.com/office/powerpoint/2010/main" val="315851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23850" y="1484313"/>
            <a:ext cx="8515350" cy="476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5"/>
              </a:buBlip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/>
            <a:r>
              <a:rPr lang="en-US" altLang="zh-TW" sz="2400" kern="0" dirty="0" smtClean="0">
                <a:latin typeface="Times New Roman" pitchFamily="18" charset="0"/>
              </a:rPr>
              <a:t>ITSA</a:t>
            </a:r>
            <a:r>
              <a:rPr lang="zh-TW" altLang="en-US" sz="2400" kern="0" dirty="0" smtClean="0">
                <a:latin typeface="Times New Roman" pitchFamily="18" charset="0"/>
              </a:rPr>
              <a:t>月賽題庫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592" y="1932477"/>
            <a:ext cx="7632848" cy="4801632"/>
          </a:xfrm>
          <a:prstGeom prst="rect">
            <a:avLst/>
          </a:prstGeom>
        </p:spPr>
      </p:pic>
      <p:sp>
        <p:nvSpPr>
          <p:cNvPr id="6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1275E987-BDCB-472D-AAE4-3CDBB0C35C53}" type="slidenum">
              <a:rPr lang="zh-TW" altLang="en-US"/>
              <a:pPr/>
              <a:t>11</a:t>
            </a:fld>
            <a:endParaRPr lang="en-US" altLang="zh-TW"/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b="1" dirty="0" smtClean="0"/>
              <a:t>題庫專區 </a:t>
            </a:r>
            <a:r>
              <a:rPr lang="en-US" altLang="zh-TW" b="1" dirty="0" smtClean="0"/>
              <a:t>(5/8)</a:t>
            </a:r>
          </a:p>
        </p:txBody>
      </p:sp>
    </p:spTree>
    <p:extLst>
      <p:ext uri="{BB962C8B-B14F-4D97-AF65-F5344CB8AC3E}">
        <p14:creationId xmlns:p14="http://schemas.microsoft.com/office/powerpoint/2010/main" val="2352638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23850" y="1484313"/>
            <a:ext cx="8515350" cy="476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5"/>
              </a:buBlip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/>
            <a:r>
              <a:rPr lang="en-US" altLang="zh-TW" sz="2400" kern="0" dirty="0" smtClean="0">
                <a:latin typeface="Times New Roman" pitchFamily="18" charset="0"/>
              </a:rPr>
              <a:t>PTC</a:t>
            </a:r>
            <a:r>
              <a:rPr lang="zh-TW" altLang="en-US" sz="2400" kern="0" dirty="0" smtClean="0">
                <a:latin typeface="Times New Roman" pitchFamily="18" charset="0"/>
              </a:rPr>
              <a:t>月賽題庫</a:t>
            </a:r>
          </a:p>
        </p:txBody>
      </p:sp>
      <p:sp>
        <p:nvSpPr>
          <p:cNvPr id="6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1275E987-BDCB-472D-AAE4-3CDBB0C35C53}" type="slidenum">
              <a:rPr lang="zh-TW" altLang="en-US"/>
              <a:pPr/>
              <a:t>12</a:t>
            </a:fld>
            <a:endParaRPr lang="en-US" altLang="zh-TW"/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b="1" dirty="0" smtClean="0"/>
              <a:t>題庫專區 </a:t>
            </a:r>
            <a:r>
              <a:rPr lang="en-US" altLang="zh-TW" b="1" dirty="0" smtClean="0"/>
              <a:t>(6/8)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166" y="2132856"/>
            <a:ext cx="8658612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9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23850" y="1484313"/>
            <a:ext cx="8515350" cy="476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5"/>
              </a:buBlip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/>
            <a:r>
              <a:rPr lang="en-US" altLang="zh-TW" sz="2400" kern="0" dirty="0" smtClean="0">
                <a:latin typeface="Times New Roman" pitchFamily="18" charset="0"/>
              </a:rPr>
              <a:t>ITSA</a:t>
            </a:r>
            <a:r>
              <a:rPr lang="zh-TW" altLang="en-US" sz="2400" kern="0" dirty="0" smtClean="0">
                <a:latin typeface="Times New Roman" pitchFamily="18" charset="0"/>
              </a:rPr>
              <a:t>桂冠挑戰大賽題庫</a:t>
            </a:r>
          </a:p>
        </p:txBody>
      </p:sp>
      <p:sp>
        <p:nvSpPr>
          <p:cNvPr id="6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1275E987-BDCB-472D-AAE4-3CDBB0C35C53}" type="slidenum">
              <a:rPr lang="zh-TW" altLang="en-US"/>
              <a:pPr/>
              <a:t>13</a:t>
            </a:fld>
            <a:endParaRPr lang="en-US" altLang="zh-TW"/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b="1" dirty="0" smtClean="0"/>
              <a:t>題庫專區 </a:t>
            </a:r>
            <a:r>
              <a:rPr lang="en-US" altLang="zh-TW" b="1" dirty="0" smtClean="0"/>
              <a:t>(7/8)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456" y="2204864"/>
            <a:ext cx="8883344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879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23850" y="1484313"/>
            <a:ext cx="8515350" cy="476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2"/>
              </a:buBlip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5"/>
              </a:buBlip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/>
            <a:r>
              <a:rPr lang="en-US" altLang="zh-TW" sz="2400" kern="0" dirty="0" smtClean="0">
                <a:latin typeface="Times New Roman" pitchFamily="18" charset="0"/>
              </a:rPr>
              <a:t>ACM-ICPC</a:t>
            </a:r>
            <a:r>
              <a:rPr lang="zh-TW" altLang="en-US" sz="2400" kern="0" dirty="0" smtClean="0">
                <a:latin typeface="Times New Roman" pitchFamily="18" charset="0"/>
              </a:rPr>
              <a:t> 台灣區 題庫</a:t>
            </a:r>
          </a:p>
        </p:txBody>
      </p:sp>
      <p:sp>
        <p:nvSpPr>
          <p:cNvPr id="6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1275E987-BDCB-472D-AAE4-3CDBB0C35C53}" type="slidenum">
              <a:rPr lang="zh-TW" altLang="en-US"/>
              <a:pPr/>
              <a:t>14</a:t>
            </a:fld>
            <a:endParaRPr lang="en-US" altLang="zh-TW"/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b="1" dirty="0" smtClean="0"/>
              <a:t>題庫專區 </a:t>
            </a:r>
            <a:r>
              <a:rPr lang="en-US" altLang="zh-TW" b="1" dirty="0" smtClean="0"/>
              <a:t>(8/8)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" y="1988840"/>
            <a:ext cx="9170567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398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kumimoji="0" lang="zh-TW" altLang="en-US" sz="2400" dirty="0">
                <a:latin typeface="Times New Roman" panose="02020603050405020304" pitchFamily="18" charset="0"/>
              </a:rPr>
              <a:t>題目 </a:t>
            </a:r>
            <a:r>
              <a:rPr kumimoji="0" lang="en-US" altLang="zh-TW" sz="2400" dirty="0">
                <a:latin typeface="Times New Roman" panose="02020603050405020304" pitchFamily="18" charset="0"/>
              </a:rPr>
              <a:t>/ </a:t>
            </a:r>
            <a:r>
              <a:rPr kumimoji="0" lang="zh-TW" altLang="en-US" sz="2400" dirty="0">
                <a:latin typeface="Times New Roman" panose="02020603050405020304" pitchFamily="18" charset="0"/>
              </a:rPr>
              <a:t>討論區 </a:t>
            </a:r>
            <a:r>
              <a:rPr kumimoji="0" lang="en-US" altLang="zh-TW" sz="2400" dirty="0">
                <a:latin typeface="Times New Roman" panose="02020603050405020304" pitchFamily="18" charset="0"/>
              </a:rPr>
              <a:t>/ </a:t>
            </a:r>
            <a:r>
              <a:rPr kumimoji="0" lang="zh-TW" altLang="en-US" sz="2400" dirty="0">
                <a:latin typeface="Times New Roman" panose="02020603050405020304" pitchFamily="18" charset="0"/>
              </a:rPr>
              <a:t>命題老師</a:t>
            </a:r>
            <a:endParaRPr lang="zh-TW" altLang="en-US" sz="2400" dirty="0">
              <a:latin typeface="Times New Roman" panose="02020603050405020304" pitchFamily="18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730" y="2492896"/>
            <a:ext cx="8836598" cy="4060304"/>
          </a:xfrm>
          <a:prstGeom prst="rect">
            <a:avLst/>
          </a:prstGeom>
        </p:spPr>
      </p:pic>
      <p:sp>
        <p:nvSpPr>
          <p:cNvPr id="13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71B82F6F-AF89-4D4B-AC20-AD9569F52DF5}" type="slidenum">
              <a:rPr lang="zh-TW" altLang="en-US"/>
              <a:pPr/>
              <a:t>15</a:t>
            </a:fld>
            <a:endParaRPr lang="en-US" altLang="zh-TW"/>
          </a:p>
        </p:txBody>
      </p:sp>
      <p:sp>
        <p:nvSpPr>
          <p:cNvPr id="12290" name="Rectangle 1032"/>
          <p:cNvSpPr txBox="1">
            <a:spLocks noGrp="1" noChangeArrowheads="1"/>
          </p:cNvSpPr>
          <p:nvPr/>
        </p:nvSpPr>
        <p:spPr bwMode="auto">
          <a:xfrm>
            <a:off x="6515100" y="5772150"/>
            <a:ext cx="14287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404099C3-1261-4991-B3F3-A8E52ED3E4DB}" type="slidenum">
              <a:rPr lang="zh-TW" altLang="en-US" sz="1050" b="1"/>
              <a:pPr algn="r" eaLnBrk="1" hangingPunct="1"/>
              <a:t>15</a:t>
            </a:fld>
            <a:endParaRPr lang="en-US" altLang="zh-TW" sz="1050" b="1"/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b="1" dirty="0" smtClean="0"/>
              <a:t>學生使用教學 </a:t>
            </a:r>
            <a:r>
              <a:rPr lang="en-US" altLang="zh-TW" b="1" dirty="0" smtClean="0"/>
              <a:t>(1/12)</a:t>
            </a:r>
            <a:endParaRPr lang="zh-TW" altLang="en-US" b="1" dirty="0" smtClean="0">
              <a:latin typeface="微軟正黑體" panose="020B0604030504040204" pitchFamily="34" charset="-120"/>
            </a:endParaRPr>
          </a:p>
        </p:txBody>
      </p:sp>
      <p:sp>
        <p:nvSpPr>
          <p:cNvPr id="46086" name="Rectangle 6"/>
          <p:cNvSpPr>
            <a:spLocks noChangeArrowheads="1"/>
          </p:cNvSpPr>
          <p:nvPr/>
        </p:nvSpPr>
        <p:spPr bwMode="auto">
          <a:xfrm>
            <a:off x="2051720" y="3592656"/>
            <a:ext cx="4686027" cy="1060480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 sz="1350"/>
          </a:p>
        </p:txBody>
      </p:sp>
      <p:grpSp>
        <p:nvGrpSpPr>
          <p:cNvPr id="2" name="Group 22"/>
          <p:cNvGrpSpPr>
            <a:grpSpLocks/>
          </p:cNvGrpSpPr>
          <p:nvPr/>
        </p:nvGrpSpPr>
        <p:grpSpPr bwMode="auto">
          <a:xfrm>
            <a:off x="3492105" y="3738451"/>
            <a:ext cx="1512094" cy="729853"/>
            <a:chOff x="3858" y="3570"/>
            <a:chExt cx="1270" cy="613"/>
          </a:xfrm>
        </p:grpSpPr>
        <p:sp>
          <p:nvSpPr>
            <p:cNvPr id="12297" name="文字方塊 11"/>
            <p:cNvSpPr txBox="1">
              <a:spLocks noChangeArrowheads="1"/>
            </p:cNvSpPr>
            <p:nvPr/>
          </p:nvSpPr>
          <p:spPr bwMode="auto">
            <a:xfrm>
              <a:off x="4342" y="3570"/>
              <a:ext cx="44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r>
                <a:rPr lang="zh-TW" altLang="en-US" sz="135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題目</a:t>
              </a:r>
              <a:endParaRPr lang="zh-TW" altLang="en-US" sz="1350" dirty="0">
                <a:solidFill>
                  <a:srgbClr val="FF0000"/>
                </a:solidFill>
                <a:ea typeface="微軟正黑體" panose="020B0604030504040204" pitchFamily="34" charset="-120"/>
              </a:endParaRPr>
            </a:p>
          </p:txBody>
        </p:sp>
        <p:sp>
          <p:nvSpPr>
            <p:cNvPr id="12298" name="文字方塊 12"/>
            <p:cNvSpPr txBox="1">
              <a:spLocks noChangeArrowheads="1"/>
            </p:cNvSpPr>
            <p:nvPr/>
          </p:nvSpPr>
          <p:spPr bwMode="auto">
            <a:xfrm>
              <a:off x="3858" y="3766"/>
              <a:ext cx="591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r>
                <a:rPr lang="zh-TW" altLang="en-US" sz="135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討論區</a:t>
              </a:r>
              <a:endParaRPr lang="zh-TW" altLang="en-US" sz="1350" dirty="0">
                <a:solidFill>
                  <a:srgbClr val="FF0000"/>
                </a:solidFill>
                <a:ea typeface="微軟正黑體" panose="020B0604030504040204" pitchFamily="34" charset="-120"/>
              </a:endParaRPr>
            </a:p>
          </p:txBody>
        </p:sp>
        <p:sp>
          <p:nvSpPr>
            <p:cNvPr id="12299" name="文字方塊 13"/>
            <p:cNvSpPr txBox="1">
              <a:spLocks noChangeArrowheads="1"/>
            </p:cNvSpPr>
            <p:nvPr/>
          </p:nvSpPr>
          <p:spPr bwMode="auto">
            <a:xfrm>
              <a:off x="4391" y="3931"/>
              <a:ext cx="737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r>
                <a:rPr lang="zh-TW" altLang="en-US" sz="1350" b="1" dirty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命題老師</a:t>
              </a:r>
              <a:endParaRPr lang="zh-TW" altLang="en-US" sz="1350" dirty="0">
                <a:solidFill>
                  <a:srgbClr val="FF0000"/>
                </a:solidFill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8501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392287"/>
            <a:ext cx="8617409" cy="4160913"/>
          </a:xfrm>
          <a:prstGeom prst="rect">
            <a:avLst/>
          </a:prstGeom>
        </p:spPr>
      </p:pic>
      <p:sp>
        <p:nvSpPr>
          <p:cNvPr id="13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7D8A45BD-ACAD-4884-B53D-4C9DFF538780}" type="slidenum">
              <a:rPr lang="zh-TW" altLang="en-US"/>
              <a:pPr/>
              <a:t>16</a:t>
            </a:fld>
            <a:endParaRPr lang="en-US" altLang="zh-TW"/>
          </a:p>
        </p:txBody>
      </p:sp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b="1" dirty="0" smtClean="0"/>
              <a:t>學生使用教學 </a:t>
            </a:r>
            <a:r>
              <a:rPr lang="en-US" altLang="zh-TW" b="1" dirty="0" smtClean="0"/>
              <a:t>(2/12)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9" y="1764508"/>
            <a:ext cx="6436798" cy="3429000"/>
          </a:xfrm>
        </p:spPr>
        <p:txBody>
          <a:bodyPr/>
          <a:lstStyle/>
          <a:p>
            <a:pPr eaLnBrk="1" hangingPunct="1"/>
            <a:r>
              <a:rPr lang="zh-TW" altLang="en-US" sz="2400" dirty="0"/>
              <a:t>查看 </a:t>
            </a:r>
            <a:r>
              <a:rPr lang="en-US" altLang="zh-TW" sz="2400" dirty="0"/>
              <a:t>– </a:t>
            </a:r>
            <a:r>
              <a:rPr lang="zh-TW" altLang="en-US" sz="2400" dirty="0"/>
              <a:t>題目敘述</a:t>
            </a:r>
          </a:p>
        </p:txBody>
      </p:sp>
      <p:sp>
        <p:nvSpPr>
          <p:cNvPr id="13323" name="Line 11"/>
          <p:cNvSpPr>
            <a:spLocks noChangeShapeType="1"/>
          </p:cNvSpPr>
          <p:nvPr/>
        </p:nvSpPr>
        <p:spPr bwMode="auto">
          <a:xfrm>
            <a:off x="6192442" y="2402681"/>
            <a:ext cx="199786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TW" altLang="en-US" sz="1350"/>
          </a:p>
        </p:txBody>
      </p:sp>
      <p:grpSp>
        <p:nvGrpSpPr>
          <p:cNvPr id="13328" name="Group 16"/>
          <p:cNvGrpSpPr>
            <a:grpSpLocks/>
          </p:cNvGrpSpPr>
          <p:nvPr/>
        </p:nvGrpSpPr>
        <p:grpSpPr bwMode="auto">
          <a:xfrm>
            <a:off x="5587296" y="3429000"/>
            <a:ext cx="2586038" cy="1188244"/>
            <a:chOff x="3560" y="1933"/>
            <a:chExt cx="2172" cy="998"/>
          </a:xfrm>
        </p:grpSpPr>
        <p:sp>
          <p:nvSpPr>
            <p:cNvPr id="13321" name="AutoShape 37"/>
            <p:cNvSpPr>
              <a:spLocks noChangeArrowheads="1"/>
            </p:cNvSpPr>
            <p:nvPr/>
          </p:nvSpPr>
          <p:spPr bwMode="auto">
            <a:xfrm>
              <a:off x="3560" y="1933"/>
              <a:ext cx="2086" cy="998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endParaRPr lang="zh-TW" altLang="en-US" sz="1350"/>
            </a:p>
          </p:txBody>
        </p:sp>
        <p:sp>
          <p:nvSpPr>
            <p:cNvPr id="13322" name="Text Box 38"/>
            <p:cNvSpPr txBox="1">
              <a:spLocks noChangeArrowheads="1"/>
            </p:cNvSpPr>
            <p:nvPr/>
          </p:nvSpPr>
          <p:spPr bwMode="auto">
            <a:xfrm>
              <a:off x="3560" y="1979"/>
              <a:ext cx="217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r>
                <a:rPr lang="zh-TW" altLang="en-US" sz="1350" b="1" dirty="0">
                  <a:solidFill>
                    <a:srgbClr val="339933"/>
                  </a:solidFill>
                  <a:ea typeface="標楷體" panose="03000509000000000000" pitchFamily="65" charset="-120"/>
                </a:rPr>
                <a:t>問題描述</a:t>
              </a:r>
              <a:r>
                <a:rPr lang="en-US" altLang="zh-TW" sz="1350" b="1" dirty="0">
                  <a:solidFill>
                    <a:srgbClr val="339933"/>
                  </a:solidFill>
                  <a:ea typeface="標楷體" panose="03000509000000000000" pitchFamily="65" charset="-120"/>
                </a:rPr>
                <a:t> </a:t>
              </a:r>
              <a:r>
                <a:rPr lang="en-US" altLang="zh-TW" sz="1350" b="1" dirty="0">
                  <a:ea typeface="標楷體" panose="03000509000000000000" pitchFamily="65" charset="-120"/>
                </a:rPr>
                <a:t>/</a:t>
              </a:r>
              <a:r>
                <a:rPr lang="en-US" altLang="zh-TW" sz="1350" b="1" dirty="0">
                  <a:solidFill>
                    <a:srgbClr val="339933"/>
                  </a:solidFill>
                  <a:ea typeface="標楷體" panose="03000509000000000000" pitchFamily="65" charset="-120"/>
                </a:rPr>
                <a:t> </a:t>
              </a:r>
              <a:r>
                <a:rPr lang="en-US" altLang="zh-TW" sz="1350" b="1" dirty="0"/>
                <a:t>Problem Description</a:t>
              </a:r>
              <a:r>
                <a:rPr lang="en-US" altLang="zh-TW" sz="1350" dirty="0"/>
                <a:t> </a:t>
              </a:r>
            </a:p>
          </p:txBody>
        </p:sp>
        <p:sp>
          <p:nvSpPr>
            <p:cNvPr id="13324" name="Text Box 38"/>
            <p:cNvSpPr txBox="1">
              <a:spLocks noChangeArrowheads="1"/>
            </p:cNvSpPr>
            <p:nvPr/>
          </p:nvSpPr>
          <p:spPr bwMode="auto">
            <a:xfrm>
              <a:off x="3560" y="2202"/>
              <a:ext cx="1775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r>
                <a:rPr lang="zh-TW" altLang="en-US" sz="1350" b="1">
                  <a:solidFill>
                    <a:srgbClr val="339933"/>
                  </a:solidFill>
                  <a:ea typeface="標楷體" panose="03000509000000000000" pitchFamily="65" charset="-120"/>
                </a:rPr>
                <a:t>輸入說明 </a:t>
              </a:r>
              <a:r>
                <a:rPr lang="en-US" altLang="zh-TW" sz="1350" b="1">
                  <a:ea typeface="標楷體" panose="03000509000000000000" pitchFamily="65" charset="-120"/>
                </a:rPr>
                <a:t>/</a:t>
              </a:r>
              <a:r>
                <a:rPr lang="en-US" altLang="zh-TW" sz="1350" b="1">
                  <a:solidFill>
                    <a:srgbClr val="339933"/>
                  </a:solidFill>
                  <a:ea typeface="標楷體" panose="03000509000000000000" pitchFamily="65" charset="-120"/>
                </a:rPr>
                <a:t> </a:t>
              </a:r>
              <a:r>
                <a:rPr lang="en-US" altLang="zh-TW" sz="1350" b="1"/>
                <a:t>Input Format</a:t>
              </a:r>
              <a:r>
                <a:rPr lang="en-US" altLang="zh-TW" sz="1350"/>
                <a:t> </a:t>
              </a:r>
              <a:r>
                <a:rPr lang="en-US" altLang="zh-TW" sz="1350">
                  <a:solidFill>
                    <a:srgbClr val="00CC66"/>
                  </a:solidFill>
                </a:rPr>
                <a:t> </a:t>
              </a:r>
            </a:p>
          </p:txBody>
        </p:sp>
        <p:sp>
          <p:nvSpPr>
            <p:cNvPr id="13325" name="Text Box 38"/>
            <p:cNvSpPr txBox="1">
              <a:spLocks noChangeArrowheads="1"/>
            </p:cNvSpPr>
            <p:nvPr/>
          </p:nvSpPr>
          <p:spPr bwMode="auto">
            <a:xfrm>
              <a:off x="3560" y="2428"/>
              <a:ext cx="1916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r>
                <a:rPr lang="zh-TW" altLang="en-US" sz="1350" b="1" dirty="0">
                  <a:solidFill>
                    <a:srgbClr val="339933"/>
                  </a:solidFill>
                  <a:ea typeface="標楷體" panose="03000509000000000000" pitchFamily="65" charset="-120"/>
                </a:rPr>
                <a:t>輸出說明 </a:t>
              </a:r>
              <a:r>
                <a:rPr lang="en-US" altLang="zh-TW" sz="1350" b="1" dirty="0">
                  <a:ea typeface="標楷體" panose="03000509000000000000" pitchFamily="65" charset="-120"/>
                </a:rPr>
                <a:t>/</a:t>
              </a:r>
              <a:r>
                <a:rPr lang="en-US" altLang="zh-TW" sz="1350" b="1" dirty="0">
                  <a:solidFill>
                    <a:srgbClr val="339933"/>
                  </a:solidFill>
                  <a:ea typeface="標楷體" panose="03000509000000000000" pitchFamily="65" charset="-120"/>
                </a:rPr>
                <a:t> </a:t>
              </a:r>
              <a:r>
                <a:rPr lang="en-US" altLang="zh-TW" sz="1350" b="1" dirty="0"/>
                <a:t>Output Format</a:t>
              </a:r>
              <a:r>
                <a:rPr lang="en-US" altLang="zh-TW" sz="1350" dirty="0"/>
                <a:t>  </a:t>
              </a:r>
              <a:r>
                <a:rPr lang="en-US" altLang="zh-TW" sz="1350" dirty="0">
                  <a:solidFill>
                    <a:srgbClr val="00CC66"/>
                  </a:solidFill>
                </a:rPr>
                <a:t> </a:t>
              </a:r>
            </a:p>
          </p:txBody>
        </p:sp>
        <p:sp>
          <p:nvSpPr>
            <p:cNvPr id="13326" name="Text Box 38"/>
            <p:cNvSpPr txBox="1">
              <a:spLocks noChangeArrowheads="1"/>
            </p:cNvSpPr>
            <p:nvPr/>
          </p:nvSpPr>
          <p:spPr bwMode="auto">
            <a:xfrm>
              <a:off x="3560" y="2655"/>
              <a:ext cx="1145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r>
                <a:rPr lang="zh-TW" altLang="en-US" sz="1350" b="1">
                  <a:solidFill>
                    <a:srgbClr val="339933"/>
                  </a:solidFill>
                  <a:ea typeface="標楷體" panose="03000509000000000000" pitchFamily="65" charset="-120"/>
                </a:rPr>
                <a:t>範例 </a:t>
              </a:r>
              <a:r>
                <a:rPr lang="en-US" altLang="zh-TW" sz="1350" b="1">
                  <a:ea typeface="標楷體" panose="03000509000000000000" pitchFamily="65" charset="-120"/>
                </a:rPr>
                <a:t>/</a:t>
              </a:r>
              <a:r>
                <a:rPr lang="en-US" altLang="zh-TW" sz="1350" b="1">
                  <a:solidFill>
                    <a:srgbClr val="339933"/>
                  </a:solidFill>
                  <a:ea typeface="標楷體" panose="03000509000000000000" pitchFamily="65" charset="-120"/>
                </a:rPr>
                <a:t> </a:t>
              </a:r>
              <a:r>
                <a:rPr lang="en-US" altLang="zh-TW" sz="1350" b="1"/>
                <a:t>Example</a:t>
              </a:r>
              <a:r>
                <a:rPr lang="en-US" altLang="zh-TW" sz="1350"/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2049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DEC784A2-E0BD-4DF0-8631-F9AC264D195A}" type="slidenum">
              <a:rPr lang="zh-TW" altLang="en-US"/>
              <a:pPr/>
              <a:t>17</a:t>
            </a:fld>
            <a:endParaRPr lang="en-US" altLang="zh-TW"/>
          </a:p>
        </p:txBody>
      </p:sp>
      <p:sp>
        <p:nvSpPr>
          <p:cNvPr id="14338" name="Rectangle 1032"/>
          <p:cNvSpPr txBox="1">
            <a:spLocks noGrp="1" noChangeArrowheads="1"/>
          </p:cNvSpPr>
          <p:nvPr/>
        </p:nvSpPr>
        <p:spPr bwMode="auto">
          <a:xfrm>
            <a:off x="6515100" y="5772150"/>
            <a:ext cx="14287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A89AB816-CF4A-441B-830D-C1E6F7B55162}" type="slidenum">
              <a:rPr lang="zh-TW" altLang="en-US" sz="1050" b="1"/>
              <a:pPr algn="r" eaLnBrk="1" hangingPunct="1"/>
              <a:t>17</a:t>
            </a:fld>
            <a:endParaRPr lang="en-US" altLang="zh-TW" sz="1050" b="1"/>
          </a:p>
        </p:txBody>
      </p:sp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b="1" dirty="0" smtClean="0"/>
              <a:t>學生使用教學 </a:t>
            </a:r>
            <a:r>
              <a:rPr lang="en-US" altLang="zh-TW" b="1" dirty="0" smtClean="0"/>
              <a:t>(3/12)</a:t>
            </a:r>
            <a:endParaRPr lang="zh-TW" altLang="en-US" b="1" dirty="0" smtClean="0"/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TW" altLang="en-US" sz="2400" dirty="0"/>
              <a:t>提交 </a:t>
            </a:r>
            <a:r>
              <a:rPr lang="en-US" altLang="zh-TW" sz="2400" dirty="0"/>
              <a:t>– </a:t>
            </a:r>
            <a:r>
              <a:rPr lang="zh-TW" altLang="en-US" sz="2400" dirty="0"/>
              <a:t>上傳程式碼</a:t>
            </a:r>
          </a:p>
        </p:txBody>
      </p:sp>
      <p:pic>
        <p:nvPicPr>
          <p:cNvPr id="4915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72" t="62672" r="59914" b="17274"/>
          <a:stretch>
            <a:fillRect/>
          </a:stretch>
        </p:blipFill>
        <p:spPr bwMode="auto">
          <a:xfrm>
            <a:off x="651838" y="3283213"/>
            <a:ext cx="1182290" cy="1950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323850" y="2492897"/>
            <a:ext cx="1817042" cy="607613"/>
            <a:chOff x="204" y="1661"/>
            <a:chExt cx="1248" cy="382"/>
          </a:xfrm>
        </p:grpSpPr>
        <p:sp>
          <p:nvSpPr>
            <p:cNvPr id="14351" name="Rectangle 11"/>
            <p:cNvSpPr>
              <a:spLocks noChangeArrowheads="1"/>
            </p:cNvSpPr>
            <p:nvPr/>
          </p:nvSpPr>
          <p:spPr bwMode="auto">
            <a:xfrm>
              <a:off x="340" y="1797"/>
              <a:ext cx="998" cy="182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endParaRPr lang="zh-TW" altLang="en-US" sz="1350"/>
            </a:p>
          </p:txBody>
        </p:sp>
        <p:sp>
          <p:nvSpPr>
            <p:cNvPr id="14352" name="AutoShape 8"/>
            <p:cNvSpPr>
              <a:spLocks noChangeAspect="1" noChangeArrowheads="1"/>
            </p:cNvSpPr>
            <p:nvPr/>
          </p:nvSpPr>
          <p:spPr bwMode="auto">
            <a:xfrm>
              <a:off x="204" y="1661"/>
              <a:ext cx="288" cy="288"/>
            </a:xfrm>
            <a:prstGeom prst="star8">
              <a:avLst>
                <a:gd name="adj" fmla="val 3825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/>
              <a:r>
                <a:rPr lang="en-US" altLang="zh-TW" sz="1350" b="1"/>
                <a:t>1</a:t>
              </a:r>
            </a:p>
          </p:txBody>
        </p:sp>
        <p:sp>
          <p:nvSpPr>
            <p:cNvPr id="14353" name="Text Box 10"/>
            <p:cNvSpPr txBox="1">
              <a:spLocks noChangeArrowheads="1"/>
            </p:cNvSpPr>
            <p:nvPr/>
          </p:nvSpPr>
          <p:spPr bwMode="auto">
            <a:xfrm>
              <a:off x="424" y="1791"/>
              <a:ext cx="1028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r>
                <a:rPr lang="zh-TW" altLang="en-US" sz="1350" b="1" dirty="0">
                  <a:ea typeface="標楷體" panose="03000509000000000000" pitchFamily="65" charset="-120"/>
                </a:rPr>
                <a:t>選擇程式語言</a:t>
              </a:r>
            </a:p>
          </p:txBody>
        </p:sp>
      </p:grp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6593682" y="2492897"/>
            <a:ext cx="1602386" cy="617155"/>
            <a:chOff x="4359" y="1751"/>
            <a:chExt cx="1151" cy="388"/>
          </a:xfrm>
        </p:grpSpPr>
        <p:sp>
          <p:nvSpPr>
            <p:cNvPr id="14348" name="Rectangle 13"/>
            <p:cNvSpPr>
              <a:spLocks noChangeArrowheads="1"/>
            </p:cNvSpPr>
            <p:nvPr/>
          </p:nvSpPr>
          <p:spPr bwMode="auto">
            <a:xfrm>
              <a:off x="4495" y="1887"/>
              <a:ext cx="998" cy="182"/>
            </a:xfrm>
            <a:prstGeom prst="rect">
              <a:avLst/>
            </a:prstGeom>
            <a:solidFill>
              <a:srgbClr val="99CC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endParaRPr lang="zh-TW" altLang="en-US" sz="1350"/>
            </a:p>
          </p:txBody>
        </p:sp>
        <p:sp>
          <p:nvSpPr>
            <p:cNvPr id="14349" name="AutoShape 14"/>
            <p:cNvSpPr>
              <a:spLocks noChangeAspect="1" noChangeArrowheads="1"/>
            </p:cNvSpPr>
            <p:nvPr/>
          </p:nvSpPr>
          <p:spPr bwMode="auto">
            <a:xfrm>
              <a:off x="4359" y="1751"/>
              <a:ext cx="288" cy="288"/>
            </a:xfrm>
            <a:prstGeom prst="star8">
              <a:avLst>
                <a:gd name="adj" fmla="val 38250"/>
              </a:avLst>
            </a:prstGeom>
            <a:solidFill>
              <a:srgbClr val="FF99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algn="ctr" eaLnBrk="1" hangingPunct="1"/>
              <a:r>
                <a:rPr lang="en-US" altLang="zh-TW" sz="1350" b="1"/>
                <a:t>2</a:t>
              </a:r>
            </a:p>
          </p:txBody>
        </p:sp>
        <p:sp>
          <p:nvSpPr>
            <p:cNvPr id="14350" name="Text Box 15"/>
            <p:cNvSpPr txBox="1">
              <a:spLocks noChangeArrowheads="1"/>
            </p:cNvSpPr>
            <p:nvPr/>
          </p:nvSpPr>
          <p:spPr bwMode="auto">
            <a:xfrm>
              <a:off x="4628" y="1887"/>
              <a:ext cx="88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r>
                <a:rPr kumimoji="0" lang="zh-TW" altLang="en-US" sz="1350" b="1" dirty="0">
                  <a:ea typeface="標楷體" panose="03000509000000000000" pitchFamily="65" charset="-120"/>
                </a:rPr>
                <a:t>上傳程</a:t>
              </a:r>
              <a:r>
                <a:rPr lang="zh-TW" altLang="en-US" sz="1350" b="1" dirty="0">
                  <a:ea typeface="標楷體" panose="03000509000000000000" pitchFamily="65" charset="-120"/>
                </a:rPr>
                <a:t>式碼</a:t>
              </a:r>
            </a:p>
          </p:txBody>
        </p:sp>
      </p:grpSp>
      <p:sp>
        <p:nvSpPr>
          <p:cNvPr id="49169" name="Text Box 17"/>
          <p:cNvSpPr txBox="1">
            <a:spLocks noChangeArrowheads="1"/>
          </p:cNvSpPr>
          <p:nvPr/>
        </p:nvSpPr>
        <p:spPr bwMode="auto">
          <a:xfrm>
            <a:off x="7020272" y="4583821"/>
            <a:ext cx="55498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dirty="0"/>
              <a:t>or</a:t>
            </a:r>
          </a:p>
        </p:txBody>
      </p:sp>
      <p:pic>
        <p:nvPicPr>
          <p:cNvPr id="49170" name="Picture 1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6" t="2313" r="42784" b="46906"/>
          <a:stretch>
            <a:fillRect/>
          </a:stretch>
        </p:blipFill>
        <p:spPr bwMode="auto">
          <a:xfrm>
            <a:off x="6487282" y="4930687"/>
            <a:ext cx="2106065" cy="1458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71" name="Picture 1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93" t="40163" r="27132" b="16537"/>
          <a:stretch>
            <a:fillRect/>
          </a:stretch>
        </p:blipFill>
        <p:spPr bwMode="auto">
          <a:xfrm>
            <a:off x="6274594" y="3089608"/>
            <a:ext cx="2289780" cy="160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0626" y="2265652"/>
            <a:ext cx="3841582" cy="4411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022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9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9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9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9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9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9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9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6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D19612CD-423A-44C3-AABB-AE15D9F20BE4}" type="slidenum">
              <a:rPr lang="zh-TW" altLang="en-US"/>
              <a:pPr/>
              <a:t>18</a:t>
            </a:fld>
            <a:endParaRPr lang="en-US" altLang="zh-TW"/>
          </a:p>
        </p:txBody>
      </p:sp>
      <p:sp>
        <p:nvSpPr>
          <p:cNvPr id="15362" name="Rectangle 1032"/>
          <p:cNvSpPr txBox="1">
            <a:spLocks noGrp="1" noChangeArrowheads="1"/>
          </p:cNvSpPr>
          <p:nvPr/>
        </p:nvSpPr>
        <p:spPr bwMode="auto">
          <a:xfrm>
            <a:off x="6515100" y="5772150"/>
            <a:ext cx="14287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E2DCAFE9-1D41-423C-B3E6-11338DF667EB}" type="slidenum">
              <a:rPr lang="zh-TW" altLang="en-US" sz="1050" b="1"/>
              <a:pPr algn="r" eaLnBrk="1" hangingPunct="1"/>
              <a:t>18</a:t>
            </a:fld>
            <a:endParaRPr lang="en-US" altLang="zh-TW" sz="1050" b="1"/>
          </a:p>
        </p:txBody>
      </p:sp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b="1" dirty="0" smtClean="0"/>
              <a:t>學生使用教學 </a:t>
            </a:r>
            <a:r>
              <a:rPr lang="en-US" altLang="zh-TW" b="1" dirty="0" smtClean="0"/>
              <a:t>(4/12)</a:t>
            </a:r>
            <a:endParaRPr lang="zh-TW" altLang="en-US" b="1" dirty="0" smtClean="0"/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TW" altLang="en-US" sz="2400" dirty="0"/>
              <a:t>提交 </a:t>
            </a:r>
            <a:r>
              <a:rPr lang="en-US" altLang="zh-TW" sz="2400" dirty="0"/>
              <a:t>– </a:t>
            </a:r>
            <a:r>
              <a:rPr lang="zh-TW" altLang="en-US" sz="2400" dirty="0"/>
              <a:t>提交成功</a:t>
            </a:r>
          </a:p>
          <a:p>
            <a:pPr eaLnBrk="1" hangingPunct="1"/>
            <a:endParaRPr lang="zh-TW" altLang="en-US" dirty="0" smtClean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6935" y="2177655"/>
            <a:ext cx="5409179" cy="4680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732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886DA88F-723B-4E47-AAF9-8612DAF155E2}" type="slidenum">
              <a:rPr lang="zh-TW" altLang="en-US"/>
              <a:pPr/>
              <a:t>19</a:t>
            </a:fld>
            <a:endParaRPr lang="en-US" altLang="zh-TW"/>
          </a:p>
        </p:txBody>
      </p:sp>
      <p:sp>
        <p:nvSpPr>
          <p:cNvPr id="16386" name="Rectangle 1032"/>
          <p:cNvSpPr txBox="1">
            <a:spLocks noGrp="1" noChangeArrowheads="1"/>
          </p:cNvSpPr>
          <p:nvPr/>
        </p:nvSpPr>
        <p:spPr bwMode="auto">
          <a:xfrm>
            <a:off x="6515100" y="5772150"/>
            <a:ext cx="14287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0C677199-A0F4-44F8-AEE0-9F41521D35D7}" type="slidenum">
              <a:rPr lang="zh-TW" altLang="en-US" sz="1050" b="1"/>
              <a:pPr algn="r" eaLnBrk="1" hangingPunct="1"/>
              <a:t>19</a:t>
            </a:fld>
            <a:endParaRPr lang="en-US" altLang="zh-TW" sz="1050" b="1"/>
          </a:p>
        </p:txBody>
      </p:sp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b="1" dirty="0" smtClean="0"/>
              <a:t>學生使用教學 </a:t>
            </a:r>
            <a:r>
              <a:rPr lang="en-US" altLang="zh-TW" b="1" dirty="0" smtClean="0"/>
              <a:t>(5/12)</a:t>
            </a:r>
            <a:endParaRPr lang="zh-TW" altLang="en-US" b="1" dirty="0" smtClean="0"/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TW" altLang="en-US" sz="2400" dirty="0">
                <a:latin typeface="Times New Roman" panose="02020603050405020304" pitchFamily="18" charset="0"/>
              </a:rPr>
              <a:t>結果 </a:t>
            </a:r>
            <a:r>
              <a:rPr lang="en-US" altLang="zh-TW" sz="2400" dirty="0">
                <a:latin typeface="Times New Roman" panose="02020603050405020304" pitchFamily="18" charset="0"/>
              </a:rPr>
              <a:t>– Compilation Error (CE)</a:t>
            </a:r>
          </a:p>
          <a:p>
            <a:pPr eaLnBrk="1" hangingPunct="1"/>
            <a:endParaRPr lang="zh-TW" altLang="en-US" dirty="0" smtClean="0">
              <a:latin typeface="Times New Roman" panose="02020603050405020304" pitchFamily="18" charset="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506" y="2320455"/>
            <a:ext cx="6906344" cy="451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37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TW" altLang="en-US" b="1" dirty="0" smtClean="0">
                <a:latin typeface="微軟正黑體" pitchFamily="34" charset="-120"/>
              </a:rPr>
              <a:t>線上協同學習平台</a:t>
            </a:r>
            <a:r>
              <a:rPr lang="en-US" altLang="zh-TW" b="1" dirty="0" smtClean="0">
                <a:latin typeface="微軟正黑體" pitchFamily="34" charset="-120"/>
              </a:rPr>
              <a:t>(e-tutor</a:t>
            </a:r>
            <a:r>
              <a:rPr lang="zh-TW" altLang="en-US" b="1" dirty="0" smtClean="0">
                <a:latin typeface="微軟正黑體" pitchFamily="34" charset="-120"/>
              </a:rPr>
              <a:t>服務平台</a:t>
            </a:r>
            <a:r>
              <a:rPr lang="en-US" altLang="zh-TW" b="1" dirty="0" smtClean="0">
                <a:latin typeface="微軟正黑體" pitchFamily="34" charset="-120"/>
              </a:rPr>
              <a:t>)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42900" lvl="2" indent="-342900" algn="just" eaLnBrk="1" hangingPunct="1">
              <a:buFontTx/>
              <a:buBlip>
                <a:blip r:embed="rId2"/>
              </a:buBlip>
            </a:pPr>
            <a:r>
              <a:rPr lang="zh-TW" altLang="en-US" sz="3200" b="1" smtClean="0">
                <a:latin typeface="標楷體" pitchFamily="65" charset="-120"/>
                <a:ea typeface="標楷體" pitchFamily="65" charset="-120"/>
              </a:rPr>
              <a:t>目的：</a:t>
            </a:r>
            <a:r>
              <a:rPr lang="zh-TW" altLang="en-US" sz="3200" smtClean="0">
                <a:latin typeface="標楷體" pitchFamily="65" charset="-120"/>
                <a:ea typeface="標楷體" pitchFamily="65" charset="-120"/>
              </a:rPr>
              <a:t>利用網站實作</a:t>
            </a:r>
            <a:r>
              <a:rPr lang="zh-TW" altLang="zh-TW" sz="3200" b="1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線上輔導及解疑</a:t>
            </a:r>
            <a:r>
              <a:rPr lang="zh-TW" altLang="zh-TW" sz="320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zh-TW" sz="3200" b="1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軟體創作題庫出題及解題</a:t>
            </a:r>
            <a:r>
              <a:rPr lang="zh-TW" altLang="zh-TW" sz="320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zh-TW" sz="3200" b="1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軟體能力</a:t>
            </a:r>
            <a:r>
              <a:rPr lang="zh-TW" altLang="en-US" sz="3200" b="1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自我檢測</a:t>
            </a:r>
            <a:r>
              <a:rPr lang="zh-TW" altLang="zh-TW" sz="320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zh-TW" sz="3200" b="1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線上競賽</a:t>
            </a:r>
            <a:r>
              <a:rPr lang="zh-TW" altLang="zh-TW" sz="3200" smtClean="0">
                <a:latin typeface="標楷體" pitchFamily="65" charset="-120"/>
                <a:ea typeface="標楷體" pitchFamily="65" charset="-120"/>
              </a:rPr>
              <a:t>、觀摩</a:t>
            </a:r>
            <a:r>
              <a:rPr lang="zh-TW" altLang="en-US" sz="3200" smtClean="0">
                <a:latin typeface="標楷體" pitchFamily="65" charset="-120"/>
                <a:ea typeface="標楷體" pitchFamily="65" charset="-120"/>
              </a:rPr>
              <a:t>與</a:t>
            </a:r>
            <a:r>
              <a:rPr lang="zh-TW" altLang="zh-TW" sz="3200" smtClean="0">
                <a:latin typeface="標楷體" pitchFamily="65" charset="-120"/>
                <a:ea typeface="標楷體" pitchFamily="65" charset="-120"/>
              </a:rPr>
              <a:t>交流活動、</a:t>
            </a:r>
            <a:r>
              <a:rPr lang="zh-TW" altLang="zh-TW" sz="3200" b="1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潛力菁英選拔及培訓</a:t>
            </a:r>
            <a:r>
              <a:rPr lang="zh-TW" altLang="zh-TW" sz="3200" smtClean="0">
                <a:latin typeface="標楷體" pitchFamily="65" charset="-120"/>
                <a:ea typeface="標楷體" pitchFamily="65" charset="-120"/>
              </a:rPr>
              <a:t>等內容，透過線上分享的機制，讓學員能夠以不同的學習方式進行學習與交流。</a:t>
            </a:r>
            <a:endParaRPr lang="en-US" altLang="zh-TW" sz="3200" smtClean="0">
              <a:latin typeface="標楷體" pitchFamily="65" charset="-120"/>
              <a:ea typeface="標楷體" pitchFamily="65" charset="-120"/>
            </a:endParaRPr>
          </a:p>
          <a:p>
            <a:pPr marL="800100" lvl="3" indent="-342900" eaLnBrk="1" hangingPunct="1">
              <a:buFontTx/>
              <a:buNone/>
            </a:pPr>
            <a:endParaRPr lang="zh-TW" altLang="zh-TW" sz="280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196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DBF692F1-CF49-4B17-9951-C81269382BA7}" type="slidenum">
              <a:rPr lang="zh-TW" altLang="en-US" smtClean="0">
                <a:solidFill>
                  <a:srgbClr val="000000"/>
                </a:solidFill>
              </a:rPr>
              <a:pPr eaLnBrk="1" hangingPunct="1"/>
              <a:t>2</a:t>
            </a:fld>
            <a:endParaRPr lang="en-US" altLang="zh-TW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54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037D63D3-4DB3-44F1-AEEC-35957BE1AF14}" type="slidenum">
              <a:rPr lang="zh-TW" altLang="en-US"/>
              <a:pPr/>
              <a:t>20</a:t>
            </a:fld>
            <a:endParaRPr lang="en-US" altLang="zh-TW"/>
          </a:p>
        </p:txBody>
      </p:sp>
      <p:sp>
        <p:nvSpPr>
          <p:cNvPr id="17410" name="Rectangle 1032"/>
          <p:cNvSpPr txBox="1">
            <a:spLocks noGrp="1" noChangeArrowheads="1"/>
          </p:cNvSpPr>
          <p:nvPr/>
        </p:nvSpPr>
        <p:spPr bwMode="auto">
          <a:xfrm>
            <a:off x="6515100" y="5772150"/>
            <a:ext cx="14287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F4621E7E-9213-4B96-A7C1-4636057CD93D}" type="slidenum">
              <a:rPr lang="zh-TW" altLang="en-US" sz="1050" b="1"/>
              <a:pPr algn="r" eaLnBrk="1" hangingPunct="1"/>
              <a:t>20</a:t>
            </a:fld>
            <a:endParaRPr lang="en-US" altLang="zh-TW" sz="1050" b="1"/>
          </a:p>
        </p:txBody>
      </p:sp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b="1" dirty="0" smtClean="0"/>
              <a:t>學生使用教學 </a:t>
            </a:r>
            <a:r>
              <a:rPr lang="en-US" altLang="zh-TW" b="1" dirty="0" smtClean="0"/>
              <a:t>(6/12)</a:t>
            </a:r>
            <a:endParaRPr lang="zh-TW" altLang="en-US" b="1" dirty="0" smtClean="0"/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TW" altLang="en-US" sz="2400" dirty="0">
                <a:latin typeface="Times New Roman" panose="02020603050405020304" pitchFamily="18" charset="0"/>
              </a:rPr>
              <a:t>結果 </a:t>
            </a:r>
            <a:r>
              <a:rPr lang="en-US" altLang="zh-TW" sz="2400" dirty="0">
                <a:latin typeface="Times New Roman" panose="02020603050405020304" pitchFamily="18" charset="0"/>
              </a:rPr>
              <a:t>– Wrong Answer</a:t>
            </a:r>
            <a:r>
              <a:rPr lang="zh-TW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>
                <a:latin typeface="Times New Roman" panose="02020603050405020304" pitchFamily="18" charset="0"/>
              </a:rPr>
              <a:t>(WA), Time-Limit Exceeded (TLE)</a:t>
            </a:r>
          </a:p>
          <a:p>
            <a:pPr eaLnBrk="1" hangingPunct="1"/>
            <a:endParaRPr lang="zh-TW" altLang="en-US" dirty="0" smtClean="0">
              <a:latin typeface="Times New Roman" panose="02020603050405020304" pitchFamily="18" charset="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204" y="2794524"/>
            <a:ext cx="8553447" cy="3207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63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5FECC6CC-92F4-408F-87CA-4918E7691FBA}" type="slidenum">
              <a:rPr lang="zh-TW" altLang="en-US"/>
              <a:pPr/>
              <a:t>21</a:t>
            </a:fld>
            <a:endParaRPr lang="en-US" altLang="zh-TW"/>
          </a:p>
        </p:txBody>
      </p:sp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b="1" dirty="0" smtClean="0"/>
              <a:t>學生使用教學 </a:t>
            </a:r>
            <a:r>
              <a:rPr lang="en-US" altLang="zh-TW" b="1" dirty="0" smtClean="0"/>
              <a:t>(7/12)</a:t>
            </a:r>
            <a:endParaRPr lang="zh-TW" altLang="en-US" b="1" dirty="0" smtClean="0"/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TW" altLang="en-US" sz="2400" dirty="0">
                <a:latin typeface="Times New Roman" panose="02020603050405020304" pitchFamily="18" charset="0"/>
              </a:rPr>
              <a:t>結果 </a:t>
            </a:r>
            <a:r>
              <a:rPr lang="en-US" altLang="zh-TW" sz="2400" dirty="0">
                <a:latin typeface="Times New Roman" panose="02020603050405020304" pitchFamily="18" charset="0"/>
              </a:rPr>
              <a:t>– Accept</a:t>
            </a:r>
            <a:r>
              <a:rPr lang="zh-TW" altLang="en-US" sz="2400" dirty="0">
                <a:latin typeface="Times New Roman" panose="02020603050405020304" pitchFamily="18" charset="0"/>
              </a:rPr>
              <a:t> </a:t>
            </a:r>
            <a:r>
              <a:rPr lang="en-US" altLang="zh-TW" sz="2400" dirty="0">
                <a:latin typeface="Times New Roman" panose="02020603050405020304" pitchFamily="18" charset="0"/>
              </a:rPr>
              <a:t>(AC)</a:t>
            </a:r>
          </a:p>
          <a:p>
            <a:pPr eaLnBrk="1" hangingPunct="1"/>
            <a:endParaRPr lang="zh-TW" altLang="en-US" dirty="0" smtClean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" y="2564904"/>
            <a:ext cx="8558582" cy="362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02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TW" altLang="en-US" sz="2400" dirty="0">
                <a:latin typeface="Times New Roman" panose="02020603050405020304" pitchFamily="18" charset="0"/>
              </a:rPr>
              <a:t>提交的歷史資訊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2301163"/>
            <a:ext cx="8593686" cy="3470988"/>
          </a:xfrm>
          <a:prstGeom prst="rect">
            <a:avLst/>
          </a:prstGeom>
        </p:spPr>
      </p:pic>
      <p:sp>
        <p:nvSpPr>
          <p:cNvPr id="10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863A4134-6134-4882-9B12-F42E4ABFAC9F}" type="slidenum">
              <a:rPr lang="zh-TW" altLang="en-US"/>
              <a:pPr/>
              <a:t>22</a:t>
            </a:fld>
            <a:endParaRPr lang="en-US" altLang="zh-TW"/>
          </a:p>
        </p:txBody>
      </p:sp>
      <p:sp>
        <p:nvSpPr>
          <p:cNvPr id="19458" name="Rectangle 1032"/>
          <p:cNvSpPr txBox="1">
            <a:spLocks noGrp="1" noChangeArrowheads="1"/>
          </p:cNvSpPr>
          <p:nvPr/>
        </p:nvSpPr>
        <p:spPr bwMode="auto">
          <a:xfrm>
            <a:off x="6515100" y="5772150"/>
            <a:ext cx="14287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325F8550-6177-499D-ACB2-7B1032BDF61E}" type="slidenum">
              <a:rPr lang="zh-TW" altLang="en-US" sz="1050" b="1"/>
              <a:pPr algn="r" eaLnBrk="1" hangingPunct="1"/>
              <a:t>22</a:t>
            </a:fld>
            <a:endParaRPr lang="en-US" altLang="zh-TW" sz="1050" b="1"/>
          </a:p>
        </p:txBody>
      </p:sp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b="1" dirty="0" smtClean="0"/>
              <a:t>學生使用教學 </a:t>
            </a:r>
            <a:r>
              <a:rPr lang="en-US" altLang="zh-TW" b="1" dirty="0" smtClean="0"/>
              <a:t>(8/12)</a:t>
            </a:r>
            <a:endParaRPr lang="zh-TW" altLang="en-US" b="1" dirty="0" smtClean="0"/>
          </a:p>
        </p:txBody>
      </p:sp>
      <p:sp>
        <p:nvSpPr>
          <p:cNvPr id="57357" name="Text Box 13"/>
          <p:cNvSpPr txBox="1">
            <a:spLocks noChangeArrowheads="1"/>
          </p:cNvSpPr>
          <p:nvPr/>
        </p:nvSpPr>
        <p:spPr bwMode="auto">
          <a:xfrm>
            <a:off x="1925241" y="2943226"/>
            <a:ext cx="617477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1350" b="1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紅</a:t>
            </a:r>
            <a:r>
              <a:rPr lang="en-US" altLang="zh-TW" sz="1350" b="1">
                <a:latin typeface="標楷體" panose="03000509000000000000" pitchFamily="65" charset="-120"/>
                <a:ea typeface="標楷體" panose="03000509000000000000" pitchFamily="65" charset="-120"/>
              </a:rPr>
              <a:t>|</a:t>
            </a:r>
            <a:r>
              <a:rPr lang="zh-TW" altLang="en-US" sz="1350" b="1">
                <a:solidFill>
                  <a:srgbClr val="008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綠</a:t>
            </a:r>
          </a:p>
        </p:txBody>
      </p:sp>
    </p:spTree>
    <p:extLst>
      <p:ext uri="{BB962C8B-B14F-4D97-AF65-F5344CB8AC3E}">
        <p14:creationId xmlns:p14="http://schemas.microsoft.com/office/powerpoint/2010/main" val="858613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7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696673A6-66A8-46B2-B388-CD4C015C0DD3}" type="slidenum">
              <a:rPr lang="zh-TW" altLang="en-US"/>
              <a:pPr/>
              <a:t>23</a:t>
            </a:fld>
            <a:endParaRPr lang="en-US" altLang="zh-TW"/>
          </a:p>
        </p:txBody>
      </p:sp>
      <p:sp>
        <p:nvSpPr>
          <p:cNvPr id="20482" name="Rectangle 1032"/>
          <p:cNvSpPr txBox="1">
            <a:spLocks noGrp="1" noChangeArrowheads="1"/>
          </p:cNvSpPr>
          <p:nvPr/>
        </p:nvSpPr>
        <p:spPr bwMode="auto">
          <a:xfrm>
            <a:off x="6515100" y="5772150"/>
            <a:ext cx="14287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ED57C7C4-B810-462F-BE70-0147F7A16346}" type="slidenum">
              <a:rPr lang="zh-TW" altLang="en-US" sz="1050" b="1"/>
              <a:pPr algn="r" eaLnBrk="1" hangingPunct="1"/>
              <a:t>23</a:t>
            </a:fld>
            <a:endParaRPr lang="en-US" altLang="zh-TW" sz="1050" b="1"/>
          </a:p>
        </p:txBody>
      </p:sp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b="1" dirty="0" smtClean="0"/>
              <a:t>學生使用教學 </a:t>
            </a:r>
            <a:r>
              <a:rPr lang="en-US" altLang="zh-TW" b="1" dirty="0" smtClean="0"/>
              <a:t>(9/12)</a:t>
            </a:r>
            <a:endParaRPr lang="zh-TW" altLang="en-US" b="1" dirty="0" smtClean="0"/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TW" altLang="en-US" sz="2400" dirty="0">
                <a:latin typeface="Times New Roman" panose="02020603050405020304" pitchFamily="18" charset="0"/>
              </a:rPr>
              <a:t>報表 </a:t>
            </a:r>
            <a:r>
              <a:rPr lang="en-US" altLang="zh-TW" sz="2400" dirty="0">
                <a:latin typeface="Times New Roman" panose="02020603050405020304" pitchFamily="18" charset="0"/>
              </a:rPr>
              <a:t>– </a:t>
            </a:r>
            <a:r>
              <a:rPr lang="zh-TW" altLang="en-US" sz="2400" dirty="0">
                <a:latin typeface="Times New Roman" panose="02020603050405020304" pitchFamily="18" charset="0"/>
              </a:rPr>
              <a:t>概要</a:t>
            </a:r>
          </a:p>
        </p:txBody>
      </p:sp>
      <p:pic>
        <p:nvPicPr>
          <p:cNvPr id="2048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1" t="20673" r="5463" b="4233"/>
          <a:stretch>
            <a:fillRect/>
          </a:stretch>
        </p:blipFill>
        <p:spPr bwMode="auto">
          <a:xfrm>
            <a:off x="899592" y="2204864"/>
            <a:ext cx="7497397" cy="4661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6" name="Text Box 5"/>
          <p:cNvSpPr txBox="1">
            <a:spLocks noChangeArrowheads="1"/>
          </p:cNvSpPr>
          <p:nvPr/>
        </p:nvSpPr>
        <p:spPr bwMode="auto">
          <a:xfrm>
            <a:off x="5993093" y="4506181"/>
            <a:ext cx="58541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1200" dirty="0"/>
              <a:t>( </a:t>
            </a:r>
            <a:r>
              <a:rPr lang="en-US" altLang="zh-TW" sz="1200" b="1" dirty="0"/>
              <a:t>AC </a:t>
            </a:r>
            <a:r>
              <a:rPr lang="en-US" altLang="zh-TW" sz="1200" dirty="0"/>
              <a:t>)</a:t>
            </a:r>
          </a:p>
        </p:txBody>
      </p:sp>
      <p:sp>
        <p:nvSpPr>
          <p:cNvPr id="20487" name="Text Box 6"/>
          <p:cNvSpPr txBox="1">
            <a:spLocks noChangeArrowheads="1"/>
          </p:cNvSpPr>
          <p:nvPr/>
        </p:nvSpPr>
        <p:spPr bwMode="auto">
          <a:xfrm>
            <a:off x="6081708" y="4670823"/>
            <a:ext cx="99360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1200" dirty="0"/>
              <a:t>( </a:t>
            </a:r>
            <a:r>
              <a:rPr lang="en-US" altLang="zh-TW" sz="1200" b="1" dirty="0"/>
              <a:t>WA, TLE </a:t>
            </a:r>
            <a:r>
              <a:rPr lang="en-US" altLang="zh-TW" sz="1200" dirty="0"/>
              <a:t>)</a:t>
            </a:r>
          </a:p>
        </p:txBody>
      </p:sp>
      <p:sp>
        <p:nvSpPr>
          <p:cNvPr id="20488" name="Text Box 7"/>
          <p:cNvSpPr txBox="1">
            <a:spLocks noChangeArrowheads="1"/>
          </p:cNvSpPr>
          <p:nvPr/>
        </p:nvSpPr>
        <p:spPr bwMode="auto">
          <a:xfrm>
            <a:off x="6081708" y="4835465"/>
            <a:ext cx="57740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1200" dirty="0"/>
              <a:t>( </a:t>
            </a:r>
            <a:r>
              <a:rPr lang="en-US" altLang="zh-TW" sz="1200" b="1" dirty="0"/>
              <a:t>CE </a:t>
            </a:r>
            <a:r>
              <a:rPr lang="en-US" altLang="zh-TW" sz="1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9703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5C70DED3-7A49-47B5-A267-415D3ED6C8E0}" type="slidenum">
              <a:rPr lang="zh-TW" altLang="en-US"/>
              <a:pPr/>
              <a:t>24</a:t>
            </a:fld>
            <a:endParaRPr lang="en-US" altLang="zh-TW"/>
          </a:p>
        </p:txBody>
      </p:sp>
      <p:sp>
        <p:nvSpPr>
          <p:cNvPr id="21506" name="Rectangle 1032"/>
          <p:cNvSpPr txBox="1">
            <a:spLocks noGrp="1" noChangeArrowheads="1"/>
          </p:cNvSpPr>
          <p:nvPr/>
        </p:nvSpPr>
        <p:spPr bwMode="auto">
          <a:xfrm>
            <a:off x="6515100" y="5772150"/>
            <a:ext cx="14287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B9577538-C082-48A1-85D5-F91898D717DA}" type="slidenum">
              <a:rPr lang="zh-TW" altLang="en-US" sz="1050" b="1"/>
              <a:pPr algn="r" eaLnBrk="1" hangingPunct="1"/>
              <a:t>24</a:t>
            </a:fld>
            <a:endParaRPr lang="en-US" altLang="zh-TW" sz="1050" b="1"/>
          </a:p>
        </p:txBody>
      </p:sp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b="1" dirty="0" smtClean="0"/>
              <a:t>學生使用教學 </a:t>
            </a:r>
            <a:r>
              <a:rPr lang="en-US" altLang="zh-TW" b="1" dirty="0" smtClean="0"/>
              <a:t>(10/12)</a:t>
            </a:r>
            <a:endParaRPr lang="zh-TW" altLang="en-US" b="1" dirty="0" smtClean="0"/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TW" altLang="en-US" sz="2400" dirty="0">
                <a:latin typeface="Times New Roman" panose="02020603050405020304" pitchFamily="18" charset="0"/>
              </a:rPr>
              <a:t>報表 </a:t>
            </a:r>
            <a:r>
              <a:rPr lang="en-US" altLang="zh-TW" sz="2400" dirty="0">
                <a:latin typeface="Times New Roman" panose="02020603050405020304" pitchFamily="18" charset="0"/>
              </a:rPr>
              <a:t>– </a:t>
            </a:r>
            <a:r>
              <a:rPr lang="zh-TW" altLang="en-US" sz="2400" dirty="0">
                <a:latin typeface="Times New Roman" panose="02020603050405020304" pitchFamily="18" charset="0"/>
              </a:rPr>
              <a:t>詳細資訊</a:t>
            </a:r>
          </a:p>
        </p:txBody>
      </p:sp>
      <p:pic>
        <p:nvPicPr>
          <p:cNvPr id="2150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1" t="20770" r="5205" b="4233"/>
          <a:stretch>
            <a:fillRect/>
          </a:stretch>
        </p:blipFill>
        <p:spPr bwMode="auto">
          <a:xfrm>
            <a:off x="627571" y="2204864"/>
            <a:ext cx="7494321" cy="4621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219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B49889EF-0208-4857-BABB-678BD7E66609}" type="slidenum">
              <a:rPr lang="zh-TW" altLang="en-US"/>
              <a:pPr/>
              <a:t>25</a:t>
            </a:fld>
            <a:endParaRPr lang="en-US" altLang="zh-TW"/>
          </a:p>
        </p:txBody>
      </p:sp>
      <p:sp>
        <p:nvSpPr>
          <p:cNvPr id="22530" name="Rectangle 1032"/>
          <p:cNvSpPr txBox="1">
            <a:spLocks noGrp="1" noChangeArrowheads="1"/>
          </p:cNvSpPr>
          <p:nvPr/>
        </p:nvSpPr>
        <p:spPr bwMode="auto">
          <a:xfrm>
            <a:off x="6515100" y="5772150"/>
            <a:ext cx="14287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B9C20CF0-3A25-4319-963C-93100DE5BEA8}" type="slidenum">
              <a:rPr lang="zh-TW" altLang="en-US" sz="1050" b="1"/>
              <a:pPr algn="r" eaLnBrk="1" hangingPunct="1"/>
              <a:t>25</a:t>
            </a:fld>
            <a:endParaRPr lang="en-US" altLang="zh-TW" sz="1050" b="1"/>
          </a:p>
        </p:txBody>
      </p:sp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b="1" dirty="0" smtClean="0"/>
              <a:t>學生使用教學 </a:t>
            </a:r>
            <a:r>
              <a:rPr lang="en-US" altLang="zh-TW" b="1" dirty="0" smtClean="0"/>
              <a:t>(11/12)</a:t>
            </a:r>
            <a:endParaRPr lang="zh-TW" altLang="en-US" b="1" dirty="0" smtClean="0"/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TW" altLang="en-US" sz="2400" dirty="0">
                <a:latin typeface="Times New Roman" panose="02020603050405020304" pitchFamily="18" charset="0"/>
              </a:rPr>
              <a:t>報表 </a:t>
            </a:r>
            <a:r>
              <a:rPr lang="en-US" altLang="zh-TW" sz="2400" dirty="0">
                <a:latin typeface="Times New Roman" panose="02020603050405020304" pitchFamily="18" charset="0"/>
              </a:rPr>
              <a:t>– </a:t>
            </a:r>
            <a:r>
              <a:rPr lang="zh-TW" altLang="en-US" sz="2400" dirty="0">
                <a:latin typeface="Times New Roman" panose="02020603050405020304" pitchFamily="18" charset="0"/>
              </a:rPr>
              <a:t>排名</a:t>
            </a:r>
          </a:p>
        </p:txBody>
      </p:sp>
      <p:pic>
        <p:nvPicPr>
          <p:cNvPr id="2253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8" t="20869" r="3506" b="14175"/>
          <a:stretch>
            <a:fillRect/>
          </a:stretch>
        </p:blipFill>
        <p:spPr bwMode="auto">
          <a:xfrm>
            <a:off x="153580" y="2213587"/>
            <a:ext cx="8855889" cy="464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447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744BE8D5-50C2-4613-9F4B-083783D44B25}" type="slidenum">
              <a:rPr lang="zh-TW" altLang="en-US"/>
              <a:pPr/>
              <a:t>26</a:t>
            </a:fld>
            <a:endParaRPr lang="en-US" altLang="zh-TW"/>
          </a:p>
        </p:txBody>
      </p:sp>
      <p:sp>
        <p:nvSpPr>
          <p:cNvPr id="23554" name="Rectangle 1032"/>
          <p:cNvSpPr txBox="1">
            <a:spLocks noGrp="1" noChangeArrowheads="1"/>
          </p:cNvSpPr>
          <p:nvPr/>
        </p:nvSpPr>
        <p:spPr bwMode="auto">
          <a:xfrm>
            <a:off x="6515100" y="5772150"/>
            <a:ext cx="142875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fld id="{537648B4-02EF-497B-B6E3-4C1511815DE6}" type="slidenum">
              <a:rPr lang="zh-TW" altLang="en-US" sz="1050" b="1"/>
              <a:pPr algn="r" eaLnBrk="1" hangingPunct="1"/>
              <a:t>26</a:t>
            </a:fld>
            <a:endParaRPr lang="en-US" altLang="zh-TW" sz="1050" b="1"/>
          </a:p>
        </p:txBody>
      </p:sp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b="1" dirty="0" smtClean="0"/>
              <a:t>學生使用教學 </a:t>
            </a:r>
            <a:r>
              <a:rPr lang="en-US" altLang="zh-TW" b="1" dirty="0" smtClean="0"/>
              <a:t>(12/12)</a:t>
            </a:r>
            <a:endParaRPr lang="zh-TW" altLang="en-US" b="1" dirty="0" smtClean="0"/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TW" altLang="en-US" sz="2400" dirty="0">
                <a:latin typeface="Times New Roman" panose="02020603050405020304" pitchFamily="18" charset="0"/>
              </a:rPr>
              <a:t>報表 </a:t>
            </a:r>
            <a:r>
              <a:rPr lang="en-US" altLang="zh-TW" sz="2400" dirty="0">
                <a:latin typeface="Times New Roman" panose="02020603050405020304" pitchFamily="18" charset="0"/>
              </a:rPr>
              <a:t>– </a:t>
            </a:r>
            <a:r>
              <a:rPr lang="zh-TW" altLang="en-US" sz="2400" dirty="0">
                <a:latin typeface="Times New Roman" panose="02020603050405020304" pitchFamily="18" charset="0"/>
              </a:rPr>
              <a:t>執行結果統計圖</a:t>
            </a: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6" t="20869" r="5057" b="4430"/>
          <a:stretch>
            <a:fillRect/>
          </a:stretch>
        </p:blipFill>
        <p:spPr bwMode="auto">
          <a:xfrm>
            <a:off x="762000" y="2168473"/>
            <a:ext cx="7848872" cy="4689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315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14500" y="2420938"/>
            <a:ext cx="7429500" cy="1770062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e-tutor</a:t>
            </a:r>
            <a:r>
              <a:rPr lang="zh-TW" alt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zh-TW" altLang="en-US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題庫題目數量</a:t>
            </a:r>
            <a:endParaRPr lang="en-US" altLang="en-US" sz="44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723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zh-TW" altLang="en-US" b="1" dirty="0" smtClean="0"/>
              <a:t>中文題庫統計 </a:t>
            </a:r>
            <a:r>
              <a:rPr lang="en-US" altLang="zh-TW" b="1" dirty="0" smtClean="0"/>
              <a:t>(2015.11.09)</a:t>
            </a:r>
            <a:endParaRPr lang="zh-TW" altLang="en-US" b="1" dirty="0"/>
          </a:p>
        </p:txBody>
      </p:sp>
      <p:sp>
        <p:nvSpPr>
          <p:cNvPr id="29699" name="日期版面配置區 1"/>
          <p:cNvSpPr>
            <a:spLocks noGrp="1"/>
          </p:cNvSpPr>
          <p:nvPr>
            <p:ph type="dt" sz="quarter" idx="10"/>
          </p:nvPr>
        </p:nvSpPr>
        <p:spPr>
          <a:xfrm>
            <a:off x="457200" y="6519863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0DF0039F-9886-4B12-AF02-C87960F34EEE}" type="datetime1">
              <a:rPr lang="zh-TW" altLang="en-US" smtClean="0">
                <a:solidFill>
                  <a:srgbClr val="000000"/>
                </a:solidFill>
              </a:rPr>
              <a:pPr eaLnBrk="1" hangingPunct="1"/>
              <a:t>2015/11/9</a:t>
            </a:fld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29700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6553200" y="6519863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328F1144-4070-4AE8-A267-2A7E1746F250}" type="slidenum">
              <a:rPr lang="zh-TW" altLang="en-US" smtClean="0">
                <a:solidFill>
                  <a:srgbClr val="000000"/>
                </a:solidFill>
              </a:rPr>
              <a:pPr eaLnBrk="1" hangingPunct="1"/>
              <a:t>28</a:t>
            </a:fld>
            <a:endParaRPr lang="zh-TW" altLang="en-US" smtClean="0">
              <a:solidFill>
                <a:srgbClr val="000000"/>
              </a:solidFill>
            </a:endParaRPr>
          </a:p>
        </p:txBody>
      </p:sp>
      <p:graphicFrame>
        <p:nvGraphicFramePr>
          <p:cNvPr id="4" name="Group 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0485645"/>
              </p:ext>
            </p:extLst>
          </p:nvPr>
        </p:nvGraphicFramePr>
        <p:xfrm>
          <a:off x="1187450" y="1557338"/>
          <a:ext cx="6899275" cy="4970765"/>
        </p:xfrm>
        <a:graphic>
          <a:graphicData uri="http://schemas.openxmlformats.org/drawingml/2006/table">
            <a:tbl>
              <a:tblPr/>
              <a:tblGrid>
                <a:gridCol w="985838"/>
                <a:gridCol w="2124075"/>
                <a:gridCol w="795337"/>
                <a:gridCol w="793750"/>
                <a:gridCol w="793750"/>
                <a:gridCol w="795338"/>
                <a:gridCol w="611187"/>
              </a:tblGrid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題型</a:t>
                      </a: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難</a:t>
                      </a:r>
                      <a:endParaRPr kumimoji="1" lang="en-US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C7404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中</a:t>
                      </a:r>
                      <a:endParaRPr kumimoji="1" lang="en-US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C7404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易</a:t>
                      </a:r>
                      <a:endParaRPr kumimoji="1" lang="en-US" altLang="zh-TW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共計</a:t>
                      </a:r>
                      <a:endParaRPr kumimoji="1" lang="en-US" altLang="zh-TW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總數</a:t>
                      </a: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6388">
                <a:tc rowSpan="1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e-Tutor</a:t>
                      </a:r>
                      <a:r>
                        <a:rPr kumimoji="1" lang="zh-TW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團隊</a:t>
                      </a:r>
                    </a:p>
                  </a:txBody>
                  <a:tcPr marT="45709" marB="457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Array</a:t>
                      </a:r>
                      <a:endParaRPr kumimoji="1" lang="zh-TW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FC7404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1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963</a:t>
                      </a: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638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Backtracking</a:t>
                      </a:r>
                      <a:endParaRPr kumimoji="1" lang="zh-TW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FC7404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0638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Comprehensive</a:t>
                      </a:r>
                      <a:endParaRPr kumimoji="1" lang="zh-TW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FC7404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0638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Data</a:t>
                      </a:r>
                      <a:r>
                        <a:rPr kumimoji="1" lang="zh-TW" alt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 </a:t>
                      </a: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Structure</a:t>
                      </a:r>
                      <a:endParaRPr kumimoji="1" lang="zh-TW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FC7404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460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Dynamic Programming</a:t>
                      </a:r>
                      <a:endParaRPr kumimoji="1" lang="zh-TW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FC7404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0638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Geometry</a:t>
                      </a:r>
                      <a:endParaRPr kumimoji="1" lang="zh-TW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FC7404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0638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Graph Algorithm</a:t>
                      </a:r>
                      <a:endParaRPr kumimoji="1" lang="zh-TW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FC7404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0638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Greedy Algorithm</a:t>
                      </a:r>
                      <a:endParaRPr kumimoji="1" lang="zh-TW" alt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FC7404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0638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Mathematics</a:t>
                      </a:r>
                      <a:endParaRPr kumimoji="1" lang="zh-TW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FC7404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0638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Recursion</a:t>
                      </a:r>
                      <a:endParaRPr kumimoji="1" lang="zh-TW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FC7404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0638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Simulation</a:t>
                      </a:r>
                      <a:endParaRPr kumimoji="1" lang="zh-TW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FC7404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0638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Sorting</a:t>
                      </a:r>
                      <a:endParaRPr kumimoji="1" lang="zh-TW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FC7404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0638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Strings</a:t>
                      </a:r>
                      <a:endParaRPr kumimoji="1" lang="zh-TW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FC7404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0638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Other</a:t>
                      </a: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FC7404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40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>
                        <a:alpha val="50195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0638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Total </a:t>
                      </a: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FC7404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610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963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0597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zh-TW" altLang="en-US" b="1" dirty="0"/>
              <a:t>英</a:t>
            </a:r>
            <a:r>
              <a:rPr lang="zh-TW" altLang="en-US" b="1" dirty="0" smtClean="0"/>
              <a:t>文題庫統計 </a:t>
            </a:r>
            <a:r>
              <a:rPr lang="en-US" altLang="zh-TW" b="1" dirty="0" smtClean="0"/>
              <a:t>(2015.11.09)</a:t>
            </a:r>
            <a:endParaRPr lang="zh-TW" altLang="en-US" b="1" dirty="0"/>
          </a:p>
        </p:txBody>
      </p:sp>
      <p:sp>
        <p:nvSpPr>
          <p:cNvPr id="30723" name="日期版面配置區 1"/>
          <p:cNvSpPr>
            <a:spLocks noGrp="1"/>
          </p:cNvSpPr>
          <p:nvPr>
            <p:ph type="dt" sz="quarter" idx="10"/>
          </p:nvPr>
        </p:nvSpPr>
        <p:spPr>
          <a:xfrm>
            <a:off x="457200" y="6519863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0186AEEF-3CEB-4C5E-9A69-CE6A2771C1C4}" type="datetime1">
              <a:rPr lang="zh-TW" altLang="en-US" smtClean="0">
                <a:solidFill>
                  <a:srgbClr val="000000"/>
                </a:solidFill>
              </a:rPr>
              <a:pPr eaLnBrk="1" hangingPunct="1"/>
              <a:t>2015/11/9</a:t>
            </a:fld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30724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6553200" y="6519863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AA958B79-8453-4A0F-8062-00BB828D5878}" type="slidenum">
              <a:rPr lang="zh-TW" altLang="en-US" smtClean="0">
                <a:solidFill>
                  <a:srgbClr val="000000"/>
                </a:solidFill>
              </a:rPr>
              <a:pPr eaLnBrk="1" hangingPunct="1"/>
              <a:t>29</a:t>
            </a:fld>
            <a:endParaRPr lang="zh-TW" altLang="en-US" smtClean="0">
              <a:solidFill>
                <a:srgbClr val="000000"/>
              </a:solidFill>
            </a:endParaRPr>
          </a:p>
        </p:txBody>
      </p:sp>
      <p:graphicFrame>
        <p:nvGraphicFramePr>
          <p:cNvPr id="4" name="Group 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577046"/>
              </p:ext>
            </p:extLst>
          </p:nvPr>
        </p:nvGraphicFramePr>
        <p:xfrm>
          <a:off x="1187450" y="1557338"/>
          <a:ext cx="6899275" cy="4970765"/>
        </p:xfrm>
        <a:graphic>
          <a:graphicData uri="http://schemas.openxmlformats.org/drawingml/2006/table">
            <a:tbl>
              <a:tblPr/>
              <a:tblGrid>
                <a:gridCol w="985838"/>
                <a:gridCol w="2124075"/>
                <a:gridCol w="795337"/>
                <a:gridCol w="793750"/>
                <a:gridCol w="793750"/>
                <a:gridCol w="795338"/>
                <a:gridCol w="611187"/>
              </a:tblGrid>
              <a:tr h="3333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題型</a:t>
                      </a: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難</a:t>
                      </a:r>
                      <a:endParaRPr kumimoji="1" lang="en-US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C7404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中</a:t>
                      </a:r>
                      <a:endParaRPr kumimoji="1" lang="en-US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C7404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易</a:t>
                      </a:r>
                      <a:endParaRPr kumimoji="1" lang="en-US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共計</a:t>
                      </a:r>
                      <a:endParaRPr kumimoji="1" lang="en-US" altLang="zh-TW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總數</a:t>
                      </a: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6388">
                <a:tc rowSpan="1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e-Tutor</a:t>
                      </a:r>
                      <a:r>
                        <a:rPr kumimoji="1" lang="zh-TW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團隊</a:t>
                      </a:r>
                    </a:p>
                  </a:txBody>
                  <a:tcPr marT="45709" marB="457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Array</a:t>
                      </a:r>
                      <a:endParaRPr kumimoji="1" lang="zh-TW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FC7404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1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427</a:t>
                      </a: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638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Backtracking</a:t>
                      </a:r>
                      <a:endParaRPr kumimoji="1" lang="zh-TW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FC7404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0638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Comprehensive</a:t>
                      </a:r>
                      <a:endParaRPr kumimoji="1" lang="zh-TW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FC7404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0638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Data</a:t>
                      </a:r>
                      <a:r>
                        <a:rPr kumimoji="1" lang="zh-TW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 </a:t>
                      </a: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Structure</a:t>
                      </a:r>
                      <a:endParaRPr kumimoji="1" lang="zh-TW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FC7404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460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Dynamic Programming</a:t>
                      </a:r>
                      <a:endParaRPr kumimoji="1" lang="zh-TW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FC7404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0638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Geometry</a:t>
                      </a:r>
                      <a:endParaRPr kumimoji="1" lang="zh-TW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FC7404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0638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Graph Algorithm</a:t>
                      </a:r>
                      <a:endParaRPr kumimoji="1" lang="zh-TW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FC7404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0638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Greedy Algorithm</a:t>
                      </a:r>
                      <a:endParaRPr kumimoji="1" lang="zh-TW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FC7404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0638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Mathematics</a:t>
                      </a:r>
                      <a:endParaRPr kumimoji="1" lang="zh-TW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FC7404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0638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Recursion</a:t>
                      </a:r>
                      <a:endParaRPr kumimoji="1" lang="zh-TW" alt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FC7404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0638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Simulation</a:t>
                      </a:r>
                      <a:endParaRPr kumimoji="1" lang="zh-TW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FC7404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0638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Sorting</a:t>
                      </a:r>
                      <a:endParaRPr kumimoji="1" lang="zh-TW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FC7404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0638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Strings</a:t>
                      </a:r>
                      <a:endParaRPr kumimoji="1" lang="zh-TW" alt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FC7404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0638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Other</a:t>
                      </a: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FC7404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>
                        <a:alpha val="50195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30638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Total </a:t>
                      </a: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FC7404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B05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427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69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04" y="1556791"/>
            <a:ext cx="8648352" cy="5283439"/>
          </a:xfrm>
          <a:prstGeom prst="rect">
            <a:avLst/>
          </a:prstGeom>
        </p:spPr>
      </p:pic>
      <p:sp>
        <p:nvSpPr>
          <p:cNvPr id="24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6ED39BF9-D755-421E-920F-32DA519C2E3E}" type="slidenum">
              <a:rPr lang="zh-TW" altLang="en-US"/>
              <a:pPr/>
              <a:t>3</a:t>
            </a:fld>
            <a:endParaRPr lang="en-US" altLang="zh-TW"/>
          </a:p>
        </p:txBody>
      </p:sp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 b="1" dirty="0" smtClean="0"/>
              <a:t>平台介紹</a:t>
            </a:r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3340893" y="1623368"/>
            <a:ext cx="3517107" cy="369094"/>
            <a:chOff x="521" y="194"/>
            <a:chExt cx="2954" cy="310"/>
          </a:xfrm>
        </p:grpSpPr>
        <p:sp>
          <p:nvSpPr>
            <p:cNvPr id="55304" name="AutoShape 11" descr="40%"/>
            <p:cNvSpPr>
              <a:spLocks noChangeArrowheads="1"/>
            </p:cNvSpPr>
            <p:nvPr/>
          </p:nvSpPr>
          <p:spPr bwMode="auto">
            <a:xfrm>
              <a:off x="521" y="210"/>
              <a:ext cx="2903" cy="272"/>
            </a:xfrm>
            <a:prstGeom prst="roundRect">
              <a:avLst>
                <a:gd name="adj" fmla="val 16667"/>
              </a:avLst>
            </a:prstGeom>
            <a:pattFill prst="pct40">
              <a:fgClr>
                <a:srgbClr val="FFFF00"/>
              </a:fgClr>
              <a:bgClr>
                <a:schemeClr val="bg1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endParaRPr lang="zh-TW" altLang="en-US" sz="1350"/>
            </a:p>
          </p:txBody>
        </p:sp>
        <p:sp>
          <p:nvSpPr>
            <p:cNvPr id="55305" name="Text Box 10"/>
            <p:cNvSpPr txBox="1">
              <a:spLocks noChangeArrowheads="1"/>
            </p:cNvSpPr>
            <p:nvPr/>
          </p:nvSpPr>
          <p:spPr bwMode="auto">
            <a:xfrm>
              <a:off x="567" y="194"/>
              <a:ext cx="2908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r>
                <a:rPr lang="en-US" altLang="zh-TW" b="1">
                  <a:solidFill>
                    <a:srgbClr val="FF0000"/>
                  </a:solidFill>
                  <a:hlinkClick r:id="rId3"/>
                </a:rPr>
                <a:t>http://e-tutor.itsa.org.tw/e-Tutor/</a:t>
              </a:r>
              <a:r>
                <a:rPr lang="en-US" altLang="zh-TW" sz="1350"/>
                <a:t> </a:t>
              </a:r>
              <a:endParaRPr lang="zh-TW" altLang="en-US" sz="1350"/>
            </a:p>
          </p:txBody>
        </p:sp>
      </p:grpSp>
      <p:grpSp>
        <p:nvGrpSpPr>
          <p:cNvPr id="55322" name="Group 26"/>
          <p:cNvGrpSpPr>
            <a:grpSpLocks/>
          </p:cNvGrpSpPr>
          <p:nvPr/>
        </p:nvGrpSpPr>
        <p:grpSpPr bwMode="auto">
          <a:xfrm>
            <a:off x="28104" y="5092107"/>
            <a:ext cx="1538737" cy="1649262"/>
            <a:chOff x="295" y="2568"/>
            <a:chExt cx="1179" cy="953"/>
          </a:xfrm>
        </p:grpSpPr>
        <p:sp>
          <p:nvSpPr>
            <p:cNvPr id="55307" name="AutoShape 22"/>
            <p:cNvSpPr>
              <a:spLocks noChangeArrowheads="1"/>
            </p:cNvSpPr>
            <p:nvPr/>
          </p:nvSpPr>
          <p:spPr bwMode="auto">
            <a:xfrm>
              <a:off x="295" y="2659"/>
              <a:ext cx="1179" cy="862"/>
            </a:xfrm>
            <a:prstGeom prst="roundRect">
              <a:avLst>
                <a:gd name="adj" fmla="val 16667"/>
              </a:avLst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endParaRPr lang="zh-TW" altLang="en-US" sz="1350"/>
            </a:p>
          </p:txBody>
        </p:sp>
        <p:sp>
          <p:nvSpPr>
            <p:cNvPr id="55308" name="AutoShape 37"/>
            <p:cNvSpPr>
              <a:spLocks noChangeArrowheads="1"/>
            </p:cNvSpPr>
            <p:nvPr/>
          </p:nvSpPr>
          <p:spPr bwMode="auto">
            <a:xfrm>
              <a:off x="385" y="2568"/>
              <a:ext cx="998" cy="227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endParaRPr lang="zh-TW" altLang="en-US" sz="1350"/>
            </a:p>
          </p:txBody>
        </p:sp>
        <p:sp>
          <p:nvSpPr>
            <p:cNvPr id="55309" name="Text Box 38"/>
            <p:cNvSpPr txBox="1">
              <a:spLocks noChangeArrowheads="1"/>
            </p:cNvSpPr>
            <p:nvPr/>
          </p:nvSpPr>
          <p:spPr bwMode="auto">
            <a:xfrm>
              <a:off x="344" y="2592"/>
              <a:ext cx="1074" cy="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r>
                <a:rPr lang="zh-TW" altLang="en-US" sz="1400" b="1" dirty="0">
                  <a:solidFill>
                    <a:srgbClr val="6600FF"/>
                  </a:solidFill>
                  <a:ea typeface="標楷體" panose="03000509000000000000" pitchFamily="65" charset="-120"/>
                </a:rPr>
                <a:t>登入 </a:t>
              </a:r>
              <a:r>
                <a:rPr lang="en-US" altLang="zh-TW" sz="1400" b="1" dirty="0">
                  <a:ea typeface="標楷體" panose="03000509000000000000" pitchFamily="65" charset="-120"/>
                </a:rPr>
                <a:t>/ </a:t>
              </a:r>
              <a:r>
                <a:rPr lang="zh-TW" altLang="en-US" sz="1400" b="1" dirty="0">
                  <a:solidFill>
                    <a:srgbClr val="6600FF"/>
                  </a:solidFill>
                  <a:ea typeface="標楷體" panose="03000509000000000000" pitchFamily="65" charset="-120"/>
                </a:rPr>
                <a:t>申請帳號</a:t>
              </a:r>
            </a:p>
          </p:txBody>
        </p:sp>
      </p:grpSp>
      <p:grpSp>
        <p:nvGrpSpPr>
          <p:cNvPr id="55324" name="Group 28"/>
          <p:cNvGrpSpPr>
            <a:grpSpLocks/>
          </p:cNvGrpSpPr>
          <p:nvPr/>
        </p:nvGrpSpPr>
        <p:grpSpPr bwMode="auto">
          <a:xfrm>
            <a:off x="1621656" y="2796910"/>
            <a:ext cx="5469489" cy="4043320"/>
            <a:chOff x="1565" y="2469"/>
            <a:chExt cx="2540" cy="1687"/>
          </a:xfrm>
        </p:grpSpPr>
        <p:sp>
          <p:nvSpPr>
            <p:cNvPr id="55316" name="AutoShape 22"/>
            <p:cNvSpPr>
              <a:spLocks noChangeArrowheads="1"/>
            </p:cNvSpPr>
            <p:nvPr/>
          </p:nvSpPr>
          <p:spPr bwMode="auto">
            <a:xfrm>
              <a:off x="1565" y="2614"/>
              <a:ext cx="2540" cy="1542"/>
            </a:xfrm>
            <a:prstGeom prst="roundRect">
              <a:avLst>
                <a:gd name="adj" fmla="val 16667"/>
              </a:avLst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endParaRPr lang="zh-TW" altLang="en-US" sz="1350"/>
            </a:p>
          </p:txBody>
        </p:sp>
        <p:sp>
          <p:nvSpPr>
            <p:cNvPr id="55317" name="AutoShape 37"/>
            <p:cNvSpPr>
              <a:spLocks noChangeArrowheads="1"/>
            </p:cNvSpPr>
            <p:nvPr/>
          </p:nvSpPr>
          <p:spPr bwMode="auto">
            <a:xfrm>
              <a:off x="2472" y="2478"/>
              <a:ext cx="798" cy="227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endParaRPr lang="zh-TW" altLang="en-US" sz="1350"/>
            </a:p>
          </p:txBody>
        </p:sp>
        <p:sp>
          <p:nvSpPr>
            <p:cNvPr id="55318" name="Text Box 38"/>
            <p:cNvSpPr txBox="1">
              <a:spLocks noChangeArrowheads="1"/>
            </p:cNvSpPr>
            <p:nvPr/>
          </p:nvSpPr>
          <p:spPr bwMode="auto">
            <a:xfrm>
              <a:off x="2634" y="2469"/>
              <a:ext cx="602" cy="2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r>
                <a:rPr lang="zh-TW" altLang="en-US" sz="1600" b="1" dirty="0" smtClean="0">
                  <a:solidFill>
                    <a:srgbClr val="6600FF"/>
                  </a:solidFill>
                  <a:ea typeface="標楷體" panose="03000509000000000000" pitchFamily="65" charset="-120"/>
                </a:rPr>
                <a:t>   公告</a:t>
              </a:r>
              <a:endParaRPr lang="en-US" altLang="zh-TW" sz="1600" b="1" dirty="0" smtClean="0">
                <a:solidFill>
                  <a:srgbClr val="6600FF"/>
                </a:solidFill>
                <a:ea typeface="標楷體" panose="03000509000000000000" pitchFamily="65" charset="-120"/>
              </a:endParaRPr>
            </a:p>
            <a:p>
              <a:pPr eaLnBrk="1" hangingPunct="1"/>
              <a:r>
                <a:rPr lang="zh-TW" altLang="en-US" sz="1600" b="1" dirty="0" smtClean="0">
                  <a:solidFill>
                    <a:srgbClr val="6600FF"/>
                  </a:solidFill>
                  <a:ea typeface="標楷體" panose="03000509000000000000" pitchFamily="65" charset="-120"/>
                </a:rPr>
                <a:t>最新消</a:t>
              </a:r>
              <a:r>
                <a:rPr lang="zh-TW" altLang="en-US" sz="1600" b="1" dirty="0">
                  <a:solidFill>
                    <a:srgbClr val="6600FF"/>
                  </a:solidFill>
                  <a:ea typeface="標楷體" panose="03000509000000000000" pitchFamily="65" charset="-120"/>
                </a:rPr>
                <a:t>息</a:t>
              </a:r>
            </a:p>
          </p:txBody>
        </p:sp>
      </p:grpSp>
      <p:grpSp>
        <p:nvGrpSpPr>
          <p:cNvPr id="55325" name="Group 29"/>
          <p:cNvGrpSpPr>
            <a:grpSpLocks/>
          </p:cNvGrpSpPr>
          <p:nvPr/>
        </p:nvGrpSpPr>
        <p:grpSpPr bwMode="auto">
          <a:xfrm>
            <a:off x="7179897" y="2865727"/>
            <a:ext cx="1504799" cy="3273681"/>
            <a:chOff x="4195" y="2391"/>
            <a:chExt cx="1179" cy="722"/>
          </a:xfrm>
        </p:grpSpPr>
        <p:sp>
          <p:nvSpPr>
            <p:cNvPr id="55319" name="AutoShape 22"/>
            <p:cNvSpPr>
              <a:spLocks noChangeArrowheads="1"/>
            </p:cNvSpPr>
            <p:nvPr/>
          </p:nvSpPr>
          <p:spPr bwMode="auto">
            <a:xfrm>
              <a:off x="4195" y="2478"/>
              <a:ext cx="1179" cy="635"/>
            </a:xfrm>
            <a:prstGeom prst="roundRect">
              <a:avLst>
                <a:gd name="adj" fmla="val 16667"/>
              </a:avLst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endParaRPr lang="zh-TW" altLang="en-US" sz="1350"/>
            </a:p>
          </p:txBody>
        </p:sp>
        <p:sp>
          <p:nvSpPr>
            <p:cNvPr id="55320" name="AutoShape 37"/>
            <p:cNvSpPr>
              <a:spLocks noChangeArrowheads="1"/>
            </p:cNvSpPr>
            <p:nvPr/>
          </p:nvSpPr>
          <p:spPr bwMode="auto">
            <a:xfrm>
              <a:off x="4286" y="2391"/>
              <a:ext cx="998" cy="82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endParaRPr lang="zh-TW" altLang="en-US" sz="1350"/>
            </a:p>
          </p:txBody>
        </p:sp>
        <p:sp>
          <p:nvSpPr>
            <p:cNvPr id="55321" name="Text Box 38"/>
            <p:cNvSpPr txBox="1">
              <a:spLocks noChangeArrowheads="1"/>
            </p:cNvSpPr>
            <p:nvPr/>
          </p:nvSpPr>
          <p:spPr bwMode="auto">
            <a:xfrm>
              <a:off x="4362" y="2395"/>
              <a:ext cx="840" cy="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r>
                <a:rPr lang="zh-TW" altLang="en-US" sz="1600" b="1" dirty="0">
                  <a:solidFill>
                    <a:srgbClr val="6600FF"/>
                  </a:solidFill>
                  <a:ea typeface="標楷體" panose="03000509000000000000" pitchFamily="65" charset="-120"/>
                </a:rPr>
                <a:t>其他平台</a:t>
              </a:r>
            </a:p>
          </p:txBody>
        </p:sp>
      </p:grpSp>
      <p:grpSp>
        <p:nvGrpSpPr>
          <p:cNvPr id="21" name="Group 29"/>
          <p:cNvGrpSpPr>
            <a:grpSpLocks/>
          </p:cNvGrpSpPr>
          <p:nvPr/>
        </p:nvGrpSpPr>
        <p:grpSpPr bwMode="auto">
          <a:xfrm>
            <a:off x="7128889" y="4961283"/>
            <a:ext cx="1809750" cy="357188"/>
            <a:chOff x="4388" y="3249"/>
            <a:chExt cx="1140" cy="227"/>
          </a:xfrm>
        </p:grpSpPr>
        <p:sp>
          <p:nvSpPr>
            <p:cNvPr id="22" name="AutoShape 18" descr="40%"/>
            <p:cNvSpPr>
              <a:spLocks noChangeArrowheads="1"/>
            </p:cNvSpPr>
            <p:nvPr/>
          </p:nvSpPr>
          <p:spPr bwMode="auto">
            <a:xfrm>
              <a:off x="4388" y="3249"/>
              <a:ext cx="1089" cy="227"/>
            </a:xfrm>
            <a:prstGeom prst="roundRect">
              <a:avLst>
                <a:gd name="adj" fmla="val 16667"/>
              </a:avLst>
            </a:prstGeom>
            <a:pattFill prst="pct40">
              <a:fgClr>
                <a:srgbClr val="99CCFF"/>
              </a:fgClr>
              <a:bgClr>
                <a:schemeClr val="bg1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3" name="Text Box 14"/>
            <p:cNvSpPr txBox="1">
              <a:spLocks noChangeArrowheads="1"/>
            </p:cNvSpPr>
            <p:nvPr/>
          </p:nvSpPr>
          <p:spPr bwMode="auto">
            <a:xfrm>
              <a:off x="4388" y="3249"/>
              <a:ext cx="114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1600" b="1" dirty="0">
                  <a:solidFill>
                    <a:srgbClr val="6600FF"/>
                  </a:solidFill>
                </a:rPr>
                <a:t>創作社群服務平台</a:t>
              </a:r>
            </a:p>
          </p:txBody>
        </p:sp>
      </p:grpSp>
      <p:grpSp>
        <p:nvGrpSpPr>
          <p:cNvPr id="25" name="Group 30"/>
          <p:cNvGrpSpPr>
            <a:grpSpLocks/>
          </p:cNvGrpSpPr>
          <p:nvPr/>
        </p:nvGrpSpPr>
        <p:grpSpPr bwMode="auto">
          <a:xfrm>
            <a:off x="6858000" y="5713812"/>
            <a:ext cx="2286000" cy="357187"/>
            <a:chOff x="4117" y="3702"/>
            <a:chExt cx="1396" cy="227"/>
          </a:xfrm>
        </p:grpSpPr>
        <p:sp>
          <p:nvSpPr>
            <p:cNvPr id="26" name="AutoShape 20" descr="40%"/>
            <p:cNvSpPr>
              <a:spLocks noChangeArrowheads="1"/>
            </p:cNvSpPr>
            <p:nvPr/>
          </p:nvSpPr>
          <p:spPr bwMode="auto">
            <a:xfrm>
              <a:off x="4197" y="3702"/>
              <a:ext cx="1316" cy="227"/>
            </a:xfrm>
            <a:prstGeom prst="roundRect">
              <a:avLst>
                <a:gd name="adj" fmla="val 16667"/>
              </a:avLst>
            </a:prstGeom>
            <a:pattFill prst="pct40">
              <a:fgClr>
                <a:srgbClr val="99CCFF"/>
              </a:fgClr>
              <a:bgClr>
                <a:schemeClr val="bg1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7" name="Text Box 15"/>
            <p:cNvSpPr txBox="1">
              <a:spLocks noChangeArrowheads="1"/>
            </p:cNvSpPr>
            <p:nvPr/>
          </p:nvSpPr>
          <p:spPr bwMode="auto">
            <a:xfrm>
              <a:off x="4117" y="3717"/>
              <a:ext cx="1396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1600" b="1" dirty="0">
                  <a:solidFill>
                    <a:srgbClr val="6600FF"/>
                  </a:solidFill>
                </a:rPr>
                <a:t>軟體學習資源服務平台</a:t>
              </a:r>
            </a:p>
          </p:txBody>
        </p:sp>
      </p:grpSp>
      <p:grpSp>
        <p:nvGrpSpPr>
          <p:cNvPr id="28" name="Group 28"/>
          <p:cNvGrpSpPr>
            <a:grpSpLocks/>
          </p:cNvGrpSpPr>
          <p:nvPr/>
        </p:nvGrpSpPr>
        <p:grpSpPr bwMode="auto">
          <a:xfrm>
            <a:off x="7081265" y="4071937"/>
            <a:ext cx="1776412" cy="357188"/>
            <a:chOff x="4409" y="2523"/>
            <a:chExt cx="1140" cy="272"/>
          </a:xfrm>
        </p:grpSpPr>
        <p:sp>
          <p:nvSpPr>
            <p:cNvPr id="29" name="AutoShape 16" descr="40%"/>
            <p:cNvSpPr>
              <a:spLocks noChangeArrowheads="1"/>
            </p:cNvSpPr>
            <p:nvPr/>
          </p:nvSpPr>
          <p:spPr bwMode="auto">
            <a:xfrm>
              <a:off x="4409" y="2568"/>
              <a:ext cx="1089" cy="227"/>
            </a:xfrm>
            <a:prstGeom prst="roundRect">
              <a:avLst>
                <a:gd name="adj" fmla="val 16667"/>
              </a:avLst>
            </a:prstGeom>
            <a:pattFill prst="pct40">
              <a:fgClr>
                <a:srgbClr val="99CCFF"/>
              </a:fgClr>
              <a:bgClr>
                <a:schemeClr val="bg1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kumimoji="1" lang="zh-TW" altLang="en-US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30" name="Text Box 13"/>
            <p:cNvSpPr txBox="1">
              <a:spLocks noChangeArrowheads="1"/>
            </p:cNvSpPr>
            <p:nvPr/>
          </p:nvSpPr>
          <p:spPr bwMode="auto">
            <a:xfrm>
              <a:off x="4409" y="2523"/>
              <a:ext cx="1140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itchFamily="18" charset="0"/>
                  <a:ea typeface="新細明體" charset="-12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zh-TW" altLang="en-US" sz="1600" b="1" dirty="0">
                  <a:solidFill>
                    <a:srgbClr val="6600FF"/>
                  </a:solidFill>
                </a:rPr>
                <a:t>線上協同學習平台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94425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5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55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55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zh-TW" altLang="en-US" b="1" dirty="0" smtClean="0"/>
              <a:t>題庫統計 </a:t>
            </a:r>
            <a:r>
              <a:rPr lang="en-US" altLang="zh-TW" b="1" dirty="0" smtClean="0"/>
              <a:t>(2015.11.09)</a:t>
            </a:r>
            <a:endParaRPr lang="zh-TW" altLang="en-US" b="1" dirty="0"/>
          </a:p>
        </p:txBody>
      </p:sp>
      <p:sp>
        <p:nvSpPr>
          <p:cNvPr id="31747" name="日期版面配置區 1"/>
          <p:cNvSpPr>
            <a:spLocks noGrp="1"/>
          </p:cNvSpPr>
          <p:nvPr>
            <p:ph type="dt" sz="quarter" idx="10"/>
          </p:nvPr>
        </p:nvSpPr>
        <p:spPr>
          <a:xfrm>
            <a:off x="457200" y="6519863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EB4FD98E-D747-45E2-A446-E0E4D88A4D39}" type="datetime1">
              <a:rPr lang="zh-TW" altLang="en-US" smtClean="0">
                <a:solidFill>
                  <a:srgbClr val="000000"/>
                </a:solidFill>
              </a:rPr>
              <a:pPr eaLnBrk="1" hangingPunct="1"/>
              <a:t>2015/11/9</a:t>
            </a:fld>
            <a:endParaRPr lang="zh-TW" altLang="en-US" smtClean="0">
              <a:solidFill>
                <a:srgbClr val="000000"/>
              </a:solidFill>
            </a:endParaRPr>
          </a:p>
        </p:txBody>
      </p:sp>
      <p:sp>
        <p:nvSpPr>
          <p:cNvPr id="31748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6553200" y="6519863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711B7169-54C9-473F-97AD-DDB0CA815551}" type="slidenum">
              <a:rPr lang="zh-TW" altLang="en-US" smtClean="0">
                <a:solidFill>
                  <a:srgbClr val="000000"/>
                </a:solidFill>
              </a:rPr>
              <a:pPr eaLnBrk="1" hangingPunct="1"/>
              <a:t>30</a:t>
            </a:fld>
            <a:endParaRPr lang="zh-TW" altLang="en-US" smtClean="0">
              <a:solidFill>
                <a:srgbClr val="000000"/>
              </a:solidFill>
            </a:endParaRPr>
          </a:p>
        </p:txBody>
      </p:sp>
      <p:graphicFrame>
        <p:nvGraphicFramePr>
          <p:cNvPr id="4" name="Group 6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867130"/>
              </p:ext>
            </p:extLst>
          </p:nvPr>
        </p:nvGraphicFramePr>
        <p:xfrm>
          <a:off x="323528" y="1372040"/>
          <a:ext cx="8272338" cy="5485960"/>
        </p:xfrm>
        <a:graphic>
          <a:graphicData uri="http://schemas.openxmlformats.org/drawingml/2006/table">
            <a:tbl>
              <a:tblPr/>
              <a:tblGrid>
                <a:gridCol w="2232248"/>
                <a:gridCol w="2091978"/>
                <a:gridCol w="1047750"/>
                <a:gridCol w="1046162"/>
                <a:gridCol w="1047750"/>
                <a:gridCol w="806450"/>
              </a:tblGrid>
              <a:tr h="1434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zh-TW" alt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題型</a:t>
                      </a: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中文題數</a:t>
                      </a: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英文題數</a:t>
                      </a:r>
                      <a:endParaRPr kumimoji="1" lang="en-US" altLang="zh-TW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中英加總</a:t>
                      </a:r>
                      <a:endParaRPr kumimoji="1" lang="en-US" altLang="zh-TW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總數</a:t>
                      </a: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NCPC</a:t>
                      </a:r>
                      <a:endParaRPr kumimoji="1" lang="zh-TW" alt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~2015</a:t>
                      </a:r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決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 rowSpan="19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1830</a:t>
                      </a: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ACM ICPC </a:t>
                      </a:r>
                      <a:r>
                        <a:rPr kumimoji="1" lang="zh-TW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台灣區 </a:t>
                      </a:r>
                    </a:p>
                  </a:txBody>
                  <a:tcPr marT="45709" marB="457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~</a:t>
                      </a:r>
                      <a:r>
                        <a:rPr lang="en-US" altLang="zh-TW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2014</a:t>
                      </a:r>
                      <a:r>
                        <a:rPr lang="zh-TW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年</a:t>
                      </a:r>
                      <a:endParaRPr lang="zh-TW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255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ITSA</a:t>
                      </a:r>
                      <a:r>
                        <a:rPr kumimoji="1" lang="zh-TW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桂冠賽挑戰大賽</a:t>
                      </a:r>
                    </a:p>
                  </a:txBody>
                  <a:tcPr marT="45709" marB="457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第一屆</a:t>
                      </a: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第四屆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3932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ITSA</a:t>
                      </a:r>
                      <a:r>
                        <a:rPr kumimoji="1" lang="zh-TW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月賽</a:t>
                      </a:r>
                    </a:p>
                  </a:txBody>
                  <a:tcPr marT="45709" marB="457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第</a:t>
                      </a: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1~42</a:t>
                      </a:r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次月賽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PTC</a:t>
                      </a:r>
                      <a:r>
                        <a:rPr kumimoji="1" lang="zh-TW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月賽</a:t>
                      </a:r>
                    </a:p>
                  </a:txBody>
                  <a:tcPr marT="45709" marB="457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2015</a:t>
                      </a:r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年</a:t>
                      </a:r>
                      <a:r>
                        <a:rPr lang="en-US" altLang="zh-TW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4~10</a:t>
                      </a:r>
                      <a:r>
                        <a:rPr lang="zh-TW" alt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月月賽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0">
                <a:tc rowSpan="1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e-Tutor</a:t>
                      </a:r>
                      <a:r>
                        <a:rPr kumimoji="1" lang="zh-TW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團隊</a:t>
                      </a:r>
                    </a:p>
                  </a:txBody>
                  <a:tcPr marT="45709" marB="45709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Array</a:t>
                      </a:r>
                      <a:endParaRPr kumimoji="1" lang="zh-TW" alt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192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Backtracking</a:t>
                      </a:r>
                      <a:endParaRPr kumimoji="1" lang="zh-TW" alt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Comprehensive</a:t>
                      </a:r>
                      <a:endParaRPr kumimoji="1" lang="zh-TW" alt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2360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Data</a:t>
                      </a:r>
                      <a:r>
                        <a:rPr kumimoji="1" lang="zh-TW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 </a:t>
                      </a: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Structure</a:t>
                      </a:r>
                      <a:endParaRPr kumimoji="1" lang="zh-TW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85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3734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Dynamic Programming</a:t>
                      </a:r>
                      <a:endParaRPr kumimoji="1" lang="zh-TW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51074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Geometry</a:t>
                      </a:r>
                      <a:endParaRPr kumimoji="1" lang="zh-TW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Graph Algorithm</a:t>
                      </a:r>
                      <a:endParaRPr kumimoji="1" lang="zh-TW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43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Greedy Algorithm</a:t>
                      </a:r>
                      <a:endParaRPr kumimoji="1" lang="zh-TW" alt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2026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Mathematics</a:t>
                      </a:r>
                      <a:endParaRPr kumimoji="1" lang="zh-TW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84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423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3400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Recursion</a:t>
                      </a:r>
                      <a:endParaRPr kumimoji="1" lang="zh-TW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4773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Simulation</a:t>
                      </a:r>
                      <a:endParaRPr kumimoji="1" lang="zh-TW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Sorting</a:t>
                      </a:r>
                      <a:endParaRPr kumimoji="1" lang="zh-TW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47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Strings</a:t>
                      </a:r>
                      <a:endParaRPr kumimoji="1" lang="zh-TW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Angsana New" pitchFamily="18" charset="-34"/>
                        <a:cs typeface="Times New Roman" pitchFamily="18" charset="0"/>
                      </a:endParaRP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142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116930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Angsana New" pitchFamily="18" charset="-34"/>
                          <a:cs typeface="Times New Roman" pitchFamily="18" charset="0"/>
                        </a:rPr>
                        <a:t>Other</a:t>
                      </a:r>
                    </a:p>
                  </a:txBody>
                  <a:tcPr marT="45709" marB="45709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>
                        <a:alpha val="50195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>
                        <a:alpha val="50195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058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投影片編號版面配置區 5"/>
          <p:cNvSpPr txBox="1">
            <a:spLocks noGrp="1"/>
          </p:cNvSpPr>
          <p:nvPr/>
        </p:nvSpPr>
        <p:spPr bwMode="auto">
          <a:xfrm>
            <a:off x="7162800" y="6553200"/>
            <a:ext cx="1905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B8ACAE71-B622-41D3-98E5-14347CCA0DD5}" type="slidenum">
              <a:rPr lang="zh-TW" altLang="en-US" sz="1400" b="1">
                <a:solidFill>
                  <a:srgbClr val="000000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en-US" altLang="zh-TW" sz="1400" b="1">
              <a:solidFill>
                <a:srgbClr val="000000"/>
              </a:solidFill>
            </a:endParaRP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TW" altLang="en-US" b="1" dirty="0" smtClean="0">
                <a:latin typeface="微軟正黑體" pitchFamily="34" charset="-120"/>
              </a:rPr>
              <a:t>統計 </a:t>
            </a:r>
            <a:r>
              <a:rPr lang="en-US" altLang="zh-TW" b="1" dirty="0" smtClean="0">
                <a:latin typeface="微軟正黑體" pitchFamily="34" charset="-120"/>
              </a:rPr>
              <a:t>– </a:t>
            </a:r>
            <a:r>
              <a:rPr lang="zh-TW" altLang="en-US" b="1" dirty="0" smtClean="0">
                <a:latin typeface="微軟正黑體" pitchFamily="34" charset="-120"/>
              </a:rPr>
              <a:t>英文題庫解題百分比</a:t>
            </a:r>
            <a:endParaRPr lang="en-US" altLang="zh-TW" b="1" dirty="0" smtClean="0">
              <a:latin typeface="微軟正黑體" pitchFamily="34" charset="-120"/>
            </a:endParaRPr>
          </a:p>
        </p:txBody>
      </p:sp>
      <p:sp>
        <p:nvSpPr>
          <p:cNvPr id="1029" name="投影片編號版面配置區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1614FEC4-005C-4CBB-AD3C-257AC7FE70E5}" type="slidenum">
              <a:rPr lang="zh-TW" altLang="en-US" smtClean="0">
                <a:solidFill>
                  <a:srgbClr val="000000"/>
                </a:solidFill>
              </a:rPr>
              <a:pPr eaLnBrk="1" hangingPunct="1"/>
              <a:t>31</a:t>
            </a:fld>
            <a:endParaRPr lang="en-US" altLang="zh-TW" smtClean="0">
              <a:solidFill>
                <a:srgbClr val="000000"/>
              </a:solidFill>
            </a:endParaRPr>
          </a:p>
        </p:txBody>
      </p:sp>
      <p:graphicFrame>
        <p:nvGraphicFramePr>
          <p:cNvPr id="7" name="圖表 6"/>
          <p:cNvGraphicFramePr>
            <a:graphicFrameLocks/>
          </p:cNvGraphicFramePr>
          <p:nvPr>
            <p:extLst/>
          </p:nvPr>
        </p:nvGraphicFramePr>
        <p:xfrm>
          <a:off x="179512" y="1681064"/>
          <a:ext cx="8756650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7656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投影片編號版面配置區 5"/>
          <p:cNvSpPr txBox="1">
            <a:spLocks noGrp="1"/>
          </p:cNvSpPr>
          <p:nvPr/>
        </p:nvSpPr>
        <p:spPr bwMode="auto">
          <a:xfrm>
            <a:off x="7162800" y="6553200"/>
            <a:ext cx="1905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4F4E8E77-DCDC-4CF5-808B-D15D60C1E1CB}" type="slidenum">
              <a:rPr lang="zh-TW" altLang="en-US" sz="1400" b="1">
                <a:solidFill>
                  <a:srgbClr val="000000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en-US" altLang="zh-TW" sz="1400" b="1">
              <a:solidFill>
                <a:srgbClr val="000000"/>
              </a:solidFill>
            </a:endParaRP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TW" altLang="en-US" b="1" dirty="0" smtClean="0">
                <a:latin typeface="微軟正黑體" pitchFamily="34" charset="-120"/>
              </a:rPr>
              <a:t>統計 </a:t>
            </a:r>
            <a:r>
              <a:rPr lang="en-US" altLang="zh-TW" b="1" dirty="0" smtClean="0">
                <a:latin typeface="微軟正黑體" pitchFamily="34" charset="-120"/>
              </a:rPr>
              <a:t>– </a:t>
            </a:r>
            <a:r>
              <a:rPr lang="zh-TW" altLang="en-US" b="1" dirty="0" smtClean="0">
                <a:latin typeface="微軟正黑體" pitchFamily="34" charset="-120"/>
              </a:rPr>
              <a:t>英文題庫參與人數</a:t>
            </a:r>
            <a:endParaRPr lang="en-US" altLang="zh-TW" b="1" dirty="0" smtClean="0">
              <a:latin typeface="微軟正黑體" pitchFamily="34" charset="-120"/>
            </a:endParaRPr>
          </a:p>
        </p:txBody>
      </p:sp>
      <p:sp>
        <p:nvSpPr>
          <p:cNvPr id="2053" name="投影片編號版面配置區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3A2E4CBE-F081-44F0-A785-1033F61CBB5F}" type="slidenum">
              <a:rPr lang="zh-TW" altLang="en-US" smtClean="0">
                <a:solidFill>
                  <a:srgbClr val="000000"/>
                </a:solidFill>
              </a:rPr>
              <a:pPr eaLnBrk="1" hangingPunct="1"/>
              <a:t>32</a:t>
            </a:fld>
            <a:endParaRPr lang="en-US" altLang="zh-TW" smtClean="0">
              <a:solidFill>
                <a:srgbClr val="000000"/>
              </a:solidFill>
            </a:endParaRPr>
          </a:p>
        </p:txBody>
      </p:sp>
      <p:graphicFrame>
        <p:nvGraphicFramePr>
          <p:cNvPr id="2" name="圖表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8635275"/>
              </p:ext>
            </p:extLst>
          </p:nvPr>
        </p:nvGraphicFramePr>
        <p:xfrm>
          <a:off x="193675" y="1547813"/>
          <a:ext cx="8756650" cy="5300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7605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投影片編號版面配置區 5"/>
          <p:cNvSpPr txBox="1">
            <a:spLocks noGrp="1"/>
          </p:cNvSpPr>
          <p:nvPr/>
        </p:nvSpPr>
        <p:spPr bwMode="auto">
          <a:xfrm>
            <a:off x="7162800" y="6553200"/>
            <a:ext cx="1905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5D31F505-777C-4E35-9D89-0D4B2AF583F7}" type="slidenum">
              <a:rPr lang="zh-TW" altLang="en-US" sz="1400" b="1">
                <a:solidFill>
                  <a:srgbClr val="000000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en-US" altLang="zh-TW" sz="1400" b="1">
              <a:solidFill>
                <a:srgbClr val="000000"/>
              </a:solidFill>
            </a:endParaRP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TW" altLang="en-US" b="1" dirty="0" smtClean="0">
                <a:latin typeface="微軟正黑體" pitchFamily="34" charset="-120"/>
              </a:rPr>
              <a:t>統計 </a:t>
            </a:r>
            <a:r>
              <a:rPr lang="en-US" altLang="zh-TW" b="1" dirty="0" smtClean="0">
                <a:latin typeface="微軟正黑體" pitchFamily="34" charset="-120"/>
              </a:rPr>
              <a:t>– </a:t>
            </a:r>
            <a:r>
              <a:rPr lang="zh-TW" altLang="en-US" b="1" dirty="0" smtClean="0">
                <a:latin typeface="微軟正黑體" pitchFamily="34" charset="-120"/>
              </a:rPr>
              <a:t>中文題庫解題百分比</a:t>
            </a:r>
            <a:endParaRPr lang="en-US" altLang="zh-TW" b="1" dirty="0" smtClean="0">
              <a:latin typeface="微軟正黑體" pitchFamily="34" charset="-120"/>
            </a:endParaRPr>
          </a:p>
        </p:txBody>
      </p:sp>
      <p:sp>
        <p:nvSpPr>
          <p:cNvPr id="3077" name="投影片編號版面配置區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8129278B-5A74-4293-B824-D402839AB2BB}" type="slidenum">
              <a:rPr lang="zh-TW" altLang="en-US" smtClean="0">
                <a:solidFill>
                  <a:srgbClr val="000000"/>
                </a:solidFill>
              </a:rPr>
              <a:pPr eaLnBrk="1" hangingPunct="1"/>
              <a:t>33</a:t>
            </a:fld>
            <a:endParaRPr lang="en-US" altLang="zh-TW" smtClean="0">
              <a:solidFill>
                <a:srgbClr val="000000"/>
              </a:solidFill>
            </a:endParaRPr>
          </a:p>
        </p:txBody>
      </p:sp>
      <p:graphicFrame>
        <p:nvGraphicFramePr>
          <p:cNvPr id="6" name="圖表 5"/>
          <p:cNvGraphicFramePr>
            <a:graphicFrameLocks/>
          </p:cNvGraphicFramePr>
          <p:nvPr>
            <p:extLst/>
          </p:nvPr>
        </p:nvGraphicFramePr>
        <p:xfrm>
          <a:off x="179512" y="1681064"/>
          <a:ext cx="8756650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25538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投影片編號版面配置區 5"/>
          <p:cNvSpPr txBox="1">
            <a:spLocks noGrp="1"/>
          </p:cNvSpPr>
          <p:nvPr/>
        </p:nvSpPr>
        <p:spPr bwMode="auto">
          <a:xfrm>
            <a:off x="7162800" y="6553200"/>
            <a:ext cx="1905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72F06BCC-347D-4992-9AD2-3B4089011AF5}" type="slidenum">
              <a:rPr lang="zh-TW" altLang="en-US" sz="1400" b="1">
                <a:solidFill>
                  <a:srgbClr val="000000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en-US" altLang="zh-TW" sz="1400" b="1">
              <a:solidFill>
                <a:srgbClr val="000000"/>
              </a:solidFill>
            </a:endParaRP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14375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b="1" dirty="0" smtClean="0">
                <a:latin typeface="微軟正黑體" pitchFamily="34" charset="-120"/>
              </a:rPr>
              <a:t>統計 </a:t>
            </a:r>
            <a:r>
              <a:rPr lang="en-US" altLang="zh-TW" b="1" dirty="0" smtClean="0">
                <a:latin typeface="微軟正黑體" pitchFamily="34" charset="-120"/>
              </a:rPr>
              <a:t>– </a:t>
            </a:r>
            <a:r>
              <a:rPr lang="zh-TW" altLang="en-US" b="1" dirty="0" smtClean="0">
                <a:latin typeface="微軟正黑體" pitchFamily="34" charset="-120"/>
              </a:rPr>
              <a:t>中文題庫參與人數</a:t>
            </a:r>
            <a:endParaRPr lang="en-US" altLang="zh-TW" b="1" dirty="0" smtClean="0">
              <a:latin typeface="微軟正黑體" pitchFamily="34" charset="-120"/>
            </a:endParaRPr>
          </a:p>
        </p:txBody>
      </p:sp>
      <p:sp>
        <p:nvSpPr>
          <p:cNvPr id="4101" name="投影片編號版面配置區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072018B3-CE93-4C38-AE43-10E1A42B573A}" type="slidenum">
              <a:rPr lang="zh-TW" altLang="en-US" smtClean="0">
                <a:solidFill>
                  <a:srgbClr val="000000"/>
                </a:solidFill>
              </a:rPr>
              <a:pPr eaLnBrk="1" hangingPunct="1"/>
              <a:t>34</a:t>
            </a:fld>
            <a:endParaRPr lang="en-US" altLang="zh-TW" smtClean="0">
              <a:solidFill>
                <a:srgbClr val="000000"/>
              </a:solidFill>
            </a:endParaRPr>
          </a:p>
        </p:txBody>
      </p:sp>
      <p:graphicFrame>
        <p:nvGraphicFramePr>
          <p:cNvPr id="2" name="圖表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4499914"/>
              </p:ext>
            </p:extLst>
          </p:nvPr>
        </p:nvGraphicFramePr>
        <p:xfrm>
          <a:off x="50800" y="1550988"/>
          <a:ext cx="9093200" cy="5307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8612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032"/>
          <p:cNvSpPr txBox="1">
            <a:spLocks noGrp="1" noChangeArrowheads="1"/>
          </p:cNvSpPr>
          <p:nvPr/>
        </p:nvSpPr>
        <p:spPr bwMode="auto">
          <a:xfrm>
            <a:off x="7162800" y="6553200"/>
            <a:ext cx="1905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078643AC-3426-49A8-89BD-0EC1C57035F1}" type="slidenum">
              <a:rPr lang="zh-TW" altLang="en-US" sz="1400" b="1">
                <a:solidFill>
                  <a:srgbClr val="000000"/>
                </a:solidFill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en-US" altLang="zh-TW" sz="1400" b="1">
              <a:solidFill>
                <a:srgbClr val="000000"/>
              </a:solidFill>
            </a:endParaRPr>
          </a:p>
        </p:txBody>
      </p:sp>
      <p:sp>
        <p:nvSpPr>
          <p:cNvPr id="808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42938" y="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zh-TW" altLang="en-US" b="1" dirty="0" smtClean="0">
                <a:latin typeface="微軟正黑體" pitchFamily="34" charset="-120"/>
              </a:rPr>
              <a:t>使用者數量</a:t>
            </a:r>
            <a:endParaRPr lang="en-US" altLang="zh-TW" b="1" dirty="0" smtClean="0">
              <a:latin typeface="微軟正黑體" pitchFamily="34" charset="-120"/>
            </a:endParaRPr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850" y="1484313"/>
            <a:ext cx="8515350" cy="4572000"/>
          </a:xfrm>
        </p:spPr>
        <p:txBody>
          <a:bodyPr/>
          <a:lstStyle/>
          <a:p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使用者總數</a:t>
            </a:r>
            <a:r>
              <a:rPr lang="en-US" altLang="zh-TW" sz="200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註冊人數</a:t>
            </a:r>
            <a:r>
              <a:rPr lang="en-US" altLang="zh-TW" sz="2000" smtClean="0"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：</a:t>
            </a:r>
            <a:r>
              <a:rPr lang="en-US" sz="2000" smtClean="0"/>
              <a:t> </a:t>
            </a:r>
            <a:r>
              <a:rPr lang="en-US" altLang="zh-TW" sz="2000" smtClean="0"/>
              <a:t>58,633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人</a:t>
            </a:r>
          </a:p>
          <a:p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老師專區：</a:t>
            </a:r>
            <a:r>
              <a:rPr lang="en-US" altLang="zh-TW" sz="2000" smtClean="0">
                <a:latin typeface="Arial" charset="0"/>
                <a:ea typeface="標楷體" pitchFamily="65" charset="-120"/>
                <a:cs typeface="Arial" charset="0"/>
              </a:rPr>
              <a:t>86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所學校、</a:t>
            </a:r>
            <a:r>
              <a:rPr lang="en-US" altLang="zh-TW" sz="2000" smtClean="0">
                <a:latin typeface="Arial" charset="0"/>
                <a:ea typeface="標楷體" pitchFamily="65" charset="-120"/>
              </a:rPr>
              <a:t>284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位教師、</a:t>
            </a:r>
            <a:r>
              <a:rPr lang="en-US" altLang="zh-TW" sz="2000" smtClean="0">
                <a:latin typeface="Arial" charset="0"/>
                <a:ea typeface="標楷體" pitchFamily="65" charset="-120"/>
              </a:rPr>
              <a:t>777</a:t>
            </a:r>
            <a:r>
              <a:rPr lang="zh-TW" altLang="en-US" sz="2000" smtClean="0">
                <a:latin typeface="標楷體" pitchFamily="65" charset="-120"/>
                <a:ea typeface="標楷體" pitchFamily="65" charset="-120"/>
              </a:rPr>
              <a:t>個課程</a:t>
            </a:r>
          </a:p>
        </p:txBody>
      </p:sp>
      <p:sp>
        <p:nvSpPr>
          <p:cNvPr id="32773" name="Rectangle 4"/>
          <p:cNvSpPr>
            <a:spLocks noChangeArrowheads="1"/>
          </p:cNvSpPr>
          <p:nvPr/>
        </p:nvSpPr>
        <p:spPr bwMode="auto">
          <a:xfrm>
            <a:off x="-109538" y="2205038"/>
            <a:ext cx="2809876" cy="443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ea typeface="標楷體" pitchFamily="65" charset="-120"/>
              </a:rPr>
              <a:t>台灣大學</a:t>
            </a:r>
            <a:endParaRPr kumimoji="1" lang="en-US" altLang="zh-TW" sz="1600" b="1">
              <a:solidFill>
                <a:srgbClr val="000000"/>
              </a:solidFill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ea typeface="標楷體" pitchFamily="65" charset="-120"/>
              </a:rPr>
              <a:t>成功大學</a:t>
            </a: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ea typeface="標楷體" pitchFamily="65" charset="-120"/>
              </a:rPr>
              <a:t>台灣科大</a:t>
            </a:r>
            <a:endParaRPr kumimoji="1" lang="en-US" altLang="zh-TW" sz="1600" b="1">
              <a:solidFill>
                <a:srgbClr val="000000"/>
              </a:solidFill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ea typeface="標楷體" pitchFamily="65" charset="-120"/>
              </a:rPr>
              <a:t>暨南大學</a:t>
            </a:r>
            <a:endParaRPr kumimoji="1" lang="en-US" altLang="zh-TW" sz="1600" b="1">
              <a:solidFill>
                <a:srgbClr val="000000"/>
              </a:solidFill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ea typeface="標楷體" pitchFamily="65" charset="-120"/>
              </a:rPr>
              <a:t>東華大學</a:t>
            </a:r>
            <a:endParaRPr kumimoji="1" lang="en-US" altLang="zh-TW" sz="1600" b="1">
              <a:solidFill>
                <a:srgbClr val="000000"/>
              </a:solidFill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ea typeface="標楷體" pitchFamily="65" charset="-120"/>
              </a:rPr>
              <a:t>嘉義大學</a:t>
            </a: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</a:rPr>
              <a:t>逢甲大學</a:t>
            </a: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</a:rPr>
              <a:t>亞洲大學</a:t>
            </a:r>
            <a:endParaRPr kumimoji="1" lang="en-US" altLang="zh-TW" sz="1600" b="1">
              <a:solidFill>
                <a:srgbClr val="000000"/>
              </a:solidFill>
              <a:latin typeface="Times New Roman" pitchFamily="18" charset="0"/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ea typeface="標楷體" pitchFamily="65" charset="-120"/>
              </a:rPr>
              <a:t>中央大學</a:t>
            </a:r>
            <a:endParaRPr kumimoji="1" lang="en-US" altLang="zh-TW" sz="1600" b="1">
              <a:solidFill>
                <a:srgbClr val="000000"/>
              </a:solidFill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政治大學</a:t>
            </a:r>
            <a:endParaRPr kumimoji="1" lang="en-US" altLang="zh-TW" sz="1600" b="1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中華大學</a:t>
            </a:r>
            <a:endParaRPr kumimoji="1" lang="en-US" altLang="zh-TW" sz="1600" b="1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澎湖科大</a:t>
            </a:r>
            <a:endParaRPr kumimoji="1" lang="en-US" altLang="zh-TW" sz="1600" b="1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華梵大學</a:t>
            </a:r>
            <a:endParaRPr kumimoji="1" lang="en-US" altLang="zh-TW" sz="1600" b="1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</a:rPr>
              <a:t>桃園創新</a:t>
            </a:r>
            <a:endParaRPr kumimoji="1" lang="en-US" altLang="zh-TW" sz="1600" b="1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</a:pPr>
            <a:endParaRPr kumimoji="1" lang="en-US" altLang="zh-TW" sz="1600" b="1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endParaRPr kumimoji="1" lang="en-US" altLang="zh-TW" sz="1600">
              <a:solidFill>
                <a:srgbClr val="000000"/>
              </a:solidFill>
              <a:ea typeface="標楷體" pitchFamily="65" charset="-120"/>
            </a:endParaRPr>
          </a:p>
        </p:txBody>
      </p:sp>
      <p:sp>
        <p:nvSpPr>
          <p:cNvPr id="32774" name="Rectangle 5"/>
          <p:cNvSpPr>
            <a:spLocks noChangeArrowheads="1"/>
          </p:cNvSpPr>
          <p:nvPr/>
        </p:nvSpPr>
        <p:spPr bwMode="auto">
          <a:xfrm>
            <a:off x="1403350" y="2205038"/>
            <a:ext cx="3240088" cy="465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ea typeface="標楷體" pitchFamily="65" charset="-120"/>
              </a:rPr>
              <a:t>淡江大學</a:t>
            </a:r>
            <a:endParaRPr kumimoji="1" lang="en-US" altLang="zh-TW" sz="1600" b="1">
              <a:solidFill>
                <a:srgbClr val="000000"/>
              </a:solidFill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ea typeface="標楷體" pitchFamily="65" charset="-120"/>
              </a:rPr>
              <a:t>輔仁大學</a:t>
            </a: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ea typeface="標楷體" pitchFamily="65" charset="-120"/>
              </a:rPr>
              <a:t>靜宜大學</a:t>
            </a:r>
            <a:endParaRPr kumimoji="1" lang="en-US" altLang="zh-TW" sz="1600" b="1">
              <a:solidFill>
                <a:srgbClr val="000000"/>
              </a:solidFill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ea typeface="標楷體" pitchFamily="65" charset="-120"/>
              </a:rPr>
              <a:t>長榮大學</a:t>
            </a:r>
            <a:endParaRPr kumimoji="1" lang="en-US" altLang="zh-TW" sz="1600" b="1">
              <a:solidFill>
                <a:srgbClr val="000000"/>
              </a:solidFill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ea typeface="標楷體" pitchFamily="65" charset="-120"/>
              </a:rPr>
              <a:t>元智大學</a:t>
            </a:r>
            <a:endParaRPr kumimoji="1" lang="en-US" altLang="zh-TW" sz="1600" b="1">
              <a:solidFill>
                <a:srgbClr val="000000"/>
              </a:solidFill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ea typeface="標楷體" pitchFamily="65" charset="-120"/>
              </a:rPr>
              <a:t>樹德科大</a:t>
            </a:r>
            <a:endParaRPr kumimoji="1" lang="en-US" altLang="zh-TW" sz="1600" b="1">
              <a:solidFill>
                <a:srgbClr val="000000"/>
              </a:solidFill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ea typeface="標楷體" pitchFamily="65" charset="-120"/>
              </a:rPr>
              <a:t>中興大學</a:t>
            </a:r>
            <a:endParaRPr kumimoji="1" lang="en-US" altLang="zh-TW" sz="1600" b="1">
              <a:solidFill>
                <a:srgbClr val="000000"/>
              </a:solidFill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大葉大學</a:t>
            </a: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ea typeface="標楷體" pitchFamily="65" charset="-120"/>
              </a:rPr>
              <a:t>實踐大學</a:t>
            </a:r>
            <a:endParaRPr kumimoji="1" lang="en-US" altLang="zh-TW" sz="1600" b="1">
              <a:solidFill>
                <a:srgbClr val="000000"/>
              </a:solidFill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ea typeface="標楷體" pitchFamily="65" charset="-120"/>
              </a:rPr>
              <a:t>僑光科大</a:t>
            </a:r>
            <a:endParaRPr kumimoji="1" lang="en-US" altLang="zh-TW" sz="1600" b="1">
              <a:solidFill>
                <a:srgbClr val="000000"/>
              </a:solidFill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佛光大學</a:t>
            </a:r>
            <a:endParaRPr kumimoji="1" lang="en-US" altLang="zh-TW" sz="1600" b="1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中正大學</a:t>
            </a:r>
            <a:endParaRPr kumimoji="1" lang="en-US" altLang="zh-TW" sz="1600" b="1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明新科大</a:t>
            </a:r>
            <a:endParaRPr kumimoji="1" lang="en-US" altLang="zh-TW" sz="1600" b="1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中山大學</a:t>
            </a:r>
          </a:p>
          <a:p>
            <a:pPr marL="342900" indent="-342900" eaLnBrk="0" fontAlgn="base" hangingPunct="0">
              <a:spcBef>
                <a:spcPct val="20000"/>
              </a:spcBef>
              <a:spcAft>
                <a:spcPct val="0"/>
              </a:spcAft>
            </a:pPr>
            <a:endParaRPr kumimoji="1" lang="zh-TW" altLang="en-US" sz="1600" b="1">
              <a:solidFill>
                <a:srgbClr val="000000"/>
              </a:solidFill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</a:pPr>
            <a:endParaRPr kumimoji="1" lang="zh-TW" altLang="en-US" sz="1600" b="1">
              <a:solidFill>
                <a:srgbClr val="000000"/>
              </a:solidFill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endParaRPr kumimoji="1" lang="en-US" altLang="zh-TW" sz="1600">
              <a:solidFill>
                <a:srgbClr val="000000"/>
              </a:solidFill>
              <a:ea typeface="標楷體" pitchFamily="65" charset="-120"/>
            </a:endParaRPr>
          </a:p>
        </p:txBody>
      </p:sp>
      <p:sp>
        <p:nvSpPr>
          <p:cNvPr id="32775" name="Rectangle 6"/>
          <p:cNvSpPr>
            <a:spLocks noChangeArrowheads="1"/>
          </p:cNvSpPr>
          <p:nvPr/>
        </p:nvSpPr>
        <p:spPr bwMode="auto">
          <a:xfrm>
            <a:off x="2981325" y="2205038"/>
            <a:ext cx="2233613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ea typeface="標楷體" pitchFamily="65" charset="-120"/>
              </a:rPr>
              <a:t>嶺東科大</a:t>
            </a:r>
            <a:endParaRPr kumimoji="1" lang="en-US" altLang="zh-TW" sz="1600" b="1">
              <a:solidFill>
                <a:srgbClr val="000000"/>
              </a:solidFill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ea typeface="標楷體" pitchFamily="65" charset="-120"/>
              </a:rPr>
              <a:t>台南大學</a:t>
            </a:r>
            <a:endParaRPr kumimoji="1" lang="en-US" altLang="zh-TW" sz="1600" b="1">
              <a:solidFill>
                <a:srgbClr val="000000"/>
              </a:solidFill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ea typeface="標楷體" pitchFamily="65" charset="-120"/>
              </a:rPr>
              <a:t>世新大學</a:t>
            </a:r>
            <a:endParaRPr kumimoji="1" lang="en-US" altLang="zh-TW" sz="1600" b="1">
              <a:solidFill>
                <a:srgbClr val="000000"/>
              </a:solidFill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ea typeface="標楷體" pitchFamily="65" charset="-120"/>
              </a:rPr>
              <a:t>台東大學</a:t>
            </a:r>
            <a:endParaRPr kumimoji="1" lang="en-US" altLang="zh-TW" sz="1600" b="1">
              <a:solidFill>
                <a:srgbClr val="000000"/>
              </a:solidFill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ea typeface="標楷體" pitchFamily="65" charset="-120"/>
              </a:rPr>
              <a:t>崑山科大</a:t>
            </a:r>
            <a:endParaRPr kumimoji="1" lang="en-US" altLang="zh-TW" sz="1600" b="1">
              <a:solidFill>
                <a:srgbClr val="000000"/>
              </a:solidFill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ea typeface="標楷體" pitchFamily="65" charset="-120"/>
              </a:rPr>
              <a:t>吳鳳科大</a:t>
            </a:r>
            <a:endParaRPr kumimoji="1" lang="en-US" altLang="zh-TW" sz="1600" b="1">
              <a:solidFill>
                <a:srgbClr val="000000"/>
              </a:solidFill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ea typeface="標楷體" pitchFamily="65" charset="-120"/>
              </a:rPr>
              <a:t>德明科大</a:t>
            </a:r>
            <a:endParaRPr kumimoji="1" lang="en-US" altLang="zh-TW" sz="1600" b="1">
              <a:solidFill>
                <a:srgbClr val="000000"/>
              </a:solidFill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ea typeface="標楷體" pitchFamily="65" charset="-120"/>
              </a:rPr>
              <a:t>真理大學</a:t>
            </a: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</a:rPr>
              <a:t>勤益科大</a:t>
            </a:r>
            <a:endParaRPr kumimoji="1" lang="en-US" altLang="zh-TW" sz="1600" b="1">
              <a:solidFill>
                <a:srgbClr val="000000"/>
              </a:solidFill>
              <a:latin typeface="Times New Roman" pitchFamily="18" charset="0"/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</a:rPr>
              <a:t>正修科大</a:t>
            </a:r>
            <a:endParaRPr kumimoji="1" lang="en-US" altLang="zh-TW" sz="1600" b="1">
              <a:solidFill>
                <a:srgbClr val="000000"/>
              </a:solidFill>
              <a:latin typeface="Times New Roman" pitchFamily="18" charset="0"/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東海大學</a:t>
            </a:r>
            <a:endParaRPr kumimoji="1" lang="en-US" altLang="zh-TW" sz="1600" b="1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慈濟大學</a:t>
            </a:r>
            <a:endParaRPr kumimoji="1" lang="en-US" altLang="zh-TW" sz="1600" b="1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屏東科大</a:t>
            </a: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嘉南藥理科大</a:t>
            </a:r>
            <a:endParaRPr kumimoji="1" lang="en-US" altLang="zh-TW" sz="1600" b="1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</a:pPr>
            <a:endParaRPr kumimoji="1" lang="en-US" altLang="zh-TW" sz="1600">
              <a:solidFill>
                <a:srgbClr val="000000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32776" name="Rectangle 6"/>
          <p:cNvSpPr>
            <a:spLocks noChangeArrowheads="1"/>
          </p:cNvSpPr>
          <p:nvPr/>
        </p:nvSpPr>
        <p:spPr bwMode="auto">
          <a:xfrm>
            <a:off x="4767263" y="2205038"/>
            <a:ext cx="2519362" cy="465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中華科技大學</a:t>
            </a: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雲林科技大學</a:t>
            </a: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</a:rPr>
              <a:t>台中教育大學</a:t>
            </a: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</a:rPr>
              <a:t>台中科技大學</a:t>
            </a: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</a:rPr>
              <a:t>修平科技大學</a:t>
            </a: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高苑科技大學</a:t>
            </a:r>
            <a:endParaRPr kumimoji="1" lang="en-US" altLang="zh-TW" sz="1600" b="1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明志科技大學</a:t>
            </a:r>
            <a:endParaRPr kumimoji="1" lang="en-US" altLang="zh-TW" sz="1600" b="1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中國科技大學</a:t>
            </a:r>
            <a:endParaRPr kumimoji="1" lang="en-US" altLang="zh-TW" sz="1600" b="1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ea typeface="標楷體" pitchFamily="65" charset="-120"/>
              </a:rPr>
              <a:t>高雄海洋科大</a:t>
            </a:r>
            <a:endParaRPr kumimoji="1" lang="en-US" altLang="zh-TW" sz="1600" b="1">
              <a:solidFill>
                <a:srgbClr val="000000"/>
              </a:solidFill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台北教育大學</a:t>
            </a:r>
            <a:endParaRPr kumimoji="1" lang="en-US" altLang="zh-TW" sz="1600" b="1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康寧醫護專科</a:t>
            </a:r>
            <a:endParaRPr kumimoji="1" lang="en-US" altLang="zh-TW" sz="1600" b="1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屏東商業學院</a:t>
            </a:r>
            <a:endParaRPr kumimoji="1" lang="en-US" altLang="zh-TW" sz="1600" b="1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</a:rPr>
              <a:t>朝陽科技大學</a:t>
            </a:r>
            <a:endParaRPr kumimoji="1" lang="en-US" altLang="zh-TW" sz="1600" b="1">
              <a:solidFill>
                <a:srgbClr val="000000"/>
              </a:solidFill>
              <a:latin typeface="Times New Roman" pitchFamily="18" charset="0"/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醒吾技術學院</a:t>
            </a:r>
            <a:endParaRPr kumimoji="1" lang="en-US" altLang="zh-TW" sz="160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</a:pPr>
            <a:endParaRPr kumimoji="1" lang="zh-TW" altLang="en-US" sz="160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endParaRPr kumimoji="1" lang="en-US" altLang="zh-TW" sz="160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</a:pPr>
            <a:endParaRPr kumimoji="1" lang="en-US" altLang="zh-TW" sz="160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endParaRPr kumimoji="1" lang="zh-TW" altLang="en-US" sz="1600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2777" name="Rectangle 6"/>
          <p:cNvSpPr>
            <a:spLocks noChangeArrowheads="1"/>
          </p:cNvSpPr>
          <p:nvPr/>
        </p:nvSpPr>
        <p:spPr bwMode="auto">
          <a:xfrm>
            <a:off x="6518275" y="2205038"/>
            <a:ext cx="2482850" cy="465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虎尾科技大學</a:t>
            </a:r>
            <a:endParaRPr kumimoji="1" lang="en-US" altLang="zh-TW" sz="1600" b="1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建國科技大學</a:t>
            </a:r>
            <a:endParaRPr kumimoji="1" lang="en-US" altLang="zh-TW" sz="1600" b="1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</a:rPr>
              <a:t>台灣海洋大學</a:t>
            </a: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</a:rPr>
              <a:t>大仁科技大學</a:t>
            </a:r>
            <a:endParaRPr lang="en-US" altLang="zh-TW" sz="1600" b="1">
              <a:solidFill>
                <a:srgbClr val="000000"/>
              </a:solidFill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ea typeface="標楷體" pitchFamily="65" charset="-120"/>
              </a:rPr>
              <a:t>德霖技術學院</a:t>
            </a:r>
            <a:endParaRPr kumimoji="1" lang="en-US" altLang="zh-TW" sz="1600" b="1">
              <a:solidFill>
                <a:srgbClr val="000000"/>
              </a:solidFill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ea typeface="標楷體" pitchFamily="65" charset="-120"/>
              </a:rPr>
              <a:t>華夏技術學院</a:t>
            </a:r>
            <a:endParaRPr kumimoji="1" lang="en-US" altLang="zh-TW" sz="1600" b="1">
              <a:solidFill>
                <a:srgbClr val="000000"/>
              </a:solidFill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高雄師範大學</a:t>
            </a:r>
            <a:endParaRPr kumimoji="1" lang="en-US" altLang="zh-TW" sz="1600" b="1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彰化師範大學</a:t>
            </a:r>
            <a:endParaRPr kumimoji="1" lang="en-US" altLang="zh-TW" sz="1600" b="1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亞東技術學院</a:t>
            </a:r>
            <a:endParaRPr kumimoji="1" lang="en-US" altLang="zh-TW" sz="1600" b="1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台北科技大學</a:t>
            </a:r>
            <a:endParaRPr kumimoji="1" lang="en-US" altLang="zh-TW" sz="1600" b="1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高雄第一科大</a:t>
            </a:r>
            <a:endParaRPr kumimoji="1" lang="en-US" altLang="zh-TW" sz="1600" b="1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聖約翰科大</a:t>
            </a:r>
            <a:endParaRPr kumimoji="1" lang="en-US" altLang="zh-TW" sz="1600" b="1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義守大學</a:t>
            </a:r>
            <a:endParaRPr kumimoji="1" lang="en-US" altLang="zh-TW" sz="1600" b="1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銘傳大學</a:t>
            </a:r>
            <a:endParaRPr kumimoji="1" lang="en-US" altLang="zh-TW" sz="1600" b="1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r>
              <a:rPr kumimoji="1" lang="zh-TW" altLang="en-US" sz="1600" b="1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rPr>
              <a:t>金門大學</a:t>
            </a:r>
            <a:endParaRPr kumimoji="1" lang="en-US" altLang="zh-TW" sz="1600" b="1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endParaRPr kumimoji="1" lang="zh-TW" altLang="en-US" sz="1600" b="1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  <a:p>
            <a:pPr marL="742950" lvl="1" indent="-285750" eaLnBrk="0" fontAlgn="base" hangingPunct="0">
              <a:spcBef>
                <a:spcPct val="20000"/>
              </a:spcBef>
              <a:spcAft>
                <a:spcPct val="0"/>
              </a:spcAft>
              <a:buFontTx/>
              <a:buBlip>
                <a:blip r:embed="rId2"/>
              </a:buBlip>
            </a:pPr>
            <a:endParaRPr kumimoji="1" lang="en-US" altLang="zh-TW" sz="1600" b="1">
              <a:solidFill>
                <a:srgbClr val="00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2778" name="投影片編號版面配置區 9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0AA43AFF-0ADC-4D20-AB59-4A1C8235B1BA}" type="slidenum">
              <a:rPr lang="zh-TW" altLang="en-US" smtClean="0">
                <a:solidFill>
                  <a:srgbClr val="000000"/>
                </a:solidFill>
              </a:rPr>
              <a:pPr eaLnBrk="1" hangingPunct="1"/>
              <a:t>35</a:t>
            </a:fld>
            <a:endParaRPr lang="en-US" altLang="zh-TW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98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>
              <a:effectLst/>
            </a:endParaRPr>
          </a:p>
        </p:txBody>
      </p:sp>
      <p:graphicFrame>
        <p:nvGraphicFramePr>
          <p:cNvPr id="116928" name="Group 192"/>
          <p:cNvGraphicFramePr>
            <a:graphicFrameLocks noGrp="1"/>
          </p:cNvGraphicFramePr>
          <p:nvPr>
            <p:ph idx="1"/>
          </p:nvPr>
        </p:nvGraphicFramePr>
        <p:xfrm>
          <a:off x="396875" y="-4763"/>
          <a:ext cx="8712200" cy="6950073"/>
        </p:xfrm>
        <a:graphic>
          <a:graphicData uri="http://schemas.openxmlformats.org/drawingml/2006/table">
            <a:tbl>
              <a:tblPr/>
              <a:tblGrid>
                <a:gridCol w="1971675"/>
                <a:gridCol w="931863"/>
                <a:gridCol w="1971675"/>
                <a:gridCol w="933450"/>
                <a:gridCol w="1971675"/>
                <a:gridCol w="931862"/>
              </a:tblGrid>
              <a:tr h="365793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學校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註冊人數</a:t>
                      </a:r>
                      <a:endParaRPr kumimoji="1" lang="zh-TW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學校</a:t>
                      </a:r>
                      <a:endParaRPr kumimoji="1" lang="zh-TW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註冊人數</a:t>
                      </a:r>
                      <a:endParaRPr kumimoji="1" lang="zh-TW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學校</a:t>
                      </a:r>
                      <a:endParaRPr kumimoji="1" lang="zh-TW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註冊人數</a:t>
                      </a:r>
                      <a:endParaRPr kumimoji="1" lang="zh-TW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元智大學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536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靜宜大學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198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亞東技術學院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66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長榮大學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518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嶺東科技大學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193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高雄應用科技大學</a:t>
                      </a:r>
                      <a:endParaRPr kumimoji="1" lang="zh-TW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65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輔仁大學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518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彰化師範大學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191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臺中教育大學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61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中國科技大學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446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屏東科技大學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190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銘傳大學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39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真理大學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418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東海大學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181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明新科技大學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35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南開科技大學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359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明志科技大學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145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成功大學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27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實踐大學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346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臺灣科技大學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144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華梵大學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25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正修科技大學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343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中華科技大學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135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朝陽科技大學</a:t>
                      </a:r>
                      <a:endParaRPr kumimoji="1" lang="zh-TW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23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樹德科技大學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341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臺中科技大學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127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逢甲大學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21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高雄第一科技大學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310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高雄大學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124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臺灣海洋大學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20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德霖技術學院</a:t>
                      </a:r>
                      <a:endParaRPr kumimoji="1" lang="zh-TW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278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高雄師範大學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110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中興大學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19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康寧醫護暨管理專科學校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270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南亞技術學院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109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修平技術學院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18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嘉義大學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260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慈濟大學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106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臺灣大學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16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崑山科技大學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249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澎湖科技大學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98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板橋高中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14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雲林科技大學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242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中央大學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95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政治大學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14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華夏技術學院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232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大葉大學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92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中華大學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13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臺北科技大學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218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僑光科技大學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92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屏東商業技術學院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12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南台科技大學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213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高雄海洋科技大學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88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中山大學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暨南國際大學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212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淡江大學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87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建國中學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亞洲大學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211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中正大學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85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世新大學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10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臺南大學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208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高苑科技大學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82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交通大學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9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聖約翰科技大學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202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臺北教育大學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82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佛光大學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9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臺東大學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201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勤益科技大學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75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德明財經科技大學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9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東華大學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198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虎尾科技大學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72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清華大學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8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3979" name="Text Box 187"/>
          <p:cNvSpPr txBox="1">
            <a:spLocks noChangeArrowheads="1"/>
          </p:cNvSpPr>
          <p:nvPr/>
        </p:nvSpPr>
        <p:spPr bwMode="auto">
          <a:xfrm>
            <a:off x="-1588" y="-100013"/>
            <a:ext cx="723901" cy="2089151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b" anchorCtr="1"/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TW" b="1">
                <a:solidFill>
                  <a:srgbClr val="CC0000"/>
                </a:solidFill>
                <a:ea typeface="標楷體" pitchFamily="65" charset="-120"/>
              </a:rPr>
              <a:t>e-Tutor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TW" altLang="en-US" b="1">
                <a:solidFill>
                  <a:srgbClr val="CC0000"/>
                </a:solidFill>
                <a:ea typeface="標楷體" pitchFamily="65" charset="-120"/>
              </a:rPr>
              <a:t>各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TW" altLang="en-US" b="1">
                <a:solidFill>
                  <a:srgbClr val="CC0000"/>
                </a:solidFill>
                <a:ea typeface="標楷體" pitchFamily="65" charset="-120"/>
              </a:rPr>
              <a:t>校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TW" altLang="en-US" b="1">
                <a:solidFill>
                  <a:srgbClr val="CC0000"/>
                </a:solidFill>
                <a:ea typeface="標楷體" pitchFamily="65" charset="-120"/>
              </a:rPr>
              <a:t>註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TW" altLang="en-US" b="1">
                <a:solidFill>
                  <a:srgbClr val="CC0000"/>
                </a:solidFill>
                <a:ea typeface="標楷體" pitchFamily="65" charset="-120"/>
              </a:rPr>
              <a:t>冊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TW" altLang="en-US" b="1">
                <a:solidFill>
                  <a:srgbClr val="CC0000"/>
                </a:solidFill>
                <a:ea typeface="標楷體" pitchFamily="65" charset="-120"/>
              </a:rPr>
              <a:t>人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TW" altLang="en-US" b="1">
                <a:solidFill>
                  <a:srgbClr val="CC0000"/>
                </a:solidFill>
                <a:ea typeface="標楷體" pitchFamily="65" charset="-120"/>
              </a:rPr>
              <a:t>數</a:t>
            </a:r>
          </a:p>
        </p:txBody>
      </p:sp>
    </p:spTree>
    <p:extLst>
      <p:ext uri="{BB962C8B-B14F-4D97-AF65-F5344CB8AC3E}">
        <p14:creationId xmlns:p14="http://schemas.microsoft.com/office/powerpoint/2010/main" val="320911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zh-TW" altLang="en-US" smtClean="0">
              <a:effectLst/>
            </a:endParaRPr>
          </a:p>
        </p:txBody>
      </p:sp>
      <p:graphicFrame>
        <p:nvGraphicFramePr>
          <p:cNvPr id="117950" name="Group 190"/>
          <p:cNvGraphicFramePr>
            <a:graphicFrameLocks noGrp="1"/>
          </p:cNvGraphicFramePr>
          <p:nvPr>
            <p:ph idx="1"/>
          </p:nvPr>
        </p:nvGraphicFramePr>
        <p:xfrm>
          <a:off x="396875" y="-4763"/>
          <a:ext cx="8712200" cy="6950073"/>
        </p:xfrm>
        <a:graphic>
          <a:graphicData uri="http://schemas.openxmlformats.org/drawingml/2006/table">
            <a:tbl>
              <a:tblPr/>
              <a:tblGrid>
                <a:gridCol w="1971675"/>
                <a:gridCol w="931863"/>
                <a:gridCol w="1971675"/>
                <a:gridCol w="933450"/>
                <a:gridCol w="1971675"/>
                <a:gridCol w="931862"/>
              </a:tblGrid>
              <a:tr h="365793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學校</a:t>
                      </a:r>
                      <a:endParaRPr kumimoji="1" lang="zh-TW" alt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註冊人數</a:t>
                      </a:r>
                      <a:endParaRPr kumimoji="1" lang="zh-TW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學校</a:t>
                      </a:r>
                      <a:endParaRPr kumimoji="1" lang="zh-TW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註冊人數</a:t>
                      </a:r>
                      <a:endParaRPr kumimoji="1" lang="zh-TW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學校</a:t>
                      </a:r>
                      <a:endParaRPr kumimoji="1" lang="zh-TW" alt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</a:rPr>
                        <a:t>註冊人數</a:t>
                      </a:r>
                      <a:endParaRPr kumimoji="1" lang="zh-TW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義守大學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8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麻省理工學院</a:t>
                      </a:r>
                      <a:endParaRPr kumimoji="1" lang="zh-TW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2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致理技術學院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臺北大學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7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華濟技術學院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2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夏威夷楊百翰大學</a:t>
                      </a:r>
                      <a:endParaRPr kumimoji="1" lang="zh-TW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臺北市立教育大學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7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臺南第二高級中學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2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高雄市高苑工商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清雲科技大學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6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鳳新高中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2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啟英高中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和春技術學院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5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龍華科技大學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2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康寧大學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建國科技大學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5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大同大學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景文科技大學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國防大學理工學院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5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大安高工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陽明大學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景文高中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5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大漢技術學院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慈惠醫護管理專科學校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聯合大學</a:t>
                      </a:r>
                      <a:endParaRPr kumimoji="1" lang="zh-TW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5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中正高工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慈濟技術學院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中原大學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4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文藻外語學院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經國管理暨健康學院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仁德醫護管理專科學校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4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永豐高中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嘉南藥理科技大學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大仁科技大學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3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玄奘大學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壽豐國中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文化大學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3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玉里高中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彰化高中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弘光科技大學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3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宜蘭大學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臺北市立內湖高工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吳鳳科技大學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3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明道大學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臺北商業技術學院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板橋亞東技術學院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3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東吳工家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臺灣師範大學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香港樹仁大學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3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東吳高職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豪工中學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高雄高工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3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東海高中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羅東高工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中國文化大學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2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空中大學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未知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75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中華醫事科技大學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2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金門大學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　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　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中臺科技大學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2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金門農工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　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　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元培科技大學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2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長庚大學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　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　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東吳大學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2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南投高中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　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　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4345"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國防大學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2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美國紐約大學</a:t>
                      </a:r>
                      <a:endParaRPr kumimoji="1" lang="zh-TW" altLang="en-US" sz="1200" b="1" i="0" u="none" strike="noStrike" cap="none" normalizeH="0" baseline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1</a:t>
                      </a:r>
                      <a:endParaRPr kumimoji="1" lang="en-US" altLang="zh-TW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　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0" fontAlgn="ctr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zh-TW" alt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新細明體" pitchFamily="18" charset="-120"/>
                          <a:ea typeface="新細明體" pitchFamily="18" charset="-120"/>
                        </a:rPr>
                        <a:t>　</a:t>
                      </a:r>
                      <a:endParaRPr kumimoji="1" lang="zh-TW" alt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新細明體" pitchFamily="18" charset="-120"/>
                      </a:endParaRPr>
                    </a:p>
                  </a:txBody>
                  <a:tcPr marT="45724" marB="45724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5003" name="Text Box 187"/>
          <p:cNvSpPr txBox="1">
            <a:spLocks noChangeArrowheads="1"/>
          </p:cNvSpPr>
          <p:nvPr/>
        </p:nvSpPr>
        <p:spPr bwMode="auto">
          <a:xfrm>
            <a:off x="-1588" y="-100013"/>
            <a:ext cx="723901" cy="2089151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b" anchorCtr="1"/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zh-TW" b="1">
                <a:solidFill>
                  <a:srgbClr val="CC0000"/>
                </a:solidFill>
                <a:ea typeface="標楷體" pitchFamily="65" charset="-120"/>
              </a:rPr>
              <a:t>e-Tutor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TW" altLang="en-US" b="1">
                <a:solidFill>
                  <a:srgbClr val="CC0000"/>
                </a:solidFill>
                <a:ea typeface="標楷體" pitchFamily="65" charset="-120"/>
              </a:rPr>
              <a:t>各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TW" altLang="en-US" b="1">
                <a:solidFill>
                  <a:srgbClr val="CC0000"/>
                </a:solidFill>
                <a:ea typeface="標楷體" pitchFamily="65" charset="-120"/>
              </a:rPr>
              <a:t>校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TW" altLang="en-US" b="1">
                <a:solidFill>
                  <a:srgbClr val="CC0000"/>
                </a:solidFill>
                <a:ea typeface="標楷體" pitchFamily="65" charset="-120"/>
              </a:rPr>
              <a:t>註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TW" altLang="en-US" b="1">
                <a:solidFill>
                  <a:srgbClr val="CC0000"/>
                </a:solidFill>
                <a:ea typeface="標楷體" pitchFamily="65" charset="-120"/>
              </a:rPr>
              <a:t>冊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TW" altLang="en-US" b="1">
                <a:solidFill>
                  <a:srgbClr val="CC0000"/>
                </a:solidFill>
                <a:ea typeface="標楷體" pitchFamily="65" charset="-120"/>
              </a:rPr>
              <a:t>人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zh-TW" altLang="en-US" b="1">
                <a:solidFill>
                  <a:srgbClr val="CC0000"/>
                </a:solidFill>
                <a:ea typeface="標楷體" pitchFamily="65" charset="-120"/>
              </a:rPr>
              <a:t>數</a:t>
            </a:r>
          </a:p>
        </p:txBody>
      </p:sp>
    </p:spTree>
    <p:extLst>
      <p:ext uri="{BB962C8B-B14F-4D97-AF65-F5344CB8AC3E}">
        <p14:creationId xmlns:p14="http://schemas.microsoft.com/office/powerpoint/2010/main" val="328751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57375" y="2420938"/>
            <a:ext cx="7286625" cy="1770062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z="4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ITSA</a:t>
            </a:r>
            <a:r>
              <a:rPr lang="zh-TW" altLang="en-US" sz="4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線上程式設計競賽（月賽）</a:t>
            </a:r>
            <a:endParaRPr lang="en-US" altLang="en-US" sz="4800" b="1" dirty="0" smtClean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42938" y="4643438"/>
            <a:ext cx="8001000" cy="1857375"/>
          </a:xfrm>
        </p:spPr>
        <p:txBody>
          <a:bodyPr/>
          <a:lstStyle/>
          <a:p>
            <a:r>
              <a:rPr kumimoji="0" lang="zh-TW" altLang="en-US" b="1" smtClean="0">
                <a:solidFill>
                  <a:srgbClr val="898989"/>
                </a:solidFill>
                <a:latin typeface="Times New Roman" pitchFamily="18" charset="0"/>
                <a:cs typeface="Times New Roman" pitchFamily="18" charset="0"/>
              </a:rPr>
              <a:t>競賽網址：</a:t>
            </a:r>
            <a:r>
              <a:rPr kumimoji="0" lang="en-US" altLang="zh-TW" b="1" smtClean="0">
                <a:solidFill>
                  <a:srgbClr val="898989"/>
                </a:solidFill>
                <a:latin typeface="Times New Roman" pitchFamily="18" charset="0"/>
                <a:cs typeface="Times New Roman" pitchFamily="18" charset="0"/>
              </a:rPr>
              <a:t>https://sites.google.com/site/itsancku/</a:t>
            </a:r>
            <a:endParaRPr kumimoji="0" lang="zh-TW" altLang="en-US" b="1" smtClean="0">
              <a:solidFill>
                <a:srgbClr val="89898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0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zh-TW" b="1" dirty="0" smtClean="0"/>
              <a:t>ITSA</a:t>
            </a:r>
            <a:r>
              <a:rPr lang="zh-TW" altLang="en-US" b="1" dirty="0" smtClean="0"/>
              <a:t>線上程式設計競賽（月賽）</a:t>
            </a:r>
            <a:endParaRPr lang="zh-TW" altLang="en-US" b="1" dirty="0"/>
          </a:p>
        </p:txBody>
      </p:sp>
      <p:sp>
        <p:nvSpPr>
          <p:cNvPr id="36867" name="內容版面配置區 2"/>
          <p:cNvSpPr>
            <a:spLocks noGrp="1"/>
          </p:cNvSpPr>
          <p:nvPr>
            <p:ph idx="1"/>
          </p:nvPr>
        </p:nvSpPr>
        <p:spPr>
          <a:xfrm>
            <a:off x="323850" y="1500188"/>
            <a:ext cx="8820150" cy="5214937"/>
          </a:xfrm>
        </p:spPr>
        <p:txBody>
          <a:bodyPr/>
          <a:lstStyle/>
          <a:p>
            <a:r>
              <a:rPr lang="zh-TW" altLang="en-US" sz="2600" dirty="0" smtClean="0"/>
              <a:t>目的：為提升學生們程式設計的能力，鼓勵全國各大專</a:t>
            </a:r>
            <a:endParaRPr lang="en-US" altLang="zh-TW" sz="2600" dirty="0" smtClean="0"/>
          </a:p>
          <a:p>
            <a:pPr>
              <a:buFontTx/>
              <a:buNone/>
            </a:pPr>
            <a:r>
              <a:rPr lang="zh-TW" altLang="en-US" sz="2600" dirty="0" smtClean="0"/>
              <a:t>　　　　院校的學生參賽，以了解自己應加強的部分。</a:t>
            </a:r>
            <a:endParaRPr lang="en-US" altLang="zh-TW" sz="2600" dirty="0" smtClean="0"/>
          </a:p>
          <a:p>
            <a:r>
              <a:rPr lang="zh-CN" altLang="zh-TW" sz="2600" dirty="0" smtClean="0"/>
              <a:t>參與對象：全國大專院校學生。每隊</a:t>
            </a:r>
            <a:r>
              <a:rPr lang="en-US" altLang="zh-TW" sz="2600" dirty="0" smtClean="0"/>
              <a:t>1~3</a:t>
            </a:r>
            <a:r>
              <a:rPr lang="zh-CN" altLang="zh-TW" sz="2600" dirty="0" smtClean="0"/>
              <a:t>人。</a:t>
            </a:r>
            <a:endParaRPr lang="en-US" altLang="zh-CN" sz="2600" dirty="0" smtClean="0"/>
          </a:p>
          <a:p>
            <a:r>
              <a:rPr lang="zh-TW" altLang="en-US" sz="2600" dirty="0" smtClean="0"/>
              <a:t>比賽時間：有舉辦的月份，第二周的星期三。</a:t>
            </a:r>
            <a:endParaRPr lang="en-US" altLang="zh-TW" sz="2600" dirty="0" smtClean="0"/>
          </a:p>
          <a:p>
            <a:r>
              <a:rPr lang="zh-TW" altLang="en-US" sz="2600" dirty="0" smtClean="0"/>
              <a:t>獎勵：參賽隊伍答對</a:t>
            </a:r>
            <a:r>
              <a:rPr lang="en-US" altLang="zh-TW" sz="2600" dirty="0" smtClean="0"/>
              <a:t>3</a:t>
            </a:r>
            <a:r>
              <a:rPr lang="zh-TW" altLang="en-US" sz="2600" dirty="0" smtClean="0"/>
              <a:t>題以上者發予績優證明。</a:t>
            </a:r>
            <a:endParaRPr lang="en-US" altLang="zh-TW" sz="2600" dirty="0" smtClean="0"/>
          </a:p>
          <a:p>
            <a:pPr>
              <a:buNone/>
            </a:pPr>
            <a:r>
              <a:rPr lang="zh-TW" altLang="en-US" sz="2600" dirty="0" smtClean="0"/>
              <a:t>　　　　帶隊老師發予帶隊證明。 </a:t>
            </a:r>
            <a:endParaRPr lang="en-US" altLang="zh-TW" sz="2600" dirty="0" smtClean="0"/>
          </a:p>
          <a:p>
            <a:r>
              <a:rPr lang="zh-TW" altLang="en-US" sz="2600" dirty="0" smtClean="0"/>
              <a:t>流程圖：</a:t>
            </a:r>
            <a:endParaRPr lang="en-US" altLang="zh-TW" sz="2600" dirty="0" smtClean="0"/>
          </a:p>
        </p:txBody>
      </p:sp>
      <p:sp>
        <p:nvSpPr>
          <p:cNvPr id="36868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565FAB1F-25B3-4777-ADC3-0F2B6C4C1580}" type="slidenum">
              <a:rPr lang="zh-TW" altLang="en-US" smtClean="0">
                <a:solidFill>
                  <a:srgbClr val="000000"/>
                </a:solidFill>
              </a:rPr>
              <a:pPr eaLnBrk="1" hangingPunct="1"/>
              <a:t>39</a:t>
            </a:fld>
            <a:endParaRPr lang="en-US" altLang="zh-TW" smtClean="0">
              <a:solidFill>
                <a:srgbClr val="000000"/>
              </a:solidFill>
            </a:endParaRPr>
          </a:p>
        </p:txBody>
      </p:sp>
      <p:pic>
        <p:nvPicPr>
          <p:cNvPr id="36869" name="圖片 4" descr="Nonam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3" y="4872038"/>
            <a:ext cx="6643687" cy="198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948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468" y="1456400"/>
            <a:ext cx="8356509" cy="5401600"/>
          </a:xfrm>
          <a:prstGeom prst="rect">
            <a:avLst/>
          </a:prstGeom>
        </p:spPr>
      </p:pic>
      <p:sp>
        <p:nvSpPr>
          <p:cNvPr id="17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938B1124-AB30-4286-9C63-F3F6B283168A}" type="slidenum">
              <a:rPr lang="zh-TW" altLang="en-US"/>
              <a:pPr/>
              <a:t>4</a:t>
            </a:fld>
            <a:endParaRPr lang="en-US" altLang="zh-TW"/>
          </a:p>
        </p:txBody>
      </p:sp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 b="1" dirty="0" smtClean="0"/>
              <a:t>平台介紹</a:t>
            </a:r>
          </a:p>
        </p:txBody>
      </p:sp>
      <p:grpSp>
        <p:nvGrpSpPr>
          <p:cNvPr id="56337" name="Group 17"/>
          <p:cNvGrpSpPr>
            <a:grpSpLocks/>
          </p:cNvGrpSpPr>
          <p:nvPr/>
        </p:nvGrpSpPr>
        <p:grpSpPr bwMode="auto">
          <a:xfrm>
            <a:off x="7324217" y="1227698"/>
            <a:ext cx="1485042" cy="2777102"/>
            <a:chOff x="4195" y="1239"/>
            <a:chExt cx="1179" cy="2146"/>
          </a:xfrm>
        </p:grpSpPr>
        <p:sp>
          <p:nvSpPr>
            <p:cNvPr id="56328" name="AutoShape 22"/>
            <p:cNvSpPr>
              <a:spLocks noChangeArrowheads="1"/>
            </p:cNvSpPr>
            <p:nvPr/>
          </p:nvSpPr>
          <p:spPr bwMode="auto">
            <a:xfrm>
              <a:off x="4195" y="1344"/>
              <a:ext cx="1179" cy="2041"/>
            </a:xfrm>
            <a:prstGeom prst="roundRect">
              <a:avLst>
                <a:gd name="adj" fmla="val 16667"/>
              </a:avLst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endParaRPr lang="zh-TW" altLang="en-US" sz="1350"/>
            </a:p>
          </p:txBody>
        </p:sp>
        <p:sp>
          <p:nvSpPr>
            <p:cNvPr id="56329" name="AutoShape 37"/>
            <p:cNvSpPr>
              <a:spLocks noChangeArrowheads="1"/>
            </p:cNvSpPr>
            <p:nvPr/>
          </p:nvSpPr>
          <p:spPr bwMode="auto">
            <a:xfrm>
              <a:off x="4286" y="1257"/>
              <a:ext cx="998" cy="227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endParaRPr lang="zh-TW" altLang="en-US" sz="1350"/>
            </a:p>
          </p:txBody>
        </p:sp>
        <p:sp>
          <p:nvSpPr>
            <p:cNvPr id="56330" name="Text Box 38"/>
            <p:cNvSpPr txBox="1">
              <a:spLocks noChangeArrowheads="1"/>
            </p:cNvSpPr>
            <p:nvPr/>
          </p:nvSpPr>
          <p:spPr bwMode="auto">
            <a:xfrm>
              <a:off x="4385" y="1239"/>
              <a:ext cx="798" cy="2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r>
                <a:rPr lang="zh-TW" altLang="en-US" sz="1600" b="1" dirty="0">
                  <a:solidFill>
                    <a:srgbClr val="6600FF"/>
                  </a:solidFill>
                  <a:ea typeface="標楷體" panose="03000509000000000000" pitchFamily="65" charset="-120"/>
                </a:rPr>
                <a:t>相關連結</a:t>
              </a:r>
            </a:p>
          </p:txBody>
        </p:sp>
      </p:grpSp>
      <p:grpSp>
        <p:nvGrpSpPr>
          <p:cNvPr id="56338" name="Group 18"/>
          <p:cNvGrpSpPr>
            <a:grpSpLocks/>
          </p:cNvGrpSpPr>
          <p:nvPr/>
        </p:nvGrpSpPr>
        <p:grpSpPr bwMode="auto">
          <a:xfrm>
            <a:off x="2409291" y="2933717"/>
            <a:ext cx="4461721" cy="1531336"/>
            <a:chOff x="1655" y="2432"/>
            <a:chExt cx="2450" cy="635"/>
          </a:xfrm>
        </p:grpSpPr>
        <p:sp>
          <p:nvSpPr>
            <p:cNvPr id="56331" name="AutoShape 22"/>
            <p:cNvSpPr>
              <a:spLocks noChangeArrowheads="1"/>
            </p:cNvSpPr>
            <p:nvPr/>
          </p:nvSpPr>
          <p:spPr bwMode="auto">
            <a:xfrm>
              <a:off x="1655" y="2568"/>
              <a:ext cx="2450" cy="499"/>
            </a:xfrm>
            <a:prstGeom prst="roundRect">
              <a:avLst>
                <a:gd name="adj" fmla="val 16667"/>
              </a:avLst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endParaRPr lang="zh-TW" altLang="en-US" sz="1350"/>
            </a:p>
          </p:txBody>
        </p:sp>
        <p:sp>
          <p:nvSpPr>
            <p:cNvPr id="56332" name="AutoShape 37"/>
            <p:cNvSpPr>
              <a:spLocks noChangeArrowheads="1"/>
            </p:cNvSpPr>
            <p:nvPr/>
          </p:nvSpPr>
          <p:spPr bwMode="auto">
            <a:xfrm>
              <a:off x="2837" y="2432"/>
              <a:ext cx="998" cy="227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endParaRPr lang="zh-TW" altLang="en-US" sz="1350"/>
            </a:p>
          </p:txBody>
        </p:sp>
        <p:sp>
          <p:nvSpPr>
            <p:cNvPr id="56333" name="Text Box 38"/>
            <p:cNvSpPr txBox="1">
              <a:spLocks noChangeArrowheads="1"/>
            </p:cNvSpPr>
            <p:nvPr/>
          </p:nvSpPr>
          <p:spPr bwMode="auto">
            <a:xfrm>
              <a:off x="3003" y="2462"/>
              <a:ext cx="665" cy="1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r>
                <a:rPr lang="zh-TW" altLang="en-US" sz="2000" b="1" dirty="0">
                  <a:solidFill>
                    <a:srgbClr val="6600FF"/>
                  </a:solidFill>
                  <a:ea typeface="標楷體" panose="03000509000000000000" pitchFamily="65" charset="-120"/>
                </a:rPr>
                <a:t>題庫專區</a:t>
              </a:r>
            </a:p>
          </p:txBody>
        </p:sp>
      </p:grpSp>
      <p:grpSp>
        <p:nvGrpSpPr>
          <p:cNvPr id="56339" name="Group 19"/>
          <p:cNvGrpSpPr>
            <a:grpSpLocks/>
          </p:cNvGrpSpPr>
          <p:nvPr/>
        </p:nvGrpSpPr>
        <p:grpSpPr bwMode="auto">
          <a:xfrm>
            <a:off x="2420159" y="4358615"/>
            <a:ext cx="4536409" cy="2404696"/>
            <a:chOff x="1655" y="2981"/>
            <a:chExt cx="2450" cy="1220"/>
          </a:xfrm>
        </p:grpSpPr>
        <p:sp>
          <p:nvSpPr>
            <p:cNvPr id="56334" name="AutoShape 22"/>
            <p:cNvSpPr>
              <a:spLocks noChangeArrowheads="1"/>
            </p:cNvSpPr>
            <p:nvPr/>
          </p:nvSpPr>
          <p:spPr bwMode="auto">
            <a:xfrm>
              <a:off x="1655" y="3089"/>
              <a:ext cx="2450" cy="1112"/>
            </a:xfrm>
            <a:prstGeom prst="roundRect">
              <a:avLst>
                <a:gd name="adj" fmla="val 16667"/>
              </a:avLst>
            </a:prstGeom>
            <a:noFill/>
            <a:ln w="19050">
              <a:solidFill>
                <a:srgbClr val="008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endParaRPr lang="zh-TW" altLang="en-US" sz="1350"/>
            </a:p>
          </p:txBody>
        </p:sp>
        <p:sp>
          <p:nvSpPr>
            <p:cNvPr id="56335" name="AutoShape 37"/>
            <p:cNvSpPr>
              <a:spLocks noChangeArrowheads="1"/>
            </p:cNvSpPr>
            <p:nvPr/>
          </p:nvSpPr>
          <p:spPr bwMode="auto">
            <a:xfrm>
              <a:off x="2835" y="2981"/>
              <a:ext cx="998" cy="227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19050">
              <a:solidFill>
                <a:srgbClr val="008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endParaRPr lang="zh-TW" altLang="en-US" sz="1350"/>
            </a:p>
          </p:txBody>
        </p:sp>
        <p:sp>
          <p:nvSpPr>
            <p:cNvPr id="56336" name="Text Box 38"/>
            <p:cNvSpPr txBox="1">
              <a:spLocks noChangeArrowheads="1"/>
            </p:cNvSpPr>
            <p:nvPr/>
          </p:nvSpPr>
          <p:spPr bwMode="auto">
            <a:xfrm>
              <a:off x="3007" y="2988"/>
              <a:ext cx="654" cy="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r>
                <a:rPr lang="zh-TW" altLang="en-US" sz="2000" b="1" dirty="0">
                  <a:solidFill>
                    <a:srgbClr val="6600FF"/>
                  </a:solidFill>
                  <a:ea typeface="標楷體" panose="03000509000000000000" pitchFamily="65" charset="-120"/>
                </a:rPr>
                <a:t>老師專區</a:t>
              </a:r>
            </a:p>
          </p:txBody>
        </p:sp>
      </p:grpSp>
      <p:grpSp>
        <p:nvGrpSpPr>
          <p:cNvPr id="19" name="Group 17"/>
          <p:cNvGrpSpPr>
            <a:grpSpLocks/>
          </p:cNvGrpSpPr>
          <p:nvPr/>
        </p:nvGrpSpPr>
        <p:grpSpPr bwMode="auto">
          <a:xfrm>
            <a:off x="480576" y="5759167"/>
            <a:ext cx="1465784" cy="1004144"/>
            <a:chOff x="4195" y="1257"/>
            <a:chExt cx="1179" cy="2128"/>
          </a:xfrm>
        </p:grpSpPr>
        <p:sp>
          <p:nvSpPr>
            <p:cNvPr id="20" name="AutoShape 22"/>
            <p:cNvSpPr>
              <a:spLocks noChangeArrowheads="1"/>
            </p:cNvSpPr>
            <p:nvPr/>
          </p:nvSpPr>
          <p:spPr bwMode="auto">
            <a:xfrm>
              <a:off x="4195" y="1344"/>
              <a:ext cx="1179" cy="2041"/>
            </a:xfrm>
            <a:prstGeom prst="roundRect">
              <a:avLst>
                <a:gd name="adj" fmla="val 16667"/>
              </a:avLst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endParaRPr lang="zh-TW" altLang="en-US" sz="1350"/>
            </a:p>
          </p:txBody>
        </p:sp>
        <p:sp>
          <p:nvSpPr>
            <p:cNvPr id="21" name="AutoShape 37"/>
            <p:cNvSpPr>
              <a:spLocks noChangeArrowheads="1"/>
            </p:cNvSpPr>
            <p:nvPr/>
          </p:nvSpPr>
          <p:spPr bwMode="auto">
            <a:xfrm>
              <a:off x="4286" y="1257"/>
              <a:ext cx="998" cy="775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endParaRPr lang="zh-TW" altLang="en-US" sz="1350"/>
            </a:p>
          </p:txBody>
        </p:sp>
        <p:sp>
          <p:nvSpPr>
            <p:cNvPr id="22" name="Text Box 38"/>
            <p:cNvSpPr txBox="1">
              <a:spLocks noChangeArrowheads="1"/>
            </p:cNvSpPr>
            <p:nvPr/>
          </p:nvSpPr>
          <p:spPr bwMode="auto">
            <a:xfrm>
              <a:off x="4297" y="1257"/>
              <a:ext cx="974" cy="7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r>
                <a:rPr lang="zh-TW" altLang="en-US" sz="1600" b="1" dirty="0">
                  <a:solidFill>
                    <a:srgbClr val="6600FF"/>
                  </a:solidFill>
                  <a:ea typeface="標楷體" panose="03000509000000000000" pitchFamily="65" charset="-120"/>
                </a:rPr>
                <a:t>聯絡管理者</a:t>
              </a:r>
            </a:p>
          </p:txBody>
        </p:sp>
      </p:grpSp>
      <p:grpSp>
        <p:nvGrpSpPr>
          <p:cNvPr id="23" name="Group 17"/>
          <p:cNvGrpSpPr>
            <a:grpSpLocks/>
          </p:cNvGrpSpPr>
          <p:nvPr/>
        </p:nvGrpSpPr>
        <p:grpSpPr bwMode="auto">
          <a:xfrm>
            <a:off x="477701" y="3140571"/>
            <a:ext cx="1386353" cy="1947258"/>
            <a:chOff x="4195" y="1230"/>
            <a:chExt cx="1179" cy="2155"/>
          </a:xfrm>
        </p:grpSpPr>
        <p:sp>
          <p:nvSpPr>
            <p:cNvPr id="24" name="AutoShape 22"/>
            <p:cNvSpPr>
              <a:spLocks noChangeArrowheads="1"/>
            </p:cNvSpPr>
            <p:nvPr/>
          </p:nvSpPr>
          <p:spPr bwMode="auto">
            <a:xfrm>
              <a:off x="4195" y="1344"/>
              <a:ext cx="1179" cy="2041"/>
            </a:xfrm>
            <a:prstGeom prst="roundRect">
              <a:avLst>
                <a:gd name="adj" fmla="val 16667"/>
              </a:avLst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endParaRPr lang="zh-TW" altLang="en-US" sz="1350"/>
            </a:p>
          </p:txBody>
        </p:sp>
        <p:sp>
          <p:nvSpPr>
            <p:cNvPr id="25" name="AutoShape 37"/>
            <p:cNvSpPr>
              <a:spLocks noChangeArrowheads="1"/>
            </p:cNvSpPr>
            <p:nvPr/>
          </p:nvSpPr>
          <p:spPr bwMode="auto">
            <a:xfrm>
              <a:off x="4286" y="1257"/>
              <a:ext cx="998" cy="427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endParaRPr lang="zh-TW" altLang="en-US" sz="1350"/>
            </a:p>
          </p:txBody>
        </p:sp>
        <p:sp>
          <p:nvSpPr>
            <p:cNvPr id="26" name="Text Box 38"/>
            <p:cNvSpPr txBox="1">
              <a:spLocks noChangeArrowheads="1"/>
            </p:cNvSpPr>
            <p:nvPr/>
          </p:nvSpPr>
          <p:spPr bwMode="auto">
            <a:xfrm>
              <a:off x="4378" y="1230"/>
              <a:ext cx="811" cy="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r>
                <a:rPr lang="zh-TW" altLang="en-US" sz="2000" b="1" dirty="0">
                  <a:solidFill>
                    <a:srgbClr val="6600FF"/>
                  </a:solidFill>
                  <a:ea typeface="標楷體" panose="03000509000000000000" pitchFamily="65" charset="-120"/>
                </a:rPr>
                <a:t>粉絲團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91817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6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6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6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ctrTitle"/>
          </p:nvPr>
        </p:nvSpPr>
        <p:spPr>
          <a:xfrm>
            <a:off x="2143125" y="2571750"/>
            <a:ext cx="6715125" cy="1470025"/>
          </a:xfrm>
        </p:spPr>
        <p:txBody>
          <a:bodyPr/>
          <a:lstStyle/>
          <a:p>
            <a:pPr>
              <a:defRPr/>
            </a:pPr>
            <a:r>
              <a:rPr lang="zh-TW" altLang="en-US" dirty="0" smtClean="0">
                <a:latin typeface="微軟正黑體" pitchFamily="34" charset="-120"/>
              </a:rPr>
              <a:t>第</a:t>
            </a:r>
            <a:r>
              <a:rPr lang="en-US" altLang="zh-TW" dirty="0" smtClean="0">
                <a:latin typeface="微軟正黑體" pitchFamily="34" charset="-120"/>
              </a:rPr>
              <a:t>42</a:t>
            </a:r>
            <a:r>
              <a:rPr lang="zh-TW" altLang="en-US" dirty="0" smtClean="0">
                <a:latin typeface="微軟正黑體" pitchFamily="34" charset="-120"/>
              </a:rPr>
              <a:t>次</a:t>
            </a:r>
            <a:r>
              <a:rPr lang="en-US" altLang="zh-TW" dirty="0" smtClean="0">
                <a:latin typeface="微軟正黑體" pitchFamily="34" charset="-120"/>
              </a:rPr>
              <a:t/>
            </a:r>
            <a:br>
              <a:rPr lang="en-US" altLang="zh-TW" dirty="0" smtClean="0">
                <a:latin typeface="微軟正黑體" pitchFamily="34" charset="-120"/>
              </a:rPr>
            </a:br>
            <a:r>
              <a:rPr lang="en-US" altLang="zh-TW" dirty="0" smtClean="0">
                <a:latin typeface="微軟正黑體" pitchFamily="34" charset="-120"/>
              </a:rPr>
              <a:t>ITSA</a:t>
            </a:r>
            <a:r>
              <a:rPr lang="zh-TW" altLang="en-US" dirty="0" smtClean="0">
                <a:latin typeface="微軟正黑體" pitchFamily="34" charset="-120"/>
              </a:rPr>
              <a:t>線上程式設計競賽結果</a:t>
            </a:r>
          </a:p>
        </p:txBody>
      </p:sp>
      <p:sp>
        <p:nvSpPr>
          <p:cNvPr id="37891" name="投影片編號版面配置區 4"/>
          <p:cNvSpPr>
            <a:spLocks noGrp="1"/>
          </p:cNvSpPr>
          <p:nvPr>
            <p:ph type="sldNum" sz="quarter" idx="4294967295"/>
          </p:nvPr>
        </p:nvSpPr>
        <p:spPr>
          <a:xfrm>
            <a:off x="0" y="6400800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l" eaLnBrk="1" hangingPunct="1"/>
            <a:fld id="{CE207CE7-F5A3-4144-BFE8-574C5B61361D}" type="slidenum">
              <a:rPr lang="en-US" altLang="zh-TW" smtClean="0">
                <a:solidFill>
                  <a:srgbClr val="000000"/>
                </a:solidFill>
              </a:rPr>
              <a:pPr algn="l" eaLnBrk="1" hangingPunct="1"/>
              <a:t>40</a:t>
            </a:fld>
            <a:endParaRPr lang="en-US" altLang="zh-TW" smtClean="0">
              <a:solidFill>
                <a:srgbClr val="000000"/>
              </a:solidFill>
            </a:endParaRPr>
          </a:p>
        </p:txBody>
      </p:sp>
      <p:sp>
        <p:nvSpPr>
          <p:cNvPr id="37892" name="日期版面配置區 3"/>
          <p:cNvSpPr>
            <a:spLocks noGrp="1"/>
          </p:cNvSpPr>
          <p:nvPr>
            <p:ph type="dt" sz="quarter" idx="10"/>
          </p:nvPr>
        </p:nvSpPr>
        <p:spPr>
          <a:xfrm>
            <a:off x="3124200" y="6400800"/>
            <a:ext cx="28956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/>
            <a:fld id="{6FF5ED1C-7936-4B87-AFFF-BC27427CDBEB}" type="datetime1">
              <a:rPr lang="zh-TW" altLang="en-US" smtClean="0">
                <a:solidFill>
                  <a:srgbClr val="000000"/>
                </a:solidFill>
              </a:rPr>
              <a:pPr algn="ctr" eaLnBrk="1" hangingPunct="1"/>
              <a:t>2015/11/9</a:t>
            </a:fld>
            <a:endParaRPr lang="en-US" altLang="zh-TW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4753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6E9A677-91DB-4CC6-9C15-E023CA78E100}" type="slidenum">
              <a:rPr lang="en-US" altLang="zh-TW" smtClean="0">
                <a:solidFill>
                  <a:prstClr val="black">
                    <a:tint val="75000"/>
                  </a:prstClr>
                </a:solidFill>
                <a:latin typeface="Tahoma" pitchFamily="34" charset="0"/>
              </a:rPr>
              <a:pPr/>
              <a:t>41</a:t>
            </a:fld>
            <a:endParaRPr lang="en-US" altLang="zh-TW" smtClean="0">
              <a:solidFill>
                <a:prstClr val="black">
                  <a:tint val="75000"/>
                </a:prstClr>
              </a:solidFill>
              <a:latin typeface="Tahoma" pitchFamily="34" charset="0"/>
            </a:endParaRPr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kumimoji="1" lang="zh-TW" altLang="en-US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第</a:t>
            </a:r>
            <a:r>
              <a:rPr kumimoji="1" lang="en-US" altLang="zh-TW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42</a:t>
            </a:r>
            <a:r>
              <a:rPr kumimoji="1" lang="zh-TW" altLang="en-US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次</a:t>
            </a:r>
            <a:r>
              <a:rPr kumimoji="1" lang="en-US" altLang="zh-TW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ITSA</a:t>
            </a:r>
            <a:r>
              <a:rPr kumimoji="1" lang="zh-TW" altLang="en-US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線上程式設計競賽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50825" y="1643063"/>
            <a:ext cx="8713788" cy="495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2800" kern="12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accent2">
                  <a:lumMod val="75000"/>
                </a:schemeClr>
              </a:buClr>
              <a:buFontTx/>
              <a:buBlip>
                <a:blip r:embed="rId4"/>
              </a:buBlip>
              <a:defRPr sz="2400" kern="12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150000"/>
              <a:buFont typeface="Calibri" pitchFamily="34" charset="0"/>
              <a:buChar char="-"/>
              <a:defRPr sz="2000" kern="12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accent2">
                  <a:lumMod val="75000"/>
                </a:schemeClr>
              </a:buClr>
              <a:buSzPct val="50000"/>
              <a:buFont typeface="Wingdings" pitchFamily="2" charset="2"/>
              <a:buChar char="l"/>
              <a:defRPr sz="2000" kern="12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accent2">
                  <a:lumMod val="75000"/>
                </a:schemeClr>
              </a:buClr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dirty="0" smtClean="0"/>
              <a:t>參賽隊伍  </a:t>
            </a:r>
            <a:r>
              <a:rPr lang="en-US" altLang="zh-TW" dirty="0" smtClean="0"/>
              <a:t>360 </a:t>
            </a:r>
            <a:r>
              <a:rPr lang="zh-TW" altLang="en-US" dirty="0" smtClean="0"/>
              <a:t>隊</a:t>
            </a:r>
            <a:r>
              <a:rPr lang="en-US" altLang="zh-TW" dirty="0" smtClean="0"/>
              <a:t>(442</a:t>
            </a:r>
            <a:r>
              <a:rPr lang="zh-TW" altLang="en-US" dirty="0" smtClean="0"/>
              <a:t>隊報名</a:t>
            </a:r>
            <a:r>
              <a:rPr lang="en-US" altLang="zh-TW" dirty="0" smtClean="0"/>
              <a:t>)</a:t>
            </a:r>
            <a:endParaRPr lang="zh-TW" altLang="en-US" dirty="0" smtClean="0"/>
          </a:p>
          <a:p>
            <a:r>
              <a:rPr lang="zh-TW" altLang="en-US" dirty="0" smtClean="0"/>
              <a:t>答對題數 </a:t>
            </a:r>
            <a:r>
              <a:rPr lang="en-US" altLang="zh-TW" dirty="0" smtClean="0"/>
              <a:t>&amp; </a:t>
            </a:r>
            <a:r>
              <a:rPr lang="zh-TW" altLang="en-US" dirty="0" smtClean="0"/>
              <a:t>隊伍（總題數</a:t>
            </a:r>
            <a:r>
              <a:rPr lang="en-US" altLang="zh-TW" dirty="0" smtClean="0"/>
              <a:t>5</a:t>
            </a:r>
            <a:r>
              <a:rPr lang="zh-TW" altLang="en-US" dirty="0" smtClean="0"/>
              <a:t>題）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5</a:t>
            </a:r>
            <a:r>
              <a:rPr lang="zh-TW" altLang="en-US" dirty="0" smtClean="0"/>
              <a:t>題  </a:t>
            </a:r>
            <a:r>
              <a:rPr lang="en-US" altLang="zh-TW" dirty="0" smtClean="0"/>
              <a:t>=&gt;  3</a:t>
            </a:r>
            <a:r>
              <a:rPr lang="zh-TW" altLang="en-US" dirty="0" smtClean="0"/>
              <a:t>隊</a:t>
            </a:r>
          </a:p>
          <a:p>
            <a:pPr lvl="1"/>
            <a:r>
              <a:rPr lang="en-US" altLang="zh-TW" dirty="0" smtClean="0"/>
              <a:t>4</a:t>
            </a:r>
            <a:r>
              <a:rPr lang="zh-TW" altLang="en-US" dirty="0" smtClean="0"/>
              <a:t>題  </a:t>
            </a:r>
            <a:r>
              <a:rPr lang="en-US" altLang="zh-TW" dirty="0" smtClean="0"/>
              <a:t>=&gt;  15</a:t>
            </a:r>
            <a:r>
              <a:rPr lang="zh-TW" altLang="en-US" dirty="0" smtClean="0"/>
              <a:t>隊</a:t>
            </a:r>
          </a:p>
          <a:p>
            <a:pPr lvl="1"/>
            <a:r>
              <a:rPr lang="en-US" altLang="zh-TW" dirty="0" smtClean="0"/>
              <a:t>3</a:t>
            </a:r>
            <a:r>
              <a:rPr lang="zh-TW" altLang="en-US" dirty="0" smtClean="0"/>
              <a:t>題  </a:t>
            </a:r>
            <a:r>
              <a:rPr lang="en-US" altLang="zh-TW" dirty="0" smtClean="0"/>
              <a:t>=&gt;  20</a:t>
            </a:r>
            <a:r>
              <a:rPr lang="zh-TW" altLang="en-US" dirty="0" smtClean="0"/>
              <a:t>隊</a:t>
            </a:r>
          </a:p>
          <a:p>
            <a:pPr lvl="1"/>
            <a:r>
              <a:rPr lang="en-US" altLang="zh-TW" dirty="0" smtClean="0"/>
              <a:t>2</a:t>
            </a:r>
            <a:r>
              <a:rPr lang="zh-TW" altLang="en-US" dirty="0" smtClean="0"/>
              <a:t>題  </a:t>
            </a:r>
            <a:r>
              <a:rPr lang="en-US" altLang="zh-TW" dirty="0" smtClean="0"/>
              <a:t>=&gt; </a:t>
            </a:r>
            <a:r>
              <a:rPr lang="zh-TW" altLang="en-US" dirty="0" smtClean="0"/>
              <a:t> </a:t>
            </a:r>
            <a:r>
              <a:rPr lang="en-US" altLang="zh-TW" dirty="0" smtClean="0"/>
              <a:t>63</a:t>
            </a:r>
            <a:r>
              <a:rPr lang="zh-TW" altLang="en-US" dirty="0" smtClean="0"/>
              <a:t>隊</a:t>
            </a:r>
          </a:p>
          <a:p>
            <a:pPr lvl="1"/>
            <a:r>
              <a:rPr lang="en-US" altLang="zh-TW" dirty="0" smtClean="0"/>
              <a:t>1</a:t>
            </a:r>
            <a:r>
              <a:rPr lang="zh-TW" altLang="en-US" dirty="0" smtClean="0"/>
              <a:t>題  </a:t>
            </a:r>
            <a:r>
              <a:rPr lang="en-US" altLang="zh-TW" dirty="0" smtClean="0"/>
              <a:t>=&gt; </a:t>
            </a:r>
            <a:r>
              <a:rPr lang="zh-TW" altLang="en-US" dirty="0" smtClean="0"/>
              <a:t> </a:t>
            </a:r>
            <a:r>
              <a:rPr lang="en-US" altLang="zh-TW" dirty="0" smtClean="0"/>
              <a:t>75</a:t>
            </a:r>
            <a:r>
              <a:rPr lang="zh-TW" altLang="en-US" dirty="0" smtClean="0"/>
              <a:t>隊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0</a:t>
            </a:r>
            <a:r>
              <a:rPr lang="zh-TW" altLang="en-US" dirty="0" smtClean="0"/>
              <a:t>題  </a:t>
            </a:r>
            <a:r>
              <a:rPr lang="en-US" altLang="zh-TW" dirty="0" smtClean="0"/>
              <a:t>=&gt; </a:t>
            </a:r>
            <a:r>
              <a:rPr lang="zh-TW" altLang="en-US" dirty="0" smtClean="0"/>
              <a:t> </a:t>
            </a:r>
            <a:r>
              <a:rPr lang="en-US" altLang="zh-TW" dirty="0" smtClean="0"/>
              <a:t>116</a:t>
            </a:r>
            <a:r>
              <a:rPr lang="zh-TW" altLang="en-US" dirty="0" smtClean="0"/>
              <a:t>隊</a:t>
            </a:r>
            <a:endParaRPr lang="en-US" altLang="zh-TW" dirty="0" smtClean="0"/>
          </a:p>
          <a:p>
            <a:pPr lvl="1"/>
            <a:endParaRPr lang="en-US" altLang="zh-TW" dirty="0" smtClean="0"/>
          </a:p>
          <a:p>
            <a:pPr lvl="1"/>
            <a:endParaRPr lang="en-US" altLang="zh-TW" dirty="0" smtClean="0"/>
          </a:p>
          <a:p>
            <a:pPr lvl="1">
              <a:buFontTx/>
              <a:buNone/>
            </a:pPr>
            <a:endParaRPr lang="en-US" altLang="zh-TW" dirty="0" smtClean="0"/>
          </a:p>
          <a:p>
            <a:pPr lvl="1"/>
            <a:endParaRPr lang="zh-TW" altLang="en-US" dirty="0" smtClean="0"/>
          </a:p>
        </p:txBody>
      </p:sp>
      <p:graphicFrame>
        <p:nvGraphicFramePr>
          <p:cNvPr id="7" name="圖表 6"/>
          <p:cNvGraphicFramePr/>
          <p:nvPr>
            <p:extLst>
              <p:ext uri="{D42A27DB-BD31-4B8C-83A1-F6EECF244321}">
                <p14:modId xmlns:p14="http://schemas.microsoft.com/office/powerpoint/2010/main" val="2500632428"/>
              </p:ext>
            </p:extLst>
          </p:nvPr>
        </p:nvGraphicFramePr>
        <p:xfrm>
          <a:off x="3563888" y="2852936"/>
          <a:ext cx="4968552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08158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第</a:t>
            </a:r>
            <a:r>
              <a:rPr kumimoji="1" lang="en-US" altLang="zh-TW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42</a:t>
            </a:r>
            <a:r>
              <a:rPr kumimoji="1" lang="zh-TW" altLang="en-US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次</a:t>
            </a:r>
            <a:r>
              <a:rPr kumimoji="1" lang="en-US" altLang="zh-TW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ITSA</a:t>
            </a:r>
            <a:r>
              <a:rPr kumimoji="1" lang="zh-TW" altLang="en-US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名次</a:t>
            </a:r>
            <a:r>
              <a:rPr kumimoji="1" lang="en-US" altLang="zh-TW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(1-10</a:t>
            </a:r>
            <a:r>
              <a:rPr kumimoji="1" lang="zh-TW" altLang="en-US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名</a:t>
            </a:r>
            <a:r>
              <a:rPr kumimoji="1" lang="en-US" altLang="zh-TW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)</a:t>
            </a:r>
            <a:endParaRPr kumimoji="1" lang="zh-TW" altLang="en-US" sz="3600" dirty="0">
              <a:solidFill>
                <a:srgbClr val="DDDDDD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微軟正黑體" pitchFamily="34" charset="-120"/>
              <a:cs typeface="+mj-cs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530B3-B871-449E-8075-346A6051F85F}" type="datetime1">
              <a:rPr lang="zh-TW" altLang="en-US" smtClean="0"/>
              <a:pPr/>
              <a:t>2015/11/9</a:t>
            </a:fld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42</a:t>
            </a:fld>
            <a:endParaRPr lang="zh-TW" altLang="en-US"/>
          </a:p>
        </p:txBody>
      </p:sp>
      <p:graphicFrame>
        <p:nvGraphicFramePr>
          <p:cNvPr id="6" name="內容版面配置區 7"/>
          <p:cNvGraphicFramePr>
            <a:graphicFrameLocks/>
          </p:cNvGraphicFramePr>
          <p:nvPr>
            <p:extLst/>
          </p:nvPr>
        </p:nvGraphicFramePr>
        <p:xfrm>
          <a:off x="323528" y="1484784"/>
          <a:ext cx="8640762" cy="4749800"/>
        </p:xfrm>
        <a:graphic>
          <a:graphicData uri="http://schemas.openxmlformats.org/drawingml/2006/table">
            <a:tbl>
              <a:tblPr/>
              <a:tblGrid>
                <a:gridCol w="1079500"/>
                <a:gridCol w="792708"/>
                <a:gridCol w="2448967"/>
                <a:gridCol w="2519362"/>
                <a:gridCol w="1800225"/>
              </a:tblGrid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Rank </a:t>
                      </a:r>
                    </a:p>
                  </a:txBody>
                  <a:tcPr marL="9527" marR="9527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題數</a:t>
                      </a:r>
                      <a:endParaRPr kumimoji="0" lang="en-US" altLang="zh-TW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527" marR="9527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學校</a:t>
                      </a:r>
                    </a:p>
                  </a:txBody>
                  <a:tcPr marL="9527" marR="9527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隊名</a:t>
                      </a:r>
                    </a:p>
                  </a:txBody>
                  <a:tcPr marL="9527" marR="9527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教練</a:t>
                      </a:r>
                    </a:p>
                  </a:txBody>
                  <a:tcPr marL="9527" marR="9527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altLang="zh-TW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國立臺灣師範大學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JMT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蔣宗哲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altLang="zh-TW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國立中正大學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一堆夜貓貓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吳邦一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altLang="zh-TW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國立中正大學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StandarD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劉偉名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altLang="zh-TW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國立臺灣海洋大學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122138142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許為元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altLang="zh-TW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國立中正大學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Hello CCU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吳邦一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altLang="zh-TW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國立嘉義大學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晚餐要吃什麼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賴泳伶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altLang="zh-TW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國立交通大學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NCTU-Pikachu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謝旻錚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altLang="zh-TW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國立嘉義大學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阿里山下智久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賴泳伶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altLang="zh-TW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明新科技大學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MSUT_IM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陳以裕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algn="ctr" fontAlgn="ctr"/>
                      <a:r>
                        <a:rPr kumimoji="0" lang="en-US" altLang="zh-TW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10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國立交通大學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NCTU_Torpedo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謝旻錚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158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第</a:t>
            </a:r>
            <a:r>
              <a:rPr kumimoji="1" lang="en-US" altLang="zh-TW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42</a:t>
            </a:r>
            <a:r>
              <a:rPr kumimoji="1" lang="zh-TW" altLang="en-US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次</a:t>
            </a:r>
            <a:r>
              <a:rPr kumimoji="1" lang="en-US" altLang="zh-TW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ITSA</a:t>
            </a:r>
            <a:r>
              <a:rPr kumimoji="1" lang="zh-TW" altLang="en-US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名次</a:t>
            </a:r>
            <a:r>
              <a:rPr kumimoji="1" lang="en-US" altLang="zh-TW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(11-20</a:t>
            </a:r>
            <a:r>
              <a:rPr kumimoji="1" lang="zh-TW" altLang="en-US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名</a:t>
            </a:r>
            <a:r>
              <a:rPr kumimoji="1" lang="en-US" altLang="zh-TW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)</a:t>
            </a:r>
            <a:endParaRPr kumimoji="1" lang="zh-TW" altLang="en-US" sz="3600" dirty="0">
              <a:solidFill>
                <a:srgbClr val="DDDDDD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微軟正黑體" pitchFamily="34" charset="-120"/>
              <a:cs typeface="+mj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530B3-B871-449E-8075-346A6051F85F}" type="datetime1">
              <a:rPr lang="zh-TW" altLang="en-US" smtClean="0"/>
              <a:pPr/>
              <a:t>2015/11/9</a:t>
            </a:fld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43</a:t>
            </a:fld>
            <a:endParaRPr lang="zh-TW" altLang="en-US"/>
          </a:p>
        </p:txBody>
      </p:sp>
      <p:graphicFrame>
        <p:nvGraphicFramePr>
          <p:cNvPr id="6" name="內容版面配置區 7"/>
          <p:cNvGraphicFramePr>
            <a:graphicFrameLocks/>
          </p:cNvGraphicFramePr>
          <p:nvPr>
            <p:extLst/>
          </p:nvPr>
        </p:nvGraphicFramePr>
        <p:xfrm>
          <a:off x="214313" y="1571625"/>
          <a:ext cx="8640762" cy="4815205"/>
        </p:xfrm>
        <a:graphic>
          <a:graphicData uri="http://schemas.openxmlformats.org/drawingml/2006/table">
            <a:tbl>
              <a:tblPr/>
              <a:tblGrid>
                <a:gridCol w="1079500"/>
                <a:gridCol w="1081087"/>
                <a:gridCol w="2160588"/>
                <a:gridCol w="2519362"/>
                <a:gridCol w="1800225"/>
              </a:tblGrid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Rank </a:t>
                      </a:r>
                    </a:p>
                  </a:txBody>
                  <a:tcPr marL="9527" marR="9527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題數</a:t>
                      </a:r>
                      <a:endParaRPr kumimoji="0" lang="en-US" altLang="zh-TW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527" marR="9527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學校</a:t>
                      </a:r>
                    </a:p>
                  </a:txBody>
                  <a:tcPr marL="9527" marR="9527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隊名</a:t>
                      </a:r>
                    </a:p>
                  </a:txBody>
                  <a:tcPr marL="9527" marR="9527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教練</a:t>
                      </a:r>
                    </a:p>
                  </a:txBody>
                  <a:tcPr marL="9527" marR="9527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長榮大學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侮辱我可以！侮辱整個資訊界就是不行！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周信宏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國立交通大學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NCTU_Raiden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謝旻錚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中原大學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中原林俊傑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夏延德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國立嘉義大學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NCYU1022991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賴泳伶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銘傳大學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MCU_</a:t>
                      </a:r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被出賣的小朋友</a:t>
                      </a:r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李遠坤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銘傳大學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MCU_</a:t>
                      </a:r>
                      <a:r>
                        <a:rPr lang="zh-TW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被出賣的小朋友</a:t>
                      </a:r>
                      <a:r>
                        <a:rPr lang="en-US" altLang="zh-TW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李遠坤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國立中正大學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遠從鳳梨田搭直升機而來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薛幼苓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國立交通大學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NCTU-</a:t>
                      </a:r>
                      <a:r>
                        <a:rPr lang="en-US" sz="16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yo</a:t>
                      </a:r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yo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謝旻錚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長榮大學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一個被慘電的概念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周信宏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銘傳大學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K.Y.C.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李遠坤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891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第</a:t>
            </a:r>
            <a:r>
              <a:rPr kumimoji="1" lang="en-US" altLang="zh-TW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42</a:t>
            </a:r>
            <a:r>
              <a:rPr kumimoji="1" lang="zh-TW" altLang="en-US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次</a:t>
            </a:r>
            <a:r>
              <a:rPr kumimoji="1" lang="en-US" altLang="zh-TW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ITSA</a:t>
            </a:r>
            <a:r>
              <a:rPr kumimoji="1" lang="zh-TW" altLang="en-US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名次</a:t>
            </a:r>
            <a:r>
              <a:rPr kumimoji="1" lang="en-US" altLang="zh-TW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(21-30</a:t>
            </a:r>
            <a:r>
              <a:rPr kumimoji="1" lang="zh-TW" altLang="en-US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名</a:t>
            </a:r>
            <a:r>
              <a:rPr kumimoji="1" lang="en-US" altLang="zh-TW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)</a:t>
            </a:r>
            <a:endParaRPr kumimoji="1" lang="zh-TW" altLang="en-US" sz="3600" dirty="0">
              <a:solidFill>
                <a:srgbClr val="DDDDDD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微軟正黑體" pitchFamily="34" charset="-120"/>
              <a:cs typeface="+mj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530B3-B871-449E-8075-346A6051F85F}" type="datetime1">
              <a:rPr lang="zh-TW" altLang="en-US" smtClean="0"/>
              <a:pPr/>
              <a:t>2015/11/9</a:t>
            </a:fld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44</a:t>
            </a:fld>
            <a:endParaRPr lang="zh-TW" altLang="en-US"/>
          </a:p>
        </p:txBody>
      </p:sp>
      <p:graphicFrame>
        <p:nvGraphicFramePr>
          <p:cNvPr id="6" name="內容版面配置區 7"/>
          <p:cNvGraphicFramePr>
            <a:graphicFrameLocks/>
          </p:cNvGraphicFramePr>
          <p:nvPr>
            <p:extLst/>
          </p:nvPr>
        </p:nvGraphicFramePr>
        <p:xfrm>
          <a:off x="214313" y="1571625"/>
          <a:ext cx="8640762" cy="4749800"/>
        </p:xfrm>
        <a:graphic>
          <a:graphicData uri="http://schemas.openxmlformats.org/drawingml/2006/table">
            <a:tbl>
              <a:tblPr/>
              <a:tblGrid>
                <a:gridCol w="1079500"/>
                <a:gridCol w="1081087"/>
                <a:gridCol w="2160588"/>
                <a:gridCol w="2519362"/>
                <a:gridCol w="1800225"/>
              </a:tblGrid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Rank </a:t>
                      </a:r>
                    </a:p>
                  </a:txBody>
                  <a:tcPr marL="9527" marR="9527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題數</a:t>
                      </a:r>
                      <a:endParaRPr kumimoji="0" lang="en-US" altLang="zh-TW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527" marR="9527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學校</a:t>
                      </a:r>
                    </a:p>
                  </a:txBody>
                  <a:tcPr marL="9527" marR="9527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隊名</a:t>
                      </a:r>
                    </a:p>
                  </a:txBody>
                  <a:tcPr marL="9527" marR="9527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教練</a:t>
                      </a:r>
                    </a:p>
                  </a:txBody>
                  <a:tcPr marL="9527" marR="9527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國立嘉義大學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Solo_S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業瑞峰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輔仁大學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alone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張信宏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國立臺南大學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Try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林朝興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輔仁大學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yoyoyo123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張信宏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國立嘉義大學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bigtree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葉瑞峰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輔仁大學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伐伐伐伐伐木工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張信宏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輔仁大學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OAO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張信宏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明新科技大學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MUST_since2014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陳以裕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大仁科技大學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亞麻心鬼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曾世邦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輔仁大學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我不要被當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張信宏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883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57375" y="2420938"/>
            <a:ext cx="7286625" cy="1770062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TW" sz="4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PTC</a:t>
            </a:r>
            <a:r>
              <a:rPr lang="zh-TW" altLang="en-US" sz="4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線上程式設計競賽</a:t>
            </a:r>
            <a:endParaRPr lang="en-US" altLang="en-US" sz="4800" b="1" dirty="0" smtClean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42938" y="4643438"/>
            <a:ext cx="8001000" cy="1857375"/>
          </a:xfrm>
        </p:spPr>
        <p:txBody>
          <a:bodyPr/>
          <a:lstStyle/>
          <a:p>
            <a:r>
              <a:rPr kumimoji="0" lang="zh-TW" altLang="en-US" b="1" dirty="0" smtClean="0">
                <a:solidFill>
                  <a:srgbClr val="898989"/>
                </a:solidFill>
                <a:latin typeface="Times New Roman" pitchFamily="18" charset="0"/>
                <a:cs typeface="Times New Roman" pitchFamily="18" charset="0"/>
              </a:rPr>
              <a:t>競賽網址：</a:t>
            </a:r>
            <a:r>
              <a:rPr kumimoji="0" lang="en-US" altLang="zh-TW" b="1" dirty="0" smtClean="0">
                <a:solidFill>
                  <a:srgbClr val="898989"/>
                </a:solidFill>
                <a:latin typeface="Times New Roman" pitchFamily="18" charset="0"/>
                <a:cs typeface="Times New Roman" pitchFamily="18" charset="0"/>
              </a:rPr>
              <a:t>https://sites.google.com/site/itsancku/</a:t>
            </a:r>
            <a:endParaRPr kumimoji="0" lang="zh-TW" altLang="en-US" b="1" dirty="0" smtClean="0">
              <a:solidFill>
                <a:srgbClr val="89898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60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zh-TW" b="1" dirty="0" smtClean="0"/>
              <a:t>PTC</a:t>
            </a:r>
            <a:r>
              <a:rPr lang="zh-TW" altLang="en-US" b="1" dirty="0" smtClean="0"/>
              <a:t>線上程式設計競賽</a:t>
            </a:r>
            <a:endParaRPr lang="zh-TW" altLang="en-US" b="1" dirty="0"/>
          </a:p>
        </p:txBody>
      </p:sp>
      <p:sp>
        <p:nvSpPr>
          <p:cNvPr id="36867" name="內容版面配置區 2"/>
          <p:cNvSpPr>
            <a:spLocks noGrp="1"/>
          </p:cNvSpPr>
          <p:nvPr>
            <p:ph idx="1"/>
          </p:nvPr>
        </p:nvSpPr>
        <p:spPr>
          <a:xfrm>
            <a:off x="323850" y="1500188"/>
            <a:ext cx="8820150" cy="5214937"/>
          </a:xfrm>
        </p:spPr>
        <p:txBody>
          <a:bodyPr/>
          <a:lstStyle/>
          <a:p>
            <a:r>
              <a:rPr lang="zh-TW" altLang="en-US" sz="2600" dirty="0" smtClean="0"/>
              <a:t>目的：為提升學生們程式設計的能力，鼓勵全國各大專</a:t>
            </a:r>
            <a:endParaRPr lang="en-US" altLang="zh-TW" sz="2600" dirty="0" smtClean="0"/>
          </a:p>
          <a:p>
            <a:pPr>
              <a:buFontTx/>
              <a:buNone/>
            </a:pPr>
            <a:r>
              <a:rPr lang="zh-TW" altLang="en-US" sz="2600" dirty="0" smtClean="0"/>
              <a:t>　　　　院校的學生參賽，以了解自己應加強的部分。</a:t>
            </a:r>
            <a:endParaRPr lang="en-US" altLang="zh-TW" sz="2600" dirty="0" smtClean="0"/>
          </a:p>
          <a:p>
            <a:r>
              <a:rPr lang="zh-CN" altLang="zh-TW" sz="2600" dirty="0" smtClean="0"/>
              <a:t>參與對象：全國大專院校學生。每隊</a:t>
            </a:r>
            <a:r>
              <a:rPr lang="en-US" altLang="zh-TW" sz="2600" dirty="0" smtClean="0"/>
              <a:t>1~3</a:t>
            </a:r>
            <a:r>
              <a:rPr lang="zh-CN" altLang="zh-TW" sz="2600" dirty="0" smtClean="0"/>
              <a:t>人。</a:t>
            </a:r>
            <a:endParaRPr lang="en-US" altLang="zh-CN" sz="2600" dirty="0" smtClean="0"/>
          </a:p>
          <a:p>
            <a:r>
              <a:rPr lang="zh-TW" altLang="en-US" sz="2600" dirty="0" smtClean="0"/>
              <a:t>比賽時間：有舉辦的月份，第二周的星期三。</a:t>
            </a:r>
            <a:endParaRPr lang="en-US" altLang="zh-TW" sz="2600" dirty="0" smtClean="0"/>
          </a:p>
          <a:p>
            <a:r>
              <a:rPr lang="zh-TW" altLang="en-US" sz="2600" dirty="0" smtClean="0"/>
              <a:t>獎勵：參賽隊伍答對</a:t>
            </a:r>
            <a:r>
              <a:rPr lang="en-US" altLang="zh-TW" sz="2600" dirty="0" smtClean="0"/>
              <a:t>3</a:t>
            </a:r>
            <a:r>
              <a:rPr lang="zh-TW" altLang="en-US" sz="2600" dirty="0" smtClean="0"/>
              <a:t>題以上者發予績優證明。</a:t>
            </a:r>
            <a:endParaRPr lang="en-US" altLang="zh-TW" sz="2600" dirty="0" smtClean="0"/>
          </a:p>
          <a:p>
            <a:pPr>
              <a:buNone/>
            </a:pPr>
            <a:r>
              <a:rPr lang="zh-TW" altLang="en-US" sz="2600" dirty="0" smtClean="0"/>
              <a:t>　　　　帶隊老師發予帶隊證明。 </a:t>
            </a:r>
            <a:endParaRPr lang="en-US" altLang="zh-TW" sz="2600" dirty="0" smtClean="0"/>
          </a:p>
          <a:p>
            <a:r>
              <a:rPr lang="zh-TW" altLang="en-US" sz="2600" dirty="0" smtClean="0"/>
              <a:t>流程圖：</a:t>
            </a:r>
            <a:endParaRPr lang="en-US" altLang="zh-TW" sz="2600" dirty="0" smtClean="0"/>
          </a:p>
        </p:txBody>
      </p:sp>
      <p:sp>
        <p:nvSpPr>
          <p:cNvPr id="36868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565FAB1F-25B3-4777-ADC3-0F2B6C4C1580}" type="slidenum">
              <a:rPr lang="zh-TW" altLang="en-US" smtClean="0">
                <a:solidFill>
                  <a:srgbClr val="000000"/>
                </a:solidFill>
              </a:rPr>
              <a:pPr eaLnBrk="1" hangingPunct="1"/>
              <a:t>46</a:t>
            </a:fld>
            <a:endParaRPr lang="en-US" altLang="zh-TW" smtClean="0">
              <a:solidFill>
                <a:srgbClr val="000000"/>
              </a:solidFill>
            </a:endParaRPr>
          </a:p>
        </p:txBody>
      </p:sp>
      <p:pic>
        <p:nvPicPr>
          <p:cNvPr id="36869" name="圖片 4" descr="Nonam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313" y="4872038"/>
            <a:ext cx="6643687" cy="198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948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ctrTitle"/>
          </p:nvPr>
        </p:nvSpPr>
        <p:spPr>
          <a:xfrm>
            <a:off x="2143125" y="2571750"/>
            <a:ext cx="6715125" cy="1470025"/>
          </a:xfrm>
        </p:spPr>
        <p:txBody>
          <a:bodyPr/>
          <a:lstStyle/>
          <a:p>
            <a:pPr>
              <a:defRPr/>
            </a:pPr>
            <a:r>
              <a:rPr lang="en-US" altLang="zh-TW" dirty="0" smtClean="0">
                <a:latin typeface="微軟正黑體" pitchFamily="34" charset="-120"/>
              </a:rPr>
              <a:t>2015</a:t>
            </a:r>
            <a:r>
              <a:rPr lang="zh-TW" altLang="en-US" dirty="0" smtClean="0">
                <a:latin typeface="微軟正黑體" pitchFamily="34" charset="-120"/>
              </a:rPr>
              <a:t>年</a:t>
            </a:r>
            <a:r>
              <a:rPr lang="en-US" altLang="zh-TW" dirty="0" smtClean="0">
                <a:latin typeface="微軟正黑體" pitchFamily="34" charset="-120"/>
              </a:rPr>
              <a:t>10</a:t>
            </a:r>
            <a:r>
              <a:rPr lang="zh-TW" altLang="en-US" dirty="0" smtClean="0">
                <a:latin typeface="微軟正黑體" pitchFamily="34" charset="-120"/>
              </a:rPr>
              <a:t>月份</a:t>
            </a:r>
            <a:r>
              <a:rPr lang="en-US" altLang="zh-TW" dirty="0" smtClean="0">
                <a:latin typeface="微軟正黑體" pitchFamily="34" charset="-120"/>
              </a:rPr>
              <a:t/>
            </a:r>
            <a:br>
              <a:rPr lang="en-US" altLang="zh-TW" dirty="0" smtClean="0">
                <a:latin typeface="微軟正黑體" pitchFamily="34" charset="-120"/>
              </a:rPr>
            </a:br>
            <a:r>
              <a:rPr lang="en-US" altLang="zh-TW" dirty="0" smtClean="0">
                <a:latin typeface="微軟正黑體" pitchFamily="34" charset="-120"/>
              </a:rPr>
              <a:t>PTC</a:t>
            </a:r>
            <a:r>
              <a:rPr lang="zh-TW" altLang="en-US" dirty="0" smtClean="0">
                <a:latin typeface="微軟正黑體" pitchFamily="34" charset="-120"/>
              </a:rPr>
              <a:t>線上程式設計競賽結果</a:t>
            </a:r>
          </a:p>
        </p:txBody>
      </p:sp>
      <p:sp>
        <p:nvSpPr>
          <p:cNvPr id="37891" name="投影片編號版面配置區 4"/>
          <p:cNvSpPr>
            <a:spLocks noGrp="1"/>
          </p:cNvSpPr>
          <p:nvPr>
            <p:ph type="sldNum" sz="quarter" idx="4294967295"/>
          </p:nvPr>
        </p:nvSpPr>
        <p:spPr>
          <a:xfrm>
            <a:off x="0" y="6400800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l" eaLnBrk="1" hangingPunct="1"/>
            <a:fld id="{CE207CE7-F5A3-4144-BFE8-574C5B61361D}" type="slidenum">
              <a:rPr lang="en-US" altLang="zh-TW" smtClean="0">
                <a:solidFill>
                  <a:srgbClr val="000000"/>
                </a:solidFill>
              </a:rPr>
              <a:pPr algn="l" eaLnBrk="1" hangingPunct="1"/>
              <a:t>47</a:t>
            </a:fld>
            <a:endParaRPr lang="en-US" altLang="zh-TW" smtClean="0">
              <a:solidFill>
                <a:srgbClr val="000000"/>
              </a:solidFill>
            </a:endParaRPr>
          </a:p>
        </p:txBody>
      </p:sp>
      <p:sp>
        <p:nvSpPr>
          <p:cNvPr id="37892" name="日期版面配置區 3"/>
          <p:cNvSpPr>
            <a:spLocks noGrp="1"/>
          </p:cNvSpPr>
          <p:nvPr>
            <p:ph type="dt" sz="quarter" idx="10"/>
          </p:nvPr>
        </p:nvSpPr>
        <p:spPr>
          <a:xfrm>
            <a:off x="3124200" y="6400800"/>
            <a:ext cx="28956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algn="ctr" eaLnBrk="1" hangingPunct="1"/>
            <a:fld id="{6FF5ED1C-7936-4B87-AFFF-BC27427CDBEB}" type="datetime1">
              <a:rPr lang="zh-TW" altLang="en-US" smtClean="0">
                <a:solidFill>
                  <a:srgbClr val="000000"/>
                </a:solidFill>
              </a:rPr>
              <a:pPr algn="ctr" eaLnBrk="1" hangingPunct="1"/>
              <a:t>2015/11/9</a:t>
            </a:fld>
            <a:endParaRPr lang="en-US" altLang="zh-TW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4753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6E9A677-91DB-4CC6-9C15-E023CA78E100}" type="slidenum">
              <a:rPr lang="en-US" altLang="zh-TW" smtClean="0">
                <a:latin typeface="Tahoma" pitchFamily="34" charset="0"/>
              </a:rPr>
              <a:pPr/>
              <a:t>48</a:t>
            </a:fld>
            <a:endParaRPr lang="en-US" altLang="zh-TW" smtClean="0">
              <a:latin typeface="Tahoma" pitchFamily="34" charset="0"/>
            </a:endParaRPr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kumimoji="1" lang="en-US" altLang="zh-TW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2015</a:t>
            </a:r>
            <a:r>
              <a:rPr kumimoji="1" lang="zh-TW" altLang="en-US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年</a:t>
            </a:r>
            <a:r>
              <a:rPr kumimoji="1" lang="en-US" altLang="zh-TW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10</a:t>
            </a:r>
            <a:r>
              <a:rPr kumimoji="1" lang="zh-TW" altLang="en-US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月</a:t>
            </a:r>
            <a:r>
              <a:rPr kumimoji="1" lang="en-US" altLang="zh-TW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PTC</a:t>
            </a:r>
            <a:r>
              <a:rPr kumimoji="1" lang="zh-TW" altLang="en-US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線上程式設計競賽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50825" y="1643063"/>
            <a:ext cx="8713788" cy="4953000"/>
          </a:xfrm>
        </p:spPr>
        <p:txBody>
          <a:bodyPr/>
          <a:lstStyle/>
          <a:p>
            <a:r>
              <a:rPr kumimoji="0" lang="zh-TW" altLang="en-US" dirty="0" smtClean="0">
                <a:latin typeface="Times New Roman" pitchFamily="18" charset="0"/>
                <a:cs typeface="Times New Roman" pitchFamily="18" charset="0"/>
              </a:rPr>
              <a:t>參賽隊伍  </a:t>
            </a:r>
            <a:r>
              <a:rPr lang="en-US" altLang="zh-TW" dirty="0" smtClean="0"/>
              <a:t>27</a:t>
            </a:r>
            <a:r>
              <a:rPr kumimoji="0" lang="en-US" altLang="zh-TW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zh-TW" altLang="en-US" dirty="0" smtClean="0">
                <a:latin typeface="Times New Roman" pitchFamily="18" charset="0"/>
                <a:cs typeface="Times New Roman" pitchFamily="18" charset="0"/>
              </a:rPr>
              <a:t>隊</a:t>
            </a:r>
            <a:r>
              <a:rPr kumimoji="0" lang="en-US" altLang="zh-TW" dirty="0" smtClean="0">
                <a:latin typeface="Times New Roman" pitchFamily="18" charset="0"/>
                <a:cs typeface="Times New Roman" pitchFamily="18" charset="0"/>
              </a:rPr>
              <a:t>(31</a:t>
            </a:r>
            <a:r>
              <a:rPr kumimoji="0" lang="zh-TW" altLang="en-US" dirty="0" smtClean="0">
                <a:latin typeface="Times New Roman" pitchFamily="18" charset="0"/>
                <a:cs typeface="Times New Roman" pitchFamily="18" charset="0"/>
              </a:rPr>
              <a:t>隊報名</a:t>
            </a:r>
            <a:r>
              <a:rPr kumimoji="0" lang="en-US" altLang="zh-TW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kumimoji="0" lang="zh-TW" alt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kumimoji="0" lang="zh-TW" altLang="en-US" dirty="0" smtClean="0">
                <a:latin typeface="Times New Roman" pitchFamily="18" charset="0"/>
                <a:cs typeface="Times New Roman" pitchFamily="18" charset="0"/>
              </a:rPr>
              <a:t>答對題數 </a:t>
            </a:r>
            <a:r>
              <a:rPr kumimoji="0" lang="en-US" altLang="zh-TW" dirty="0" smtClean="0">
                <a:latin typeface="Times New Roman" pitchFamily="18" charset="0"/>
                <a:cs typeface="Times New Roman" pitchFamily="18" charset="0"/>
              </a:rPr>
              <a:t>&amp; </a:t>
            </a:r>
            <a:r>
              <a:rPr kumimoji="0" lang="zh-TW" altLang="en-US" dirty="0" smtClean="0">
                <a:latin typeface="Times New Roman" pitchFamily="18" charset="0"/>
                <a:cs typeface="Times New Roman" pitchFamily="18" charset="0"/>
              </a:rPr>
              <a:t>隊伍（總題數</a:t>
            </a:r>
            <a:r>
              <a:rPr kumimoji="0" lang="en-US" altLang="zh-TW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zh-TW" altLang="en-US" dirty="0" smtClean="0">
                <a:latin typeface="Times New Roman" pitchFamily="18" charset="0"/>
                <a:cs typeface="Times New Roman" pitchFamily="18" charset="0"/>
              </a:rPr>
              <a:t>題）</a:t>
            </a:r>
            <a:endParaRPr kumimoji="0"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kumimoji="0" lang="en-US" altLang="zh-TW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zh-TW" altLang="en-US" dirty="0" smtClean="0">
                <a:latin typeface="Times New Roman" pitchFamily="18" charset="0"/>
                <a:cs typeface="Times New Roman" pitchFamily="18" charset="0"/>
              </a:rPr>
              <a:t>題  </a:t>
            </a:r>
            <a:r>
              <a:rPr kumimoji="0" lang="en-US" altLang="zh-TW" dirty="0" smtClean="0">
                <a:latin typeface="Times New Roman" pitchFamily="18" charset="0"/>
                <a:cs typeface="Times New Roman" pitchFamily="18" charset="0"/>
              </a:rPr>
              <a:t>=&gt;  </a:t>
            </a:r>
            <a:r>
              <a:rPr lang="en-US" altLang="zh-TW" dirty="0" smtClean="0"/>
              <a:t>0</a:t>
            </a:r>
            <a:r>
              <a:rPr kumimoji="0" lang="zh-TW" altLang="en-US" dirty="0" smtClean="0">
                <a:latin typeface="Times New Roman" pitchFamily="18" charset="0"/>
                <a:cs typeface="Times New Roman" pitchFamily="18" charset="0"/>
              </a:rPr>
              <a:t>隊</a:t>
            </a:r>
          </a:p>
          <a:p>
            <a:pPr lvl="1"/>
            <a:r>
              <a:rPr kumimoji="0" lang="en-US" altLang="zh-TW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kumimoji="0" lang="zh-TW" altLang="en-US" dirty="0" smtClean="0">
                <a:latin typeface="Times New Roman" pitchFamily="18" charset="0"/>
                <a:cs typeface="Times New Roman" pitchFamily="18" charset="0"/>
              </a:rPr>
              <a:t>題  </a:t>
            </a:r>
            <a:r>
              <a:rPr kumimoji="0" lang="en-US" altLang="zh-TW" dirty="0" smtClean="0">
                <a:latin typeface="Times New Roman" pitchFamily="18" charset="0"/>
                <a:cs typeface="Times New Roman" pitchFamily="18" charset="0"/>
              </a:rPr>
              <a:t>=&gt;  </a:t>
            </a:r>
            <a:r>
              <a:rPr lang="en-US" altLang="zh-TW" dirty="0" smtClean="0"/>
              <a:t>5</a:t>
            </a:r>
            <a:r>
              <a:rPr kumimoji="0" lang="zh-TW" altLang="en-US" dirty="0" smtClean="0">
                <a:latin typeface="Times New Roman" pitchFamily="18" charset="0"/>
                <a:cs typeface="Times New Roman" pitchFamily="18" charset="0"/>
              </a:rPr>
              <a:t>隊</a:t>
            </a:r>
          </a:p>
          <a:p>
            <a:pPr lvl="1"/>
            <a:r>
              <a:rPr kumimoji="0" lang="en-US" altLang="zh-TW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kumimoji="0" lang="zh-TW" altLang="en-US" dirty="0" smtClean="0">
                <a:latin typeface="Times New Roman" pitchFamily="18" charset="0"/>
                <a:cs typeface="Times New Roman" pitchFamily="18" charset="0"/>
              </a:rPr>
              <a:t>題  </a:t>
            </a:r>
            <a:r>
              <a:rPr kumimoji="0" lang="en-US" altLang="zh-TW" dirty="0" smtClean="0">
                <a:latin typeface="Times New Roman" pitchFamily="18" charset="0"/>
                <a:cs typeface="Times New Roman" pitchFamily="18" charset="0"/>
              </a:rPr>
              <a:t>=&gt;  </a:t>
            </a:r>
            <a:r>
              <a:rPr lang="en-US" altLang="zh-TW" dirty="0" smtClean="0"/>
              <a:t>4</a:t>
            </a:r>
            <a:r>
              <a:rPr kumimoji="0" lang="zh-TW" altLang="en-US" dirty="0" smtClean="0">
                <a:latin typeface="Times New Roman" pitchFamily="18" charset="0"/>
                <a:cs typeface="Times New Roman" pitchFamily="18" charset="0"/>
              </a:rPr>
              <a:t>隊</a:t>
            </a:r>
          </a:p>
          <a:p>
            <a:pPr lvl="1"/>
            <a:r>
              <a:rPr kumimoji="0" lang="en-US" altLang="zh-TW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zh-TW" altLang="en-US" dirty="0" smtClean="0">
                <a:latin typeface="Times New Roman" pitchFamily="18" charset="0"/>
                <a:cs typeface="Times New Roman" pitchFamily="18" charset="0"/>
              </a:rPr>
              <a:t>題  </a:t>
            </a:r>
            <a:r>
              <a:rPr kumimoji="0" lang="en-US" altLang="zh-TW" dirty="0" smtClean="0">
                <a:latin typeface="Times New Roman" pitchFamily="18" charset="0"/>
                <a:cs typeface="Times New Roman" pitchFamily="18" charset="0"/>
              </a:rPr>
              <a:t>=&gt; </a:t>
            </a:r>
            <a:r>
              <a:rPr kumimoji="0" lang="zh-TW" alt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dirty="0"/>
              <a:t>5</a:t>
            </a:r>
            <a:r>
              <a:rPr kumimoji="0" lang="zh-TW" altLang="en-US" dirty="0" smtClean="0">
                <a:latin typeface="Times New Roman" pitchFamily="18" charset="0"/>
                <a:cs typeface="Times New Roman" pitchFamily="18" charset="0"/>
              </a:rPr>
              <a:t>隊</a:t>
            </a:r>
          </a:p>
          <a:p>
            <a:pPr lvl="1"/>
            <a:r>
              <a:rPr kumimoji="0" lang="en-US" altLang="zh-TW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zh-TW" altLang="en-US" dirty="0" smtClean="0">
                <a:latin typeface="Times New Roman" pitchFamily="18" charset="0"/>
                <a:cs typeface="Times New Roman" pitchFamily="18" charset="0"/>
              </a:rPr>
              <a:t>題  </a:t>
            </a:r>
            <a:r>
              <a:rPr kumimoji="0" lang="en-US" altLang="zh-TW" dirty="0" smtClean="0">
                <a:latin typeface="Times New Roman" pitchFamily="18" charset="0"/>
                <a:cs typeface="Times New Roman" pitchFamily="18" charset="0"/>
              </a:rPr>
              <a:t>=&gt; </a:t>
            </a:r>
            <a:r>
              <a:rPr kumimoji="0" lang="zh-TW" alt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dirty="0"/>
              <a:t>3</a:t>
            </a:r>
            <a:r>
              <a:rPr kumimoji="0" lang="zh-TW" altLang="en-US" dirty="0" smtClean="0">
                <a:latin typeface="Times New Roman" pitchFamily="18" charset="0"/>
                <a:cs typeface="Times New Roman" pitchFamily="18" charset="0"/>
              </a:rPr>
              <a:t>隊</a:t>
            </a:r>
            <a:endParaRPr kumimoji="0"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kumimoji="0" lang="en-US" altLang="zh-TW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zh-TW" altLang="en-US" dirty="0" smtClean="0">
                <a:latin typeface="Times New Roman" pitchFamily="18" charset="0"/>
                <a:cs typeface="Times New Roman" pitchFamily="18" charset="0"/>
              </a:rPr>
              <a:t>題  </a:t>
            </a:r>
            <a:r>
              <a:rPr kumimoji="0" lang="en-US" altLang="zh-TW" dirty="0" smtClean="0">
                <a:latin typeface="Times New Roman" pitchFamily="18" charset="0"/>
                <a:cs typeface="Times New Roman" pitchFamily="18" charset="0"/>
              </a:rPr>
              <a:t>=&gt; </a:t>
            </a:r>
            <a:r>
              <a:rPr kumimoji="0" lang="zh-TW" alt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dirty="0" smtClean="0"/>
              <a:t>10</a:t>
            </a:r>
            <a:r>
              <a:rPr kumimoji="0" lang="zh-TW" altLang="en-US" dirty="0" smtClean="0">
                <a:latin typeface="Times New Roman" pitchFamily="18" charset="0"/>
                <a:cs typeface="Times New Roman" pitchFamily="18" charset="0"/>
              </a:rPr>
              <a:t>隊</a:t>
            </a:r>
            <a:endParaRPr kumimoji="0"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Tx/>
              <a:buNone/>
            </a:pPr>
            <a:endParaRPr kumimoji="0" lang="en-US" altLang="zh-TW" dirty="0" smtClean="0"/>
          </a:p>
          <a:p>
            <a:pPr lvl="1"/>
            <a:endParaRPr kumimoji="0" lang="zh-TW" altLang="en-US" dirty="0" smtClean="0"/>
          </a:p>
        </p:txBody>
      </p:sp>
      <p:graphicFrame>
        <p:nvGraphicFramePr>
          <p:cNvPr id="5" name="圖表 4"/>
          <p:cNvGraphicFramePr/>
          <p:nvPr>
            <p:extLst/>
          </p:nvPr>
        </p:nvGraphicFramePr>
        <p:xfrm>
          <a:off x="3563888" y="2852936"/>
          <a:ext cx="4968552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9544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TW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2015</a:t>
            </a:r>
            <a:r>
              <a:rPr kumimoji="1" lang="zh-TW" altLang="en-US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年</a:t>
            </a:r>
            <a:r>
              <a:rPr kumimoji="1" lang="en-US" altLang="zh-TW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10</a:t>
            </a:r>
            <a:r>
              <a:rPr kumimoji="1" lang="zh-TW" altLang="en-US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月</a:t>
            </a:r>
            <a:r>
              <a:rPr kumimoji="1" lang="en-US" altLang="zh-TW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PTC</a:t>
            </a:r>
            <a:r>
              <a:rPr kumimoji="1" lang="zh-TW" altLang="en-US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名次</a:t>
            </a:r>
            <a:r>
              <a:rPr kumimoji="1" lang="en-US" altLang="zh-TW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(1-10</a:t>
            </a:r>
            <a:r>
              <a:rPr kumimoji="1" lang="zh-TW" altLang="en-US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名</a:t>
            </a:r>
            <a:r>
              <a:rPr kumimoji="1" lang="en-US" altLang="zh-TW" sz="3600" dirty="0">
                <a:solidFill>
                  <a:srgbClr val="DDDDD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微軟正黑體" pitchFamily="34" charset="-120"/>
                <a:cs typeface="+mj-cs"/>
              </a:rPr>
              <a:t>)</a:t>
            </a:r>
            <a:endParaRPr kumimoji="1" lang="zh-TW" altLang="en-US" sz="3600" dirty="0">
              <a:solidFill>
                <a:srgbClr val="DDDDDD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微軟正黑體" pitchFamily="34" charset="-120"/>
              <a:cs typeface="+mj-cs"/>
            </a:endParaRP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530B3-B871-449E-8075-346A6051F85F}" type="datetime1">
              <a:rPr lang="zh-TW" altLang="en-US" smtClean="0"/>
              <a:pPr/>
              <a:t>2015/11/9</a:t>
            </a:fld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49</a:t>
            </a:fld>
            <a:endParaRPr lang="zh-TW" altLang="en-US"/>
          </a:p>
        </p:txBody>
      </p:sp>
      <p:graphicFrame>
        <p:nvGraphicFramePr>
          <p:cNvPr id="6" name="內容版面配置區 7"/>
          <p:cNvGraphicFramePr>
            <a:graphicFrameLocks/>
          </p:cNvGraphicFramePr>
          <p:nvPr>
            <p:extLst/>
          </p:nvPr>
        </p:nvGraphicFramePr>
        <p:xfrm>
          <a:off x="323528" y="1556792"/>
          <a:ext cx="8640762" cy="4749800"/>
        </p:xfrm>
        <a:graphic>
          <a:graphicData uri="http://schemas.openxmlformats.org/drawingml/2006/table">
            <a:tbl>
              <a:tblPr/>
              <a:tblGrid>
                <a:gridCol w="1079500"/>
                <a:gridCol w="1081087"/>
                <a:gridCol w="2160588"/>
                <a:gridCol w="2519362"/>
                <a:gridCol w="1800225"/>
              </a:tblGrid>
              <a:tr h="43180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TW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Rank </a:t>
                      </a:r>
                    </a:p>
                  </a:txBody>
                  <a:tcPr marL="9527" marR="9527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題數</a:t>
                      </a:r>
                      <a:endParaRPr kumimoji="0" lang="en-US" altLang="zh-TW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9527" marR="9527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學校</a:t>
                      </a:r>
                    </a:p>
                  </a:txBody>
                  <a:tcPr marL="9527" marR="9527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隊名</a:t>
                      </a:r>
                    </a:p>
                  </a:txBody>
                  <a:tcPr marL="9527" marR="9527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教練</a:t>
                      </a:r>
                    </a:p>
                  </a:txBody>
                  <a:tcPr marL="9527" marR="9527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國立中央大學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NCU_Tatsujin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何錦文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國立交通大學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NCTU_Ravenclaw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謝旻錚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國立交通大學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NCTU_Aurora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謝旻錚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國立交通大學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NCTU_Foudre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謝旻錚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國立交通大學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NCTU_electron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謝旻錚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國立交通大學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NCTU_Railgun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謝旻錚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國立交通大學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NCTU_Thor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謝旻錚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國立臺灣師範大學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YOuOY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蔣宗哲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國立交通大學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NCTU_Radar</a:t>
                      </a:r>
                      <a:endParaRPr lang="en-US" sz="16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謝旻錚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國立清華大學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子軒的老婆是皓皓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600" b="1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新細明體" panose="02020500000000000000" pitchFamily="18" charset="-120"/>
                        </a:rPr>
                        <a:t>李哲榮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46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331120" y="2672953"/>
            <a:ext cx="6669881" cy="1327547"/>
          </a:xfrm>
        </p:spPr>
        <p:txBody>
          <a:bodyPr/>
          <a:lstStyle/>
          <a:p>
            <a:pPr algn="ctr" eaLnBrk="1" hangingPunct="1"/>
            <a:r>
              <a:rPr lang="zh-TW" altLang="en-US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學生使用教學</a:t>
            </a:r>
          </a:p>
        </p:txBody>
      </p:sp>
    </p:spTree>
    <p:extLst>
      <p:ext uri="{BB962C8B-B14F-4D97-AF65-F5344CB8AC3E}">
        <p14:creationId xmlns:p14="http://schemas.microsoft.com/office/powerpoint/2010/main" val="307144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副標題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5" name="標題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zh-TW" altLang="en-US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全國大專</a:t>
            </a:r>
            <a:r>
              <a:rPr lang="en-US" altLang="zh-TW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ITSA</a:t>
            </a:r>
            <a:r>
              <a:rPr lang="zh-TW" altLang="en-US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盃</a:t>
            </a:r>
            <a:r>
              <a:rPr lang="en-US" altLang="zh-TW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/>
            </a:r>
            <a:br>
              <a:rPr lang="en-US" altLang="zh-TW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</a:br>
            <a:r>
              <a:rPr lang="zh-TW" altLang="en-US" sz="44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程式設計桂冠挑戰大賽</a:t>
            </a:r>
          </a:p>
        </p:txBody>
      </p:sp>
      <p:sp>
        <p:nvSpPr>
          <p:cNvPr id="43012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7239000" y="6553200"/>
            <a:ext cx="1905000" cy="30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D0EF72C8-D809-458A-83A7-1470F9059175}" type="slidenum">
              <a:rPr lang="zh-TW" altLang="en-US" smtClean="0">
                <a:solidFill>
                  <a:srgbClr val="000000"/>
                </a:solidFill>
              </a:rPr>
              <a:pPr eaLnBrk="1" hangingPunct="1"/>
              <a:t>50</a:t>
            </a:fld>
            <a:endParaRPr lang="en-US" altLang="zh-TW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06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TW" altLang="en-US" b="1" dirty="0" smtClean="0"/>
              <a:t>第四屆賽區資訊</a:t>
            </a:r>
          </a:p>
        </p:txBody>
      </p:sp>
      <p:sp>
        <p:nvSpPr>
          <p:cNvPr id="44035" name="內容版面配置區 2"/>
          <p:cNvSpPr>
            <a:spLocks noGrp="1"/>
          </p:cNvSpPr>
          <p:nvPr>
            <p:ph idx="1"/>
          </p:nvPr>
        </p:nvSpPr>
        <p:spPr>
          <a:xfrm>
            <a:off x="250825" y="2000250"/>
            <a:ext cx="8712200" cy="4595813"/>
          </a:xfrm>
        </p:spPr>
        <p:txBody>
          <a:bodyPr/>
          <a:lstStyle/>
          <a:p>
            <a:r>
              <a:rPr lang="zh-TW" altLang="en-US" smtClean="0"/>
              <a:t>時間：</a:t>
            </a:r>
            <a:r>
              <a:rPr lang="en-US" altLang="zh-TW" smtClean="0"/>
              <a:t>2015.05.16</a:t>
            </a:r>
            <a:r>
              <a:rPr lang="zh-TW" altLang="en-US" smtClean="0"/>
              <a:t>（星期六）</a:t>
            </a:r>
            <a:endParaRPr lang="en-US" altLang="zh-TW" smtClean="0"/>
          </a:p>
          <a:p>
            <a:r>
              <a:rPr lang="zh-TW" altLang="en-US" smtClean="0"/>
              <a:t>賽區：北</a:t>
            </a:r>
            <a:r>
              <a:rPr lang="en-US" altLang="zh-TW" smtClean="0"/>
              <a:t>—</a:t>
            </a:r>
            <a:r>
              <a:rPr lang="zh-TW" altLang="en-US" smtClean="0"/>
              <a:t>國立臺灣師範大學</a:t>
            </a:r>
            <a:endParaRPr lang="en-US" altLang="zh-TW" smtClean="0"/>
          </a:p>
          <a:p>
            <a:pPr>
              <a:buFontTx/>
              <a:buNone/>
            </a:pPr>
            <a:r>
              <a:rPr lang="zh-TW" altLang="en-US" smtClean="0"/>
              <a:t>　　　　中</a:t>
            </a:r>
            <a:r>
              <a:rPr lang="en-US" altLang="zh-TW" smtClean="0"/>
              <a:t>—</a:t>
            </a:r>
            <a:r>
              <a:rPr lang="zh-TW" altLang="en-US" smtClean="0"/>
              <a:t>國立中興大學</a:t>
            </a:r>
            <a:endParaRPr lang="en-US" altLang="zh-TW" smtClean="0"/>
          </a:p>
          <a:p>
            <a:pPr>
              <a:buFontTx/>
              <a:buNone/>
            </a:pPr>
            <a:r>
              <a:rPr lang="zh-TW" altLang="en-US" smtClean="0"/>
              <a:t>　　　　南</a:t>
            </a:r>
            <a:r>
              <a:rPr lang="en-US" altLang="zh-TW" smtClean="0"/>
              <a:t>—</a:t>
            </a:r>
            <a:r>
              <a:rPr lang="zh-TW" altLang="en-US" smtClean="0"/>
              <a:t>國立成功大學</a:t>
            </a:r>
            <a:endParaRPr lang="en-US" altLang="zh-TW" smtClean="0"/>
          </a:p>
          <a:p>
            <a:pPr>
              <a:buFontTx/>
              <a:buNone/>
            </a:pPr>
            <a:r>
              <a:rPr lang="zh-TW" altLang="en-US" smtClean="0"/>
              <a:t>　　　　</a:t>
            </a:r>
          </a:p>
        </p:txBody>
      </p:sp>
      <p:sp>
        <p:nvSpPr>
          <p:cNvPr id="44036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566FE4E1-ED58-4427-A465-F26EC3C56FBF}" type="slidenum">
              <a:rPr lang="en-US" altLang="zh-TW" smtClean="0">
                <a:solidFill>
                  <a:srgbClr val="000000"/>
                </a:solidFill>
              </a:rPr>
              <a:pPr eaLnBrk="1" hangingPunct="1"/>
              <a:t>51</a:t>
            </a:fld>
            <a:endParaRPr lang="en-US" altLang="zh-TW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5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TW" altLang="en-US" b="1" dirty="0" smtClean="0">
                <a:latin typeface="微軟正黑體" pitchFamily="34" charset="-120"/>
              </a:rPr>
              <a:t>比賽流程</a:t>
            </a:r>
          </a:p>
        </p:txBody>
      </p:sp>
      <p:sp>
        <p:nvSpPr>
          <p:cNvPr id="45059" name="內容版面配置區 2"/>
          <p:cNvSpPr>
            <a:spLocks noGrp="1"/>
          </p:cNvSpPr>
          <p:nvPr>
            <p:ph idx="1"/>
          </p:nvPr>
        </p:nvSpPr>
        <p:spPr>
          <a:xfrm>
            <a:off x="357188" y="1571625"/>
            <a:ext cx="8786812" cy="4752975"/>
          </a:xfrm>
        </p:spPr>
        <p:txBody>
          <a:bodyPr/>
          <a:lstStyle/>
          <a:p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報名日期：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2015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04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01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日至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2015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04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30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日止</a:t>
            </a:r>
          </a:p>
          <a:p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競賽日期：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2015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05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16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日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星期六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)</a:t>
            </a:r>
          </a:p>
          <a:p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頒獎日期：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2015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06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01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日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smtClean="0">
                <a:latin typeface="標楷體" pitchFamily="65" charset="-120"/>
                <a:ea typeface="標楷體" pitchFamily="65" charset="-120"/>
              </a:rPr>
              <a:t>星期一</a:t>
            </a:r>
            <a:r>
              <a:rPr lang="en-US" altLang="zh-TW" sz="2800" smtClean="0"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sz="130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endParaRPr lang="zh-TW" altLang="en-US" smtClean="0"/>
          </a:p>
        </p:txBody>
      </p:sp>
      <p:sp>
        <p:nvSpPr>
          <p:cNvPr id="45060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EDF4F46D-56D3-4BEB-BAC7-D4D192200D81}" type="slidenum">
              <a:rPr lang="zh-TW" altLang="en-US" smtClean="0">
                <a:solidFill>
                  <a:srgbClr val="000000"/>
                </a:solidFill>
              </a:rPr>
              <a:pPr eaLnBrk="1" hangingPunct="1"/>
              <a:t>52</a:t>
            </a:fld>
            <a:endParaRPr lang="en-US" altLang="zh-TW" smtClean="0">
              <a:solidFill>
                <a:srgbClr val="000000"/>
              </a:solidFill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500063" y="3357563"/>
          <a:ext cx="8215312" cy="3146426"/>
        </p:xfrm>
        <a:graphic>
          <a:graphicData uri="http://schemas.openxmlformats.org/drawingml/2006/table">
            <a:tbl>
              <a:tblPr/>
              <a:tblGrid>
                <a:gridCol w="3713163"/>
                <a:gridCol w="4502149"/>
              </a:tblGrid>
              <a:tr h="436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SimSun" pitchFamily="2" charset="-122"/>
                        </a:rPr>
                        <a:t>時間</a:t>
                      </a:r>
                      <a:endParaRPr kumimoji="0" lang="zh-TW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SimSun" pitchFamily="2" charset="-122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標楷體" pitchFamily="65" charset="-120"/>
                          <a:cs typeface="SimSun" pitchFamily="2" charset="-122"/>
                        </a:rPr>
                        <a:t>活動內容</a:t>
                      </a:r>
                      <a:endParaRPr kumimoji="0" lang="zh-TW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SimSun" pitchFamily="2" charset="-122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568325">
                <a:tc>
                  <a:txBody>
                    <a:bodyPr/>
                    <a:lstStyle/>
                    <a:p>
                      <a:r>
                        <a:rPr lang="en-US" altLang="zh-TW" sz="2800" dirty="0" smtClean="0">
                          <a:latin typeface="標楷體" pitchFamily="65" charset="-120"/>
                          <a:ea typeface="標楷體" pitchFamily="65" charset="-120"/>
                        </a:rPr>
                        <a:t>10</a:t>
                      </a:r>
                      <a:r>
                        <a:rPr lang="en-US" sz="2800" dirty="0" smtClean="0">
                          <a:latin typeface="標楷體" pitchFamily="65" charset="-120"/>
                          <a:ea typeface="標楷體" pitchFamily="65" charset="-120"/>
                        </a:rPr>
                        <a:t>:00~1</a:t>
                      </a:r>
                      <a:r>
                        <a:rPr lang="en-US" altLang="zh-TW" sz="2800" dirty="0" smtClean="0"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r>
                        <a:rPr lang="en-US" sz="2800" dirty="0" smtClean="0">
                          <a:latin typeface="標楷體" pitchFamily="65" charset="-120"/>
                          <a:ea typeface="標楷體" pitchFamily="65" charset="-120"/>
                        </a:rPr>
                        <a:t>:00</a:t>
                      </a:r>
                      <a:endParaRPr lang="en-US" sz="2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800">
                          <a:latin typeface="標楷體" pitchFamily="65" charset="-120"/>
                          <a:ea typeface="標楷體" pitchFamily="65" charset="-120"/>
                        </a:rPr>
                        <a:t>報到 </a:t>
                      </a:r>
                      <a:r>
                        <a:rPr lang="en-US" altLang="zh-CN" sz="2800">
                          <a:latin typeface="標楷體" pitchFamily="65" charset="-120"/>
                          <a:ea typeface="標楷體" pitchFamily="65" charset="-120"/>
                        </a:rPr>
                        <a:t>(1</a:t>
                      </a:r>
                      <a:r>
                        <a:rPr lang="zh-CN" altLang="en-US" sz="2800">
                          <a:latin typeface="標楷體" pitchFamily="65" charset="-120"/>
                          <a:ea typeface="標楷體" pitchFamily="65" charset="-120"/>
                        </a:rPr>
                        <a:t>小時</a:t>
                      </a:r>
                      <a:r>
                        <a:rPr lang="en-US" altLang="zh-CN" sz="2800"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zh-CN" altLang="en-US" sz="280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8325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r>
                        <a:rPr lang="en-US" altLang="zh-TW" sz="2800" dirty="0" smtClean="0"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r>
                        <a:rPr lang="en-US" sz="2800" dirty="0" smtClean="0">
                          <a:latin typeface="標楷體" pitchFamily="65" charset="-120"/>
                          <a:ea typeface="標楷體" pitchFamily="65" charset="-120"/>
                        </a:rPr>
                        <a:t>:00~1</a:t>
                      </a:r>
                      <a:r>
                        <a:rPr lang="en-US" altLang="zh-TW" sz="2800" dirty="0" smtClean="0"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r>
                        <a:rPr lang="en-US" sz="2800" dirty="0" smtClean="0">
                          <a:latin typeface="標楷體" pitchFamily="65" charset="-120"/>
                          <a:ea typeface="標楷體" pitchFamily="65" charset="-120"/>
                        </a:rPr>
                        <a:t>:30</a:t>
                      </a:r>
                      <a:endParaRPr lang="en-US" sz="2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800" dirty="0">
                          <a:latin typeface="標楷體" pitchFamily="65" charset="-120"/>
                          <a:ea typeface="標楷體" pitchFamily="65" charset="-120"/>
                        </a:rPr>
                        <a:t>賽前說明 </a:t>
                      </a:r>
                      <a:r>
                        <a:rPr lang="en-US" altLang="zh-TW" sz="2800" dirty="0">
                          <a:latin typeface="標楷體" pitchFamily="65" charset="-120"/>
                          <a:ea typeface="標楷體" pitchFamily="65" charset="-120"/>
                        </a:rPr>
                        <a:t>(30</a:t>
                      </a:r>
                      <a:r>
                        <a:rPr lang="zh-TW" altLang="en-US" sz="2800" dirty="0">
                          <a:latin typeface="標楷體" pitchFamily="65" charset="-120"/>
                          <a:ea typeface="標楷體" pitchFamily="65" charset="-120"/>
                        </a:rPr>
                        <a:t>分鐘</a:t>
                      </a:r>
                      <a:r>
                        <a:rPr lang="en-US" altLang="zh-TW" sz="2800" dirty="0"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zh-TW" altLang="en-US" sz="2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8325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r>
                        <a:rPr lang="en-US" altLang="zh-TW" sz="2800" dirty="0" smtClean="0"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r>
                        <a:rPr lang="en-US" sz="2800" dirty="0" smtClean="0">
                          <a:latin typeface="標楷體" pitchFamily="65" charset="-120"/>
                          <a:ea typeface="標楷體" pitchFamily="65" charset="-120"/>
                        </a:rPr>
                        <a:t>:30~12:00</a:t>
                      </a:r>
                      <a:endParaRPr lang="en-US" sz="2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800" dirty="0">
                          <a:latin typeface="標楷體" pitchFamily="65" charset="-120"/>
                          <a:ea typeface="標楷體" pitchFamily="65" charset="-120"/>
                        </a:rPr>
                        <a:t>機器測試 </a:t>
                      </a:r>
                      <a:r>
                        <a:rPr lang="en-US" altLang="zh-TW" sz="2800" dirty="0" smtClean="0">
                          <a:latin typeface="標楷體" pitchFamily="65" charset="-120"/>
                          <a:ea typeface="標楷體" pitchFamily="65" charset="-120"/>
                        </a:rPr>
                        <a:t>(30</a:t>
                      </a:r>
                      <a:r>
                        <a:rPr lang="zh-TW" altLang="en-US" sz="2800" dirty="0" smtClean="0">
                          <a:latin typeface="標楷體" pitchFamily="65" charset="-120"/>
                          <a:ea typeface="標楷體" pitchFamily="65" charset="-120"/>
                        </a:rPr>
                        <a:t>分鐘</a:t>
                      </a:r>
                      <a:r>
                        <a:rPr lang="en-US" altLang="zh-TW" sz="2800" dirty="0" smtClean="0"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zh-TW" altLang="en-US" sz="2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8325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標楷體" pitchFamily="65" charset="-120"/>
                          <a:ea typeface="標楷體" pitchFamily="65" charset="-120"/>
                        </a:rPr>
                        <a:t>12:00~13:00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800" dirty="0">
                          <a:latin typeface="標楷體" pitchFamily="65" charset="-120"/>
                          <a:ea typeface="標楷體" pitchFamily="65" charset="-120"/>
                        </a:rPr>
                        <a:t>午餐時間 </a:t>
                      </a:r>
                      <a:r>
                        <a:rPr lang="en-US" altLang="zh-TW" sz="2800" dirty="0">
                          <a:latin typeface="標楷體" pitchFamily="65" charset="-120"/>
                          <a:ea typeface="標楷體" pitchFamily="65" charset="-120"/>
                        </a:rPr>
                        <a:t>(1</a:t>
                      </a:r>
                      <a:r>
                        <a:rPr lang="zh-TW" altLang="en-US" sz="2800" dirty="0">
                          <a:latin typeface="標楷體" pitchFamily="65" charset="-120"/>
                          <a:ea typeface="標楷體" pitchFamily="65" charset="-120"/>
                        </a:rPr>
                        <a:t>小時</a:t>
                      </a:r>
                      <a:r>
                        <a:rPr lang="en-US" altLang="zh-TW" sz="2800" dirty="0"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zh-TW" altLang="en-US" sz="2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6563">
                <a:tc>
                  <a:txBody>
                    <a:bodyPr/>
                    <a:lstStyle/>
                    <a:p>
                      <a:r>
                        <a:rPr lang="en-US" sz="2800">
                          <a:latin typeface="標楷體" pitchFamily="65" charset="-120"/>
                          <a:ea typeface="標楷體" pitchFamily="65" charset="-120"/>
                        </a:rPr>
                        <a:t>13:00~16:00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sz="2800" dirty="0">
                          <a:latin typeface="標楷體" pitchFamily="65" charset="-120"/>
                          <a:ea typeface="標楷體" pitchFamily="65" charset="-120"/>
                        </a:rPr>
                        <a:t>比賽 </a:t>
                      </a:r>
                      <a:r>
                        <a:rPr lang="en-US" altLang="zh-CN" sz="2800" dirty="0">
                          <a:latin typeface="標楷體" pitchFamily="65" charset="-120"/>
                          <a:ea typeface="標楷體" pitchFamily="65" charset="-120"/>
                        </a:rPr>
                        <a:t>(3</a:t>
                      </a:r>
                      <a:r>
                        <a:rPr lang="zh-CN" altLang="en-US" sz="2800" dirty="0">
                          <a:latin typeface="標楷體" pitchFamily="65" charset="-120"/>
                          <a:ea typeface="標楷體" pitchFamily="65" charset="-120"/>
                        </a:rPr>
                        <a:t>小時</a:t>
                      </a:r>
                      <a:r>
                        <a:rPr lang="en-US" altLang="zh-CN" sz="2800" dirty="0"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zh-CN" altLang="en-US" sz="28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5568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標題 1"/>
          <p:cNvSpPr>
            <a:spLocks noGrp="1"/>
          </p:cNvSpPr>
          <p:nvPr>
            <p:ph type="title"/>
          </p:nvPr>
        </p:nvSpPr>
        <p:spPr>
          <a:xfrm>
            <a:off x="762000" y="214313"/>
            <a:ext cx="8229600" cy="714375"/>
          </a:xfrm>
        </p:spPr>
        <p:txBody>
          <a:bodyPr/>
          <a:lstStyle/>
          <a:p>
            <a:pPr>
              <a:defRPr/>
            </a:pPr>
            <a:r>
              <a:rPr lang="zh-TW" altLang="en-US" b="1" dirty="0" smtClean="0"/>
              <a:t>第四屆比賽實況</a:t>
            </a:r>
            <a:r>
              <a:rPr lang="zh-TW" altLang="en-US" dirty="0" smtClean="0"/>
              <a:t>　  </a:t>
            </a:r>
            <a:r>
              <a:rPr lang="zh-TW" altLang="en-US" sz="2800" dirty="0" smtClean="0"/>
              <a:t>賽區</a:t>
            </a:r>
            <a:r>
              <a:rPr lang="en-US" altLang="zh-TW" dirty="0" smtClean="0"/>
              <a:t>--</a:t>
            </a:r>
            <a:r>
              <a:rPr lang="zh-TW" altLang="en-US" sz="1800" dirty="0" smtClean="0"/>
              <a:t>北：國立臺灣師範大學</a:t>
            </a:r>
            <a:r>
              <a:rPr lang="en-US" altLang="zh-TW" sz="1800" dirty="0" smtClean="0"/>
              <a:t/>
            </a:r>
            <a:br>
              <a:rPr lang="en-US" altLang="zh-TW" sz="1800" dirty="0" smtClean="0"/>
            </a:br>
            <a:r>
              <a:rPr lang="zh-TW" altLang="en-US" sz="1800" dirty="0" smtClean="0"/>
              <a:t>　　　　　　                    　　　　　　　　　  中：國立中興大學</a:t>
            </a:r>
            <a:r>
              <a:rPr lang="en-US" altLang="zh-TW" sz="1800" dirty="0" smtClean="0"/>
              <a:t/>
            </a:r>
            <a:br>
              <a:rPr lang="en-US" altLang="zh-TW" sz="1800" dirty="0" smtClean="0"/>
            </a:br>
            <a:r>
              <a:rPr lang="zh-TW" altLang="en-US" sz="1800" dirty="0" smtClean="0"/>
              <a:t>　　　　　　　　　　　　　　　　　　　　　   南：國立成功大學</a:t>
            </a:r>
          </a:p>
        </p:txBody>
      </p:sp>
      <p:sp>
        <p:nvSpPr>
          <p:cNvPr id="46083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ECD9C693-1CDF-4676-821B-19856D931B65}" type="slidenum">
              <a:rPr lang="en-US" altLang="zh-TW" smtClean="0">
                <a:solidFill>
                  <a:srgbClr val="000000"/>
                </a:solidFill>
              </a:rPr>
              <a:pPr eaLnBrk="1" hangingPunct="1"/>
              <a:t>53</a:t>
            </a:fld>
            <a:endParaRPr lang="en-US" altLang="zh-TW" smtClean="0">
              <a:solidFill>
                <a:srgbClr val="000000"/>
              </a:solidFill>
            </a:endParaRPr>
          </a:p>
        </p:txBody>
      </p:sp>
      <p:pic>
        <p:nvPicPr>
          <p:cNvPr id="46084" name="Picture 10" descr="H:\ITSA\照片\P12200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1643063"/>
            <a:ext cx="3000375" cy="225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Picture 11" descr="H:\ITSA\照片\P12200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3063"/>
            <a:ext cx="3000375" cy="224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6" name="Picture 12" descr="H:\ITSA\照片\P122004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1643063"/>
            <a:ext cx="3000375" cy="224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7" name="Picture 14" descr="H:\ITSA\照片\P122014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4143375"/>
            <a:ext cx="3000375" cy="225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8" name="Picture 15" descr="H:\ITSA\照片\P122014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25" y="4143375"/>
            <a:ext cx="2952750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9" name="Picture 16" descr="H:\ITSA\照片\P1220127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43375"/>
            <a:ext cx="3003550" cy="225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6516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TW" altLang="en-US" b="1" dirty="0" smtClean="0">
                <a:latin typeface="微軟正黑體" pitchFamily="34" charset="-120"/>
              </a:rPr>
              <a:t>獎項說明</a:t>
            </a:r>
          </a:p>
        </p:txBody>
      </p:sp>
      <p:sp>
        <p:nvSpPr>
          <p:cNvPr id="67587" name="內容版面配置區 7"/>
          <p:cNvSpPr>
            <a:spLocks noGrp="1"/>
          </p:cNvSpPr>
          <p:nvPr>
            <p:ph idx="1"/>
          </p:nvPr>
        </p:nvSpPr>
        <p:spPr>
          <a:xfrm>
            <a:off x="285750" y="1714500"/>
            <a:ext cx="8515350" cy="4572000"/>
          </a:xfrm>
        </p:spPr>
        <p:txBody>
          <a:bodyPr/>
          <a:lstStyle/>
          <a:p>
            <a:pPr>
              <a:defRPr/>
            </a:pP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挑戰組：</a:t>
            </a:r>
            <a:endParaRPr kumimoji="0" lang="zh-TW" altLang="zh-TW" sz="2800" dirty="0" smtClean="0">
              <a:solidFill>
                <a:srgbClr val="FF0000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0" indent="0" algn="just" eaLnBrk="1" hangingPunct="1">
              <a:spcBef>
                <a:spcPct val="0"/>
              </a:spcBef>
              <a:buFontTx/>
              <a:buNone/>
              <a:defRPr/>
            </a:pPr>
            <a:r>
              <a:rPr kumimoji="0"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    </a:t>
            </a:r>
            <a:r>
              <a:rPr kumimoji="0" lang="zh-TW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第一名一隊，每隊獎金新台幣</a:t>
            </a:r>
            <a:r>
              <a:rPr kumimoji="0" lang="zh-TW" altLang="zh-TW" sz="28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伍萬元</a:t>
            </a:r>
            <a:r>
              <a:rPr kumimoji="0" lang="zh-TW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整。</a:t>
            </a:r>
          </a:p>
          <a:p>
            <a:pPr marL="0" indent="0" algn="just" eaLnBrk="1" hangingPunct="1">
              <a:spcBef>
                <a:spcPct val="0"/>
              </a:spcBef>
              <a:buFontTx/>
              <a:buNone/>
              <a:defRPr/>
            </a:pPr>
            <a:r>
              <a:rPr kumimoji="0"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    </a:t>
            </a:r>
            <a:r>
              <a:rPr kumimoji="0" lang="zh-TW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第二名</a:t>
            </a:r>
            <a:r>
              <a:rPr kumimoji="0"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一</a:t>
            </a:r>
            <a:r>
              <a:rPr kumimoji="0" lang="zh-TW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隊，每隊獎金新台幣</a:t>
            </a:r>
            <a:r>
              <a:rPr kumimoji="0" lang="zh-TW" altLang="zh-TW" sz="28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貳萬元</a:t>
            </a:r>
            <a:r>
              <a:rPr kumimoji="0" lang="zh-TW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整。</a:t>
            </a:r>
          </a:p>
          <a:p>
            <a:pPr marL="0" indent="0" algn="just" eaLnBrk="1" hangingPunct="1">
              <a:spcBef>
                <a:spcPct val="0"/>
              </a:spcBef>
              <a:buFontTx/>
              <a:buNone/>
              <a:defRPr/>
            </a:pPr>
            <a:r>
              <a:rPr kumimoji="0"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    </a:t>
            </a:r>
            <a:r>
              <a:rPr kumimoji="0" lang="zh-TW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第三名</a:t>
            </a:r>
            <a:r>
              <a:rPr kumimoji="0"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一</a:t>
            </a:r>
            <a:r>
              <a:rPr kumimoji="0" lang="zh-TW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隊，每隊獎金新台幣</a:t>
            </a:r>
            <a:r>
              <a:rPr kumimoji="0" lang="zh-TW" altLang="zh-TW" sz="28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壹萬元</a:t>
            </a:r>
            <a:r>
              <a:rPr kumimoji="0" lang="zh-TW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整。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kumimoji="0"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    </a:t>
            </a:r>
            <a:r>
              <a:rPr kumimoji="0" lang="zh-TW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佳作若干隊，每隊獎金新台幣</a:t>
            </a:r>
            <a:r>
              <a:rPr kumimoji="0" lang="zh-TW" altLang="zh-TW" sz="28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伍仟元</a:t>
            </a:r>
            <a:r>
              <a:rPr kumimoji="0" lang="zh-TW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整。</a:t>
            </a:r>
          </a:p>
          <a:p>
            <a:pPr>
              <a:defRPr/>
            </a:pPr>
            <a:r>
              <a:rPr lang="zh-TW" altLang="en-US" sz="2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闖關組：</a:t>
            </a:r>
            <a:endParaRPr lang="en-US" altLang="zh-TW" sz="28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 algn="just" eaLnBrk="1" hangingPunct="1">
              <a:spcBef>
                <a:spcPct val="0"/>
              </a:spcBef>
              <a:buFontTx/>
              <a:buNone/>
              <a:defRPr/>
            </a:pPr>
            <a:r>
              <a:rPr kumimoji="0" lang="en-US" altLang="zh-TW" sz="28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    </a:t>
            </a:r>
            <a:r>
              <a:rPr kumimoji="0" lang="zh-TW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第一名一隊，每隊獎金新台幣</a:t>
            </a:r>
            <a:r>
              <a:rPr kumimoji="0" lang="zh-TW" altLang="zh-TW" sz="28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貳萬元</a:t>
            </a:r>
            <a:r>
              <a:rPr kumimoji="0" lang="zh-TW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整。</a:t>
            </a:r>
          </a:p>
          <a:p>
            <a:pPr marL="0" indent="0" algn="just" eaLnBrk="1" hangingPunct="1">
              <a:spcBef>
                <a:spcPct val="0"/>
              </a:spcBef>
              <a:buFontTx/>
              <a:buNone/>
              <a:defRPr/>
            </a:pPr>
            <a:r>
              <a:rPr kumimoji="0"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    </a:t>
            </a:r>
            <a:r>
              <a:rPr kumimoji="0" lang="zh-TW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第二名</a:t>
            </a:r>
            <a:r>
              <a:rPr kumimoji="0"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一</a:t>
            </a:r>
            <a:r>
              <a:rPr kumimoji="0" lang="zh-TW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隊，每隊獎金新台幣</a:t>
            </a:r>
            <a:r>
              <a:rPr kumimoji="0" lang="zh-TW" altLang="zh-TW" sz="28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壹萬元</a:t>
            </a:r>
            <a:r>
              <a:rPr kumimoji="0" lang="zh-TW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整。</a:t>
            </a:r>
          </a:p>
          <a:p>
            <a:pPr marL="0" indent="0" algn="just" eaLnBrk="1" hangingPunct="1">
              <a:spcBef>
                <a:spcPct val="0"/>
              </a:spcBef>
              <a:buFontTx/>
              <a:buNone/>
              <a:defRPr/>
            </a:pPr>
            <a:r>
              <a:rPr kumimoji="0"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    </a:t>
            </a:r>
            <a:r>
              <a:rPr kumimoji="0" lang="zh-TW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第三名</a:t>
            </a:r>
            <a:r>
              <a:rPr kumimoji="0" lang="zh-TW" altLang="en-US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一</a:t>
            </a:r>
            <a:r>
              <a:rPr kumimoji="0" lang="zh-TW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隊，每隊獎金新台幣</a:t>
            </a:r>
            <a:r>
              <a:rPr kumimoji="0" lang="zh-TW" altLang="zh-TW" sz="28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伍仟元</a:t>
            </a:r>
            <a:r>
              <a:rPr kumimoji="0" lang="zh-TW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整。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  <a:defRPr/>
            </a:pPr>
            <a:r>
              <a:rPr kumimoji="0" lang="en-US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    </a:t>
            </a:r>
            <a:r>
              <a:rPr kumimoji="0" lang="zh-TW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佳作若干隊，每隊獎金新台幣</a:t>
            </a:r>
            <a:r>
              <a:rPr kumimoji="0" lang="zh-TW" altLang="zh-TW" sz="28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貳仟元</a:t>
            </a:r>
            <a:r>
              <a:rPr kumimoji="0" lang="zh-TW" altLang="zh-TW" sz="2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整。</a:t>
            </a:r>
          </a:p>
        </p:txBody>
      </p:sp>
      <p:sp>
        <p:nvSpPr>
          <p:cNvPr id="47108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4BEBA85C-26E2-40FA-8C85-DB8057C99196}" type="slidenum">
              <a:rPr lang="zh-TW" altLang="en-US" smtClean="0">
                <a:solidFill>
                  <a:srgbClr val="000000"/>
                </a:solidFill>
              </a:rPr>
              <a:pPr eaLnBrk="1" hangingPunct="1"/>
              <a:t>54</a:t>
            </a:fld>
            <a:endParaRPr lang="en-US" altLang="zh-TW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96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TW" altLang="en-US" b="1" dirty="0" smtClean="0"/>
              <a:t>第四屆得獎名單</a:t>
            </a:r>
          </a:p>
        </p:txBody>
      </p:sp>
      <p:sp>
        <p:nvSpPr>
          <p:cNvPr id="48131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108D4C42-1D4D-4EAD-8E39-A6B76CBA97E6}" type="slidenum">
              <a:rPr lang="en-US" altLang="zh-TW" smtClean="0">
                <a:solidFill>
                  <a:srgbClr val="000000"/>
                </a:solidFill>
              </a:rPr>
              <a:pPr eaLnBrk="1" hangingPunct="1"/>
              <a:t>55</a:t>
            </a:fld>
            <a:endParaRPr lang="en-US" altLang="zh-TW" smtClean="0">
              <a:solidFill>
                <a:srgbClr val="000000"/>
              </a:solidFill>
            </a:endParaRPr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</p:nvPr>
        </p:nvGraphicFramePr>
        <p:xfrm>
          <a:off x="285750" y="1500188"/>
          <a:ext cx="8515350" cy="52276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7688"/>
                <a:gridCol w="1824050"/>
                <a:gridCol w="2286016"/>
                <a:gridCol w="3657596"/>
              </a:tblGrid>
              <a:tr h="365787">
                <a:tc rowSpan="16"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/>
                        <a:t>挑戰組</a:t>
                      </a:r>
                      <a:endParaRPr lang="zh-TW" altLang="en-US" sz="1800" dirty="0"/>
                    </a:p>
                  </a:txBody>
                  <a:tcPr marT="45721" marB="45721" vert="ea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/>
                        <a:t>名次</a:t>
                      </a:r>
                      <a:endParaRPr lang="zh-TW" altLang="en-US" sz="1800" dirty="0"/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/>
                        <a:t>學校</a:t>
                      </a:r>
                      <a:endParaRPr lang="zh-TW" altLang="en-US" sz="1800" dirty="0"/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/>
                        <a:t>隊名</a:t>
                      </a:r>
                      <a:endParaRPr lang="zh-TW" altLang="en-US" sz="1800" dirty="0"/>
                    </a:p>
                  </a:txBody>
                  <a:tcPr marT="45721" marB="45721"/>
                </a:tc>
              </a:tr>
              <a:tr h="324123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/>
                        <a:t>1</a:t>
                      </a:r>
                      <a:endParaRPr lang="zh-TW" altLang="en-US" sz="1400" dirty="0"/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國立臺灣大學</a:t>
                      </a: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Master </a:t>
                      </a:r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小可蚯</a:t>
                      </a:r>
                    </a:p>
                  </a:txBody>
                  <a:tcPr marL="9525" marR="9525" marT="9526" marB="0" anchor="ctr"/>
                </a:tc>
              </a:tr>
              <a:tr h="324123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/>
                        <a:t>2</a:t>
                      </a:r>
                      <a:endParaRPr lang="zh-TW" altLang="en-US" sz="1400" dirty="0"/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國立交通大學</a:t>
                      </a: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NCTU_Thor</a:t>
                      </a:r>
                    </a:p>
                  </a:txBody>
                  <a:tcPr marL="9525" marR="9525" marT="9526" marB="0" anchor="ctr"/>
                </a:tc>
              </a:tr>
              <a:tr h="324123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/>
                        <a:t>3</a:t>
                      </a:r>
                      <a:endParaRPr lang="zh-TW" altLang="en-US" sz="1400" dirty="0"/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國立臺灣大學</a:t>
                      </a: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PECaveros</a:t>
                      </a:r>
                    </a:p>
                  </a:txBody>
                  <a:tcPr marL="9525" marR="9525" marT="9526" marB="0" anchor="ctr"/>
                </a:tc>
              </a:tr>
              <a:tr h="324123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 smtClean="0"/>
                        <a:t>佳作</a:t>
                      </a: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國立交通大學</a:t>
                      </a: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NCTU_Railgun</a:t>
                      </a:r>
                    </a:p>
                  </a:txBody>
                  <a:tcPr marL="9525" marR="9525" marT="9526" marB="0" anchor="ctr"/>
                </a:tc>
              </a:tr>
              <a:tr h="324123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 smtClean="0"/>
                        <a:t>佳作</a:t>
                      </a: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國立清華大學</a:t>
                      </a: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Tell_U_Later</a:t>
                      </a:r>
                    </a:p>
                  </a:txBody>
                  <a:tcPr marL="9525" marR="9525" marT="9526" marB="0" anchor="ctr"/>
                </a:tc>
              </a:tr>
              <a:tr h="324123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 smtClean="0"/>
                        <a:t>佳作</a:t>
                      </a: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國立臺灣大學</a:t>
                      </a: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'\t\n\x0b\x0c\r '</a:t>
                      </a:r>
                    </a:p>
                  </a:txBody>
                  <a:tcPr marL="9525" marR="9525" marT="9526" marB="0" anchor="ctr"/>
                </a:tc>
              </a:tr>
              <a:tr h="324123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 smtClean="0"/>
                        <a:t>佳作</a:t>
                      </a: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國立交通大學</a:t>
                      </a: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NCTU_Tesla_Coil</a:t>
                      </a:r>
                    </a:p>
                  </a:txBody>
                  <a:tcPr marL="9525" marR="9525" marT="9526" marB="0" anchor="ctr"/>
                </a:tc>
              </a:tr>
              <a:tr h="324123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 smtClean="0"/>
                        <a:t>並列佳作（無獎金）</a:t>
                      </a: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國立交通大學</a:t>
                      </a: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NCTU_Pichu</a:t>
                      </a:r>
                    </a:p>
                  </a:txBody>
                  <a:tcPr marL="9525" marR="9525" marT="9526" marB="0" anchor="ctr"/>
                </a:tc>
              </a:tr>
              <a:tr h="324123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 smtClean="0"/>
                        <a:t>佳作</a:t>
                      </a: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國立臺灣師範大學</a:t>
                      </a: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400" b="0" i="0" u="none" strike="noStrike" kern="1200" dirty="0" err="1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YOuOY</a:t>
                      </a:r>
                      <a:endParaRPr lang="en-US" sz="1400" b="0" i="0" u="none" strike="noStrike" kern="1200" dirty="0" smtClean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6" marB="0" anchor="ctr"/>
                </a:tc>
              </a:tr>
              <a:tr h="324123">
                <a:tc vMerge="1">
                  <a:txBody>
                    <a:bodyPr/>
                    <a:lstStyle/>
                    <a:p>
                      <a:pPr algn="ctr"/>
                      <a:endParaRPr lang="zh-TW" altLang="en-US" sz="1800" dirty="0"/>
                    </a:p>
                  </a:txBody>
                  <a:tcPr marT="45717" marB="45717" vert="eaVert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 smtClean="0"/>
                        <a:t>並列佳作（無獎金）</a:t>
                      </a: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國立交通大學</a:t>
                      </a: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400" b="0" i="0" u="none" strike="noStrike" kern="1200" dirty="0" err="1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NCTU_electron</a:t>
                      </a:r>
                      <a:endParaRPr lang="en-US" sz="1400" b="0" i="0" u="none" strike="noStrike" kern="1200" dirty="0" smtClean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6" marB="0" anchor="ctr"/>
                </a:tc>
              </a:tr>
              <a:tr h="324123">
                <a:tc vMerge="1">
                  <a:txBody>
                    <a:bodyPr/>
                    <a:lstStyle/>
                    <a:p>
                      <a:pPr algn="ctr"/>
                      <a:endParaRPr lang="zh-TW" altLang="en-US" sz="1800" dirty="0"/>
                    </a:p>
                  </a:txBody>
                  <a:tcPr marT="45717" marB="45717" vert="eaVert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smtClean="0"/>
                        <a:t>佳作</a:t>
                      </a:r>
                      <a:endParaRPr lang="zh-TW" altLang="en-US" sz="1400" dirty="0" smtClean="0"/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國立清華大學</a:t>
                      </a: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Cheer_For_Food</a:t>
                      </a:r>
                    </a:p>
                  </a:txBody>
                  <a:tcPr marL="9525" marR="9525" marT="9526" marB="0" anchor="ctr"/>
                </a:tc>
              </a:tr>
              <a:tr h="324123">
                <a:tc vMerge="1">
                  <a:txBody>
                    <a:bodyPr/>
                    <a:lstStyle/>
                    <a:p>
                      <a:pPr algn="ctr"/>
                      <a:endParaRPr lang="zh-TW" altLang="en-US" sz="1800" dirty="0"/>
                    </a:p>
                  </a:txBody>
                  <a:tcPr marT="45717" marB="45717" vert="eaVert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 smtClean="0"/>
                        <a:t>佳作</a:t>
                      </a: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國立臺灣師範大學</a:t>
                      </a: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Superb Star</a:t>
                      </a:r>
                    </a:p>
                  </a:txBody>
                  <a:tcPr marL="9525" marR="9525" marT="9526" marB="0" anchor="ctr"/>
                </a:tc>
              </a:tr>
              <a:tr h="324123">
                <a:tc vMerge="1">
                  <a:txBody>
                    <a:bodyPr/>
                    <a:lstStyle/>
                    <a:p>
                      <a:pPr algn="ctr"/>
                      <a:endParaRPr lang="zh-TW" altLang="en-US" sz="1800" dirty="0"/>
                    </a:p>
                  </a:txBody>
                  <a:tcPr marT="45717" marB="45717" vert="eaVert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smtClean="0"/>
                        <a:t>並列佳作（無獎金）</a:t>
                      </a:r>
                      <a:endParaRPr lang="zh-TW" altLang="en-US" sz="1400" dirty="0" smtClean="0"/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國立交通大學</a:t>
                      </a: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NCTU_Foudre</a:t>
                      </a:r>
                    </a:p>
                  </a:txBody>
                  <a:tcPr marL="9525" marR="9525" marT="9526" marB="0" anchor="ctr"/>
                </a:tc>
              </a:tr>
              <a:tr h="324123">
                <a:tc vMerge="1">
                  <a:txBody>
                    <a:bodyPr/>
                    <a:lstStyle/>
                    <a:p>
                      <a:pPr algn="ctr"/>
                      <a:endParaRPr lang="zh-TW" altLang="en-US" sz="1800" dirty="0"/>
                    </a:p>
                  </a:txBody>
                  <a:tcPr marT="45717" marB="45717" vert="eaVert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smtClean="0"/>
                        <a:t>並列佳作（無獎金）</a:t>
                      </a:r>
                      <a:endParaRPr lang="zh-TW" altLang="en-US" sz="1400" dirty="0" smtClean="0"/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國立臺灣大學</a:t>
                      </a: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NicoNicoNi_Poi</a:t>
                      </a:r>
                    </a:p>
                  </a:txBody>
                  <a:tcPr marL="9525" marR="9525" marT="9526" marB="0" anchor="ctr"/>
                </a:tc>
              </a:tr>
              <a:tr h="324123">
                <a:tc vMerge="1">
                  <a:txBody>
                    <a:bodyPr/>
                    <a:lstStyle/>
                    <a:p>
                      <a:pPr algn="ctr"/>
                      <a:endParaRPr lang="zh-TW" altLang="en-US" sz="1800" dirty="0"/>
                    </a:p>
                  </a:txBody>
                  <a:tcPr marT="45717" marB="45717" vert="eaVert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 smtClean="0"/>
                        <a:t>並列佳作（無獎金）</a:t>
                      </a:r>
                    </a:p>
                  </a:txBody>
                  <a:tcPr marT="45721" marB="45721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國立交通大學</a:t>
                      </a:r>
                    </a:p>
                  </a:txBody>
                  <a:tcPr marL="9525" marR="9525" marT="9526" marB="0" anchor="ctr"/>
                </a:tc>
                <a:tc>
                  <a:txBody>
                    <a:bodyPr/>
                    <a:lstStyle/>
                    <a:p>
                      <a:pPr marL="108000" algn="l" fontAlgn="ctr"/>
                      <a:r>
                        <a:rPr 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NCTU_Ravenclaw</a:t>
                      </a:r>
                    </a:p>
                  </a:txBody>
                  <a:tcPr marL="9525" marR="9525" marT="9526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32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TW" altLang="en-US" b="1" dirty="0" smtClean="0"/>
              <a:t>第四屆得獎名單</a:t>
            </a:r>
          </a:p>
        </p:txBody>
      </p:sp>
      <p:sp>
        <p:nvSpPr>
          <p:cNvPr id="49155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2BFCBB81-0C49-408E-97BB-F3C52A08B62F}" type="slidenum">
              <a:rPr lang="en-US" altLang="zh-TW" smtClean="0">
                <a:solidFill>
                  <a:srgbClr val="000000"/>
                </a:solidFill>
              </a:rPr>
              <a:pPr eaLnBrk="1" hangingPunct="1"/>
              <a:t>56</a:t>
            </a:fld>
            <a:endParaRPr lang="en-US" altLang="zh-TW" smtClean="0">
              <a:solidFill>
                <a:srgbClr val="000000"/>
              </a:solidFill>
            </a:endParaRPr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</p:nvPr>
        </p:nvGraphicFramePr>
        <p:xfrm>
          <a:off x="285750" y="1500188"/>
          <a:ext cx="8515350" cy="52149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7688"/>
                <a:gridCol w="1824050"/>
                <a:gridCol w="2286016"/>
                <a:gridCol w="3657596"/>
              </a:tblGrid>
              <a:tr h="386289">
                <a:tc rowSpan="16"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/>
                        <a:t>闖關組</a:t>
                      </a:r>
                      <a:endParaRPr lang="zh-TW" altLang="en-US" sz="1800" dirty="0"/>
                    </a:p>
                  </a:txBody>
                  <a:tcPr marT="45727" marB="45727" vert="ea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/>
                        <a:t>名次</a:t>
                      </a:r>
                      <a:endParaRPr lang="zh-TW" altLang="en-US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/>
                        <a:t>學校</a:t>
                      </a:r>
                      <a:endParaRPr lang="zh-TW" altLang="en-US" sz="18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/>
                        <a:t>隊名</a:t>
                      </a:r>
                      <a:endParaRPr lang="zh-TW" altLang="en-US" sz="1800" dirty="0"/>
                    </a:p>
                  </a:txBody>
                  <a:tcPr marT="45727" marB="45727"/>
                </a:tc>
              </a:tr>
              <a:tr h="32191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/>
                        <a:t>1</a:t>
                      </a:r>
                      <a:endParaRPr lang="zh-TW" altLang="en-US" sz="14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marL="108000" algn="ctr" defTabSz="914400" rtl="0" eaLnBrk="1" fontAlgn="ctr" latinLnBrk="0" hangingPunct="1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國立東華大學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08000" algn="l" defTabSz="914400" rtl="0" eaLnBrk="1" fontAlgn="ctr" latinLnBrk="0" hangingPunct="1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從花蓮遠道而來 吃東西寫程式</a:t>
                      </a:r>
                    </a:p>
                  </a:txBody>
                  <a:tcPr marL="9525" marR="9525" marT="9525" marB="0" anchor="ctr"/>
                </a:tc>
              </a:tr>
              <a:tr h="32191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/>
                        <a:t>2</a:t>
                      </a:r>
                      <a:endParaRPr lang="zh-TW" altLang="en-US" sz="14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marL="108000" algn="ctr" defTabSz="914400" rtl="0" eaLnBrk="1" fontAlgn="ctr" latinLnBrk="0" hangingPunct="1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輔仁大學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08000" algn="l" defTabSz="914400" rtl="0" eaLnBrk="1" fontAlgn="ctr" latinLnBrk="0" hangingPunct="1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乃伊組特</a:t>
                      </a:r>
                    </a:p>
                  </a:txBody>
                  <a:tcPr marL="9525" marR="9525" marT="9525" marB="0" anchor="ctr"/>
                </a:tc>
              </a:tr>
              <a:tr h="32191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 smtClean="0"/>
                        <a:t>3</a:t>
                      </a:r>
                      <a:endParaRPr lang="zh-TW" altLang="en-US" sz="1400" dirty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marL="108000" algn="ctr" defTabSz="914400" rtl="0" eaLnBrk="1" fontAlgn="ctr" latinLnBrk="0" hangingPunct="1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國立中正大學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08000" algn="l" defTabSz="914400" rtl="0" eaLnBrk="1" fontAlgn="ctr" latinLnBrk="0" hangingPunct="1"/>
                      <a:r>
                        <a:rPr 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581DDOS</a:t>
                      </a:r>
                    </a:p>
                  </a:txBody>
                  <a:tcPr marL="9525" marR="9525" marT="9525" marB="0" anchor="ctr"/>
                </a:tc>
              </a:tr>
              <a:tr h="32191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 smtClean="0"/>
                        <a:t>佳作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marL="108000" algn="ctr" defTabSz="914400" rtl="0" eaLnBrk="1" fontAlgn="ctr" latinLnBrk="0" hangingPunct="1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國立高雄第一科技大學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08000" algn="l" defTabSz="914400" rtl="0" eaLnBrk="1" fontAlgn="ctr" latinLnBrk="0" hangingPunct="1"/>
                      <a:r>
                        <a:rPr lang="en-US" sz="1400" b="0" i="0" u="none" strike="noStrike" kern="1200" dirty="0" err="1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NkfustCCE</a:t>
                      </a:r>
                      <a:endParaRPr lang="en-US" sz="1400" b="0" i="0" u="none" strike="noStrike" kern="1200" dirty="0" smtClean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</a:tr>
              <a:tr h="32191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 smtClean="0"/>
                        <a:t>佳作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marL="108000" algn="ctr" defTabSz="914400" rtl="0" eaLnBrk="1" fontAlgn="ctr" latinLnBrk="0" hangingPunct="1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南臺科技大學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08000" algn="l" defTabSz="914400" rtl="0" eaLnBrk="1" fontAlgn="ctr" latinLnBrk="0" hangingPunct="1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再給我一分鐘 我一定能寫好的</a:t>
                      </a:r>
                    </a:p>
                  </a:txBody>
                  <a:tcPr marL="9525" marR="9525" marT="9525" marB="0" anchor="ctr"/>
                </a:tc>
              </a:tr>
              <a:tr h="32191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 smtClean="0"/>
                        <a:t>佳作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marL="108000" algn="ctr" defTabSz="914400" rtl="0" eaLnBrk="1" fontAlgn="ctr" latinLnBrk="0" hangingPunct="1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國立嘉義大學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08000" algn="l" defTabSz="914400" rtl="0" eaLnBrk="1" fontAlgn="ctr" latinLnBrk="0" hangingPunct="1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臺南一日遊</a:t>
                      </a:r>
                    </a:p>
                  </a:txBody>
                  <a:tcPr marL="9525" marR="9525" marT="9525" marB="0" anchor="ctr"/>
                </a:tc>
              </a:tr>
              <a:tr h="32191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 smtClean="0"/>
                        <a:t>佳作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marL="108000" algn="ctr" defTabSz="914400" rtl="0" eaLnBrk="1" fontAlgn="ctr" latinLnBrk="0" hangingPunct="1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國立中正大學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08000" algn="l" defTabSz="914400" rtl="0" eaLnBrk="1" fontAlgn="ctr" latinLnBrk="0" hangingPunct="1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壞蘋果</a:t>
                      </a:r>
                      <a:r>
                        <a:rPr 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Programming</a:t>
                      </a:r>
                    </a:p>
                  </a:txBody>
                  <a:tcPr marL="9525" marR="9525" marT="9525" marB="0" anchor="ctr"/>
                </a:tc>
              </a:tr>
              <a:tr h="32191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 smtClean="0"/>
                        <a:t>佳作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marL="108000" algn="ctr" defTabSz="914400" rtl="0" eaLnBrk="1" fontAlgn="ctr" latinLnBrk="0" hangingPunct="1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國立中正大學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08000" algn="l" defTabSz="914400" rtl="0" eaLnBrk="1" fontAlgn="ctr" latinLnBrk="0" hangingPunct="1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我想睡覺</a:t>
                      </a:r>
                    </a:p>
                  </a:txBody>
                  <a:tcPr marL="9525" marR="9525" marT="9525" marB="0" anchor="ctr"/>
                </a:tc>
              </a:tr>
              <a:tr h="32191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 smtClean="0"/>
                        <a:t>佳作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marL="108000" algn="ctr" defTabSz="914400" rtl="0" eaLnBrk="1" fontAlgn="ctr" latinLnBrk="0" hangingPunct="1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大同大學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08000" algn="l" defTabSz="914400" rtl="0" eaLnBrk="1" fontAlgn="ctr" latinLnBrk="0" hangingPunct="1"/>
                      <a:r>
                        <a:rPr 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Lucky Blue Cat</a:t>
                      </a:r>
                    </a:p>
                  </a:txBody>
                  <a:tcPr marL="9525" marR="9525" marT="9525" marB="0" anchor="ctr"/>
                </a:tc>
              </a:tr>
              <a:tr h="321910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 smtClean="0"/>
                        <a:t>佳作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marL="108000" algn="ctr" defTabSz="914400" rtl="0" eaLnBrk="1" fontAlgn="ctr" latinLnBrk="0" hangingPunct="1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國立嘉義大學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08000" algn="l" defTabSz="914400" rtl="0" eaLnBrk="1" fontAlgn="ctr" latinLnBrk="0" hangingPunct="1"/>
                      <a:r>
                        <a:rPr 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Debug</a:t>
                      </a:r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之通宵篇</a:t>
                      </a:r>
                    </a:p>
                  </a:txBody>
                  <a:tcPr marL="9525" marR="9525" marT="9525" marB="0" anchor="ctr"/>
                </a:tc>
              </a:tr>
              <a:tr h="321910">
                <a:tc vMerge="1">
                  <a:txBody>
                    <a:bodyPr/>
                    <a:lstStyle/>
                    <a:p>
                      <a:pPr algn="ctr"/>
                      <a:endParaRPr lang="zh-TW" altLang="en-US" sz="1800" dirty="0"/>
                    </a:p>
                  </a:txBody>
                  <a:tcPr marT="45727" marB="45727" vert="eaVert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smtClean="0"/>
                        <a:t>並列佳作（無獎金）</a:t>
                      </a:r>
                      <a:endParaRPr lang="zh-TW" altLang="en-US" sz="1400" dirty="0" smtClean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marL="108000" algn="ctr" defTabSz="914400" rtl="0" eaLnBrk="1" fontAlgn="ctr" latinLnBrk="0" hangingPunct="1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實踐大學</a:t>
                      </a:r>
                      <a:r>
                        <a:rPr lang="en-US" altLang="zh-TW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(</a:t>
                      </a:r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台北校區</a:t>
                      </a:r>
                      <a:r>
                        <a:rPr lang="en-US" altLang="zh-TW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08000" algn="l" defTabSz="914400" rtl="0" eaLnBrk="1" fontAlgn="ctr" latinLnBrk="0" hangingPunct="1"/>
                      <a:r>
                        <a:rPr 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Zoo</a:t>
                      </a:r>
                    </a:p>
                  </a:txBody>
                  <a:tcPr marL="9525" marR="9525" marT="9525" marB="0" anchor="ctr"/>
                </a:tc>
              </a:tr>
              <a:tr h="321910">
                <a:tc vMerge="1">
                  <a:txBody>
                    <a:bodyPr/>
                    <a:lstStyle/>
                    <a:p>
                      <a:pPr algn="ctr"/>
                      <a:endParaRPr lang="zh-TW" altLang="en-US" sz="1800" dirty="0"/>
                    </a:p>
                  </a:txBody>
                  <a:tcPr marT="45727" marB="45727" vert="eaVert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smtClean="0"/>
                        <a:t>並列佳作（無獎金）</a:t>
                      </a:r>
                      <a:endParaRPr lang="zh-TW" altLang="en-US" sz="1400" dirty="0" smtClean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marL="108000" algn="ctr" defTabSz="914400" rtl="0" eaLnBrk="1" fontAlgn="ctr" latinLnBrk="0" hangingPunct="1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國立中正大學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08000" algn="l" defTabSz="914400" rtl="0" eaLnBrk="1" fontAlgn="ctr" latinLnBrk="0" hangingPunct="1"/>
                      <a:r>
                        <a:rPr 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Phosphorus</a:t>
                      </a:r>
                    </a:p>
                  </a:txBody>
                  <a:tcPr marL="9525" marR="9525" marT="9525" marB="0" anchor="ctr"/>
                </a:tc>
              </a:tr>
              <a:tr h="321910">
                <a:tc vMerge="1">
                  <a:txBody>
                    <a:bodyPr/>
                    <a:lstStyle/>
                    <a:p>
                      <a:pPr algn="ctr"/>
                      <a:endParaRPr lang="zh-TW" altLang="en-US" sz="1800" dirty="0"/>
                    </a:p>
                  </a:txBody>
                  <a:tcPr marT="45727" marB="45727" vert="eaVert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smtClean="0"/>
                        <a:t>並列佳作（無獎金）</a:t>
                      </a:r>
                      <a:endParaRPr lang="zh-TW" altLang="en-US" sz="1400" dirty="0" smtClean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marL="108000" algn="ctr" defTabSz="914400" rtl="0" eaLnBrk="1" fontAlgn="ctr" latinLnBrk="0" hangingPunct="1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國立嘉義大學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08000" algn="l" defTabSz="914400" rtl="0" eaLnBrk="1" fontAlgn="ctr" latinLnBrk="0" hangingPunct="1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空白</a:t>
                      </a:r>
                    </a:p>
                  </a:txBody>
                  <a:tcPr marL="9525" marR="9525" marT="9525" marB="0" anchor="ctr"/>
                </a:tc>
              </a:tr>
              <a:tr h="321910">
                <a:tc vMerge="1">
                  <a:txBody>
                    <a:bodyPr/>
                    <a:lstStyle/>
                    <a:p>
                      <a:pPr algn="ctr"/>
                      <a:endParaRPr lang="zh-TW" altLang="en-US" sz="1800" dirty="0"/>
                    </a:p>
                  </a:txBody>
                  <a:tcPr marT="45727" marB="45727" vert="eaVert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smtClean="0"/>
                        <a:t>並列佳作（無獎金）</a:t>
                      </a:r>
                      <a:endParaRPr lang="zh-TW" altLang="en-US" sz="1400" dirty="0" smtClean="0"/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marL="108000" algn="ctr" defTabSz="914400" rtl="0" eaLnBrk="1" fontAlgn="ctr" latinLnBrk="0" hangingPunct="1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國立嘉義大學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08000" algn="l" defTabSz="914400" rtl="0" eaLnBrk="1" fontAlgn="ctr" latinLnBrk="0" hangingPunct="1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高登討論區</a:t>
                      </a:r>
                    </a:p>
                  </a:txBody>
                  <a:tcPr marL="9525" marR="9525" marT="9525" marB="0" anchor="ctr"/>
                </a:tc>
              </a:tr>
              <a:tr h="321910">
                <a:tc vMerge="1">
                  <a:txBody>
                    <a:bodyPr/>
                    <a:lstStyle/>
                    <a:p>
                      <a:pPr algn="ctr"/>
                      <a:endParaRPr lang="zh-TW" altLang="en-US" sz="1800" dirty="0"/>
                    </a:p>
                  </a:txBody>
                  <a:tcPr marT="45727" marB="45727" vert="eaVert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 smtClean="0"/>
                        <a:t>並列佳作（無獎金）</a:t>
                      </a:r>
                    </a:p>
                  </a:txBody>
                  <a:tcPr marT="45727" marB="45727"/>
                </a:tc>
                <a:tc>
                  <a:txBody>
                    <a:bodyPr/>
                    <a:lstStyle/>
                    <a:p>
                      <a:pPr marL="108000" algn="ctr" defTabSz="914400" rtl="0" eaLnBrk="1" fontAlgn="ctr" latinLnBrk="0" hangingPunct="1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國立嘉義大學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08000" algn="l" defTabSz="914400" rtl="0" eaLnBrk="1" fontAlgn="ctr" latinLnBrk="0" hangingPunct="1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台南一日遊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0864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TW" altLang="en-US" b="1" dirty="0" smtClean="0"/>
              <a:t>第四屆得獎名單</a:t>
            </a:r>
          </a:p>
        </p:txBody>
      </p:sp>
      <p:sp>
        <p:nvSpPr>
          <p:cNvPr id="50179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216AF6BD-9E53-491D-A338-6E5CE3D91ED5}" type="slidenum">
              <a:rPr lang="en-US" altLang="zh-TW" smtClean="0">
                <a:solidFill>
                  <a:srgbClr val="000000"/>
                </a:solidFill>
              </a:rPr>
              <a:pPr eaLnBrk="1" hangingPunct="1"/>
              <a:t>57</a:t>
            </a:fld>
            <a:endParaRPr lang="en-US" altLang="zh-TW" smtClean="0">
              <a:solidFill>
                <a:srgbClr val="000000"/>
              </a:solidFill>
            </a:endParaRPr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</p:nvPr>
        </p:nvGraphicFramePr>
        <p:xfrm>
          <a:off x="285750" y="1500188"/>
          <a:ext cx="8515350" cy="32829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7688"/>
                <a:gridCol w="1824050"/>
                <a:gridCol w="2286016"/>
                <a:gridCol w="3657596"/>
              </a:tblGrid>
              <a:tr h="386227">
                <a:tc rowSpan="10"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/>
                        <a:t>闖關組</a:t>
                      </a:r>
                      <a:endParaRPr lang="zh-TW" altLang="en-US" sz="1800" dirty="0"/>
                    </a:p>
                  </a:txBody>
                  <a:tcPr marT="45719" marB="45719" vert="eaVert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/>
                        <a:t>名次</a:t>
                      </a:r>
                      <a:endParaRPr lang="zh-TW" altLang="en-US" sz="180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/>
                        <a:t>學校</a:t>
                      </a:r>
                      <a:endParaRPr lang="zh-TW" altLang="en-US" sz="1800" dirty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800" dirty="0" smtClean="0"/>
                        <a:t>隊名</a:t>
                      </a:r>
                      <a:endParaRPr lang="zh-TW" altLang="en-US" sz="1800" dirty="0"/>
                    </a:p>
                  </a:txBody>
                  <a:tcPr marT="45719" marB="45719"/>
                </a:tc>
              </a:tr>
              <a:tr h="321858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smtClean="0"/>
                        <a:t>並列佳作（無獎金）</a:t>
                      </a:r>
                      <a:endParaRPr lang="zh-TW" altLang="en-US" sz="1400" dirty="0" smtClean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marL="108000" algn="l" defTabSz="914400" rtl="0" eaLnBrk="1" fontAlgn="ctr" latinLnBrk="0" hangingPunct="1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國立嘉義大學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marL="108000" algn="l" defTabSz="914400" rtl="0" eaLnBrk="1" fontAlgn="ctr" latinLnBrk="0" hangingPunct="1"/>
                      <a:r>
                        <a:rPr lang="en-US" altLang="en-US" sz="1400" b="0" i="0" u="none" strike="noStrike" kern="1200" dirty="0" err="1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OPSeafood</a:t>
                      </a:r>
                      <a:endParaRPr lang="en-US" altLang="en-US" sz="1400" b="0" i="0" u="none" strike="noStrike" kern="1200" dirty="0" smtClean="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9525" marR="9525" marT="9523" marB="0" anchor="ctr"/>
                </a:tc>
              </a:tr>
              <a:tr h="321858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smtClean="0"/>
                        <a:t>並列佳作（無獎金）</a:t>
                      </a:r>
                      <a:endParaRPr lang="zh-TW" altLang="en-US" sz="1400" dirty="0" smtClean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marL="108000" algn="l" defTabSz="914400" rtl="0" eaLnBrk="1" fontAlgn="ctr" latinLnBrk="0" hangingPunct="1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國立嘉義大學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marL="108000" algn="l" defTabSz="914400" rtl="0" eaLnBrk="1" fontAlgn="ctr" latinLnBrk="0" hangingPunct="1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哈尼瑪德</a:t>
                      </a:r>
                    </a:p>
                  </a:txBody>
                  <a:tcPr marL="9525" marR="9525" marT="9523" marB="0" anchor="ctr"/>
                </a:tc>
              </a:tr>
              <a:tr h="321858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smtClean="0"/>
                        <a:t>並列佳作（無獎金）</a:t>
                      </a:r>
                      <a:endParaRPr lang="zh-TW" altLang="en-US" sz="1400" dirty="0" smtClean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marL="108000" algn="l" defTabSz="914400" rtl="0" eaLnBrk="1" fontAlgn="ctr" latinLnBrk="0" hangingPunct="1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長榮大學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marL="108000" algn="l" defTabSz="914400" rtl="0" eaLnBrk="1" fontAlgn="ctr" latinLnBrk="0" hangingPunct="1"/>
                      <a:r>
                        <a:rPr lang="en-US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CCC</a:t>
                      </a:r>
                    </a:p>
                  </a:txBody>
                  <a:tcPr marL="9525" marR="9525" marT="9523" marB="0" anchor="ctr"/>
                </a:tc>
              </a:tr>
              <a:tr h="321858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smtClean="0"/>
                        <a:t>並列佳作（無獎金）</a:t>
                      </a:r>
                      <a:endParaRPr lang="zh-TW" altLang="en-US" sz="1400" dirty="0" smtClean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marL="108000" algn="l" defTabSz="914400" rtl="0" eaLnBrk="1" fontAlgn="ctr" latinLnBrk="0" hangingPunct="1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康寧醫護暨管理專科學校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marL="108000" algn="l" defTabSz="914400" rtl="0" eaLnBrk="1" fontAlgn="ctr" latinLnBrk="0" hangingPunct="1"/>
                      <a:r>
                        <a:rPr lang="en-US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Can you speak English.</a:t>
                      </a:r>
                    </a:p>
                  </a:txBody>
                  <a:tcPr marL="9525" marR="9525" marT="9523" marB="0" anchor="ctr"/>
                </a:tc>
              </a:tr>
              <a:tr h="321858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smtClean="0"/>
                        <a:t>並列佳作（無獎金）</a:t>
                      </a:r>
                      <a:endParaRPr lang="zh-TW" altLang="en-US" sz="1400" dirty="0" smtClean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marL="108000" algn="l" defTabSz="914400" rtl="0" eaLnBrk="1" fontAlgn="ctr" latinLnBrk="0" hangingPunct="1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國立中正大學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marL="108000" algn="l" defTabSz="914400" rtl="0" eaLnBrk="1" fontAlgn="ctr" latinLnBrk="0" hangingPunct="1"/>
                      <a:r>
                        <a:rPr lang="en-US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Majiami</a:t>
                      </a:r>
                    </a:p>
                  </a:txBody>
                  <a:tcPr marL="9525" marR="9525" marT="9523" marB="0" anchor="ctr"/>
                </a:tc>
              </a:tr>
              <a:tr h="321858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smtClean="0"/>
                        <a:t>並列佳作（無獎金）</a:t>
                      </a:r>
                      <a:endParaRPr lang="zh-TW" altLang="en-US" sz="1400" dirty="0" smtClean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marL="108000" algn="l" defTabSz="914400" rtl="0" eaLnBrk="1" fontAlgn="ctr" latinLnBrk="0" hangingPunct="1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國立中興大學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marL="108000" algn="l" defTabSz="914400" rtl="0" eaLnBrk="1" fontAlgn="ctr" latinLnBrk="0" hangingPunct="1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我就是堯哥</a:t>
                      </a:r>
                    </a:p>
                  </a:txBody>
                  <a:tcPr marL="9525" marR="9525" marT="9523" marB="0" anchor="ctr"/>
                </a:tc>
              </a:tr>
              <a:tr h="321858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smtClean="0"/>
                        <a:t>並列佳作（無獎金）</a:t>
                      </a:r>
                      <a:endParaRPr lang="zh-TW" altLang="en-US" sz="1400" dirty="0" smtClean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marL="108000" algn="l" defTabSz="914400" rtl="0" eaLnBrk="1" fontAlgn="ctr" latinLnBrk="0" hangingPunct="1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東吳大學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marL="108000" algn="l" defTabSz="914400" rtl="0" eaLnBrk="1" fontAlgn="ctr" latinLnBrk="0" hangingPunct="1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你還是回去磨練個</a:t>
                      </a:r>
                      <a:r>
                        <a:rPr lang="en-US" altLang="zh-TW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21</a:t>
                      </a:r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小時後再來吧</a:t>
                      </a:r>
                    </a:p>
                  </a:txBody>
                  <a:tcPr marL="9525" marR="9525" marT="9523" marB="0" anchor="ctr"/>
                </a:tc>
              </a:tr>
              <a:tr h="321858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smtClean="0"/>
                        <a:t>並列佳作（無獎金）</a:t>
                      </a:r>
                      <a:endParaRPr lang="zh-TW" altLang="en-US" sz="1400" dirty="0" smtClean="0"/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marL="108000" algn="l" defTabSz="914400" rtl="0" eaLnBrk="1" fontAlgn="ctr" latinLnBrk="0" hangingPunct="1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國立嘉義大學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marL="108000" algn="l" defTabSz="914400" rtl="0" eaLnBrk="1" fontAlgn="ctr" latinLnBrk="0" hangingPunct="1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順便打南資盃</a:t>
                      </a:r>
                    </a:p>
                  </a:txBody>
                  <a:tcPr marL="9525" marR="9525" marT="9523" marB="0" anchor="ctr"/>
                </a:tc>
              </a:tr>
              <a:tr h="321858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dirty="0" smtClean="0"/>
                        <a:t>並列佳作（無獎金）</a:t>
                      </a:r>
                    </a:p>
                  </a:txBody>
                  <a:tcPr marT="45719" marB="45719"/>
                </a:tc>
                <a:tc>
                  <a:txBody>
                    <a:bodyPr/>
                    <a:lstStyle/>
                    <a:p>
                      <a:pPr marL="108000" algn="l" defTabSz="914400" rtl="0" eaLnBrk="1" fontAlgn="ctr" latinLnBrk="0" hangingPunct="1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國立中興大學</a:t>
                      </a:r>
                    </a:p>
                  </a:txBody>
                  <a:tcPr marL="9525" marR="9525" marT="9523" marB="0" anchor="ctr"/>
                </a:tc>
                <a:tc>
                  <a:txBody>
                    <a:bodyPr/>
                    <a:lstStyle/>
                    <a:p>
                      <a:pPr marL="108000" algn="l" defTabSz="914400" rtl="0" eaLnBrk="1" fontAlgn="ctr" latinLnBrk="0" hangingPunct="1"/>
                      <a:r>
                        <a:rPr lang="zh-TW" altLang="en-US" sz="1400" b="0" i="0" u="none" strike="noStrike" kern="120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+mn-cs"/>
                        </a:rPr>
                        <a:t>小黑鴨與柚子</a:t>
                      </a:r>
                    </a:p>
                  </a:txBody>
                  <a:tcPr marL="9525" marR="9525" marT="9523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031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TW" altLang="en-US" b="1" dirty="0" smtClean="0">
                <a:latin typeface="微軟正黑體" pitchFamily="34" charset="-120"/>
              </a:rPr>
              <a:t>結論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4313" y="1714500"/>
            <a:ext cx="8605837" cy="4572000"/>
          </a:xfrm>
        </p:spPr>
        <p:txBody>
          <a:bodyPr/>
          <a:lstStyle/>
          <a:p>
            <a:pPr algn="just" eaLnBrk="1" hangingPunct="1"/>
            <a:r>
              <a:rPr lang="zh-TW" altLang="en-US" sz="28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藉由</a:t>
            </a:r>
            <a:r>
              <a:rPr lang="en-US" altLang="zh-TW" sz="28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E-tutor</a:t>
            </a:r>
            <a:r>
              <a:rPr lang="zh-TW" altLang="en-US" sz="28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平台所提供的開放式課程，學生可自我訂定學習目標，並</a:t>
            </a:r>
            <a:r>
              <a:rPr lang="zh-TW" altLang="en-US" sz="280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自行決定學習方式</a:t>
            </a:r>
            <a:r>
              <a:rPr lang="zh-TW" altLang="en-US" sz="28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、</a:t>
            </a:r>
            <a:r>
              <a:rPr lang="zh-TW" altLang="en-US" sz="280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時間</a:t>
            </a:r>
            <a:r>
              <a:rPr lang="zh-TW" altLang="en-US" sz="28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與</a:t>
            </a:r>
            <a:r>
              <a:rPr lang="zh-TW" altLang="en-US" sz="280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內容</a:t>
            </a:r>
            <a:r>
              <a:rPr lang="zh-TW" altLang="en-US" sz="28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，提倡學生</a:t>
            </a:r>
            <a:r>
              <a:rPr lang="zh-TW" altLang="en-US" sz="280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主動式學習</a:t>
            </a:r>
            <a:r>
              <a:rPr lang="zh-TW" altLang="en-US" sz="28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。</a:t>
            </a:r>
            <a:endParaRPr lang="en-US" altLang="zh-TW" sz="280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algn="just" eaLnBrk="1" hangingPunct="1"/>
            <a:r>
              <a:rPr lang="zh-TW" altLang="en-US" sz="28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老師設置教師專區，可於線上輔導學生，使學習管道更多元。</a:t>
            </a:r>
          </a:p>
          <a:p>
            <a:pPr algn="just" eaLnBrk="1" hangingPunct="1"/>
            <a:r>
              <a:rPr lang="zh-TW" altLang="en-US" sz="28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舉辦程式競賽可以讓學生檢視自己的學習是否有成效，並給予成績績優的同學獎狀，</a:t>
            </a:r>
            <a:r>
              <a:rPr lang="zh-TW" altLang="zh-TW" sz="28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鼓勵學生從事程式設計，協助</a:t>
            </a:r>
            <a:r>
              <a:rPr lang="zh-TW" altLang="en-US" sz="28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提升</a:t>
            </a:r>
            <a:r>
              <a:rPr lang="zh-TW" altLang="zh-TW" sz="28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各大專院校軟體人才之素質</a:t>
            </a:r>
            <a:r>
              <a:rPr lang="zh-TW" altLang="en-US" sz="280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。</a:t>
            </a:r>
          </a:p>
        </p:txBody>
      </p:sp>
      <p:sp>
        <p:nvSpPr>
          <p:cNvPr id="51204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1E51DF0F-2B0F-4ECD-B97A-10C2FD0386FB}" type="slidenum">
              <a:rPr lang="zh-TW" altLang="en-US" smtClean="0">
                <a:solidFill>
                  <a:srgbClr val="000000"/>
                </a:solidFill>
              </a:rPr>
              <a:pPr eaLnBrk="1" hangingPunct="1"/>
              <a:t>58</a:t>
            </a:fld>
            <a:endParaRPr lang="en-US" altLang="zh-TW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957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250" y="1700809"/>
            <a:ext cx="8128599" cy="4852392"/>
          </a:xfrm>
          <a:prstGeom prst="rect">
            <a:avLst/>
          </a:prstGeom>
        </p:spPr>
      </p:pic>
      <p:sp>
        <p:nvSpPr>
          <p:cNvPr id="8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09079886-6139-4F16-BA40-6881884AEDCB}" type="slidenum">
              <a:rPr lang="zh-TW" altLang="en-US"/>
              <a:pPr/>
              <a:t>6</a:t>
            </a:fld>
            <a:endParaRPr lang="en-US" altLang="zh-TW"/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TW" altLang="en-US" b="1" dirty="0" smtClean="0"/>
              <a:t>申請新帳號</a:t>
            </a:r>
          </a:p>
        </p:txBody>
      </p:sp>
      <p:sp>
        <p:nvSpPr>
          <p:cNvPr id="7174" name="AutoShape 9"/>
          <p:cNvSpPr>
            <a:spLocks noChangeArrowheads="1"/>
          </p:cNvSpPr>
          <p:nvPr/>
        </p:nvSpPr>
        <p:spPr bwMode="auto">
          <a:xfrm>
            <a:off x="5281180" y="3060448"/>
            <a:ext cx="1172766" cy="270272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endParaRPr lang="zh-TW" altLang="en-US" sz="1350"/>
          </a:p>
        </p:txBody>
      </p:sp>
      <p:sp>
        <p:nvSpPr>
          <p:cNvPr id="7175" name="Text Box 10"/>
          <p:cNvSpPr txBox="1">
            <a:spLocks noChangeArrowheads="1"/>
          </p:cNvSpPr>
          <p:nvPr/>
        </p:nvSpPr>
        <p:spPr bwMode="auto">
          <a:xfrm>
            <a:off x="5281180" y="3037335"/>
            <a:ext cx="1223412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zh-TW" altLang="en-US" sz="1350" b="1" dirty="0">
                <a:solidFill>
                  <a:srgbClr val="6600FF"/>
                </a:solidFill>
              </a:rPr>
              <a:t>電子郵件認證</a:t>
            </a:r>
          </a:p>
        </p:txBody>
      </p:sp>
    </p:spTree>
    <p:extLst>
      <p:ext uri="{BB962C8B-B14F-4D97-AF65-F5344CB8AC3E}">
        <p14:creationId xmlns:p14="http://schemas.microsoft.com/office/powerpoint/2010/main" val="1563823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1509520"/>
            <a:ext cx="7982495" cy="5159840"/>
          </a:xfrm>
          <a:prstGeom prst="rect">
            <a:avLst/>
          </a:prstGeom>
        </p:spPr>
      </p:pic>
      <p:sp>
        <p:nvSpPr>
          <p:cNvPr id="9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4884063C-38BB-471F-ADC2-9EA46897AEDD}" type="slidenum">
              <a:rPr lang="zh-TW" altLang="en-US"/>
              <a:pPr/>
              <a:t>7</a:t>
            </a:fld>
            <a:endParaRPr lang="en-US" altLang="zh-TW"/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b="1" dirty="0" smtClean="0"/>
              <a:t>題庫專區 </a:t>
            </a:r>
            <a:r>
              <a:rPr lang="en-US" altLang="zh-TW" b="1" dirty="0" smtClean="0"/>
              <a:t>(1/8)</a:t>
            </a:r>
          </a:p>
        </p:txBody>
      </p:sp>
      <p:grpSp>
        <p:nvGrpSpPr>
          <p:cNvPr id="8202" name="Group 10"/>
          <p:cNvGrpSpPr>
            <a:grpSpLocks/>
          </p:cNvGrpSpPr>
          <p:nvPr/>
        </p:nvGrpSpPr>
        <p:grpSpPr bwMode="auto">
          <a:xfrm>
            <a:off x="2339752" y="3083607"/>
            <a:ext cx="4392488" cy="1425510"/>
            <a:chOff x="1655" y="2492"/>
            <a:chExt cx="2450" cy="575"/>
          </a:xfrm>
        </p:grpSpPr>
        <p:sp>
          <p:nvSpPr>
            <p:cNvPr id="8203" name="AutoShape 22"/>
            <p:cNvSpPr>
              <a:spLocks noChangeArrowheads="1"/>
            </p:cNvSpPr>
            <p:nvPr/>
          </p:nvSpPr>
          <p:spPr bwMode="auto">
            <a:xfrm>
              <a:off x="1655" y="2568"/>
              <a:ext cx="2450" cy="499"/>
            </a:xfrm>
            <a:prstGeom prst="roundRect">
              <a:avLst>
                <a:gd name="adj" fmla="val 16667"/>
              </a:avLst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endParaRPr lang="zh-TW" altLang="en-US" sz="1350"/>
            </a:p>
          </p:txBody>
        </p:sp>
        <p:sp>
          <p:nvSpPr>
            <p:cNvPr id="8204" name="AutoShape 37"/>
            <p:cNvSpPr>
              <a:spLocks noChangeArrowheads="1"/>
            </p:cNvSpPr>
            <p:nvPr/>
          </p:nvSpPr>
          <p:spPr bwMode="auto">
            <a:xfrm>
              <a:off x="2837" y="2492"/>
              <a:ext cx="998" cy="167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endParaRPr lang="zh-TW" altLang="en-US" sz="1350"/>
            </a:p>
          </p:txBody>
        </p:sp>
        <p:sp>
          <p:nvSpPr>
            <p:cNvPr id="8205" name="Text Box 38"/>
            <p:cNvSpPr txBox="1">
              <a:spLocks noChangeArrowheads="1"/>
            </p:cNvSpPr>
            <p:nvPr/>
          </p:nvSpPr>
          <p:spPr bwMode="auto">
            <a:xfrm>
              <a:off x="3049" y="2497"/>
              <a:ext cx="618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/>
              <a:r>
                <a:rPr lang="zh-TW" altLang="en-US" b="1" dirty="0">
                  <a:solidFill>
                    <a:srgbClr val="6600FF"/>
                  </a:solidFill>
                  <a:ea typeface="標楷體" panose="03000509000000000000" pitchFamily="65" charset="-120"/>
                </a:rPr>
                <a:t>題庫專區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37318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TW" altLang="en-US" b="1" dirty="0" smtClean="0"/>
              <a:t>題庫專區 </a:t>
            </a:r>
            <a:r>
              <a:rPr lang="en-US" altLang="zh-TW" b="1" dirty="0" smtClean="0"/>
              <a:t>(2/8)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484313"/>
            <a:ext cx="8515350" cy="4768850"/>
          </a:xfrm>
        </p:spPr>
        <p:txBody>
          <a:bodyPr/>
          <a:lstStyle/>
          <a:p>
            <a:pPr eaLnBrk="1" hangingPunct="1"/>
            <a:r>
              <a:rPr lang="en-US" altLang="zh-TW" sz="2400" dirty="0" smtClean="0">
                <a:latin typeface="Times New Roman" pitchFamily="18" charset="0"/>
              </a:rPr>
              <a:t>NCPC</a:t>
            </a:r>
            <a:r>
              <a:rPr lang="zh-TW" altLang="en-US" sz="2400" dirty="0" smtClean="0">
                <a:latin typeface="Times New Roman" pitchFamily="18" charset="0"/>
              </a:rPr>
              <a:t>題庫</a:t>
            </a:r>
          </a:p>
        </p:txBody>
      </p:sp>
      <p:sp>
        <p:nvSpPr>
          <p:cNvPr id="12293" name="投影片編號版面配置區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Times New Roman" pitchFamily="18" charset="0"/>
                <a:ea typeface="新細明體" charset="-120"/>
              </a:defRPr>
            </a:lvl9pPr>
          </a:lstStyle>
          <a:p>
            <a:pPr eaLnBrk="1" hangingPunct="1"/>
            <a:fld id="{7F6CB923-8BCE-44B7-8F81-66B4E6B41D8E}" type="slidenum">
              <a:rPr lang="zh-TW" altLang="en-US" smtClean="0">
                <a:solidFill>
                  <a:srgbClr val="000000"/>
                </a:solidFill>
              </a:rPr>
              <a:pPr eaLnBrk="1" hangingPunct="1"/>
              <a:t>8</a:t>
            </a:fld>
            <a:endParaRPr lang="en-US" altLang="zh-TW" smtClean="0">
              <a:solidFill>
                <a:srgbClr val="000000"/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772" y="1958280"/>
            <a:ext cx="9119276" cy="4855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72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990" y="2004127"/>
            <a:ext cx="8712610" cy="4608512"/>
          </a:xfrm>
          <a:prstGeom prst="rect">
            <a:avLst/>
          </a:prstGeom>
        </p:spPr>
      </p:pic>
      <p:sp>
        <p:nvSpPr>
          <p:cNvPr id="6" name="Rectangle 103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fld id="{1275E987-BDCB-472D-AAE4-3CDBB0C35C53}" type="slidenum">
              <a:rPr lang="zh-TW" altLang="en-US"/>
              <a:pPr/>
              <a:t>9</a:t>
            </a:fld>
            <a:endParaRPr lang="en-US" altLang="zh-TW"/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b="1" dirty="0" smtClean="0"/>
              <a:t>題庫專區 </a:t>
            </a:r>
            <a:r>
              <a:rPr lang="en-US" altLang="zh-TW" b="1" dirty="0" smtClean="0"/>
              <a:t>(3/8)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23850" y="1484313"/>
            <a:ext cx="8515350" cy="476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3"/>
              </a:buBlip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4"/>
              </a:buBlip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5"/>
              </a:buBlip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6"/>
              </a:buBlip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Blip>
                <a:blip r:embed="rId5"/>
              </a:buBlip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5"/>
              </a:buBlip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5"/>
              </a:buBlip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5"/>
              </a:buBlip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Blip>
                <a:blip r:embed="rId5"/>
              </a:buBlip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eaLnBrk="1" hangingPunct="1"/>
            <a:r>
              <a:rPr lang="zh-TW" altLang="en-US" sz="2400" kern="0" dirty="0" smtClean="0">
                <a:latin typeface="Times New Roman" pitchFamily="18" charset="0"/>
              </a:rPr>
              <a:t>英文題庫</a:t>
            </a:r>
          </a:p>
        </p:txBody>
      </p:sp>
    </p:spTree>
    <p:extLst>
      <p:ext uri="{BB962C8B-B14F-4D97-AF65-F5344CB8AC3E}">
        <p14:creationId xmlns:p14="http://schemas.microsoft.com/office/powerpoint/2010/main" val="84003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CKU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A50021"/>
      </a:accent1>
      <a:accent2>
        <a:srgbClr val="3333CC"/>
      </a:accent2>
      <a:accent3>
        <a:srgbClr val="FFFFFF"/>
      </a:accent3>
      <a:accent4>
        <a:srgbClr val="000000"/>
      </a:accent4>
      <a:accent5>
        <a:srgbClr val="CFAAAB"/>
      </a:accent5>
      <a:accent6>
        <a:srgbClr val="2D2DB9"/>
      </a:accent6>
      <a:hlink>
        <a:srgbClr val="0000FF"/>
      </a:hlink>
      <a:folHlink>
        <a:srgbClr val="B2B2B2"/>
      </a:folHlink>
    </a:clrScheme>
    <a:fontScheme name="NCKU">
      <a:majorFont>
        <a:latin typeface="Tahoma"/>
        <a:ea typeface="新細明體"/>
        <a:cs typeface=""/>
      </a:majorFont>
      <a:minorFont>
        <a:latin typeface="Tahoma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th-TH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新細明體" charset="-120"/>
            <a:cs typeface="Angsana New" pitchFamily="18" charset="-34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th-TH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新細明體" charset="-120"/>
            <a:cs typeface="Angsana New" pitchFamily="18" charset="-34"/>
          </a:defRPr>
        </a:defPPr>
      </a:lstStyle>
    </a:lnDef>
  </a:objectDefaults>
  <a:extraClrSchemeLst>
    <a:extraClrScheme>
      <a:clrScheme name="NCKU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KU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KU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KU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KU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KU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KU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NCKU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A50021"/>
      </a:accent1>
      <a:accent2>
        <a:srgbClr val="3333CC"/>
      </a:accent2>
      <a:accent3>
        <a:srgbClr val="FFFFFF"/>
      </a:accent3>
      <a:accent4>
        <a:srgbClr val="000000"/>
      </a:accent4>
      <a:accent5>
        <a:srgbClr val="CFAAAB"/>
      </a:accent5>
      <a:accent6>
        <a:srgbClr val="2D2DB9"/>
      </a:accent6>
      <a:hlink>
        <a:srgbClr val="0000FF"/>
      </a:hlink>
      <a:folHlink>
        <a:srgbClr val="B2B2B2"/>
      </a:folHlink>
    </a:clrScheme>
    <a:fontScheme name="NCKU">
      <a:majorFont>
        <a:latin typeface="Tahoma"/>
        <a:ea typeface="新細明體"/>
        <a:cs typeface=""/>
      </a:majorFont>
      <a:minorFont>
        <a:latin typeface="Tahoma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th-TH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新細明體" charset="-120"/>
            <a:cs typeface="Angsana New" pitchFamily="18" charset="-34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th-TH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新細明體" charset="-120"/>
            <a:cs typeface="Angsana New" pitchFamily="18" charset="-34"/>
          </a:defRPr>
        </a:defPPr>
      </a:lstStyle>
    </a:lnDef>
  </a:objectDefaults>
  <a:extraClrSchemeLst>
    <a:extraClrScheme>
      <a:clrScheme name="NCKU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CKU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KU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KU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KU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KU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CKU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2964</Words>
  <Application>Microsoft Office PowerPoint</Application>
  <PresentationFormat>如螢幕大小 (4:3)</PresentationFormat>
  <Paragraphs>1306</Paragraphs>
  <Slides>58</Slides>
  <Notes>6</Notes>
  <HiddenSlides>0</HiddenSlides>
  <MMClips>0</MMClips>
  <ScaleCrop>false</ScaleCrop>
  <HeadingPairs>
    <vt:vector size="6" baseType="variant">
      <vt:variant>
        <vt:lpstr>使用字型</vt:lpstr>
      </vt:variant>
      <vt:variant>
        <vt:i4>12</vt:i4>
      </vt:variant>
      <vt:variant>
        <vt:lpstr>佈景主題</vt:lpstr>
      </vt:variant>
      <vt:variant>
        <vt:i4>3</vt:i4>
      </vt:variant>
      <vt:variant>
        <vt:lpstr>投影片標題</vt:lpstr>
      </vt:variant>
      <vt:variant>
        <vt:i4>58</vt:i4>
      </vt:variant>
    </vt:vector>
  </HeadingPairs>
  <TitlesOfParts>
    <vt:vector size="73" baseType="lpstr">
      <vt:lpstr>Microsoft YaHei UI</vt:lpstr>
      <vt:lpstr>SimSun</vt:lpstr>
      <vt:lpstr>微軟正黑體</vt:lpstr>
      <vt:lpstr>新細明體</vt:lpstr>
      <vt:lpstr>標楷體</vt:lpstr>
      <vt:lpstr>Angsana New</vt:lpstr>
      <vt:lpstr>Arial</vt:lpstr>
      <vt:lpstr>Calibri</vt:lpstr>
      <vt:lpstr>Comic Sans MS</vt:lpstr>
      <vt:lpstr>Tahoma</vt:lpstr>
      <vt:lpstr>Times New Roman</vt:lpstr>
      <vt:lpstr>Wingdings</vt:lpstr>
      <vt:lpstr>NCKU</vt:lpstr>
      <vt:lpstr>1_NCKU</vt:lpstr>
      <vt:lpstr>Office 佈景主題</vt:lpstr>
      <vt:lpstr>如何善用e-tutor資源提升程式設計能力</vt:lpstr>
      <vt:lpstr>線上協同學習平台(e-tutor服務平台)</vt:lpstr>
      <vt:lpstr>平台介紹</vt:lpstr>
      <vt:lpstr>平台介紹</vt:lpstr>
      <vt:lpstr>學生使用教學</vt:lpstr>
      <vt:lpstr>申請新帳號</vt:lpstr>
      <vt:lpstr>題庫專區 (1/8)</vt:lpstr>
      <vt:lpstr>題庫專區 (2/8)</vt:lpstr>
      <vt:lpstr>題庫專區 (3/8)</vt:lpstr>
      <vt:lpstr>題庫專區 (4/8)</vt:lpstr>
      <vt:lpstr>題庫專區 (5/8)</vt:lpstr>
      <vt:lpstr>題庫專區 (6/8)</vt:lpstr>
      <vt:lpstr>題庫專區 (7/8)</vt:lpstr>
      <vt:lpstr>題庫專區 (8/8)</vt:lpstr>
      <vt:lpstr>學生使用教學 (1/12)</vt:lpstr>
      <vt:lpstr>學生使用教學 (2/12)</vt:lpstr>
      <vt:lpstr>學生使用教學 (3/12)</vt:lpstr>
      <vt:lpstr>學生使用教學 (4/12)</vt:lpstr>
      <vt:lpstr>學生使用教學 (5/12)</vt:lpstr>
      <vt:lpstr>學生使用教學 (6/12)</vt:lpstr>
      <vt:lpstr>學生使用教學 (7/12)</vt:lpstr>
      <vt:lpstr>學生使用教學 (8/12)</vt:lpstr>
      <vt:lpstr>學生使用教學 (9/12)</vt:lpstr>
      <vt:lpstr>學生使用教學 (10/12)</vt:lpstr>
      <vt:lpstr>學生使用教學 (11/12)</vt:lpstr>
      <vt:lpstr>學生使用教學 (12/12)</vt:lpstr>
      <vt:lpstr>e-tutor 題庫題目數量</vt:lpstr>
      <vt:lpstr>中文題庫統計 (2015.11.09)</vt:lpstr>
      <vt:lpstr>英文題庫統計 (2015.11.09)</vt:lpstr>
      <vt:lpstr>題庫統計 (2015.11.09)</vt:lpstr>
      <vt:lpstr>統計 – 英文題庫解題百分比</vt:lpstr>
      <vt:lpstr>統計 – 英文題庫參與人數</vt:lpstr>
      <vt:lpstr>統計 – 中文題庫解題百分比</vt:lpstr>
      <vt:lpstr>統計 – 中文題庫參與人數</vt:lpstr>
      <vt:lpstr>使用者數量</vt:lpstr>
      <vt:lpstr>PowerPoint 簡報</vt:lpstr>
      <vt:lpstr>PowerPoint 簡報</vt:lpstr>
      <vt:lpstr>ITSA線上程式設計競賽（月賽）</vt:lpstr>
      <vt:lpstr>ITSA線上程式設計競賽（月賽）</vt:lpstr>
      <vt:lpstr>第42次 ITSA線上程式設計競賽結果</vt:lpstr>
      <vt:lpstr>第42次ITSA線上程式設計競賽</vt:lpstr>
      <vt:lpstr>第42次ITSA名次(1-10名)</vt:lpstr>
      <vt:lpstr>第42次ITSA名次(11-20名)</vt:lpstr>
      <vt:lpstr>第42次ITSA名次(21-30名)</vt:lpstr>
      <vt:lpstr>PTC線上程式設計競賽</vt:lpstr>
      <vt:lpstr>PTC線上程式設計競賽</vt:lpstr>
      <vt:lpstr>2015年10月份 PTC線上程式設計競賽結果</vt:lpstr>
      <vt:lpstr>2015年10月PTC線上程式設計競賽</vt:lpstr>
      <vt:lpstr>2015年10月PTC名次(1-10名)</vt:lpstr>
      <vt:lpstr>全國大專ITSA盃 程式設計桂冠挑戰大賽</vt:lpstr>
      <vt:lpstr>第四屆賽區資訊</vt:lpstr>
      <vt:lpstr>比賽流程</vt:lpstr>
      <vt:lpstr>第四屆比賽實況　  賽區--北：國立臺灣師範大學 　　　　　　                    　　　　　　　　　  中：國立中興大學 　　　　　　　　　　　　　　　　　　　　　   南：國立成功大學</vt:lpstr>
      <vt:lpstr>獎項說明</vt:lpstr>
      <vt:lpstr>第四屆得獎名單</vt:lpstr>
      <vt:lpstr>第四屆得獎名單</vt:lpstr>
      <vt:lpstr>第四屆得獎名單</vt:lpstr>
      <vt:lpstr>結論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如何善用e-tutor資源提升程式設計能力</dc:title>
  <dc:creator>user</dc:creator>
  <cp:lastModifiedBy>NCKU-PTC</cp:lastModifiedBy>
  <cp:revision>71</cp:revision>
  <dcterms:created xsi:type="dcterms:W3CDTF">2015-08-12T19:45:25Z</dcterms:created>
  <dcterms:modified xsi:type="dcterms:W3CDTF">2015-11-09T09:48:50Z</dcterms:modified>
</cp:coreProperties>
</file>