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72" r:id="rId1"/>
    <p:sldMasterId id="2147483685" r:id="rId2"/>
    <p:sldMasterId id="2147483698" r:id="rId3"/>
  </p:sldMasterIdLst>
  <p:notesMasterIdLst>
    <p:notesMasterId r:id="rId100"/>
  </p:notesMasterIdLst>
  <p:handoutMasterIdLst>
    <p:handoutMasterId r:id="rId101"/>
  </p:handoutMasterIdLst>
  <p:sldIdLst>
    <p:sldId id="256" r:id="rId4"/>
    <p:sldId id="257" r:id="rId5"/>
    <p:sldId id="260" r:id="rId6"/>
    <p:sldId id="392" r:id="rId7"/>
    <p:sldId id="393" r:id="rId8"/>
    <p:sldId id="394" r:id="rId9"/>
    <p:sldId id="395" r:id="rId10"/>
    <p:sldId id="325" r:id="rId11"/>
    <p:sldId id="326" r:id="rId12"/>
    <p:sldId id="327" r:id="rId13"/>
    <p:sldId id="491" r:id="rId14"/>
    <p:sldId id="483" r:id="rId15"/>
    <p:sldId id="485" r:id="rId16"/>
    <p:sldId id="486" r:id="rId17"/>
    <p:sldId id="487" r:id="rId18"/>
    <p:sldId id="488" r:id="rId19"/>
    <p:sldId id="489" r:id="rId20"/>
    <p:sldId id="490" r:id="rId21"/>
    <p:sldId id="426" r:id="rId22"/>
    <p:sldId id="492" r:id="rId23"/>
    <p:sldId id="427" r:id="rId24"/>
    <p:sldId id="480" r:id="rId25"/>
    <p:sldId id="432" r:id="rId26"/>
    <p:sldId id="433" r:id="rId27"/>
    <p:sldId id="434" r:id="rId28"/>
    <p:sldId id="435" r:id="rId29"/>
    <p:sldId id="436" r:id="rId30"/>
    <p:sldId id="437" r:id="rId31"/>
    <p:sldId id="438" r:id="rId32"/>
    <p:sldId id="440" r:id="rId33"/>
    <p:sldId id="441" r:id="rId34"/>
    <p:sldId id="442" r:id="rId35"/>
    <p:sldId id="444" r:id="rId36"/>
    <p:sldId id="481" r:id="rId37"/>
    <p:sldId id="445" r:id="rId38"/>
    <p:sldId id="447" r:id="rId39"/>
    <p:sldId id="448" r:id="rId40"/>
    <p:sldId id="449" r:id="rId41"/>
    <p:sldId id="450" r:id="rId42"/>
    <p:sldId id="451" r:id="rId43"/>
    <p:sldId id="452" r:id="rId44"/>
    <p:sldId id="455" r:id="rId45"/>
    <p:sldId id="456" r:id="rId46"/>
    <p:sldId id="457" r:id="rId47"/>
    <p:sldId id="458" r:id="rId48"/>
    <p:sldId id="459" r:id="rId49"/>
    <p:sldId id="462" r:id="rId50"/>
    <p:sldId id="463" r:id="rId51"/>
    <p:sldId id="464" r:id="rId52"/>
    <p:sldId id="466" r:id="rId53"/>
    <p:sldId id="467" r:id="rId54"/>
    <p:sldId id="468" r:id="rId55"/>
    <p:sldId id="469" r:id="rId56"/>
    <p:sldId id="472" r:id="rId57"/>
    <p:sldId id="473" r:id="rId58"/>
    <p:sldId id="474" r:id="rId59"/>
    <p:sldId id="475" r:id="rId60"/>
    <p:sldId id="476" r:id="rId61"/>
    <p:sldId id="477" r:id="rId62"/>
    <p:sldId id="478" r:id="rId63"/>
    <p:sldId id="482" r:id="rId64"/>
    <p:sldId id="398" r:id="rId65"/>
    <p:sldId id="399" r:id="rId66"/>
    <p:sldId id="336" r:id="rId67"/>
    <p:sldId id="337" r:id="rId68"/>
    <p:sldId id="403" r:id="rId69"/>
    <p:sldId id="344" r:id="rId70"/>
    <p:sldId id="345" r:id="rId71"/>
    <p:sldId id="347" r:id="rId72"/>
    <p:sldId id="348" r:id="rId73"/>
    <p:sldId id="353" r:id="rId74"/>
    <p:sldId id="355" r:id="rId75"/>
    <p:sldId id="404" r:id="rId76"/>
    <p:sldId id="356" r:id="rId77"/>
    <p:sldId id="357" r:id="rId78"/>
    <p:sldId id="359" r:id="rId79"/>
    <p:sldId id="360" r:id="rId80"/>
    <p:sldId id="361" r:id="rId81"/>
    <p:sldId id="362" r:id="rId82"/>
    <p:sldId id="363" r:id="rId83"/>
    <p:sldId id="364" r:id="rId84"/>
    <p:sldId id="365" r:id="rId85"/>
    <p:sldId id="366" r:id="rId86"/>
    <p:sldId id="367" r:id="rId87"/>
    <p:sldId id="371" r:id="rId88"/>
    <p:sldId id="373" r:id="rId89"/>
    <p:sldId id="379" r:id="rId90"/>
    <p:sldId id="380" r:id="rId91"/>
    <p:sldId id="381" r:id="rId92"/>
    <p:sldId id="484" r:id="rId93"/>
    <p:sldId id="382" r:id="rId94"/>
    <p:sldId id="494" r:id="rId95"/>
    <p:sldId id="493" r:id="rId96"/>
    <p:sldId id="386" r:id="rId97"/>
    <p:sldId id="390" r:id="rId98"/>
    <p:sldId id="292" r:id="rId9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C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3" autoAdjust="0"/>
    <p:restoredTop sz="94660"/>
  </p:normalViewPr>
  <p:slideViewPr>
    <p:cSldViewPr snapToGrid="0">
      <p:cViewPr>
        <p:scale>
          <a:sx n="120" d="100"/>
          <a:sy n="120" d="100"/>
        </p:scale>
        <p:origin x="-1620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37410"/>
    </p:cViewPr>
  </p:sorterViewPr>
  <p:notesViewPr>
    <p:cSldViewPr snapToGrid="0">
      <p:cViewPr varScale="1">
        <p:scale>
          <a:sx n="86" d="100"/>
          <a:sy n="86" d="100"/>
        </p:scale>
        <p:origin x="378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presProps" Target="presProps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theme" Target="theme/theme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notesMaster" Target="notesMasters/notesMaster1.xml"/><Relationship Id="rId105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E8AF50-8EDA-44F8-ABB0-8BB397E145CE}" type="datetimeFigureOut">
              <a:rPr lang="zh-TW" altLang="en-US" smtClean="0"/>
              <a:t>2016/3/30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C6C71-1706-490E-A836-7024A11BE3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7799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5F6EBF-8C60-47EE-BC5E-9E879F662F45}" type="datetimeFigureOut">
              <a:rPr lang="zh-TW" altLang="en-US" smtClean="0"/>
              <a:t>2016/3/30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ABDE70-F8F3-41F9-A570-891891AA0D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8823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fld id="{3844FD50-DC98-4029-8A34-698792811CD4}" type="slidenum">
              <a:rPr lang="en-US" altLang="zh-TW" smtClean="0">
                <a:latin typeface="Arial" charset="0"/>
              </a:rPr>
              <a:pPr eaLnBrk="1" hangingPunct="1"/>
              <a:t>34</a:t>
            </a:fld>
            <a:endParaRPr lang="en-US" altLang="zh-TW" smtClean="0">
              <a:latin typeface="Arial" charset="0"/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91043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3098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BDE70-F8F3-41F9-A570-891891AA0DCE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6554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278AA-E90C-4C88-B2E2-6A3E5B1B954F}" type="slidenum">
              <a:rPr lang="zh-TW" altLang="en-US" smtClean="0">
                <a:solidFill>
                  <a:prstClr val="black"/>
                </a:solidFill>
              </a:rPr>
              <a:pPr/>
              <a:t>64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7834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278AA-E90C-4C88-B2E2-6A3E5B1B954F}" type="slidenum">
              <a:rPr lang="zh-TW" altLang="en-US" smtClean="0">
                <a:solidFill>
                  <a:prstClr val="black"/>
                </a:solidFill>
              </a:rPr>
              <a:pPr/>
              <a:t>65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7834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278AA-E90C-4C88-B2E2-6A3E5B1B954F}" type="slidenum">
              <a:rPr lang="zh-TW" altLang="en-US" smtClean="0">
                <a:solidFill>
                  <a:prstClr val="black"/>
                </a:solidFill>
              </a:rPr>
              <a:pPr/>
              <a:t>66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783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2438402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9pPr>
              </a:lstStyle>
              <a:p>
                <a:pPr eaLnBrk="1" hangingPunct="1"/>
                <a:endParaRPr lang="zh-TW" altLang="en-US" sz="180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9pPr>
              </a:lstStyle>
              <a:p>
                <a:pPr eaLnBrk="1" hangingPunct="1"/>
                <a:endParaRPr lang="zh-TW" altLang="en-US" sz="180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9pPr>
              </a:lstStyle>
              <a:p>
                <a:pPr eaLnBrk="1" hangingPunct="1"/>
                <a:endParaRPr lang="zh-TW" altLang="en-US" sz="180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9pPr>
              </a:lstStyle>
              <a:p>
                <a:pPr eaLnBrk="1" hangingPunct="1"/>
                <a:endParaRPr lang="zh-TW" altLang="en-US" sz="180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9pPr>
            </a:lstStyle>
            <a:p>
              <a:pPr eaLnBrk="1" hangingPunct="1"/>
              <a:endParaRPr lang="zh-TW" altLang="en-US" sz="180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9pPr>
            </a:lstStyle>
            <a:p>
              <a:pPr eaLnBrk="1" hangingPunct="1"/>
              <a:endParaRPr lang="zh-TW" altLang="en-US" sz="180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9pPr>
            </a:lstStyle>
            <a:p>
              <a:pPr eaLnBrk="1" hangingPunct="1"/>
              <a:endParaRPr lang="zh-TW" altLang="en-US" sz="1800"/>
            </a:p>
          </p:txBody>
        </p:sp>
      </p:grpSp>
      <p:sp>
        <p:nvSpPr>
          <p:cNvPr id="61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zh-TW" altLang="en-US" noProof="0" dirty="0" smtClean="0"/>
              <a:t>按一下以編輯母片標題樣式</a:t>
            </a:r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fld id="{51F3C360-C2C6-4386-A217-D72FDE8B6248}" type="datetime1">
              <a:rPr lang="zh-TW" altLang="en-US" smtClean="0"/>
              <a:t>2016/3/30</a:t>
            </a:fld>
            <a:endParaRPr lang="zh-TW" altLang="en-US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7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fld id="{3858EBDB-2377-412A-9AC7-98F3D7B54B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498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B7B019-B916-4637-8F0C-901D4AB277AE}" type="datetime1">
              <a:rPr lang="zh-TW" altLang="en-US" smtClean="0"/>
              <a:t>2016/3/30</a:t>
            </a:fld>
            <a:endParaRPr lang="zh-TW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58EBDB-2377-412A-9AC7-98F3D7B54B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896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923088" y="101602"/>
            <a:ext cx="2032000" cy="59912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27088" y="101602"/>
            <a:ext cx="5943600" cy="59912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FC278A-B373-4C71-B719-969A234224D2}" type="datetime1">
              <a:rPr lang="zh-TW" altLang="en-US" smtClean="0"/>
              <a:t>2016/3/30</a:t>
            </a:fld>
            <a:endParaRPr lang="zh-TW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58EBDB-2377-412A-9AC7-98F3D7B54B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8745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1370014" y="301625"/>
            <a:ext cx="7313612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370014" y="1827213"/>
            <a:ext cx="3579812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5102225" y="1827213"/>
            <a:ext cx="35814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1370014" y="3960813"/>
            <a:ext cx="3579812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102225" y="3960813"/>
            <a:ext cx="35814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>
          <a:xfrm>
            <a:off x="7956550" y="6248400"/>
            <a:ext cx="730250" cy="457200"/>
          </a:xfrm>
        </p:spPr>
        <p:txBody>
          <a:bodyPr/>
          <a:lstStyle>
            <a:lvl1pPr>
              <a:defRPr smtClean="0"/>
            </a:lvl1pPr>
          </a:lstStyle>
          <a:p>
            <a:fld id="{3858EBDB-2377-412A-9AC7-98F3D7B54BD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2843213" y="6237288"/>
            <a:ext cx="4248150" cy="476250"/>
          </a:xfrm>
        </p:spPr>
        <p:txBody>
          <a:bodyPr/>
          <a:lstStyle>
            <a:lvl1pPr>
              <a:defRPr smtClean="0"/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2101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9pPr>
              </a:lstStyle>
              <a:p>
                <a:pPr eaLnBrk="1" hangingPunct="1"/>
                <a:endParaRPr lang="zh-TW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9pPr>
              </a:lstStyle>
              <a:p>
                <a:pPr eaLnBrk="1" hangingPunct="1"/>
                <a:endParaRPr lang="zh-TW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9pPr>
              </a:lstStyle>
              <a:p>
                <a:pPr eaLnBrk="1" hangingPunct="1"/>
                <a:endParaRPr lang="zh-TW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9pPr>
              </a:lstStyle>
              <a:p>
                <a:pPr eaLnBrk="1" hangingPunct="1"/>
                <a:endParaRPr lang="zh-TW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9pPr>
            </a:lstStyle>
            <a:p>
              <a:pPr eaLnBrk="1" hangingPunct="1"/>
              <a:endParaRPr lang="zh-TW" altLang="en-US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9pPr>
            </a:lstStyle>
            <a:p>
              <a:pPr eaLnBrk="1" hangingPunct="1"/>
              <a:endParaRPr lang="zh-TW" altLang="en-US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9pPr>
            </a:lstStyle>
            <a:p>
              <a:pPr eaLnBrk="1" hangingPunct="1"/>
              <a:endParaRPr lang="zh-TW" alt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4" name="Picture 17" descr="資訊工程系-LOGO-ok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9" t="12138" r="12399" b="16306"/>
          <a:stretch>
            <a:fillRect/>
          </a:stretch>
        </p:blipFill>
        <p:spPr bwMode="auto">
          <a:xfrm>
            <a:off x="7380288" y="0"/>
            <a:ext cx="16287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fld id="{A2482B9A-E2FF-4AD2-A87B-5D8D6C830B7C}" type="datetime1">
              <a:rPr lang="zh-TW" altLang="en-US">
                <a:solidFill>
                  <a:srgbClr val="1C1C1C"/>
                </a:solidFill>
              </a:rPr>
              <a:pPr/>
              <a:t>2016/3/30</a:t>
            </a:fld>
            <a:endParaRPr lang="zh-TW" altLang="en-US">
              <a:solidFill>
                <a:srgbClr val="1C1C1C"/>
              </a:solidFill>
            </a:endParaRPr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endParaRPr lang="zh-TW" altLang="en-US">
              <a:solidFill>
                <a:srgbClr val="1C1C1C"/>
              </a:solidFill>
            </a:endParaRPr>
          </a:p>
        </p:txBody>
      </p:sp>
      <p:sp>
        <p:nvSpPr>
          <p:cNvPr id="17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fld id="{90DF3C2D-32A4-44C9-83FA-49D2F25C7E29}" type="slidenum">
              <a:rPr lang="zh-TW" altLang="en-US">
                <a:solidFill>
                  <a:srgbClr val="1C1C1C"/>
                </a:solidFill>
              </a:rPr>
              <a:pPr/>
              <a:t>‹#›</a:t>
            </a:fld>
            <a:endParaRPr lang="zh-TW" alt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202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F8B79A-2F87-42D3-B9D8-0E2908FD6182}" type="datetime1">
              <a:rPr lang="zh-TW" altLang="en-US" smtClean="0">
                <a:solidFill>
                  <a:srgbClr val="000000"/>
                </a:solidFill>
              </a:rPr>
              <a:pPr/>
              <a:t>2016/3/30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DF3C2D-32A4-44C9-83FA-49D2F25C7E29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6648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1EC7A3-3095-4F60-9F62-CAEE39306BD8}" type="datetime1">
              <a:rPr lang="zh-TW" altLang="en-US" smtClean="0">
                <a:solidFill>
                  <a:srgbClr val="000000"/>
                </a:solidFill>
              </a:rPr>
              <a:pPr/>
              <a:t>2016/3/30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DF3C2D-32A4-44C9-83FA-49D2F25C7E29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203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27088" y="1546225"/>
            <a:ext cx="3987800" cy="4546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67288" y="1546225"/>
            <a:ext cx="3987800" cy="4546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CC3058-5AC8-4D85-ABBF-47AAD405E73C}" type="datetime1">
              <a:rPr lang="zh-TW" altLang="en-US" smtClean="0">
                <a:solidFill>
                  <a:srgbClr val="000000"/>
                </a:solidFill>
              </a:rPr>
              <a:pPr/>
              <a:t>2016/3/30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DF3C2D-32A4-44C9-83FA-49D2F25C7E29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581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AB2F02-48EB-41E5-8753-770D769796B2}" type="datetime1">
              <a:rPr lang="zh-TW" altLang="en-US" smtClean="0">
                <a:solidFill>
                  <a:srgbClr val="000000"/>
                </a:solidFill>
              </a:rPr>
              <a:pPr/>
              <a:t>2016/3/30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DF3C2D-32A4-44C9-83FA-49D2F25C7E29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0409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209432-6736-41DF-A4FD-57420CC472D1}" type="datetime1">
              <a:rPr lang="zh-TW" altLang="en-US" smtClean="0">
                <a:solidFill>
                  <a:srgbClr val="000000"/>
                </a:solidFill>
              </a:rPr>
              <a:pPr/>
              <a:t>2016/3/30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DF3C2D-32A4-44C9-83FA-49D2F25C7E29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4299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5F4F49-7DD5-4BFE-9AA1-EBD1E6D88D24}" type="datetime1">
              <a:rPr lang="zh-TW" altLang="en-US" smtClean="0">
                <a:solidFill>
                  <a:srgbClr val="000000"/>
                </a:solidFill>
              </a:rPr>
              <a:pPr/>
              <a:t>2016/3/30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DF3C2D-32A4-44C9-83FA-49D2F25C7E29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429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5BFA8F-F7AB-4829-8754-2D4507654377}" type="datetime1">
              <a:rPr lang="zh-TW" altLang="en-US" smtClean="0"/>
              <a:t>2016/3/30</a:t>
            </a:fld>
            <a:endParaRPr lang="zh-TW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58EBDB-2377-412A-9AC7-98F3D7B54B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9211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36355C-8695-4BB4-8E79-4AB5B105E15A}" type="datetime1">
              <a:rPr lang="zh-TW" altLang="en-US" smtClean="0">
                <a:solidFill>
                  <a:srgbClr val="000000"/>
                </a:solidFill>
              </a:rPr>
              <a:pPr/>
              <a:t>2016/3/30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DF3C2D-32A4-44C9-83FA-49D2F25C7E29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1854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907672-8FF6-47E8-9D10-7159F7374A5B}" type="datetime1">
              <a:rPr lang="zh-TW" altLang="en-US" smtClean="0">
                <a:solidFill>
                  <a:srgbClr val="000000"/>
                </a:solidFill>
              </a:rPr>
              <a:pPr/>
              <a:t>2016/3/30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DF3C2D-32A4-44C9-83FA-49D2F25C7E29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8384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2CE521-B92E-40A5-A915-8FB7E5BEB26C}" type="datetime1">
              <a:rPr lang="zh-TW" altLang="en-US" smtClean="0">
                <a:solidFill>
                  <a:srgbClr val="000000"/>
                </a:solidFill>
              </a:rPr>
              <a:pPr/>
              <a:t>2016/3/30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DF3C2D-32A4-44C9-83FA-49D2F25C7E29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8538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923088" y="101600"/>
            <a:ext cx="2032000" cy="59912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27088" y="101600"/>
            <a:ext cx="5943600" cy="59912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A7EA35-FB0A-48E7-BC55-35376C72DDAF}" type="datetime1">
              <a:rPr lang="zh-TW" altLang="en-US" smtClean="0">
                <a:solidFill>
                  <a:srgbClr val="000000"/>
                </a:solidFill>
              </a:rPr>
              <a:pPr/>
              <a:t>2016/3/30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DF3C2D-32A4-44C9-83FA-49D2F25C7E29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0264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370013" y="1827213"/>
            <a:ext cx="3579812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5102225" y="1827213"/>
            <a:ext cx="35814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1370013" y="3960813"/>
            <a:ext cx="3579812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102225" y="3960813"/>
            <a:ext cx="35814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>
          <a:xfrm>
            <a:off x="7956550" y="6248400"/>
            <a:ext cx="730250" cy="457200"/>
          </a:xfrm>
        </p:spPr>
        <p:txBody>
          <a:bodyPr/>
          <a:lstStyle>
            <a:lvl1pPr>
              <a:defRPr smtClean="0"/>
            </a:lvl1pPr>
          </a:lstStyle>
          <a:p>
            <a:fld id="{90DF3C2D-32A4-44C9-83FA-49D2F25C7E29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2843213" y="6237288"/>
            <a:ext cx="4248150" cy="476250"/>
          </a:xfrm>
        </p:spPr>
        <p:txBody>
          <a:bodyPr/>
          <a:lstStyle>
            <a:lvl1pPr>
              <a:defRPr smtClean="0"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77787"/>
      </p:ext>
    </p:extLst>
  </p:cSld>
  <p:clrMapOvr>
    <a:masterClrMapping/>
  </p:clrMapOvr>
  <p:hf hdr="0" ft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9pPr>
              </a:lstStyle>
              <a:p>
                <a:pPr eaLnBrk="1" hangingPunct="1"/>
                <a:endParaRPr lang="zh-TW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9pPr>
              </a:lstStyle>
              <a:p>
                <a:pPr eaLnBrk="1" hangingPunct="1"/>
                <a:endParaRPr lang="zh-TW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9pPr>
              </a:lstStyle>
              <a:p>
                <a:pPr eaLnBrk="1" hangingPunct="1"/>
                <a:endParaRPr lang="zh-TW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itchFamily="34" charset="0"/>
                    <a:ea typeface="新細明體" charset="-120"/>
                  </a:defRPr>
                </a:lvl9pPr>
              </a:lstStyle>
              <a:p>
                <a:pPr eaLnBrk="1" hangingPunct="1"/>
                <a:endParaRPr lang="zh-TW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9pPr>
            </a:lstStyle>
            <a:p>
              <a:pPr eaLnBrk="1" hangingPunct="1"/>
              <a:endParaRPr lang="zh-TW" altLang="en-US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9pPr>
            </a:lstStyle>
            <a:p>
              <a:pPr eaLnBrk="1" hangingPunct="1"/>
              <a:endParaRPr lang="zh-TW" altLang="en-US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ahoma" pitchFamily="34" charset="0"/>
                  <a:ea typeface="新細明體" charset="-120"/>
                </a:defRPr>
              </a:lvl9pPr>
            </a:lstStyle>
            <a:p>
              <a:pPr eaLnBrk="1" hangingPunct="1"/>
              <a:endParaRPr lang="zh-TW" alt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4" name="Picture 17" descr="資訊工程系-LOGO-ok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9" t="12138" r="12399" b="16306"/>
          <a:stretch>
            <a:fillRect/>
          </a:stretch>
        </p:blipFill>
        <p:spPr bwMode="auto">
          <a:xfrm>
            <a:off x="7380288" y="0"/>
            <a:ext cx="16287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fld id="{A2482B9A-E2FF-4AD2-A87B-5D8D6C830B7C}" type="datetime1">
              <a:rPr lang="zh-TW" altLang="en-US">
                <a:solidFill>
                  <a:srgbClr val="1C1C1C"/>
                </a:solidFill>
              </a:rPr>
              <a:pPr/>
              <a:t>2016/3/30</a:t>
            </a:fld>
            <a:endParaRPr lang="zh-TW" altLang="en-US">
              <a:solidFill>
                <a:srgbClr val="1C1C1C"/>
              </a:solidFill>
            </a:endParaRPr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endParaRPr lang="zh-TW" altLang="en-US">
              <a:solidFill>
                <a:srgbClr val="1C1C1C"/>
              </a:solidFill>
            </a:endParaRPr>
          </a:p>
        </p:txBody>
      </p:sp>
      <p:sp>
        <p:nvSpPr>
          <p:cNvPr id="17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fld id="{90DF3C2D-32A4-44C9-83FA-49D2F25C7E29}" type="slidenum">
              <a:rPr lang="zh-TW" altLang="en-US">
                <a:solidFill>
                  <a:srgbClr val="1C1C1C"/>
                </a:solidFill>
              </a:rPr>
              <a:pPr/>
              <a:t>‹#›</a:t>
            </a:fld>
            <a:endParaRPr lang="zh-TW" alt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8777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F8B79A-2F87-42D3-B9D8-0E2908FD6182}" type="datetime1">
              <a:rPr lang="zh-TW" altLang="en-US" smtClean="0">
                <a:solidFill>
                  <a:srgbClr val="000000"/>
                </a:solidFill>
              </a:rPr>
              <a:pPr/>
              <a:t>2016/3/30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DF3C2D-32A4-44C9-83FA-49D2F25C7E29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2861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1EC7A3-3095-4F60-9F62-CAEE39306BD8}" type="datetime1">
              <a:rPr lang="zh-TW" altLang="en-US" smtClean="0">
                <a:solidFill>
                  <a:srgbClr val="000000"/>
                </a:solidFill>
              </a:rPr>
              <a:pPr/>
              <a:t>2016/3/30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DF3C2D-32A4-44C9-83FA-49D2F25C7E29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9797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27088" y="1546225"/>
            <a:ext cx="3987800" cy="4546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67288" y="1546225"/>
            <a:ext cx="3987800" cy="4546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CC3058-5AC8-4D85-ABBF-47AAD405E73C}" type="datetime1">
              <a:rPr lang="zh-TW" altLang="en-US" smtClean="0">
                <a:solidFill>
                  <a:srgbClr val="000000"/>
                </a:solidFill>
              </a:rPr>
              <a:pPr/>
              <a:t>2016/3/30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DF3C2D-32A4-44C9-83FA-49D2F25C7E29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9903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AB2F02-48EB-41E5-8753-770D769796B2}" type="datetime1">
              <a:rPr lang="zh-TW" altLang="en-US" smtClean="0">
                <a:solidFill>
                  <a:srgbClr val="000000"/>
                </a:solidFill>
              </a:rPr>
              <a:pPr/>
              <a:t>2016/3/30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DF3C2D-32A4-44C9-83FA-49D2F25C7E29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502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00896C-1F08-4D99-92BB-B4918DB0831A}" type="datetime1">
              <a:rPr lang="zh-TW" altLang="en-US" smtClean="0"/>
              <a:t>2016/3/30</a:t>
            </a:fld>
            <a:endParaRPr lang="zh-TW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58EBDB-2377-412A-9AC7-98F3D7B54B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41676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209432-6736-41DF-A4FD-57420CC472D1}" type="datetime1">
              <a:rPr lang="zh-TW" altLang="en-US" smtClean="0">
                <a:solidFill>
                  <a:srgbClr val="000000"/>
                </a:solidFill>
              </a:rPr>
              <a:pPr/>
              <a:t>2016/3/30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DF3C2D-32A4-44C9-83FA-49D2F25C7E29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3625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5F4F49-7DD5-4BFE-9AA1-EBD1E6D88D24}" type="datetime1">
              <a:rPr lang="zh-TW" altLang="en-US" smtClean="0">
                <a:solidFill>
                  <a:srgbClr val="000000"/>
                </a:solidFill>
              </a:rPr>
              <a:pPr/>
              <a:t>2016/3/30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DF3C2D-32A4-44C9-83FA-49D2F25C7E29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5382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36355C-8695-4BB4-8E79-4AB5B105E15A}" type="datetime1">
              <a:rPr lang="zh-TW" altLang="en-US" smtClean="0">
                <a:solidFill>
                  <a:srgbClr val="000000"/>
                </a:solidFill>
              </a:rPr>
              <a:pPr/>
              <a:t>2016/3/30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DF3C2D-32A4-44C9-83FA-49D2F25C7E29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4569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907672-8FF6-47E8-9D10-7159F7374A5B}" type="datetime1">
              <a:rPr lang="zh-TW" altLang="en-US" smtClean="0">
                <a:solidFill>
                  <a:srgbClr val="000000"/>
                </a:solidFill>
              </a:rPr>
              <a:pPr/>
              <a:t>2016/3/30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DF3C2D-32A4-44C9-83FA-49D2F25C7E29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8423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2CE521-B92E-40A5-A915-8FB7E5BEB26C}" type="datetime1">
              <a:rPr lang="zh-TW" altLang="en-US" smtClean="0">
                <a:solidFill>
                  <a:srgbClr val="000000"/>
                </a:solidFill>
              </a:rPr>
              <a:pPr/>
              <a:t>2016/3/30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DF3C2D-32A4-44C9-83FA-49D2F25C7E29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4113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923088" y="101600"/>
            <a:ext cx="2032000" cy="59912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27088" y="101600"/>
            <a:ext cx="5943600" cy="59912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A7EA35-FB0A-48E7-BC55-35376C72DDAF}" type="datetime1">
              <a:rPr lang="zh-TW" altLang="en-US" smtClean="0">
                <a:solidFill>
                  <a:srgbClr val="000000"/>
                </a:solidFill>
              </a:rPr>
              <a:pPr/>
              <a:t>2016/3/30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DF3C2D-32A4-44C9-83FA-49D2F25C7E29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8881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370013" y="1827213"/>
            <a:ext cx="3579812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5102225" y="1827213"/>
            <a:ext cx="35814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1370013" y="3960813"/>
            <a:ext cx="3579812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102225" y="3960813"/>
            <a:ext cx="35814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>
          <a:xfrm>
            <a:off x="7956550" y="6248400"/>
            <a:ext cx="730250" cy="457200"/>
          </a:xfrm>
        </p:spPr>
        <p:txBody>
          <a:bodyPr/>
          <a:lstStyle>
            <a:lvl1pPr>
              <a:defRPr smtClean="0"/>
            </a:lvl1pPr>
          </a:lstStyle>
          <a:p>
            <a:fld id="{90DF3C2D-32A4-44C9-83FA-49D2F25C7E29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2843213" y="6237288"/>
            <a:ext cx="4248150" cy="476250"/>
          </a:xfrm>
        </p:spPr>
        <p:txBody>
          <a:bodyPr/>
          <a:lstStyle>
            <a:lvl1pPr>
              <a:defRPr smtClean="0"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468743"/>
      </p:ext>
    </p:extLst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27089" y="1546225"/>
            <a:ext cx="3987800" cy="4546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67289" y="1546225"/>
            <a:ext cx="3987800" cy="4546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F1B325-7E0A-4D05-8721-05F7BDC65EAF}" type="datetime1">
              <a:rPr lang="zh-TW" altLang="en-US" smtClean="0"/>
              <a:t>2016/3/30</a:t>
            </a:fld>
            <a:endParaRPr lang="zh-TW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58EBDB-2377-412A-9AC7-98F3D7B54B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9609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C4FEB8-501E-4088-8168-49CBCB51843A}" type="datetime1">
              <a:rPr lang="zh-TW" altLang="en-US" smtClean="0"/>
              <a:t>2016/3/30</a:t>
            </a:fld>
            <a:endParaRPr lang="zh-TW" alt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58EBDB-2377-412A-9AC7-98F3D7B54B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562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4A9D9C-97CC-43CB-BDF7-DAA672776903}" type="datetime1">
              <a:rPr lang="zh-TW" altLang="en-US" smtClean="0"/>
              <a:t>2016/3/30</a:t>
            </a:fld>
            <a:endParaRPr lang="zh-TW" alt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58EBDB-2377-412A-9AC7-98F3D7B54B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1493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B0799B-839E-4FE5-AA83-FA6A45ED2CEC}" type="datetime1">
              <a:rPr lang="zh-TW" altLang="en-US" smtClean="0"/>
              <a:t>2016/3/30</a:t>
            </a:fld>
            <a:endParaRPr lang="zh-TW" alt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58EBDB-2377-412A-9AC7-98F3D7B54B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2173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8692BF-A205-459E-A160-EF00A8105702}" type="datetime1">
              <a:rPr lang="zh-TW" altLang="en-US" smtClean="0"/>
              <a:t>2016/3/30</a:t>
            </a:fld>
            <a:endParaRPr lang="zh-TW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58EBDB-2377-412A-9AC7-98F3D7B54B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8457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F4DED3-397A-46A2-A987-B05D966D55AD}" type="datetime1">
              <a:rPr lang="zh-TW" altLang="en-US" smtClean="0"/>
              <a:t>2016/3/30</a:t>
            </a:fld>
            <a:endParaRPr lang="zh-TW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58EBDB-2377-412A-9AC7-98F3D7B54B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4108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290513" y="6207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algn="ctr" eaLnBrk="1" hangingPunct="1"/>
            <a:endParaRPr lang="zh-TW" altLang="zh-TW" sz="2400" baseline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1" y="1098552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algn="ctr" eaLnBrk="1" hangingPunct="1"/>
            <a:endParaRPr lang="zh-TW" altLang="zh-TW" sz="2400" baseline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14339" y="10429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algn="ctr" eaLnBrk="1" hangingPunct="1"/>
            <a:endParaRPr lang="zh-TW" altLang="zh-TW" sz="2400" baseline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6" y="10429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algn="ctr" eaLnBrk="1" hangingPunct="1"/>
            <a:endParaRPr lang="zh-TW" altLang="zh-TW" sz="2400" baseline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0" y="969965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algn="ctr" eaLnBrk="1" hangingPunct="1"/>
            <a:endParaRPr lang="zh-TW" altLang="zh-TW" sz="2400" baseline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55651" y="5762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algn="ctr" eaLnBrk="1" hangingPunct="1"/>
            <a:endParaRPr lang="zh-TW" altLang="zh-TW" sz="2400" baseline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15914" y="1295400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algn="ctr" eaLnBrk="1" hangingPunct="1"/>
            <a:endParaRPr lang="zh-TW" altLang="zh-TW" sz="2400" baseline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101602"/>
            <a:ext cx="7793037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按一下以編輯母片標題樣式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1546225"/>
            <a:ext cx="8128000" cy="454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 baseline="0" smtClean="0"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fld id="{56E653F2-1E5F-40CC-B344-E01F40B7E31F}" type="datetime1">
              <a:rPr lang="zh-TW" altLang="en-US" smtClean="0"/>
              <a:t>2016/3/30</a:t>
            </a:fld>
            <a:endParaRPr lang="zh-TW" altLang="en-US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 baseline="0" smtClean="0"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endParaRPr lang="zh-TW" altLang="en-US"/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 baseline="0" smtClean="0"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fld id="{3858EBDB-2377-412A-9AC7-98F3D7B54BD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151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4400" baseline="0">
          <a:solidFill>
            <a:schemeClr val="tx2"/>
          </a:solidFill>
          <a:latin typeface="Times New Roman" panose="02020603050405020304" pitchFamily="18" charset="0"/>
          <a:ea typeface="標楷體" panose="03000509000000000000" pitchFamily="65" charset="-12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kumimoji="1" sz="3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kumimoji="1" sz="28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kumimoji="1" sz="24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kumimoji="1" sz="20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290513" y="6207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algn="ctr" eaLnBrk="1" hangingPunct="1"/>
            <a:endParaRPr lang="zh-TW" altLang="zh-TW" sz="240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algn="ctr" eaLnBrk="1" hangingPunct="1"/>
            <a:endParaRPr lang="zh-TW" altLang="zh-TW" sz="240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14338" y="10429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algn="ctr" eaLnBrk="1" hangingPunct="1"/>
            <a:endParaRPr lang="zh-TW" altLang="zh-TW" sz="240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0429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algn="ctr" eaLnBrk="1" hangingPunct="1"/>
            <a:endParaRPr lang="zh-TW" altLang="zh-TW" sz="240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0" y="9699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algn="ctr" eaLnBrk="1" hangingPunct="1"/>
            <a:endParaRPr lang="zh-TW" altLang="zh-TW" sz="240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55650" y="5762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algn="ctr" eaLnBrk="1" hangingPunct="1"/>
            <a:endParaRPr lang="zh-TW" altLang="zh-TW" sz="240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15913" y="1295400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algn="ctr" eaLnBrk="1" hangingPunct="1"/>
            <a:endParaRPr lang="zh-TW" altLang="zh-TW" sz="240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101600"/>
            <a:ext cx="7793037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1546225"/>
            <a:ext cx="8128000" cy="454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 smtClean="0">
                <a:ea typeface="新細明體" pitchFamily="18" charset="-120"/>
              </a:defRPr>
            </a:lvl1pPr>
          </a:lstStyle>
          <a:p>
            <a:fld id="{46C5B8C4-575D-41DB-ACB5-2DA94F8843C2}" type="datetime1">
              <a:rPr lang="zh-TW" altLang="en-US">
                <a:solidFill>
                  <a:srgbClr val="000000"/>
                </a:solidFill>
              </a:rPr>
              <a:pPr/>
              <a:t>2016/3/30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 smtClean="0">
                <a:ea typeface="新細明體" pitchFamily="18" charset="-120"/>
              </a:defRPr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 smtClean="0">
                <a:ea typeface="新細明體" pitchFamily="18" charset="-120"/>
              </a:defRPr>
            </a:lvl1pPr>
          </a:lstStyle>
          <a:p>
            <a:fld id="{90DF3C2D-32A4-44C9-83FA-49D2F25C7E29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1038" name="Picture 14" descr="資訊工程系-LOGO-oka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075DAA"/>
              </a:clrFrom>
              <a:clrTo>
                <a:srgbClr val="075DAA">
                  <a:alpha val="0"/>
                </a:srgbClr>
              </a:clrTo>
            </a:clrChange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9" t="12138" r="12399" b="16306"/>
          <a:stretch>
            <a:fillRect/>
          </a:stretch>
        </p:blipFill>
        <p:spPr bwMode="auto">
          <a:xfrm>
            <a:off x="8027988" y="0"/>
            <a:ext cx="10366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2695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290513" y="6207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algn="ctr" eaLnBrk="1" hangingPunct="1"/>
            <a:endParaRPr lang="zh-TW" altLang="zh-TW" sz="240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algn="ctr" eaLnBrk="1" hangingPunct="1"/>
            <a:endParaRPr lang="zh-TW" altLang="zh-TW" sz="240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14338" y="10429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algn="ctr" eaLnBrk="1" hangingPunct="1"/>
            <a:endParaRPr lang="zh-TW" altLang="zh-TW" sz="240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0429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algn="ctr" eaLnBrk="1" hangingPunct="1"/>
            <a:endParaRPr lang="zh-TW" altLang="zh-TW" sz="240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0" y="9699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algn="ctr" eaLnBrk="1" hangingPunct="1"/>
            <a:endParaRPr lang="zh-TW" altLang="zh-TW" sz="240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55650" y="5762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algn="ctr" eaLnBrk="1" hangingPunct="1"/>
            <a:endParaRPr lang="zh-TW" altLang="zh-TW" sz="240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15913" y="1295400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algn="ctr" eaLnBrk="1" hangingPunct="1"/>
            <a:endParaRPr lang="zh-TW" altLang="zh-TW" sz="240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101600"/>
            <a:ext cx="7793037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1546225"/>
            <a:ext cx="8128000" cy="454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 smtClean="0">
                <a:ea typeface="新細明體" pitchFamily="18" charset="-120"/>
              </a:defRPr>
            </a:lvl1pPr>
          </a:lstStyle>
          <a:p>
            <a:fld id="{46C5B8C4-575D-41DB-ACB5-2DA94F8843C2}" type="datetime1">
              <a:rPr lang="zh-TW" altLang="en-US">
                <a:solidFill>
                  <a:srgbClr val="000000"/>
                </a:solidFill>
              </a:rPr>
              <a:pPr/>
              <a:t>2016/3/30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 smtClean="0">
                <a:ea typeface="新細明體" pitchFamily="18" charset="-120"/>
              </a:defRPr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 smtClean="0">
                <a:ea typeface="新細明體" pitchFamily="18" charset="-120"/>
              </a:defRPr>
            </a:lvl1pPr>
          </a:lstStyle>
          <a:p>
            <a:fld id="{90DF3C2D-32A4-44C9-83FA-49D2F25C7E29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1038" name="Picture 14" descr="資訊工程系-LOGO-oka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075DAA"/>
              </a:clrFrom>
              <a:clrTo>
                <a:srgbClr val="075DAA">
                  <a:alpha val="0"/>
                </a:srgbClr>
              </a:clrTo>
            </a:clrChange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9" t="12138" r="12399" b="16306"/>
          <a:stretch>
            <a:fillRect/>
          </a:stretch>
        </p:blipFill>
        <p:spPr bwMode="auto">
          <a:xfrm>
            <a:off x="8027988" y="0"/>
            <a:ext cx="10366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376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3.png"/><Relationship Id="rId7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8.png"/><Relationship Id="rId5" Type="http://schemas.openxmlformats.org/officeDocument/2006/relationships/image" Target="../media/image16.png"/><Relationship Id="rId10" Type="http://schemas.openxmlformats.org/officeDocument/2006/relationships/image" Target="../media/image27.png"/><Relationship Id="rId4" Type="http://schemas.openxmlformats.org/officeDocument/2006/relationships/image" Target="../media/image15.png"/><Relationship Id="rId9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20108;&#25903;&#21560;&#33879;%20Feeders.mp4" TargetMode="External"/><Relationship Id="rId2" Type="http://schemas.openxmlformats.org/officeDocument/2006/relationships/hyperlink" Target="&#21934;&#25903;&#21560;&#33879;%20Feeder.mp4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0.png"/><Relationship Id="rId2" Type="http://schemas.openxmlformats.org/officeDocument/2006/relationships/image" Target="../media/image57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hyperlink" Target="&#36335;&#24465;.mp4" TargetMode="Externa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68410" y="1710583"/>
            <a:ext cx="8153400" cy="1462088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b="1" dirty="0" smtClean="0">
                <a:solidFill>
                  <a:srgbClr val="C00000"/>
                </a:solidFill>
              </a:rPr>
              <a:t>演化計算方法於貼</a:t>
            </a:r>
            <a:r>
              <a:rPr lang="zh-TW" altLang="en-US" sz="6000" b="1" dirty="0">
                <a:solidFill>
                  <a:srgbClr val="C00000"/>
                </a:solidFill>
              </a:rPr>
              <a:t>片機工作排程優化</a:t>
            </a:r>
            <a:r>
              <a:rPr lang="zh-TW" altLang="en-US" sz="6000" b="1" dirty="0" smtClean="0">
                <a:solidFill>
                  <a:srgbClr val="C00000"/>
                </a:solidFill>
              </a:rPr>
              <a:t>之應用</a:t>
            </a:r>
            <a:endParaRPr lang="zh-TW" altLang="en-US" sz="6000" b="1" dirty="0">
              <a:solidFill>
                <a:srgbClr val="C0000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240971" y="3732883"/>
            <a:ext cx="6741886" cy="2856601"/>
          </a:xfrm>
        </p:spPr>
        <p:txBody>
          <a:bodyPr>
            <a:normAutofit/>
          </a:bodyPr>
          <a:lstStyle/>
          <a:p>
            <a:r>
              <a:rPr lang="zh-TW" altLang="en-US" sz="3600" b="1" dirty="0" smtClean="0">
                <a:solidFill>
                  <a:srgbClr val="0000CC"/>
                </a:solidFill>
              </a:rPr>
              <a:t>國立勤益科技大學</a:t>
            </a:r>
            <a:endParaRPr lang="en-US" altLang="zh-TW" sz="3600" b="1" dirty="0" smtClean="0">
              <a:solidFill>
                <a:srgbClr val="0000CC"/>
              </a:solidFill>
            </a:endParaRPr>
          </a:p>
          <a:p>
            <a:r>
              <a:rPr lang="zh-TW" altLang="en-US" sz="3600" b="1" dirty="0" smtClean="0">
                <a:solidFill>
                  <a:srgbClr val="0000CC"/>
                </a:solidFill>
              </a:rPr>
              <a:t>資訊工程系 特聘教授 </a:t>
            </a:r>
            <a:endParaRPr lang="en-US" altLang="zh-TW" sz="3600" b="1" dirty="0" smtClean="0">
              <a:solidFill>
                <a:srgbClr val="0000CC"/>
              </a:solidFill>
            </a:endParaRPr>
          </a:p>
          <a:p>
            <a:r>
              <a:rPr lang="zh-TW" altLang="en-US" sz="3600" b="1" dirty="0" smtClean="0">
                <a:solidFill>
                  <a:srgbClr val="0000CC"/>
                </a:solidFill>
              </a:rPr>
              <a:t>林正堅  博士</a:t>
            </a:r>
            <a:endParaRPr lang="en-US" altLang="zh-TW" sz="3600" b="1" dirty="0">
              <a:solidFill>
                <a:srgbClr val="0000CC"/>
              </a:solidFill>
            </a:endParaRPr>
          </a:p>
          <a:p>
            <a:pPr>
              <a:lnSpc>
                <a:spcPct val="150000"/>
              </a:lnSpc>
            </a:pPr>
            <a:endParaRPr lang="en-US" altLang="zh-TW" sz="2400" dirty="0" smtClean="0"/>
          </a:p>
          <a:p>
            <a:pPr algn="l"/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3999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b="1" dirty="0">
                <a:solidFill>
                  <a:srgbClr val="C00000"/>
                </a:solidFill>
              </a:rPr>
              <a:t>業界面臨的問題</a:t>
            </a:r>
            <a:endParaRPr lang="en-US" altLang="zh-TW" sz="6600" b="1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zh-TW" altLang="en-US" sz="2800" b="1" dirty="0" smtClean="0">
                <a:solidFill>
                  <a:srgbClr val="0000CC"/>
                </a:solidFill>
              </a:rPr>
              <a:t>元件</a:t>
            </a:r>
            <a:r>
              <a:rPr lang="zh-TW" altLang="en-US" sz="2800" b="1" dirty="0">
                <a:solidFill>
                  <a:srgbClr val="0000CC"/>
                </a:solidFill>
              </a:rPr>
              <a:t>的抓取與放置順序問題</a:t>
            </a:r>
            <a:r>
              <a:rPr lang="en-US" altLang="zh-TW" sz="2800" b="1" dirty="0">
                <a:solidFill>
                  <a:srgbClr val="0000CC"/>
                </a:solidFill>
              </a:rPr>
              <a:t>(Component Pick and Place Sequence Problem)</a:t>
            </a:r>
          </a:p>
          <a:p>
            <a:pPr marL="400050" lvl="1" indent="0">
              <a:lnSpc>
                <a:spcPct val="200000"/>
              </a:lnSpc>
              <a:buNone/>
            </a:pPr>
            <a:r>
              <a:rPr lang="zh-TW" altLang="en-US" sz="2400" b="1" dirty="0" smtClean="0"/>
              <a:t>此</a:t>
            </a:r>
            <a:r>
              <a:rPr lang="zh-TW" altLang="en-US" sz="2400" b="1" dirty="0"/>
              <a:t>問題為規劃</a:t>
            </a:r>
            <a:r>
              <a:rPr lang="en-US" altLang="zh-TW" sz="2400" b="1" dirty="0"/>
              <a:t>PCB</a:t>
            </a:r>
            <a:r>
              <a:rPr lang="zh-TW" altLang="en-US" sz="2400" b="1" dirty="0"/>
              <a:t>上每一個元件抓取與放置的先後順序，其目的為產生</a:t>
            </a:r>
            <a:r>
              <a:rPr lang="en-US" altLang="zh-TW" sz="2400" b="1" dirty="0"/>
              <a:t>Head</a:t>
            </a:r>
            <a:r>
              <a:rPr lang="zh-TW" altLang="en-US" sz="2400" b="1" dirty="0"/>
              <a:t>移動路徑之順序，以減少</a:t>
            </a:r>
            <a:r>
              <a:rPr lang="en-US" altLang="zh-TW" sz="2400" b="1" dirty="0"/>
              <a:t>Head</a:t>
            </a:r>
            <a:r>
              <a:rPr lang="zh-TW" altLang="en-US" sz="2400" b="1" dirty="0"/>
              <a:t>移動所花費之</a:t>
            </a:r>
            <a:r>
              <a:rPr lang="zh-TW" altLang="en-US" sz="2400" b="1" dirty="0" smtClean="0"/>
              <a:t>時間</a:t>
            </a:r>
            <a:r>
              <a:rPr lang="zh-TW" altLang="en-US" sz="24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090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b="1" dirty="0">
                <a:solidFill>
                  <a:srgbClr val="C00000"/>
                </a:solidFill>
              </a:rPr>
              <a:t>業界面臨的問題</a:t>
            </a:r>
            <a:endParaRPr lang="en-US" altLang="zh-TW" sz="6600" b="1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18840" y="1546225"/>
            <a:ext cx="7257233" cy="469741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3600" b="1" dirty="0" smtClean="0">
                <a:latin typeface="標楷體" panose="03000509000000000000" pitchFamily="65" charset="-120"/>
              </a:rPr>
              <a:t>除了以上的問題外，另外我們將考慮更多實際問題</a:t>
            </a:r>
            <a:endParaRPr lang="en-US" altLang="zh-TW" sz="3600" b="1" dirty="0">
              <a:latin typeface="標楷體" panose="03000509000000000000" pitchFamily="65" charset="-120"/>
            </a:endParaRPr>
          </a:p>
          <a:p>
            <a:pPr marL="857250" lvl="1" indent="-457200">
              <a:lnSpc>
                <a:spcPct val="150000"/>
              </a:lnSpc>
            </a:pPr>
            <a:r>
              <a:rPr lang="zh-TW" altLang="en-US" sz="3200" b="1" dirty="0" smtClean="0">
                <a:solidFill>
                  <a:srgbClr val="0000CC"/>
                </a:solidFill>
                <a:latin typeface="標楷體" panose="03000509000000000000" pitchFamily="65" charset="-120"/>
              </a:rPr>
              <a:t>元件高度</a:t>
            </a:r>
            <a:endParaRPr lang="en-US" altLang="zh-TW" sz="3200" b="1" dirty="0" smtClean="0">
              <a:solidFill>
                <a:srgbClr val="0000CC"/>
              </a:solidFill>
              <a:latin typeface="標楷體" panose="03000509000000000000" pitchFamily="65" charset="-120"/>
            </a:endParaRPr>
          </a:p>
          <a:p>
            <a:pPr marL="857250" lvl="1" indent="-457200">
              <a:lnSpc>
                <a:spcPct val="150000"/>
              </a:lnSpc>
            </a:pPr>
            <a:r>
              <a:rPr lang="zh-TW" altLang="en-US" sz="3200" b="1" dirty="0" smtClean="0">
                <a:solidFill>
                  <a:srgbClr val="0000CC"/>
                </a:solidFill>
                <a:latin typeface="標楷體" panose="03000509000000000000" pitchFamily="65" charset="-120"/>
              </a:rPr>
              <a:t>吸</a:t>
            </a:r>
            <a:r>
              <a:rPr lang="zh-TW" altLang="en-US" sz="3200" b="1" dirty="0">
                <a:solidFill>
                  <a:srgbClr val="0000CC"/>
                </a:solidFill>
                <a:latin typeface="標楷體" panose="03000509000000000000" pitchFamily="65" charset="-120"/>
              </a:rPr>
              <a:t>嘴</a:t>
            </a:r>
            <a:r>
              <a:rPr lang="zh-TW" altLang="en-US" sz="3200" b="1" dirty="0" smtClean="0">
                <a:solidFill>
                  <a:srgbClr val="0000CC"/>
                </a:solidFill>
                <a:latin typeface="標楷體" panose="03000509000000000000" pitchFamily="65" charset="-120"/>
              </a:rPr>
              <a:t>配置</a:t>
            </a:r>
            <a:endParaRPr lang="en-US" altLang="zh-TW" sz="3200" b="1" dirty="0" smtClean="0">
              <a:solidFill>
                <a:srgbClr val="0000CC"/>
              </a:solidFill>
              <a:latin typeface="標楷體" panose="03000509000000000000" pitchFamily="65" charset="-120"/>
            </a:endParaRPr>
          </a:p>
          <a:p>
            <a:pPr marL="857250" lvl="1" indent="-457200">
              <a:lnSpc>
                <a:spcPct val="150000"/>
              </a:lnSpc>
            </a:pPr>
            <a:r>
              <a:rPr lang="zh-TW" altLang="en-US" sz="3200" b="1" dirty="0" smtClean="0">
                <a:solidFill>
                  <a:srgbClr val="0000CC"/>
                </a:solidFill>
                <a:latin typeface="標楷體" panose="03000509000000000000" pitchFamily="65" charset="-120"/>
              </a:rPr>
              <a:t>搭載限制</a:t>
            </a:r>
            <a:endParaRPr lang="en-US" altLang="zh-TW" sz="3200" b="1" dirty="0" smtClean="0">
              <a:solidFill>
                <a:srgbClr val="0000CC"/>
              </a:solidFill>
              <a:latin typeface="標楷體" panose="03000509000000000000" pitchFamily="65" charset="-120"/>
            </a:endParaRPr>
          </a:p>
          <a:p>
            <a:pPr marL="400050" lvl="1" indent="0">
              <a:lnSpc>
                <a:spcPct val="200000"/>
              </a:lnSpc>
              <a:buNone/>
            </a:pPr>
            <a:endParaRPr lang="zh-TW" altLang="en-US" sz="2400" b="1" dirty="0"/>
          </a:p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>
                <a:solidFill>
                  <a:srgbClr val="000000"/>
                </a:solidFill>
              </a:rPr>
              <a:pPr/>
              <a:t>11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37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業界面臨的問題</a:t>
            </a:r>
            <a:endParaRPr lang="en-US" altLang="zh-TW" sz="60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5367687"/>
              </p:ext>
            </p:extLst>
          </p:nvPr>
        </p:nvGraphicFramePr>
        <p:xfrm>
          <a:off x="95418" y="1383528"/>
          <a:ext cx="8977018" cy="55426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52337"/>
                <a:gridCol w="650196"/>
                <a:gridCol w="675342"/>
                <a:gridCol w="675342"/>
                <a:gridCol w="675342"/>
                <a:gridCol w="675342"/>
                <a:gridCol w="675342"/>
                <a:gridCol w="675342"/>
                <a:gridCol w="675342"/>
                <a:gridCol w="675342"/>
                <a:gridCol w="671749"/>
              </a:tblGrid>
              <a:tr h="1029756">
                <a:tc>
                  <a:txBody>
                    <a:bodyPr/>
                    <a:lstStyle/>
                    <a:p>
                      <a:pPr algn="r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Relevant research</a:t>
                      </a:r>
                      <a:endParaRPr lang="zh-TW" sz="1200" kern="100" dirty="0">
                        <a:effectLst/>
                      </a:endParaRPr>
                    </a:p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</a:endParaRPr>
                    </a:p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Research problems 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Our </a:t>
                      </a:r>
                      <a:endParaRPr lang="zh-TW" sz="1200" kern="100" dirty="0">
                        <a:effectLst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</a:rPr>
                        <a:t>Lee</a:t>
                      </a:r>
                      <a:r>
                        <a:rPr lang="en-US" sz="1200" kern="100" dirty="0">
                          <a:effectLst/>
                        </a:rPr>
                        <a:t> et al.</a:t>
                      </a:r>
                      <a:endParaRPr lang="zh-TW" sz="1200" kern="100" dirty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[14]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Wang et al.</a:t>
                      </a:r>
                      <a:endParaRPr lang="zh-TW" sz="1200" kern="100" dirty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[15]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Ellis et al.</a:t>
                      </a:r>
                      <a:endParaRPr lang="zh-TW" sz="1200" kern="100" dirty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[20]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effectLst/>
                        </a:rPr>
                        <a:t>Burke et </a:t>
                      </a:r>
                      <a:r>
                        <a:rPr lang="en-US" sz="1200" kern="100" dirty="0">
                          <a:effectLst/>
                        </a:rPr>
                        <a:t>al</a:t>
                      </a:r>
                      <a:r>
                        <a:rPr lang="en-US" sz="1200" kern="100" dirty="0" smtClean="0">
                          <a:effectLst/>
                        </a:rPr>
                        <a:t>. [</a:t>
                      </a:r>
                      <a:r>
                        <a:rPr lang="en-US" sz="1200" kern="100" dirty="0">
                          <a:effectLst/>
                        </a:rPr>
                        <a:t>19]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Kumar and </a:t>
                      </a:r>
                      <a:r>
                        <a:rPr lang="en-US" sz="1200" kern="100" dirty="0" smtClean="0">
                          <a:effectLst/>
                        </a:rPr>
                        <a:t>Luo</a:t>
                      </a:r>
                      <a:endParaRPr lang="zh-TW" sz="1200" kern="100" dirty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[25]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 err="1">
                          <a:effectLst/>
                        </a:rPr>
                        <a:t>Ayob</a:t>
                      </a:r>
                      <a:r>
                        <a:rPr lang="en-US" sz="1200" kern="0" dirty="0">
                          <a:effectLst/>
                        </a:rPr>
                        <a:t> and Kendall</a:t>
                      </a:r>
                      <a:endParaRPr lang="zh-TW" sz="1200" kern="100" dirty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[28]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Oh and Park.</a:t>
                      </a:r>
                      <a:endParaRPr lang="zh-TW" sz="1200" kern="100" dirty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[29]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 err="1">
                          <a:effectLst/>
                        </a:rPr>
                        <a:t>Ayob</a:t>
                      </a:r>
                      <a:r>
                        <a:rPr lang="en-US" sz="1200" kern="100" dirty="0">
                          <a:effectLst/>
                        </a:rPr>
                        <a:t> and  Kendall.</a:t>
                      </a:r>
                      <a:endParaRPr lang="zh-TW" sz="1200" kern="100" dirty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 [31]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 err="1">
                          <a:effectLst/>
                        </a:rPr>
                        <a:t>Ashayeri</a:t>
                      </a:r>
                      <a:r>
                        <a:rPr lang="en-US" sz="1200" kern="0" dirty="0">
                          <a:effectLst/>
                        </a:rPr>
                        <a:t> et al.</a:t>
                      </a:r>
                      <a:endParaRPr lang="zh-TW" sz="1200" kern="100" dirty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[35]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</a:tr>
              <a:tr h="644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Component pick and place sequence </a:t>
                      </a:r>
                      <a:r>
                        <a:rPr lang="en-US" sz="1200" kern="100" dirty="0" smtClean="0">
                          <a:effectLst/>
                        </a:rPr>
                        <a:t>problem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/>
                        </a:rPr>
                        <a:t>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/>
                        </a:rPr>
                        <a:t>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/>
                        </a:rPr>
                        <a:t></a:t>
                      </a:r>
                      <a:endParaRPr lang="zh-TW" sz="28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/>
                        </a:rPr>
                        <a:t>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/>
                        </a:rPr>
                        <a:t></a:t>
                      </a:r>
                      <a:endParaRPr lang="zh-TW" sz="28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/>
                        </a:rPr>
                        <a:t></a:t>
                      </a:r>
                      <a:endParaRPr lang="zh-TW" sz="28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/>
                        </a:rPr>
                        <a:t></a:t>
                      </a:r>
                      <a:endParaRPr lang="zh-TW" sz="28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/>
                        </a:rPr>
                        <a:t></a:t>
                      </a:r>
                      <a:endParaRPr lang="zh-TW" sz="28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/>
                        </a:rPr>
                        <a:t></a:t>
                      </a:r>
                      <a:endParaRPr lang="zh-TW" sz="28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</a:tr>
              <a:tr h="644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Feeder assignment problem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/>
                        </a:rPr>
                        <a:t>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/>
                        </a:rPr>
                        <a:t>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/>
                        </a:rPr>
                        <a:t></a:t>
                      </a:r>
                      <a:endParaRPr lang="zh-TW" sz="28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/>
                        </a:rPr>
                        <a:t></a:t>
                      </a:r>
                      <a:endParaRPr lang="zh-TW" sz="28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/>
                        </a:rPr>
                        <a:t></a:t>
                      </a:r>
                      <a:endParaRPr lang="zh-TW" sz="28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/>
                        </a:rPr>
                        <a:t></a:t>
                      </a:r>
                      <a:endParaRPr lang="zh-TW" sz="28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</a:tr>
              <a:tr h="644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Nozzle setup problem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/>
                        </a:rPr>
                        <a:t>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/>
                        </a:rPr>
                        <a:t>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</a:tr>
              <a:tr h="644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Component height restrictions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/>
                        </a:rPr>
                        <a:t>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</a:tr>
              <a:tr h="644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Pick restriction problem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/>
                        </a:rPr>
                        <a:t>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</a:tr>
              <a:tr h="644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Place restriction problem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/>
                        </a:rPr>
                        <a:t>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</a:tr>
              <a:tr h="644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The simultaneous pickup problem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/>
                        </a:rPr>
                        <a:t>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TW" sz="2800" b="1" kern="1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</a:tr>
            </a:tbl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645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45137" y="101602"/>
            <a:ext cx="7793037" cy="1127125"/>
          </a:xfrm>
        </p:spPr>
        <p:txBody>
          <a:bodyPr>
            <a:normAutofit/>
          </a:bodyPr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業界面臨的問題</a:t>
            </a:r>
            <a:endParaRPr lang="en-US" altLang="zh-TW" sz="60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95283" y="1419004"/>
            <a:ext cx="8128000" cy="45466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b="1" dirty="0" smtClean="0">
                <a:solidFill>
                  <a:srgbClr val="0000CC"/>
                </a:solidFill>
              </a:rPr>
              <a:t>ANC(Automatic Nozzle Changer)</a:t>
            </a:r>
            <a:r>
              <a:rPr lang="zh-TW" altLang="en-US" b="1" dirty="0" smtClean="0">
                <a:solidFill>
                  <a:srgbClr val="0000CC"/>
                </a:solidFill>
              </a:rPr>
              <a:t>序列</a:t>
            </a:r>
            <a:endParaRPr lang="en-US" altLang="zh-TW" b="1" dirty="0" smtClean="0">
              <a:solidFill>
                <a:srgbClr val="0000CC"/>
              </a:solidFill>
            </a:endParaRPr>
          </a:p>
          <a:p>
            <a:pPr lvl="1">
              <a:lnSpc>
                <a:spcPct val="150000"/>
              </a:lnSpc>
            </a:pPr>
            <a:r>
              <a:rPr lang="zh-TW" altLang="en-US" b="1" dirty="0" smtClean="0"/>
              <a:t>所謂</a:t>
            </a:r>
            <a:r>
              <a:rPr lang="zh-TW" altLang="en-US" b="1" dirty="0"/>
              <a:t>的</a:t>
            </a:r>
            <a:r>
              <a:rPr lang="en-US" altLang="zh-TW" b="1" dirty="0"/>
              <a:t>ANC</a:t>
            </a:r>
            <a:r>
              <a:rPr lang="zh-TW" altLang="en-US" b="1" dirty="0"/>
              <a:t>序列為</a:t>
            </a:r>
            <a:r>
              <a:rPr lang="zh-TW" altLang="en-US" b="1" dirty="0">
                <a:solidFill>
                  <a:srgbClr val="FF0000"/>
                </a:solidFill>
              </a:rPr>
              <a:t>取置頭上吸嘴的配置狀態</a:t>
            </a:r>
            <a:r>
              <a:rPr lang="zh-TW" altLang="en-US" b="1" dirty="0"/>
              <a:t>，不同種類的元件所使用的吸嘴也都不</a:t>
            </a:r>
            <a:r>
              <a:rPr lang="zh-TW" altLang="en-US" b="1" dirty="0" smtClean="0"/>
              <a:t>相同。</a:t>
            </a:r>
            <a:endParaRPr lang="en-US" altLang="zh-TW" b="1" dirty="0" smtClean="0"/>
          </a:p>
          <a:p>
            <a:pPr lvl="1">
              <a:lnSpc>
                <a:spcPct val="150000"/>
              </a:lnSpc>
            </a:pPr>
            <a:r>
              <a:rPr lang="en-US" altLang="zh-TW" b="1" dirty="0" smtClean="0"/>
              <a:t>”</a:t>
            </a:r>
            <a:r>
              <a:rPr lang="en-US" altLang="zh-TW" b="1" dirty="0"/>
              <a:t>AN2-AN3-AN4-AN2-AN2-AN2-AN5-AN2 ”</a:t>
            </a:r>
            <a:r>
              <a:rPr lang="zh-TW" altLang="en-US" b="1" dirty="0"/>
              <a:t>稱為一組</a:t>
            </a:r>
            <a:r>
              <a:rPr lang="en-US" altLang="zh-TW" b="1" dirty="0"/>
              <a:t>ANC</a:t>
            </a:r>
            <a:r>
              <a:rPr lang="zh-TW" altLang="en-US" b="1" dirty="0"/>
              <a:t>序列，而一組</a:t>
            </a:r>
            <a:r>
              <a:rPr lang="en-US" altLang="zh-TW" b="1" dirty="0"/>
              <a:t>ANC</a:t>
            </a:r>
            <a:r>
              <a:rPr lang="zh-TW" altLang="en-US" b="1" dirty="0"/>
              <a:t>序列可連續使用多個</a:t>
            </a:r>
            <a:r>
              <a:rPr lang="en-US" altLang="zh-TW" b="1" dirty="0"/>
              <a:t>pick and place work </a:t>
            </a:r>
            <a:r>
              <a:rPr lang="en-US" altLang="zh-TW" b="1" dirty="0" smtClean="0"/>
              <a:t>cycles</a:t>
            </a:r>
            <a:r>
              <a:rPr lang="zh-TW" altLang="en-US" b="1" dirty="0" smtClean="0"/>
              <a:t>，</a:t>
            </a:r>
            <a:r>
              <a:rPr lang="zh-TW" altLang="en-US" b="1" dirty="0"/>
              <a:t>要完成一塊</a:t>
            </a:r>
            <a:r>
              <a:rPr lang="en-US" altLang="zh-TW" b="1" dirty="0"/>
              <a:t>PCB</a:t>
            </a:r>
            <a:r>
              <a:rPr lang="zh-TW" altLang="en-US" b="1" dirty="0"/>
              <a:t>的裝配，須依據</a:t>
            </a:r>
            <a:r>
              <a:rPr lang="zh-TW" altLang="en-US" b="1" dirty="0">
                <a:solidFill>
                  <a:srgbClr val="FF0000"/>
                </a:solidFill>
              </a:rPr>
              <a:t>元件的種類與數量</a:t>
            </a:r>
            <a:r>
              <a:rPr lang="zh-TW" altLang="en-US" b="1" dirty="0"/>
              <a:t>產生多組</a:t>
            </a:r>
            <a:r>
              <a:rPr lang="en-US" altLang="zh-TW" b="1" dirty="0"/>
              <a:t>ANC</a:t>
            </a:r>
            <a:r>
              <a:rPr lang="zh-TW" altLang="en-US" b="1" dirty="0"/>
              <a:t>序列，作為交換吸</a:t>
            </a:r>
            <a:r>
              <a:rPr lang="zh-TW" altLang="en-US" b="1" dirty="0" smtClean="0"/>
              <a:t>嘴</a:t>
            </a:r>
            <a:r>
              <a:rPr lang="zh-TW" altLang="en-US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b="1" dirty="0" smtClean="0"/>
              <a:t>搭載</a:t>
            </a:r>
            <a:r>
              <a:rPr lang="zh-TW" altLang="en-US" b="1" dirty="0"/>
              <a:t>完所有元件之用。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13</a:t>
            </a:fld>
            <a:endParaRPr lang="zh-TW" altLang="en-US"/>
          </a:p>
        </p:txBody>
      </p:sp>
      <p:pic>
        <p:nvPicPr>
          <p:cNvPr id="6" name="圖片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230" y="4920531"/>
            <a:ext cx="5545601" cy="18743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9620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業界面臨的問題</a:t>
            </a:r>
            <a:endParaRPr lang="en-US" altLang="zh-TW" sz="6000" dirty="0">
              <a:latin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b="1" dirty="0">
                <a:solidFill>
                  <a:srgbClr val="0000CC"/>
                </a:solidFill>
              </a:rPr>
              <a:t>機台</a:t>
            </a:r>
            <a:r>
              <a:rPr lang="zh-TW" altLang="en-US" sz="2800" b="1" dirty="0" smtClean="0">
                <a:solidFill>
                  <a:srgbClr val="0000CC"/>
                </a:solidFill>
              </a:rPr>
              <a:t>限制</a:t>
            </a:r>
            <a:endParaRPr lang="en-US" altLang="zh-TW" sz="2800" b="1" dirty="0" smtClean="0">
              <a:solidFill>
                <a:srgbClr val="0000CC"/>
              </a:solidFill>
            </a:endParaRPr>
          </a:p>
          <a:p>
            <a:pPr lvl="1">
              <a:lnSpc>
                <a:spcPct val="150000"/>
              </a:lnSpc>
            </a:pPr>
            <a:r>
              <a:rPr lang="zh-TW" altLang="en-US" b="1" dirty="0"/>
              <a:t>在真正的機台上會有</a:t>
            </a:r>
            <a:r>
              <a:rPr lang="zh-TW" altLang="en-US" b="1" dirty="0">
                <a:solidFill>
                  <a:srgbClr val="FF0000"/>
                </a:solidFill>
              </a:rPr>
              <a:t>取料限制</a:t>
            </a:r>
            <a:r>
              <a:rPr lang="zh-TW" altLang="en-US" b="1" dirty="0"/>
              <a:t>，並不是每一個取置頭都能拿到每一個料槽的元件，因為取置頭的移動會有硬體限制有些位置無法到達，其搭載限制也是相同的</a:t>
            </a:r>
            <a:r>
              <a:rPr lang="zh-TW" altLang="en-US" b="1" dirty="0" smtClean="0"/>
              <a:t>道理。</a:t>
            </a:r>
            <a:endParaRPr lang="zh-TW" altLang="en-US" b="1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14</a:t>
            </a:fld>
            <a:endParaRPr lang="zh-TW" altLang="en-US"/>
          </a:p>
        </p:txBody>
      </p:sp>
      <p:pic>
        <p:nvPicPr>
          <p:cNvPr id="6" name="圖片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56"/>
          <a:stretch/>
        </p:blipFill>
        <p:spPr>
          <a:xfrm>
            <a:off x="-1" y="3367373"/>
            <a:ext cx="10152405" cy="3490627"/>
          </a:xfrm>
          <a:prstGeom prst="rect">
            <a:avLst/>
          </a:prstGeom>
        </p:spPr>
      </p:pic>
      <p:sp>
        <p:nvSpPr>
          <p:cNvPr id="4" name="橢圓 3"/>
          <p:cNvSpPr/>
          <p:nvPr/>
        </p:nvSpPr>
        <p:spPr>
          <a:xfrm>
            <a:off x="1150940" y="5238572"/>
            <a:ext cx="2250286" cy="15553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 dirty="0">
              <a:solidFill>
                <a:srgbClr val="FF0000"/>
              </a:solidFill>
            </a:endParaRPr>
          </a:p>
        </p:txBody>
      </p:sp>
      <p:sp>
        <p:nvSpPr>
          <p:cNvPr id="7" name="橢圓 6"/>
          <p:cNvSpPr/>
          <p:nvPr/>
        </p:nvSpPr>
        <p:spPr>
          <a:xfrm>
            <a:off x="6400800" y="5315484"/>
            <a:ext cx="2461189" cy="14784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814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業界面臨的問題</a:t>
            </a:r>
            <a:endParaRPr lang="en-US" altLang="zh-TW" sz="60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1800" dirty="0"/>
              <a:t>Moving Camera</a:t>
            </a:r>
            <a:r>
              <a:rPr lang="zh-TW" altLang="en-US" sz="1800" dirty="0"/>
              <a:t>在</a:t>
            </a:r>
            <a:r>
              <a:rPr lang="en-US" altLang="zh-TW" sz="1800" dirty="0"/>
              <a:t>8</a:t>
            </a:r>
            <a:r>
              <a:rPr lang="zh-TW" altLang="en-US" sz="1800" dirty="0"/>
              <a:t>個</a:t>
            </a:r>
            <a:r>
              <a:rPr lang="en-US" altLang="zh-TW" sz="1800" dirty="0"/>
              <a:t>Head</a:t>
            </a:r>
            <a:r>
              <a:rPr lang="zh-TW" altLang="en-US" sz="1800" dirty="0"/>
              <a:t>的右側。當原點復歸後，此時</a:t>
            </a:r>
            <a:r>
              <a:rPr lang="en-US" altLang="zh-TW" sz="1800" dirty="0"/>
              <a:t>Moving Camera</a:t>
            </a:r>
            <a:r>
              <a:rPr lang="zh-TW" altLang="en-US" sz="1800" dirty="0"/>
              <a:t>中心所看到的位置為絕對位置</a:t>
            </a:r>
            <a:r>
              <a:rPr lang="en-US" altLang="zh-TW" sz="1800" dirty="0"/>
              <a:t>(0,0)</a:t>
            </a:r>
            <a:r>
              <a:rPr lang="zh-TW" altLang="en-US" sz="1800" dirty="0"/>
              <a:t>。以</a:t>
            </a:r>
            <a:r>
              <a:rPr lang="en-US" altLang="zh-TW" sz="1800" dirty="0"/>
              <a:t>X</a:t>
            </a:r>
            <a:r>
              <a:rPr lang="zh-TW" altLang="en-US" sz="1800" dirty="0"/>
              <a:t>方向而言，</a:t>
            </a:r>
            <a:r>
              <a:rPr lang="en-US" altLang="zh-TW" sz="1800" dirty="0"/>
              <a:t>Moving Camera</a:t>
            </a:r>
            <a:r>
              <a:rPr lang="zh-TW" altLang="en-US" sz="1800" dirty="0"/>
              <a:t>能到達的左極限及右極限，為左極限 </a:t>
            </a:r>
            <a:r>
              <a:rPr lang="en-US" altLang="zh-TW" sz="1800" dirty="0"/>
              <a:t>X=-2 mm</a:t>
            </a:r>
            <a:r>
              <a:rPr lang="zh-TW" altLang="en-US" sz="1800" dirty="0"/>
              <a:t>、右極限 </a:t>
            </a:r>
            <a:r>
              <a:rPr lang="en-US" altLang="zh-TW" sz="1800" dirty="0"/>
              <a:t>X=778 mm</a:t>
            </a:r>
            <a:r>
              <a:rPr lang="zh-TW" altLang="en-US" sz="1800" dirty="0"/>
              <a:t>。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15</a:t>
            </a:fld>
            <a:endParaRPr lang="zh-TW" altLang="en-US"/>
          </a:p>
        </p:txBody>
      </p:sp>
      <p:pic>
        <p:nvPicPr>
          <p:cNvPr id="6" name="圖片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547" y="2557655"/>
            <a:ext cx="6200752" cy="430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83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業界面臨的問題</a:t>
            </a:r>
            <a:endParaRPr lang="en-US" altLang="zh-TW" sz="60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4740" y="1779892"/>
            <a:ext cx="9256951" cy="5237140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16</a:t>
            </a:fld>
            <a:endParaRPr lang="zh-TW" alt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73" y="1916410"/>
            <a:ext cx="8472103" cy="4206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739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業界面臨的問題</a:t>
            </a:r>
            <a:endParaRPr lang="en-US" altLang="zh-TW" sz="6000" b="1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17</a:t>
            </a:fld>
            <a:endParaRPr lang="zh-TW" altLang="en-US"/>
          </a:p>
        </p:txBody>
      </p:sp>
      <p:pic>
        <p:nvPicPr>
          <p:cNvPr id="512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81" y="1540975"/>
            <a:ext cx="7084517" cy="5531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916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業界面臨的問題</a:t>
            </a:r>
            <a:endParaRPr lang="en-US" altLang="zh-TW" sz="6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b="1" dirty="0">
                <a:solidFill>
                  <a:srgbClr val="0000CC"/>
                </a:solidFill>
              </a:rPr>
              <a:t>同時取</a:t>
            </a:r>
            <a:r>
              <a:rPr lang="zh-TW" altLang="en-US" sz="2800" b="1" dirty="0" smtClean="0">
                <a:solidFill>
                  <a:srgbClr val="0000CC"/>
                </a:solidFill>
              </a:rPr>
              <a:t>料</a:t>
            </a:r>
            <a:endParaRPr lang="en-US" altLang="zh-TW" sz="2800" b="1" dirty="0" smtClean="0">
              <a:solidFill>
                <a:srgbClr val="0000CC"/>
              </a:solidFill>
            </a:endParaRPr>
          </a:p>
          <a:p>
            <a:pPr lvl="1"/>
            <a:r>
              <a:rPr lang="zh-TW" altLang="en-US" sz="1800" b="1" dirty="0"/>
              <a:t>當取置頭</a:t>
            </a:r>
            <a:r>
              <a:rPr lang="en-US" altLang="zh-TW" sz="1800" b="1" dirty="0"/>
              <a:t>(Head)</a:t>
            </a:r>
            <a:r>
              <a:rPr lang="zh-TW" altLang="en-US" sz="1800" b="1" dirty="0"/>
              <a:t>符合取料限制時就可考慮同時取料問題，貼片機在運作過程中，取料作業的規劃也是相當重要的一環。</a:t>
            </a:r>
            <a:r>
              <a:rPr lang="zh-TW" altLang="en-US" sz="1800" b="1" dirty="0">
                <a:solidFill>
                  <a:srgbClr val="FF0000"/>
                </a:solidFill>
              </a:rPr>
              <a:t>每一個取置頭</a:t>
            </a:r>
            <a:r>
              <a:rPr lang="en-US" altLang="zh-TW" sz="1800" b="1" dirty="0">
                <a:solidFill>
                  <a:srgbClr val="FF0000"/>
                </a:solidFill>
              </a:rPr>
              <a:t>(Head)</a:t>
            </a:r>
            <a:r>
              <a:rPr lang="zh-TW" altLang="en-US" sz="1800" b="1" dirty="0">
                <a:solidFill>
                  <a:srgbClr val="FF0000"/>
                </a:solidFill>
              </a:rPr>
              <a:t>的取料位置中間隔一個</a:t>
            </a:r>
            <a:r>
              <a:rPr lang="en-US" altLang="zh-TW" sz="1800" b="1" dirty="0">
                <a:solidFill>
                  <a:srgbClr val="FF0000"/>
                </a:solidFill>
              </a:rPr>
              <a:t>Slot</a:t>
            </a:r>
            <a:r>
              <a:rPr lang="zh-TW" altLang="en-US" sz="1800" b="1" dirty="0">
                <a:solidFill>
                  <a:srgbClr val="FF0000"/>
                </a:solidFill>
              </a:rPr>
              <a:t>可執行同時取料的動作</a:t>
            </a:r>
            <a:r>
              <a:rPr lang="zh-TW" altLang="en-US" sz="1800" b="1" dirty="0"/>
              <a:t>，</a:t>
            </a:r>
            <a:r>
              <a:rPr lang="zh-TW" altLang="en-US" sz="1800" b="1" dirty="0">
                <a:solidFill>
                  <a:srgbClr val="7030A0"/>
                </a:solidFill>
              </a:rPr>
              <a:t>若能讓多個取置頭同時取料，將可減少取料次數並節省取料時所耗費的時間成本</a:t>
            </a:r>
            <a:r>
              <a:rPr lang="zh-TW" altLang="en-US" sz="1800" b="1" dirty="0"/>
              <a:t>。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18</a:t>
            </a:fld>
            <a:endParaRPr lang="zh-TW" altLang="en-US"/>
          </a:p>
        </p:txBody>
      </p:sp>
      <p:pic>
        <p:nvPicPr>
          <p:cNvPr id="6" name="圖片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202" y="3222512"/>
            <a:ext cx="5542725" cy="374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10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 smtClean="0">
                <a:solidFill>
                  <a:srgbClr val="C00000"/>
                </a:solidFill>
              </a:rPr>
              <a:t>問題的解決方法</a:t>
            </a:r>
            <a:endParaRPr lang="en-US" altLang="zh-TW" sz="6000" b="1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5047" y="1962337"/>
            <a:ext cx="8111663" cy="473850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3600" b="1" dirty="0" smtClean="0"/>
              <a:t>根據</a:t>
            </a:r>
            <a:r>
              <a:rPr lang="zh-TW" altLang="en-US" sz="3600" b="1" dirty="0"/>
              <a:t>分析貼片機工作排</a:t>
            </a:r>
            <a:r>
              <a:rPr lang="zh-TW" altLang="en-US" sz="3600" b="1" dirty="0" smtClean="0"/>
              <a:t>程屬於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多目標最佳化</a:t>
            </a:r>
            <a:r>
              <a:rPr lang="zh-TW" altLang="en-US" sz="3600" b="1" dirty="0" smtClean="0"/>
              <a:t>問題</a:t>
            </a:r>
            <a:endParaRPr lang="en-US" altLang="zh-TW" sz="3600" b="1" dirty="0" smtClean="0"/>
          </a:p>
          <a:p>
            <a:pPr>
              <a:lnSpc>
                <a:spcPct val="150000"/>
              </a:lnSpc>
            </a:pPr>
            <a:r>
              <a:rPr lang="zh-TW" altLang="en-US" sz="3600" b="1" dirty="0" smtClean="0"/>
              <a:t>適合</a:t>
            </a:r>
            <a:r>
              <a:rPr lang="zh-TW" altLang="en-US" sz="3600" b="1" dirty="0"/>
              <a:t>採用</a:t>
            </a:r>
            <a:r>
              <a:rPr lang="zh-TW" altLang="en-US" sz="3600" b="1" dirty="0" smtClean="0">
                <a:solidFill>
                  <a:srgbClr val="0000CC"/>
                </a:solidFill>
              </a:rPr>
              <a:t>演化計算</a:t>
            </a:r>
            <a:r>
              <a:rPr lang="en-US" altLang="zh-TW" sz="3600" b="1" dirty="0" smtClean="0">
                <a:solidFill>
                  <a:srgbClr val="0000CC"/>
                </a:solidFill>
              </a:rPr>
              <a:t>(Evolutionary Computation)</a:t>
            </a:r>
            <a:r>
              <a:rPr lang="zh-TW" altLang="en-US" sz="3600" b="1" dirty="0" smtClean="0">
                <a:solidFill>
                  <a:srgbClr val="0000CC"/>
                </a:solidFill>
              </a:rPr>
              <a:t>方法</a:t>
            </a:r>
            <a:r>
              <a:rPr lang="zh-TW" altLang="en-US" sz="3600" b="1" dirty="0" smtClean="0"/>
              <a:t>解決</a:t>
            </a:r>
            <a:endParaRPr lang="en-US" altLang="zh-TW" sz="3600" b="1" dirty="0" smtClean="0"/>
          </a:p>
          <a:p>
            <a:pPr lvl="1">
              <a:lnSpc>
                <a:spcPct val="150000"/>
              </a:lnSpc>
            </a:pPr>
            <a:endParaRPr lang="en-US" altLang="zh-TW" sz="2800" b="1" dirty="0" smtClean="0"/>
          </a:p>
          <a:p>
            <a:pPr lvl="1">
              <a:lnSpc>
                <a:spcPct val="200000"/>
              </a:lnSpc>
            </a:pPr>
            <a:endParaRPr lang="en-US" altLang="zh-TW" sz="2800" b="1" dirty="0" smtClean="0"/>
          </a:p>
          <a:p>
            <a:pPr>
              <a:lnSpc>
                <a:spcPct val="200000"/>
              </a:lnSpc>
            </a:pPr>
            <a:endParaRPr lang="en-US" altLang="zh-TW" sz="2000" dirty="0" smtClean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204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91168" y="161791"/>
            <a:ext cx="7793037" cy="1127125"/>
          </a:xfrm>
        </p:spPr>
        <p:txBody>
          <a:bodyPr/>
          <a:lstStyle/>
          <a:p>
            <a:r>
              <a:rPr lang="zh-TW" altLang="en-US" sz="6000" b="1" dirty="0" smtClean="0">
                <a:solidFill>
                  <a:srgbClr val="C00000"/>
                </a:solidFill>
              </a:rPr>
              <a:t>大綱</a:t>
            </a:r>
            <a:endParaRPr lang="zh-TW" altLang="en-US" sz="6000" b="1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99832" y="1805521"/>
            <a:ext cx="8128000" cy="48973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b="1" dirty="0" smtClean="0">
                <a:solidFill>
                  <a:srgbClr val="0000CC"/>
                </a:solidFill>
              </a:rPr>
              <a:t>貼</a:t>
            </a:r>
            <a:r>
              <a:rPr lang="zh-TW" altLang="en-US" sz="3200" b="1" dirty="0">
                <a:solidFill>
                  <a:srgbClr val="0000CC"/>
                </a:solidFill>
              </a:rPr>
              <a:t>片機</a:t>
            </a:r>
            <a:r>
              <a:rPr lang="zh-TW" altLang="en-US" sz="3200" b="1" dirty="0" smtClean="0">
                <a:solidFill>
                  <a:srgbClr val="0000CC"/>
                </a:solidFill>
              </a:rPr>
              <a:t>介紹</a:t>
            </a:r>
            <a:endParaRPr lang="en-US" altLang="zh-TW" sz="3200" b="1" dirty="0" smtClean="0">
              <a:solidFill>
                <a:srgbClr val="0000CC"/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3200" b="1" dirty="0" smtClean="0">
                <a:solidFill>
                  <a:srgbClr val="0000CC"/>
                </a:solidFill>
              </a:rPr>
              <a:t>業</a:t>
            </a:r>
            <a:r>
              <a:rPr lang="zh-TW" altLang="en-US" sz="3200" b="1" dirty="0">
                <a:solidFill>
                  <a:srgbClr val="0000CC"/>
                </a:solidFill>
              </a:rPr>
              <a:t>界</a:t>
            </a:r>
            <a:r>
              <a:rPr lang="zh-TW" altLang="en-US" sz="3200" b="1" dirty="0" smtClean="0">
                <a:solidFill>
                  <a:srgbClr val="0000CC"/>
                </a:solidFill>
              </a:rPr>
              <a:t>面臨的問題</a:t>
            </a:r>
            <a:endParaRPr lang="en-US" altLang="zh-TW" sz="3200" b="1" dirty="0" smtClean="0">
              <a:solidFill>
                <a:srgbClr val="0000CC"/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3200" b="1" dirty="0">
                <a:solidFill>
                  <a:srgbClr val="0000CC"/>
                </a:solidFill>
              </a:rPr>
              <a:t>問題的解決</a:t>
            </a:r>
            <a:r>
              <a:rPr lang="zh-TW" altLang="en-US" sz="3200" b="1" dirty="0" smtClean="0">
                <a:solidFill>
                  <a:srgbClr val="0000CC"/>
                </a:solidFill>
              </a:rPr>
              <a:t>方法</a:t>
            </a:r>
            <a:endParaRPr lang="en-US" altLang="zh-TW" sz="3200" b="1" dirty="0" smtClean="0">
              <a:solidFill>
                <a:srgbClr val="0000CC"/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3200" b="1" dirty="0" smtClean="0">
                <a:solidFill>
                  <a:srgbClr val="0000CC"/>
                </a:solidFill>
              </a:rPr>
              <a:t>實驗</a:t>
            </a:r>
            <a:r>
              <a:rPr lang="zh-TW" altLang="en-US" sz="3200" b="1" dirty="0">
                <a:solidFill>
                  <a:srgbClr val="0000CC"/>
                </a:solidFill>
              </a:rPr>
              <a:t>與</a:t>
            </a:r>
            <a:r>
              <a:rPr lang="zh-TW" altLang="en-US" sz="3200" b="1" dirty="0" smtClean="0">
                <a:solidFill>
                  <a:srgbClr val="0000CC"/>
                </a:solidFill>
              </a:rPr>
              <a:t>討論</a:t>
            </a:r>
            <a:endParaRPr lang="en-US" altLang="zh-TW" sz="3200" b="1" dirty="0" smtClean="0">
              <a:solidFill>
                <a:srgbClr val="0000CC"/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3200" b="1" dirty="0" smtClean="0">
                <a:solidFill>
                  <a:srgbClr val="0000CC"/>
                </a:solidFill>
              </a:rPr>
              <a:t>結論</a:t>
            </a:r>
            <a:endParaRPr lang="zh-TW" altLang="en-US" sz="3200" b="1" dirty="0">
              <a:solidFill>
                <a:srgbClr val="0000CC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860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 smtClean="0">
                <a:solidFill>
                  <a:srgbClr val="C00000"/>
                </a:solidFill>
              </a:rPr>
              <a:t>問題的解決方法</a:t>
            </a:r>
            <a:endParaRPr lang="en-US" altLang="zh-TW" sz="6000" b="1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96501" y="1593933"/>
            <a:ext cx="8698574" cy="448086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3200" b="1" dirty="0" smtClean="0">
                <a:solidFill>
                  <a:srgbClr val="0000CC"/>
                </a:solidFill>
              </a:rPr>
              <a:t>演化計算</a:t>
            </a:r>
            <a:r>
              <a:rPr lang="en-US" altLang="zh-TW" sz="3200" b="1" dirty="0" smtClean="0">
                <a:solidFill>
                  <a:srgbClr val="0000CC"/>
                </a:solidFill>
              </a:rPr>
              <a:t>(Evolutionary Computation)</a:t>
            </a:r>
            <a:r>
              <a:rPr lang="zh-TW" altLang="en-US" sz="3200" b="1" dirty="0" smtClean="0">
                <a:solidFill>
                  <a:srgbClr val="0000CC"/>
                </a:solidFill>
              </a:rPr>
              <a:t>方法</a:t>
            </a:r>
            <a:endParaRPr lang="en-US" altLang="zh-TW" sz="3200" b="1" dirty="0" smtClean="0">
              <a:solidFill>
                <a:srgbClr val="0000CC"/>
              </a:solidFill>
            </a:endParaRPr>
          </a:p>
          <a:p>
            <a:pPr lvl="1">
              <a:lnSpc>
                <a:spcPct val="150000"/>
              </a:lnSpc>
            </a:pPr>
            <a:r>
              <a:rPr lang="zh-TW" altLang="en-US" sz="2800" b="1" dirty="0" smtClean="0"/>
              <a:t>基因演算法</a:t>
            </a:r>
            <a:r>
              <a:rPr lang="en-US" altLang="zh-TW" sz="2800" b="1" dirty="0" smtClean="0"/>
              <a:t>(Genetic Algorithm)</a:t>
            </a:r>
          </a:p>
          <a:p>
            <a:pPr lvl="1">
              <a:lnSpc>
                <a:spcPct val="150000"/>
              </a:lnSpc>
            </a:pPr>
            <a:r>
              <a:rPr lang="zh-TW" altLang="en-US" sz="2800" b="1" dirty="0"/>
              <a:t>粒子群</a:t>
            </a:r>
            <a:r>
              <a:rPr lang="zh-TW" altLang="en-US" sz="2800" b="1" dirty="0" smtClean="0"/>
              <a:t>最佳化</a:t>
            </a:r>
            <a:r>
              <a:rPr lang="en-US" altLang="zh-TW" sz="2800" b="1" dirty="0" smtClean="0"/>
              <a:t>(Particle Swarm Optimization)</a:t>
            </a:r>
          </a:p>
          <a:p>
            <a:pPr lvl="1">
              <a:lnSpc>
                <a:spcPct val="150000"/>
              </a:lnSpc>
            </a:pPr>
            <a:r>
              <a:rPr lang="zh-TW" altLang="en-US" sz="2800" b="1" dirty="0"/>
              <a:t>差分</a:t>
            </a:r>
            <a:r>
              <a:rPr lang="zh-TW" altLang="en-US" sz="2800" b="1" dirty="0" smtClean="0"/>
              <a:t>演化</a:t>
            </a:r>
            <a:r>
              <a:rPr lang="en-US" altLang="zh-TW" sz="2800" b="1" dirty="0" smtClean="0"/>
              <a:t>(Differential Evolution)</a:t>
            </a:r>
          </a:p>
          <a:p>
            <a:pPr lvl="1">
              <a:lnSpc>
                <a:spcPct val="150000"/>
              </a:lnSpc>
            </a:pPr>
            <a:r>
              <a:rPr lang="zh-TW" altLang="en-US" sz="2800" b="1" dirty="0"/>
              <a:t>群體尋</a:t>
            </a:r>
            <a:r>
              <a:rPr lang="zh-TW" altLang="en-US" sz="2800" b="1" dirty="0" smtClean="0"/>
              <a:t>優最佳化</a:t>
            </a:r>
            <a:r>
              <a:rPr lang="en-US" altLang="zh-TW" sz="2800" b="1" dirty="0"/>
              <a:t>(Group Search </a:t>
            </a:r>
            <a:r>
              <a:rPr lang="en-US" altLang="zh-TW" sz="2800" b="1" dirty="0" smtClean="0"/>
              <a:t>Optimizer)</a:t>
            </a:r>
          </a:p>
          <a:p>
            <a:pPr lvl="1">
              <a:lnSpc>
                <a:spcPct val="150000"/>
              </a:lnSpc>
            </a:pPr>
            <a:r>
              <a:rPr lang="zh-TW" altLang="en-US" sz="2800" b="1" dirty="0" smtClean="0"/>
              <a:t>人工蜂群</a:t>
            </a:r>
            <a:r>
              <a:rPr lang="zh-TW" altLang="en-US" sz="2800" b="1" dirty="0"/>
              <a:t>演算法</a:t>
            </a:r>
            <a:r>
              <a:rPr lang="zh-TW" altLang="en-US" sz="2800" b="1" dirty="0" smtClean="0"/>
              <a:t> </a:t>
            </a:r>
            <a:r>
              <a:rPr lang="en-US" altLang="zh-TW" sz="2800" b="1" dirty="0" smtClean="0"/>
              <a:t>(</a:t>
            </a:r>
            <a:r>
              <a:rPr lang="en-US" altLang="zh-TW" sz="2800" b="1" dirty="0"/>
              <a:t>Artificial </a:t>
            </a:r>
            <a:r>
              <a:rPr lang="en-US" altLang="zh-TW" sz="2800" b="1" dirty="0" smtClean="0"/>
              <a:t>Bee Colony Algorithm)</a:t>
            </a:r>
          </a:p>
          <a:p>
            <a:pPr lvl="1">
              <a:lnSpc>
                <a:spcPct val="150000"/>
              </a:lnSpc>
            </a:pPr>
            <a:r>
              <a:rPr lang="en-US" altLang="zh-TW" sz="2800" b="1" dirty="0" smtClean="0"/>
              <a:t>…</a:t>
            </a:r>
            <a:endParaRPr lang="en-US" altLang="zh-TW" sz="2800" b="1" dirty="0"/>
          </a:p>
          <a:p>
            <a:pPr lvl="1">
              <a:lnSpc>
                <a:spcPct val="150000"/>
              </a:lnSpc>
            </a:pPr>
            <a:endParaRPr lang="en-US" altLang="zh-TW" sz="2800" b="1" dirty="0" smtClean="0"/>
          </a:p>
          <a:p>
            <a:pPr lvl="1">
              <a:lnSpc>
                <a:spcPct val="150000"/>
              </a:lnSpc>
            </a:pPr>
            <a:endParaRPr lang="en-US" altLang="zh-TW" sz="2800" b="1" dirty="0" smtClean="0"/>
          </a:p>
          <a:p>
            <a:pPr lvl="1">
              <a:lnSpc>
                <a:spcPct val="200000"/>
              </a:lnSpc>
            </a:pPr>
            <a:endParaRPr lang="en-US" altLang="zh-TW" sz="2800" b="1" dirty="0" smtClean="0"/>
          </a:p>
          <a:p>
            <a:pPr>
              <a:lnSpc>
                <a:spcPct val="200000"/>
              </a:lnSpc>
            </a:pPr>
            <a:endParaRPr lang="en-US" altLang="zh-TW" sz="2000" dirty="0" smtClean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329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95086" y="2248894"/>
            <a:ext cx="8144060" cy="1462088"/>
          </a:xfrm>
        </p:spPr>
        <p:txBody>
          <a:bodyPr/>
          <a:lstStyle/>
          <a:p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sz="6000" b="1" dirty="0" smtClean="0">
                <a:solidFill>
                  <a:srgbClr val="C00000"/>
                </a:solidFill>
              </a:rPr>
              <a:t>基因</a:t>
            </a:r>
            <a:r>
              <a:rPr lang="en-US" altLang="zh-TW" sz="6000" b="1" dirty="0" smtClean="0">
                <a:solidFill>
                  <a:srgbClr val="C00000"/>
                </a:solidFill>
              </a:rPr>
              <a:t>(</a:t>
            </a:r>
            <a:r>
              <a:rPr lang="zh-TW" altLang="en-US" sz="6000" b="1" dirty="0" smtClean="0">
                <a:solidFill>
                  <a:srgbClr val="C00000"/>
                </a:solidFill>
              </a:rPr>
              <a:t>遺傳</a:t>
            </a:r>
            <a:r>
              <a:rPr lang="en-US" altLang="zh-TW" sz="6000" b="1" dirty="0" smtClean="0">
                <a:solidFill>
                  <a:srgbClr val="C00000"/>
                </a:solidFill>
              </a:rPr>
              <a:t>)</a:t>
            </a:r>
            <a:r>
              <a:rPr lang="zh-TW" altLang="en-US" sz="6000" b="1" dirty="0" smtClean="0">
                <a:solidFill>
                  <a:srgbClr val="C00000"/>
                </a:solidFill>
              </a:rPr>
              <a:t>演算法</a:t>
            </a:r>
            <a:r>
              <a:rPr lang="en-US" altLang="zh-TW" sz="6000" b="1" dirty="0" smtClean="0">
                <a:solidFill>
                  <a:srgbClr val="C00000"/>
                </a:solidFill>
              </a:rPr>
              <a:t/>
            </a:r>
            <a:br>
              <a:rPr lang="en-US" altLang="zh-TW" sz="6000" b="1" dirty="0" smtClean="0">
                <a:solidFill>
                  <a:srgbClr val="C00000"/>
                </a:solidFill>
              </a:rPr>
            </a:br>
            <a:r>
              <a:rPr lang="en-US" altLang="zh-TW" sz="6000" b="1" dirty="0" smtClean="0">
                <a:solidFill>
                  <a:srgbClr val="C00000"/>
                </a:solidFill>
              </a:rPr>
              <a:t>Genetic </a:t>
            </a:r>
            <a:r>
              <a:rPr lang="en-US" altLang="zh-TW" sz="6000" b="1" dirty="0">
                <a:solidFill>
                  <a:srgbClr val="C00000"/>
                </a:solidFill>
              </a:rPr>
              <a:t>Algorithm (GA)</a:t>
            </a:r>
            <a:r>
              <a:rPr lang="zh-TW" altLang="en-US" sz="6000" b="1" dirty="0">
                <a:solidFill>
                  <a:srgbClr val="C00000"/>
                </a:solidFill>
              </a:rPr>
              <a:t/>
            </a:r>
            <a:br>
              <a:rPr lang="zh-TW" altLang="en-US" sz="6000" b="1" dirty="0">
                <a:solidFill>
                  <a:srgbClr val="C00000"/>
                </a:solidFill>
              </a:rPr>
            </a:br>
            <a:endParaRPr lang="zh-TW" altLang="en-US" sz="6000" b="1" dirty="0">
              <a:solidFill>
                <a:srgbClr val="C0000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04453" y="3967072"/>
            <a:ext cx="5740842" cy="1825805"/>
          </a:xfrm>
        </p:spPr>
        <p:txBody>
          <a:bodyPr/>
          <a:lstStyle/>
          <a:p>
            <a:pPr algn="l"/>
            <a:r>
              <a:rPr lang="zh-TW" altLang="en-US" sz="3600" b="1" dirty="0">
                <a:solidFill>
                  <a:srgbClr val="0000CC"/>
                </a:solidFill>
              </a:rPr>
              <a:t>達爾文</a:t>
            </a:r>
            <a:r>
              <a:rPr lang="zh-TW" altLang="en-US" sz="3600" b="1" dirty="0" smtClean="0">
                <a:solidFill>
                  <a:srgbClr val="0000CC"/>
                </a:solidFill>
              </a:rPr>
              <a:t>進化論</a:t>
            </a:r>
            <a:r>
              <a:rPr lang="en-US" altLang="zh-TW" sz="3600" b="1" dirty="0" smtClean="0"/>
              <a:t>:</a:t>
            </a:r>
          </a:p>
          <a:p>
            <a:pPr algn="l"/>
            <a:r>
              <a:rPr lang="zh-TW" altLang="en-US" b="1" dirty="0"/>
              <a:t> </a:t>
            </a:r>
            <a:r>
              <a:rPr lang="zh-TW" altLang="en-US" b="1" dirty="0" smtClean="0"/>
              <a:t>     適者生存</a:t>
            </a:r>
            <a:r>
              <a:rPr lang="zh-TW" altLang="en-US" b="1" dirty="0" smtClean="0">
                <a:latin typeface="標楷體"/>
                <a:ea typeface="標楷體"/>
              </a:rPr>
              <a:t>、不適者</a:t>
            </a:r>
            <a:r>
              <a:rPr lang="zh-TW" altLang="en-US" b="1" dirty="0">
                <a:latin typeface="標楷體"/>
                <a:ea typeface="標楷體"/>
              </a:rPr>
              <a:t>淘汰</a:t>
            </a:r>
            <a:r>
              <a:rPr lang="zh-TW" altLang="en-US" b="1" dirty="0" smtClean="0"/>
              <a:t>。</a:t>
            </a:r>
            <a:endParaRPr lang="zh-TW" altLang="en-US" b="1" dirty="0"/>
          </a:p>
          <a:p>
            <a:endParaRPr lang="zh-TW" alt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175" y="2901950"/>
            <a:ext cx="3298825" cy="395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447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3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fld id="{DF60B13C-351B-4474-8D8D-8064BA9CD237}" type="slidenum">
              <a:rPr kumimoji="0" lang="en-US" altLang="zh-TW" smtClean="0"/>
              <a:pPr eaLnBrk="1" hangingPunct="1"/>
              <a:t>22</a:t>
            </a:fld>
            <a:endParaRPr kumimoji="0" lang="en-US" altLang="zh-TW" smtClean="0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基因演算法</a:t>
            </a:r>
            <a:endParaRPr lang="zh-TW" altLang="en-US" sz="6000" dirty="0" smtClean="0">
              <a:solidFill>
                <a:srgbClr val="C00000"/>
              </a:solidFill>
            </a:endParaRP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450" y="1844675"/>
            <a:ext cx="7566025" cy="465137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zh-TW" altLang="en-US" sz="2400" dirty="0" smtClean="0"/>
              <a:t>                        </a:t>
            </a:r>
            <a:r>
              <a:rPr lang="zh-TW" altLang="en-US" sz="4800" b="1" dirty="0" smtClean="0">
                <a:ea typeface="標楷體" pitchFamily="65" charset="-120"/>
              </a:rPr>
              <a:t>進化論</a:t>
            </a:r>
            <a:r>
              <a:rPr lang="zh-TW" altLang="en-US" sz="2400" dirty="0" smtClean="0"/>
              <a:t>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zh-TW" sz="2400" dirty="0" smtClean="0"/>
              <a:t> 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zh-TW" sz="3600" b="1" dirty="0" smtClean="0">
              <a:solidFill>
                <a:schemeClr val="hlink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zh-TW" sz="3600" b="1" dirty="0" smtClean="0">
                <a:solidFill>
                  <a:schemeClr val="hlink"/>
                </a:solidFill>
              </a:rPr>
              <a:t>          </a:t>
            </a:r>
            <a:r>
              <a:rPr lang="en-US" altLang="zh-TW" sz="3600" b="1" dirty="0" smtClean="0">
                <a:solidFill>
                  <a:srgbClr val="C00000"/>
                </a:solidFill>
              </a:rPr>
              <a:t>Genetic Algorithm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zh-TW" altLang="en-US" sz="3600" b="1" dirty="0" smtClean="0">
                <a:solidFill>
                  <a:srgbClr val="C00000"/>
                </a:solidFill>
              </a:rPr>
              <a:t>               </a:t>
            </a:r>
            <a:r>
              <a:rPr lang="en-US" altLang="zh-TW" sz="3600" b="1" dirty="0" smtClean="0">
                <a:solidFill>
                  <a:srgbClr val="C00000"/>
                </a:solidFill>
              </a:rPr>
              <a:t>(</a:t>
            </a:r>
            <a:r>
              <a:rPr lang="zh-TW" altLang="en-US" sz="3600" b="1" dirty="0" smtClean="0">
                <a:solidFill>
                  <a:srgbClr val="C00000"/>
                </a:solidFill>
              </a:rPr>
              <a:t>基因演算法</a:t>
            </a:r>
            <a:r>
              <a:rPr lang="en-US" altLang="zh-TW" sz="3600" b="1" dirty="0" smtClean="0">
                <a:solidFill>
                  <a:srgbClr val="C00000"/>
                </a:solidFill>
              </a:rPr>
              <a:t>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zh-TW" b="1" dirty="0" smtClean="0">
              <a:solidFill>
                <a:schemeClr val="hlink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zh-TW" sz="2800" b="1" dirty="0" smtClean="0">
                <a:solidFill>
                  <a:srgbClr val="0000CC"/>
                </a:solidFill>
              </a:rPr>
              <a:t>       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zh-TW" altLang="en-US" sz="2800" b="1" dirty="0" smtClean="0">
                <a:solidFill>
                  <a:srgbClr val="0000CC"/>
                </a:solidFill>
              </a:rPr>
              <a:t>                  </a:t>
            </a:r>
            <a:r>
              <a:rPr lang="en-US" altLang="zh-TW" sz="2800" b="1" dirty="0" smtClean="0">
                <a:solidFill>
                  <a:srgbClr val="0000CC"/>
                </a:solidFill>
              </a:rPr>
              <a:t>Reproduction (</a:t>
            </a:r>
            <a:r>
              <a:rPr lang="zh-TW" altLang="en-US" sz="2800" b="1" dirty="0" smtClean="0">
                <a:solidFill>
                  <a:srgbClr val="0000CC"/>
                </a:solidFill>
              </a:rPr>
              <a:t>複製</a:t>
            </a:r>
            <a:r>
              <a:rPr lang="en-US" altLang="zh-TW" sz="2800" b="1" dirty="0" smtClean="0">
                <a:solidFill>
                  <a:srgbClr val="0000CC"/>
                </a:solidFill>
              </a:rPr>
              <a:t>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zh-TW" sz="2800" b="1" dirty="0" smtClean="0">
                <a:solidFill>
                  <a:srgbClr val="0000CC"/>
                </a:solidFill>
              </a:rPr>
              <a:t>                     Crossover</a:t>
            </a:r>
            <a:r>
              <a:rPr lang="zh-TW" altLang="en-US" sz="2800" b="1" dirty="0" smtClean="0">
                <a:solidFill>
                  <a:srgbClr val="0000CC"/>
                </a:solidFill>
              </a:rPr>
              <a:t> </a:t>
            </a:r>
            <a:r>
              <a:rPr lang="en-US" altLang="zh-TW" sz="2800" b="1" dirty="0" smtClean="0">
                <a:solidFill>
                  <a:srgbClr val="0000CC"/>
                </a:solidFill>
              </a:rPr>
              <a:t>(</a:t>
            </a:r>
            <a:r>
              <a:rPr lang="zh-TW" altLang="en-US" sz="2800" b="1" dirty="0" smtClean="0">
                <a:solidFill>
                  <a:srgbClr val="0000CC"/>
                </a:solidFill>
              </a:rPr>
              <a:t>交配</a:t>
            </a:r>
            <a:r>
              <a:rPr lang="en-US" altLang="zh-TW" sz="2800" b="1" dirty="0" smtClean="0">
                <a:solidFill>
                  <a:srgbClr val="0000CC"/>
                </a:solidFill>
              </a:rPr>
              <a:t>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zh-TW" sz="2800" b="1" dirty="0" smtClean="0">
                <a:solidFill>
                  <a:srgbClr val="0000CC"/>
                </a:solidFill>
              </a:rPr>
              <a:t>                     Mutation</a:t>
            </a:r>
            <a:r>
              <a:rPr lang="zh-TW" altLang="en-US" sz="2800" b="1" dirty="0" smtClean="0">
                <a:solidFill>
                  <a:srgbClr val="0000CC"/>
                </a:solidFill>
              </a:rPr>
              <a:t> </a:t>
            </a:r>
            <a:r>
              <a:rPr lang="en-US" altLang="zh-TW" sz="2800" b="1" dirty="0" smtClean="0">
                <a:solidFill>
                  <a:srgbClr val="0000CC"/>
                </a:solidFill>
              </a:rPr>
              <a:t>(</a:t>
            </a:r>
            <a:r>
              <a:rPr lang="zh-TW" altLang="en-US" sz="2800" b="1" dirty="0" smtClean="0">
                <a:solidFill>
                  <a:srgbClr val="0000CC"/>
                </a:solidFill>
              </a:rPr>
              <a:t>突變</a:t>
            </a:r>
            <a:r>
              <a:rPr lang="en-US" altLang="zh-TW" sz="2800" b="1" dirty="0" smtClean="0">
                <a:solidFill>
                  <a:srgbClr val="0000CC"/>
                </a:solidFill>
              </a:rPr>
              <a:t>)</a:t>
            </a:r>
          </a:p>
        </p:txBody>
      </p:sp>
      <p:sp>
        <p:nvSpPr>
          <p:cNvPr id="38917" name="AutoShape 4"/>
          <p:cNvSpPr>
            <a:spLocks noChangeArrowheads="1"/>
          </p:cNvSpPr>
          <p:nvPr/>
        </p:nvSpPr>
        <p:spPr bwMode="auto">
          <a:xfrm>
            <a:off x="3956050" y="4683125"/>
            <a:ext cx="433388" cy="617538"/>
          </a:xfrm>
          <a:prstGeom prst="downArrow">
            <a:avLst>
              <a:gd name="adj1" fmla="val 50000"/>
              <a:gd name="adj2" fmla="val 2911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38918" name="AutoShape 5"/>
          <p:cNvSpPr>
            <a:spLocks noChangeArrowheads="1"/>
          </p:cNvSpPr>
          <p:nvPr/>
        </p:nvSpPr>
        <p:spPr bwMode="auto">
          <a:xfrm>
            <a:off x="3851275" y="2708275"/>
            <a:ext cx="433388" cy="504825"/>
          </a:xfrm>
          <a:prstGeom prst="downArrow">
            <a:avLst>
              <a:gd name="adj1" fmla="val 50000"/>
              <a:gd name="adj2" fmla="val 2912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254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50939" y="101602"/>
            <a:ext cx="7993061" cy="1127125"/>
          </a:xfrm>
        </p:spPr>
        <p:txBody>
          <a:bodyPr/>
          <a:lstStyle/>
          <a:p>
            <a:r>
              <a:rPr lang="zh-TW" altLang="en-US" sz="6000" b="1" dirty="0" smtClean="0">
                <a:solidFill>
                  <a:srgbClr val="C00000"/>
                </a:solidFill>
              </a:rPr>
              <a:t>複製策略</a:t>
            </a:r>
            <a:endParaRPr lang="zh-TW" altLang="en-US" sz="4800" b="1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2628" fontAlgn="auto">
              <a:spcAft>
                <a:spcPts val="0"/>
              </a:spcAft>
              <a:defRPr/>
            </a:pPr>
            <a:r>
              <a:rPr lang="zh-TW" altLang="en-US" sz="3600" b="1" dirty="0" smtClean="0"/>
              <a:t>由</a:t>
            </a:r>
            <a:r>
              <a:rPr lang="zh-TW" altLang="en-US" sz="3600" b="1" dirty="0"/>
              <a:t>父代中挑選數組較佳的染色體複製到下一世代的族群</a:t>
            </a:r>
            <a:r>
              <a:rPr lang="zh-TW" altLang="en-US" sz="3600" b="1" dirty="0" smtClean="0"/>
              <a:t>中</a:t>
            </a:r>
            <a:endParaRPr lang="en-US" altLang="zh-TW" sz="3600" b="1" dirty="0" smtClean="0"/>
          </a:p>
          <a:p>
            <a:pPr marL="852678" lvl="1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zh-TW" altLang="en-US" sz="3200" b="1" dirty="0" smtClean="0">
                <a:solidFill>
                  <a:srgbClr val="0000CC"/>
                </a:solidFill>
              </a:rPr>
              <a:t>競爭</a:t>
            </a:r>
            <a:r>
              <a:rPr lang="zh-TW" altLang="en-US" sz="3200" b="1" dirty="0">
                <a:solidFill>
                  <a:srgbClr val="0000CC"/>
                </a:solidFill>
              </a:rPr>
              <a:t>式選擇</a:t>
            </a:r>
            <a:r>
              <a:rPr lang="zh-TW" altLang="en-US" sz="3200" b="1" dirty="0" smtClean="0">
                <a:solidFill>
                  <a:srgbClr val="0000CC"/>
                </a:solidFill>
              </a:rPr>
              <a:t>法</a:t>
            </a:r>
            <a:endParaRPr lang="en-US" altLang="zh-TW" sz="3200" b="1" dirty="0" smtClean="0">
              <a:solidFill>
                <a:srgbClr val="0000CC"/>
              </a:solidFill>
            </a:endParaRPr>
          </a:p>
          <a:p>
            <a:pPr marL="852678" lvl="1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zh-TW" altLang="en-US" sz="3200" b="1" dirty="0" smtClean="0">
                <a:solidFill>
                  <a:srgbClr val="0000CC"/>
                </a:solidFill>
              </a:rPr>
              <a:t>隨機</a:t>
            </a:r>
            <a:r>
              <a:rPr lang="zh-TW" altLang="en-US" sz="3200" b="1" dirty="0">
                <a:solidFill>
                  <a:srgbClr val="0000CC"/>
                </a:solidFill>
              </a:rPr>
              <a:t>挑選</a:t>
            </a:r>
            <a:r>
              <a:rPr lang="zh-TW" altLang="en-US" sz="3200" b="1" dirty="0" smtClean="0">
                <a:solidFill>
                  <a:srgbClr val="0000CC"/>
                </a:solidFill>
              </a:rPr>
              <a:t>法</a:t>
            </a:r>
            <a:endParaRPr lang="en-US" altLang="zh-TW" sz="3200" b="1" dirty="0" smtClean="0">
              <a:solidFill>
                <a:srgbClr val="0000CC"/>
              </a:solidFill>
            </a:endParaRPr>
          </a:p>
          <a:p>
            <a:pPr marL="852678" lvl="1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zh-TW" altLang="en-US" sz="3200" b="1" dirty="0" smtClean="0">
                <a:solidFill>
                  <a:srgbClr val="0000CC"/>
                </a:solidFill>
              </a:rPr>
              <a:t>輪盤</a:t>
            </a:r>
            <a:r>
              <a:rPr lang="zh-TW" altLang="en-US" sz="3200" b="1" dirty="0">
                <a:solidFill>
                  <a:srgbClr val="0000CC"/>
                </a:solidFill>
              </a:rPr>
              <a:t>式選擇</a:t>
            </a:r>
            <a:r>
              <a:rPr lang="zh-TW" altLang="en-US" sz="3200" b="1" dirty="0" smtClean="0">
                <a:solidFill>
                  <a:srgbClr val="0000CC"/>
                </a:solidFill>
              </a:rPr>
              <a:t>法</a:t>
            </a:r>
            <a:endParaRPr lang="zh-TW" altLang="en-US" sz="3200" b="1" dirty="0">
              <a:solidFill>
                <a:srgbClr val="0000CC"/>
              </a:solidFill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398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50963" y="109553"/>
            <a:ext cx="7793037" cy="1127125"/>
          </a:xfrm>
        </p:spPr>
        <p:txBody>
          <a:bodyPr/>
          <a:lstStyle/>
          <a:p>
            <a:pPr lvl="1"/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競爭</a:t>
            </a:r>
            <a:r>
              <a:rPr lang="zh-TW" altLang="en-US" sz="6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式選擇</a:t>
            </a:r>
            <a:r>
              <a:rPr lang="zh-TW" altLang="en-US" sz="60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</a:t>
            </a:r>
            <a:endParaRPr lang="zh-TW" altLang="en-US" sz="6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24</a:t>
            </a:fld>
            <a:endParaRPr lang="zh-TW" altLang="en-US"/>
          </a:p>
        </p:txBody>
      </p:sp>
      <p:sp>
        <p:nvSpPr>
          <p:cNvPr id="5" name="內容版面配置區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652462"/>
          </a:xfrm>
        </p:spPr>
        <p:txBody>
          <a:bodyPr/>
          <a:lstStyle/>
          <a:p>
            <a:endParaRPr lang="zh-TW" altLang="en-US" dirty="0" smtClean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395536" y="2487176"/>
          <a:ext cx="307166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44"/>
                <a:gridCol w="511944"/>
                <a:gridCol w="511944"/>
                <a:gridCol w="511944"/>
                <a:gridCol w="511944"/>
                <a:gridCol w="511944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1190" t="-8333" r="-5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101190" t="-8333" r="-4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…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301190" t="-8333" r="-2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401190" t="-8333" r="-1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501190" t="-8333" b="-26667"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395536" y="2930664"/>
          <a:ext cx="307166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44"/>
                <a:gridCol w="511944"/>
                <a:gridCol w="511944"/>
                <a:gridCol w="511944"/>
                <a:gridCol w="511944"/>
                <a:gridCol w="511944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1190" t="-8333" r="-5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101190" t="-8333" r="-4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…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301190" t="-8333" r="-2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401190" t="-8333" r="-1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501190" t="-8333" b="-26667"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395536" y="5583520"/>
          <a:ext cx="307166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44"/>
                <a:gridCol w="511944"/>
                <a:gridCol w="511944"/>
                <a:gridCol w="511944"/>
                <a:gridCol w="511944"/>
                <a:gridCol w="511944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1190" t="-8333" r="-5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101190" t="-8333" r="-4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…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301190" t="-8333" r="-2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401190" t="-8333" r="-1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501190" t="-8333" b="-26667"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395536" y="3423280"/>
          <a:ext cx="307166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44"/>
                <a:gridCol w="511944"/>
                <a:gridCol w="511944"/>
                <a:gridCol w="511944"/>
                <a:gridCol w="511944"/>
                <a:gridCol w="511944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5"/>
                      <a:stretch>
                        <a:fillRect l="-1190" t="-8333" r="-5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5"/>
                      <a:stretch>
                        <a:fillRect l="-101190" t="-8333" r="-4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…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5"/>
                      <a:stretch>
                        <a:fillRect l="-301190" t="-8333" r="-2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5"/>
                      <a:stretch>
                        <a:fillRect l="-401190" t="-8333" r="-1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5"/>
                      <a:stretch>
                        <a:fillRect l="-501190" t="-8333" b="-26667"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395536" y="3855328"/>
          <a:ext cx="307166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44"/>
                <a:gridCol w="511944"/>
                <a:gridCol w="511944"/>
                <a:gridCol w="511944"/>
                <a:gridCol w="511944"/>
                <a:gridCol w="511944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6"/>
                      <a:stretch>
                        <a:fillRect l="-1190" t="-8333" r="-5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6"/>
                      <a:stretch>
                        <a:fillRect l="-101190" t="-8333" r="-4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…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6"/>
                      <a:stretch>
                        <a:fillRect l="-301190" t="-8333" r="-2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6"/>
                      <a:stretch>
                        <a:fillRect l="-401190" t="-8333" r="-1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6"/>
                      <a:stretch>
                        <a:fillRect l="-501190" t="-8333" b="-26667"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395536" y="4287376"/>
          <a:ext cx="307166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44"/>
                <a:gridCol w="511944"/>
                <a:gridCol w="511944"/>
                <a:gridCol w="511944"/>
                <a:gridCol w="511944"/>
                <a:gridCol w="511944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7"/>
                      <a:stretch>
                        <a:fillRect l="-1190" t="-8333" r="-5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7"/>
                      <a:stretch>
                        <a:fillRect l="-101190" t="-8333" r="-4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…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7"/>
                      <a:stretch>
                        <a:fillRect l="-301190" t="-8333" r="-2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7"/>
                      <a:stretch>
                        <a:fillRect l="-401190" t="-8333" r="-1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7"/>
                      <a:stretch>
                        <a:fillRect l="-501190" t="-8333" b="-26667"/>
                      </a:stretch>
                    </a:blipFill>
                  </a:tcPr>
                </a:tc>
              </a:tr>
            </a:tbl>
          </a:graphicData>
        </a:graphic>
      </p:graphicFrame>
      <p:sp>
        <p:nvSpPr>
          <p:cNvPr id="12" name="文字方塊 9"/>
          <p:cNvSpPr txBox="1">
            <a:spLocks noChangeArrowheads="1"/>
          </p:cNvSpPr>
          <p:nvPr/>
        </p:nvSpPr>
        <p:spPr bwMode="auto">
          <a:xfrm>
            <a:off x="1692275" y="4978400"/>
            <a:ext cx="46037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r>
              <a:rPr kumimoji="0" lang="en-US" altLang="zh-TW"/>
              <a:t>…</a:t>
            </a:r>
            <a:endParaRPr kumimoji="0" lang="zh-TW" altLang="en-US"/>
          </a:p>
        </p:txBody>
      </p:sp>
      <p:sp>
        <p:nvSpPr>
          <p:cNvPr id="13" name="文字方塊 10"/>
          <p:cNvSpPr txBox="1">
            <a:spLocks noChangeArrowheads="1"/>
          </p:cNvSpPr>
          <p:nvPr/>
        </p:nvSpPr>
        <p:spPr bwMode="auto">
          <a:xfrm>
            <a:off x="3708400" y="2482850"/>
            <a:ext cx="476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r>
              <a:rPr kumimoji="0" lang="en-US" altLang="zh-TW"/>
              <a:t>90</a:t>
            </a:r>
          </a:p>
        </p:txBody>
      </p:sp>
      <p:sp>
        <p:nvSpPr>
          <p:cNvPr id="14" name="文字方塊 11"/>
          <p:cNvSpPr txBox="1">
            <a:spLocks noChangeArrowheads="1"/>
          </p:cNvSpPr>
          <p:nvPr/>
        </p:nvSpPr>
        <p:spPr bwMode="auto">
          <a:xfrm>
            <a:off x="3708400" y="2916238"/>
            <a:ext cx="476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r>
              <a:rPr kumimoji="0" lang="en-US" altLang="zh-TW"/>
              <a:t>88</a:t>
            </a:r>
            <a:endParaRPr kumimoji="0" lang="zh-TW" altLang="en-US"/>
          </a:p>
        </p:txBody>
      </p:sp>
      <p:sp>
        <p:nvSpPr>
          <p:cNvPr id="15" name="文字方塊 12"/>
          <p:cNvSpPr txBox="1">
            <a:spLocks noChangeArrowheads="1"/>
          </p:cNvSpPr>
          <p:nvPr/>
        </p:nvSpPr>
        <p:spPr bwMode="auto">
          <a:xfrm>
            <a:off x="3708400" y="3419475"/>
            <a:ext cx="476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r>
              <a:rPr kumimoji="0" lang="en-US" altLang="zh-TW"/>
              <a:t>86</a:t>
            </a:r>
            <a:endParaRPr kumimoji="0" lang="zh-TW" altLang="en-US"/>
          </a:p>
        </p:txBody>
      </p:sp>
      <p:sp>
        <p:nvSpPr>
          <p:cNvPr id="16" name="文字方塊 13"/>
          <p:cNvSpPr txBox="1">
            <a:spLocks noChangeArrowheads="1"/>
          </p:cNvSpPr>
          <p:nvPr/>
        </p:nvSpPr>
        <p:spPr bwMode="auto">
          <a:xfrm>
            <a:off x="3708400" y="3851275"/>
            <a:ext cx="476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r>
              <a:rPr kumimoji="0" lang="en-US" altLang="zh-TW"/>
              <a:t>82</a:t>
            </a:r>
            <a:endParaRPr kumimoji="0" lang="zh-TW" altLang="en-US"/>
          </a:p>
        </p:txBody>
      </p:sp>
      <p:sp>
        <p:nvSpPr>
          <p:cNvPr id="17" name="文字方塊 14"/>
          <p:cNvSpPr txBox="1">
            <a:spLocks noChangeArrowheads="1"/>
          </p:cNvSpPr>
          <p:nvPr/>
        </p:nvSpPr>
        <p:spPr bwMode="auto">
          <a:xfrm>
            <a:off x="3708400" y="4292600"/>
            <a:ext cx="476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r>
              <a:rPr kumimoji="0" lang="en-US" altLang="zh-TW"/>
              <a:t>81</a:t>
            </a:r>
            <a:endParaRPr kumimoji="0" lang="zh-TW" altLang="en-US"/>
          </a:p>
        </p:txBody>
      </p:sp>
      <p:sp>
        <p:nvSpPr>
          <p:cNvPr id="18" name="文字方塊 15"/>
          <p:cNvSpPr txBox="1">
            <a:spLocks noChangeArrowheads="1"/>
          </p:cNvSpPr>
          <p:nvPr/>
        </p:nvSpPr>
        <p:spPr bwMode="auto">
          <a:xfrm>
            <a:off x="3708400" y="5589588"/>
            <a:ext cx="476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r>
              <a:rPr kumimoji="0" lang="en-US" altLang="zh-TW"/>
              <a:t>70</a:t>
            </a:r>
            <a:endParaRPr kumimoji="0" lang="zh-TW" altLang="en-US"/>
          </a:p>
        </p:txBody>
      </p:sp>
      <p:sp>
        <p:nvSpPr>
          <p:cNvPr id="19" name="向右箭號 18"/>
          <p:cNvSpPr/>
          <p:nvPr/>
        </p:nvSpPr>
        <p:spPr>
          <a:xfrm>
            <a:off x="4313238" y="3716338"/>
            <a:ext cx="979487" cy="485775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graphicFrame>
        <p:nvGraphicFramePr>
          <p:cNvPr id="20" name="表格 19"/>
          <p:cNvGraphicFramePr>
            <a:graphicFrameLocks noGrp="1"/>
          </p:cNvGraphicFramePr>
          <p:nvPr/>
        </p:nvGraphicFramePr>
        <p:xfrm>
          <a:off x="5580112" y="2492896"/>
          <a:ext cx="307166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44"/>
                <a:gridCol w="511944"/>
                <a:gridCol w="511944"/>
                <a:gridCol w="511944"/>
                <a:gridCol w="511944"/>
                <a:gridCol w="511944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8"/>
                      <a:stretch>
                        <a:fillRect t="-8333" r="-50119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8"/>
                      <a:stretch>
                        <a:fillRect l="-100000" t="-8333" r="-40119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…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8"/>
                      <a:stretch>
                        <a:fillRect l="-300000" t="-8333" r="-20119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8"/>
                      <a:stretch>
                        <a:fillRect l="-400000" t="-8333" r="-10119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8"/>
                      <a:stretch>
                        <a:fillRect l="-500000" t="-8333" r="-1190" b="-26667"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21" name="表格 20"/>
          <p:cNvGraphicFramePr>
            <a:graphicFrameLocks noGrp="1"/>
          </p:cNvGraphicFramePr>
          <p:nvPr/>
        </p:nvGraphicFramePr>
        <p:xfrm>
          <a:off x="5580112" y="2936384"/>
          <a:ext cx="307166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44"/>
                <a:gridCol w="511944"/>
                <a:gridCol w="511944"/>
                <a:gridCol w="511944"/>
                <a:gridCol w="511944"/>
                <a:gridCol w="511944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9"/>
                      <a:stretch>
                        <a:fillRect t="-8333" r="-50119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9"/>
                      <a:stretch>
                        <a:fillRect l="-100000" t="-8333" r="-40119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…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9"/>
                      <a:stretch>
                        <a:fillRect l="-300000" t="-8333" r="-20119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9"/>
                      <a:stretch>
                        <a:fillRect l="-400000" t="-8333" r="-10119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9"/>
                      <a:stretch>
                        <a:fillRect l="-500000" t="-8333" r="-1190" b="-26667"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22" name="表格 21"/>
          <p:cNvGraphicFramePr>
            <a:graphicFrameLocks noGrp="1"/>
          </p:cNvGraphicFramePr>
          <p:nvPr/>
        </p:nvGraphicFramePr>
        <p:xfrm>
          <a:off x="5580112" y="3429000"/>
          <a:ext cx="307166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44"/>
                <a:gridCol w="511944"/>
                <a:gridCol w="511944"/>
                <a:gridCol w="511944"/>
                <a:gridCol w="511944"/>
                <a:gridCol w="511944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10"/>
                      <a:stretch>
                        <a:fillRect t="-8333" r="-501190" b="-2500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10"/>
                      <a:stretch>
                        <a:fillRect l="-100000" t="-8333" r="-401190" b="-2500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…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10"/>
                      <a:stretch>
                        <a:fillRect l="-300000" t="-8333" r="-201190" b="-2500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10"/>
                      <a:stretch>
                        <a:fillRect l="-400000" t="-8333" r="-101190" b="-25000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10"/>
                      <a:stretch>
                        <a:fillRect l="-500000" t="-8333" r="-1190" b="-25000"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23" name="表格 22"/>
          <p:cNvGraphicFramePr>
            <a:graphicFrameLocks noGrp="1"/>
          </p:cNvGraphicFramePr>
          <p:nvPr/>
        </p:nvGraphicFramePr>
        <p:xfrm>
          <a:off x="5580112" y="3861048"/>
          <a:ext cx="307166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44"/>
                <a:gridCol w="511944"/>
                <a:gridCol w="511944"/>
                <a:gridCol w="511944"/>
                <a:gridCol w="511944"/>
                <a:gridCol w="511944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11"/>
                      <a:stretch>
                        <a:fillRect t="-8333" r="-50119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11"/>
                      <a:stretch>
                        <a:fillRect l="-100000" t="-8333" r="-40119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…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11"/>
                      <a:stretch>
                        <a:fillRect l="-300000" t="-8333" r="-20119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11"/>
                      <a:stretch>
                        <a:fillRect l="-400000" t="-8333" r="-10119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11"/>
                      <a:stretch>
                        <a:fillRect l="-500000" t="-8333" r="-1190" b="-26667"/>
                      </a:stretch>
                    </a:blip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754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36265" y="996513"/>
            <a:ext cx="7793037" cy="1127125"/>
          </a:xfrm>
        </p:spPr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隨機挑選法</a:t>
            </a:r>
            <a:br>
              <a:rPr lang="zh-TW" altLang="en-US" sz="6000" b="1" dirty="0">
                <a:solidFill>
                  <a:srgbClr val="C00000"/>
                </a:solidFill>
              </a:rPr>
            </a:br>
            <a:endParaRPr lang="zh-TW" altLang="en-US" sz="6000" b="1" dirty="0">
              <a:solidFill>
                <a:srgbClr val="C0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25</a:t>
            </a:fld>
            <a:endParaRPr lang="zh-TW" altLang="en-US"/>
          </a:p>
        </p:txBody>
      </p:sp>
      <p:sp>
        <p:nvSpPr>
          <p:cNvPr id="5" name="內容版面配置區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579437"/>
          </a:xfrm>
        </p:spPr>
        <p:txBody>
          <a:bodyPr/>
          <a:lstStyle/>
          <a:p>
            <a:endParaRPr lang="zh-TW" altLang="en-US" dirty="0" smtClean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395536" y="2487176"/>
          <a:ext cx="307166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44"/>
                <a:gridCol w="511944"/>
                <a:gridCol w="511944"/>
                <a:gridCol w="511944"/>
                <a:gridCol w="511944"/>
                <a:gridCol w="511944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1190" t="-8333" r="-5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101190" t="-8333" r="-4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…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301190" t="-8333" r="-2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401190" t="-8333" r="-1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501190" t="-8333" b="-26667"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395536" y="2930664"/>
          <a:ext cx="307166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44"/>
                <a:gridCol w="511944"/>
                <a:gridCol w="511944"/>
                <a:gridCol w="511944"/>
                <a:gridCol w="511944"/>
                <a:gridCol w="511944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1190" t="-8333" r="-5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101190" t="-8333" r="-4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…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301190" t="-8333" r="-2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401190" t="-8333" r="-1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501190" t="-8333" b="-26667"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395536" y="5583520"/>
          <a:ext cx="307166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44"/>
                <a:gridCol w="511944"/>
                <a:gridCol w="511944"/>
                <a:gridCol w="511944"/>
                <a:gridCol w="511944"/>
                <a:gridCol w="511944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1190" t="-8333" r="-5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101190" t="-8333" r="-4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…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301190" t="-8333" r="-2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401190" t="-8333" r="-1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501190" t="-8333" b="-26667"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395536" y="3423280"/>
          <a:ext cx="307166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44"/>
                <a:gridCol w="511944"/>
                <a:gridCol w="511944"/>
                <a:gridCol w="511944"/>
                <a:gridCol w="511944"/>
                <a:gridCol w="511944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5"/>
                      <a:stretch>
                        <a:fillRect l="-1190" t="-8333" r="-5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5"/>
                      <a:stretch>
                        <a:fillRect l="-101190" t="-8333" r="-4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…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5"/>
                      <a:stretch>
                        <a:fillRect l="-301190" t="-8333" r="-2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5"/>
                      <a:stretch>
                        <a:fillRect l="-401190" t="-8333" r="-1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5"/>
                      <a:stretch>
                        <a:fillRect l="-501190" t="-8333" b="-26667"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395536" y="3855328"/>
          <a:ext cx="307166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44"/>
                <a:gridCol w="511944"/>
                <a:gridCol w="511944"/>
                <a:gridCol w="511944"/>
                <a:gridCol w="511944"/>
                <a:gridCol w="511944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6"/>
                      <a:stretch>
                        <a:fillRect l="-1190" t="-8333" r="-5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6"/>
                      <a:stretch>
                        <a:fillRect l="-101190" t="-8333" r="-4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…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6"/>
                      <a:stretch>
                        <a:fillRect l="-301190" t="-8333" r="-2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6"/>
                      <a:stretch>
                        <a:fillRect l="-401190" t="-8333" r="-1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6"/>
                      <a:stretch>
                        <a:fillRect l="-501190" t="-8333" b="-26667"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395536" y="4287376"/>
          <a:ext cx="307166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44"/>
                <a:gridCol w="511944"/>
                <a:gridCol w="511944"/>
                <a:gridCol w="511944"/>
                <a:gridCol w="511944"/>
                <a:gridCol w="511944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7"/>
                      <a:stretch>
                        <a:fillRect l="-1190" t="-8333" r="-5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7"/>
                      <a:stretch>
                        <a:fillRect l="-101190" t="-8333" r="-4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…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7"/>
                      <a:stretch>
                        <a:fillRect l="-301190" t="-8333" r="-2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7"/>
                      <a:stretch>
                        <a:fillRect l="-401190" t="-8333" r="-1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7"/>
                      <a:stretch>
                        <a:fillRect l="-501190" t="-8333" b="-26667"/>
                      </a:stretch>
                    </a:blipFill>
                  </a:tcPr>
                </a:tc>
              </a:tr>
            </a:tbl>
          </a:graphicData>
        </a:graphic>
      </p:graphicFrame>
      <p:sp>
        <p:nvSpPr>
          <p:cNvPr id="12" name="文字方塊 9"/>
          <p:cNvSpPr txBox="1">
            <a:spLocks noChangeArrowheads="1"/>
          </p:cNvSpPr>
          <p:nvPr/>
        </p:nvSpPr>
        <p:spPr bwMode="auto">
          <a:xfrm>
            <a:off x="1692275" y="4978400"/>
            <a:ext cx="46037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r>
              <a:rPr kumimoji="0" lang="en-US" altLang="zh-TW"/>
              <a:t>…</a:t>
            </a:r>
            <a:endParaRPr kumimoji="0" lang="zh-TW" altLang="en-US"/>
          </a:p>
        </p:txBody>
      </p:sp>
      <p:sp>
        <p:nvSpPr>
          <p:cNvPr id="13" name="文字方塊 12"/>
          <p:cNvSpPr txBox="1">
            <a:spLocks noChangeArrowheads="1"/>
          </p:cNvSpPr>
          <p:nvPr/>
        </p:nvSpPr>
        <p:spPr bwMode="auto">
          <a:xfrm>
            <a:off x="3708400" y="2482850"/>
            <a:ext cx="476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r>
              <a:rPr kumimoji="0" lang="en-US" altLang="zh-TW"/>
              <a:t>90</a:t>
            </a:r>
          </a:p>
        </p:txBody>
      </p:sp>
      <p:sp>
        <p:nvSpPr>
          <p:cNvPr id="14" name="文字方塊 13"/>
          <p:cNvSpPr txBox="1">
            <a:spLocks noChangeArrowheads="1"/>
          </p:cNvSpPr>
          <p:nvPr/>
        </p:nvSpPr>
        <p:spPr bwMode="auto">
          <a:xfrm>
            <a:off x="3708400" y="2916238"/>
            <a:ext cx="476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r>
              <a:rPr kumimoji="0" lang="en-US" altLang="zh-TW"/>
              <a:t>88</a:t>
            </a:r>
            <a:endParaRPr kumimoji="0" lang="zh-TW" altLang="en-US"/>
          </a:p>
        </p:txBody>
      </p:sp>
      <p:sp>
        <p:nvSpPr>
          <p:cNvPr id="15" name="文字方塊 14"/>
          <p:cNvSpPr txBox="1">
            <a:spLocks noChangeArrowheads="1"/>
          </p:cNvSpPr>
          <p:nvPr/>
        </p:nvSpPr>
        <p:spPr bwMode="auto">
          <a:xfrm>
            <a:off x="3708400" y="3419475"/>
            <a:ext cx="476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r>
              <a:rPr kumimoji="0" lang="en-US" altLang="zh-TW"/>
              <a:t>86</a:t>
            </a:r>
            <a:endParaRPr kumimoji="0" lang="zh-TW" altLang="en-US"/>
          </a:p>
        </p:txBody>
      </p:sp>
      <p:sp>
        <p:nvSpPr>
          <p:cNvPr id="16" name="文字方塊 15"/>
          <p:cNvSpPr txBox="1">
            <a:spLocks noChangeArrowheads="1"/>
          </p:cNvSpPr>
          <p:nvPr/>
        </p:nvSpPr>
        <p:spPr bwMode="auto">
          <a:xfrm>
            <a:off x="3708400" y="3851275"/>
            <a:ext cx="476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r>
              <a:rPr kumimoji="0" lang="en-US" altLang="zh-TW"/>
              <a:t>82</a:t>
            </a:r>
            <a:endParaRPr kumimoji="0" lang="zh-TW" altLang="en-US"/>
          </a:p>
        </p:txBody>
      </p:sp>
      <p:sp>
        <p:nvSpPr>
          <p:cNvPr id="17" name="文字方塊 16"/>
          <p:cNvSpPr txBox="1">
            <a:spLocks noChangeArrowheads="1"/>
          </p:cNvSpPr>
          <p:nvPr/>
        </p:nvSpPr>
        <p:spPr bwMode="auto">
          <a:xfrm>
            <a:off x="3708400" y="4292600"/>
            <a:ext cx="476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r>
              <a:rPr kumimoji="0" lang="en-US" altLang="zh-TW"/>
              <a:t>81</a:t>
            </a:r>
            <a:endParaRPr kumimoji="0" lang="zh-TW" altLang="en-US"/>
          </a:p>
        </p:txBody>
      </p:sp>
      <p:sp>
        <p:nvSpPr>
          <p:cNvPr id="18" name="文字方塊 17"/>
          <p:cNvSpPr txBox="1">
            <a:spLocks noChangeArrowheads="1"/>
          </p:cNvSpPr>
          <p:nvPr/>
        </p:nvSpPr>
        <p:spPr bwMode="auto">
          <a:xfrm>
            <a:off x="3708400" y="5589588"/>
            <a:ext cx="476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r>
              <a:rPr kumimoji="0" lang="en-US" altLang="zh-TW"/>
              <a:t>70</a:t>
            </a:r>
            <a:endParaRPr kumimoji="0" lang="zh-TW" altLang="en-US"/>
          </a:p>
        </p:txBody>
      </p:sp>
      <p:graphicFrame>
        <p:nvGraphicFramePr>
          <p:cNvPr id="19" name="表格 18"/>
          <p:cNvGraphicFramePr>
            <a:graphicFrameLocks noGrp="1"/>
          </p:cNvGraphicFramePr>
          <p:nvPr/>
        </p:nvGraphicFramePr>
        <p:xfrm>
          <a:off x="5532784" y="2492896"/>
          <a:ext cx="307166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44"/>
                <a:gridCol w="511944"/>
                <a:gridCol w="511944"/>
                <a:gridCol w="511944"/>
                <a:gridCol w="511944"/>
                <a:gridCol w="511944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8"/>
                      <a:stretch>
                        <a:fillRect l="-1190" t="-8333" r="-5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8"/>
                      <a:stretch>
                        <a:fillRect l="-101190" t="-8333" r="-4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…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8"/>
                      <a:stretch>
                        <a:fillRect l="-304819" t="-8333" r="-203614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8"/>
                      <a:stretch>
                        <a:fillRect l="-400000" t="-8333" r="-10119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8"/>
                      <a:stretch>
                        <a:fillRect l="-500000" t="-8333" r="-1190" b="-26667"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20" name="表格 19"/>
          <p:cNvGraphicFramePr>
            <a:graphicFrameLocks noGrp="1"/>
          </p:cNvGraphicFramePr>
          <p:nvPr/>
        </p:nvGraphicFramePr>
        <p:xfrm>
          <a:off x="5532784" y="2924944"/>
          <a:ext cx="307166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44"/>
                <a:gridCol w="511944"/>
                <a:gridCol w="511944"/>
                <a:gridCol w="511944"/>
                <a:gridCol w="511944"/>
                <a:gridCol w="511944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9"/>
                      <a:stretch>
                        <a:fillRect l="-1190" t="-8333" r="-5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9"/>
                      <a:stretch>
                        <a:fillRect l="-101190" t="-8333" r="-4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…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9"/>
                      <a:stretch>
                        <a:fillRect l="-304819" t="-8333" r="-203614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9"/>
                      <a:stretch>
                        <a:fillRect l="-400000" t="-8333" r="-10119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9"/>
                      <a:stretch>
                        <a:fillRect l="-500000" t="-8333" r="-1190" b="-26667"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21" name="表格 20"/>
          <p:cNvGraphicFramePr>
            <a:graphicFrameLocks noGrp="1"/>
          </p:cNvGraphicFramePr>
          <p:nvPr/>
        </p:nvGraphicFramePr>
        <p:xfrm>
          <a:off x="5532784" y="3356992"/>
          <a:ext cx="307166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44"/>
                <a:gridCol w="511944"/>
                <a:gridCol w="511944"/>
                <a:gridCol w="511944"/>
                <a:gridCol w="511944"/>
                <a:gridCol w="511944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10"/>
                      <a:stretch>
                        <a:fillRect l="-1190" t="-8333" r="-5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10"/>
                      <a:stretch>
                        <a:fillRect l="-101190" t="-8333" r="-4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…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10"/>
                      <a:stretch>
                        <a:fillRect l="-304819" t="-8333" r="-203614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10"/>
                      <a:stretch>
                        <a:fillRect l="-400000" t="-8333" r="-10119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10"/>
                      <a:stretch>
                        <a:fillRect l="-500000" t="-8333" r="-1190" b="-26667"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22" name="表格 21"/>
          <p:cNvGraphicFramePr>
            <a:graphicFrameLocks noGrp="1"/>
          </p:cNvGraphicFramePr>
          <p:nvPr/>
        </p:nvGraphicFramePr>
        <p:xfrm>
          <a:off x="5532784" y="3789040"/>
          <a:ext cx="307166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44"/>
                <a:gridCol w="511944"/>
                <a:gridCol w="511944"/>
                <a:gridCol w="511944"/>
                <a:gridCol w="511944"/>
                <a:gridCol w="511944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11"/>
                      <a:stretch>
                        <a:fillRect l="-1190" t="-8333" r="-5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11"/>
                      <a:stretch>
                        <a:fillRect l="-101190" t="-8333" r="-400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…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11"/>
                      <a:stretch>
                        <a:fillRect l="-304819" t="-8333" r="-203614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11"/>
                      <a:stretch>
                        <a:fillRect l="-400000" t="-8333" r="-10119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11"/>
                      <a:stretch>
                        <a:fillRect l="-500000" t="-8333" r="-1190" b="-26667"/>
                      </a:stretch>
                    </a:blipFill>
                  </a:tcPr>
                </a:tc>
              </a:tr>
            </a:tbl>
          </a:graphicData>
        </a:graphic>
      </p:graphicFrame>
      <p:sp>
        <p:nvSpPr>
          <p:cNvPr id="23" name="向右箭號 22"/>
          <p:cNvSpPr/>
          <p:nvPr/>
        </p:nvSpPr>
        <p:spPr>
          <a:xfrm>
            <a:off x="4313238" y="3716338"/>
            <a:ext cx="979487" cy="485775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  <p:extLst>
      <p:ext uri="{BB962C8B-B14F-4D97-AF65-F5344CB8AC3E}">
        <p14:creationId xmlns:p14="http://schemas.microsoft.com/office/powerpoint/2010/main" val="84230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50963" y="1135063"/>
            <a:ext cx="7793037" cy="1127125"/>
          </a:xfrm>
        </p:spPr>
        <p:txBody>
          <a:bodyPr/>
          <a:lstStyle/>
          <a:p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zh-TW" altLang="en-US" sz="6000" b="1" dirty="0" smtClean="0">
                <a:solidFill>
                  <a:srgbClr val="C00000"/>
                </a:solidFill>
              </a:rPr>
              <a:t>輪盤</a:t>
            </a:r>
            <a:r>
              <a:rPr lang="zh-TW" altLang="en-US" sz="6000" b="1" dirty="0">
                <a:solidFill>
                  <a:srgbClr val="C00000"/>
                </a:solidFill>
              </a:rPr>
              <a:t>式選擇法</a:t>
            </a:r>
            <a:br>
              <a:rPr lang="zh-TW" altLang="en-US" sz="6000" b="1" dirty="0">
                <a:solidFill>
                  <a:srgbClr val="C00000"/>
                </a:solidFill>
              </a:rPr>
            </a:br>
            <a:endParaRPr lang="zh-TW" altLang="en-US" sz="6000" b="1" dirty="0">
              <a:solidFill>
                <a:srgbClr val="C0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26</a:t>
            </a:fld>
            <a:endParaRPr lang="zh-TW" altLang="en-US"/>
          </a:p>
        </p:txBody>
      </p:sp>
      <p:sp>
        <p:nvSpPr>
          <p:cNvPr id="5" name="內容版面配置區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525962"/>
          </a:xfrm>
        </p:spPr>
        <p:txBody>
          <a:bodyPr/>
          <a:lstStyle/>
          <a:p>
            <a:pPr marL="0" indent="0">
              <a:buNone/>
            </a:pPr>
            <a:endParaRPr lang="zh-TW" altLang="en-US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916113"/>
            <a:ext cx="4897438" cy="475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直線單箭頭接點 6"/>
          <p:cNvCxnSpPr/>
          <p:nvPr/>
        </p:nvCxnSpPr>
        <p:spPr>
          <a:xfrm>
            <a:off x="4643438" y="4294188"/>
            <a:ext cx="2449512" cy="10064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19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 smtClean="0">
                <a:solidFill>
                  <a:srgbClr val="C00000"/>
                </a:solidFill>
              </a:rPr>
              <a:t>交配策略</a:t>
            </a:r>
            <a:endParaRPr lang="zh-TW" altLang="en-US" sz="6000" b="1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088" y="1546224"/>
            <a:ext cx="7855439" cy="4948579"/>
          </a:xfrm>
        </p:spPr>
        <p:txBody>
          <a:bodyPr/>
          <a:lstStyle/>
          <a:p>
            <a:pPr marL="566928" indent="-457200" fontAlgn="auto">
              <a:spcAft>
                <a:spcPts val="0"/>
              </a:spcAft>
              <a:defRPr/>
            </a:pPr>
            <a:r>
              <a:rPr lang="zh-TW" altLang="en-US" sz="3200" b="1" dirty="0" smtClean="0">
                <a:solidFill>
                  <a:srgbClr val="0000CC"/>
                </a:solidFill>
              </a:rPr>
              <a:t>交配步驟</a:t>
            </a:r>
            <a:endParaRPr lang="en-US" altLang="zh-TW" sz="3200" b="1" dirty="0" smtClean="0">
              <a:solidFill>
                <a:srgbClr val="0000CC"/>
              </a:solidFill>
            </a:endParaRPr>
          </a:p>
          <a:p>
            <a:pPr marL="966978" lvl="1" indent="-457200" fontAlgn="auto">
              <a:spcAft>
                <a:spcPts val="0"/>
              </a:spcAft>
              <a:defRPr/>
            </a:pPr>
            <a:r>
              <a:rPr lang="zh-TW" altLang="en-US" sz="2400" b="1" dirty="0" smtClean="0"/>
              <a:t>由</a:t>
            </a:r>
            <a:r>
              <a:rPr lang="zh-TW" altLang="en-US" sz="2400" b="1" dirty="0"/>
              <a:t>父代中挑選兩組</a:t>
            </a:r>
            <a:r>
              <a:rPr lang="zh-TW" altLang="en-US" sz="2400" b="1" dirty="0" smtClean="0"/>
              <a:t>染色體</a:t>
            </a:r>
            <a:r>
              <a:rPr lang="zh-TW" altLang="en-US" sz="2400" b="1" dirty="0" smtClean="0">
                <a:latin typeface="標楷體"/>
                <a:ea typeface="標楷體"/>
              </a:rPr>
              <a:t>，</a:t>
            </a:r>
            <a:r>
              <a:rPr lang="zh-TW" altLang="en-US" sz="2400" b="1" dirty="0" smtClean="0"/>
              <a:t>以</a:t>
            </a:r>
            <a:r>
              <a:rPr lang="zh-TW" altLang="en-US" sz="2400" b="1" dirty="0"/>
              <a:t>進行交配的</a:t>
            </a:r>
            <a:r>
              <a:rPr lang="zh-TW" altLang="en-US" sz="2400" b="1" dirty="0" smtClean="0"/>
              <a:t>動作</a:t>
            </a:r>
            <a:r>
              <a:rPr lang="zh-TW" altLang="en-US" sz="2400" b="1" dirty="0" smtClean="0">
                <a:latin typeface="標楷體"/>
                <a:ea typeface="標楷體"/>
              </a:rPr>
              <a:t>，</a:t>
            </a:r>
            <a:r>
              <a:rPr lang="zh-TW" altLang="en-US" sz="2400" b="1" dirty="0">
                <a:latin typeface="標楷體"/>
                <a:ea typeface="標楷體"/>
              </a:rPr>
              <a:t>並</a:t>
            </a:r>
            <a:r>
              <a:rPr lang="zh-TW" altLang="en-US" sz="2400" b="1" dirty="0" smtClean="0"/>
              <a:t>產生一個機率值</a:t>
            </a:r>
            <a:r>
              <a:rPr lang="zh-TW" altLang="en-US" sz="2400" b="1" dirty="0" smtClean="0">
                <a:latin typeface="標楷體"/>
                <a:ea typeface="標楷體"/>
              </a:rPr>
              <a:t>，</a:t>
            </a:r>
            <a:r>
              <a:rPr lang="zh-TW" altLang="en-US" sz="2400" b="1" dirty="0"/>
              <a:t>藉由此機率值判斷</a:t>
            </a:r>
            <a:r>
              <a:rPr lang="zh-TW" altLang="en-US" sz="2400" b="1" dirty="0" smtClean="0"/>
              <a:t>是否需要交配</a:t>
            </a:r>
            <a:endParaRPr lang="en-US" altLang="zh-TW" sz="2400" b="1" dirty="0" smtClean="0"/>
          </a:p>
          <a:p>
            <a:pPr marL="966978" lvl="1" indent="-457200" fontAlgn="auto">
              <a:spcAft>
                <a:spcPts val="0"/>
              </a:spcAft>
              <a:defRPr/>
            </a:pPr>
            <a:r>
              <a:rPr lang="zh-TW" altLang="en-US" sz="2400" b="1" dirty="0" smtClean="0"/>
              <a:t>執行交配運算</a:t>
            </a:r>
            <a:endParaRPr lang="en-US" altLang="zh-TW" sz="2400" b="1" dirty="0" smtClean="0"/>
          </a:p>
          <a:p>
            <a:pPr marL="966978" lvl="1" indent="-457200" fontAlgn="auto">
              <a:spcAft>
                <a:spcPts val="0"/>
              </a:spcAft>
              <a:defRPr/>
            </a:pPr>
            <a:r>
              <a:rPr lang="zh-TW" altLang="en-US" sz="2400" b="1" dirty="0" smtClean="0"/>
              <a:t>將</a:t>
            </a:r>
            <a:r>
              <a:rPr lang="zh-TW" altLang="en-US" sz="2400" b="1" dirty="0"/>
              <a:t>交配過後的新染色體放入下一世代的族群中</a:t>
            </a:r>
            <a:endParaRPr lang="en-US" altLang="zh-TW" sz="2400" b="1" dirty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altLang="zh-TW" sz="2800" b="1" dirty="0"/>
          </a:p>
          <a:p>
            <a:pPr marL="566928" indent="-457200" fontAlgn="auto">
              <a:spcAft>
                <a:spcPts val="0"/>
              </a:spcAft>
              <a:defRPr/>
            </a:pPr>
            <a:r>
              <a:rPr lang="zh-TW" altLang="en-US" sz="3200" b="1" dirty="0" smtClean="0">
                <a:solidFill>
                  <a:srgbClr val="0000CC"/>
                </a:solidFill>
              </a:rPr>
              <a:t>交配方法</a:t>
            </a:r>
            <a:endParaRPr lang="en-US" altLang="zh-TW" sz="3200" b="1" dirty="0" smtClean="0">
              <a:solidFill>
                <a:srgbClr val="0000CC"/>
              </a:solidFill>
            </a:endParaRPr>
          </a:p>
          <a:p>
            <a:pPr marL="966978" lvl="1" indent="-457200" fontAlgn="auto">
              <a:spcAft>
                <a:spcPts val="0"/>
              </a:spcAft>
              <a:defRPr/>
            </a:pPr>
            <a:r>
              <a:rPr lang="zh-TW" altLang="en-US" sz="2400" b="1" dirty="0" smtClean="0"/>
              <a:t>單</a:t>
            </a:r>
            <a:r>
              <a:rPr lang="zh-TW" altLang="en-US" sz="2400" b="1" dirty="0"/>
              <a:t>點</a:t>
            </a:r>
            <a:r>
              <a:rPr lang="zh-TW" altLang="en-US" sz="2400" b="1" dirty="0" smtClean="0"/>
              <a:t>交配</a:t>
            </a:r>
            <a:endParaRPr lang="en-US" altLang="zh-TW" sz="2400" b="1" dirty="0" smtClean="0"/>
          </a:p>
          <a:p>
            <a:pPr marL="966978" lvl="1" indent="-457200" fontAlgn="auto">
              <a:spcAft>
                <a:spcPts val="0"/>
              </a:spcAft>
              <a:defRPr/>
            </a:pPr>
            <a:r>
              <a:rPr lang="zh-TW" altLang="en-US" sz="2400" b="1" dirty="0" smtClean="0"/>
              <a:t>雙</a:t>
            </a:r>
            <a:r>
              <a:rPr lang="zh-TW" altLang="en-US" sz="2400" b="1" dirty="0"/>
              <a:t>點交配</a:t>
            </a:r>
            <a:endParaRPr lang="en-US" altLang="zh-TW" sz="2400" b="1" dirty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altLang="zh-TW" sz="2000" dirty="0"/>
          </a:p>
          <a:p>
            <a:endParaRPr lang="zh-TW" altLang="en-US" sz="20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864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單點交配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28</a:t>
            </a:fld>
            <a:endParaRPr lang="zh-TW" altLang="en-US"/>
          </a:p>
        </p:txBody>
      </p:sp>
      <p:sp>
        <p:nvSpPr>
          <p:cNvPr id="13" name="內容版面配置區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972050"/>
          </a:xfrm>
        </p:spPr>
        <p:txBody>
          <a:bodyPr/>
          <a:lstStyle/>
          <a:p>
            <a:pPr marL="109538" indent="0">
              <a:buFont typeface="Wingdings 3" panose="05040102010807070707" pitchFamily="18" charset="2"/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   </a:t>
            </a:r>
            <a:r>
              <a:rPr lang="zh-TW" altLang="en-US" b="1" dirty="0" smtClean="0">
                <a:latin typeface="標楷體" panose="03000509000000000000" pitchFamily="65" charset="-120"/>
              </a:rPr>
              <a:t>以</a:t>
            </a:r>
            <a:r>
              <a:rPr lang="en-US" altLang="zh-TW" b="1" dirty="0" smtClean="0">
                <a:solidFill>
                  <a:srgbClr val="0000CC"/>
                </a:solidFill>
                <a:latin typeface="標楷體" panose="03000509000000000000" pitchFamily="65" charset="-120"/>
              </a:rPr>
              <a:t>2</a:t>
            </a:r>
            <a:r>
              <a:rPr lang="zh-TW" altLang="en-US" b="1" dirty="0" smtClean="0">
                <a:solidFill>
                  <a:srgbClr val="0000CC"/>
                </a:solidFill>
                <a:latin typeface="標楷體" panose="03000509000000000000" pitchFamily="65" charset="-120"/>
              </a:rPr>
              <a:t>位元編碼</a:t>
            </a:r>
            <a:r>
              <a:rPr lang="zh-TW" altLang="en-US" b="1" dirty="0" smtClean="0">
                <a:latin typeface="標楷體" panose="03000509000000000000" pitchFamily="65" charset="-120"/>
              </a:rPr>
              <a:t>為範例</a:t>
            </a:r>
            <a:endParaRPr lang="en-US" altLang="zh-TW" b="1" dirty="0" smtClean="0">
              <a:latin typeface="標楷體" panose="03000509000000000000" pitchFamily="65" charset="-120"/>
            </a:endParaRPr>
          </a:p>
          <a:p>
            <a:pPr marL="109538" indent="0">
              <a:buFont typeface="Wingdings 3" panose="05040102010807070707" pitchFamily="18" charset="2"/>
              <a:buNone/>
            </a:pPr>
            <a:endParaRPr lang="en-US" altLang="zh-TW" dirty="0" smtClean="0"/>
          </a:p>
          <a:p>
            <a:pPr marL="109538" indent="0">
              <a:buFont typeface="Wingdings 3" panose="05040102010807070707" pitchFamily="18" charset="2"/>
              <a:buNone/>
            </a:pPr>
            <a:endParaRPr lang="en-US" altLang="zh-TW" dirty="0" smtClean="0"/>
          </a:p>
          <a:p>
            <a:pPr marL="109538" indent="0">
              <a:buFont typeface="Wingdings 3" panose="05040102010807070707" pitchFamily="18" charset="2"/>
              <a:buNone/>
            </a:pPr>
            <a:endParaRPr lang="en-US" altLang="zh-TW" dirty="0" smtClean="0"/>
          </a:p>
          <a:p>
            <a:pPr marL="109538" indent="0">
              <a:buFont typeface="Wingdings 3" panose="05040102010807070707" pitchFamily="18" charset="2"/>
              <a:buNone/>
            </a:pPr>
            <a:endParaRPr lang="en-US" altLang="zh-TW" dirty="0" smtClean="0"/>
          </a:p>
          <a:p>
            <a:pPr marL="109538" indent="0">
              <a:buFont typeface="Wingdings 3" panose="05040102010807070707" pitchFamily="18" charset="2"/>
              <a:buNone/>
            </a:pPr>
            <a:endParaRPr lang="en-US" altLang="zh-TW" dirty="0" smtClean="0"/>
          </a:p>
          <a:p>
            <a:pPr marL="109538" indent="0">
              <a:buFont typeface="Wingdings 3" panose="05040102010807070707" pitchFamily="18" charset="2"/>
              <a:buNone/>
            </a:pPr>
            <a:endParaRPr lang="en-US" altLang="zh-TW" dirty="0" smtClean="0"/>
          </a:p>
          <a:p>
            <a:pPr marL="109538" indent="0">
              <a:buFont typeface="Wingdings 3" panose="05040102010807070707" pitchFamily="18" charset="2"/>
              <a:buNone/>
            </a:pPr>
            <a:endParaRPr lang="en-US" altLang="zh-TW" dirty="0" smtClean="0"/>
          </a:p>
          <a:p>
            <a:pPr marL="109538" indent="0">
              <a:buFont typeface="Wingdings 3" panose="05040102010807070707" pitchFamily="18" charset="2"/>
              <a:buNone/>
            </a:pPr>
            <a:endParaRPr lang="en-US" altLang="zh-TW" dirty="0" smtClean="0"/>
          </a:p>
          <a:p>
            <a:pPr marL="109538" indent="0">
              <a:buFont typeface="Wingdings 3" panose="05040102010807070707" pitchFamily="18" charset="2"/>
              <a:buNone/>
            </a:pPr>
            <a:endParaRPr lang="en-US" altLang="zh-TW" dirty="0" smtClean="0"/>
          </a:p>
          <a:p>
            <a:pPr marL="109538" indent="0">
              <a:buFont typeface="Wingdings 3" panose="05040102010807070707" pitchFamily="18" charset="2"/>
              <a:buNone/>
            </a:pPr>
            <a:r>
              <a:rPr lang="zh-TW" altLang="en-US" b="1" dirty="0" smtClean="0"/>
              <a:t>實數或整數編碼的作法亦同</a:t>
            </a:r>
            <a:r>
              <a:rPr lang="zh-TW" altLang="en-US" dirty="0" smtClean="0"/>
              <a:t>。</a:t>
            </a:r>
            <a:endParaRPr lang="en-US" altLang="zh-TW" dirty="0" smtClean="0"/>
          </a:p>
        </p:txBody>
      </p:sp>
      <p:graphicFrame>
        <p:nvGraphicFramePr>
          <p:cNvPr id="14" name="表格 13"/>
          <p:cNvGraphicFramePr>
            <a:graphicFrameLocks noGrp="1"/>
          </p:cNvGraphicFramePr>
          <p:nvPr/>
        </p:nvGraphicFramePr>
        <p:xfrm>
          <a:off x="1331640" y="2415168"/>
          <a:ext cx="612068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</a:tblGrid>
              <a:tr h="365760">
                <a:tc>
                  <a:txBody>
                    <a:bodyPr/>
                    <a:lstStyle/>
                    <a:p>
                      <a:endParaRPr lang="zh-TW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t="-8333" r="-905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99010" t="-8333" r="-79604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298020" t="-8333" r="-59703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402000" t="-8333" r="-503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502000" t="-8333" r="-403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" name="向下箭號 14"/>
          <p:cNvSpPr/>
          <p:nvPr/>
        </p:nvSpPr>
        <p:spPr>
          <a:xfrm>
            <a:off x="4164013" y="3573463"/>
            <a:ext cx="484187" cy="6905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graphicFrame>
        <p:nvGraphicFramePr>
          <p:cNvPr id="16" name="表格 15"/>
          <p:cNvGraphicFramePr>
            <a:graphicFrameLocks noGrp="1"/>
          </p:cNvGraphicFramePr>
          <p:nvPr/>
        </p:nvGraphicFramePr>
        <p:xfrm>
          <a:off x="1331640" y="3068960"/>
          <a:ext cx="612068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t="-8333" r="-905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99010" t="-8333" r="-79604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98020" t="-8333" r="-59703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402000" t="-8333" r="-503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502000" t="-8333" r="-403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1331640" y="4431392"/>
          <a:ext cx="612068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t="-8333" r="-905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99010" t="-8333" r="-79604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298020" t="-8333" r="-59703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402000" t="-8333" r="-503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502000" t="-8333" r="-403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表格 17"/>
          <p:cNvGraphicFramePr>
            <a:graphicFrameLocks noGrp="1"/>
          </p:cNvGraphicFramePr>
          <p:nvPr/>
        </p:nvGraphicFramePr>
        <p:xfrm>
          <a:off x="1331640" y="5007456"/>
          <a:ext cx="612068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5"/>
                      <a:stretch>
                        <a:fillRect t="-8333" r="-905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5"/>
                      <a:stretch>
                        <a:fillRect l="-99010" t="-8333" r="-79604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5"/>
                      <a:stretch>
                        <a:fillRect l="-298020" t="-8333" r="-59703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5"/>
                      <a:stretch>
                        <a:fillRect l="-402000" t="-8333" r="-503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5"/>
                      <a:stretch>
                        <a:fillRect l="-502000" t="-8333" r="-403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3779838" y="2420938"/>
            <a:ext cx="587375" cy="3603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endParaRPr kumimoji="0" lang="zh-TW" altLang="en-US"/>
          </a:p>
        </p:txBody>
      </p:sp>
      <p:sp>
        <p:nvSpPr>
          <p:cNvPr id="20" name="文字方塊 10"/>
          <p:cNvSpPr txBox="1">
            <a:spLocks noChangeArrowheads="1"/>
          </p:cNvSpPr>
          <p:nvPr/>
        </p:nvSpPr>
        <p:spPr bwMode="auto">
          <a:xfrm>
            <a:off x="3779838" y="3068638"/>
            <a:ext cx="587375" cy="3603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endParaRPr kumimoji="0" lang="zh-TW" altLang="en-US"/>
          </a:p>
        </p:txBody>
      </p:sp>
      <p:cxnSp>
        <p:nvCxnSpPr>
          <p:cNvPr id="5" name="直線接點 4"/>
          <p:cNvCxnSpPr/>
          <p:nvPr/>
        </p:nvCxnSpPr>
        <p:spPr>
          <a:xfrm>
            <a:off x="3779838" y="2136449"/>
            <a:ext cx="0" cy="16237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>
            <a:off x="3781011" y="4066374"/>
            <a:ext cx="0" cy="16237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40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雙點交配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29</a:t>
            </a:fld>
            <a:endParaRPr lang="zh-TW" altLang="en-US"/>
          </a:p>
        </p:txBody>
      </p:sp>
      <p:sp>
        <p:nvSpPr>
          <p:cNvPr id="5" name="內容版面配置區 1"/>
          <p:cNvSpPr>
            <a:spLocks noGrp="1"/>
          </p:cNvSpPr>
          <p:nvPr>
            <p:ph idx="1"/>
          </p:nvPr>
        </p:nvSpPr>
        <p:spPr>
          <a:xfrm>
            <a:off x="473103" y="1502866"/>
            <a:ext cx="8229600" cy="4525962"/>
          </a:xfrm>
        </p:spPr>
        <p:txBody>
          <a:bodyPr>
            <a:normAutofit/>
          </a:bodyPr>
          <a:lstStyle/>
          <a:p>
            <a:pPr marL="109728" indent="0" fontAlgn="auto">
              <a:spcAft>
                <a:spcPts val="0"/>
              </a:spcAft>
              <a:buNone/>
              <a:defRPr/>
            </a:pPr>
            <a:r>
              <a:rPr lang="zh-TW" altLang="en-US" b="1" dirty="0" smtClean="0"/>
              <a:t>     以</a:t>
            </a:r>
            <a:r>
              <a:rPr lang="zh-TW" altLang="en-US" b="1" dirty="0" smtClean="0">
                <a:solidFill>
                  <a:srgbClr val="0000CC"/>
                </a:solidFill>
              </a:rPr>
              <a:t>實數或整數編碼</a:t>
            </a:r>
            <a:r>
              <a:rPr lang="zh-TW" altLang="en-US" b="1" dirty="0" smtClean="0"/>
              <a:t>為範例</a:t>
            </a:r>
            <a:endParaRPr lang="en-US" altLang="zh-TW" b="1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altLang="zh-TW" dirty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altLang="zh-TW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altLang="zh-TW" dirty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altLang="zh-TW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altLang="zh-TW" dirty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altLang="zh-TW" dirty="0" smtClean="0"/>
          </a:p>
          <a:p>
            <a:pPr marL="109728" indent="0" fontAlgn="auto">
              <a:spcAft>
                <a:spcPts val="0"/>
              </a:spcAft>
              <a:buFont typeface="Wingdings 3"/>
              <a:buNone/>
              <a:defRPr/>
            </a:pPr>
            <a:endParaRPr lang="en-US" altLang="zh-TW" dirty="0" smtClean="0"/>
          </a:p>
          <a:p>
            <a:pPr marL="109728" indent="0" fontAlgn="auto">
              <a:spcAft>
                <a:spcPts val="0"/>
              </a:spcAft>
              <a:buFont typeface="Wingdings 3"/>
              <a:buNone/>
              <a:defRPr/>
            </a:pPr>
            <a:endParaRPr lang="en-US" altLang="zh-TW" b="1" dirty="0" smtClean="0"/>
          </a:p>
          <a:p>
            <a:pPr marL="109728" indent="0" fontAlgn="auto">
              <a:spcAft>
                <a:spcPts val="0"/>
              </a:spcAft>
              <a:buFont typeface="Wingdings 3"/>
              <a:buNone/>
              <a:defRPr/>
            </a:pPr>
            <a:r>
              <a:rPr lang="en-US" altLang="zh-TW" b="1" dirty="0" smtClean="0"/>
              <a:t>2</a:t>
            </a:r>
            <a:r>
              <a:rPr lang="zh-TW" altLang="en-US" b="1" dirty="0" smtClean="0"/>
              <a:t>位元編碼作法亦同</a:t>
            </a:r>
            <a:r>
              <a:rPr lang="zh-TW" altLang="en-US" dirty="0" smtClean="0"/>
              <a:t>。</a:t>
            </a:r>
            <a:endParaRPr lang="en-US" altLang="zh-TW" dirty="0" smtClean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475656" y="2348880"/>
          <a:ext cx="612068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t="-8333" r="-905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99010" t="-8333" r="-79604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298020" t="-8333" r="-59703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402000" t="-8333" r="-503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502000" t="-8333" r="-403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1475656" y="2847216"/>
          <a:ext cx="612068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</a:tblGrid>
              <a:tr h="365760">
                <a:tc>
                  <a:txBody>
                    <a:bodyPr/>
                    <a:lstStyle/>
                    <a:p>
                      <a:endParaRPr lang="zh-TW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t="-8333" r="-905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99010" t="-8333" r="-79604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37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98020" t="-8333" r="-59703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402000" t="-8333" r="-503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502000" t="-8333" r="-403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42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8" name="向下箭號 7"/>
          <p:cNvSpPr/>
          <p:nvPr/>
        </p:nvSpPr>
        <p:spPr>
          <a:xfrm>
            <a:off x="4183063" y="3357563"/>
            <a:ext cx="484187" cy="6905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1475656" y="4149080"/>
          <a:ext cx="612068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t="-8333" r="-905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99010" t="-8333" r="-79604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298020" t="-8333" r="-59703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402000" t="-8333" r="-503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502000" t="-8333" r="-403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1475656" y="4647416"/>
          <a:ext cx="612068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</a:tblGrid>
              <a:tr h="365760"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5"/>
                      <a:stretch>
                        <a:fillRect t="-8333" r="-905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5"/>
                      <a:stretch>
                        <a:fillRect l="-99010" t="-8333" r="-79604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37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5"/>
                      <a:stretch>
                        <a:fillRect l="-298020" t="-8333" r="-59703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5"/>
                      <a:stretch>
                        <a:fillRect l="-402000" t="-8333" r="-503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5"/>
                      <a:stretch>
                        <a:fillRect l="-502000" t="-8333" r="-403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42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11" name="文字方塊 8"/>
          <p:cNvSpPr txBox="1">
            <a:spLocks noChangeArrowheads="1"/>
          </p:cNvSpPr>
          <p:nvPr/>
        </p:nvSpPr>
        <p:spPr bwMode="auto">
          <a:xfrm>
            <a:off x="3336925" y="2349500"/>
            <a:ext cx="587375" cy="3587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endParaRPr kumimoji="0" lang="zh-TW" altLang="en-US"/>
          </a:p>
        </p:txBody>
      </p:sp>
      <p:sp>
        <p:nvSpPr>
          <p:cNvPr id="12" name="文字方塊 9"/>
          <p:cNvSpPr txBox="1">
            <a:spLocks noChangeArrowheads="1"/>
          </p:cNvSpPr>
          <p:nvPr/>
        </p:nvSpPr>
        <p:spPr bwMode="auto">
          <a:xfrm>
            <a:off x="3336925" y="2852738"/>
            <a:ext cx="587375" cy="3603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endParaRPr kumimoji="0" lang="zh-TW" altLang="en-US"/>
          </a:p>
        </p:txBody>
      </p:sp>
      <p:sp>
        <p:nvSpPr>
          <p:cNvPr id="13" name="文字方塊 10"/>
          <p:cNvSpPr txBox="1">
            <a:spLocks noChangeArrowheads="1"/>
          </p:cNvSpPr>
          <p:nvPr/>
        </p:nvSpPr>
        <p:spPr bwMode="auto">
          <a:xfrm>
            <a:off x="5784850" y="2349500"/>
            <a:ext cx="587375" cy="3587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endParaRPr kumimoji="0" lang="zh-TW" altLang="en-US"/>
          </a:p>
        </p:txBody>
      </p:sp>
      <p:sp>
        <p:nvSpPr>
          <p:cNvPr id="14" name="文字方塊 12"/>
          <p:cNvSpPr txBox="1">
            <a:spLocks noChangeArrowheads="1"/>
          </p:cNvSpPr>
          <p:nvPr/>
        </p:nvSpPr>
        <p:spPr bwMode="auto">
          <a:xfrm>
            <a:off x="5795963" y="2852738"/>
            <a:ext cx="587375" cy="3603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endParaRPr kumimoji="0" lang="zh-TW" alt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3336925" y="1927077"/>
            <a:ext cx="0" cy="16237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6372225" y="1927077"/>
            <a:ext cx="0" cy="16237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3336673" y="3765847"/>
            <a:ext cx="0" cy="16237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>
            <a:off x="6383338" y="3765847"/>
            <a:ext cx="0" cy="16237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293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50939" y="101602"/>
            <a:ext cx="7793037" cy="1146627"/>
          </a:xfrm>
        </p:spPr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貼片機介紹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0804" y="1695050"/>
            <a:ext cx="8463196" cy="516294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zh-TW" altLang="en-US" sz="3000" b="1" dirty="0">
                <a:solidFill>
                  <a:srgbClr val="0000CC"/>
                </a:solidFill>
              </a:rPr>
              <a:t>貼片</a:t>
            </a:r>
            <a:r>
              <a:rPr lang="zh-TW" altLang="en-US" sz="3000" b="1" dirty="0" smtClean="0">
                <a:solidFill>
                  <a:srgbClr val="0000CC"/>
                </a:solidFill>
              </a:rPr>
              <a:t>機</a:t>
            </a:r>
            <a:r>
              <a:rPr lang="zh-TW" altLang="en-US" sz="3000" b="1" dirty="0" smtClean="0"/>
              <a:t>  </a:t>
            </a:r>
            <a:r>
              <a:rPr lang="en-US" altLang="zh-TW" sz="3000" b="1" dirty="0" smtClean="0">
                <a:sym typeface="Wingdings" panose="05000000000000000000" pitchFamily="2" charset="2"/>
              </a:rPr>
              <a:t> </a:t>
            </a:r>
            <a:r>
              <a:rPr lang="en-US" altLang="zh-TW" sz="3000" b="1" dirty="0" smtClean="0"/>
              <a:t>Surface </a:t>
            </a:r>
            <a:r>
              <a:rPr lang="en-US" altLang="zh-TW" sz="3000" b="1" dirty="0"/>
              <a:t>Mount </a:t>
            </a:r>
            <a:r>
              <a:rPr lang="en-US" altLang="zh-TW" sz="3000" b="1" dirty="0" smtClean="0"/>
              <a:t>Machine</a:t>
            </a:r>
          </a:p>
          <a:p>
            <a:pPr>
              <a:lnSpc>
                <a:spcPct val="150000"/>
              </a:lnSpc>
            </a:pPr>
            <a:endParaRPr lang="en-US" altLang="zh-TW" sz="3000" b="1" dirty="0" smtClean="0"/>
          </a:p>
          <a:p>
            <a:pPr>
              <a:lnSpc>
                <a:spcPct val="150000"/>
              </a:lnSpc>
            </a:pPr>
            <a:r>
              <a:rPr lang="zh-TW" altLang="en-US" sz="3000" b="1" dirty="0" smtClean="0"/>
              <a:t>貼</a:t>
            </a:r>
            <a:r>
              <a:rPr lang="zh-TW" altLang="en-US" sz="3000" b="1" dirty="0"/>
              <a:t>片機是用來實現全自動、高速、高精度地貼放</a:t>
            </a:r>
            <a:r>
              <a:rPr lang="en-US" altLang="zh-TW" sz="3000" b="1" dirty="0" smtClean="0">
                <a:solidFill>
                  <a:srgbClr val="0000CC"/>
                </a:solidFill>
              </a:rPr>
              <a:t>SMD</a:t>
            </a:r>
            <a:r>
              <a:rPr lang="en-US" altLang="zh-TW" sz="3000" b="1" dirty="0" smtClean="0"/>
              <a:t> (surface-mount devices)</a:t>
            </a:r>
            <a:r>
              <a:rPr lang="zh-TW" altLang="en-US" sz="3000" b="1" dirty="0" smtClean="0"/>
              <a:t>元件</a:t>
            </a:r>
            <a:r>
              <a:rPr lang="zh-TW" altLang="en-US" sz="3000" b="1" dirty="0"/>
              <a:t>的設備，是整個</a:t>
            </a:r>
            <a:r>
              <a:rPr lang="en-US" altLang="zh-TW" sz="3000" b="1" dirty="0"/>
              <a:t>SMT</a:t>
            </a:r>
            <a:r>
              <a:rPr lang="zh-TW" altLang="en-US" sz="3000" b="1" dirty="0"/>
              <a:t>生產過程中最關鍵、最複雜的設備</a:t>
            </a:r>
            <a:r>
              <a:rPr lang="zh-TW" altLang="en-US" sz="3000" b="1" dirty="0" smtClean="0"/>
              <a:t>。</a:t>
            </a:r>
            <a:endParaRPr lang="en-US" altLang="zh-TW" sz="3000" b="1" dirty="0" smtClean="0"/>
          </a:p>
          <a:p>
            <a:pPr>
              <a:lnSpc>
                <a:spcPct val="150000"/>
              </a:lnSpc>
            </a:pPr>
            <a:endParaRPr lang="en-US" altLang="zh-TW" sz="3000" b="1" dirty="0" smtClean="0"/>
          </a:p>
          <a:p>
            <a:pPr>
              <a:lnSpc>
                <a:spcPct val="150000"/>
              </a:lnSpc>
            </a:pPr>
            <a:r>
              <a:rPr lang="zh-TW" altLang="en-US" sz="3000" b="1" dirty="0"/>
              <a:t>貼片機最主要的目的就是抓取必須放置的</a:t>
            </a:r>
            <a:r>
              <a:rPr lang="zh-TW" altLang="en-US" sz="3000" b="1" dirty="0">
                <a:solidFill>
                  <a:srgbClr val="0000CC"/>
                </a:solidFill>
              </a:rPr>
              <a:t>電子元件</a:t>
            </a:r>
            <a:r>
              <a:rPr lang="zh-TW" altLang="en-US" sz="3000" b="1" dirty="0"/>
              <a:t>，然後將抓取的電子元件放置到</a:t>
            </a:r>
            <a:r>
              <a:rPr lang="en-US" altLang="zh-TW" sz="3000" b="1" dirty="0"/>
              <a:t>PCB </a:t>
            </a:r>
            <a:r>
              <a:rPr lang="zh-TW" altLang="en-US" sz="3000" b="1" dirty="0"/>
              <a:t>上的正確位置，完成印刷電路板上所有元件的裝配</a:t>
            </a:r>
            <a:r>
              <a:rPr lang="zh-TW" altLang="en-US" sz="3000" b="1" dirty="0" smtClean="0"/>
              <a:t>。</a:t>
            </a:r>
            <a:endParaRPr lang="en-US" altLang="zh-TW" sz="3000" b="1" dirty="0" smtClean="0"/>
          </a:p>
          <a:p>
            <a:pPr>
              <a:lnSpc>
                <a:spcPct val="150000"/>
              </a:lnSpc>
            </a:pPr>
            <a:endParaRPr lang="en-US" altLang="zh-TW" dirty="0" smtClean="0"/>
          </a:p>
          <a:p>
            <a:pPr>
              <a:lnSpc>
                <a:spcPct val="150000"/>
              </a:lnSpc>
            </a:pPr>
            <a:endParaRPr lang="zh-TW" altLang="en-US" sz="18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701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4"/>
          <p:cNvSpPr txBox="1">
            <a:spLocks noChangeArrowheads="1"/>
          </p:cNvSpPr>
          <p:nvPr/>
        </p:nvSpPr>
        <p:spPr bwMode="auto">
          <a:xfrm>
            <a:off x="6042026" y="2600233"/>
            <a:ext cx="587375" cy="369332"/>
          </a:xfrm>
          <a:prstGeom prst="rect">
            <a:avLst/>
          </a:prstGeom>
          <a:solidFill>
            <a:srgbClr val="FFC000"/>
          </a:solidFill>
          <a:ln w="38100">
            <a:solidFill>
              <a:srgbClr val="FFFFFF"/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突變</a:t>
            </a:r>
            <a:r>
              <a:rPr lang="zh-TW" altLang="en-US" sz="6000" b="1" dirty="0" smtClean="0">
                <a:solidFill>
                  <a:srgbClr val="C00000"/>
                </a:solidFill>
              </a:rPr>
              <a:t>策略</a:t>
            </a:r>
            <a:endParaRPr lang="zh-TW" altLang="en-US" sz="6000" dirty="0">
              <a:solidFill>
                <a:srgbClr val="C0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30</a:t>
            </a:fld>
            <a:endParaRPr lang="zh-TW" altLang="en-US"/>
          </a:p>
        </p:txBody>
      </p:sp>
      <p:sp>
        <p:nvSpPr>
          <p:cNvPr id="7" name="內容版面配置區 1"/>
          <p:cNvSpPr>
            <a:spLocks noGrp="1"/>
          </p:cNvSpPr>
          <p:nvPr>
            <p:ph idx="1"/>
          </p:nvPr>
        </p:nvSpPr>
        <p:spPr>
          <a:xfrm>
            <a:off x="714376" y="1717676"/>
            <a:ext cx="8229600" cy="4525962"/>
          </a:xfrm>
        </p:spPr>
        <p:txBody>
          <a:bodyPr/>
          <a:lstStyle/>
          <a:p>
            <a:r>
              <a:rPr lang="zh-TW" altLang="en-US" sz="3200" b="1" dirty="0" smtClean="0"/>
              <a:t>隨機單點突變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2579453"/>
              </p:ext>
            </p:extLst>
          </p:nvPr>
        </p:nvGraphicFramePr>
        <p:xfrm>
          <a:off x="1732832" y="2599737"/>
          <a:ext cx="612068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</a:tblGrid>
              <a:tr h="365760">
                <a:tc>
                  <a:txBody>
                    <a:bodyPr/>
                    <a:lstStyle/>
                    <a:p>
                      <a:endParaRPr lang="zh-TW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t="-8333" r="-905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99010" t="-8333" r="-79604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298020" t="-8333" r="-59703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402000" t="-8333" r="-503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502000" t="-8333" r="-403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文字方塊 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652747" y="2988365"/>
            <a:ext cx="851515" cy="369332"/>
          </a:xfrm>
          <a:prstGeom prst="rect">
            <a:avLst/>
          </a:prstGeom>
          <a:blipFill rotWithShape="1">
            <a:blip r:embed="rId3"/>
            <a:stretch>
              <a:fillRect b="-11475"/>
            </a:stretch>
          </a:blipFill>
        </p:spPr>
        <p:txBody>
          <a:bodyPr/>
          <a:lstStyle/>
          <a:p>
            <a:r>
              <a:rPr lang="zh-TW" altLang="en-US">
                <a:noFill/>
              </a:rPr>
              <a:t> </a:t>
            </a:r>
          </a:p>
        </p:txBody>
      </p:sp>
      <p:sp>
        <p:nvSpPr>
          <p:cNvPr id="11" name="向下箭號 10"/>
          <p:cNvSpPr/>
          <p:nvPr/>
        </p:nvSpPr>
        <p:spPr>
          <a:xfrm>
            <a:off x="4468814" y="3378201"/>
            <a:ext cx="484187" cy="6889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731929"/>
              </p:ext>
            </p:extLst>
          </p:nvPr>
        </p:nvGraphicFramePr>
        <p:xfrm>
          <a:off x="1732832" y="4379898"/>
          <a:ext cx="612068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  <a:gridCol w="612068"/>
              </a:tblGrid>
              <a:tr h="365760">
                <a:tc>
                  <a:txBody>
                    <a:bodyPr/>
                    <a:lstStyle/>
                    <a:p>
                      <a:endParaRPr lang="zh-TW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t="-8333" r="-905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99010" t="-8333" r="-79604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298020" t="-8333" r="-59703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402000" t="-8333" r="-503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zh-TW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502000" t="-8333" r="-403000" b="-2666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solidFill>
                            <a:srgbClr val="FF0000"/>
                          </a:solidFill>
                        </a:rPr>
                        <a:t>11</a:t>
                      </a:r>
                      <a:endParaRPr lang="zh-TW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242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基因</a:t>
            </a:r>
            <a:r>
              <a:rPr lang="zh-TW" altLang="en-US" sz="6000" b="1" dirty="0" smtClean="0">
                <a:solidFill>
                  <a:srgbClr val="C00000"/>
                </a:solidFill>
              </a:rPr>
              <a:t>演算法流程圖</a:t>
            </a:r>
            <a:endParaRPr lang="zh-TW" altLang="en-US" sz="6000" b="1" dirty="0">
              <a:solidFill>
                <a:srgbClr val="C0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31</a:t>
            </a:fld>
            <a:endParaRPr lang="zh-TW" altLang="en-US"/>
          </a:p>
        </p:txBody>
      </p:sp>
      <p:grpSp>
        <p:nvGrpSpPr>
          <p:cNvPr id="6" name="群組 5"/>
          <p:cNvGrpSpPr/>
          <p:nvPr/>
        </p:nvGrpSpPr>
        <p:grpSpPr>
          <a:xfrm>
            <a:off x="1292732" y="1704591"/>
            <a:ext cx="7509449" cy="4539047"/>
            <a:chOff x="2001793" y="1751292"/>
            <a:chExt cx="8028716" cy="4539047"/>
          </a:xfrm>
        </p:grpSpPr>
        <p:sp>
          <p:nvSpPr>
            <p:cNvPr id="8" name="流程圖: 程序 7"/>
            <p:cNvSpPr/>
            <p:nvPr/>
          </p:nvSpPr>
          <p:spPr>
            <a:xfrm>
              <a:off x="2001794" y="1751292"/>
              <a:ext cx="3052120" cy="593125"/>
            </a:xfrm>
            <a:prstGeom prst="flowChartProcess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產生初始染色體</a:t>
              </a:r>
              <a:endPara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9" name="流程圖: 程序 8"/>
            <p:cNvSpPr/>
            <p:nvPr/>
          </p:nvSpPr>
          <p:spPr>
            <a:xfrm>
              <a:off x="2001793" y="3727731"/>
              <a:ext cx="3052120" cy="593125"/>
            </a:xfrm>
            <a:prstGeom prst="flowChartProcess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複製</a:t>
              </a:r>
              <a:endPara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0" name="流程圖: 程序 9"/>
            <p:cNvSpPr/>
            <p:nvPr/>
          </p:nvSpPr>
          <p:spPr>
            <a:xfrm>
              <a:off x="2001793" y="4765051"/>
              <a:ext cx="3052120" cy="593125"/>
            </a:xfrm>
            <a:prstGeom prst="flowChartProcess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交配</a:t>
              </a:r>
              <a:endPara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1" name="流程圖: 程序 10"/>
            <p:cNvSpPr/>
            <p:nvPr/>
          </p:nvSpPr>
          <p:spPr>
            <a:xfrm>
              <a:off x="2001793" y="5697214"/>
              <a:ext cx="3052120" cy="593125"/>
            </a:xfrm>
            <a:prstGeom prst="flowChartProcess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突變</a:t>
              </a:r>
              <a:endPara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2" name="流程圖: 程序 11"/>
            <p:cNvSpPr/>
            <p:nvPr/>
          </p:nvSpPr>
          <p:spPr>
            <a:xfrm>
              <a:off x="6548879" y="2279637"/>
              <a:ext cx="3052120" cy="593125"/>
            </a:xfrm>
            <a:prstGeom prst="flowChartProcess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加入新染色體</a:t>
              </a:r>
              <a:endPara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4" name="流程圖: 程序 13"/>
            <p:cNvSpPr/>
            <p:nvPr/>
          </p:nvSpPr>
          <p:spPr>
            <a:xfrm>
              <a:off x="2001793" y="2748087"/>
              <a:ext cx="3052120" cy="593125"/>
            </a:xfrm>
            <a:prstGeom prst="flowChartProcess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評估適應值</a:t>
              </a:r>
              <a:endPara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5" name="流程圖: 決策 14"/>
            <p:cNvSpPr/>
            <p:nvPr/>
          </p:nvSpPr>
          <p:spPr>
            <a:xfrm>
              <a:off x="6124048" y="3471405"/>
              <a:ext cx="3906461" cy="1112109"/>
            </a:xfrm>
            <a:prstGeom prst="flowChartDecision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是否達到停止條件</a:t>
              </a:r>
              <a:r>
                <a:rPr lang="en-US" altLang="zh-TW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?</a:t>
              </a:r>
              <a:endPara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6" name="流程圖: 替代處理程序 15"/>
            <p:cNvSpPr/>
            <p:nvPr/>
          </p:nvSpPr>
          <p:spPr>
            <a:xfrm>
              <a:off x="6934278" y="5074213"/>
              <a:ext cx="2286000" cy="675502"/>
            </a:xfrm>
            <a:prstGeom prst="flowChartAlternateProcess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結束</a:t>
              </a:r>
              <a:endPara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cxnSp>
          <p:nvCxnSpPr>
            <p:cNvPr id="17" name="直線單箭頭接點 16"/>
            <p:cNvCxnSpPr>
              <a:stCxn id="8" idx="2"/>
              <a:endCxn id="14" idx="0"/>
            </p:cNvCxnSpPr>
            <p:nvPr/>
          </p:nvCxnSpPr>
          <p:spPr>
            <a:xfrm flipH="1">
              <a:off x="3527853" y="2344417"/>
              <a:ext cx="1" cy="40367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直線單箭頭接點 17"/>
            <p:cNvCxnSpPr>
              <a:stCxn id="9" idx="2"/>
              <a:endCxn id="10" idx="0"/>
            </p:cNvCxnSpPr>
            <p:nvPr/>
          </p:nvCxnSpPr>
          <p:spPr>
            <a:xfrm>
              <a:off x="3527853" y="4320856"/>
              <a:ext cx="0" cy="44419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直線單箭頭接點 18"/>
            <p:cNvCxnSpPr>
              <a:stCxn id="10" idx="2"/>
              <a:endCxn id="11" idx="0"/>
            </p:cNvCxnSpPr>
            <p:nvPr/>
          </p:nvCxnSpPr>
          <p:spPr>
            <a:xfrm>
              <a:off x="3527853" y="5358176"/>
              <a:ext cx="0" cy="33903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8" name="直線單箭頭接點 37"/>
          <p:cNvCxnSpPr>
            <a:stCxn id="12" idx="2"/>
            <a:endCxn id="15" idx="0"/>
          </p:cNvCxnSpPr>
          <p:nvPr/>
        </p:nvCxnSpPr>
        <p:spPr>
          <a:xfrm>
            <a:off x="6973090" y="2826061"/>
            <a:ext cx="2188" cy="59864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直線單箭頭接點 45"/>
          <p:cNvCxnSpPr>
            <a:stCxn id="14" idx="2"/>
            <a:endCxn id="9" idx="0"/>
          </p:cNvCxnSpPr>
          <p:nvPr/>
        </p:nvCxnSpPr>
        <p:spPr>
          <a:xfrm>
            <a:off x="2720092" y="3294511"/>
            <a:ext cx="0" cy="3865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肘形接點 51"/>
          <p:cNvCxnSpPr>
            <a:stCxn id="11" idx="3"/>
            <a:endCxn id="12" idx="0"/>
          </p:cNvCxnSpPr>
          <p:nvPr/>
        </p:nvCxnSpPr>
        <p:spPr>
          <a:xfrm flipV="1">
            <a:off x="4147452" y="2232936"/>
            <a:ext cx="2825638" cy="3714140"/>
          </a:xfrm>
          <a:prstGeom prst="bentConnector4">
            <a:avLst>
              <a:gd name="adj1" fmla="val 24743"/>
              <a:gd name="adj2" fmla="val 106155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直線單箭頭接點 54"/>
          <p:cNvCxnSpPr>
            <a:stCxn id="15" idx="2"/>
            <a:endCxn id="16" idx="0"/>
          </p:cNvCxnSpPr>
          <p:nvPr/>
        </p:nvCxnSpPr>
        <p:spPr>
          <a:xfrm>
            <a:off x="6975278" y="4536813"/>
            <a:ext cx="0" cy="4906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0" name="肘形接點 59"/>
          <p:cNvCxnSpPr>
            <a:stCxn id="15" idx="1"/>
            <a:endCxn id="14" idx="3"/>
          </p:cNvCxnSpPr>
          <p:nvPr/>
        </p:nvCxnSpPr>
        <p:spPr>
          <a:xfrm rot="10800000">
            <a:off x="4147453" y="2997949"/>
            <a:ext cx="1000923" cy="98281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411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21229" y="1673670"/>
            <a:ext cx="8153400" cy="1400755"/>
          </a:xfrm>
        </p:spPr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粒子</a:t>
            </a:r>
            <a:r>
              <a:rPr lang="zh-TW" altLang="en-US" sz="6000" b="1" dirty="0" smtClean="0">
                <a:solidFill>
                  <a:srgbClr val="C00000"/>
                </a:solidFill>
              </a:rPr>
              <a:t>群最佳化 </a:t>
            </a:r>
            <a:r>
              <a:rPr lang="en-US" altLang="zh-TW" sz="6000" b="1" dirty="0" smtClean="0">
                <a:solidFill>
                  <a:srgbClr val="C00000"/>
                </a:solidFill>
              </a:rPr>
              <a:t>(PSO)</a:t>
            </a:r>
            <a:br>
              <a:rPr lang="en-US" altLang="zh-TW" sz="6000" b="1" dirty="0" smtClean="0">
                <a:solidFill>
                  <a:srgbClr val="C00000"/>
                </a:solidFill>
              </a:rPr>
            </a:br>
            <a:r>
              <a:rPr lang="en-US" altLang="zh-TW" b="1" dirty="0" smtClean="0">
                <a:solidFill>
                  <a:srgbClr val="C00000"/>
                </a:solidFill>
              </a:rPr>
              <a:t>Particle </a:t>
            </a:r>
            <a:r>
              <a:rPr lang="en-US" altLang="zh-TW" b="1" dirty="0">
                <a:solidFill>
                  <a:srgbClr val="C00000"/>
                </a:solidFill>
              </a:rPr>
              <a:t>Swarm Optimization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091" y="3345017"/>
            <a:ext cx="4682076" cy="3512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854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粒子群最佳化</a:t>
            </a:r>
            <a:endParaRPr lang="zh-TW" altLang="en-US" sz="6000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93785" y="1697038"/>
            <a:ext cx="8128000" cy="4546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  <a:spcAft>
                <a:spcPts val="1200"/>
              </a:spcAft>
            </a:pPr>
            <a:r>
              <a:rPr lang="zh-TW" altLang="en-US" sz="3600" b="1" dirty="0">
                <a:solidFill>
                  <a:srgbClr val="0000CC"/>
                </a:solidFill>
                <a:latin typeface="+mj-ea"/>
              </a:rPr>
              <a:t>一個粒子</a:t>
            </a:r>
            <a:r>
              <a:rPr lang="zh-TW" altLang="en-US" sz="3600" b="1" dirty="0">
                <a:latin typeface="+mj-ea"/>
              </a:rPr>
              <a:t>代表鳥群中的</a:t>
            </a:r>
            <a:r>
              <a:rPr lang="zh-TW" altLang="en-US" sz="3600" b="1" dirty="0">
                <a:solidFill>
                  <a:srgbClr val="0000CC"/>
                </a:solidFill>
                <a:latin typeface="+mj-ea"/>
              </a:rPr>
              <a:t>一隻鳥</a:t>
            </a:r>
            <a:r>
              <a:rPr lang="zh-TW" altLang="en-US" sz="3600" b="1" dirty="0">
                <a:latin typeface="+mj-ea"/>
              </a:rPr>
              <a:t>，所以粒子群就視為一個簡單的社會系統</a:t>
            </a:r>
            <a:r>
              <a:rPr lang="zh-TW" altLang="en-US" sz="3600" b="1" dirty="0" smtClean="0">
                <a:latin typeface="+mj-ea"/>
              </a:rPr>
              <a:t>。</a:t>
            </a:r>
            <a:endParaRPr lang="en-US" altLang="zh-TW" sz="3600" b="1" dirty="0" smtClean="0">
              <a:latin typeface="+mj-ea"/>
            </a:endParaRPr>
          </a:p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zh-TW" altLang="en-US" sz="3600" b="1" dirty="0" smtClean="0">
                <a:latin typeface="+mj-ea"/>
              </a:rPr>
              <a:t>採用下列</a:t>
            </a:r>
            <a:r>
              <a:rPr lang="zh-TW" altLang="en-US" sz="3600" b="1" dirty="0">
                <a:latin typeface="+mj-ea"/>
              </a:rPr>
              <a:t>兩個</a:t>
            </a:r>
            <a:r>
              <a:rPr lang="zh-TW" altLang="en-US" sz="3600" b="1" dirty="0" smtClean="0">
                <a:latin typeface="+mj-ea"/>
              </a:rPr>
              <a:t>觀念</a:t>
            </a:r>
            <a:endParaRPr lang="en-US" altLang="zh-TW" sz="3600" b="1" dirty="0" smtClean="0">
              <a:latin typeface="+mj-ea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zh-TW" altLang="en-US" sz="3200" b="1" dirty="0" smtClean="0">
                <a:latin typeface="+mj-ea"/>
              </a:rPr>
              <a:t>依照</a:t>
            </a:r>
            <a:r>
              <a:rPr lang="zh-TW" altLang="en-US" sz="3200" b="1" dirty="0" smtClean="0">
                <a:solidFill>
                  <a:srgbClr val="FF0000"/>
                </a:solidFill>
                <a:latin typeface="+mj-ea"/>
              </a:rPr>
              <a:t>自身經驗</a:t>
            </a:r>
            <a:r>
              <a:rPr lang="zh-TW" altLang="en-US" sz="3200" b="1" dirty="0">
                <a:latin typeface="+mj-ea"/>
              </a:rPr>
              <a:t>決定飛行</a:t>
            </a:r>
            <a:r>
              <a:rPr lang="zh-TW" altLang="en-US" sz="3200" b="1" dirty="0" smtClean="0">
                <a:latin typeface="+mj-ea"/>
              </a:rPr>
              <a:t>方向</a:t>
            </a:r>
            <a:endParaRPr lang="zh-TW" altLang="en-US" sz="3200" b="1" dirty="0">
              <a:latin typeface="+mj-ea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zh-TW" altLang="en-US" sz="3200" b="1" dirty="0">
                <a:latin typeface="+mj-ea"/>
              </a:rPr>
              <a:t>參考</a:t>
            </a:r>
            <a:r>
              <a:rPr lang="zh-TW" altLang="en-US" sz="3200" b="1" dirty="0" smtClean="0">
                <a:solidFill>
                  <a:srgbClr val="FF0000"/>
                </a:solidFill>
                <a:latin typeface="+mj-ea"/>
              </a:rPr>
              <a:t>別人的</a:t>
            </a:r>
            <a:r>
              <a:rPr lang="zh-TW" altLang="en-US" sz="3200" b="1" dirty="0">
                <a:solidFill>
                  <a:srgbClr val="FF0000"/>
                </a:solidFill>
                <a:latin typeface="+mj-ea"/>
              </a:rPr>
              <a:t>經驗</a:t>
            </a:r>
            <a:r>
              <a:rPr lang="zh-TW" altLang="en-US" sz="3200" b="1" dirty="0">
                <a:latin typeface="+mj-ea"/>
              </a:rPr>
              <a:t>決定飛行</a:t>
            </a:r>
            <a:r>
              <a:rPr lang="zh-TW" altLang="en-US" sz="3200" b="1" dirty="0" smtClean="0">
                <a:latin typeface="+mj-ea"/>
              </a:rPr>
              <a:t>方向</a:t>
            </a:r>
            <a:endParaRPr lang="en-US" altLang="zh-TW" sz="3200" b="1" dirty="0" smtClean="0">
              <a:latin typeface="+mj-ea"/>
            </a:endParaRPr>
          </a:p>
          <a:p>
            <a:pPr>
              <a:lnSpc>
                <a:spcPct val="150000"/>
              </a:lnSpc>
            </a:pPr>
            <a:endParaRPr lang="zh-TW" altLang="en-US" sz="20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552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3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fld id="{C49F819C-ABAD-49DA-BDED-CAD2FC01F55A}" type="slidenum">
              <a:rPr kumimoji="0" lang="en-US" altLang="zh-TW" smtClean="0"/>
              <a:pPr eaLnBrk="1" hangingPunct="1"/>
              <a:t>34</a:t>
            </a:fld>
            <a:endParaRPr kumimoji="0" lang="en-US" altLang="zh-TW" smtClean="0"/>
          </a:p>
        </p:txBody>
      </p:sp>
      <p:sp>
        <p:nvSpPr>
          <p:cNvPr id="41987" name="投影片編號版面配置區 5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algn="r" eaLnBrk="1" hangingPunct="1"/>
            <a:fld id="{A4748253-6941-4191-9A7D-02B50E012828}" type="slidenum">
              <a:rPr kumimoji="0" lang="en-US" altLang="zh-TW" sz="1400"/>
              <a:pPr algn="r" eaLnBrk="1" hangingPunct="1"/>
              <a:t>34</a:t>
            </a:fld>
            <a:endParaRPr kumimoji="0" lang="en-US" altLang="zh-TW" sz="1400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65317" y="0"/>
            <a:ext cx="7993062" cy="1223963"/>
          </a:xfrm>
        </p:spPr>
        <p:txBody>
          <a:bodyPr/>
          <a:lstStyle/>
          <a:p>
            <a:pPr>
              <a:defRPr/>
            </a:pPr>
            <a:r>
              <a:rPr lang="zh-TW" altLang="en-US" sz="6000" b="1" dirty="0">
                <a:solidFill>
                  <a:srgbClr val="C00000"/>
                </a:solidFill>
              </a:rPr>
              <a:t>粒子群最佳化</a:t>
            </a:r>
            <a:endParaRPr lang="en-US" altLang="zh-TW" sz="60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989" name="Rectangle 3"/>
          <p:cNvSpPr>
            <a:spLocks noChangeArrowheads="1"/>
          </p:cNvSpPr>
          <p:nvPr/>
        </p:nvSpPr>
        <p:spPr bwMode="auto">
          <a:xfrm>
            <a:off x="827088" y="2133600"/>
            <a:ext cx="7632700" cy="410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07524" name="AutoShape 4"/>
          <p:cNvSpPr>
            <a:spLocks noChangeAspect="1" noChangeArrowheads="1"/>
          </p:cNvSpPr>
          <p:nvPr/>
        </p:nvSpPr>
        <p:spPr bwMode="auto">
          <a:xfrm>
            <a:off x="1403350" y="2636838"/>
            <a:ext cx="288925" cy="287337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07525" name="AutoShape 5"/>
          <p:cNvSpPr>
            <a:spLocks noChangeAspect="1" noChangeArrowheads="1"/>
          </p:cNvSpPr>
          <p:nvPr/>
        </p:nvSpPr>
        <p:spPr bwMode="auto">
          <a:xfrm>
            <a:off x="3924300" y="2924175"/>
            <a:ext cx="288925" cy="287338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07526" name="AutoShape 6"/>
          <p:cNvSpPr>
            <a:spLocks noChangeAspect="1" noChangeArrowheads="1"/>
          </p:cNvSpPr>
          <p:nvPr/>
        </p:nvSpPr>
        <p:spPr bwMode="auto">
          <a:xfrm>
            <a:off x="5940425" y="3284538"/>
            <a:ext cx="288925" cy="287337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07527" name="AutoShape 7"/>
          <p:cNvSpPr>
            <a:spLocks noChangeAspect="1" noChangeArrowheads="1"/>
          </p:cNvSpPr>
          <p:nvPr/>
        </p:nvSpPr>
        <p:spPr bwMode="auto">
          <a:xfrm>
            <a:off x="1908175" y="3789363"/>
            <a:ext cx="288925" cy="287337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07528" name="AutoShape 8"/>
          <p:cNvSpPr>
            <a:spLocks noChangeAspect="1" noChangeArrowheads="1"/>
          </p:cNvSpPr>
          <p:nvPr/>
        </p:nvSpPr>
        <p:spPr bwMode="auto">
          <a:xfrm>
            <a:off x="4859338" y="4437063"/>
            <a:ext cx="288925" cy="287337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07529" name="AutoShape 9"/>
          <p:cNvSpPr>
            <a:spLocks noChangeAspect="1" noChangeArrowheads="1"/>
          </p:cNvSpPr>
          <p:nvPr/>
        </p:nvSpPr>
        <p:spPr bwMode="auto">
          <a:xfrm>
            <a:off x="2339975" y="4797425"/>
            <a:ext cx="288925" cy="287338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07530" name="AutoShape 10"/>
          <p:cNvSpPr>
            <a:spLocks noChangeAspect="1" noChangeArrowheads="1"/>
          </p:cNvSpPr>
          <p:nvPr/>
        </p:nvSpPr>
        <p:spPr bwMode="auto">
          <a:xfrm>
            <a:off x="7019925" y="4797425"/>
            <a:ext cx="288925" cy="287338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07531" name="AutoShape 11"/>
          <p:cNvSpPr>
            <a:spLocks noChangeAspect="1" noChangeArrowheads="1"/>
          </p:cNvSpPr>
          <p:nvPr/>
        </p:nvSpPr>
        <p:spPr bwMode="auto">
          <a:xfrm>
            <a:off x="3779838" y="5300663"/>
            <a:ext cx="288925" cy="287337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07532" name="AutoShape 12"/>
          <p:cNvSpPr>
            <a:spLocks noChangeAspect="1" noChangeArrowheads="1"/>
          </p:cNvSpPr>
          <p:nvPr/>
        </p:nvSpPr>
        <p:spPr bwMode="auto">
          <a:xfrm>
            <a:off x="7380288" y="3933825"/>
            <a:ext cx="288925" cy="287338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07533" name="AutoShape 13"/>
          <p:cNvSpPr>
            <a:spLocks noChangeAspect="1" noChangeArrowheads="1"/>
          </p:cNvSpPr>
          <p:nvPr/>
        </p:nvSpPr>
        <p:spPr bwMode="auto">
          <a:xfrm>
            <a:off x="3635375" y="4365625"/>
            <a:ext cx="288925" cy="287338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07534" name="AutoShape 14"/>
          <p:cNvSpPr>
            <a:spLocks noChangeAspect="1" noChangeArrowheads="1"/>
          </p:cNvSpPr>
          <p:nvPr/>
        </p:nvSpPr>
        <p:spPr bwMode="auto">
          <a:xfrm>
            <a:off x="6948488" y="3213100"/>
            <a:ext cx="288925" cy="287338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07535" name="AutoShape 15"/>
          <p:cNvSpPr>
            <a:spLocks noChangeAspect="1" noChangeArrowheads="1"/>
          </p:cNvSpPr>
          <p:nvPr/>
        </p:nvSpPr>
        <p:spPr bwMode="auto">
          <a:xfrm>
            <a:off x="3203575" y="3644900"/>
            <a:ext cx="288925" cy="287338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42002" name="AutoShape 16"/>
          <p:cNvSpPr>
            <a:spLocks noChangeAspect="1" noChangeArrowheads="1"/>
          </p:cNvSpPr>
          <p:nvPr/>
        </p:nvSpPr>
        <p:spPr bwMode="auto">
          <a:xfrm>
            <a:off x="6011863" y="5445125"/>
            <a:ext cx="288925" cy="287338"/>
          </a:xfrm>
          <a:prstGeom prst="flowChartConnector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07537" name="Line 17"/>
          <p:cNvSpPr>
            <a:spLocks noChangeShapeType="1"/>
          </p:cNvSpPr>
          <p:nvPr/>
        </p:nvSpPr>
        <p:spPr bwMode="auto">
          <a:xfrm flipH="1">
            <a:off x="7380288" y="4221163"/>
            <a:ext cx="73025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7538" name="Line 18"/>
          <p:cNvSpPr>
            <a:spLocks noChangeShapeType="1"/>
          </p:cNvSpPr>
          <p:nvPr/>
        </p:nvSpPr>
        <p:spPr bwMode="auto">
          <a:xfrm>
            <a:off x="4140200" y="5445125"/>
            <a:ext cx="1008063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7539" name="Line 19"/>
          <p:cNvSpPr>
            <a:spLocks noChangeShapeType="1"/>
          </p:cNvSpPr>
          <p:nvPr/>
        </p:nvSpPr>
        <p:spPr bwMode="auto">
          <a:xfrm>
            <a:off x="4284663" y="3141663"/>
            <a:ext cx="719137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7540" name="Line 20"/>
          <p:cNvSpPr>
            <a:spLocks noChangeShapeType="1"/>
          </p:cNvSpPr>
          <p:nvPr/>
        </p:nvSpPr>
        <p:spPr bwMode="auto">
          <a:xfrm>
            <a:off x="6084888" y="3573463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7541" name="Line 21"/>
          <p:cNvSpPr>
            <a:spLocks noChangeShapeType="1"/>
          </p:cNvSpPr>
          <p:nvPr/>
        </p:nvSpPr>
        <p:spPr bwMode="auto">
          <a:xfrm>
            <a:off x="5219700" y="4652963"/>
            <a:ext cx="720725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7542" name="Line 22"/>
          <p:cNvSpPr>
            <a:spLocks noChangeShapeType="1"/>
          </p:cNvSpPr>
          <p:nvPr/>
        </p:nvSpPr>
        <p:spPr bwMode="auto">
          <a:xfrm flipH="1">
            <a:off x="6588125" y="4724400"/>
            <a:ext cx="576263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7543" name="Line 23"/>
          <p:cNvSpPr>
            <a:spLocks noChangeShapeType="1"/>
          </p:cNvSpPr>
          <p:nvPr/>
        </p:nvSpPr>
        <p:spPr bwMode="auto">
          <a:xfrm flipH="1">
            <a:off x="5580063" y="4868863"/>
            <a:ext cx="360362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7544" name="Line 24"/>
          <p:cNvSpPr>
            <a:spLocks noChangeShapeType="1"/>
          </p:cNvSpPr>
          <p:nvPr/>
        </p:nvSpPr>
        <p:spPr bwMode="auto">
          <a:xfrm flipH="1">
            <a:off x="5724525" y="4221163"/>
            <a:ext cx="287338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2011" name="Text Box 25"/>
          <p:cNvSpPr txBox="1">
            <a:spLocks noChangeArrowheads="1"/>
          </p:cNvSpPr>
          <p:nvPr/>
        </p:nvSpPr>
        <p:spPr bwMode="auto">
          <a:xfrm>
            <a:off x="4787900" y="5805488"/>
            <a:ext cx="2952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b="1">
                <a:solidFill>
                  <a:schemeClr val="folHlink"/>
                </a:solidFill>
                <a:latin typeface="標楷體" pitchFamily="65" charset="-120"/>
                <a:ea typeface="標楷體" pitchFamily="65" charset="-120"/>
              </a:rPr>
              <a:t>食物 </a:t>
            </a:r>
            <a:r>
              <a:rPr lang="en-US" altLang="zh-TW" b="1">
                <a:solidFill>
                  <a:schemeClr val="folHlink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>
                <a:solidFill>
                  <a:schemeClr val="folHlink"/>
                </a:solidFill>
                <a:latin typeface="標楷體" pitchFamily="65" charset="-120"/>
                <a:ea typeface="標楷體" pitchFamily="65" charset="-120"/>
              </a:rPr>
              <a:t>最佳解</a:t>
            </a:r>
            <a:r>
              <a:rPr lang="en-US" altLang="zh-TW" b="1">
                <a:solidFill>
                  <a:schemeClr val="folHlink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  <p:sp>
        <p:nvSpPr>
          <p:cNvPr id="107546" name="Rectangle 26"/>
          <p:cNvSpPr>
            <a:spLocks noChangeArrowheads="1"/>
          </p:cNvSpPr>
          <p:nvPr/>
        </p:nvSpPr>
        <p:spPr bwMode="auto">
          <a:xfrm>
            <a:off x="1763713" y="2573338"/>
            <a:ext cx="1212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r>
              <a:rPr lang="zh-TW" altLang="en-US" b="1">
                <a:latin typeface="標楷體" pitchFamily="65" charset="-120"/>
                <a:ea typeface="標楷體" pitchFamily="65" charset="-120"/>
              </a:rPr>
              <a:t>鳥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b="1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>
                <a:latin typeface="標楷體" pitchFamily="65" charset="-120"/>
                <a:ea typeface="標楷體" pitchFamily="65" charset="-120"/>
              </a:rPr>
              <a:t>粒子</a:t>
            </a:r>
            <a:r>
              <a:rPr lang="en-US" altLang="zh-TW" b="1"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  <p:sp>
        <p:nvSpPr>
          <p:cNvPr id="107547" name="Rectangle 27"/>
          <p:cNvSpPr>
            <a:spLocks noChangeArrowheads="1"/>
          </p:cNvSpPr>
          <p:nvPr/>
        </p:nvSpPr>
        <p:spPr bwMode="auto">
          <a:xfrm>
            <a:off x="5759450" y="5229225"/>
            <a:ext cx="3384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r>
              <a:rPr lang="zh-TW" altLang="en-US" sz="1600" b="1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我的位置靠近食物 </a:t>
            </a:r>
            <a:r>
              <a:rPr lang="en-US" altLang="zh-TW" sz="1600" b="1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!(</a:t>
            </a:r>
            <a:r>
              <a:rPr lang="zh-TW" altLang="en-US" sz="1600" b="1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全域最佳解</a:t>
            </a:r>
            <a:r>
              <a:rPr lang="en-US" altLang="zh-TW" sz="1600" b="1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  <p:sp>
        <p:nvSpPr>
          <p:cNvPr id="107548" name="Rectangle 28"/>
          <p:cNvSpPr>
            <a:spLocks noChangeArrowheads="1"/>
          </p:cNvSpPr>
          <p:nvPr/>
        </p:nvSpPr>
        <p:spPr bwMode="auto">
          <a:xfrm>
            <a:off x="3851275" y="2420938"/>
            <a:ext cx="3816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b="1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b="1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搜尋食物 </a:t>
            </a:r>
            <a:r>
              <a:rPr lang="en-US" altLang="zh-TW" b="1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適應值評估</a:t>
            </a:r>
            <a:r>
              <a:rPr lang="en-US" altLang="zh-TW" b="1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041839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107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repeatCount="2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500" fill="hold"/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500" fill="hold"/>
                                        <p:tgtEl>
                                          <p:spTgt spid="10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500" fill="hold"/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500" fill="hold"/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500" fill="hold"/>
                                        <p:tgtEl>
                                          <p:spTgt spid="107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48148E-6 L -1.38889E-6 0.09467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722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85185E-6 L -0.04739 0.11574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8" y="5787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-0.0158 0.07362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3681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0.10243 0.04213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2" y="2106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22222E-6 L 0.14166 0.0632 " pathEditMode="relative" rAng="0" ptsTypes="AA">
                                      <p:cBhvr>
                                        <p:cTn id="66" dur="5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3148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 L 0.17326 0.0213 " pathEditMode="relative" rAng="0" ptsTypes="AA">
                                      <p:cBhvr>
                                        <p:cTn id="68" dur="500" fill="hold"/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63" y="1065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6 L 0.14965 0.03171 " pathEditMode="relative" rAng="0" ptsTypes="AA">
                                      <p:cBhvr>
                                        <p:cTn id="70" dur="500" fill="hold"/>
                                        <p:tgtEl>
                                          <p:spTgt spid="1075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83" y="1574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11111E-6 L 0.11007 0.02107 " pathEditMode="relative" rAng="0" ptsTypes="AA">
                                      <p:cBhvr>
                                        <p:cTn id="72" dur="500" fill="hold"/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3" y="1042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7407E-6 L 0.11024 0.05278 " pathEditMode="relative" rAng="0" ptsTypes="AA">
                                      <p:cBhvr>
                                        <p:cTn id="74" dur="5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3" y="2639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7037E-7 L 0.09445 0.01065 " pathEditMode="relative" rAng="0" ptsTypes="AA">
                                      <p:cBhvr>
                                        <p:cTn id="76" dur="500" fill="hold"/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2" y="532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44444E-6 L 0.11024 0.02106 " pathEditMode="relative" rAng="0" ptsTypes="AA">
                                      <p:cBhvr>
                                        <p:cTn id="78" dur="500" fill="hold"/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3" y="1042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35" presetClass="emph" presetSubtype="0" repeatCount="2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0" dur="500" fill="hold"/>
                                        <p:tgtEl>
                                          <p:spTgt spid="107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2" presetID="35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500" fill="hold"/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2" presetID="35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3" dur="500" fill="hold"/>
                                        <p:tgtEl>
                                          <p:spTgt spid="10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5" dur="500" fill="hold"/>
                                        <p:tgtEl>
                                          <p:spTgt spid="107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7" dur="500" fill="hold"/>
                                        <p:tgtEl>
                                          <p:spTgt spid="107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9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0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7 L -0.07084 0.09468 " pathEditMode="relative" rAng="0" ptsTypes="AA">
                                      <p:cBhvr>
                                        <p:cTn id="109" dur="500" fill="hold"/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2" y="4722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0.07362 L -0.10243 0.16806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0" y="4722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739 0.11574 L -0.071 0.19954 " pathEditMode="relative" rAng="0" ptsTypes="AA">
                                      <p:cBhvr>
                                        <p:cTn id="113" dur="500" fill="hold"/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1" y="4190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.09467 L -0.03941 0.1787 " pathEditMode="relative" rAng="0" ptsTypes="AA">
                                      <p:cBhvr>
                                        <p:cTn id="115" dur="5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" y="4190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025 0.02106 L 0.07101 0.10509 " pathEditMode="relative" rAng="0" ptsTypes="AA">
                                      <p:cBhvr>
                                        <p:cTn id="117" dur="500" fill="hold"/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2" y="4190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243 0.04213 L 0.13385 0.07361 " pathEditMode="relative" rAng="0" ptsTypes="AA">
                                      <p:cBhvr>
                                        <p:cTn id="119" dur="500" fill="hold"/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3" y="1574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965 0.03172 L 0.10243 0.11575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1075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1" y="419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445 0.01065 L 0.20469 0.04213 " pathEditMode="relative" rAng="0" ptsTypes="AA">
                                      <p:cBhvr>
                                        <p:cTn id="123" dur="500" fill="hold"/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3" y="1574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007 0.02106 L 0.1967 0.14722 " pathEditMode="relative" rAng="0" ptsTypes="AA">
                                      <p:cBhvr>
                                        <p:cTn id="125" dur="500" fill="hold"/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6296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166 0.0632 L 0.13385 0.15787 " pathEditMode="relative" rAng="0" ptsTypes="AA">
                                      <p:cBhvr>
                                        <p:cTn id="127" dur="5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4722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024 0.05278 L 0.11806 0.14723 " pathEditMode="relative" rAng="0" ptsTypes="AA">
                                      <p:cBhvr>
                                        <p:cTn id="129" dur="5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" y="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4" grpId="1" animBg="1"/>
      <p:bldP spid="107525" grpId="0" animBg="1"/>
      <p:bldP spid="107525" grpId="1" animBg="1"/>
      <p:bldP spid="107526" grpId="0" animBg="1"/>
      <p:bldP spid="107526" grpId="1" animBg="1"/>
      <p:bldP spid="107527" grpId="0" animBg="1"/>
      <p:bldP spid="107527" grpId="1" animBg="1"/>
      <p:bldP spid="107528" grpId="0" animBg="1"/>
      <p:bldP spid="107528" grpId="1" animBg="1"/>
      <p:bldP spid="107529" grpId="0" animBg="1"/>
      <p:bldP spid="107529" grpId="1" animBg="1"/>
      <p:bldP spid="107530" grpId="0" animBg="1"/>
      <p:bldP spid="107530" grpId="1" animBg="1"/>
      <p:bldP spid="107531" grpId="0" animBg="1"/>
      <p:bldP spid="107531" grpId="1" animBg="1"/>
      <p:bldP spid="107532" grpId="0" animBg="1"/>
      <p:bldP spid="107532" grpId="1" animBg="1"/>
      <p:bldP spid="107533" grpId="0" animBg="1"/>
      <p:bldP spid="107533" grpId="1" animBg="1"/>
      <p:bldP spid="107534" grpId="0" animBg="1"/>
      <p:bldP spid="107534" grpId="1" animBg="1"/>
      <p:bldP spid="107535" grpId="0" animBg="1"/>
      <p:bldP spid="107535" grpId="1" animBg="1"/>
      <p:bldP spid="107537" grpId="0" animBg="1"/>
      <p:bldP spid="107537" grpId="1" animBg="1"/>
      <p:bldP spid="107537" grpId="2" animBg="1"/>
      <p:bldP spid="107538" grpId="0" animBg="1"/>
      <p:bldP spid="107538" grpId="1" animBg="1"/>
      <p:bldP spid="107538" grpId="2" animBg="1"/>
      <p:bldP spid="107539" grpId="0" animBg="1"/>
      <p:bldP spid="107539" grpId="1" animBg="1"/>
      <p:bldP spid="107539" grpId="2" animBg="1"/>
      <p:bldP spid="107540" grpId="0" animBg="1"/>
      <p:bldP spid="107540" grpId="1" animBg="1"/>
      <p:bldP spid="107540" grpId="2" animBg="1"/>
      <p:bldP spid="107541" grpId="0" animBg="1"/>
      <p:bldP spid="107541" grpId="1" animBg="1"/>
      <p:bldP spid="107541" grpId="2" animBg="1"/>
      <p:bldP spid="107542" grpId="0" animBg="1"/>
      <p:bldP spid="107542" grpId="1" animBg="1"/>
      <p:bldP spid="107542" grpId="2" animBg="1"/>
      <p:bldP spid="107543" grpId="0" animBg="1"/>
      <p:bldP spid="107543" grpId="1" animBg="1"/>
      <p:bldP spid="107543" grpId="2" animBg="1"/>
      <p:bldP spid="107544" grpId="0" animBg="1"/>
      <p:bldP spid="107544" grpId="1" animBg="1"/>
      <p:bldP spid="107544" grpId="2" animBg="1"/>
      <p:bldP spid="107546" grpId="0"/>
      <p:bldP spid="107547" grpId="0"/>
      <p:bldP spid="107547" grpId="1"/>
      <p:bldP spid="107548" grpId="0"/>
      <p:bldP spid="107548" grpId="1"/>
      <p:bldP spid="107548" grpId="2"/>
      <p:bldP spid="107548" grpId="3"/>
      <p:bldP spid="107548" grpId="4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粒子群最佳化</a:t>
            </a:r>
            <a:endParaRPr lang="zh-TW" altLang="en-US" sz="6000" dirty="0">
              <a:solidFill>
                <a:srgbClr val="C0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35</a:t>
            </a:fld>
            <a:endParaRPr lang="zh-TW" altLang="en-US"/>
          </a:p>
        </p:txBody>
      </p:sp>
      <p:pic>
        <p:nvPicPr>
          <p:cNvPr id="5" name="Picture 5" descr="MCj0393818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54999" y="4649842"/>
            <a:ext cx="1220787" cy="1074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6"/>
          <p:cNvSpPr>
            <a:spLocks noChangeShapeType="1"/>
          </p:cNvSpPr>
          <p:nvPr/>
        </p:nvSpPr>
        <p:spPr bwMode="auto">
          <a:xfrm flipV="1">
            <a:off x="4000210" y="4971018"/>
            <a:ext cx="2087563" cy="3603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 lang="zh-TW" altLang="en-US" sz="1800">
              <a:latin typeface="+mj-ea"/>
              <a:ea typeface="+mj-ea"/>
            </a:endParaRP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V="1">
            <a:off x="3556716" y="3886640"/>
            <a:ext cx="503238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 lang="zh-TW" altLang="en-US" sz="1800">
              <a:latin typeface="+mj-ea"/>
              <a:ea typeface="+mj-ea"/>
            </a:endParaRP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V="1">
            <a:off x="1232939" y="5745497"/>
            <a:ext cx="1295400" cy="504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 lang="zh-TW" altLang="en-US" sz="1800">
              <a:latin typeface="+mj-ea"/>
              <a:ea typeface="+mj-ea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97289" y="5415532"/>
            <a:ext cx="187166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原來速度 </a:t>
            </a:r>
            <a:r>
              <a:rPr lang="en-US" altLang="zh-TW" sz="1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en-US" altLang="zh-TW" sz="1800" baseline="-25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id</a:t>
            </a:r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 flipV="1">
            <a:off x="4000210" y="4610656"/>
            <a:ext cx="1008063" cy="360362"/>
          </a:xfrm>
          <a:prstGeom prst="line">
            <a:avLst/>
          </a:prstGeom>
          <a:noFill/>
          <a:ln w="38100">
            <a:solidFill>
              <a:srgbClr val="3399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 lang="zh-TW" altLang="en-US" sz="1800">
              <a:latin typeface="+mj-ea"/>
              <a:ea typeface="+mj-ea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2136672" y="3861139"/>
            <a:ext cx="156966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eaLnBrk="1" hangingPunct="1">
              <a:defRPr/>
            </a:pPr>
            <a:r>
              <a:rPr lang="zh-TW" altLang="en-US" sz="18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過去自身經驗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4396177" y="5376165"/>
            <a:ext cx="156966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eaLnBrk="1" hangingPunct="1">
              <a:defRPr/>
            </a:pPr>
            <a:r>
              <a:rPr lang="zh-TW" altLang="en-US" sz="1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同伴飛行經驗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3883000" y="4261072"/>
            <a:ext cx="110799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eaLnBrk="1" hangingPunct="1">
              <a:defRPr/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運動向量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2921502" y="3198469"/>
            <a:ext cx="263405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eaLnBrk="1" hangingPunct="1">
              <a:defRPr/>
            </a:pPr>
            <a:r>
              <a:rPr lang="zh-TW" altLang="en-US" sz="18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目前的區域最佳解 </a:t>
            </a:r>
            <a:r>
              <a:rPr lang="en-US" altLang="zh-TW" sz="18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pbest</a:t>
            </a:r>
            <a:endParaRPr lang="en-US" altLang="zh-TW" sz="1800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5" name="Picture 16" descr="MCj0393818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04830" y="3665204"/>
            <a:ext cx="1096963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2755610" y="5929868"/>
            <a:ext cx="17478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eaLnBrk="1" hangingPunct="1">
              <a:defRPr/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原來位置 </a:t>
            </a:r>
            <a:r>
              <a:rPr lang="en-US" altLang="zh-TW" sz="1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x</a:t>
            </a:r>
            <a:r>
              <a:rPr lang="en-US" altLang="zh-TW" sz="1800" baseline="-250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id</a:t>
            </a:r>
            <a:r>
              <a:rPr lang="en-US" altLang="zh-TW" sz="1800" baseline="-25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(t)</a:t>
            </a: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6679910" y="3489881"/>
            <a:ext cx="19446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eaLnBrk="1" hangingPunct="1">
              <a:defRPr/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新位置 </a:t>
            </a:r>
            <a:r>
              <a:rPr lang="en-US" altLang="zh-TW" sz="1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x</a:t>
            </a:r>
            <a:r>
              <a:rPr lang="en-US" altLang="zh-TW" sz="1800" baseline="-250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id</a:t>
            </a:r>
            <a:r>
              <a:rPr lang="en-US" altLang="zh-TW" sz="1800" baseline="-25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(t+1)</a:t>
            </a:r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2776248" y="6331506"/>
            <a:ext cx="165576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eaLnBrk="1" hangingPunct="1">
              <a:defRPr/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原來速度 </a:t>
            </a:r>
            <a:r>
              <a:rPr lang="en-US" altLang="zh-TW" sz="1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en-US" altLang="zh-TW" sz="1800" baseline="-25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id(t)</a:t>
            </a:r>
          </a:p>
        </p:txBody>
      </p:sp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6715628" y="3913389"/>
            <a:ext cx="194468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eaLnBrk="1" hangingPunct="1">
              <a:defRPr/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新速度</a:t>
            </a:r>
            <a:r>
              <a:rPr lang="zh-TW" altLang="en-US" sz="1800" dirty="0" smtClean="0">
                <a:latin typeface="+mj-ea"/>
                <a:ea typeface="+mj-ea"/>
              </a:rPr>
              <a:t> </a:t>
            </a:r>
            <a:r>
              <a:rPr lang="en-US" altLang="zh-TW" sz="1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en-US" altLang="zh-TW" sz="1800" baseline="-25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id(t+1)</a:t>
            </a: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6087773" y="4763302"/>
            <a:ext cx="263405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eaLnBrk="1" hangingPunct="1">
              <a:defRPr/>
            </a:pPr>
            <a:r>
              <a:rPr lang="zh-TW" altLang="en-US" sz="1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目前的全域最佳解 </a:t>
            </a:r>
            <a:r>
              <a:rPr lang="en-US" altLang="zh-TW" sz="1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gbest</a:t>
            </a:r>
            <a:endParaRPr lang="en-US" altLang="zh-TW" sz="1800" dirty="0" smtClean="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字方塊 20"/>
              <p:cNvSpPr txBox="1"/>
              <p:nvPr/>
            </p:nvSpPr>
            <p:spPr>
              <a:xfrm>
                <a:off x="272548" y="1801574"/>
                <a:ext cx="8768902" cy="6886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速度更新公式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𝑖𝑑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𝑖𝑑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𝑅𝑎𝑛𝑑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()×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𝑖𝑑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𝑖𝑑</m:t>
                            </m:r>
                          </m:sub>
                        </m:sSub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𝑅𝑎𝑛𝑑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()×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𝑔𝑑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𝑖𝑑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位置更新公式</a:t>
                </a:r>
                <a:r>
                  <a:rPr lang="en-US" altLang="zh-TW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𝑖𝑑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𝑖𝑑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𝑖𝑑</m:t>
                        </m:r>
                      </m:sub>
                    </m:sSub>
                  </m:oMath>
                </a14:m>
                <a:endPara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21" name="文字方塊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548" y="1801574"/>
                <a:ext cx="8768902" cy="688650"/>
              </a:xfrm>
              <a:prstGeom prst="rect">
                <a:avLst/>
              </a:prstGeom>
              <a:blipFill rotWithShape="0">
                <a:blip r:embed="rId3"/>
                <a:stretch>
                  <a:fillRect l="-626" t="-1770" b="-141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字方塊 21"/>
              <p:cNvSpPr txBox="1"/>
              <p:nvPr/>
            </p:nvSpPr>
            <p:spPr>
              <a:xfrm>
                <a:off x="88003" y="2647906"/>
                <a:ext cx="1734834" cy="1499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v: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速度</a:t>
                </a:r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w: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慣性權重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c: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學習因子</a:t>
                </a:r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𝑖𝑑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區域最佳解</a:t>
                </a:r>
                <a:endParaRPr lang="en-US" altLang="zh-TW" dirty="0" smtClean="0"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𝑔𝑑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全域最佳解</a:t>
                </a:r>
                <a:endPara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文字方塊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03" y="2647906"/>
                <a:ext cx="1734834" cy="1499898"/>
              </a:xfrm>
              <a:prstGeom prst="rect">
                <a:avLst/>
              </a:prstGeom>
              <a:blipFill rotWithShape="0">
                <a:blip r:embed="rId4"/>
                <a:stretch>
                  <a:fillRect t="-2033" r="-2807" b="-447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77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粒子群最佳化</a:t>
            </a:r>
            <a:endParaRPr lang="zh-TW" altLang="en-US" sz="6000" dirty="0">
              <a:solidFill>
                <a:srgbClr val="C0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953674" y="6230276"/>
            <a:ext cx="1905000" cy="457200"/>
          </a:xfrm>
        </p:spPr>
        <p:txBody>
          <a:bodyPr/>
          <a:lstStyle/>
          <a:p>
            <a:fld id="{3858EBDB-2377-412A-9AC7-98F3D7B54BD2}" type="slidenum">
              <a:rPr lang="zh-TW" altLang="en-US" smtClean="0"/>
              <a:t>36</a:t>
            </a:fld>
            <a:endParaRPr lang="zh-TW" altLang="en-US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648203" y="1885613"/>
            <a:ext cx="3888987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以任意的位置和速度來初始化粒子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829280" y="2590721"/>
            <a:ext cx="3584662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評估各個粒子的適應值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904942" y="3431130"/>
            <a:ext cx="3433339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更新 </a:t>
            </a:r>
            <a:r>
              <a:rPr lang="en-US" altLang="zh-TW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pbest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與 </a:t>
            </a:r>
            <a:r>
              <a:rPr lang="en-US" altLang="zh-TW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gbest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值</a:t>
            </a: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3113287" y="4992676"/>
            <a:ext cx="3010152" cy="987569"/>
          </a:xfrm>
          <a:prstGeom prst="flowChartDecision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latin typeface="+mj-ea"/>
              <a:ea typeface="+mj-ea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335413" y="4210129"/>
            <a:ext cx="27880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更新各個粒子位置及速度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4129089" y="1308291"/>
            <a:ext cx="927214" cy="404749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開始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3837630" y="5287838"/>
            <a:ext cx="16624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滿足終止條件</a:t>
            </a:r>
          </a:p>
        </p:txBody>
      </p:sp>
      <p:sp>
        <p:nvSpPr>
          <p:cNvPr id="12" name="AutoShape 10"/>
          <p:cNvSpPr>
            <a:spLocks noChangeArrowheads="1"/>
          </p:cNvSpPr>
          <p:nvPr/>
        </p:nvSpPr>
        <p:spPr bwMode="auto">
          <a:xfrm>
            <a:off x="3978951" y="6257010"/>
            <a:ext cx="1299084" cy="528351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結束</a:t>
            </a: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3374499" y="4089896"/>
            <a:ext cx="2588728" cy="6133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latin typeface="+mj-ea"/>
              <a:ea typeface="+mj-ea"/>
            </a:endParaRPr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H="1">
            <a:off x="4592695" y="1713040"/>
            <a:ext cx="1" cy="17257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zh-TW" altLang="en-US">
              <a:latin typeface="+mj-ea"/>
              <a:ea typeface="+mj-ea"/>
            </a:endParaRPr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>
            <a:off x="4592697" y="2294162"/>
            <a:ext cx="0" cy="29655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zh-TW" altLang="en-US">
              <a:latin typeface="+mj-ea"/>
              <a:ea typeface="+mj-ea"/>
            </a:endParaRPr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4603181" y="2960053"/>
            <a:ext cx="0" cy="4673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zh-TW" altLang="en-US">
              <a:latin typeface="+mj-ea"/>
              <a:ea typeface="+mj-ea"/>
            </a:endParaRPr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 flipH="1">
            <a:off x="4606784" y="3800610"/>
            <a:ext cx="1664" cy="28701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zh-TW" altLang="en-US">
              <a:latin typeface="+mj-ea"/>
              <a:ea typeface="+mj-ea"/>
            </a:endParaRPr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4612659" y="4703242"/>
            <a:ext cx="1584" cy="29655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zh-TW" altLang="en-US">
              <a:latin typeface="+mj-ea"/>
              <a:ea typeface="+mj-ea"/>
            </a:endParaRPr>
          </a:p>
        </p:txBody>
      </p:sp>
      <p:cxnSp>
        <p:nvCxnSpPr>
          <p:cNvPr id="19" name="AutoShape 17"/>
          <p:cNvCxnSpPr>
            <a:cxnSpLocks noChangeShapeType="1"/>
            <a:stCxn id="8" idx="1"/>
            <a:endCxn id="6" idx="1"/>
          </p:cNvCxnSpPr>
          <p:nvPr/>
        </p:nvCxnSpPr>
        <p:spPr bwMode="auto">
          <a:xfrm rot="10800000">
            <a:off x="2829281" y="2775387"/>
            <a:ext cx="284007" cy="2711074"/>
          </a:xfrm>
          <a:prstGeom prst="bentConnector3">
            <a:avLst>
              <a:gd name="adj1" fmla="val 18049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Line 18"/>
          <p:cNvSpPr>
            <a:spLocks noChangeShapeType="1"/>
          </p:cNvSpPr>
          <p:nvPr/>
        </p:nvSpPr>
        <p:spPr bwMode="auto">
          <a:xfrm flipH="1">
            <a:off x="4628493" y="5980245"/>
            <a:ext cx="0" cy="25003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zh-TW" altLang="en-US">
              <a:latin typeface="+mj-ea"/>
              <a:ea typeface="+mj-ea"/>
            </a:endParaRP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2587173" y="5499863"/>
            <a:ext cx="38573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否</a:t>
            </a: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4788926" y="5887678"/>
            <a:ext cx="38573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</a:p>
        </p:txBody>
      </p:sp>
    </p:spTree>
    <p:extLst>
      <p:ext uri="{BB962C8B-B14F-4D97-AF65-F5344CB8AC3E}">
        <p14:creationId xmlns:p14="http://schemas.microsoft.com/office/powerpoint/2010/main" val="272564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C00000"/>
                </a:solidFill>
              </a:rPr>
              <a:t>粒子群最佳化</a:t>
            </a:r>
            <a:endParaRPr lang="zh-TW" altLang="en-US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0714" y="1567589"/>
            <a:ext cx="8373262" cy="5133249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0000CC"/>
                </a:solidFill>
              </a:rPr>
              <a:t>優點</a:t>
            </a:r>
            <a:endParaRPr lang="en-US" altLang="zh-TW" sz="3600" b="1" dirty="0" smtClean="0">
              <a:solidFill>
                <a:srgbClr val="0000CC"/>
              </a:solidFill>
            </a:endParaRPr>
          </a:p>
          <a:p>
            <a:pPr lvl="1"/>
            <a:r>
              <a:rPr lang="zh-TW" altLang="en-US" sz="2800" b="1" dirty="0"/>
              <a:t>粒子群最佳化找尋最佳解的過程中，因本身機制</a:t>
            </a:r>
            <a:r>
              <a:rPr lang="zh-TW" altLang="en-US" sz="2800" b="1" dirty="0">
                <a:solidFill>
                  <a:srgbClr val="FF0000"/>
                </a:solidFill>
              </a:rPr>
              <a:t>不需利用突變或是重複利用的計算</a:t>
            </a:r>
            <a:r>
              <a:rPr lang="zh-TW" altLang="en-US" sz="2800" b="1" dirty="0"/>
              <a:t>，</a:t>
            </a:r>
            <a:r>
              <a:rPr lang="zh-TW" altLang="en-US" sz="2800" b="1" dirty="0">
                <a:solidFill>
                  <a:srgbClr val="0000CC"/>
                </a:solidFill>
              </a:rPr>
              <a:t>僅以當前的最佳解</a:t>
            </a:r>
            <a:r>
              <a:rPr lang="zh-TW" altLang="en-US" sz="2800" b="1" dirty="0"/>
              <a:t>來提供參考</a:t>
            </a:r>
            <a:r>
              <a:rPr lang="zh-TW" altLang="en-US" sz="2800" b="1" dirty="0" smtClean="0"/>
              <a:t>資訊及修正</a:t>
            </a:r>
            <a:r>
              <a:rPr lang="zh-TW" altLang="en-US" sz="2800" b="1" dirty="0"/>
              <a:t>的功用，因此可以</a:t>
            </a:r>
            <a:r>
              <a:rPr lang="zh-TW" altLang="en-US" sz="2800" b="1" dirty="0">
                <a:solidFill>
                  <a:srgbClr val="0000CC"/>
                </a:solidFill>
              </a:rPr>
              <a:t>有效的搜尋</a:t>
            </a:r>
            <a:r>
              <a:rPr lang="zh-TW" altLang="en-US" sz="2800" b="1" dirty="0"/>
              <a:t>並</a:t>
            </a:r>
            <a:r>
              <a:rPr lang="zh-TW" altLang="en-US" sz="2800" b="1" dirty="0">
                <a:solidFill>
                  <a:srgbClr val="0000CC"/>
                </a:solidFill>
              </a:rPr>
              <a:t>提升速度</a:t>
            </a:r>
            <a:r>
              <a:rPr lang="zh-TW" altLang="en-US" sz="2800" b="1" dirty="0"/>
              <a:t>。</a:t>
            </a:r>
            <a:endParaRPr lang="en-US" altLang="zh-TW" sz="2800" b="1" dirty="0"/>
          </a:p>
          <a:p>
            <a:pPr lvl="1"/>
            <a:endParaRPr lang="en-US" altLang="zh-TW" sz="2800" b="1" dirty="0" smtClean="0"/>
          </a:p>
          <a:p>
            <a:r>
              <a:rPr lang="zh-TW" altLang="en-US" sz="3600" b="1" dirty="0" smtClean="0">
                <a:solidFill>
                  <a:srgbClr val="0000CC"/>
                </a:solidFill>
              </a:rPr>
              <a:t>缺點</a:t>
            </a:r>
            <a:endParaRPr lang="en-US" altLang="zh-TW" sz="3600" b="1" dirty="0" smtClean="0">
              <a:solidFill>
                <a:srgbClr val="0000CC"/>
              </a:solidFill>
            </a:endParaRPr>
          </a:p>
          <a:p>
            <a:pPr lvl="1"/>
            <a:r>
              <a:rPr lang="zh-TW" altLang="en-US" sz="2800" b="1" dirty="0" smtClean="0"/>
              <a:t>粒子</a:t>
            </a:r>
            <a:r>
              <a:rPr lang="zh-TW" altLang="en-US" sz="2800" b="1" dirty="0"/>
              <a:t>群最佳化</a:t>
            </a:r>
            <a:r>
              <a:rPr lang="zh-TW" altLang="en-US" sz="2800" b="1" dirty="0">
                <a:solidFill>
                  <a:srgbClr val="FF0000"/>
                </a:solidFill>
              </a:rPr>
              <a:t>需要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足夠基本數量粒子數</a:t>
            </a:r>
            <a:r>
              <a:rPr lang="zh-TW" altLang="en-US" sz="2800" b="1" dirty="0" smtClean="0"/>
              <a:t>，若無一定數量的粒子數，會無法有效收斂至最佳解，然而</a:t>
            </a:r>
            <a:r>
              <a:rPr lang="zh-TW" altLang="en-US" sz="2800" b="1" dirty="0" smtClean="0">
                <a:solidFill>
                  <a:srgbClr val="0000CC"/>
                </a:solidFill>
              </a:rPr>
              <a:t>越多的粒子數目會使運算時間更長</a:t>
            </a:r>
            <a:r>
              <a:rPr lang="zh-TW" altLang="en-US" sz="2800" b="1" dirty="0" smtClean="0"/>
              <a:t>。</a:t>
            </a:r>
            <a:endParaRPr lang="en-US" altLang="zh-TW" sz="2800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247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ctrTitle"/>
          </p:nvPr>
        </p:nvSpPr>
        <p:spPr>
          <a:xfrm>
            <a:off x="1030014" y="871670"/>
            <a:ext cx="7632848" cy="2414721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/>
            <a:r>
              <a:rPr lang="zh-TW" altLang="en-US" sz="6000" b="1" dirty="0">
                <a:solidFill>
                  <a:srgbClr val="C00000"/>
                </a:solidFill>
                <a:latin typeface="+mj-ea"/>
              </a:rPr>
              <a:t>差</a:t>
            </a:r>
            <a:r>
              <a:rPr lang="zh-TW" altLang="en-US" sz="6000" b="1" dirty="0" smtClean="0">
                <a:solidFill>
                  <a:srgbClr val="C00000"/>
                </a:solidFill>
                <a:latin typeface="+mj-ea"/>
              </a:rPr>
              <a:t>分演化</a:t>
            </a:r>
            <a:r>
              <a:rPr lang="en-US" altLang="zh-TW" b="1" dirty="0" smtClean="0">
                <a:solidFill>
                  <a:srgbClr val="C00000"/>
                </a:solidFill>
                <a:latin typeface="+mj-ea"/>
              </a:rPr>
              <a:t/>
            </a:r>
            <a:br>
              <a:rPr lang="en-US" altLang="zh-TW" b="1" dirty="0" smtClean="0">
                <a:solidFill>
                  <a:srgbClr val="C00000"/>
                </a:solidFill>
                <a:latin typeface="+mj-ea"/>
              </a:rPr>
            </a:br>
            <a:r>
              <a:rPr lang="en-US" altLang="zh-TW" b="1" dirty="0" smtClean="0">
                <a:solidFill>
                  <a:srgbClr val="C00000"/>
                </a:solidFill>
              </a:rPr>
              <a:t>Differential Evolution (DE)</a:t>
            </a:r>
            <a:endParaRPr lang="zh-TW" b="1" dirty="0">
              <a:solidFill>
                <a:srgbClr val="C00000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3903375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 smtClean="0">
                <a:solidFill>
                  <a:srgbClr val="C00000"/>
                </a:solidFill>
                <a:latin typeface="+mj-ea"/>
              </a:rPr>
              <a:t>差</a:t>
            </a:r>
            <a:r>
              <a:rPr lang="zh-TW" altLang="en-US" sz="6000" b="1" dirty="0">
                <a:solidFill>
                  <a:srgbClr val="C00000"/>
                </a:solidFill>
                <a:latin typeface="+mj-ea"/>
              </a:rPr>
              <a:t>分演化</a:t>
            </a:r>
            <a:endParaRPr lang="zh-TW" altLang="en-US" sz="60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6014" y="1635956"/>
            <a:ext cx="8128000" cy="522204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3200" b="1" dirty="0"/>
              <a:t>差分</a:t>
            </a:r>
            <a:r>
              <a:rPr lang="zh-TW" altLang="en-US" sz="3200" b="1" dirty="0" smtClean="0"/>
              <a:t>進化演算法是由 </a:t>
            </a:r>
            <a:r>
              <a:rPr lang="en-US" altLang="zh-TW" sz="3200" b="1" dirty="0" err="1" smtClean="0"/>
              <a:t>Storn</a:t>
            </a:r>
            <a:r>
              <a:rPr lang="en-US" altLang="zh-TW" sz="3200" b="1" dirty="0" smtClean="0"/>
              <a:t> </a:t>
            </a:r>
            <a:r>
              <a:rPr lang="zh-TW" altLang="en-US" sz="3200" b="1" dirty="0" smtClean="0"/>
              <a:t>和 </a:t>
            </a:r>
            <a:r>
              <a:rPr lang="en-US" altLang="zh-TW" sz="3200" b="1" dirty="0" smtClean="0"/>
              <a:t>Price </a:t>
            </a:r>
            <a:r>
              <a:rPr lang="zh-TW" altLang="en-US" sz="3200" b="1" dirty="0" smtClean="0"/>
              <a:t>於</a:t>
            </a:r>
            <a:r>
              <a:rPr lang="en-US" altLang="zh-TW" sz="3200" b="1" dirty="0" smtClean="0"/>
              <a:t>1995</a:t>
            </a:r>
            <a:r>
              <a:rPr lang="zh-TW" altLang="en-US" sz="3200" b="1" dirty="0" smtClean="0"/>
              <a:t>年</a:t>
            </a:r>
            <a:r>
              <a:rPr lang="zh-TW" altLang="en-US" sz="3200" b="1" dirty="0"/>
              <a:t>所</a:t>
            </a:r>
            <a:r>
              <a:rPr lang="zh-TW" altLang="en-US" sz="3200" b="1" dirty="0" smtClean="0"/>
              <a:t>發表的另一種演化計算方法。 </a:t>
            </a:r>
            <a:endParaRPr lang="en-US" altLang="zh-TW" sz="3200" b="1" dirty="0" smtClean="0"/>
          </a:p>
          <a:p>
            <a:pPr>
              <a:lnSpc>
                <a:spcPct val="150000"/>
              </a:lnSpc>
            </a:pPr>
            <a:endParaRPr lang="en-US" altLang="zh-TW" sz="3200" b="1" dirty="0"/>
          </a:p>
          <a:p>
            <a:pPr>
              <a:lnSpc>
                <a:spcPct val="150000"/>
              </a:lnSpc>
            </a:pPr>
            <a:r>
              <a:rPr lang="zh-TW" altLang="en-US" sz="3200" b="1" dirty="0" smtClean="0"/>
              <a:t>差</a:t>
            </a:r>
            <a:r>
              <a:rPr lang="zh-TW" altLang="en-US" sz="3200" b="1" dirty="0"/>
              <a:t>分進化</a:t>
            </a:r>
            <a:r>
              <a:rPr lang="zh-TW" altLang="en-US" sz="3200" b="1" dirty="0" smtClean="0"/>
              <a:t>演算法其優點</a:t>
            </a:r>
            <a:r>
              <a:rPr lang="zh-TW" altLang="en-US" sz="3200" b="1" dirty="0"/>
              <a:t>為</a:t>
            </a:r>
            <a:r>
              <a:rPr lang="zh-TW" altLang="en-US" sz="3200" b="1" dirty="0" smtClean="0">
                <a:solidFill>
                  <a:srgbClr val="0000CC"/>
                </a:solidFill>
              </a:rPr>
              <a:t>結構簡單</a:t>
            </a:r>
            <a:r>
              <a:rPr lang="zh-TW" altLang="en-US" sz="3200" b="1" dirty="0">
                <a:solidFill>
                  <a:srgbClr val="0000CC"/>
                </a:solidFill>
              </a:rPr>
              <a:t>、程式容易實作、所需調整的參數較</a:t>
            </a:r>
            <a:r>
              <a:rPr lang="zh-TW" altLang="en-US" sz="3200" b="1" dirty="0" smtClean="0">
                <a:solidFill>
                  <a:srgbClr val="0000CC"/>
                </a:solidFill>
              </a:rPr>
              <a:t>少</a:t>
            </a:r>
            <a:r>
              <a:rPr lang="zh-TW" altLang="en-US" sz="3200" b="1" dirty="0" smtClean="0">
                <a:solidFill>
                  <a:srgbClr val="0000CC"/>
                </a:solidFill>
                <a:latin typeface="標楷體"/>
                <a:ea typeface="標楷體"/>
              </a:rPr>
              <a:t>、</a:t>
            </a:r>
            <a:r>
              <a:rPr lang="zh-TW" altLang="en-US" sz="3200" b="1" dirty="0" smtClean="0"/>
              <a:t>及</a:t>
            </a:r>
            <a:r>
              <a:rPr lang="zh-TW" altLang="en-US" sz="3200" b="1" dirty="0" smtClean="0">
                <a:solidFill>
                  <a:srgbClr val="0000CC"/>
                </a:solidFill>
              </a:rPr>
              <a:t>高效能</a:t>
            </a:r>
            <a:r>
              <a:rPr lang="zh-TW" altLang="en-US" sz="3200" b="1" dirty="0" smtClean="0"/>
              <a:t>。</a:t>
            </a:r>
            <a:endParaRPr lang="en-US" altLang="zh-TW" sz="3200" b="1" dirty="0"/>
          </a:p>
          <a:p>
            <a:pPr>
              <a:lnSpc>
                <a:spcPct val="150000"/>
              </a:lnSpc>
            </a:pPr>
            <a:endParaRPr lang="zh-TW" altLang="en-US" sz="1800" dirty="0">
              <a:solidFill>
                <a:srgbClr val="FF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636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貼片機</a:t>
            </a:r>
            <a:r>
              <a:rPr lang="zh-TW" altLang="en-US" sz="6000" b="1" dirty="0" smtClean="0">
                <a:solidFill>
                  <a:srgbClr val="C00000"/>
                </a:solidFill>
              </a:rPr>
              <a:t>介紹</a:t>
            </a:r>
            <a:endParaRPr lang="zh-TW" altLang="en-US" sz="6000" b="1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TW" sz="3600" dirty="0" smtClean="0">
              <a:hlinkClick r:id="rId2" action="ppaction://hlinkfile"/>
            </a:endParaRPr>
          </a:p>
          <a:p>
            <a:pPr>
              <a:lnSpc>
                <a:spcPct val="150000"/>
              </a:lnSpc>
            </a:pPr>
            <a:r>
              <a:rPr lang="zh-TW" altLang="en-US" sz="3600" b="1" dirty="0" smtClean="0">
                <a:hlinkClick r:id="rId3" action="ppaction://hlinkfile"/>
              </a:rPr>
              <a:t>貼片機實際運作影片</a:t>
            </a:r>
            <a:endParaRPr lang="en-US" altLang="zh-TW" sz="3600" b="1" dirty="0" smtClean="0"/>
          </a:p>
          <a:p>
            <a:pPr>
              <a:lnSpc>
                <a:spcPct val="150000"/>
              </a:lnSpc>
            </a:pPr>
            <a:endParaRPr lang="zh-TW" altLang="en-US" sz="18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480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  <a:latin typeface="+mj-ea"/>
              </a:rPr>
              <a:t>差分演化</a:t>
            </a:r>
            <a:endParaRPr lang="zh-TW" altLang="en-US" sz="6000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4106" y="1470981"/>
            <a:ext cx="8128000" cy="4546600"/>
          </a:xfrm>
        </p:spPr>
        <p:txBody>
          <a:bodyPr>
            <a:noAutofit/>
          </a:bodyPr>
          <a:lstStyle/>
          <a:p>
            <a:r>
              <a:rPr lang="zh-TW" altLang="en-US" sz="3200" b="1" dirty="0"/>
              <a:t>差分</a:t>
            </a:r>
            <a:r>
              <a:rPr lang="zh-TW" altLang="en-US" sz="3200" b="1" dirty="0" smtClean="0"/>
              <a:t>演化之</a:t>
            </a:r>
            <a:r>
              <a:rPr lang="zh-TW" altLang="en-US" sz="3200" b="1" dirty="0"/>
              <a:t>概念是以</a:t>
            </a:r>
            <a:r>
              <a:rPr lang="zh-TW" altLang="en-US" sz="3200" b="1" dirty="0">
                <a:solidFill>
                  <a:srgbClr val="FF0000"/>
                </a:solidFill>
              </a:rPr>
              <a:t>向量</a:t>
            </a:r>
            <a:r>
              <a:rPr lang="zh-TW" altLang="en-US" sz="3200" b="1" dirty="0"/>
              <a:t>為基礎</a:t>
            </a:r>
            <a:r>
              <a:rPr lang="zh-TW" altLang="en-US" sz="3200" b="1" dirty="0" smtClean="0"/>
              <a:t>，透過</a:t>
            </a:r>
            <a:r>
              <a:rPr lang="zh-TW" altLang="en-US" sz="3200" b="1" dirty="0"/>
              <a:t>母體間個體之差異性，並</a:t>
            </a:r>
            <a:r>
              <a:rPr lang="zh-TW" altLang="en-US" sz="3200" b="1" dirty="0">
                <a:solidFill>
                  <a:srgbClr val="FF0000"/>
                </a:solidFill>
              </a:rPr>
              <a:t>以隨機搜尋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方式將</a:t>
            </a:r>
            <a:r>
              <a:rPr lang="zh-TW" altLang="en-US" sz="3200" b="1" dirty="0">
                <a:solidFill>
                  <a:srgbClr val="FF0000"/>
                </a:solidFill>
              </a:rPr>
              <a:t>差異向量加上其中之個體中</a:t>
            </a:r>
            <a:r>
              <a:rPr lang="zh-TW" altLang="en-US" sz="3200" b="1" dirty="0"/>
              <a:t>，並透過三個步驟進行</a:t>
            </a:r>
            <a:r>
              <a:rPr lang="zh-TW" altLang="en-US" sz="3200" b="1" dirty="0" smtClean="0"/>
              <a:t>演化</a:t>
            </a:r>
            <a:endParaRPr lang="en-US" altLang="zh-TW" sz="3200" b="1" dirty="0" smtClean="0"/>
          </a:p>
          <a:p>
            <a:pPr lvl="1">
              <a:lnSpc>
                <a:spcPct val="150000"/>
              </a:lnSpc>
            </a:pPr>
            <a:r>
              <a:rPr lang="zh-TW" altLang="en-US" sz="2800" b="1" dirty="0" smtClean="0">
                <a:solidFill>
                  <a:srgbClr val="0000CC"/>
                </a:solidFill>
              </a:rPr>
              <a:t>突變</a:t>
            </a:r>
            <a:r>
              <a:rPr lang="en-US" altLang="zh-TW" sz="2800" b="1" dirty="0" smtClean="0">
                <a:solidFill>
                  <a:srgbClr val="0000CC"/>
                </a:solidFill>
              </a:rPr>
              <a:t>(</a:t>
            </a:r>
            <a:r>
              <a:rPr lang="en-US" altLang="zh-TW" sz="2800" b="1" dirty="0">
                <a:solidFill>
                  <a:srgbClr val="0000CC"/>
                </a:solidFill>
              </a:rPr>
              <a:t>Mutation</a:t>
            </a:r>
            <a:r>
              <a:rPr lang="en-US" altLang="zh-TW" sz="2800" b="1" dirty="0" smtClean="0">
                <a:solidFill>
                  <a:srgbClr val="0000CC"/>
                </a:solidFill>
              </a:rPr>
              <a:t>)</a:t>
            </a:r>
          </a:p>
          <a:p>
            <a:pPr lvl="1">
              <a:lnSpc>
                <a:spcPct val="150000"/>
              </a:lnSpc>
            </a:pPr>
            <a:r>
              <a:rPr lang="zh-TW" altLang="en-US" sz="2800" b="1" dirty="0" smtClean="0">
                <a:solidFill>
                  <a:srgbClr val="0000CC"/>
                </a:solidFill>
              </a:rPr>
              <a:t>重組 </a:t>
            </a:r>
            <a:r>
              <a:rPr lang="en-US" altLang="zh-TW" sz="2800" b="1" dirty="0" smtClean="0">
                <a:solidFill>
                  <a:srgbClr val="0000CC"/>
                </a:solidFill>
              </a:rPr>
              <a:t>(</a:t>
            </a:r>
            <a:r>
              <a:rPr lang="en-US" altLang="zh-TW" sz="2800" b="1" dirty="0">
                <a:solidFill>
                  <a:srgbClr val="0000CC"/>
                </a:solidFill>
              </a:rPr>
              <a:t>Recombination</a:t>
            </a:r>
            <a:r>
              <a:rPr lang="en-US" altLang="zh-TW" sz="2800" b="1" dirty="0" smtClean="0">
                <a:solidFill>
                  <a:srgbClr val="0000CC"/>
                </a:solidFill>
              </a:rPr>
              <a:t>)</a:t>
            </a:r>
          </a:p>
          <a:p>
            <a:pPr lvl="1">
              <a:lnSpc>
                <a:spcPct val="150000"/>
              </a:lnSpc>
            </a:pPr>
            <a:r>
              <a:rPr lang="zh-TW" altLang="en-US" sz="2800" b="1" dirty="0" smtClean="0">
                <a:solidFill>
                  <a:srgbClr val="0000CC"/>
                </a:solidFill>
              </a:rPr>
              <a:t>選擇</a:t>
            </a:r>
            <a:r>
              <a:rPr lang="en-US" altLang="zh-TW" sz="2800" b="1" dirty="0" smtClean="0">
                <a:solidFill>
                  <a:srgbClr val="0000CC"/>
                </a:solidFill>
              </a:rPr>
              <a:t>(</a:t>
            </a:r>
            <a:r>
              <a:rPr lang="en-US" altLang="zh-TW" sz="2800" b="1" dirty="0">
                <a:solidFill>
                  <a:srgbClr val="0000CC"/>
                </a:solidFill>
              </a:rPr>
              <a:t>Selection</a:t>
            </a:r>
            <a:r>
              <a:rPr lang="en-US" altLang="zh-TW" sz="2800" b="1" dirty="0" smtClean="0">
                <a:solidFill>
                  <a:srgbClr val="0000CC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endParaRPr lang="en-US" altLang="zh-TW" sz="1800" dirty="0" smtClean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  <a:latin typeface="+mj-ea"/>
              </a:rPr>
              <a:t>差分演化</a:t>
            </a:r>
            <a:endParaRPr lang="zh-TW" altLang="en-US" sz="6000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6511" y="1449725"/>
            <a:ext cx="8266313" cy="540827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b="1" dirty="0"/>
              <a:t>差分演化的</a:t>
            </a:r>
            <a:r>
              <a:rPr lang="zh-TW" altLang="en-US" sz="3200" b="1" dirty="0" smtClean="0"/>
              <a:t>主要參數：</a:t>
            </a:r>
            <a:endParaRPr lang="en-US" altLang="zh-TW" sz="3200" b="1" dirty="0"/>
          </a:p>
          <a:p>
            <a:pPr lvl="1">
              <a:lnSpc>
                <a:spcPct val="150000"/>
              </a:lnSpc>
            </a:pPr>
            <a:r>
              <a:rPr lang="zh-TW" altLang="en-US" b="1" dirty="0" smtClean="0">
                <a:solidFill>
                  <a:srgbClr val="0000CC"/>
                </a:solidFill>
              </a:rPr>
              <a:t>群體</a:t>
            </a:r>
            <a:r>
              <a:rPr lang="zh-TW" altLang="en-US" b="1" dirty="0">
                <a:solidFill>
                  <a:srgbClr val="0000CC"/>
                </a:solidFill>
              </a:rPr>
              <a:t>大小 </a:t>
            </a:r>
            <a:r>
              <a:rPr lang="en-US" altLang="zh-TW" b="1" dirty="0">
                <a:solidFill>
                  <a:srgbClr val="0000CC"/>
                </a:solidFill>
              </a:rPr>
              <a:t>(NP)</a:t>
            </a:r>
            <a:r>
              <a:rPr lang="zh-TW" altLang="en-US" b="1" dirty="0" smtClean="0"/>
              <a:t>：群體</a:t>
            </a:r>
            <a:r>
              <a:rPr lang="zh-TW" altLang="en-US" b="1" dirty="0"/>
              <a:t>的大小將影響在迭代中運作的解向量總數</a:t>
            </a:r>
            <a:r>
              <a:rPr lang="zh-TW" altLang="en-US" b="1" dirty="0" smtClean="0"/>
              <a:t>。</a:t>
            </a:r>
            <a:r>
              <a:rPr lang="zh-TW" altLang="en-US" b="1" dirty="0" smtClean="0">
                <a:solidFill>
                  <a:srgbClr val="FF0000"/>
                </a:solidFill>
              </a:rPr>
              <a:t>越大</a:t>
            </a:r>
            <a:r>
              <a:rPr lang="zh-TW" altLang="en-US" b="1" dirty="0">
                <a:solidFill>
                  <a:srgbClr val="FF0000"/>
                </a:solidFill>
              </a:rPr>
              <a:t>的</a:t>
            </a:r>
            <a:r>
              <a:rPr lang="zh-TW" altLang="en-US" b="1" dirty="0" smtClean="0">
                <a:solidFill>
                  <a:srgbClr val="FF0000"/>
                </a:solidFill>
              </a:rPr>
              <a:t>群體需要</a:t>
            </a:r>
            <a:r>
              <a:rPr lang="zh-TW" altLang="en-US" b="1" dirty="0">
                <a:solidFill>
                  <a:srgbClr val="FF0000"/>
                </a:solidFill>
              </a:rPr>
              <a:t>越長的運算時間</a:t>
            </a:r>
            <a:r>
              <a:rPr lang="zh-TW" altLang="en-US" b="1" dirty="0"/>
              <a:t>，但是過小的群體在搜尋 一個大的</a:t>
            </a:r>
            <a:r>
              <a:rPr lang="zh-TW" altLang="en-US" b="1" dirty="0" smtClean="0"/>
              <a:t>解空間</a:t>
            </a:r>
            <a:r>
              <a:rPr lang="zh-TW" altLang="en-US" b="1" dirty="0"/>
              <a:t>時</a:t>
            </a:r>
            <a:r>
              <a:rPr lang="zh-TW" altLang="en-US" b="1" dirty="0" smtClean="0"/>
              <a:t>可能造成</a:t>
            </a:r>
            <a:r>
              <a:rPr lang="zh-TW" altLang="en-US" b="1" dirty="0"/>
              <a:t>效果較差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 lvl="1">
              <a:lnSpc>
                <a:spcPct val="150000"/>
              </a:lnSpc>
            </a:pPr>
            <a:r>
              <a:rPr lang="zh-TW" altLang="en-US" b="1" dirty="0" smtClean="0">
                <a:solidFill>
                  <a:srgbClr val="0000CC"/>
                </a:solidFill>
              </a:rPr>
              <a:t>突變</a:t>
            </a:r>
            <a:r>
              <a:rPr lang="zh-TW" altLang="en-US" b="1" dirty="0">
                <a:solidFill>
                  <a:srgbClr val="0000CC"/>
                </a:solidFill>
              </a:rPr>
              <a:t>權重因子 </a:t>
            </a:r>
            <a:r>
              <a:rPr lang="en-US" altLang="zh-TW" b="1" dirty="0">
                <a:solidFill>
                  <a:srgbClr val="0000CC"/>
                </a:solidFill>
              </a:rPr>
              <a:t>(F)</a:t>
            </a:r>
            <a:r>
              <a:rPr lang="zh-TW" altLang="en-US" b="1" dirty="0" smtClean="0"/>
              <a:t>：</a:t>
            </a:r>
            <a:r>
              <a:rPr lang="en-US" altLang="zh-TW" b="1" dirty="0" smtClean="0"/>
              <a:t>F</a:t>
            </a:r>
            <a:r>
              <a:rPr lang="zh-TW" altLang="en-US" b="1" dirty="0" smtClean="0"/>
              <a:t>值愈大</a:t>
            </a:r>
            <a:r>
              <a:rPr lang="zh-TW" altLang="en-US" b="1" dirty="0"/>
              <a:t>，個體在解空間中跳動的</a:t>
            </a:r>
            <a:r>
              <a:rPr lang="zh-TW" altLang="en-US" b="1" dirty="0" smtClean="0"/>
              <a:t>幅度愈大</a:t>
            </a:r>
            <a:r>
              <a:rPr lang="zh-TW" altLang="en-US" b="1" dirty="0"/>
              <a:t>，意味者</a:t>
            </a:r>
            <a:r>
              <a:rPr lang="zh-TW" altLang="en-US" b="1" dirty="0">
                <a:solidFill>
                  <a:srgbClr val="FF0000"/>
                </a:solidFill>
              </a:rPr>
              <a:t>群體</a:t>
            </a:r>
            <a:r>
              <a:rPr lang="zh-TW" altLang="en-US" b="1" dirty="0" smtClean="0">
                <a:solidFill>
                  <a:srgbClr val="FF0000"/>
                </a:solidFill>
              </a:rPr>
              <a:t>有愈好</a:t>
            </a:r>
            <a:r>
              <a:rPr lang="zh-TW" altLang="en-US" b="1" dirty="0">
                <a:solidFill>
                  <a:srgbClr val="FF0000"/>
                </a:solidFill>
              </a:rPr>
              <a:t>的能力跳出區域最佳解</a:t>
            </a:r>
            <a:r>
              <a:rPr lang="zh-TW" altLang="en-US" b="1" dirty="0" smtClean="0"/>
              <a:t>。</a:t>
            </a:r>
            <a:r>
              <a:rPr lang="en-US" altLang="zh-TW" b="1" dirty="0" smtClean="0"/>
              <a:t>F</a:t>
            </a:r>
            <a:r>
              <a:rPr lang="zh-TW" altLang="en-US" b="1" dirty="0" smtClean="0"/>
              <a:t>值愈小</a:t>
            </a:r>
            <a:r>
              <a:rPr lang="zh-TW" altLang="en-US" b="1" dirty="0"/>
              <a:t>，能以較快的速度進行收斂，但也會提高陷入區域最佳解的機率</a:t>
            </a:r>
            <a:r>
              <a:rPr lang="zh-TW" altLang="en-US" b="1" dirty="0" smtClean="0"/>
              <a:t>。 一般</a:t>
            </a:r>
            <a:r>
              <a:rPr lang="en-US" altLang="zh-TW" b="1" dirty="0" smtClean="0"/>
              <a:t>F </a:t>
            </a:r>
            <a:r>
              <a:rPr lang="zh-TW" altLang="en-US" b="1" dirty="0" smtClean="0"/>
              <a:t>值</a:t>
            </a:r>
            <a:r>
              <a:rPr lang="zh-TW" altLang="en-US" b="1" dirty="0"/>
              <a:t>設為</a:t>
            </a:r>
            <a:r>
              <a:rPr lang="en-US" altLang="zh-TW" b="1" dirty="0"/>
              <a:t>0.4 </a:t>
            </a:r>
            <a:r>
              <a:rPr lang="zh-TW" altLang="en-US" b="1" dirty="0"/>
              <a:t>到 </a:t>
            </a:r>
            <a:r>
              <a:rPr lang="en-US" altLang="zh-TW" b="1" dirty="0"/>
              <a:t>1 </a:t>
            </a:r>
            <a:r>
              <a:rPr lang="zh-TW" altLang="en-US" b="1" dirty="0"/>
              <a:t>之間。 </a:t>
            </a:r>
          </a:p>
          <a:p>
            <a:pPr lvl="1"/>
            <a:r>
              <a:rPr lang="zh-TW" altLang="en-US" b="1" dirty="0" smtClean="0">
                <a:solidFill>
                  <a:srgbClr val="0000CC"/>
                </a:solidFill>
              </a:rPr>
              <a:t>交換</a:t>
            </a:r>
            <a:r>
              <a:rPr lang="zh-TW" altLang="en-US" b="1" dirty="0">
                <a:solidFill>
                  <a:srgbClr val="0000CC"/>
                </a:solidFill>
              </a:rPr>
              <a:t>率 </a:t>
            </a:r>
            <a:r>
              <a:rPr lang="en-US" altLang="zh-TW" b="1" dirty="0">
                <a:solidFill>
                  <a:srgbClr val="0000CC"/>
                </a:solidFill>
              </a:rPr>
              <a:t>(CR)</a:t>
            </a:r>
            <a:r>
              <a:rPr lang="zh-TW" altLang="en-US" b="1" dirty="0" smtClean="0"/>
              <a:t>：決定</a:t>
            </a:r>
            <a:r>
              <a:rPr lang="zh-TW" altLang="en-US" b="1" dirty="0"/>
              <a:t>了擾動後的合成向量與目標向量的</a:t>
            </a:r>
            <a:r>
              <a:rPr lang="zh-TW" altLang="en-US" b="1" dirty="0" smtClean="0"/>
              <a:t>交換</a:t>
            </a:r>
            <a:r>
              <a:rPr lang="zh-TW" altLang="en-US" b="1" dirty="0"/>
              <a:t>比例的多寡。</a:t>
            </a:r>
            <a:r>
              <a:rPr lang="zh-TW" altLang="en-US" b="1" dirty="0">
                <a:solidFill>
                  <a:srgbClr val="FF0000"/>
                </a:solidFill>
              </a:rPr>
              <a:t>交換率越高即意味者兩個向量中被互相交換的比例越高</a:t>
            </a:r>
            <a:r>
              <a:rPr lang="zh-TW" altLang="en-US" sz="2800" b="1" dirty="0"/>
              <a:t>。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TW" sz="3200" b="1" dirty="0" smtClean="0"/>
          </a:p>
          <a:p>
            <a:pPr marL="0" indent="0">
              <a:lnSpc>
                <a:spcPct val="150000"/>
              </a:lnSpc>
              <a:buNone/>
            </a:pPr>
            <a:endParaRPr lang="en-US" altLang="zh-TW" sz="3200" dirty="0" smtClean="0"/>
          </a:p>
          <a:p>
            <a:pPr>
              <a:lnSpc>
                <a:spcPct val="150000"/>
              </a:lnSpc>
            </a:pPr>
            <a:endParaRPr lang="zh-TW" altLang="en-US" sz="32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674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  <a:latin typeface="+mj-ea"/>
              </a:rPr>
              <a:t>差分演化</a:t>
            </a:r>
            <a:endParaRPr lang="zh-TW" altLang="en-US" sz="6000" dirty="0">
              <a:solidFill>
                <a:srgbClr val="C0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42</a:t>
            </a:fld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500528" y="1578881"/>
                <a:ext cx="8443448" cy="4546600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3600" b="1" dirty="0" smtClean="0">
                    <a:solidFill>
                      <a:srgbClr val="0000CC"/>
                    </a:solidFill>
                  </a:rPr>
                  <a:t>突變</a:t>
                </a:r>
                <a:endParaRPr lang="en-US" altLang="zh-TW" sz="3600" b="1" dirty="0"/>
              </a:p>
              <a:p>
                <a:pPr marL="0" indent="457200">
                  <a:lnSpc>
                    <a:spcPct val="150000"/>
                  </a:lnSpc>
                  <a:buNone/>
                </a:pPr>
                <a:r>
                  <a:rPr lang="zh-TW" altLang="en-US" b="1" dirty="0"/>
                  <a:t>隨機由母體中選取三個</a:t>
                </a:r>
                <a:r>
                  <a:rPr lang="zh-TW" altLang="en-US" b="1" dirty="0" smtClean="0"/>
                  <a:t>目標向量</a:t>
                </a:r>
                <a:r>
                  <a:rPr lang="zh-TW" altLang="en-US" b="1" dirty="0"/>
                  <a:t>，分別</a:t>
                </a:r>
                <a:r>
                  <a:rPr lang="zh-TW" altLang="en-US" b="1" dirty="0" smtClean="0"/>
                  <a:t>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altLang="zh-TW" b="1" i="1" smtClean="0">
                            <a:latin typeface="Cambria Math"/>
                          </a:rPr>
                          <m:t>𝒓</m:t>
                        </m:r>
                        <m:r>
                          <a:rPr lang="en-US" altLang="zh-TW" b="1" i="1" smtClean="0">
                            <a:latin typeface="Cambria Math"/>
                          </a:rPr>
                          <m:t>𝟏</m:t>
                        </m:r>
                        <m:r>
                          <a:rPr lang="en-US" altLang="zh-TW" b="1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1" i="1" smtClean="0">
                            <a:latin typeface="Cambria Math"/>
                          </a:rPr>
                          <m:t>𝑮</m:t>
                        </m:r>
                      </m:sub>
                    </m:sSub>
                  </m:oMath>
                </a14:m>
                <a:r>
                  <a:rPr lang="en-US" altLang="zh-TW" b="1" dirty="0" smtClean="0"/>
                  <a:t>,</a:t>
                </a:r>
                <a:r>
                  <a:rPr lang="en-US" altLang="zh-TW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1" i="1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altLang="zh-TW" b="1" i="1">
                            <a:latin typeface="Cambria Math"/>
                          </a:rPr>
                          <m:t>𝒓</m:t>
                        </m:r>
                        <m:r>
                          <a:rPr lang="en-US" altLang="zh-TW" b="1" i="1" smtClean="0">
                            <a:latin typeface="Cambria Math"/>
                          </a:rPr>
                          <m:t>𝟐</m:t>
                        </m:r>
                        <m:r>
                          <a:rPr lang="en-US" altLang="zh-TW" b="1" i="1">
                            <a:latin typeface="Cambria Math"/>
                          </a:rPr>
                          <m:t>,</m:t>
                        </m:r>
                        <m:r>
                          <a:rPr lang="en-US" altLang="zh-TW" b="1" i="1">
                            <a:latin typeface="Cambria Math"/>
                          </a:rPr>
                          <m:t>𝑮</m:t>
                        </m:r>
                      </m:sub>
                    </m:sSub>
                  </m:oMath>
                </a14:m>
                <a:r>
                  <a:rPr lang="zh-TW" altLang="en-US" b="1" dirty="0" smtClean="0"/>
                  <a:t>及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1" i="1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altLang="zh-TW" b="1" i="1">
                            <a:latin typeface="Cambria Math"/>
                          </a:rPr>
                          <m:t>𝒓</m:t>
                        </m:r>
                        <m:r>
                          <a:rPr lang="en-US" altLang="zh-TW" b="1" i="1" smtClean="0">
                            <a:latin typeface="Cambria Math"/>
                          </a:rPr>
                          <m:t>𝟑</m:t>
                        </m:r>
                        <m:r>
                          <a:rPr lang="en-US" altLang="zh-TW" b="1" i="1">
                            <a:latin typeface="Cambria Math"/>
                          </a:rPr>
                          <m:t>,</m:t>
                        </m:r>
                        <m:r>
                          <a:rPr lang="en-US" altLang="zh-TW" b="1" i="1">
                            <a:latin typeface="Cambria Math"/>
                          </a:rPr>
                          <m:t>𝑮</m:t>
                        </m:r>
                      </m:sub>
                    </m:sSub>
                  </m:oMath>
                </a14:m>
                <a:r>
                  <a:rPr lang="zh-TW" altLang="en-US" b="1" dirty="0" smtClean="0"/>
                  <a:t>，</a:t>
                </a:r>
                <a:r>
                  <a:rPr lang="zh-TW" altLang="en-US" b="1" dirty="0"/>
                  <a:t>並透過</a:t>
                </a:r>
                <a:r>
                  <a:rPr lang="zh-TW" altLang="en-US" b="1" dirty="0" smtClean="0">
                    <a:solidFill>
                      <a:srgbClr val="FF0000"/>
                    </a:solidFill>
                  </a:rPr>
                  <a:t>突變權</a:t>
                </a:r>
                <a:r>
                  <a:rPr lang="zh-TW" altLang="en-US" b="1" dirty="0">
                    <a:solidFill>
                      <a:srgbClr val="FF0000"/>
                    </a:solidFill>
                  </a:rPr>
                  <a:t>重因子</a:t>
                </a:r>
                <a:r>
                  <a:rPr lang="en-US" altLang="zh-TW" b="1" dirty="0"/>
                  <a:t>(Mutation weighting factor</a:t>
                </a:r>
                <a:r>
                  <a:rPr lang="zh-TW" altLang="en-US" b="1" dirty="0" smtClean="0"/>
                  <a:t>；</a:t>
                </a:r>
                <a14:m>
                  <m:oMath xmlns:m="http://schemas.openxmlformats.org/officeDocument/2006/math">
                    <m:r>
                      <a:rPr lang="en-US" altLang="zh-TW" b="1" i="1" smtClean="0">
                        <a:latin typeface="Cambria Math"/>
                      </a:rPr>
                      <m:t>𝑭</m:t>
                    </m:r>
                  </m:oMath>
                </a14:m>
                <a:r>
                  <a:rPr lang="en-US" altLang="zh-TW" b="1" dirty="0" smtClean="0"/>
                  <a:t>)</a:t>
                </a:r>
                <a:r>
                  <a:rPr lang="zh-TW" altLang="en-US" b="1" dirty="0"/>
                  <a:t>結合</a:t>
                </a:r>
                <a:r>
                  <a:rPr lang="zh-TW" altLang="en-US" b="1" dirty="0" smtClean="0"/>
                  <a:t>而得</a:t>
                </a:r>
                <a:r>
                  <a:rPr lang="zh-TW" altLang="en-US" b="1" dirty="0"/>
                  <a:t>一合成</a:t>
                </a:r>
                <a:r>
                  <a:rPr lang="zh-TW" altLang="en-US" b="1" dirty="0" smtClean="0"/>
                  <a:t>向量</a:t>
                </a:r>
                <a:r>
                  <a:rPr lang="en-US" altLang="zh-TW" b="1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en-US" altLang="zh-TW" b="1" i="1" smtClean="0">
                            <a:latin typeface="Cambria Math"/>
                          </a:rPr>
                          <m:t>𝒊</m:t>
                        </m:r>
                        <m:r>
                          <a:rPr lang="en-US" altLang="zh-TW" b="1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1" i="1" smtClean="0">
                            <a:latin typeface="Cambria Math"/>
                          </a:rPr>
                          <m:t>𝑮</m:t>
                        </m:r>
                        <m:r>
                          <a:rPr lang="en-US" altLang="zh-TW" b="1" i="1" smtClean="0">
                            <a:latin typeface="Cambria Math"/>
                          </a:rPr>
                          <m:t>+</m:t>
                        </m:r>
                        <m:r>
                          <a:rPr lang="en-US" altLang="zh-TW" b="1" i="1" smtClean="0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endParaRPr lang="zh-TW" altLang="en-US" b="1" dirty="0"/>
              </a:p>
            </p:txBody>
          </p:sp>
        </mc:Choice>
        <mc:Fallback xmlns="">
          <p:sp>
            <p:nvSpPr>
              <p:cNvPr id="10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0528" y="1578881"/>
                <a:ext cx="8443448" cy="4546600"/>
              </a:xfrm>
              <a:blipFill rotWithShape="0">
                <a:blip r:embed="rId2"/>
                <a:stretch>
                  <a:fillRect l="-108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/>
              <p:cNvSpPr/>
              <p:nvPr/>
            </p:nvSpPr>
            <p:spPr>
              <a:xfrm>
                <a:off x="1150939" y="4594451"/>
                <a:ext cx="6717002" cy="5091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4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altLang="zh-TW" sz="2400" b="1" i="1" smtClean="0">
                              <a:latin typeface="Cambria Math"/>
                            </a:rPr>
                            <m:t>𝒊</m:t>
                          </m:r>
                          <m:r>
                            <a:rPr lang="en-US" altLang="zh-TW" sz="24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altLang="zh-TW" sz="2400" b="1" i="1" smtClean="0">
                              <a:latin typeface="Cambria Math"/>
                            </a:rPr>
                            <m:t>𝑮</m:t>
                          </m:r>
                          <m:r>
                            <a:rPr lang="en-US" altLang="zh-TW" sz="24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altLang="zh-TW" sz="24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altLang="zh-TW" sz="24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4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altLang="zh-TW" sz="2400" b="1" i="1" smtClean="0">
                              <a:latin typeface="Cambria Math"/>
                            </a:rPr>
                            <m:t>𝒓</m:t>
                          </m:r>
                          <m:r>
                            <a:rPr lang="en-US" altLang="zh-TW" sz="24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altLang="zh-TW" sz="24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altLang="zh-TW" sz="2400" b="1" i="1" smtClean="0">
                              <a:latin typeface="Cambria Math"/>
                            </a:rPr>
                            <m:t>𝑮</m:t>
                          </m:r>
                        </m:sub>
                      </m:sSub>
                      <m:r>
                        <a:rPr lang="en-US" altLang="zh-TW" sz="2400" b="1" i="1" smtClean="0">
                          <a:latin typeface="Cambria Math"/>
                        </a:rPr>
                        <m:t>+</m:t>
                      </m:r>
                      <m:r>
                        <a:rPr lang="en-US" altLang="zh-TW" sz="2400" b="1" i="1" smtClean="0">
                          <a:latin typeface="Cambria Math"/>
                        </a:rPr>
                        <m:t>𝑭</m:t>
                      </m:r>
                      <m:d>
                        <m:dPr>
                          <m:ctrlPr>
                            <a:rPr lang="en-US" altLang="zh-TW" sz="2400" b="1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400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altLang="zh-TW" sz="2400" b="1" i="1" smtClean="0">
                                  <a:latin typeface="Cambria Math"/>
                                </a:rPr>
                                <m:t>𝒓</m:t>
                              </m:r>
                              <m:r>
                                <a:rPr lang="en-US" altLang="zh-TW" sz="24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altLang="zh-TW" sz="24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sz="2400" b="1" i="1" smtClean="0">
                                  <a:latin typeface="Cambria Math"/>
                                </a:rPr>
                                <m:t>𝑮</m:t>
                              </m:r>
                            </m:sub>
                          </m:sSub>
                          <m:r>
                            <a:rPr lang="en-US" altLang="zh-TW" sz="2400" b="1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400" b="1" i="1"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altLang="zh-TW" sz="2400" b="1" i="1">
                                  <a:latin typeface="Cambria Math"/>
                                </a:rPr>
                                <m:t>𝒓</m:t>
                              </m:r>
                              <m:r>
                                <a:rPr lang="en-US" altLang="zh-TW" sz="2400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altLang="zh-TW" sz="2400" b="1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sz="2400" b="1" i="1">
                                  <a:latin typeface="Cambria Math"/>
                                </a:rPr>
                                <m:t>𝑮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zh-TW" sz="2400" b="1" dirty="0"/>
              </a:p>
            </p:txBody>
          </p:sp>
        </mc:Choice>
        <mc:Fallback xmlns="">
          <p:sp>
            <p:nvSpPr>
              <p:cNvPr id="11" name="矩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939" y="4594451"/>
                <a:ext cx="6717002" cy="50917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025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  <a:latin typeface="+mj-ea"/>
              </a:rPr>
              <a:t>差分演化</a:t>
            </a:r>
            <a:endParaRPr lang="zh-TW" altLang="en-US" sz="6000" dirty="0">
              <a:solidFill>
                <a:srgbClr val="C0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43</a:t>
            </a:fld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500528" y="1578881"/>
                <a:ext cx="8128000" cy="4546600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3600" b="1" dirty="0" smtClean="0">
                    <a:solidFill>
                      <a:srgbClr val="0000CC"/>
                    </a:solidFill>
                  </a:rPr>
                  <a:t>重組</a:t>
                </a:r>
                <a:endParaRPr lang="en-US" altLang="zh-TW" sz="3600" b="1" dirty="0" smtClean="0">
                  <a:solidFill>
                    <a:srgbClr val="0000CC"/>
                  </a:solidFill>
                </a:endParaRPr>
              </a:p>
              <a:p>
                <a:pPr marL="0" indent="457200">
                  <a:lnSpc>
                    <a:spcPct val="150000"/>
                  </a:lnSpc>
                  <a:buNone/>
                </a:pPr>
                <a:r>
                  <a:rPr lang="zh-TW" altLang="en-US" b="1" dirty="0"/>
                  <a:t>經過前一</a:t>
                </a:r>
                <a:r>
                  <a:rPr lang="zh-TW" altLang="en-US" b="1" dirty="0">
                    <a:solidFill>
                      <a:srgbClr val="FF0000"/>
                    </a:solidFill>
                  </a:rPr>
                  <a:t>突變步驟</a:t>
                </a:r>
                <a:r>
                  <a:rPr lang="zh-TW" altLang="en-US" b="1" dirty="0" smtClean="0">
                    <a:solidFill>
                      <a:srgbClr val="FF0000"/>
                    </a:solidFill>
                  </a:rPr>
                  <a:t>產生出</a:t>
                </a:r>
                <a:r>
                  <a:rPr lang="zh-TW" altLang="en-US" b="1" dirty="0">
                    <a:solidFill>
                      <a:srgbClr val="FF0000"/>
                    </a:solidFill>
                  </a:rPr>
                  <a:t>合成</a:t>
                </a:r>
                <a:r>
                  <a:rPr lang="zh-TW" altLang="en-US" b="1" dirty="0" smtClean="0">
                    <a:solidFill>
                      <a:srgbClr val="FF0000"/>
                    </a:solidFill>
                  </a:rPr>
                  <a:t>向量</a:t>
                </a:r>
                <a:r>
                  <a:rPr lang="zh-TW" altLang="en-US" b="1" dirty="0" smtClean="0"/>
                  <a:t>後</a:t>
                </a:r>
                <a:r>
                  <a:rPr lang="zh-TW" altLang="en-US" b="1" dirty="0"/>
                  <a:t>，將利用條件</a:t>
                </a:r>
                <a:r>
                  <a:rPr lang="zh-TW" altLang="en-US" b="1" dirty="0" smtClean="0"/>
                  <a:t>公式與</a:t>
                </a:r>
                <a:r>
                  <a:rPr lang="zh-TW" altLang="en-US" b="1" dirty="0" smtClean="0">
                    <a:solidFill>
                      <a:srgbClr val="FF0000"/>
                    </a:solidFill>
                  </a:rPr>
                  <a:t>挑選中的目標向量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altLang="zh-TW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𝒊</m:t>
                        </m:r>
                        <m:r>
                          <a:rPr lang="en-US" altLang="zh-TW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TW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𝑮</m:t>
                        </m:r>
                      </m:sub>
                    </m:sSub>
                  </m:oMath>
                </a14:m>
                <a:r>
                  <a:rPr lang="zh-TW" altLang="en-US" b="1" dirty="0" smtClean="0"/>
                  <a:t>作</a:t>
                </a:r>
                <a:r>
                  <a:rPr lang="zh-TW" altLang="en-US" b="1" dirty="0" smtClean="0">
                    <a:solidFill>
                      <a:srgbClr val="0000CC"/>
                    </a:solidFill>
                  </a:rPr>
                  <a:t>重組</a:t>
                </a:r>
                <a:r>
                  <a:rPr lang="zh-TW" altLang="en-US" b="1" dirty="0"/>
                  <a:t>，並</a:t>
                </a:r>
                <a:r>
                  <a:rPr lang="zh-TW" altLang="en-US" b="1" dirty="0" smtClean="0"/>
                  <a:t>於重組後得到一新的試驗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/>
                          </a:rPr>
                          <m:t>𝒖</m:t>
                        </m:r>
                      </m:e>
                      <m:sub>
                        <m:r>
                          <a:rPr lang="en-US" altLang="zh-TW" b="1" i="1" smtClean="0">
                            <a:latin typeface="Cambria Math"/>
                          </a:rPr>
                          <m:t>𝒊</m:t>
                        </m:r>
                        <m:r>
                          <a:rPr lang="en-US" altLang="zh-TW" b="1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1" i="1" smtClean="0">
                            <a:latin typeface="Cambria Math"/>
                          </a:rPr>
                          <m:t>𝑮</m:t>
                        </m:r>
                        <m:r>
                          <a:rPr lang="en-US" altLang="zh-TW" b="1" i="1" smtClean="0">
                            <a:latin typeface="Cambria Math"/>
                          </a:rPr>
                          <m:t>+</m:t>
                        </m:r>
                        <m:r>
                          <a:rPr lang="en-US" altLang="zh-TW" b="1" i="1" smtClean="0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endParaRPr lang="zh-TW" altLang="en-US" b="1" dirty="0"/>
              </a:p>
            </p:txBody>
          </p:sp>
        </mc:Choice>
        <mc:Fallback>
          <p:sp>
            <p:nvSpPr>
              <p:cNvPr id="6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0528" y="1578881"/>
                <a:ext cx="8128000" cy="4546600"/>
              </a:xfrm>
              <a:blipFill rotWithShape="1">
                <a:blip r:embed="rId2"/>
                <a:stretch>
                  <a:fillRect l="-112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矩形 6"/>
              <p:cNvSpPr/>
              <p:nvPr/>
            </p:nvSpPr>
            <p:spPr>
              <a:xfrm>
                <a:off x="1055158" y="4263898"/>
                <a:ext cx="6388588" cy="9161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400" b="1" i="1" smtClean="0">
                              <a:latin typeface="Cambria Math"/>
                            </a:rPr>
                            <m:t>𝒖</m:t>
                          </m:r>
                        </m:e>
                        <m:sub>
                          <m:r>
                            <a:rPr lang="en-US" altLang="zh-TW" sz="2400" b="1" i="1" smtClean="0">
                              <a:latin typeface="Cambria Math"/>
                            </a:rPr>
                            <m:t>𝒊</m:t>
                          </m:r>
                          <m:r>
                            <a:rPr lang="en-US" altLang="zh-TW" sz="24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altLang="zh-TW" sz="2400" b="1" i="1" smtClean="0">
                              <a:latin typeface="Cambria Math"/>
                            </a:rPr>
                            <m:t>𝑮</m:t>
                          </m:r>
                          <m:r>
                            <a:rPr lang="en-US" altLang="zh-TW" sz="24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altLang="zh-TW" sz="24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altLang="zh-TW" sz="2400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altLang="zh-TW" sz="2400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400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altLang="zh-TW" sz="24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1" i="1" smtClean="0">
                                      <a:latin typeface="Cambria Math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altLang="zh-TW" sz="2400" b="1" i="1">
                                      <a:latin typeface="Cambria Math"/>
                                    </a:rPr>
                                    <m:t>𝒊</m:t>
                                  </m:r>
                                  <m:r>
                                    <a:rPr lang="en-US" altLang="zh-TW" sz="2400" b="1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sz="2400" b="1" i="1">
                                      <a:latin typeface="Cambria Math"/>
                                    </a:rPr>
                                    <m:t>𝑮</m:t>
                                  </m:r>
                                  <m:r>
                                    <a:rPr lang="en-US" altLang="zh-TW" sz="2400" b="1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altLang="zh-TW" sz="24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altLang="zh-TW" sz="2400" b="1" i="0" smtClean="0">
                                  <a:latin typeface="Cambria Math"/>
                                </a:rPr>
                                <m:t> , </m:t>
                              </m:r>
                              <m:r>
                                <a:rPr lang="en-US" altLang="zh-TW" sz="2400" b="1" i="0" smtClean="0">
                                  <a:latin typeface="Cambria Math"/>
                                </a:rPr>
                                <m:t>𝐢𝐟</m:t>
                              </m:r>
                              <m:r>
                                <a:rPr lang="en-US" altLang="zh-TW" sz="2400" b="1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sz="2400" b="1" i="1" smtClean="0">
                                  <a:latin typeface="Cambria Math"/>
                                </a:rPr>
                                <m:t>𝒓𝒂𝒏𝒅</m:t>
                              </m:r>
                              <m:r>
                                <a:rPr lang="en-US" altLang="zh-TW" sz="2400" b="1" i="1" smtClean="0">
                                  <a:latin typeface="Cambria Math"/>
                                  <a:ea typeface="Cambria Math"/>
                                </a:rPr>
                                <m:t>≤</m:t>
                              </m:r>
                              <m:r>
                                <a:rPr lang="en-US" altLang="zh-TW" sz="2400" b="1" i="1" smtClean="0">
                                  <a:latin typeface="Cambria Math"/>
                                  <a:ea typeface="Cambria Math"/>
                                </a:rPr>
                                <m:t>𝑪𝑹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TW" sz="24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altLang="zh-TW" sz="2400" b="1" i="1" smtClean="0">
                                      <a:latin typeface="Cambria Math"/>
                                    </a:rPr>
                                    <m:t>𝒊</m:t>
                                  </m:r>
                                  <m:r>
                                    <a:rPr lang="en-US" altLang="zh-TW" sz="2400" b="1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sz="2400" b="1" i="1">
                                      <a:latin typeface="Cambria Math"/>
                                    </a:rPr>
                                    <m:t>𝑮</m:t>
                                  </m:r>
                                </m:sub>
                              </m:sSub>
                              <m:r>
                                <a:rPr lang="en-US" altLang="zh-TW" sz="2400" b="1" i="1" smtClean="0">
                                  <a:latin typeface="Cambria Math"/>
                                </a:rPr>
                                <m:t>     </m:t>
                              </m:r>
                              <m:r>
                                <a:rPr lang="en-US" altLang="zh-TW" sz="2400" b="1" i="0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sz="2400" b="1" i="0">
                                  <a:latin typeface="Cambria Math"/>
                                </a:rPr>
                                <m:t>𝐢𝐟</m:t>
                              </m:r>
                              <m:r>
                                <a:rPr lang="en-US" altLang="zh-TW" sz="2400" b="1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sz="2400" b="1" i="1">
                                  <a:latin typeface="Cambria Math"/>
                                </a:rPr>
                                <m:t>𝒓𝒂𝒏𝒅</m:t>
                              </m:r>
                              <m:r>
                                <a:rPr lang="en-US" altLang="zh-TW" sz="2400" b="1" i="1" smtClean="0">
                                  <a:latin typeface="Cambria Math"/>
                                  <a:ea typeface="Cambria Math"/>
                                </a:rPr>
                                <m:t>&gt;</m:t>
                              </m:r>
                              <m:r>
                                <a:rPr lang="en-US" altLang="zh-TW" sz="2400" b="1" i="1">
                                  <a:latin typeface="Cambria Math"/>
                                  <a:ea typeface="Cambria Math"/>
                                </a:rPr>
                                <m:t>𝑪𝑹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zh-TW" sz="2400" b="1" dirty="0"/>
              </a:p>
            </p:txBody>
          </p:sp>
        </mc:Choice>
        <mc:Fallback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158" y="4263898"/>
                <a:ext cx="6388588" cy="91614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矩形 7"/>
              <p:cNvSpPr/>
              <p:nvPr/>
            </p:nvSpPr>
            <p:spPr>
              <a:xfrm>
                <a:off x="621631" y="5138494"/>
                <a:ext cx="8189083" cy="18030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57200">
                  <a:lnSpc>
                    <a:spcPct val="150000"/>
                  </a:lnSpc>
                </a:pPr>
                <a:r>
                  <a:rPr lang="zh-TW" altLang="en-US" sz="2400" b="1" dirty="0" smtClean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設定</a:t>
                </a:r>
                <a:r>
                  <a:rPr lang="zh-TW" altLang="en-US" sz="2400" b="1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一參數</a:t>
                </a:r>
                <a14:m>
                  <m:oMath xmlns:m="http://schemas.openxmlformats.org/officeDocument/2006/math">
                    <m:r>
                      <a:rPr lang="en-US" altLang="zh-TW" sz="2400" b="1" i="1">
                        <a:latin typeface="Cambria Math"/>
                      </a:rPr>
                      <m:t>𝑪𝑹</m:t>
                    </m:r>
                  </m:oMath>
                </a14:m>
                <a:r>
                  <a:rPr lang="zh-TW" altLang="en-US" sz="2400" b="1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值，接著隨機選取一</a:t>
                </a:r>
                <a:r>
                  <a:rPr lang="zh-TW" altLang="en-US" sz="2400" b="1" dirty="0" smtClean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亂數，</a:t>
                </a:r>
                <a:r>
                  <a:rPr lang="zh-TW" altLang="en-US" sz="2400" b="1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若此</a:t>
                </a:r>
                <a:r>
                  <a:rPr lang="zh-TW" altLang="en-US" sz="2400" b="1" dirty="0" smtClean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亂數小於</a:t>
                </a:r>
                <a:r>
                  <a:rPr lang="zh-TW" altLang="en-US" sz="2400" b="1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初始設定之</a:t>
                </a:r>
                <a14:m>
                  <m:oMath xmlns:m="http://schemas.openxmlformats.org/officeDocument/2006/math">
                    <m:r>
                      <a:rPr lang="en-US" altLang="zh-TW" sz="2400" b="1" i="1">
                        <a:latin typeface="Cambria Math"/>
                      </a:rPr>
                      <m:t>𝑪𝑹</m:t>
                    </m:r>
                  </m:oMath>
                </a14:m>
                <a:r>
                  <a:rPr lang="zh-TW" altLang="en-US" sz="2400" b="1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值，則</a:t>
                </a:r>
                <a:r>
                  <a:rPr lang="zh-TW" altLang="en-US" sz="2400" b="1" dirty="0" smtClean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新試驗</a:t>
                </a:r>
                <a:r>
                  <a:rPr lang="zh-TW" altLang="en-US" sz="2400" b="1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向量的第一維度將放入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 smtClean="0">
                            <a:latin typeface="Cambria Math"/>
                          </a:rPr>
                          <m:t>𝒖</m:t>
                        </m:r>
                      </m:e>
                      <m:sub>
                        <m:r>
                          <a:rPr lang="en-US" altLang="zh-TW" sz="2400" b="1" i="1">
                            <a:latin typeface="Cambria Math"/>
                          </a:rPr>
                          <m:t>𝒊</m:t>
                        </m:r>
                        <m:r>
                          <a:rPr lang="en-US" altLang="zh-TW" sz="2400" b="1" i="1">
                            <a:latin typeface="Cambria Math"/>
                          </a:rPr>
                          <m:t>,</m:t>
                        </m:r>
                        <m:r>
                          <a:rPr lang="en-US" altLang="zh-TW" sz="2400" b="1" i="1">
                            <a:latin typeface="Cambria Math"/>
                          </a:rPr>
                          <m:t>𝑮</m:t>
                        </m:r>
                        <m:r>
                          <a:rPr lang="en-US" altLang="zh-TW" sz="2400" b="1" i="1">
                            <a:latin typeface="Cambria Math"/>
                          </a:rPr>
                          <m:t>+</m:t>
                        </m:r>
                        <m:r>
                          <a:rPr lang="en-US" altLang="zh-TW" sz="2400" b="1" i="1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zh-TW" altLang="en-US" sz="2400" b="1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，反之；若大於</a:t>
                </a:r>
                <a14:m>
                  <m:oMath xmlns:m="http://schemas.openxmlformats.org/officeDocument/2006/math">
                    <m:r>
                      <a:rPr lang="en-US" altLang="zh-TW" sz="2400" b="1" i="1">
                        <a:latin typeface="Cambria Math"/>
                      </a:rPr>
                      <m:t>𝑪𝑹</m:t>
                    </m:r>
                  </m:oMath>
                </a14:m>
                <a:r>
                  <a:rPr lang="zh-TW" altLang="en-US" sz="2400" b="1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值則由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1" i="1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altLang="zh-TW" sz="2400" b="1" i="1">
                            <a:latin typeface="Cambria Math"/>
                          </a:rPr>
                          <m:t>𝒊</m:t>
                        </m:r>
                        <m:r>
                          <a:rPr lang="en-US" altLang="zh-TW" sz="2400" b="1" i="1">
                            <a:latin typeface="Cambria Math"/>
                          </a:rPr>
                          <m:t>,</m:t>
                        </m:r>
                        <m:r>
                          <a:rPr lang="en-US" altLang="zh-TW" sz="2400" b="1" i="1">
                            <a:latin typeface="Cambria Math"/>
                          </a:rPr>
                          <m:t>𝑮</m:t>
                        </m:r>
                      </m:sub>
                    </m:sSub>
                  </m:oMath>
                </a14:m>
                <a:r>
                  <a:rPr lang="zh-TW" altLang="en-US" sz="2400" b="1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取代</a:t>
                </a:r>
                <a:r>
                  <a:rPr lang="zh-TW" altLang="en-US" sz="2400" dirty="0"/>
                  <a:t>。</a:t>
                </a:r>
              </a:p>
            </p:txBody>
          </p:sp>
        </mc:Choice>
        <mc:Fallback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631" y="5138494"/>
                <a:ext cx="8189083" cy="1803058"/>
              </a:xfrm>
              <a:prstGeom prst="rect">
                <a:avLst/>
              </a:prstGeom>
              <a:blipFill rotWithShape="1">
                <a:blip r:embed="rId4"/>
                <a:stretch>
                  <a:fillRect l="-1191" b="-270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173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  <a:latin typeface="+mj-ea"/>
              </a:rPr>
              <a:t>差分演化</a:t>
            </a:r>
            <a:endParaRPr lang="zh-TW" altLang="en-US" sz="6000" dirty="0">
              <a:solidFill>
                <a:srgbClr val="C0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44</a:t>
            </a:fld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500528" y="1578881"/>
                <a:ext cx="8128000" cy="4546600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3600" b="1" dirty="0" smtClean="0">
                    <a:solidFill>
                      <a:srgbClr val="0000CC"/>
                    </a:solidFill>
                    <a:latin typeface="標楷體" panose="03000509000000000000" pitchFamily="65" charset="-120"/>
                  </a:rPr>
                  <a:t>選擇</a:t>
                </a:r>
                <a:endParaRPr lang="en-US" altLang="zh-TW" sz="3600" b="1" dirty="0" smtClean="0">
                  <a:solidFill>
                    <a:srgbClr val="0000CC"/>
                  </a:solidFill>
                  <a:latin typeface="標楷體" panose="03000509000000000000" pitchFamily="65" charset="-120"/>
                </a:endParaRPr>
              </a:p>
              <a:p>
                <a:pPr marL="0" indent="457200">
                  <a:lnSpc>
                    <a:spcPct val="150000"/>
                  </a:lnSpc>
                  <a:buNone/>
                </a:pPr>
                <a:r>
                  <a:rPr lang="zh-TW" altLang="en-US" b="1" dirty="0"/>
                  <a:t>在完成突變及重組之機制後，利用適應值</a:t>
                </a:r>
                <a:r>
                  <a:rPr lang="zh-TW" altLang="en-US" b="1" dirty="0" smtClean="0"/>
                  <a:t>計算</a:t>
                </a:r>
                <a:r>
                  <a:rPr lang="zh-TW" altLang="en-US" b="1" dirty="0"/>
                  <a:t>目標向量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 dirty="0" err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1" i="1" dirty="0" err="1" smtClean="0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altLang="zh-TW" b="1" i="1" dirty="0" err="1" smtClean="0">
                            <a:latin typeface="Cambria Math"/>
                          </a:rPr>
                          <m:t>𝒊</m:t>
                        </m:r>
                        <m:r>
                          <a:rPr lang="en-US" altLang="zh-TW" b="1" i="1" dirty="0" smtClean="0">
                            <a:latin typeface="Cambria Math"/>
                          </a:rPr>
                          <m:t>,</m:t>
                        </m:r>
                        <m:r>
                          <a:rPr lang="en-US" altLang="zh-TW" b="1" i="1" dirty="0" smtClean="0">
                            <a:latin typeface="Cambria Math"/>
                          </a:rPr>
                          <m:t>𝑮</m:t>
                        </m:r>
                      </m:sub>
                    </m:sSub>
                  </m:oMath>
                </a14:m>
                <a:r>
                  <a:rPr lang="zh-TW" altLang="en-US" b="1" dirty="0"/>
                  <a:t>及試驗向量，</a:t>
                </a:r>
                <a:r>
                  <a:rPr lang="zh-TW" altLang="en-US" b="1" dirty="0">
                    <a:solidFill>
                      <a:srgbClr val="FF0000"/>
                    </a:solidFill>
                  </a:rPr>
                  <a:t>適應值較佳者會被當成下一個</a:t>
                </a:r>
                <a:r>
                  <a:rPr lang="zh-TW" altLang="en-US" b="1" dirty="0" smtClean="0">
                    <a:solidFill>
                      <a:srgbClr val="FF0000"/>
                    </a:solidFill>
                  </a:rPr>
                  <a:t>迭代</a:t>
                </a:r>
                <a:r>
                  <a:rPr lang="zh-TW" altLang="en-US" b="1" dirty="0">
                    <a:solidFill>
                      <a:srgbClr val="FF0000"/>
                    </a:solidFill>
                  </a:rPr>
                  <a:t>的目標向量</a:t>
                </a:r>
                <a:r>
                  <a:rPr lang="zh-TW" altLang="en-US" b="1" dirty="0"/>
                  <a:t>。</a:t>
                </a:r>
              </a:p>
            </p:txBody>
          </p:sp>
        </mc:Choice>
        <mc:Fallback xmlns="">
          <p:sp>
            <p:nvSpPr>
              <p:cNvPr id="9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0528" y="1578881"/>
                <a:ext cx="8128000" cy="4546600"/>
              </a:xfrm>
              <a:blipFill rotWithShape="0">
                <a:blip r:embed="rId2"/>
                <a:stretch>
                  <a:fillRect l="-112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矩形 9"/>
              <p:cNvSpPr/>
              <p:nvPr/>
            </p:nvSpPr>
            <p:spPr>
              <a:xfrm>
                <a:off x="1150939" y="4357475"/>
                <a:ext cx="6388588" cy="9161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4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altLang="zh-TW" sz="2400" b="1" i="1" smtClean="0">
                              <a:latin typeface="Cambria Math"/>
                            </a:rPr>
                            <m:t>𝒊</m:t>
                          </m:r>
                          <m:r>
                            <a:rPr lang="en-US" altLang="zh-TW" sz="24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altLang="zh-TW" sz="2400" b="1" i="1" smtClean="0">
                              <a:latin typeface="Cambria Math"/>
                            </a:rPr>
                            <m:t>𝑮</m:t>
                          </m:r>
                          <m:r>
                            <a:rPr lang="en-US" altLang="zh-TW" sz="24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altLang="zh-TW" sz="24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altLang="zh-TW" sz="2400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altLang="zh-TW" sz="2400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400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altLang="zh-TW" sz="24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1" i="1" smtClean="0">
                                      <a:latin typeface="Cambria Math"/>
                                    </a:rPr>
                                    <m:t>𝒖</m:t>
                                  </m:r>
                                </m:e>
                                <m:sub>
                                  <m:r>
                                    <a:rPr lang="en-US" altLang="zh-TW" sz="2400" b="1" i="1">
                                      <a:latin typeface="Cambria Math"/>
                                    </a:rPr>
                                    <m:t>𝒊</m:t>
                                  </m:r>
                                  <m:r>
                                    <a:rPr lang="en-US" altLang="zh-TW" sz="2400" b="1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sz="2400" b="1" i="1">
                                      <a:latin typeface="Cambria Math"/>
                                    </a:rPr>
                                    <m:t>𝑮</m:t>
                                  </m:r>
                                  <m:r>
                                    <a:rPr lang="en-US" altLang="zh-TW" sz="2400" b="1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altLang="zh-TW" sz="24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altLang="zh-TW" sz="2400" b="1" i="0" smtClean="0">
                                  <a:latin typeface="Cambria Math"/>
                                </a:rPr>
                                <m:t> , </m:t>
                              </m:r>
                              <m:r>
                                <a:rPr lang="en-US" altLang="zh-TW" sz="2400" b="1" i="0" smtClean="0">
                                  <a:latin typeface="Cambria Math"/>
                                </a:rPr>
                                <m:t>𝐢𝐟</m:t>
                              </m:r>
                              <m:r>
                                <a:rPr lang="en-US" altLang="zh-TW" sz="2400" b="1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sz="2400" b="1" i="1" smtClean="0">
                                  <a:latin typeface="Cambria Math"/>
                                </a:rPr>
                                <m:t>𝑭</m:t>
                              </m:r>
                              <m:d>
                                <m:dPr>
                                  <m:ctrlPr>
                                    <a:rPr lang="en-US" altLang="zh-TW" sz="2400" b="1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b="1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1" i="1" smtClean="0">
                                          <a:latin typeface="Cambria Math"/>
                                        </a:rPr>
                                        <m:t>𝒖</m:t>
                                      </m:r>
                                    </m:e>
                                    <m:sub>
                                      <m:r>
                                        <a:rPr lang="en-US" altLang="zh-TW" sz="2400" b="1" i="1" smtClean="0">
                                          <a:latin typeface="Cambria Math"/>
                                        </a:rPr>
                                        <m:t>𝒊</m:t>
                                      </m:r>
                                      <m:r>
                                        <a:rPr lang="en-US" altLang="zh-TW" sz="2400" b="1" i="1" smtClean="0">
                                          <a:latin typeface="Cambria Math"/>
                                        </a:rPr>
                                        <m:t>,</m:t>
                                      </m:r>
                                      <m:r>
                                        <a:rPr lang="en-US" altLang="zh-TW" sz="2400" b="1" i="1" smtClean="0">
                                          <a:latin typeface="Cambria Math"/>
                                        </a:rPr>
                                        <m:t>𝑮</m:t>
                                      </m:r>
                                      <m:r>
                                        <a:rPr lang="en-US" altLang="zh-TW" sz="2400" b="1" i="1" smtClean="0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altLang="zh-TW" sz="2400" b="1" i="1" smtClean="0"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400" b="1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altLang="zh-TW" sz="2400" b="1" i="1">
                                  <a:latin typeface="Cambria Math"/>
                                </a:rPr>
                                <m:t>𝑭</m:t>
                              </m:r>
                              <m:d>
                                <m:dPr>
                                  <m:ctrlPr>
                                    <a:rPr lang="en-US" altLang="zh-TW" sz="2400" b="1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b="1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altLang="zh-TW" sz="2400" b="1" i="1">
                                          <a:latin typeface="Cambria Math"/>
                                        </a:rPr>
                                        <m:t>𝒊</m:t>
                                      </m:r>
                                      <m:r>
                                        <a:rPr lang="en-US" altLang="zh-TW" sz="2400" b="1" i="1">
                                          <a:latin typeface="Cambria Math"/>
                                        </a:rPr>
                                        <m:t>,</m:t>
                                      </m:r>
                                      <m:r>
                                        <a:rPr lang="en-US" altLang="zh-TW" sz="2400" b="1" i="1">
                                          <a:latin typeface="Cambria Math"/>
                                        </a:rPr>
                                        <m:t>𝑮</m:t>
                                      </m:r>
                                      <m:r>
                                        <a:rPr lang="en-US" altLang="zh-TW" sz="2400" b="1" i="1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altLang="zh-TW" sz="2400" b="1" i="1"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e>
                              <m:sSub>
                                <m:sSubPr>
                                  <m:ctrlPr>
                                    <a:rPr lang="en-US" altLang="zh-TW" sz="24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altLang="zh-TW" sz="2400" b="1" i="1" smtClean="0">
                                      <a:latin typeface="Cambria Math"/>
                                    </a:rPr>
                                    <m:t>𝒊</m:t>
                                  </m:r>
                                  <m:r>
                                    <a:rPr lang="en-US" altLang="zh-TW" sz="2400" b="1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sz="2400" b="1" i="1">
                                      <a:latin typeface="Cambria Math"/>
                                    </a:rPr>
                                    <m:t>𝑮</m:t>
                                  </m:r>
                                  <m:r>
                                    <a:rPr lang="en-US" altLang="zh-TW" sz="2400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altLang="zh-TW" sz="2400" b="1" i="1" smtClean="0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altLang="zh-TW" sz="2400" b="1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sz="2400" b="1" i="0" smtClean="0">
                                  <a:latin typeface="Cambria Math"/>
                                </a:rPr>
                                <m:t>,                  </m:t>
                              </m:r>
                              <m:r>
                                <a:rPr lang="en-US" altLang="zh-TW" sz="2400" b="1" i="1" smtClean="0">
                                  <a:latin typeface="Cambria Math"/>
                                </a:rPr>
                                <m:t>𝒐𝒕𝒉𝒆𝒓𝒘𝒊𝒔𝒆</m:t>
                              </m:r>
                              <m:r>
                                <a:rPr lang="en-US" altLang="zh-TW" sz="2400" b="1" i="1" smtClean="0">
                                  <a:latin typeface="Cambria Math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zh-TW" sz="2400" b="1" dirty="0"/>
              </a:p>
            </p:txBody>
          </p:sp>
        </mc:Choice>
        <mc:Fallback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939" y="4357475"/>
                <a:ext cx="6388588" cy="91614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013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  <a:latin typeface="+mj-ea"/>
              </a:rPr>
              <a:t>差分演化</a:t>
            </a:r>
            <a:r>
              <a:rPr lang="zh-TW" altLang="en-US" sz="6000" b="1" dirty="0" smtClean="0">
                <a:solidFill>
                  <a:srgbClr val="C00000"/>
                </a:solidFill>
              </a:rPr>
              <a:t>－</a:t>
            </a:r>
            <a:r>
              <a:rPr lang="zh-TW" altLang="en-US" sz="6000" b="1" dirty="0">
                <a:solidFill>
                  <a:srgbClr val="C00000"/>
                </a:solidFill>
              </a:rPr>
              <a:t>流程圖</a:t>
            </a:r>
            <a:endParaRPr lang="zh-TW" altLang="en-US" sz="6000" dirty="0">
              <a:solidFill>
                <a:srgbClr val="C0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45</a:t>
            </a:fld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105" y="1401194"/>
            <a:ext cx="3091060" cy="55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990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71600" y="2439726"/>
            <a:ext cx="7772400" cy="1462088"/>
          </a:xfrm>
        </p:spPr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群體尋優</a:t>
            </a:r>
            <a:r>
              <a:rPr lang="zh-TW" altLang="en-US" sz="6000" b="1" dirty="0" smtClean="0">
                <a:solidFill>
                  <a:srgbClr val="C00000"/>
                </a:solidFill>
              </a:rPr>
              <a:t>法</a:t>
            </a:r>
            <a:r>
              <a:rPr lang="en-US" altLang="zh-TW" b="1" dirty="0" smtClean="0">
                <a:solidFill>
                  <a:srgbClr val="C00000"/>
                </a:solidFill>
              </a:rPr>
              <a:t/>
            </a:r>
            <a:br>
              <a:rPr lang="en-US" altLang="zh-TW" b="1" dirty="0" smtClean="0">
                <a:solidFill>
                  <a:srgbClr val="C00000"/>
                </a:solidFill>
              </a:rPr>
            </a:br>
            <a:r>
              <a:rPr lang="en-US" altLang="zh-TW" b="1" dirty="0" smtClean="0">
                <a:solidFill>
                  <a:srgbClr val="C00000"/>
                </a:solidFill>
              </a:rPr>
              <a:t>Group </a:t>
            </a:r>
            <a:r>
              <a:rPr lang="en-US" altLang="zh-TW" b="1" dirty="0">
                <a:solidFill>
                  <a:srgbClr val="C00000"/>
                </a:solidFill>
              </a:rPr>
              <a:t>Search </a:t>
            </a:r>
            <a:r>
              <a:rPr lang="en-US" altLang="zh-TW" b="1" dirty="0" smtClean="0">
                <a:solidFill>
                  <a:srgbClr val="C00000"/>
                </a:solidFill>
              </a:rPr>
              <a:t>Optimizer</a:t>
            </a:r>
            <a:br>
              <a:rPr lang="en-US" altLang="zh-TW" b="1" dirty="0" smtClean="0">
                <a:solidFill>
                  <a:srgbClr val="C00000"/>
                </a:solidFill>
              </a:rPr>
            </a:br>
            <a:endParaRPr lang="zh-TW" altLang="en-US" b="1" dirty="0">
              <a:solidFill>
                <a:srgbClr val="C0000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2804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C00000"/>
                </a:solidFill>
              </a:rPr>
              <a:t>群體尋優法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088" y="1546224"/>
            <a:ext cx="8116888" cy="5154613"/>
          </a:xfrm>
        </p:spPr>
        <p:txBody>
          <a:bodyPr/>
          <a:lstStyle/>
          <a:p>
            <a:r>
              <a:rPr lang="zh-TW" altLang="en-US" sz="2800" b="1" dirty="0" smtClean="0"/>
              <a:t>群體</a:t>
            </a:r>
            <a:r>
              <a:rPr lang="zh-TW" altLang="en-US" sz="2800" b="1" dirty="0"/>
              <a:t>尋優</a:t>
            </a:r>
            <a:r>
              <a:rPr lang="zh-TW" altLang="en-US" sz="2800" b="1" dirty="0" smtClean="0"/>
              <a:t>法由</a:t>
            </a:r>
            <a:r>
              <a:rPr lang="zh-TW" altLang="en-US" sz="2800" b="1" dirty="0"/>
              <a:t>三種類型的個體所</a:t>
            </a:r>
            <a:r>
              <a:rPr lang="zh-TW" altLang="en-US" sz="2800" b="1" dirty="0" smtClean="0"/>
              <a:t>組成</a:t>
            </a:r>
            <a:endParaRPr lang="en-US" altLang="zh-TW" sz="2800" b="1" dirty="0" smtClean="0"/>
          </a:p>
          <a:p>
            <a:pPr lvl="1"/>
            <a:r>
              <a:rPr lang="zh-TW" altLang="en-US" sz="2800" b="1" dirty="0" smtClean="0">
                <a:solidFill>
                  <a:srgbClr val="0000CC"/>
                </a:solidFill>
              </a:rPr>
              <a:t>生產者</a:t>
            </a:r>
            <a:r>
              <a:rPr lang="en-US" altLang="zh-TW" sz="2800" b="1" dirty="0" smtClean="0">
                <a:solidFill>
                  <a:srgbClr val="0000CC"/>
                </a:solidFill>
              </a:rPr>
              <a:t>(producer)</a:t>
            </a:r>
            <a:r>
              <a:rPr lang="zh-TW" altLang="en-US" sz="2800" b="1" dirty="0" smtClean="0">
                <a:solidFill>
                  <a:srgbClr val="0000CC"/>
                </a:solidFill>
              </a:rPr>
              <a:t>個體</a:t>
            </a:r>
            <a:endParaRPr lang="en-US" altLang="zh-TW" sz="2800" b="1" dirty="0" smtClean="0">
              <a:solidFill>
                <a:srgbClr val="0000CC"/>
              </a:solidFill>
            </a:endParaRPr>
          </a:p>
          <a:p>
            <a:pPr lvl="1"/>
            <a:r>
              <a:rPr lang="zh-TW" altLang="en-US" sz="2800" b="1" dirty="0" smtClean="0">
                <a:solidFill>
                  <a:srgbClr val="0000CC"/>
                </a:solidFill>
              </a:rPr>
              <a:t>乞討者</a:t>
            </a:r>
            <a:r>
              <a:rPr lang="en-US" altLang="zh-TW" sz="2800" b="1" dirty="0" smtClean="0">
                <a:solidFill>
                  <a:srgbClr val="0000CC"/>
                </a:solidFill>
              </a:rPr>
              <a:t>(scrounger)</a:t>
            </a:r>
            <a:r>
              <a:rPr lang="zh-TW" altLang="en-US" sz="2800" b="1" dirty="0" smtClean="0">
                <a:solidFill>
                  <a:srgbClr val="0000CC"/>
                </a:solidFill>
              </a:rPr>
              <a:t>個體</a:t>
            </a:r>
            <a:endParaRPr lang="en-US" altLang="zh-TW" sz="2800" b="1" dirty="0" smtClean="0">
              <a:solidFill>
                <a:srgbClr val="0000CC"/>
              </a:solidFill>
            </a:endParaRPr>
          </a:p>
          <a:p>
            <a:pPr lvl="1"/>
            <a:r>
              <a:rPr lang="zh-TW" altLang="en-US" sz="2800" b="1" dirty="0" smtClean="0">
                <a:solidFill>
                  <a:srgbClr val="0000CC"/>
                </a:solidFill>
              </a:rPr>
              <a:t>隨機</a:t>
            </a:r>
            <a:r>
              <a:rPr lang="zh-TW" altLang="en-US" sz="2800" b="1" dirty="0">
                <a:solidFill>
                  <a:srgbClr val="0000CC"/>
                </a:solidFill>
              </a:rPr>
              <a:t>搜尋</a:t>
            </a:r>
            <a:r>
              <a:rPr lang="zh-TW" altLang="en-US" sz="2800" b="1" dirty="0" smtClean="0">
                <a:solidFill>
                  <a:srgbClr val="0000CC"/>
                </a:solidFill>
              </a:rPr>
              <a:t>者</a:t>
            </a:r>
            <a:r>
              <a:rPr lang="en-US" altLang="zh-TW" sz="2800" b="1" dirty="0" smtClean="0">
                <a:solidFill>
                  <a:srgbClr val="0000CC"/>
                </a:solidFill>
              </a:rPr>
              <a:t>(random </a:t>
            </a:r>
            <a:r>
              <a:rPr lang="en-US" altLang="zh-TW" sz="2800" b="1" dirty="0" smtClean="0">
                <a:solidFill>
                  <a:srgbClr val="0000CC"/>
                </a:solidFill>
              </a:rPr>
              <a:t>ranger)</a:t>
            </a:r>
            <a:r>
              <a:rPr lang="zh-TW" altLang="en-US" sz="2800" b="1" dirty="0" smtClean="0">
                <a:solidFill>
                  <a:srgbClr val="0000CC"/>
                </a:solidFill>
              </a:rPr>
              <a:t>個體</a:t>
            </a:r>
            <a:endParaRPr lang="en-US" altLang="zh-TW" sz="2800" b="1" dirty="0" smtClean="0">
              <a:solidFill>
                <a:srgbClr val="0000CC"/>
              </a:solidFill>
            </a:endParaRPr>
          </a:p>
          <a:p>
            <a:endParaRPr lang="en-US" altLang="zh-TW" sz="2800" b="1" dirty="0" smtClean="0">
              <a:solidFill>
                <a:srgbClr val="FF0000"/>
              </a:solidFill>
            </a:endParaRPr>
          </a:p>
          <a:p>
            <a:r>
              <a:rPr lang="zh-TW" altLang="en-US" sz="2800" b="1" dirty="0" smtClean="0">
                <a:solidFill>
                  <a:srgbClr val="C00000"/>
                </a:solidFill>
              </a:rPr>
              <a:t>生產者</a:t>
            </a:r>
            <a:r>
              <a:rPr lang="zh-TW" altLang="en-US" sz="2800" b="1" dirty="0"/>
              <a:t>採用一般動物的搜尋機制，如</a:t>
            </a:r>
            <a:r>
              <a:rPr lang="zh-TW" altLang="en-US" sz="2800" b="1" dirty="0" smtClean="0"/>
              <a:t>視覺</a:t>
            </a:r>
            <a:r>
              <a:rPr lang="zh-TW" altLang="en-US" sz="2800" b="1" dirty="0">
                <a:latin typeface="標楷體"/>
                <a:ea typeface="標楷體"/>
              </a:rPr>
              <a:t>。</a:t>
            </a:r>
            <a:endParaRPr lang="en-US" altLang="zh-TW" sz="2800" b="1" dirty="0" smtClean="0"/>
          </a:p>
          <a:p>
            <a:r>
              <a:rPr lang="zh-TW" altLang="en-US" sz="2800" b="1" dirty="0" smtClean="0">
                <a:solidFill>
                  <a:srgbClr val="C00000"/>
                </a:solidFill>
              </a:rPr>
              <a:t>乞討</a:t>
            </a:r>
            <a:r>
              <a:rPr lang="zh-TW" altLang="en-US" sz="2800" b="1" dirty="0">
                <a:solidFill>
                  <a:srgbClr val="C00000"/>
                </a:solidFill>
              </a:rPr>
              <a:t>者</a:t>
            </a:r>
            <a:r>
              <a:rPr lang="zh-TW" altLang="en-US" sz="2800" b="1" dirty="0"/>
              <a:t>則以加入生產者並分享其</a:t>
            </a:r>
            <a:r>
              <a:rPr lang="zh-TW" altLang="en-US" sz="2800" b="1" dirty="0" smtClean="0"/>
              <a:t>搜尋到</a:t>
            </a:r>
            <a:r>
              <a:rPr lang="zh-TW" altLang="en-US" sz="2800" b="1" dirty="0"/>
              <a:t>的資源</a:t>
            </a:r>
            <a:r>
              <a:rPr lang="en-US" altLang="zh-TW" sz="2800" b="1" dirty="0"/>
              <a:t>(</a:t>
            </a:r>
            <a:r>
              <a:rPr lang="zh-TW" altLang="en-US" sz="2800" b="1" dirty="0"/>
              <a:t>資訊</a:t>
            </a:r>
            <a:r>
              <a:rPr lang="en-US" altLang="zh-TW" sz="2800" b="1" dirty="0"/>
              <a:t>)</a:t>
            </a:r>
            <a:r>
              <a:rPr lang="zh-TW" altLang="en-US" sz="2800" b="1" dirty="0"/>
              <a:t>為目的，進行其搜尋的動作，除了生產者與乞討者之外，</a:t>
            </a:r>
            <a:r>
              <a:rPr lang="zh-TW" altLang="en-US" sz="2800" b="1" dirty="0">
                <a:solidFill>
                  <a:srgbClr val="0000CC"/>
                </a:solidFill>
              </a:rPr>
              <a:t>其餘族群中</a:t>
            </a:r>
            <a:r>
              <a:rPr lang="zh-TW" altLang="en-US" sz="2800" b="1" dirty="0" smtClean="0">
                <a:solidFill>
                  <a:srgbClr val="0000CC"/>
                </a:solidFill>
              </a:rPr>
              <a:t>成員</a:t>
            </a:r>
            <a:r>
              <a:rPr lang="zh-TW" altLang="en-US" sz="2800" b="1" dirty="0">
                <a:solidFill>
                  <a:srgbClr val="0000CC"/>
                </a:solidFill>
              </a:rPr>
              <a:t>進行隨機性的搜尋</a:t>
            </a:r>
            <a:r>
              <a:rPr lang="zh-TW" altLang="en-US" sz="2800" b="1" dirty="0" smtClean="0"/>
              <a:t>。</a:t>
            </a:r>
            <a:endParaRPr lang="zh-TW" altLang="en-US" sz="2800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47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574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C00000"/>
                </a:solidFill>
              </a:rPr>
              <a:t>群體尋優法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/>
              <a:t>而其引領</a:t>
            </a:r>
            <a:r>
              <a:rPr lang="zh-TW" altLang="en-US" b="1" dirty="0" smtClean="0"/>
              <a:t>角度則表示為                             及其搜尋方向為一向量值                               其中，     的</a:t>
            </a:r>
            <a:r>
              <a:rPr lang="zh-TW" altLang="en-US" b="1" dirty="0"/>
              <a:t>極座標</a:t>
            </a:r>
            <a:r>
              <a:rPr lang="zh-TW" altLang="en-US" b="1" dirty="0" smtClean="0"/>
              <a:t>形式可經由笛卡兒轉換轉變為笛卡兒座標型式。</a:t>
            </a:r>
            <a:endParaRPr lang="zh-TW" altLang="en-US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48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778" y="3200781"/>
            <a:ext cx="7887567" cy="234922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6700" y="1622377"/>
            <a:ext cx="2114550" cy="35242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2466" y="1952646"/>
            <a:ext cx="2228850" cy="39052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4203" y="1965088"/>
            <a:ext cx="266700" cy="38100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7434841" y="3200781"/>
            <a:ext cx="1085316" cy="2576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506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C00000"/>
                </a:solidFill>
              </a:rPr>
              <a:t>群體尋優法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b="1" dirty="0" smtClean="0">
                <a:solidFill>
                  <a:srgbClr val="0000CC"/>
                </a:solidFill>
              </a:rPr>
              <a:t>生產者</a:t>
            </a:r>
            <a:endParaRPr lang="en-US" altLang="zh-TW" sz="2800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49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871" y="1982624"/>
            <a:ext cx="7888355" cy="254108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3048" y="3034278"/>
            <a:ext cx="4740945" cy="213229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325" y="6115926"/>
            <a:ext cx="5258674" cy="71262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512" y="5103406"/>
            <a:ext cx="6420805" cy="1039003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8015955" y="2187723"/>
            <a:ext cx="564023" cy="786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868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貼片機</a:t>
            </a:r>
            <a:r>
              <a:rPr lang="zh-TW" altLang="en-US" sz="6000" b="1" dirty="0" smtClean="0">
                <a:solidFill>
                  <a:srgbClr val="C00000"/>
                </a:solidFill>
              </a:rPr>
              <a:t>介紹</a:t>
            </a:r>
            <a:endParaRPr lang="en-US" altLang="zh-TW" sz="6000" b="1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2800" b="1" dirty="0" smtClean="0">
                <a:solidFill>
                  <a:srgbClr val="0000CC"/>
                </a:solidFill>
              </a:rPr>
              <a:t>多</a:t>
            </a:r>
            <a:r>
              <a:rPr lang="zh-TW" altLang="en-US" sz="2800" b="1" dirty="0">
                <a:solidFill>
                  <a:srgbClr val="0000CC"/>
                </a:solidFill>
              </a:rPr>
              <a:t>取置頭貼片</a:t>
            </a:r>
            <a:r>
              <a:rPr lang="zh-TW" altLang="en-US" sz="2800" b="1" dirty="0" smtClean="0">
                <a:solidFill>
                  <a:srgbClr val="0000CC"/>
                </a:solidFill>
              </a:rPr>
              <a:t>機</a:t>
            </a:r>
            <a:endParaRPr lang="en-US" altLang="zh-TW" sz="2800" b="1" dirty="0" smtClean="0">
              <a:solidFill>
                <a:srgbClr val="0000CC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2800" b="1" dirty="0"/>
              <a:t> </a:t>
            </a:r>
            <a:r>
              <a:rPr lang="en-US" altLang="zh-TW" sz="2800" b="1" dirty="0" smtClean="0"/>
              <a:t>    (</a:t>
            </a:r>
            <a:r>
              <a:rPr lang="en-US" altLang="zh-TW" sz="2800" b="1" dirty="0"/>
              <a:t>Multi-Head Placement Machine)</a:t>
            </a:r>
            <a:endParaRPr lang="zh-TW" altLang="en-US" sz="2800" b="1" dirty="0" smtClean="0"/>
          </a:p>
          <a:p>
            <a:pPr>
              <a:lnSpc>
                <a:spcPct val="150000"/>
              </a:lnSpc>
            </a:pPr>
            <a:endParaRPr lang="zh-TW" altLang="en-US" sz="18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5</a:t>
            </a:fld>
            <a:endParaRPr lang="zh-TW" altLang="en-US"/>
          </a:p>
        </p:txBody>
      </p:sp>
      <p:pic>
        <p:nvPicPr>
          <p:cNvPr id="6" name="圖片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939" y="2877951"/>
            <a:ext cx="6138624" cy="41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44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C00000"/>
                </a:solidFill>
              </a:rPr>
              <a:t>群體尋優法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b="1" dirty="0" smtClean="0">
                <a:solidFill>
                  <a:srgbClr val="0000CC"/>
                </a:solidFill>
              </a:rPr>
              <a:t>乞討者</a:t>
            </a:r>
            <a:r>
              <a:rPr lang="zh-TW" altLang="en-US" sz="2800" b="1" dirty="0" smtClean="0"/>
              <a:t>：</a:t>
            </a:r>
            <a:endParaRPr lang="en-US" altLang="zh-TW" sz="2800" b="1" dirty="0" smtClean="0"/>
          </a:p>
          <a:p>
            <a:pPr lvl="1"/>
            <a:r>
              <a:rPr lang="zh-TW" altLang="en-US" sz="2400" b="1" dirty="0"/>
              <a:t>乞討者的尋優動作是繼</a:t>
            </a:r>
            <a:r>
              <a:rPr lang="zh-TW" altLang="en-US" sz="2400" b="1" dirty="0">
                <a:solidFill>
                  <a:srgbClr val="FF0000"/>
                </a:solidFill>
              </a:rPr>
              <a:t>生產者執行完動作後</a:t>
            </a:r>
            <a:r>
              <a:rPr lang="zh-TW" altLang="en-US" sz="2400" b="1" dirty="0"/>
              <a:t>，依據生產者所給的資訊</a:t>
            </a:r>
            <a:r>
              <a:rPr lang="zh-TW" altLang="en-US" sz="2400" b="1" dirty="0" smtClean="0"/>
              <a:t>，尋找</a:t>
            </a:r>
            <a:r>
              <a:rPr lang="zh-TW" altLang="en-US" sz="2400" b="1" dirty="0"/>
              <a:t>機會，</a:t>
            </a:r>
            <a:r>
              <a:rPr lang="zh-TW" altLang="en-US" sz="2400" b="1" dirty="0" smtClean="0"/>
              <a:t>參與由</a:t>
            </a:r>
            <a:r>
              <a:rPr lang="zh-TW" altLang="en-US" sz="2400" b="1" dirty="0"/>
              <a:t>生產者發現的</a:t>
            </a:r>
            <a:r>
              <a:rPr lang="zh-TW" altLang="en-US" sz="2400" b="1" dirty="0" smtClean="0"/>
              <a:t>資源</a:t>
            </a:r>
            <a:r>
              <a:rPr lang="zh-TW" altLang="en-US" sz="2400" b="1" dirty="0" smtClean="0">
                <a:latin typeface="標楷體"/>
                <a:ea typeface="標楷體"/>
              </a:rPr>
              <a:t>。</a:t>
            </a:r>
            <a:endParaRPr lang="en-US" altLang="zh-TW" sz="2400" b="1" dirty="0" smtClean="0"/>
          </a:p>
          <a:p>
            <a:pPr lvl="1"/>
            <a:r>
              <a:rPr lang="zh-TW" altLang="en-US" sz="2400" b="1" dirty="0"/>
              <a:t>在每個搜索回合</a:t>
            </a:r>
            <a:r>
              <a:rPr lang="zh-TW" altLang="en-US" sz="2400" b="1" dirty="0" smtClean="0"/>
              <a:t>，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超過</a:t>
            </a:r>
            <a:r>
              <a:rPr lang="en-US" altLang="zh-TW" sz="2400" b="1" dirty="0">
                <a:solidFill>
                  <a:srgbClr val="FF0000"/>
                </a:solidFill>
              </a:rPr>
              <a:t>80</a:t>
            </a:r>
            <a:r>
              <a:rPr lang="zh-TW" altLang="en-US" sz="2400" b="1" dirty="0">
                <a:solidFill>
                  <a:srgbClr val="FF0000"/>
                </a:solidFill>
              </a:rPr>
              <a:t>％的個體被選擇為乞討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者</a:t>
            </a:r>
            <a:r>
              <a:rPr lang="zh-TW" altLang="en-US" sz="2400" b="1" dirty="0" smtClean="0"/>
              <a:t>，而</a:t>
            </a:r>
            <a:r>
              <a:rPr lang="zh-TW" altLang="en-US" sz="2400" b="1" dirty="0"/>
              <a:t>進行其</a:t>
            </a:r>
            <a:r>
              <a:rPr lang="zh-TW" altLang="en-US" sz="2400" b="1" dirty="0" smtClean="0"/>
              <a:t>優化動作。</a:t>
            </a:r>
            <a:endParaRPr lang="en-US" altLang="zh-TW" sz="2400" b="1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50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34" y="4243500"/>
            <a:ext cx="6950416" cy="253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82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C00000"/>
                </a:solidFill>
              </a:rPr>
              <a:t>群體尋優法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088" y="1848375"/>
            <a:ext cx="8128000" cy="4546600"/>
          </a:xfrm>
        </p:spPr>
        <p:txBody>
          <a:bodyPr/>
          <a:lstStyle/>
          <a:p>
            <a:r>
              <a:rPr lang="zh-TW" altLang="en-US" sz="2800" b="1" dirty="0" smtClean="0">
                <a:solidFill>
                  <a:srgbClr val="0000CC"/>
                </a:solidFill>
              </a:rPr>
              <a:t>隨機搜尋者</a:t>
            </a:r>
            <a:endParaRPr lang="en-US" altLang="zh-TW" sz="2800" b="1" dirty="0" smtClean="0"/>
          </a:p>
          <a:p>
            <a:pPr lvl="1"/>
            <a:r>
              <a:rPr lang="zh-TW" altLang="en-US" sz="2400" b="1" dirty="0"/>
              <a:t>隨機搜尋者，需進行隨機搜尋的</a:t>
            </a:r>
            <a:r>
              <a:rPr lang="zh-TW" altLang="en-US" sz="2400" b="1" dirty="0" smtClean="0"/>
              <a:t>動作。</a:t>
            </a:r>
            <a:endParaRPr lang="en-US" altLang="zh-TW" sz="2400" b="1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51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328" y="3269643"/>
            <a:ext cx="5891211" cy="206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40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C00000"/>
                </a:solidFill>
              </a:rPr>
              <a:t>群體尋優法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52</a:t>
            </a:fld>
            <a:endParaRPr lang="zh-TW" altLang="en-US"/>
          </a:p>
        </p:txBody>
      </p:sp>
      <p:grpSp>
        <p:nvGrpSpPr>
          <p:cNvPr id="5" name="群組 4"/>
          <p:cNvGrpSpPr/>
          <p:nvPr/>
        </p:nvGrpSpPr>
        <p:grpSpPr>
          <a:xfrm>
            <a:off x="236059" y="1676662"/>
            <a:ext cx="8707917" cy="4580236"/>
            <a:chOff x="2001794" y="1751292"/>
            <a:chExt cx="9310057" cy="4580236"/>
          </a:xfrm>
        </p:grpSpPr>
        <p:cxnSp>
          <p:nvCxnSpPr>
            <p:cNvPr id="6" name="肘形接點 5"/>
            <p:cNvCxnSpPr>
              <a:stCxn id="11" idx="2"/>
              <a:endCxn id="12" idx="0"/>
            </p:cNvCxnSpPr>
            <p:nvPr/>
          </p:nvCxnSpPr>
          <p:spPr>
            <a:xfrm rot="5400000" flipH="1" flipV="1">
              <a:off x="3804469" y="1507628"/>
              <a:ext cx="4493743" cy="5046974"/>
            </a:xfrm>
            <a:prstGeom prst="bentConnector5">
              <a:avLst>
                <a:gd name="adj1" fmla="val -5087"/>
                <a:gd name="adj2" fmla="val 56496"/>
                <a:gd name="adj3" fmla="val 105087"/>
              </a:avLst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流程圖: 程序 6"/>
            <p:cNvSpPr/>
            <p:nvPr/>
          </p:nvSpPr>
          <p:spPr>
            <a:xfrm>
              <a:off x="2001794" y="1751292"/>
              <a:ext cx="3052120" cy="593125"/>
            </a:xfrm>
            <a:prstGeom prst="flowChartProcess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產生初始成員</a:t>
              </a:r>
              <a:endParaRPr lang="en-US" altLang="zh-TW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/>
              <a:r>
                <a:rPr lang="zh-TW" altLang="en-US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並評估其適應值</a:t>
              </a:r>
              <a:endPara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8" name="流程圖: 程序 7"/>
            <p:cNvSpPr/>
            <p:nvPr/>
          </p:nvSpPr>
          <p:spPr>
            <a:xfrm>
              <a:off x="2001794" y="2768665"/>
              <a:ext cx="3052120" cy="593125"/>
            </a:xfrm>
            <a:prstGeom prst="flowChartProcess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選擇生產者</a:t>
              </a:r>
              <a:endPara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9" name="流程圖: 程序 8"/>
            <p:cNvSpPr/>
            <p:nvPr/>
          </p:nvSpPr>
          <p:spPr>
            <a:xfrm>
              <a:off x="2001794" y="3720135"/>
              <a:ext cx="3052120" cy="593125"/>
            </a:xfrm>
            <a:prstGeom prst="flowChartProcess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生產者搜索食物</a:t>
              </a:r>
              <a:endParaRPr lang="en-US" altLang="zh-TW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/>
              <a:r>
                <a:rPr lang="en-US" altLang="zh-TW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lang="zh-TW" altLang="en-US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生產者執行生產動作</a:t>
              </a:r>
              <a:r>
                <a:rPr lang="en-US" altLang="zh-TW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)</a:t>
              </a:r>
              <a:endPara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0" name="流程圖: 程序 9"/>
            <p:cNvSpPr/>
            <p:nvPr/>
          </p:nvSpPr>
          <p:spPr>
            <a:xfrm>
              <a:off x="2001794" y="4712795"/>
              <a:ext cx="3052120" cy="593125"/>
            </a:xfrm>
            <a:prstGeom prst="flowChartProcess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選擇乞討者</a:t>
              </a:r>
              <a:endPara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1" name="流程圖: 程序 10"/>
            <p:cNvSpPr/>
            <p:nvPr/>
          </p:nvSpPr>
          <p:spPr>
            <a:xfrm>
              <a:off x="2001794" y="5684861"/>
              <a:ext cx="3052120" cy="593125"/>
            </a:xfrm>
            <a:prstGeom prst="flowChartProcess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乞討者向生產者進行乞討</a:t>
              </a:r>
              <a:endPara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2" name="流程圖: 程序 11"/>
            <p:cNvSpPr/>
            <p:nvPr/>
          </p:nvSpPr>
          <p:spPr>
            <a:xfrm>
              <a:off x="6741908" y="1784243"/>
              <a:ext cx="3665839" cy="593125"/>
            </a:xfrm>
            <a:prstGeom prst="flowChartProcess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剩下成員則為隨機搜尋者</a:t>
              </a:r>
              <a:endParaRPr lang="en-US" altLang="zh-TW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/>
              <a:r>
                <a:rPr lang="zh-TW" altLang="en-US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並進行隨機搜尋</a:t>
              </a:r>
              <a:endPara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3" name="流程圖: 程序 12"/>
            <p:cNvSpPr/>
            <p:nvPr/>
          </p:nvSpPr>
          <p:spPr>
            <a:xfrm>
              <a:off x="7036413" y="2986969"/>
              <a:ext cx="3052120" cy="593125"/>
            </a:xfrm>
            <a:prstGeom prst="flowChartProcess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評估所有成員</a:t>
              </a:r>
              <a:endPara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4" name="流程圖: 決策 13"/>
            <p:cNvSpPr/>
            <p:nvPr/>
          </p:nvSpPr>
          <p:spPr>
            <a:xfrm>
              <a:off x="5813095" y="4016697"/>
              <a:ext cx="5498756" cy="1112109"/>
            </a:xfrm>
            <a:prstGeom prst="flowChartDecision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是否達到停止條件</a:t>
              </a:r>
              <a:r>
                <a:rPr lang="en-US" altLang="zh-TW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?</a:t>
              </a:r>
              <a:endPara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5" name="流程圖: 替代處理程序 14"/>
            <p:cNvSpPr/>
            <p:nvPr/>
          </p:nvSpPr>
          <p:spPr>
            <a:xfrm>
              <a:off x="7431827" y="5656026"/>
              <a:ext cx="2286000" cy="675502"/>
            </a:xfrm>
            <a:prstGeom prst="flowChartAlternateProcess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結束</a:t>
              </a:r>
              <a:endPara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cxnSp>
          <p:nvCxnSpPr>
            <p:cNvPr id="16" name="直線單箭頭接點 15"/>
            <p:cNvCxnSpPr>
              <a:stCxn id="7" idx="2"/>
              <a:endCxn id="8" idx="0"/>
            </p:cNvCxnSpPr>
            <p:nvPr/>
          </p:nvCxnSpPr>
          <p:spPr>
            <a:xfrm>
              <a:off x="3527854" y="2344417"/>
              <a:ext cx="0" cy="42424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線單箭頭接點 16"/>
            <p:cNvCxnSpPr>
              <a:stCxn id="8" idx="2"/>
              <a:endCxn id="9" idx="0"/>
            </p:cNvCxnSpPr>
            <p:nvPr/>
          </p:nvCxnSpPr>
          <p:spPr>
            <a:xfrm>
              <a:off x="3527854" y="3361790"/>
              <a:ext cx="0" cy="35834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直線單箭頭接點 17"/>
            <p:cNvCxnSpPr>
              <a:stCxn id="9" idx="2"/>
              <a:endCxn id="10" idx="0"/>
            </p:cNvCxnSpPr>
            <p:nvPr/>
          </p:nvCxnSpPr>
          <p:spPr>
            <a:xfrm>
              <a:off x="3527854" y="4313260"/>
              <a:ext cx="0" cy="39953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直線單箭頭接點 18"/>
            <p:cNvCxnSpPr>
              <a:stCxn id="10" idx="2"/>
              <a:endCxn id="11" idx="0"/>
            </p:cNvCxnSpPr>
            <p:nvPr/>
          </p:nvCxnSpPr>
          <p:spPr>
            <a:xfrm>
              <a:off x="3527854" y="5305920"/>
              <a:ext cx="0" cy="37894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直線單箭頭接點 19"/>
            <p:cNvCxnSpPr>
              <a:stCxn id="12" idx="2"/>
              <a:endCxn id="13" idx="0"/>
            </p:cNvCxnSpPr>
            <p:nvPr/>
          </p:nvCxnSpPr>
          <p:spPr>
            <a:xfrm flipH="1">
              <a:off x="8562473" y="2377368"/>
              <a:ext cx="12355" cy="60960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直線單箭頭接點 20"/>
            <p:cNvCxnSpPr>
              <a:stCxn id="13" idx="2"/>
              <a:endCxn id="14" idx="0"/>
            </p:cNvCxnSpPr>
            <p:nvPr/>
          </p:nvCxnSpPr>
          <p:spPr>
            <a:xfrm>
              <a:off x="8562473" y="3580094"/>
              <a:ext cx="0" cy="43660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直線單箭頭接點 21"/>
            <p:cNvCxnSpPr>
              <a:stCxn id="14" idx="2"/>
              <a:endCxn id="15" idx="0"/>
            </p:cNvCxnSpPr>
            <p:nvPr/>
          </p:nvCxnSpPr>
          <p:spPr>
            <a:xfrm>
              <a:off x="8562473" y="5128806"/>
              <a:ext cx="12354" cy="52722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肘形接點 22"/>
            <p:cNvCxnSpPr>
              <a:stCxn id="14" idx="1"/>
              <a:endCxn id="8" idx="3"/>
            </p:cNvCxnSpPr>
            <p:nvPr/>
          </p:nvCxnSpPr>
          <p:spPr>
            <a:xfrm rot="10800000">
              <a:off x="5053915" y="3065228"/>
              <a:ext cx="759181" cy="1507524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文字方塊 23"/>
            <p:cNvSpPr txBox="1"/>
            <p:nvPr/>
          </p:nvSpPr>
          <p:spPr>
            <a:xfrm>
              <a:off x="8574827" y="5196077"/>
              <a:ext cx="6312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是</a:t>
              </a:r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5326460" y="3429063"/>
              <a:ext cx="6312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758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03491" y="717847"/>
            <a:ext cx="8555795" cy="2480462"/>
          </a:xfrm>
        </p:spPr>
        <p:txBody>
          <a:bodyPr/>
          <a:lstStyle/>
          <a:p>
            <a:pPr algn="ctr"/>
            <a:r>
              <a:rPr lang="zh-TW" altLang="en-US" sz="6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人工蜂群演算法 </a:t>
            </a:r>
            <a:r>
              <a:rPr lang="en-US" altLang="zh-TW" sz="60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(ABC)</a:t>
            </a:r>
            <a:r>
              <a:rPr lang="en-US" altLang="zh-TW" sz="5400" b="1" dirty="0">
                <a:solidFill>
                  <a:srgbClr val="C00000"/>
                </a:solidFill>
                <a:cs typeface="Times New Roman" panose="02020603050405020304" pitchFamily="18" charset="0"/>
              </a:rPr>
              <a:t/>
            </a:r>
            <a:br>
              <a:rPr lang="en-US" altLang="zh-TW" sz="5400" b="1" dirty="0"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en-US" altLang="zh-TW" sz="4400" b="1" dirty="0">
                <a:solidFill>
                  <a:srgbClr val="C00000"/>
                </a:solidFill>
                <a:cs typeface="Times New Roman" panose="02020603050405020304" pitchFamily="18" charset="0"/>
              </a:rPr>
              <a:t>Artificial Bee Colony </a:t>
            </a:r>
            <a:r>
              <a:rPr lang="en-US" altLang="zh-TW" sz="4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Algorithm</a:t>
            </a:r>
            <a:endParaRPr lang="zh-TW" altLang="en-US" sz="44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23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  <a:cs typeface="Times New Roman" panose="02020603050405020304" pitchFamily="18" charset="0"/>
              </a:rPr>
              <a:t>人工蜂群演算法</a:t>
            </a:r>
            <a:endParaRPr lang="zh-TW" altLang="en-US" sz="6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05384" y="1935839"/>
            <a:ext cx="8128000" cy="4546600"/>
          </a:xfrm>
        </p:spPr>
        <p:txBody>
          <a:bodyPr/>
          <a:lstStyle/>
          <a:p>
            <a:r>
              <a:rPr lang="zh-TW" altLang="en-US" sz="3600" b="1" dirty="0" smtClean="0">
                <a:latin typeface="+mj-ea"/>
              </a:rPr>
              <a:t>人</a:t>
            </a:r>
            <a:r>
              <a:rPr lang="zh-TW" altLang="en-US" sz="3600" b="1" dirty="0">
                <a:latin typeface="+mj-ea"/>
              </a:rPr>
              <a:t>工蜂群演算法由三</a:t>
            </a:r>
            <a:r>
              <a:rPr lang="zh-TW" altLang="en-US" sz="3600" b="1" dirty="0" smtClean="0">
                <a:latin typeface="+mj-ea"/>
              </a:rPr>
              <a:t>種蜜蜂所組成</a:t>
            </a:r>
            <a:endParaRPr lang="en-US" altLang="zh-TW" sz="3600" b="1" dirty="0" smtClean="0">
              <a:latin typeface="+mj-ea"/>
            </a:endParaRPr>
          </a:p>
          <a:p>
            <a:pPr lvl="1">
              <a:lnSpc>
                <a:spcPct val="150000"/>
              </a:lnSpc>
            </a:pPr>
            <a:r>
              <a:rPr lang="zh-TW" altLang="en-US" sz="3200" b="1" dirty="0" smtClean="0">
                <a:solidFill>
                  <a:srgbClr val="0000CC"/>
                </a:solidFill>
                <a:latin typeface="+mj-ea"/>
              </a:rPr>
              <a:t>工蜂 </a:t>
            </a:r>
            <a:r>
              <a:rPr lang="en-US" altLang="zh-TW" sz="3200" b="1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(</a:t>
            </a:r>
            <a:r>
              <a:rPr lang="en-US" altLang="zh-TW" sz="3200" b="1" dirty="0">
                <a:solidFill>
                  <a:srgbClr val="0000CC"/>
                </a:solidFill>
                <a:cs typeface="Times New Roman" panose="02020603050405020304" pitchFamily="18" charset="0"/>
              </a:rPr>
              <a:t>Employed Bees</a:t>
            </a:r>
            <a:r>
              <a:rPr lang="en-US" altLang="zh-TW" sz="3200" b="1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)</a:t>
            </a:r>
          </a:p>
          <a:p>
            <a:pPr lvl="1">
              <a:lnSpc>
                <a:spcPct val="150000"/>
              </a:lnSpc>
            </a:pPr>
            <a:r>
              <a:rPr lang="zh-TW" altLang="en-US" sz="3200" b="1" dirty="0" smtClean="0">
                <a:solidFill>
                  <a:srgbClr val="0000CC"/>
                </a:solidFill>
                <a:latin typeface="+mj-ea"/>
              </a:rPr>
              <a:t>觀察蜂 </a:t>
            </a:r>
            <a:r>
              <a:rPr lang="en-US" altLang="zh-TW" sz="3200" b="1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(</a:t>
            </a:r>
            <a:r>
              <a:rPr lang="en-US" altLang="zh-TW" sz="3200" b="1" dirty="0">
                <a:solidFill>
                  <a:srgbClr val="0000CC"/>
                </a:solidFill>
                <a:cs typeface="Times New Roman" panose="02020603050405020304" pitchFamily="18" charset="0"/>
              </a:rPr>
              <a:t>Onlookers</a:t>
            </a:r>
            <a:r>
              <a:rPr lang="en-US" altLang="zh-TW" sz="3200" b="1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)</a:t>
            </a:r>
          </a:p>
          <a:p>
            <a:pPr lvl="1">
              <a:lnSpc>
                <a:spcPct val="150000"/>
              </a:lnSpc>
            </a:pPr>
            <a:r>
              <a:rPr lang="zh-TW" altLang="en-US" sz="3200" b="1" dirty="0" smtClean="0">
                <a:solidFill>
                  <a:srgbClr val="0000CC"/>
                </a:solidFill>
                <a:latin typeface="+mj-ea"/>
              </a:rPr>
              <a:t>偵察蜂 </a:t>
            </a:r>
            <a:r>
              <a:rPr lang="en-US" altLang="zh-TW" sz="3200" b="1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(</a:t>
            </a:r>
            <a:r>
              <a:rPr lang="en-US" altLang="zh-TW" sz="3200" b="1" dirty="0">
                <a:solidFill>
                  <a:srgbClr val="0000CC"/>
                </a:solidFill>
                <a:cs typeface="Times New Roman" panose="02020603050405020304" pitchFamily="18" charset="0"/>
              </a:rPr>
              <a:t>Scouts</a:t>
            </a:r>
            <a:r>
              <a:rPr lang="en-US" altLang="zh-TW" sz="3200" b="1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)</a:t>
            </a:r>
            <a:endParaRPr lang="zh-TW" altLang="en-US" sz="3200" b="1" dirty="0">
              <a:solidFill>
                <a:srgbClr val="0000CC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54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833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  <a:cs typeface="Times New Roman" panose="02020603050405020304" pitchFamily="18" charset="0"/>
              </a:rPr>
              <a:t>人工蜂群演算法</a:t>
            </a:r>
            <a:endParaRPr lang="zh-TW" altLang="en-US" sz="6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2628" fontAlgn="auto">
              <a:spcAft>
                <a:spcPts val="0"/>
              </a:spcAft>
              <a:buFont typeface="Wingdings" panose="05000000000000000000" pitchFamily="2" charset="2"/>
              <a:buChar char="u"/>
              <a:defRPr/>
            </a:pPr>
            <a:r>
              <a:rPr lang="zh-TW" altLang="en-US" sz="3200" b="1" dirty="0" smtClean="0">
                <a:solidFill>
                  <a:srgbClr val="0000CC"/>
                </a:solidFill>
                <a:latin typeface="+mj-ea"/>
              </a:rPr>
              <a:t>工蜂</a:t>
            </a:r>
            <a:r>
              <a:rPr lang="en-US" altLang="zh-TW" sz="3200" b="1" dirty="0">
                <a:solidFill>
                  <a:srgbClr val="0000CC"/>
                </a:solidFill>
                <a:cs typeface="Times New Roman" panose="02020603050405020304" pitchFamily="18" charset="0"/>
              </a:rPr>
              <a:t>(Employed)</a:t>
            </a:r>
            <a:r>
              <a:rPr lang="zh-TW" altLang="en-US" sz="3200" b="1" dirty="0">
                <a:latin typeface="+mj-ea"/>
              </a:rPr>
              <a:t>：負責對每個食物源的附近進行開發，然後到跳舞區以跳舞傳達食物源的收益訊息</a:t>
            </a:r>
            <a:r>
              <a:rPr lang="zh-TW" altLang="en-US" sz="3200" b="1" dirty="0" smtClean="0">
                <a:latin typeface="+mj-ea"/>
              </a:rPr>
              <a:t>。</a:t>
            </a:r>
            <a:endParaRPr lang="en-US" altLang="zh-TW" sz="3200" b="1" dirty="0" smtClean="0">
              <a:latin typeface="+mj-ea"/>
            </a:endParaRPr>
          </a:p>
          <a:p>
            <a:pPr marL="109728" indent="0" fontAlgn="auto">
              <a:spcAft>
                <a:spcPts val="0"/>
              </a:spcAft>
              <a:buNone/>
              <a:defRPr/>
            </a:pPr>
            <a:endParaRPr lang="en-US" altLang="zh-TW" dirty="0" smtClean="0">
              <a:latin typeface="+mj-ea"/>
            </a:endParaRPr>
          </a:p>
          <a:p>
            <a:pPr marL="109728" indent="0" fontAlgn="auto">
              <a:spcAft>
                <a:spcPts val="0"/>
              </a:spcAft>
              <a:buNone/>
              <a:defRPr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55</a:t>
            </a:fld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1849085" y="3369855"/>
                <a:ext cx="5876015" cy="5640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8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altLang="zh-TW" sz="2800" b="1" i="1" smtClean="0">
                              <a:latin typeface="Cambria Math"/>
                            </a:rPr>
                            <m:t>𝒊𝒋</m:t>
                          </m:r>
                        </m:sub>
                      </m:sSub>
                      <m:r>
                        <a:rPr lang="en-US" altLang="zh-TW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800" b="1" i="1" smtClean="0">
                              <a:latin typeface="Cambria Math"/>
                            </a:rPr>
                            <m:t>𝑿</m:t>
                          </m:r>
                        </m:e>
                        <m:sub>
                          <m:r>
                            <a:rPr lang="en-US" altLang="zh-TW" sz="2800" b="1" i="1" smtClean="0">
                              <a:latin typeface="Cambria Math"/>
                            </a:rPr>
                            <m:t>𝒊𝒋</m:t>
                          </m:r>
                        </m:sub>
                      </m:sSub>
                      <m:r>
                        <a:rPr lang="en-US" altLang="zh-TW" sz="2800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altLang="zh-TW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800" b="1" i="1" smtClean="0">
                              <a:latin typeface="Cambria Math"/>
                              <a:ea typeface="Cambria Math"/>
                            </a:rPr>
                            <m:t>∅</m:t>
                          </m:r>
                        </m:e>
                        <m:sub>
                          <m:r>
                            <a:rPr lang="en-US" altLang="zh-TW" sz="2800" b="1" i="1" smtClean="0">
                              <a:latin typeface="Cambria Math"/>
                            </a:rPr>
                            <m:t>𝒊𝒋</m:t>
                          </m:r>
                        </m:sub>
                      </m:sSub>
                      <m:r>
                        <a:rPr lang="en-US" altLang="zh-TW" sz="2800" b="1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altLang="zh-TW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800" b="1" i="1" smtClean="0">
                              <a:latin typeface="Cambria Math"/>
                            </a:rPr>
                            <m:t>𝑿</m:t>
                          </m:r>
                        </m:e>
                        <m:sub>
                          <m:r>
                            <a:rPr lang="en-US" altLang="zh-TW" sz="2800" b="1" i="1" smtClean="0">
                              <a:latin typeface="Cambria Math"/>
                            </a:rPr>
                            <m:t>𝒊𝒋</m:t>
                          </m:r>
                        </m:sub>
                      </m:sSub>
                      <m:r>
                        <a:rPr lang="en-US" altLang="zh-TW" sz="2800" b="1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altLang="zh-TW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800" b="1" i="1" smtClean="0">
                              <a:latin typeface="Cambria Math"/>
                            </a:rPr>
                            <m:t>𝑿</m:t>
                          </m:r>
                        </m:e>
                        <m:sub>
                          <m:r>
                            <a:rPr lang="en-US" altLang="zh-TW" sz="2800" b="1" i="1" smtClean="0">
                              <a:latin typeface="Cambria Math"/>
                            </a:rPr>
                            <m:t>𝒌𝒋</m:t>
                          </m:r>
                        </m:sub>
                      </m:sSub>
                      <m:r>
                        <a:rPr lang="en-US" altLang="zh-TW" sz="2800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zh-TW" altLang="en-US" sz="2800" b="1" dirty="0"/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9085" y="3369855"/>
                <a:ext cx="5876015" cy="56400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/>
              <p:cNvSpPr txBox="1"/>
              <p:nvPr/>
            </p:nvSpPr>
            <p:spPr>
              <a:xfrm>
                <a:off x="1232452" y="4182387"/>
                <a:ext cx="7315200" cy="11238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32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3200" b="1" i="1"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en-US" altLang="zh-TW" sz="3200" b="1" i="1">
                            <a:latin typeface="Cambria Math"/>
                          </a:rPr>
                          <m:t>𝒊𝒋</m:t>
                        </m:r>
                      </m:sub>
                    </m:sSub>
                  </m:oMath>
                </a14:m>
                <a:r>
                  <a:rPr lang="zh-TW" altLang="en-US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zh-TW" altLang="en-US" sz="32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是</a:t>
                </a:r>
                <a:r>
                  <a:rPr lang="zh-TW" altLang="en-US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第 </a:t>
                </a:r>
                <a14:m>
                  <m:oMath xmlns:m="http://schemas.openxmlformats.org/officeDocument/2006/math">
                    <m:r>
                      <a:rPr lang="en-US" altLang="zh-TW" sz="3200" b="1" i="1" dirty="0" smtClean="0">
                        <a:latin typeface="Cambria Math"/>
                      </a:rPr>
                      <m:t>𝒊</m:t>
                    </m:r>
                  </m:oMath>
                </a14:m>
                <a:r>
                  <a:rPr lang="zh-TW" altLang="en-US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個食物源的第 </a:t>
                </a:r>
                <a14:m>
                  <m:oMath xmlns:m="http://schemas.openxmlformats.org/officeDocument/2006/math">
                    <m:r>
                      <a:rPr lang="en-US" altLang="zh-TW" sz="3200" b="1" i="1" dirty="0" smtClean="0">
                        <a:latin typeface="Cambria Math"/>
                      </a:rPr>
                      <m:t>𝒋</m:t>
                    </m:r>
                  </m:oMath>
                </a14:m>
                <a:r>
                  <a:rPr lang="zh-TW" altLang="en-US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個維度，</a:t>
                </a:r>
                <a14:m>
                  <m:oMath xmlns:m="http://schemas.openxmlformats.org/officeDocument/2006/math">
                    <m:r>
                      <a:rPr lang="en-US" altLang="zh-TW" sz="3200" b="1" i="1" dirty="0" smtClean="0">
                        <a:latin typeface="Cambria Math"/>
                      </a:rPr>
                      <m:t>𝒌</m:t>
                    </m:r>
                  </m:oMath>
                </a14:m>
                <a:r>
                  <a:rPr lang="en-US" altLang="zh-TW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zh-TW" altLang="en-US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為隨機選擇的另一個食物源</a:t>
                </a:r>
                <a:r>
                  <a:rPr lang="en-US" altLang="zh-TW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(</a:t>
                </a:r>
                <a:r>
                  <a:rPr lang="zh-TW" altLang="en-US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工蜂</a:t>
                </a:r>
                <a:r>
                  <a:rPr lang="en-US" altLang="zh-TW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)</a:t>
                </a:r>
                <a:r>
                  <a:rPr lang="zh-TW" altLang="en-US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。</a:t>
                </a:r>
                <a:endParaRPr lang="zh-TW" altLang="en-US" sz="3200" b="1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2452" y="4182387"/>
                <a:ext cx="7315200" cy="1123834"/>
              </a:xfrm>
              <a:prstGeom prst="rect">
                <a:avLst/>
              </a:prstGeom>
              <a:blipFill rotWithShape="0">
                <a:blip r:embed="rId3"/>
                <a:stretch>
                  <a:fillRect l="-2083" t="-7065" b="-1739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417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  <a:cs typeface="Times New Roman" panose="02020603050405020304" pitchFamily="18" charset="0"/>
              </a:rPr>
              <a:t>人工蜂群演算法</a:t>
            </a:r>
            <a:endParaRPr lang="zh-TW" altLang="en-US" sz="6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en-US" sz="3200" b="1" dirty="0">
                <a:solidFill>
                  <a:srgbClr val="0000CC"/>
                </a:solidFill>
                <a:latin typeface="+mj-ea"/>
              </a:rPr>
              <a:t>觀察蜂</a:t>
            </a:r>
            <a:r>
              <a:rPr lang="en-US" altLang="zh-TW" sz="3200" b="1" dirty="0">
                <a:solidFill>
                  <a:srgbClr val="0000CC"/>
                </a:solidFill>
                <a:cs typeface="Times New Roman" panose="02020603050405020304" pitchFamily="18" charset="0"/>
              </a:rPr>
              <a:t>(Onlookers)</a:t>
            </a:r>
            <a:r>
              <a:rPr lang="zh-TW" altLang="en-US" sz="3200" b="1" dirty="0">
                <a:latin typeface="+mj-ea"/>
              </a:rPr>
              <a:t>：觀察食物收益度的訊息後，以</a:t>
            </a:r>
            <a:r>
              <a:rPr lang="zh-TW" altLang="en-US" sz="3200" b="1" dirty="0">
                <a:solidFill>
                  <a:srgbClr val="FF0000"/>
                </a:solidFill>
                <a:latin typeface="+mj-ea"/>
              </a:rPr>
              <a:t>輪盤法</a:t>
            </a:r>
            <a:r>
              <a:rPr lang="zh-TW" altLang="en-US" sz="3200" b="1" dirty="0">
                <a:latin typeface="+mj-ea"/>
              </a:rPr>
              <a:t>選擇一個食物源，到食物源的鄰近周遭進行開發的行為。</a:t>
            </a:r>
            <a:endParaRPr lang="en-US" altLang="zh-TW" sz="3200" b="1" dirty="0">
              <a:latin typeface="+mj-ea"/>
            </a:endParaRPr>
          </a:p>
          <a:p>
            <a:pPr marL="0" indent="0">
              <a:buNone/>
            </a:pPr>
            <a:endParaRPr lang="zh-TW" altLang="en-US" sz="3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56</a:t>
            </a:fld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1444431" y="3281178"/>
                <a:ext cx="5597719" cy="11338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32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3200" b="1" i="1" smtClean="0"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en-US" altLang="zh-TW" sz="3200" b="1" i="1" smtClean="0"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n-US" altLang="zh-TW" sz="32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sz="32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32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3200" b="1" i="1" smtClean="0">
                                  <a:latin typeface="Cambria Math"/>
                                </a:rPr>
                                <m:t>𝒇𝒊𝒕</m:t>
                              </m:r>
                            </m:e>
                            <m:sub>
                              <m:r>
                                <a:rPr lang="en-US" altLang="zh-TW" sz="3200" b="1" i="1" smtClean="0"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nary>
                            <m:naryPr>
                              <m:chr m:val="∑"/>
                              <m:limLoc m:val="subSup"/>
                              <m:ctrlPr>
                                <a:rPr lang="en-US" altLang="zh-TW" sz="3200" b="1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US" altLang="zh-TW" sz="3200" b="1" i="1" smtClean="0"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US" altLang="zh-TW" sz="32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altLang="zh-TW" sz="32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altLang="zh-TW" sz="3200" b="1" i="1" smtClean="0">
                                  <a:latin typeface="Cambria Math"/>
                                </a:rPr>
                                <m:t>𝒔𝒏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3200" b="1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3200" b="1" i="1" smtClean="0">
                                      <a:latin typeface="Cambria Math"/>
                                    </a:rPr>
                                    <m:t>𝒇𝒊𝒕</m:t>
                                  </m:r>
                                </m:e>
                                <m:sub>
                                  <m:r>
                                    <a:rPr lang="en-US" altLang="zh-TW" sz="3200" b="1" i="1" smtClean="0">
                                      <a:latin typeface="Cambria Math"/>
                                    </a:rPr>
                                    <m:t>𝒏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zh-TW" altLang="en-US" sz="3200" b="1" dirty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431" y="3281178"/>
                <a:ext cx="5597719" cy="113383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1034705" y="4708257"/>
                <a:ext cx="771276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32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3200" b="1" i="1" smtClean="0">
                            <a:latin typeface="Cambria Math"/>
                          </a:rPr>
                          <m:t>𝑷</m:t>
                        </m:r>
                      </m:e>
                      <m:sub>
                        <m:r>
                          <a:rPr lang="en-US" altLang="zh-TW" sz="3200" b="1" i="1" smtClean="0">
                            <a:latin typeface="Cambria Math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zh-TW" altLang="en-US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是第</a:t>
                </a:r>
                <a14:m>
                  <m:oMath xmlns:m="http://schemas.openxmlformats.org/officeDocument/2006/math">
                    <m:r>
                      <a:rPr lang="en-US" altLang="zh-TW" sz="3200" b="1" i="0" dirty="0" smtClean="0">
                        <a:latin typeface="Cambria Math"/>
                      </a:rPr>
                      <m:t> </m:t>
                    </m:r>
                    <m:r>
                      <a:rPr lang="en-US" altLang="zh-TW" sz="3200" b="1" i="1" dirty="0" smtClean="0">
                        <a:latin typeface="Cambria Math"/>
                      </a:rPr>
                      <m:t>𝒊</m:t>
                    </m:r>
                    <m:r>
                      <a:rPr lang="en-US" altLang="zh-TW" sz="3200" b="1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zh-TW" altLang="en-US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個食物源被選擇的機率，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32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3200" b="1" i="1">
                            <a:latin typeface="Cambria Math"/>
                          </a:rPr>
                          <m:t>𝒇𝒊𝒕</m:t>
                        </m:r>
                      </m:e>
                      <m:sub>
                        <m:r>
                          <a:rPr lang="en-US" altLang="zh-TW" sz="3200" b="1" i="1">
                            <a:latin typeface="Cambria Math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zh-TW" altLang="en-US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為第</a:t>
                </a:r>
                <a14:m>
                  <m:oMath xmlns:m="http://schemas.openxmlformats.org/officeDocument/2006/math">
                    <m:r>
                      <a:rPr lang="zh-TW" altLang="en-US" sz="3200" b="1" i="1" dirty="0" smtClean="0">
                        <a:latin typeface="Cambria Math"/>
                      </a:rPr>
                      <m:t> </m:t>
                    </m:r>
                    <m:r>
                      <a:rPr lang="en-US" altLang="zh-TW" sz="3200" b="1" i="1" dirty="0" smtClean="0">
                        <a:latin typeface="Cambria Math"/>
                      </a:rPr>
                      <m:t>𝒊</m:t>
                    </m:r>
                    <m:r>
                      <a:rPr lang="zh-TW" altLang="en-US" sz="3200" b="1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zh-TW" altLang="en-US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個食物源的</a:t>
                </a:r>
                <a:r>
                  <a:rPr lang="zh-TW" altLang="en-US" sz="32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收益度</a:t>
                </a:r>
                <a:r>
                  <a:rPr lang="zh-TW" altLang="en-US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</a:t>
                </a:r>
                <a14:m>
                  <m:oMath xmlns:m="http://schemas.openxmlformats.org/officeDocument/2006/math">
                    <m:r>
                      <a:rPr lang="en-US" altLang="zh-TW" sz="3200" b="1" i="0" dirty="0" smtClean="0">
                        <a:latin typeface="Cambria Math"/>
                      </a:rPr>
                      <m:t>𝐬</m:t>
                    </m:r>
                    <m:r>
                      <a:rPr lang="en-US" altLang="zh-TW" sz="3200" b="1" i="1" dirty="0" smtClean="0">
                        <a:latin typeface="Cambria Math"/>
                      </a:rPr>
                      <m:t>𝒏</m:t>
                    </m:r>
                    <m:r>
                      <a:rPr lang="en-US" altLang="zh-TW" sz="3200" b="1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zh-TW" altLang="en-US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為食物源的數目</a:t>
                </a:r>
                <a:r>
                  <a:rPr lang="en-US" altLang="zh-TW" sz="32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(</a:t>
                </a:r>
                <a:r>
                  <a:rPr lang="zh-TW" altLang="en-US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工蜂數</a:t>
                </a:r>
                <a:r>
                  <a:rPr lang="en-US" altLang="zh-TW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)</a:t>
                </a:r>
                <a:r>
                  <a:rPr lang="zh-TW" altLang="en-US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。</a:t>
                </a:r>
                <a:endParaRPr lang="zh-TW" altLang="en-US" sz="3200" b="1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705" y="4708257"/>
                <a:ext cx="7712766" cy="1569660"/>
              </a:xfrm>
              <a:prstGeom prst="rect">
                <a:avLst/>
              </a:prstGeom>
              <a:blipFill rotWithShape="0">
                <a:blip r:embed="rId3"/>
                <a:stretch>
                  <a:fillRect l="-2055" t="-5039" r="-1739" b="-1162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899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  <a:cs typeface="Times New Roman" panose="02020603050405020304" pitchFamily="18" charset="0"/>
              </a:rPr>
              <a:t>人工蜂群演算法</a:t>
            </a:r>
            <a:endParaRPr lang="zh-TW" altLang="en-US" sz="6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en-US" sz="3200" b="1" dirty="0">
                <a:solidFill>
                  <a:srgbClr val="0000CC"/>
                </a:solidFill>
                <a:latin typeface="+mj-ea"/>
              </a:rPr>
              <a:t>偵查蜂</a:t>
            </a:r>
            <a:r>
              <a:rPr lang="en-US" altLang="zh-TW" sz="3200" b="1" dirty="0">
                <a:solidFill>
                  <a:srgbClr val="0000CC"/>
                </a:solidFill>
                <a:cs typeface="Times New Roman" panose="02020603050405020304" pitchFamily="18" charset="0"/>
              </a:rPr>
              <a:t>(Scouts) </a:t>
            </a:r>
            <a:r>
              <a:rPr lang="zh-TW" altLang="en-US" sz="3200" b="1" dirty="0">
                <a:latin typeface="+mj-ea"/>
              </a:rPr>
              <a:t>：在食物源經過一定的開發</a:t>
            </a:r>
            <a:r>
              <a:rPr lang="zh-TW" altLang="en-US" sz="3200" b="1" dirty="0">
                <a:solidFill>
                  <a:srgbClr val="FF0000"/>
                </a:solidFill>
                <a:latin typeface="+mj-ea"/>
              </a:rPr>
              <a:t>次數</a:t>
            </a:r>
            <a:r>
              <a:rPr lang="zh-TW" altLang="en-US" sz="3200" b="1" dirty="0">
                <a:latin typeface="+mj-ea"/>
              </a:rPr>
              <a:t>後，</a:t>
            </a:r>
            <a:r>
              <a:rPr lang="zh-TW" altLang="en-US" sz="3200" b="1" u="sng" dirty="0">
                <a:latin typeface="+mj-ea"/>
              </a:rPr>
              <a:t>而食物源的收益度沒有改善時，工蜂會放棄此食物源成為偵查蜂</a:t>
            </a:r>
            <a:r>
              <a:rPr lang="zh-TW" altLang="en-US" sz="3200" b="1" dirty="0">
                <a:latin typeface="+mj-ea"/>
              </a:rPr>
              <a:t>，隨機的探索一個新的食物源。</a:t>
            </a: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57</a:t>
            </a:fld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1382756" y="3873373"/>
                <a:ext cx="7016664" cy="7082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3200" b="1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altLang="zh-TW" sz="3200" b="1" i="1" smtClean="0">
                              <a:latin typeface="Cambria Math"/>
                            </a:rPr>
                            <m:t>𝑿</m:t>
                          </m:r>
                        </m:e>
                        <m:sub>
                          <m:r>
                            <a:rPr lang="en-US" altLang="zh-TW" sz="3200" b="1" i="1" smtClean="0">
                              <a:latin typeface="Cambria Math"/>
                            </a:rPr>
                            <m:t>𝒊</m:t>
                          </m:r>
                        </m:sub>
                        <m:sup>
                          <m:r>
                            <a:rPr lang="en-US" altLang="zh-TW" sz="3200" b="1" i="1" smtClean="0">
                              <a:latin typeface="Cambria Math"/>
                            </a:rPr>
                            <m:t>𝒋</m:t>
                          </m:r>
                        </m:sup>
                      </m:sSubSup>
                      <m:r>
                        <a:rPr lang="en-US" altLang="zh-TW" sz="3200" b="1" i="0" smtClean="0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en-US" altLang="zh-TW" sz="3200" b="1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altLang="zh-TW" sz="3200" b="1" i="0" smtClean="0">
                              <a:latin typeface="Cambria Math"/>
                            </a:rPr>
                            <m:t>𝐗</m:t>
                          </m:r>
                        </m:e>
                        <m:sub>
                          <m:r>
                            <a:rPr lang="en-US" altLang="zh-TW" sz="3200" b="1" i="0" smtClean="0">
                              <a:latin typeface="Cambria Math"/>
                            </a:rPr>
                            <m:t>𝐦𝐢𝐧</m:t>
                          </m:r>
                        </m:sub>
                        <m:sup>
                          <m:r>
                            <a:rPr lang="en-US" altLang="zh-TW" sz="3200" b="1" i="0" smtClean="0">
                              <a:latin typeface="Cambria Math"/>
                            </a:rPr>
                            <m:t>𝐣</m:t>
                          </m:r>
                        </m:sup>
                      </m:sSubSup>
                      <m:r>
                        <a:rPr lang="en-US" altLang="zh-TW" sz="3200" b="1" i="0" smtClean="0">
                          <a:latin typeface="Cambria Math"/>
                        </a:rPr>
                        <m:t>+</m:t>
                      </m:r>
                      <m:r>
                        <a:rPr lang="en-US" altLang="zh-TW" sz="3200" b="1" i="0" smtClean="0">
                          <a:latin typeface="Cambria Math"/>
                        </a:rPr>
                        <m:t>𝐫𝐚𝐧𝐝</m:t>
                      </m:r>
                      <m:r>
                        <a:rPr lang="en-US" altLang="zh-TW" sz="3200" b="1" i="0" smtClean="0">
                          <a:latin typeface="Cambria Math"/>
                        </a:rPr>
                        <m:t>[</m:t>
                      </m:r>
                      <m:r>
                        <a:rPr lang="en-US" altLang="zh-TW" sz="3200" b="1" i="0" smtClean="0">
                          <a:latin typeface="Cambria Math"/>
                        </a:rPr>
                        <m:t>𝟎</m:t>
                      </m:r>
                      <m:r>
                        <a:rPr lang="en-US" altLang="zh-TW" sz="3200" b="1" i="0" smtClean="0">
                          <a:latin typeface="Cambria Math"/>
                        </a:rPr>
                        <m:t>,</m:t>
                      </m:r>
                      <m:r>
                        <a:rPr lang="en-US" altLang="zh-TW" sz="3200" b="1" i="0" smtClean="0">
                          <a:latin typeface="Cambria Math"/>
                        </a:rPr>
                        <m:t>𝟏</m:t>
                      </m:r>
                      <m:r>
                        <a:rPr lang="en-US" altLang="zh-TW" sz="3200" b="1" i="0" smtClean="0">
                          <a:latin typeface="Cambria Math"/>
                        </a:rPr>
                        <m:t>](</m:t>
                      </m:r>
                      <m:sSubSup>
                        <m:sSubSupPr>
                          <m:ctrlPr>
                            <a:rPr lang="en-US" altLang="zh-TW" sz="3200" b="1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altLang="zh-TW" sz="3200" b="1" i="0" smtClean="0">
                              <a:latin typeface="Cambria Math"/>
                            </a:rPr>
                            <m:t>𝐗</m:t>
                          </m:r>
                        </m:e>
                        <m:sub>
                          <m:r>
                            <a:rPr lang="en-US" altLang="zh-TW" sz="3200" b="1" i="0" smtClean="0">
                              <a:latin typeface="Cambria Math"/>
                            </a:rPr>
                            <m:t>𝐦𝐚𝐱</m:t>
                          </m:r>
                        </m:sub>
                        <m:sup>
                          <m:r>
                            <a:rPr lang="en-US" altLang="zh-TW" sz="3200" b="1" i="0" smtClean="0">
                              <a:latin typeface="Cambria Math"/>
                            </a:rPr>
                            <m:t>𝐣</m:t>
                          </m:r>
                        </m:sup>
                      </m:sSubSup>
                      <m:r>
                        <a:rPr lang="en-US" altLang="zh-TW" sz="3200" b="1" i="0" smtClean="0">
                          <a:latin typeface="Cambria Math"/>
                        </a:rPr>
                        <m:t>−</m:t>
                      </m:r>
                      <m:sSubSup>
                        <m:sSubSupPr>
                          <m:ctrlPr>
                            <a:rPr lang="en-US" altLang="zh-TW" sz="3200" b="1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altLang="zh-TW" sz="3200" b="1" i="1">
                              <a:latin typeface="Cambria Math"/>
                            </a:rPr>
                            <m:t>𝐗</m:t>
                          </m:r>
                        </m:e>
                        <m:sub>
                          <m:r>
                            <a:rPr lang="en-US" altLang="zh-TW" sz="3200" b="1" i="1">
                              <a:latin typeface="Cambria Math"/>
                            </a:rPr>
                            <m:t>𝐦</m:t>
                          </m:r>
                          <m:r>
                            <a:rPr lang="en-US" altLang="zh-TW" sz="3200" b="1" i="1" smtClean="0">
                              <a:latin typeface="Cambria Math"/>
                            </a:rPr>
                            <m:t>𝒊𝒏</m:t>
                          </m:r>
                        </m:sub>
                        <m:sup>
                          <m:r>
                            <a:rPr lang="en-US" altLang="zh-TW" sz="3200" b="1" i="1">
                              <a:latin typeface="Cambria Math"/>
                            </a:rPr>
                            <m:t>𝐣</m:t>
                          </m:r>
                        </m:sup>
                      </m:sSubSup>
                      <m:r>
                        <a:rPr lang="en-US" altLang="zh-TW" sz="3200" b="1" i="0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zh-TW" altLang="en-US" sz="3200" b="1" dirty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756" y="3873373"/>
                <a:ext cx="7016664" cy="70827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1134097" y="4921736"/>
                <a:ext cx="7513982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32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3200" b="1" i="1" smtClean="0">
                            <a:latin typeface="Cambria Math"/>
                          </a:rPr>
                          <m:t>𝑿</m:t>
                        </m:r>
                      </m:e>
                      <m:sub>
                        <m:r>
                          <a:rPr lang="en-US" altLang="zh-TW" sz="3200" b="1" i="1" smtClean="0">
                            <a:latin typeface="Cambria Math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zh-TW" altLang="en-US" sz="32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是要放棄的食物</a:t>
                </a:r>
                <a:r>
                  <a:rPr lang="zh-TW" altLang="en-US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源，</a:t>
                </a:r>
                <a14:m>
                  <m:oMath xmlns:m="http://schemas.openxmlformats.org/officeDocument/2006/math">
                    <m:r>
                      <a:rPr lang="en-US" altLang="zh-TW" sz="3200" b="1" i="1" dirty="0" smtClean="0">
                        <a:latin typeface="Cambria Math"/>
                      </a:rPr>
                      <m:t>𝒋</m:t>
                    </m:r>
                  </m:oMath>
                </a14:m>
                <a:r>
                  <a:rPr lang="en-US" altLang="zh-TW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zh-TW" altLang="en-US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是維度，</a:t>
                </a:r>
                <a14:m>
                  <m:oMath xmlns:m="http://schemas.openxmlformats.org/officeDocument/2006/math">
                    <m:r>
                      <a:rPr lang="en-US" altLang="zh-TW" sz="3200" b="1" i="1" dirty="0" smtClean="0">
                        <a:latin typeface="Cambria Math"/>
                      </a:rPr>
                      <m:t>𝒎𝒂𝒙</m:t>
                    </m:r>
                  </m:oMath>
                </a14:m>
                <a:r>
                  <a:rPr lang="en-US" altLang="zh-TW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zh-TW" altLang="en-US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與 </a:t>
                </a:r>
                <a14:m>
                  <m:oMath xmlns:m="http://schemas.openxmlformats.org/officeDocument/2006/math">
                    <m:r>
                      <a:rPr lang="en-US" altLang="zh-TW" sz="3200" b="1" i="1" dirty="0" smtClean="0">
                        <a:latin typeface="Cambria Math"/>
                      </a:rPr>
                      <m:t>𝒎𝒊𝒏</m:t>
                    </m:r>
                  </m:oMath>
                </a14:m>
                <a:r>
                  <a:rPr lang="en-US" altLang="zh-TW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zh-TW" altLang="en-US" sz="32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為解的上下限的值域限制。</a:t>
                </a:r>
                <a:endParaRPr lang="zh-TW" altLang="en-US" sz="3200" b="1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097" y="4921736"/>
                <a:ext cx="7513982" cy="1077218"/>
              </a:xfrm>
              <a:prstGeom prst="rect">
                <a:avLst/>
              </a:prstGeom>
              <a:blipFill rotWithShape="0">
                <a:blip r:embed="rId3"/>
                <a:stretch>
                  <a:fillRect l="-2028" t="-7345" b="-1751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211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  <a:cs typeface="Times New Roman" panose="02020603050405020304" pitchFamily="18" charset="0"/>
              </a:rPr>
              <a:t>人工蜂群演算法</a:t>
            </a:r>
            <a:endParaRPr lang="zh-TW" altLang="en-US" sz="6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b="1" dirty="0" smtClean="0"/>
              <a:t>Step1:</a:t>
            </a:r>
            <a:r>
              <a:rPr lang="zh-TW" altLang="en-US" b="1" dirty="0" smtClean="0"/>
              <a:t>送出偵查蜂並初始化食物來源</a:t>
            </a:r>
            <a:endParaRPr lang="en-US" altLang="zh-TW" b="1" dirty="0" smtClean="0"/>
          </a:p>
          <a:p>
            <a:r>
              <a:rPr lang="en-US" altLang="zh-TW" b="1" dirty="0" smtClean="0"/>
              <a:t>Step2:</a:t>
            </a:r>
            <a:r>
              <a:rPr lang="zh-TW" altLang="en-US" b="1" dirty="0" smtClean="0"/>
              <a:t>更新所有食物源的</a:t>
            </a:r>
            <a:r>
              <a:rPr lang="zh-TW" altLang="en-US" b="1" dirty="0">
                <a:latin typeface="+mj-ea"/>
              </a:rPr>
              <a:t>收益度</a:t>
            </a:r>
            <a:endParaRPr lang="en-US" altLang="zh-TW" b="1" dirty="0" smtClean="0"/>
          </a:p>
          <a:p>
            <a:r>
              <a:rPr lang="en-US" altLang="zh-TW" b="1" dirty="0" smtClean="0"/>
              <a:t>Step3:</a:t>
            </a:r>
            <a:r>
              <a:rPr lang="zh-TW" altLang="en-US" b="1" dirty="0" smtClean="0"/>
              <a:t>工蜂移動到與工蜂數目相同的食物源附近並確定</a:t>
            </a:r>
            <a:r>
              <a:rPr lang="zh-TW" altLang="en-US" b="1" dirty="0">
                <a:latin typeface="+mj-ea"/>
              </a:rPr>
              <a:t>收益度</a:t>
            </a:r>
            <a:endParaRPr lang="en-US" altLang="zh-TW" b="1" dirty="0" smtClean="0"/>
          </a:p>
          <a:p>
            <a:r>
              <a:rPr lang="en-US" altLang="zh-TW" b="1" dirty="0" smtClean="0"/>
              <a:t>Step4:</a:t>
            </a:r>
            <a:r>
              <a:rPr lang="zh-TW" altLang="en-US" b="1" dirty="0" smtClean="0"/>
              <a:t>觀察蜂以輪盤法選定食物源且移動到鄰近位置</a:t>
            </a:r>
            <a:endParaRPr lang="en-US" altLang="zh-TW" b="1" dirty="0" smtClean="0"/>
          </a:p>
          <a:p>
            <a:r>
              <a:rPr lang="en-US" altLang="zh-TW" b="1" dirty="0" smtClean="0"/>
              <a:t>Step5:</a:t>
            </a:r>
            <a:r>
              <a:rPr lang="zh-TW" altLang="en-US" b="1" dirty="0" smtClean="0"/>
              <a:t>停止開採</a:t>
            </a:r>
            <a:r>
              <a:rPr lang="zh-TW" altLang="en-US" b="1" dirty="0">
                <a:latin typeface="+mj-ea"/>
              </a:rPr>
              <a:t>收益度</a:t>
            </a:r>
            <a:r>
              <a:rPr lang="zh-TW" altLang="en-US" b="1" dirty="0" smtClean="0"/>
              <a:t>未改善的食物源</a:t>
            </a:r>
            <a:endParaRPr lang="en-US" altLang="zh-TW" b="1" dirty="0" smtClean="0"/>
          </a:p>
          <a:p>
            <a:r>
              <a:rPr lang="en-US" altLang="zh-TW" b="1" dirty="0" smtClean="0"/>
              <a:t>Step6:</a:t>
            </a:r>
            <a:r>
              <a:rPr lang="zh-TW" altLang="en-US" b="1" dirty="0" smtClean="0"/>
              <a:t>以偵查蜂隨機探索新食物源</a:t>
            </a:r>
            <a:endParaRPr lang="en-US" altLang="zh-TW" b="1" dirty="0" smtClean="0"/>
          </a:p>
          <a:p>
            <a:r>
              <a:rPr lang="en-US" altLang="zh-TW" b="1" dirty="0" smtClean="0"/>
              <a:t>Step7:</a:t>
            </a:r>
            <a:r>
              <a:rPr lang="zh-TW" altLang="en-US" b="1" dirty="0" smtClean="0"/>
              <a:t>記憶目前為止</a:t>
            </a:r>
            <a:r>
              <a:rPr lang="zh-TW" altLang="en-US" b="1" dirty="0">
                <a:latin typeface="+mj-ea"/>
              </a:rPr>
              <a:t>收益度</a:t>
            </a:r>
            <a:r>
              <a:rPr lang="zh-TW" altLang="en-US" b="1" dirty="0" smtClean="0"/>
              <a:t>最高的食物源</a:t>
            </a:r>
            <a:endParaRPr lang="en-US" altLang="zh-TW" b="1" dirty="0" smtClean="0"/>
          </a:p>
          <a:p>
            <a:r>
              <a:rPr lang="en-US" altLang="zh-TW" b="1" dirty="0" smtClean="0"/>
              <a:t>Step8:</a:t>
            </a:r>
            <a:r>
              <a:rPr lang="zh-TW" altLang="en-US" b="1" dirty="0" smtClean="0"/>
              <a:t>循環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直到停止條件</a:t>
            </a:r>
            <a:r>
              <a:rPr lang="en-US" altLang="zh-TW" b="1" dirty="0" smtClean="0"/>
              <a:t>)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58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433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  <a:cs typeface="Times New Roman" panose="02020603050405020304" pitchFamily="18" charset="0"/>
              </a:rPr>
              <a:t>人工蜂群演算法</a:t>
            </a:r>
            <a:endParaRPr lang="zh-TW" altLang="en-US" sz="60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59</a:t>
            </a:fld>
            <a:endParaRPr lang="zh-TW" altLang="en-US"/>
          </a:p>
        </p:txBody>
      </p:sp>
      <p:grpSp>
        <p:nvGrpSpPr>
          <p:cNvPr id="17" name="Group 16"/>
          <p:cNvGrpSpPr>
            <a:grpSpLocks/>
          </p:cNvGrpSpPr>
          <p:nvPr/>
        </p:nvGrpSpPr>
        <p:grpSpPr bwMode="auto">
          <a:xfrm>
            <a:off x="1423265" y="2811566"/>
            <a:ext cx="5088631" cy="3030260"/>
            <a:chOff x="-350" y="2112"/>
            <a:chExt cx="2702" cy="1440"/>
          </a:xfrm>
        </p:grpSpPr>
        <p:grpSp>
          <p:nvGrpSpPr>
            <p:cNvPr id="18" name="Group 14"/>
            <p:cNvGrpSpPr>
              <a:grpSpLocks/>
            </p:cNvGrpSpPr>
            <p:nvPr/>
          </p:nvGrpSpPr>
          <p:grpSpPr bwMode="auto">
            <a:xfrm>
              <a:off x="240" y="2112"/>
              <a:ext cx="2112" cy="1440"/>
              <a:chOff x="96" y="2112"/>
              <a:chExt cx="2112" cy="1440"/>
            </a:xfrm>
          </p:grpSpPr>
          <p:grpSp>
            <p:nvGrpSpPr>
              <p:cNvPr id="20" name="Group 8"/>
              <p:cNvGrpSpPr>
                <a:grpSpLocks/>
              </p:cNvGrpSpPr>
              <p:nvPr/>
            </p:nvGrpSpPr>
            <p:grpSpPr bwMode="auto">
              <a:xfrm>
                <a:off x="720" y="2112"/>
                <a:ext cx="1488" cy="1440"/>
                <a:chOff x="816" y="2064"/>
                <a:chExt cx="1488" cy="1440"/>
              </a:xfrm>
            </p:grpSpPr>
            <p:sp>
              <p:nvSpPr>
                <p:cNvPr id="25" name="Rectangle 4"/>
                <p:cNvSpPr>
                  <a:spLocks noChangeArrowheads="1"/>
                </p:cNvSpPr>
                <p:nvPr/>
              </p:nvSpPr>
              <p:spPr bwMode="auto">
                <a:xfrm>
                  <a:off x="816" y="2064"/>
                  <a:ext cx="1488" cy="144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1pPr>
                  <a:lvl2pPr marL="742950" indent="-285750" eaLnBrk="0" hangingPunct="0"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9pPr>
                </a:lstStyle>
                <a:p>
                  <a:pPr eaLnBrk="1" hangingPunct="1"/>
                  <a:endParaRPr lang="zh-TW" altLang="en-US" sz="2400"/>
                </a:p>
              </p:txBody>
            </p:sp>
            <p:sp>
              <p:nvSpPr>
                <p:cNvPr id="26" name="Line 5"/>
                <p:cNvSpPr>
                  <a:spLocks noChangeShapeType="1"/>
                </p:cNvSpPr>
                <p:nvPr/>
              </p:nvSpPr>
              <p:spPr bwMode="auto">
                <a:xfrm>
                  <a:off x="816" y="2784"/>
                  <a:ext cx="148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TW" altLang="en-US" sz="2400"/>
                </a:p>
              </p:txBody>
            </p:sp>
            <p:sp>
              <p:nvSpPr>
                <p:cNvPr id="27" name="Rectangle 6"/>
                <p:cNvSpPr>
                  <a:spLocks noChangeArrowheads="1"/>
                </p:cNvSpPr>
                <p:nvPr/>
              </p:nvSpPr>
              <p:spPr bwMode="auto">
                <a:xfrm>
                  <a:off x="1281" y="2308"/>
                  <a:ext cx="337" cy="17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1pPr>
                  <a:lvl2pPr marL="742950" indent="-285750" eaLnBrk="0" hangingPunct="0"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9pPr>
                </a:lstStyle>
                <a:p>
                  <a:pPr eaLnBrk="1" hangingPunct="1"/>
                  <a:r>
                    <a:rPr lang="zh-TW" altLang="en-US" sz="2400" dirty="0" smtClean="0"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工蜂</a:t>
                  </a:r>
                  <a:endParaRPr lang="en-US" altLang="zh-TW" sz="2400" dirty="0">
                    <a:latin typeface="標楷體" panose="03000509000000000000" pitchFamily="65" charset="-120"/>
                    <a:ea typeface="標楷體" panose="03000509000000000000" pitchFamily="65" charset="-120"/>
                  </a:endParaRPr>
                </a:p>
              </p:txBody>
            </p:sp>
            <p:sp>
              <p:nvSpPr>
                <p:cNvPr id="28" name="Rectangle 7"/>
                <p:cNvSpPr>
                  <a:spLocks noChangeArrowheads="1"/>
                </p:cNvSpPr>
                <p:nvPr/>
              </p:nvSpPr>
              <p:spPr bwMode="auto">
                <a:xfrm>
                  <a:off x="1264" y="3024"/>
                  <a:ext cx="467" cy="17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1pPr>
                  <a:lvl2pPr marL="742950" indent="-285750" eaLnBrk="0" hangingPunct="0"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itchFamily="34" charset="0"/>
                      <a:ea typeface="新細明體" pitchFamily="18" charset="-120"/>
                    </a:defRPr>
                  </a:lvl9pPr>
                </a:lstStyle>
                <a:p>
                  <a:pPr eaLnBrk="1" hangingPunct="1"/>
                  <a:r>
                    <a:rPr lang="zh-TW" altLang="en-US" sz="2400" dirty="0" smtClean="0"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觀察蜂</a:t>
                  </a:r>
                  <a:endParaRPr lang="en-US" altLang="zh-TW" sz="2400" dirty="0">
                    <a:latin typeface="標楷體" panose="03000509000000000000" pitchFamily="65" charset="-120"/>
                    <a:ea typeface="標楷體" panose="03000509000000000000" pitchFamily="65" charset="-120"/>
                  </a:endParaRPr>
                </a:p>
              </p:txBody>
            </p:sp>
          </p:grpSp>
          <p:sp>
            <p:nvSpPr>
              <p:cNvPr id="21" name="AutoShape 10"/>
              <p:cNvSpPr>
                <a:spLocks/>
              </p:cNvSpPr>
              <p:nvPr/>
            </p:nvSpPr>
            <p:spPr bwMode="auto">
              <a:xfrm>
                <a:off x="480" y="2112"/>
                <a:ext cx="96" cy="720"/>
              </a:xfrm>
              <a:prstGeom prst="leftBrace">
                <a:avLst>
                  <a:gd name="adj1" fmla="val 75000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endParaRPr lang="zh-TW" altLang="en-US" sz="2400"/>
              </a:p>
            </p:txBody>
          </p:sp>
          <p:sp>
            <p:nvSpPr>
              <p:cNvPr id="22" name="AutoShape 11"/>
              <p:cNvSpPr>
                <a:spLocks/>
              </p:cNvSpPr>
              <p:nvPr/>
            </p:nvSpPr>
            <p:spPr bwMode="auto">
              <a:xfrm>
                <a:off x="480" y="2880"/>
                <a:ext cx="96" cy="624"/>
              </a:xfrm>
              <a:prstGeom prst="leftBrace">
                <a:avLst>
                  <a:gd name="adj1" fmla="val 74991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endParaRPr lang="zh-TW" altLang="en-US" sz="2400"/>
              </a:p>
            </p:txBody>
          </p:sp>
          <p:sp>
            <p:nvSpPr>
              <p:cNvPr id="23" name="Rectangle 12"/>
              <p:cNvSpPr>
                <a:spLocks noChangeArrowheads="1"/>
              </p:cNvSpPr>
              <p:nvPr/>
            </p:nvSpPr>
            <p:spPr bwMode="auto">
              <a:xfrm>
                <a:off x="96" y="2352"/>
                <a:ext cx="338" cy="1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r>
                  <a:rPr lang="en-US" altLang="zh-TW" sz="2400"/>
                  <a:t>50%</a:t>
                </a:r>
              </a:p>
            </p:txBody>
          </p:sp>
          <p:sp>
            <p:nvSpPr>
              <p:cNvPr id="24" name="Rectangle 13"/>
              <p:cNvSpPr>
                <a:spLocks noChangeArrowheads="1"/>
              </p:cNvSpPr>
              <p:nvPr/>
            </p:nvSpPr>
            <p:spPr bwMode="auto">
              <a:xfrm>
                <a:off x="96" y="3072"/>
                <a:ext cx="338" cy="1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r>
                  <a:rPr lang="en-US" altLang="zh-TW" sz="2400"/>
                  <a:t>50%</a:t>
                </a:r>
              </a:p>
            </p:txBody>
          </p:sp>
        </p:grpSp>
        <p:sp>
          <p:nvSpPr>
            <p:cNvPr id="19" name="Rectangle 15"/>
            <p:cNvSpPr>
              <a:spLocks noChangeArrowheads="1"/>
            </p:cNvSpPr>
            <p:nvPr/>
          </p:nvSpPr>
          <p:spPr bwMode="auto">
            <a:xfrm>
              <a:off x="-350" y="2669"/>
              <a:ext cx="528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lang="zh-TW" altLang="en-US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族</a:t>
              </a:r>
              <a:r>
                <a:rPr lang="zh-TW" altLang="en-US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群</a:t>
              </a:r>
              <a:endParaRPr lang="en-US" altLang="zh-TW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16" name="內容版面配置區 2"/>
          <p:cNvSpPr>
            <a:spLocks noGrp="1"/>
          </p:cNvSpPr>
          <p:nvPr>
            <p:ph idx="1"/>
          </p:nvPr>
        </p:nvSpPr>
        <p:spPr>
          <a:xfrm>
            <a:off x="910818" y="1829660"/>
            <a:ext cx="7983626" cy="1503783"/>
          </a:xfrm>
        </p:spPr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en-US" sz="3200" b="1" dirty="0" smtClean="0"/>
              <a:t>蜜蜂角色數量分配方式：</a:t>
            </a:r>
            <a:endParaRPr lang="zh-TW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83459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貼片機</a:t>
            </a:r>
            <a:r>
              <a:rPr lang="zh-TW" altLang="en-US" sz="6000" b="1" dirty="0" smtClean="0">
                <a:solidFill>
                  <a:srgbClr val="C00000"/>
                </a:solidFill>
              </a:rPr>
              <a:t>介紹</a:t>
            </a:r>
            <a:endParaRPr lang="en-US" altLang="zh-TW" sz="6000" b="1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b="1" dirty="0" smtClean="0">
                <a:solidFill>
                  <a:srgbClr val="0000CC"/>
                </a:solidFill>
              </a:rPr>
              <a:t>機台架構</a:t>
            </a:r>
            <a:endParaRPr lang="zh-TW" altLang="en-US" sz="2800" b="1" dirty="0">
              <a:solidFill>
                <a:srgbClr val="0000CC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6</a:t>
            </a:fld>
            <a:endParaRPr lang="zh-TW" altLang="en-US"/>
          </a:p>
        </p:txBody>
      </p:sp>
      <p:pic>
        <p:nvPicPr>
          <p:cNvPr id="7" name="圖片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265" y="2192884"/>
            <a:ext cx="6978419" cy="41908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116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>
                <a:solidFill>
                  <a:srgbClr val="C00000"/>
                </a:solidFill>
                <a:cs typeface="Times New Roman" panose="02020603050405020304" pitchFamily="18" charset="0"/>
              </a:rPr>
              <a:t>人工蜂群演算法</a:t>
            </a:r>
            <a:r>
              <a:rPr lang="zh-TW" altLang="en-US" sz="5400" b="1" dirty="0" smtClean="0">
                <a:solidFill>
                  <a:srgbClr val="C00000"/>
                </a:solidFill>
              </a:rPr>
              <a:t>－流程圖</a:t>
            </a:r>
            <a:endParaRPr lang="zh-TW" altLang="en-US" sz="5400" b="1" dirty="0">
              <a:solidFill>
                <a:srgbClr val="C0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60</a:t>
            </a:fld>
            <a:endParaRPr lang="zh-TW" altLang="en-US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190" y="1580970"/>
            <a:ext cx="4632135" cy="504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157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問題的解決</a:t>
            </a:r>
            <a:r>
              <a:rPr lang="zh-TW" altLang="en-US" sz="6000" b="1" dirty="0" smtClean="0">
                <a:solidFill>
                  <a:srgbClr val="C00000"/>
                </a:solidFill>
              </a:rPr>
              <a:t>方法</a:t>
            </a:r>
            <a:endParaRPr lang="en-US" altLang="zh-TW" sz="6000" b="1" dirty="0">
              <a:solidFill>
                <a:srgbClr val="C0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>
                <a:solidFill>
                  <a:srgbClr val="000000"/>
                </a:solidFill>
              </a:rPr>
              <a:pPr/>
              <a:t>61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088" y="1546225"/>
            <a:ext cx="7462333" cy="4546600"/>
          </a:xfrm>
        </p:spPr>
        <p:txBody>
          <a:bodyPr/>
          <a:lstStyle/>
          <a:p>
            <a:pPr>
              <a:lnSpc>
                <a:spcPct val="150000"/>
              </a:lnSpc>
            </a:pPr>
            <a:endParaRPr lang="en-US" altLang="zh-TW" b="1" dirty="0" smtClean="0"/>
          </a:p>
          <a:p>
            <a:pPr>
              <a:lnSpc>
                <a:spcPct val="150000"/>
              </a:lnSpc>
            </a:pPr>
            <a:endParaRPr lang="en-US" altLang="zh-TW" b="1" dirty="0"/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4000" b="1" dirty="0" smtClean="0"/>
              <a:t>我</a:t>
            </a:r>
            <a:r>
              <a:rPr lang="zh-TW" altLang="en-US" sz="4000" b="1" dirty="0"/>
              <a:t>們</a:t>
            </a:r>
            <a:r>
              <a:rPr lang="zh-TW" altLang="en-US" sz="4000" b="1" dirty="0" smtClean="0"/>
              <a:t>採用</a:t>
            </a:r>
            <a:r>
              <a:rPr lang="zh-TW" altLang="en-US" sz="4000" b="1" u="sng" dirty="0" smtClean="0">
                <a:solidFill>
                  <a:srgbClr val="0000CC"/>
                </a:solidFill>
              </a:rPr>
              <a:t>混和基因演算法</a:t>
            </a:r>
            <a:r>
              <a:rPr lang="zh-TW" altLang="en-US" sz="4000" b="1" dirty="0"/>
              <a:t>解決貼片機工作排程優</a:t>
            </a:r>
            <a:r>
              <a:rPr lang="zh-TW" altLang="en-US" sz="4000" b="1" dirty="0" smtClean="0"/>
              <a:t>化問題</a:t>
            </a:r>
            <a:endParaRPr lang="en-US" altLang="zh-TW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262849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問題的解決</a:t>
            </a:r>
            <a:r>
              <a:rPr lang="zh-TW" altLang="en-US" sz="6000" b="1" dirty="0" smtClean="0">
                <a:solidFill>
                  <a:srgbClr val="C00000"/>
                </a:solidFill>
              </a:rPr>
              <a:t>方法</a:t>
            </a:r>
            <a:endParaRPr lang="en-US" altLang="zh-TW" sz="6000" b="1" dirty="0">
              <a:solidFill>
                <a:srgbClr val="C0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62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40" y="1445412"/>
            <a:ext cx="7622849" cy="541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1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 smtClean="0">
                <a:solidFill>
                  <a:srgbClr val="C00000"/>
                </a:solidFill>
              </a:rPr>
              <a:t>適應</a:t>
            </a:r>
            <a:r>
              <a:rPr lang="zh-TW" altLang="en-US" sz="6000" b="1" dirty="0">
                <a:solidFill>
                  <a:srgbClr val="C00000"/>
                </a:solidFill>
              </a:rPr>
              <a:t>值評估函式</a:t>
            </a:r>
            <a:endParaRPr lang="en-US" altLang="zh-TW" sz="6000" b="1" dirty="0">
              <a:solidFill>
                <a:srgbClr val="C0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63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98901" y="1697038"/>
            <a:ext cx="7462333" cy="45466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3200" b="1" dirty="0" smtClean="0"/>
              <a:t>第一階段的適應值評估函式為，計算出</a:t>
            </a:r>
            <a:r>
              <a:rPr lang="en-US" altLang="zh-TW" sz="3200" b="1" dirty="0" smtClean="0">
                <a:solidFill>
                  <a:srgbClr val="0000CC"/>
                </a:solidFill>
              </a:rPr>
              <a:t>ANC</a:t>
            </a:r>
            <a:r>
              <a:rPr lang="zh-TW" altLang="en-US" sz="3200" b="1" dirty="0" smtClean="0">
                <a:solidFill>
                  <a:srgbClr val="0000CC"/>
                </a:solidFill>
              </a:rPr>
              <a:t>序列的取料次數</a:t>
            </a:r>
            <a:r>
              <a:rPr lang="zh-TW" altLang="en-US" sz="3200" b="1" dirty="0" smtClean="0"/>
              <a:t>，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次數越少越好</a:t>
            </a:r>
            <a:r>
              <a:rPr lang="zh-TW" altLang="en-US" sz="3200" b="1" dirty="0" smtClean="0"/>
              <a:t>。</a:t>
            </a:r>
            <a:endParaRPr lang="en-US" altLang="zh-TW" sz="3200" b="1" dirty="0" smtClean="0"/>
          </a:p>
          <a:p>
            <a:pPr>
              <a:lnSpc>
                <a:spcPct val="150000"/>
              </a:lnSpc>
            </a:pPr>
            <a:endParaRPr lang="en-US" altLang="zh-TW" sz="3200" b="1" dirty="0" smtClean="0"/>
          </a:p>
          <a:p>
            <a:pPr>
              <a:lnSpc>
                <a:spcPct val="150000"/>
              </a:lnSpc>
            </a:pPr>
            <a:r>
              <a:rPr lang="zh-TW" altLang="en-US" sz="3200" b="1" dirty="0"/>
              <a:t>第二階段的適應值評估函式為</a:t>
            </a:r>
            <a:r>
              <a:rPr lang="zh-TW" altLang="en-US" sz="3200" b="1" dirty="0" smtClean="0"/>
              <a:t>，計算出</a:t>
            </a:r>
            <a:r>
              <a:rPr lang="zh-TW" altLang="en-US" sz="3200" b="1" dirty="0" smtClean="0">
                <a:solidFill>
                  <a:srgbClr val="0000CC"/>
                </a:solidFill>
              </a:rPr>
              <a:t>花費最少時間的取置頭移動路徑</a:t>
            </a:r>
            <a:r>
              <a:rPr lang="zh-TW" altLang="en-US" sz="3200" b="1" dirty="0" smtClean="0"/>
              <a:t>，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時間越短越好</a:t>
            </a:r>
            <a:r>
              <a:rPr lang="zh-TW" altLang="en-US" sz="3200" b="1" dirty="0" smtClean="0"/>
              <a:t>。</a:t>
            </a:r>
            <a:endParaRPr lang="zh-TW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28621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67569" y="101600"/>
            <a:ext cx="7793037" cy="1127125"/>
          </a:xfrm>
        </p:spPr>
        <p:txBody>
          <a:bodyPr/>
          <a:lstStyle/>
          <a:p>
            <a:r>
              <a:rPr lang="zh-TW" altLang="en-US" sz="60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適應</a:t>
            </a:r>
            <a:r>
              <a:rPr lang="zh-TW" altLang="en-US" sz="6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值評估函式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020272" y="6236221"/>
            <a:ext cx="1905000" cy="457200"/>
          </a:xfrm>
        </p:spPr>
        <p:txBody>
          <a:bodyPr>
            <a:normAutofit/>
          </a:bodyPr>
          <a:lstStyle/>
          <a:p>
            <a:fld id="{4D07E0B0-B9D4-4513-9F06-A00102F16A42}" type="slidenum">
              <a:rPr lang="zh-TW" altLang="en-US" smtClean="0">
                <a:solidFill>
                  <a:srgbClr val="000000"/>
                </a:solidFill>
              </a:rPr>
              <a:pPr/>
              <a:t>64</a:t>
            </a:fld>
            <a:endParaRPr lang="zh-TW" altLang="en-US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00610" y="1588500"/>
                <a:ext cx="8847584" cy="4546600"/>
              </a:xfrm>
            </p:spPr>
            <p:txBody>
              <a:bodyPr/>
              <a:lstStyle/>
              <a:p>
                <a:r>
                  <a:rPr lang="zh-TW" altLang="en-US" sz="2400" b="1" dirty="0" smtClean="0">
                    <a:solidFill>
                      <a:srgbClr val="0000CC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一、</a:t>
                </a:r>
                <a:r>
                  <a:rPr lang="zh-TW" altLang="zh-TW" sz="2400" b="1" kern="100" dirty="0">
                    <a:solidFill>
                      <a:srgbClr val="0000CC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Times New Roman"/>
                  </a:rPr>
                  <a:t>取料</a:t>
                </a:r>
                <a:r>
                  <a:rPr lang="zh-TW" altLang="zh-TW" sz="2400" b="1" kern="100" dirty="0" smtClean="0">
                    <a:solidFill>
                      <a:srgbClr val="0000CC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Times New Roman"/>
                  </a:rPr>
                  <a:t>時間</a:t>
                </a:r>
                <a:r>
                  <a:rPr lang="zh-TW" altLang="en-US" sz="2400" b="1" kern="100" dirty="0" smtClean="0">
                    <a:solidFill>
                      <a:srgbClr val="0000CC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Times New Roman"/>
                  </a:rPr>
                  <a:t> </a:t>
                </a:r>
                <a:r>
                  <a:rPr lang="en-US" altLang="zh-TW" sz="2400" b="1" kern="100" dirty="0" smtClean="0">
                    <a:solidFill>
                      <a:srgbClr val="0000CC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Times New Roman"/>
                  </a:rPr>
                  <a:t>(</a:t>
                </a:r>
                <a:r>
                  <a:rPr lang="en-US" altLang="zh-TW" sz="2400" b="1" dirty="0" smtClean="0">
                    <a:solidFill>
                      <a:srgbClr val="0000CC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Pick time)</a:t>
                </a:r>
                <a:endParaRPr lang="en-US" altLang="zh-TW" sz="2400" b="1" dirty="0">
                  <a:solidFill>
                    <a:srgbClr val="0000CC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/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1.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計算</a:t>
                </a:r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head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移動至料槽上之時間；</a:t>
                </a:r>
              </a:p>
              <a:p>
                <a:pPr lvl="1"/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2.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計算</a:t>
                </a:r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head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向下移動吸取元件之時間；</a:t>
                </a:r>
              </a:p>
              <a:p>
                <a:pPr lvl="1"/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3.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計算吸取元件所花費之時間；</a:t>
                </a:r>
              </a:p>
              <a:p>
                <a:pPr lvl="1"/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4.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計算</a:t>
                </a:r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head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向上回復之時間；</a:t>
                </a:r>
              </a:p>
              <a:p>
                <a:pPr lvl="1"/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5.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重複</a:t>
                </a:r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1-4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直至該</a:t>
                </a:r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cycle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取料完成</a:t>
                </a:r>
                <a:r>
                  <a:rPr lang="zh-TW" altLang="en-US" sz="20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。</a:t>
                </a:r>
              </a:p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b="1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b="1" i="1" kern="100">
                            <a:latin typeface="Cambria Math"/>
                            <a:cs typeface="Times New Roman"/>
                          </a:rPr>
                          <m:t>𝑻</m:t>
                        </m:r>
                      </m:e>
                      <m:sub>
                        <m:r>
                          <a:rPr lang="en-US" altLang="zh-TW" b="1" i="1" kern="100" baseline="-25000">
                            <a:latin typeface="Cambria Math"/>
                            <a:cs typeface="Times New Roman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altLang="zh-TW" b="1" kern="100" dirty="0">
                    <a:latin typeface="Calibri"/>
                    <a:cs typeface="Times New Roman"/>
                  </a:rPr>
                  <a:t>: </a:t>
                </a:r>
                <a:r>
                  <a:rPr lang="zh-TW" altLang="zh-TW" b="1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/>
                  </a:rPr>
                  <a:t>取料時間</a:t>
                </a:r>
                <a:r>
                  <a:rPr lang="en-US" altLang="zh-TW" b="1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/>
                  </a:rPr>
                  <a:t>(Pick Time)</a:t>
                </a:r>
                <a:r>
                  <a:rPr lang="zh-TW" altLang="zh-TW" b="1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/>
                  </a:rPr>
                  <a:t>公式如下。</a:t>
                </a:r>
                <a:endParaRPr lang="en-US" altLang="zh-TW" i="1" kern="100" dirty="0" smtClean="0">
                  <a:effectLst/>
                  <a:latin typeface="Cambria Math" panose="02040503050406030204" pitchFamily="18" charset="0"/>
                  <a:ea typeface="Cambria Math"/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kern="100">
                            <a:latin typeface="Cambria Math"/>
                            <a:cs typeface="Times New Roman"/>
                          </a:rPr>
                          <m:t>T</m:t>
                        </m:r>
                      </m:e>
                      <m:sub>
                        <m:r>
                          <a:rPr lang="en-US" altLang="zh-TW" kern="100" baseline="-25000">
                            <a:latin typeface="Cambria Math"/>
                            <a:cs typeface="Times New Roman"/>
                          </a:rPr>
                          <m:t>1</m:t>
                        </m:r>
                      </m:sub>
                    </m:sSub>
                    <m:r>
                      <a:rPr lang="en-US" altLang="zh-TW" kern="100">
                        <a:latin typeface="Cambria Math"/>
                        <a:cs typeface="Times New Roman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zh-TW" altLang="zh-TW" i="1" kern="100"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zh-TW" altLang="zh-TW" i="1" kern="100"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eqArrPr>
                          <m:e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zh-TW" altLang="zh-TW" i="1" kern="100"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naryPr>
                              <m:sub>
                                <m:r>
                                  <a:rPr lang="en-US" altLang="zh-TW" i="1" kern="100">
                                    <a:latin typeface="Cambria Math"/>
                                    <a:cs typeface="Times New Roman"/>
                                  </a:rPr>
                                  <m:t>𝑝</m:t>
                                </m:r>
                                <m:r>
                                  <a:rPr lang="en-US" altLang="zh-TW" i="1" kern="100">
                                    <a:latin typeface="Cambria Math"/>
                                    <a:cs typeface="Times New Roman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altLang="zh-TW" i="1" kern="100">
                                    <a:latin typeface="Cambria Math"/>
                                    <a:cs typeface="Times New Roman"/>
                                  </a:rPr>
                                  <m:t>𝑡𝑝</m:t>
                                </m:r>
                                <m:r>
                                  <a:rPr lang="en-US" altLang="zh-TW" i="1" kern="100">
                                    <a:latin typeface="Cambria Math"/>
                                    <a:cs typeface="Times New Roman"/>
                                  </a:rPr>
                                  <m:t>−1</m:t>
                                </m:r>
                              </m:sup>
                              <m:e>
                                <m:d>
                                  <m:dPr>
                                    <m:ctrlPr>
                                      <a:rPr lang="zh-TW" altLang="zh-TW" i="1" kern="100"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TW" kern="100">
                                        <a:latin typeface="Cambria Math"/>
                                        <a:cs typeface="Times New Roman"/>
                                      </a:rPr>
                                      <m:t>T</m:t>
                                    </m:r>
                                    <m:d>
                                      <m:dPr>
                                        <m:ctrlPr>
                                          <a:rPr lang="zh-TW" altLang="zh-TW" i="1" kern="100">
                                            <a:latin typeface="Cambria Math"/>
                                            <a:ea typeface="Cambria Math"/>
                                            <a:cs typeface="Times New Roman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TW" kern="100">
                                            <a:latin typeface="Cambria Math"/>
                                            <a:cs typeface="Times New Roman"/>
                                          </a:rPr>
                                          <m:t>d</m:t>
                                        </m:r>
                                        <m:d>
                                          <m:dPr>
                                            <m:ctrlPr>
                                              <a:rPr lang="zh-TW" altLang="zh-TW" i="1" kern="100">
                                                <a:latin typeface="Cambria Math"/>
                                                <a:ea typeface="Cambria Math"/>
                                                <a:cs typeface="Times New Roman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zh-TW" altLang="zh-TW" i="1" kern="100">
                                                    <a:latin typeface="Cambria Math"/>
                                                    <a:ea typeface="Cambria Math"/>
                                                    <a:cs typeface="Times New Roman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zh-TW" i="1" kern="100">
                                                    <a:latin typeface="Cambria Math"/>
                                                    <a:cs typeface="Times New Roman"/>
                                                  </a:rPr>
                                                  <m:t>𝑆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zh-TW" i="1" kern="100">
                                                    <a:latin typeface="Cambria Math"/>
                                                    <a:cs typeface="Times New Roman"/>
                                                  </a:rPr>
                                                  <m:t>𝑝</m:t>
                                                </m:r>
                                              </m:sub>
                                            </m:sSub>
                                            <m:r>
                                              <a:rPr lang="en-US" altLang="zh-TW" kern="100">
                                                <a:latin typeface="Cambria Math"/>
                                                <a:cs typeface="Times New Roman"/>
                                              </a:rPr>
                                              <m:t>,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zh-TW" altLang="zh-TW" i="1" kern="100">
                                                    <a:latin typeface="Cambria Math"/>
                                                    <a:ea typeface="Cambria Math"/>
                                                    <a:cs typeface="Times New Roman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zh-TW" i="1" kern="100">
                                                    <a:latin typeface="Cambria Math"/>
                                                    <a:cs typeface="Times New Roman"/>
                                                  </a:rPr>
                                                  <m:t>𝑆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zh-TW" i="1" kern="100">
                                                    <a:latin typeface="Cambria Math"/>
                                                    <a:cs typeface="Times New Roman"/>
                                                  </a:rPr>
                                                  <m:t>𝑝</m:t>
                                                </m:r>
                                                <m:r>
                                                  <a:rPr lang="en-US" altLang="zh-TW" i="1" kern="100">
                                                    <a:latin typeface="Cambria Math"/>
                                                    <a:cs typeface="Times New Roman"/>
                                                  </a:rPr>
                                                  <m:t>+1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</m:d>
                                    <m:r>
                                      <a:rPr lang="en-US" altLang="zh-TW" kern="100">
                                        <a:latin typeface="Cambria Math"/>
                                        <a:cs typeface="Times New Roman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zh-TW" altLang="zh-TW" i="1" kern="100">
                                            <a:latin typeface="Cambria Math"/>
                                            <a:ea typeface="Cambria Math"/>
                                            <a:cs typeface="Times New Roman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 kern="100">
                                            <a:latin typeface="Cambria Math"/>
                                            <a:cs typeface="Times New Roman"/>
                                          </a:rPr>
                                          <m:t>𝑇</m:t>
                                        </m:r>
                                      </m:e>
                                      <m:sub>
                                        <m:r>
                                          <a:rPr lang="en-US" altLang="zh-TW" i="1" kern="100">
                                            <a:latin typeface="Cambria Math"/>
                                            <a:cs typeface="Times New Roman"/>
                                          </a:rPr>
                                          <m:t>𝑧</m:t>
                                        </m:r>
                                      </m:sub>
                                    </m:sSub>
                                    <m:d>
                                      <m:dPr>
                                        <m:ctrlPr>
                                          <a:rPr lang="zh-TW" altLang="zh-TW" i="1" kern="100">
                                            <a:latin typeface="Cambria Math"/>
                                            <a:ea typeface="Cambria Math"/>
                                            <a:cs typeface="Times New Roman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TW" kern="100">
                                            <a:latin typeface="Cambria Math"/>
                                            <a:cs typeface="Times New Roman"/>
                                          </a:rPr>
                                          <m:t>p</m:t>
                                        </m:r>
                                        <m:r>
                                          <a:rPr lang="en-US" altLang="zh-TW" kern="100">
                                            <a:latin typeface="Cambria Math"/>
                                            <a:cs typeface="Times New Roman"/>
                                          </a:rPr>
                                          <m:t>+1</m:t>
                                        </m:r>
                                      </m:e>
                                    </m:d>
                                    <m:r>
                                      <a:rPr lang="en-US" altLang="zh-TW" kern="100">
                                        <a:latin typeface="Cambria Math"/>
                                        <a:cs typeface="Times New Roman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zh-TW" altLang="zh-TW" i="1" kern="100">
                                            <a:latin typeface="Cambria Math"/>
                                            <a:ea typeface="Cambria Math"/>
                                            <a:cs typeface="Times New Roman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 kern="100">
                                            <a:latin typeface="Cambria Math"/>
                                            <a:cs typeface="Times New Roman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altLang="zh-TW" i="1" kern="100">
                                            <a:latin typeface="Cambria Math"/>
                                            <a:cs typeface="Times New Roman"/>
                                          </a:rPr>
                                          <m:t>𝑝</m:t>
                                        </m:r>
                                        <m:r>
                                          <a:rPr lang="en-US" altLang="zh-TW" i="1" kern="100">
                                            <a:latin typeface="Cambria Math"/>
                                            <a:cs typeface="Times New Roman"/>
                                          </a:rPr>
                                          <m:t>+1</m:t>
                                        </m:r>
                                      </m:sub>
                                    </m:sSub>
                                    <m:r>
                                      <a:rPr lang="en-US" altLang="zh-TW" i="1" kern="100">
                                        <a:latin typeface="Cambria Math"/>
                                        <a:cs typeface="Times New Roman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zh-TW" altLang="zh-TW" i="1" kern="100">
                                            <a:latin typeface="Cambria Math"/>
                                            <a:ea typeface="Cambria Math"/>
                                            <a:cs typeface="Times New Roman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 kern="100">
                                            <a:latin typeface="Cambria Math"/>
                                            <a:cs typeface="Times New Roman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a:rPr lang="en-US" altLang="zh-TW" i="1" kern="100">
                                            <a:latin typeface="Cambria Math"/>
                                            <a:cs typeface="Times New Roman"/>
                                          </a:rPr>
                                          <m:t>𝑝</m:t>
                                        </m:r>
                                        <m:r>
                                          <a:rPr lang="en-US" altLang="zh-TW" i="1" kern="100">
                                            <a:latin typeface="Cambria Math"/>
                                            <a:cs typeface="Times New Roman"/>
                                          </a:rPr>
                                          <m:t>+1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nary>
                            <m:r>
                              <a:rPr lang="en-US" altLang="zh-TW" kern="100">
                                <a:latin typeface="Cambria Math"/>
                                <a:cs typeface="Times New Roman"/>
                              </a:rPr>
                              <m:t>,  </m:t>
                            </m:r>
                            <m:r>
                              <a:rPr lang="en-US" altLang="zh-TW" kern="100" smtClean="0">
                                <a:latin typeface="Cambria Math"/>
                                <a:cs typeface="Times New Roman"/>
                              </a:rPr>
                              <m:t>&amp; </m:t>
                            </m:r>
                            <m:r>
                              <a:rPr lang="zh-TW" altLang="zh-TW" kern="100">
                                <a:latin typeface="Cambria Math"/>
                                <a:cs typeface="Times New Roman"/>
                              </a:rPr>
                              <m:t>上一個</m:t>
                            </m:r>
                            <m:r>
                              <m:rPr>
                                <m:sty m:val="p"/>
                              </m:rPr>
                              <a:rPr lang="en-US" altLang="zh-TW" kern="100">
                                <a:latin typeface="Cambria Math"/>
                                <a:cs typeface="Times New Roman"/>
                              </a:rPr>
                              <m:t>cycle</m:t>
                            </m:r>
                            <m:r>
                              <a:rPr lang="zh-TW" altLang="zh-TW" kern="100">
                                <a:latin typeface="Cambria Math"/>
                                <a:cs typeface="Times New Roman"/>
                              </a:rPr>
                              <m:t>換過吸嘴</m:t>
                            </m:r>
                          </m:e>
                          <m:e>
                            <m:r>
                              <a:rPr lang="en-US" altLang="zh-TW" kern="100">
                                <a:latin typeface="Cambria Math"/>
                                <a:cs typeface="Times New Roman"/>
                              </a:rPr>
                              <m:t>,  &amp;</m:t>
                            </m:r>
                            <m:r>
                              <a:rPr lang="zh-TW" altLang="zh-TW" kern="100">
                                <a:latin typeface="Cambria Math"/>
                                <a:cs typeface="Times New Roman"/>
                              </a:rPr>
                              <m:t>其它情形</m:t>
                            </m:r>
                          </m:e>
                        </m:eqArr>
                      </m:e>
                    </m:d>
                    <m:r>
                      <m:rPr>
                        <m:nor/>
                      </m:rPr>
                      <a:rPr lang="en-US" altLang="zh-TW" kern="100" dirty="0">
                        <a:latin typeface="Calibri"/>
                        <a:cs typeface="Times New Roman"/>
                      </a:rPr>
                      <m:t>  </m:t>
                    </m:r>
                  </m:oMath>
                </a14:m>
                <a:endParaRPr lang="en-US" altLang="zh-TW" kern="100" dirty="0" smtClean="0">
                  <a:latin typeface="Calibri"/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 kern="100">
                          <a:latin typeface="Cambria Math"/>
                          <a:cs typeface="Times New Roman"/>
                        </a:rPr>
                        <m:t>T</m:t>
                      </m:r>
                      <m:d>
                        <m:dPr>
                          <m:ctrlPr>
                            <a:rPr lang="zh-TW" altLang="zh-TW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TW" kern="100">
                              <a:latin typeface="Cambria Math"/>
                              <a:cs typeface="Times New Roman"/>
                            </a:rPr>
                            <m:t>d</m:t>
                          </m:r>
                          <m:d>
                            <m:dPr>
                              <m:ctrlPr>
                                <a:rPr lang="zh-TW" altLang="zh-TW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zh-TW" altLang="zh-TW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 kern="100">
                                      <a:latin typeface="Cambria Math"/>
                                      <a:cs typeface="Times New Roman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zh-TW" i="1" kern="100">
                                      <a:latin typeface="Cambria Math"/>
                                      <a:cs typeface="Times New Roman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kern="100">
                                  <a:latin typeface="Cambria Math"/>
                                  <a:cs typeface="Times New Roman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zh-TW" altLang="zh-TW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 kern="100">
                                      <a:latin typeface="Cambria Math"/>
                                      <a:cs typeface="Times New Roman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altLang="zh-TW" i="1" kern="100">
                                      <a:latin typeface="Cambria Math"/>
                                      <a:cs typeface="Times New Roman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altLang="zh-TW" kern="100">
                          <a:latin typeface="Cambria Math"/>
                          <a:cs typeface="Times New Roman"/>
                        </a:rPr>
                        <m:t>+</m:t>
                      </m:r>
                      <m:sSub>
                        <m:sSubPr>
                          <m:ctrlPr>
                            <a:rPr lang="zh-TW" altLang="zh-TW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𝑇</m:t>
                          </m:r>
                        </m:e>
                        <m:sub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𝑧</m:t>
                          </m:r>
                        </m:sub>
                      </m:sSub>
                      <m:d>
                        <m:dPr>
                          <m:ctrlPr>
                            <a:rPr lang="zh-TW" altLang="zh-TW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1</m:t>
                          </m:r>
                        </m:e>
                      </m:d>
                      <m:r>
                        <a:rPr lang="en-US" altLang="zh-TW" kern="100">
                          <a:latin typeface="Cambria Math"/>
                          <a:cs typeface="Times New Roman"/>
                        </a:rPr>
                        <m:t>+</m:t>
                      </m:r>
                      <m:sSub>
                        <m:sSubPr>
                          <m:ctrlPr>
                            <a:rPr lang="zh-TW" altLang="zh-TW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𝑣</m:t>
                          </m:r>
                        </m:e>
                        <m:sub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1</m:t>
                          </m:r>
                        </m:sub>
                      </m:sSub>
                      <m:r>
                        <a:rPr lang="en-US" altLang="zh-TW" i="1" kern="100">
                          <a:latin typeface="Cambria Math"/>
                          <a:cs typeface="Times New Roman"/>
                        </a:rPr>
                        <m:t>+</m:t>
                      </m:r>
                      <m:sSub>
                        <m:sSubPr>
                          <m:ctrlPr>
                            <a:rPr lang="zh-TW" altLang="zh-TW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𝑢</m:t>
                          </m:r>
                        </m:e>
                        <m:sub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1</m:t>
                          </m:r>
                        </m:sub>
                      </m:sSub>
                      <m:r>
                        <a:rPr lang="en-US" altLang="zh-TW" i="1" kern="100">
                          <a:latin typeface="Cambria Math"/>
                          <a:cs typeface="Times New Roman"/>
                        </a:rPr>
                        <m:t>+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zh-TW" altLang="zh-TW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naryPr>
                        <m:sub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𝑝</m:t>
                          </m:r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=1</m:t>
                          </m:r>
                        </m:sub>
                        <m:sup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𝑡𝑝</m:t>
                          </m:r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−1</m:t>
                          </m:r>
                        </m:sup>
                        <m:e>
                          <m:d>
                            <m:dPr>
                              <m:ctrlPr>
                                <a:rPr lang="zh-TW" altLang="zh-TW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TW" kern="100">
                                  <a:latin typeface="Cambria Math"/>
                                  <a:cs typeface="Times New Roman"/>
                                </a:rPr>
                                <m:t>T</m:t>
                              </m:r>
                              <m:d>
                                <m:dPr>
                                  <m:ctrlPr>
                                    <a:rPr lang="zh-TW" altLang="zh-TW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kern="100">
                                      <a:latin typeface="Cambria Math"/>
                                      <a:cs typeface="Times New Roman"/>
                                    </a:rPr>
                                    <m:t>d</m:t>
                                  </m:r>
                                  <m:d>
                                    <m:dPr>
                                      <m:ctrlPr>
                                        <a:rPr lang="zh-TW" altLang="zh-TW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zh-TW" altLang="zh-TW" i="1" kern="100">
                                              <a:effectLst/>
                                              <a:latin typeface="Cambria Math"/>
                                              <a:ea typeface="Cambria Math"/>
                                              <a:cs typeface="Times New Roman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 kern="100">
                                              <a:latin typeface="Cambria Math"/>
                                              <a:cs typeface="Times New Roman"/>
                                            </a:rPr>
                                            <m:t>𝑆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 kern="100">
                                              <a:latin typeface="Cambria Math"/>
                                              <a:cs typeface="Times New Roman"/>
                                            </a:rPr>
                                            <m:t>𝑝</m:t>
                                          </m:r>
                                        </m:sub>
                                      </m:sSub>
                                      <m:r>
                                        <a:rPr lang="en-US" altLang="zh-TW" kern="100">
                                          <a:latin typeface="Cambria Math"/>
                                          <a:cs typeface="Times New Roman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zh-TW" altLang="zh-TW" i="1" kern="100">
                                              <a:effectLst/>
                                              <a:latin typeface="Cambria Math"/>
                                              <a:ea typeface="Cambria Math"/>
                                              <a:cs typeface="Times New Roman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 kern="100">
                                              <a:latin typeface="Cambria Math"/>
                                              <a:cs typeface="Times New Roman"/>
                                            </a:rPr>
                                            <m:t>𝑆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 kern="100">
                                              <a:latin typeface="Cambria Math"/>
                                              <a:cs typeface="Times New Roman"/>
                                            </a:rPr>
                                            <m:t>𝑝</m:t>
                                          </m:r>
                                          <m:r>
                                            <a:rPr lang="en-US" altLang="zh-TW" i="1" kern="100">
                                              <a:latin typeface="Cambria Math"/>
                                              <a:cs typeface="Times New Roman"/>
                                            </a:rPr>
                                            <m:t>+1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  <m:r>
                                <a:rPr lang="en-US" altLang="zh-TW" kern="100">
                                  <a:latin typeface="Cambria Math"/>
                                  <a:cs typeface="Times New Roman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zh-TW" altLang="zh-TW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 kern="100">
                                      <a:latin typeface="Cambria Math"/>
                                      <a:cs typeface="Times New Roman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altLang="zh-TW" i="1" kern="100">
                                      <a:latin typeface="Cambria Math"/>
                                      <a:cs typeface="Times New Roman"/>
                                    </a:rPr>
                                    <m:t>𝑧</m:t>
                                  </m:r>
                                </m:sub>
                              </m:sSub>
                              <m:r>
                                <a:rPr lang="en-US" altLang="zh-TW" kern="100">
                                  <a:latin typeface="Cambria Math"/>
                                  <a:cs typeface="Times New Roman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kern="100">
                                  <a:latin typeface="Cambria Math"/>
                                  <a:cs typeface="Times New Roman"/>
                                </a:rPr>
                                <m:t>p</m:t>
                              </m:r>
                              <m:r>
                                <a:rPr lang="en-US" altLang="zh-TW" kern="100">
                                  <a:latin typeface="Cambria Math"/>
                                  <a:cs typeface="Times New Roman"/>
                                </a:rPr>
                                <m:t>+1)+</m:t>
                              </m:r>
                              <m:sSub>
                                <m:sSubPr>
                                  <m:ctrlPr>
                                    <a:rPr lang="zh-TW" altLang="zh-TW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 kern="100">
                                      <a:latin typeface="Cambria Math"/>
                                      <a:cs typeface="Times New Roman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altLang="zh-TW" i="1" kern="100">
                                      <a:latin typeface="Cambria Math"/>
                                      <a:cs typeface="Times New Roman"/>
                                    </a:rPr>
                                    <m:t>𝑝</m:t>
                                  </m:r>
                                  <m:r>
                                    <a:rPr lang="en-US" altLang="zh-TW" i="1" kern="100">
                                      <a:latin typeface="Cambria Math"/>
                                      <a:cs typeface="Times New Roman"/>
                                    </a:rPr>
                                    <m:t>+1</m:t>
                                  </m:r>
                                </m:sub>
                              </m:sSub>
                              <m:r>
                                <a:rPr lang="en-US" altLang="zh-TW" i="1" kern="100">
                                  <a:latin typeface="Cambria Math"/>
                                  <a:cs typeface="Times New Roman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zh-TW" altLang="zh-TW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 kern="100">
                                      <a:latin typeface="Cambria Math"/>
                                      <a:cs typeface="Times New Roman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TW" i="1" kern="100">
                                      <a:latin typeface="Cambria Math"/>
                                      <a:cs typeface="Times New Roman"/>
                                    </a:rPr>
                                    <m:t>𝑝</m:t>
                                  </m:r>
                                  <m:r>
                                    <a:rPr lang="en-US" altLang="zh-TW" i="1" kern="100">
                                      <a:latin typeface="Cambria Math"/>
                                      <a:cs typeface="Times New Roman"/>
                                    </a:rPr>
                                    <m:t>+1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altLang="zh-TW" b="1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0610" y="1588500"/>
                <a:ext cx="8847584" cy="4546600"/>
              </a:xfrm>
              <a:blipFill rotWithShape="0">
                <a:blip r:embed="rId3"/>
                <a:stretch>
                  <a:fillRect l="-138" t="-107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/>
          <p:cNvSpPr/>
          <p:nvPr/>
        </p:nvSpPr>
        <p:spPr>
          <a:xfrm>
            <a:off x="752026" y="5303290"/>
            <a:ext cx="1296144" cy="504056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52026" y="598761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 smtClean="0">
                <a:solidFill>
                  <a:srgbClr val="0070C0"/>
                </a:solidFill>
              </a:rPr>
              <a:t>PCB</a:t>
            </a:r>
            <a:r>
              <a:rPr lang="en-US" altLang="zh-TW" dirty="0" err="1" smtClean="0">
                <a:solidFill>
                  <a:srgbClr val="0070C0"/>
                </a:solidFill>
                <a:latin typeface="新細明體"/>
              </a:rPr>
              <a:t>→</a:t>
            </a:r>
            <a:r>
              <a:rPr lang="en-US" altLang="zh-TW" dirty="0" err="1">
                <a:solidFill>
                  <a:srgbClr val="0070C0"/>
                </a:solidFill>
              </a:rPr>
              <a:t>Slot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2318476" y="5303290"/>
            <a:ext cx="1512168" cy="504056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449753" y="598761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0070C0"/>
                </a:solidFill>
              </a:rPr>
              <a:t>Z</a:t>
            </a:r>
            <a:r>
              <a:rPr lang="zh-TW" altLang="en-US" dirty="0" smtClean="0">
                <a:solidFill>
                  <a:srgbClr val="0070C0"/>
                </a:solidFill>
              </a:rPr>
              <a:t> 軸取料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608003" y="5310458"/>
            <a:ext cx="1512168" cy="504056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926501" y="6028982"/>
            <a:ext cx="612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0070C0"/>
                </a:solidFill>
              </a:rPr>
              <a:t>Slot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380154" y="5320316"/>
            <a:ext cx="2444535" cy="504056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6892652" y="6000995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0070C0"/>
                </a:solidFill>
              </a:rPr>
              <a:t>Z</a:t>
            </a:r>
            <a:r>
              <a:rPr lang="zh-TW" altLang="en-US" dirty="0" smtClean="0">
                <a:solidFill>
                  <a:srgbClr val="0070C0"/>
                </a:solidFill>
              </a:rPr>
              <a:t> 軸取料</a:t>
            </a:r>
            <a:endParaRPr lang="zh-TW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94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適應</a:t>
            </a:r>
            <a:r>
              <a:rPr lang="zh-TW" altLang="en-US" sz="6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值評估函式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D07E0B0-B9D4-4513-9F06-A00102F16A42}" type="slidenum">
              <a:rPr lang="zh-TW" altLang="en-US" smtClean="0">
                <a:solidFill>
                  <a:srgbClr val="000000"/>
                </a:solidFill>
              </a:rPr>
              <a:pPr/>
              <a:t>65</a:t>
            </a:fld>
            <a:endParaRPr lang="zh-TW" altLang="en-US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sz="2400" b="1" dirty="0">
                    <a:solidFill>
                      <a:srgbClr val="0000CC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二</a:t>
                </a:r>
                <a:r>
                  <a:rPr lang="zh-TW" altLang="en-US" sz="2400" b="1" dirty="0" smtClean="0">
                    <a:solidFill>
                      <a:srgbClr val="0000CC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、</a:t>
                </a:r>
                <a:r>
                  <a:rPr lang="zh-TW" altLang="zh-TW" sz="2400" b="1" kern="100" dirty="0">
                    <a:solidFill>
                      <a:srgbClr val="0000CC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Times New Roman"/>
                  </a:rPr>
                  <a:t>搭載</a:t>
                </a:r>
                <a:r>
                  <a:rPr lang="zh-TW" altLang="zh-TW" sz="2400" b="1" kern="100" dirty="0" smtClean="0">
                    <a:solidFill>
                      <a:srgbClr val="0000CC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Times New Roman"/>
                  </a:rPr>
                  <a:t>時間</a:t>
                </a:r>
                <a:r>
                  <a:rPr lang="en-US" altLang="zh-TW" sz="2400" b="1" kern="100" dirty="0" smtClean="0">
                    <a:solidFill>
                      <a:srgbClr val="0000CC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Times New Roman"/>
                  </a:rPr>
                  <a:t>(</a:t>
                </a:r>
                <a:r>
                  <a:rPr lang="en-US" altLang="zh-TW" sz="2400" b="1" dirty="0" smtClean="0">
                    <a:solidFill>
                      <a:srgbClr val="0000CC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Place time)</a:t>
                </a:r>
                <a:endParaRPr lang="en-US" altLang="zh-TW" sz="2400" b="1" dirty="0">
                  <a:solidFill>
                    <a:srgbClr val="0000CC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/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1.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計算移動至</a:t>
                </a:r>
                <a:r>
                  <a:rPr lang="en-US" altLang="zh-TW" sz="20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PCB</a:t>
                </a:r>
                <a:r>
                  <a:rPr lang="zh-TW" altLang="en-US" sz="20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上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要搭載元件位置之時間；</a:t>
                </a:r>
              </a:p>
              <a:p>
                <a:pPr lvl="1"/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2.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計算</a:t>
                </a:r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head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向下移動搭載元件之時間；</a:t>
                </a:r>
              </a:p>
              <a:p>
                <a:pPr lvl="1"/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3.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計算搭載元件所花費之時間；</a:t>
                </a:r>
              </a:p>
              <a:p>
                <a:pPr lvl="1"/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4.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計算</a:t>
                </a:r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head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向上回復之時間；</a:t>
                </a:r>
              </a:p>
              <a:p>
                <a:pPr lvl="1"/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5.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重複</a:t>
                </a:r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1-4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直至該</a:t>
                </a:r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cycle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元件搭載完成。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endParaRPr lang="en-US" altLang="zh-TW" b="1" i="1" kern="100" dirty="0" smtClean="0">
                  <a:latin typeface="Cambria Math"/>
                  <a:ea typeface="Cambria Math"/>
                  <a:cs typeface="Times New Roman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b="1" i="1" kern="100"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b="1" i="1" kern="100">
                            <a:latin typeface="Cambria Math"/>
                            <a:cs typeface="Times New Roman"/>
                          </a:rPr>
                          <m:t>𝑻</m:t>
                        </m:r>
                      </m:e>
                      <m:sub>
                        <m:r>
                          <a:rPr lang="en-US" altLang="zh-TW" b="1" i="1" kern="100">
                            <a:latin typeface="Cambria Math"/>
                            <a:cs typeface="Times New Roman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altLang="zh-TW" b="1" kern="100" dirty="0">
                    <a:latin typeface="Calibri"/>
                    <a:cs typeface="Times New Roman"/>
                  </a:rPr>
                  <a:t>: </a:t>
                </a:r>
                <a:r>
                  <a:rPr lang="zh-TW" altLang="zh-TW" b="1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/>
                  </a:rPr>
                  <a:t>搭載時間</a:t>
                </a:r>
                <a:r>
                  <a:rPr lang="en-US" altLang="zh-TW" b="1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/>
                  </a:rPr>
                  <a:t>(Place Time) </a:t>
                </a:r>
                <a:r>
                  <a:rPr lang="zh-TW" altLang="zh-TW" b="1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/>
                  </a:rPr>
                  <a:t>公式如下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kern="100">
                            <a:latin typeface="Cambria Math"/>
                            <a:cs typeface="Times New Roman"/>
                          </a:rPr>
                          <m:t>T</m:t>
                        </m:r>
                      </m:e>
                      <m:sub>
                        <m:r>
                          <a:rPr lang="en-US" altLang="zh-TW" i="1" kern="100">
                            <a:latin typeface="Cambria Math"/>
                            <a:cs typeface="Times New Roman"/>
                          </a:rPr>
                          <m:t>2</m:t>
                        </m:r>
                      </m:sub>
                    </m:sSub>
                    <m:r>
                      <a:rPr lang="en-US" altLang="zh-TW" kern="100">
                        <a:latin typeface="Cambria Math"/>
                        <a:cs typeface="Times New Roman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kern="100">
                        <a:latin typeface="Cambria Math"/>
                        <a:cs typeface="Times New Roman"/>
                      </a:rPr>
                      <m:t>T</m:t>
                    </m:r>
                    <m:d>
                      <m:dPr>
                        <m:ctrlPr>
                          <a:rPr lang="zh-TW" altLang="zh-TW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TW" kern="100">
                            <a:latin typeface="Cambria Math"/>
                            <a:cs typeface="Times New Roman"/>
                          </a:rPr>
                          <m:t>d</m:t>
                        </m:r>
                        <m:d>
                          <m:dPr>
                            <m:ctrlPr>
                              <a:rPr lang="zh-TW" altLang="zh-TW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TW" altLang="zh-TW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 kern="100">
                                    <a:latin typeface="Cambria Math"/>
                                    <a:cs typeface="Times New Roman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altLang="zh-TW" i="1" kern="100">
                                    <a:latin typeface="Cambria Math"/>
                                    <a:cs typeface="Times New Roman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altLang="zh-TW" kern="100">
                                <a:latin typeface="Cambria Math"/>
                                <a:cs typeface="Times New Roman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zh-TW" altLang="zh-TW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 kern="100">
                                    <a:latin typeface="Cambria Math"/>
                                    <a:cs typeface="Times New Roman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i="1" kern="100">
                                    <a:latin typeface="Cambria Math"/>
                                    <a:cs typeface="Times New Roman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altLang="zh-TW" i="1" kern="100">
                        <a:latin typeface="Cambria Math"/>
                        <a:cs typeface="Times New Roman"/>
                      </a:rPr>
                      <m:t>+</m:t>
                    </m:r>
                    <m:sSub>
                      <m:sSubPr>
                        <m:ctrlPr>
                          <a:rPr lang="zh-TW" altLang="zh-TW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zh-TW" altLang="zh-TW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altLang="zh-TW" i="1" kern="100">
                                <a:latin typeface="Cambria Math"/>
                                <a:cs typeface="Times New Roman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i="1" kern="100">
                                <a:latin typeface="Cambria Math"/>
                                <a:cs typeface="Times New Roman"/>
                              </a:rPr>
                              <m:t>𝑧</m:t>
                            </m:r>
                          </m:sub>
                        </m:sSub>
                        <m:d>
                          <m:dPr>
                            <m:ctrlPr>
                              <a:rPr lang="zh-TW" altLang="zh-TW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TW" kern="100">
                                <a:latin typeface="Cambria Math"/>
                                <a:cs typeface="Times New Roman"/>
                              </a:rPr>
                              <m:t>j</m:t>
                            </m:r>
                          </m:e>
                        </m:d>
                        <m:r>
                          <a:rPr lang="en-US" altLang="zh-TW" kern="100">
                            <a:latin typeface="Cambria Math"/>
                            <a:cs typeface="Times New Roman"/>
                          </a:rPr>
                          <m:t>+</m:t>
                        </m:r>
                        <m:r>
                          <a:rPr lang="en-US" altLang="zh-TW" i="1" kern="100">
                            <a:latin typeface="Cambria Math"/>
                            <a:cs typeface="Times New Roman"/>
                          </a:rPr>
                          <m:t>𝑏</m:t>
                        </m:r>
                      </m:e>
                      <m:sub>
                        <m:r>
                          <a:rPr lang="en-US" altLang="zh-TW" i="1" kern="100">
                            <a:latin typeface="Cambria Math"/>
                            <a:cs typeface="Times New Roman"/>
                          </a:rPr>
                          <m:t>1</m:t>
                        </m:r>
                      </m:sub>
                    </m:sSub>
                    <m:r>
                      <a:rPr lang="en-US" altLang="zh-TW" i="1" kern="100">
                        <a:latin typeface="Cambria Math"/>
                        <a:cs typeface="Times New Roman"/>
                      </a:rPr>
                      <m:t>+</m:t>
                    </m:r>
                    <m:sSub>
                      <m:sSubPr>
                        <m:ctrlPr>
                          <a:rPr lang="zh-TW" altLang="zh-TW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i="1" kern="100">
                            <a:latin typeface="Cambria Math"/>
                            <a:cs typeface="Times New Roman"/>
                          </a:rPr>
                          <m:t>𝑜</m:t>
                        </m:r>
                      </m:e>
                      <m:sub>
                        <m:r>
                          <a:rPr lang="en-US" altLang="zh-TW" i="1" kern="100">
                            <a:latin typeface="Cambria Math"/>
                            <a:cs typeface="Times New Roman"/>
                          </a:rPr>
                          <m:t>1</m:t>
                        </m:r>
                      </m:sub>
                    </m:sSub>
                    <m:r>
                      <a:rPr lang="en-US" altLang="zh-TW" i="1" kern="100">
                        <a:latin typeface="Cambria Math"/>
                        <a:cs typeface="Times New Roman"/>
                      </a:rPr>
                      <m:t>+</m:t>
                    </m:r>
                    <m:nary>
                      <m:naryPr>
                        <m:chr m:val="∑"/>
                        <m:limLoc m:val="undOvr"/>
                        <m:ctrlPr>
                          <a:rPr lang="zh-TW" altLang="zh-TW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naryPr>
                      <m:sub>
                        <m:r>
                          <a:rPr lang="en-US" altLang="zh-TW" i="1" kern="100">
                            <a:latin typeface="Cambria Math"/>
                            <a:cs typeface="Times New Roman"/>
                          </a:rPr>
                          <m:t>𝑖</m:t>
                        </m:r>
                        <m:r>
                          <a:rPr lang="en-US" altLang="zh-TW" i="1" kern="100">
                            <a:latin typeface="Cambria Math"/>
                            <a:cs typeface="Times New Roman"/>
                          </a:rPr>
                          <m:t>=2</m:t>
                        </m:r>
                      </m:sub>
                      <m:sup>
                        <m:r>
                          <a:rPr lang="en-US" altLang="zh-TW" i="1" kern="100">
                            <a:latin typeface="Cambria Math"/>
                            <a:cs typeface="Times New Roman"/>
                          </a:rPr>
                          <m:t>𝑗</m:t>
                        </m:r>
                      </m:sup>
                      <m:e>
                        <m:d>
                          <m:dPr>
                            <m:ctrlPr>
                              <a:rPr lang="zh-TW" altLang="zh-TW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TW" kern="100">
                                <a:latin typeface="Cambria Math"/>
                                <a:cs typeface="Times New Roman"/>
                              </a:rPr>
                              <m:t>T</m:t>
                            </m:r>
                            <m:d>
                              <m:dPr>
                                <m:ctrlPr>
                                  <a:rPr lang="zh-TW" altLang="zh-TW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kern="100">
                                    <a:latin typeface="Cambria Math"/>
                                    <a:cs typeface="Times New Roman"/>
                                  </a:rPr>
                                  <m:t>d</m:t>
                                </m:r>
                                <m:d>
                                  <m:dPr>
                                    <m:ctrlPr>
                                      <a:rPr lang="zh-TW" altLang="zh-TW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zh-TW" altLang="zh-TW" i="1" kern="100">
                                            <a:effectLst/>
                                            <a:latin typeface="Cambria Math"/>
                                            <a:ea typeface="Cambria Math"/>
                                            <a:cs typeface="Times New Roman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 kern="100">
                                            <a:latin typeface="Cambria Math"/>
                                            <a:cs typeface="Times New Roman"/>
                                          </a:rPr>
                                          <m:t>𝑃</m:t>
                                        </m:r>
                                      </m:e>
                                      <m:sub>
                                        <m:r>
                                          <a:rPr lang="en-US" altLang="zh-TW" i="1" kern="100">
                                            <a:latin typeface="Cambria Math"/>
                                            <a:cs typeface="Times New Roman"/>
                                          </a:rPr>
                                          <m:t>𝑖</m:t>
                                        </m:r>
                                        <m:r>
                                          <a:rPr lang="en-US" altLang="zh-TW" i="1" kern="100">
                                            <a:latin typeface="Cambria Math"/>
                                            <a:cs typeface="Times New Roman"/>
                                          </a:rPr>
                                          <m:t>−1</m:t>
                                        </m:r>
                                      </m:sub>
                                    </m:sSub>
                                    <m:r>
                                      <a:rPr lang="en-US" altLang="zh-TW" kern="100">
                                        <a:latin typeface="Cambria Math"/>
                                        <a:cs typeface="Times New Roman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zh-TW" altLang="zh-TW" i="1" kern="100">
                                            <a:effectLst/>
                                            <a:latin typeface="Cambria Math"/>
                                            <a:ea typeface="Cambria Math"/>
                                            <a:cs typeface="Times New Roman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 kern="100">
                                            <a:latin typeface="Cambria Math"/>
                                            <a:cs typeface="Times New Roman"/>
                                          </a:rPr>
                                          <m:t>𝑃</m:t>
                                        </m:r>
                                      </m:e>
                                      <m:sub>
                                        <m:r>
                                          <a:rPr lang="en-US" altLang="zh-TW" i="1" kern="100">
                                            <a:latin typeface="Cambria Math"/>
                                            <a:cs typeface="Times New Roman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d>
                            <m:r>
                              <a:rPr lang="en-US" altLang="zh-TW" kern="100">
                                <a:latin typeface="Cambria Math"/>
                                <a:cs typeface="Times New Roman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zh-TW" altLang="zh-TW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 kern="100">
                                    <a:latin typeface="Cambria Math"/>
                                    <a:cs typeface="Times New Roman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i="1" kern="100">
                                    <a:latin typeface="Cambria Math"/>
                                    <a:cs typeface="Times New Roman"/>
                                  </a:rPr>
                                  <m:t>𝑧</m:t>
                                </m:r>
                              </m:sub>
                            </m:sSub>
                            <m:r>
                              <a:rPr lang="en-US" altLang="zh-TW" kern="100">
                                <a:latin typeface="Cambria Math"/>
                                <a:cs typeface="Times New Roman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altLang="zh-TW" kern="100">
                                <a:latin typeface="Cambria Math"/>
                                <a:cs typeface="Times New Roman"/>
                              </a:rPr>
                              <m:t>i</m:t>
                            </m:r>
                            <m:r>
                              <a:rPr lang="en-US" altLang="zh-TW" kern="100">
                                <a:latin typeface="Cambria Math"/>
                                <a:cs typeface="Times New Roman"/>
                              </a:rPr>
                              <m:t>)+</m:t>
                            </m:r>
                            <m:sSub>
                              <m:sSubPr>
                                <m:ctrlPr>
                                  <a:rPr lang="zh-TW" altLang="zh-TW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 kern="100">
                                    <a:latin typeface="Cambria Math"/>
                                    <a:cs typeface="Times New Roman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altLang="zh-TW" i="1" kern="100">
                                    <a:latin typeface="Cambria Math"/>
                                    <a:cs typeface="Times New Roman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i="1" kern="100">
                                <a:latin typeface="Cambria Math"/>
                                <a:cs typeface="Times New Roman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zh-TW" altLang="zh-TW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 kern="100">
                                    <a:latin typeface="Cambria Math"/>
                                    <a:cs typeface="Times New Roman"/>
                                  </a:rPr>
                                  <m:t>𝑜</m:t>
                                </m:r>
                              </m:e>
                              <m:sub>
                                <m:r>
                                  <a:rPr lang="en-US" altLang="zh-TW" i="1" kern="100">
                                    <a:latin typeface="Cambria Math"/>
                                    <a:cs typeface="Times New Roman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lang="en-US" altLang="zh-TW" kern="100" dirty="0">
                    <a:latin typeface="Calibri"/>
                    <a:cs typeface="Times New Roman"/>
                  </a:rPr>
                  <a:t>   </a:t>
                </a:r>
              </a:p>
              <a:p>
                <a:pPr marL="0" indent="0">
                  <a:lnSpc>
                    <a:spcPct val="150000"/>
                  </a:lnSpc>
                  <a:spcAft>
                    <a:spcPts val="0"/>
                  </a:spcAft>
                  <a:buNone/>
                </a:pPr>
                <a:endParaRPr lang="en-US" altLang="zh-TW" kern="100" dirty="0" smtClean="0">
                  <a:latin typeface="Calibri"/>
                  <a:cs typeface="Times New Roman"/>
                </a:endParaRPr>
              </a:p>
              <a:p>
                <a:pPr marL="0" indent="0">
                  <a:lnSpc>
                    <a:spcPct val="150000"/>
                  </a:lnSpc>
                  <a:spcAft>
                    <a:spcPts val="0"/>
                  </a:spcAft>
                  <a:buNone/>
                </a:pPr>
                <a:endParaRPr lang="zh-TW" altLang="zh-TW" kern="100" dirty="0">
                  <a:latin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50" t="-107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/>
          <p:cNvSpPr/>
          <p:nvPr/>
        </p:nvSpPr>
        <p:spPr>
          <a:xfrm>
            <a:off x="1799692" y="4890308"/>
            <a:ext cx="1224136" cy="504056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763688" y="555892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0070C0"/>
                </a:solidFill>
              </a:rPr>
              <a:t>Slot </a:t>
            </a:r>
            <a:r>
              <a:rPr lang="en-US" altLang="zh-TW" dirty="0" smtClean="0">
                <a:solidFill>
                  <a:srgbClr val="0070C0"/>
                </a:solidFill>
                <a:latin typeface="新細明體"/>
              </a:rPr>
              <a:t>→</a:t>
            </a:r>
            <a:r>
              <a:rPr lang="en-US" altLang="zh-TW" dirty="0" smtClean="0">
                <a:solidFill>
                  <a:srgbClr val="0070C0"/>
                </a:solidFill>
              </a:rPr>
              <a:t>PCB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240348" y="4874437"/>
            <a:ext cx="1512168" cy="504056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456372" y="5564033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0070C0"/>
                </a:solidFill>
              </a:rPr>
              <a:t>Z</a:t>
            </a:r>
            <a:r>
              <a:rPr lang="zh-TW" altLang="en-US" dirty="0" smtClean="0">
                <a:solidFill>
                  <a:srgbClr val="0070C0"/>
                </a:solidFill>
              </a:rPr>
              <a:t> 軸放置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508104" y="4860429"/>
            <a:ext cx="1368152" cy="504056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5850142" y="5564581"/>
            <a:ext cx="684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0070C0"/>
                </a:solidFill>
              </a:rPr>
              <a:t>PCB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165047" y="4856187"/>
            <a:ext cx="1440160" cy="504056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7204593" y="555892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0070C0"/>
                </a:solidFill>
              </a:rPr>
              <a:t>Z</a:t>
            </a:r>
            <a:r>
              <a:rPr lang="zh-TW" altLang="en-US" dirty="0" smtClean="0">
                <a:solidFill>
                  <a:srgbClr val="0070C0"/>
                </a:solidFill>
              </a:rPr>
              <a:t> 軸放置</a:t>
            </a:r>
            <a:endParaRPr lang="zh-TW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97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適應值評估函</a:t>
            </a:r>
            <a:r>
              <a:rPr lang="zh-TW" altLang="en-US" sz="60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式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D07E0B0-B9D4-4513-9F06-A00102F16A42}" type="slidenum">
              <a:rPr lang="zh-TW" altLang="en-US" smtClean="0">
                <a:solidFill>
                  <a:srgbClr val="000000"/>
                </a:solidFill>
              </a:rPr>
              <a:pPr/>
              <a:t>66</a:t>
            </a:fld>
            <a:endParaRPr lang="zh-TW" altLang="en-US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sz="2400" b="1" dirty="0">
                    <a:solidFill>
                      <a:srgbClr val="0000CC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三</a:t>
                </a:r>
                <a:r>
                  <a:rPr lang="zh-TW" altLang="en-US" sz="2400" b="1" dirty="0" smtClean="0">
                    <a:solidFill>
                      <a:srgbClr val="0000CC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、</a:t>
                </a:r>
                <a:r>
                  <a:rPr lang="zh-TW" altLang="zh-TW" sz="2400" b="1" kern="100" dirty="0">
                    <a:solidFill>
                      <a:srgbClr val="0000CC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Times New Roman"/>
                  </a:rPr>
                  <a:t>吸嘴交換</a:t>
                </a:r>
                <a:r>
                  <a:rPr lang="zh-TW" altLang="zh-TW" sz="2400" b="1" kern="100" dirty="0" smtClean="0">
                    <a:solidFill>
                      <a:srgbClr val="0000CC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Times New Roman"/>
                  </a:rPr>
                  <a:t>時間</a:t>
                </a:r>
                <a:r>
                  <a:rPr lang="en-US" altLang="zh-TW" sz="2400" b="1" kern="100" dirty="0" smtClean="0">
                    <a:solidFill>
                      <a:srgbClr val="0000CC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Times New Roman"/>
                  </a:rPr>
                  <a:t>(</a:t>
                </a:r>
                <a:r>
                  <a:rPr lang="en-US" altLang="zh-TW" sz="2400" b="1" dirty="0" smtClean="0">
                    <a:solidFill>
                      <a:srgbClr val="0000CC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ANC time)</a:t>
                </a:r>
                <a:endParaRPr lang="en-US" altLang="zh-TW" sz="2400" b="1" dirty="0">
                  <a:solidFill>
                    <a:srgbClr val="0000CC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lvl="1"/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1.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計算</a:t>
                </a:r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head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移動至</a:t>
                </a:r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ANC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之時間；</a:t>
                </a:r>
              </a:p>
              <a:p>
                <a:pPr lvl="1"/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2.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計算</a:t>
                </a:r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head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向下移動之時間；</a:t>
                </a:r>
              </a:p>
              <a:p>
                <a:pPr lvl="1"/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3.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計算</a:t>
                </a:r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head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吸嘴取下</a:t>
                </a:r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/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拿取之時間；</a:t>
                </a:r>
              </a:p>
              <a:p>
                <a:pPr lvl="1"/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4.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計算</a:t>
                </a:r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head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向上回復之時間；</a:t>
                </a:r>
              </a:p>
              <a:p>
                <a:pPr lvl="1"/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5.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重複</a:t>
                </a:r>
                <a:r>
                  <a:rPr lang="en-US" altLang="zh-TW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1-4</a:t>
                </a:r>
                <a:r>
                  <a:rPr lang="zh-TW" altLang="en-US" sz="2000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直至該吸嘴交換完成</a:t>
                </a:r>
                <a:r>
                  <a:rPr lang="zh-TW" altLang="en-US" sz="2000" b="1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。</a:t>
                </a:r>
                <a:endParaRPr lang="en-US" altLang="zh-TW" sz="2000" b="1" kern="100" dirty="0">
                  <a:latin typeface="Calibri"/>
                  <a:cs typeface="Times New Roman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b="1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b="1" i="1" kern="100">
                            <a:latin typeface="Cambria Math"/>
                            <a:cs typeface="Times New Roman"/>
                          </a:rPr>
                          <m:t>𝐓</m:t>
                        </m:r>
                      </m:e>
                      <m:sub>
                        <m:r>
                          <a:rPr lang="en-US" altLang="zh-TW" b="1" i="1" kern="100">
                            <a:latin typeface="Cambria Math"/>
                            <a:cs typeface="Times New Roman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altLang="zh-TW" b="1" kern="100" dirty="0">
                    <a:latin typeface="Calibri"/>
                    <a:cs typeface="Times New Roman"/>
                  </a:rPr>
                  <a:t>: </a:t>
                </a:r>
                <a:r>
                  <a:rPr lang="zh-TW" altLang="zh-TW" b="1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/>
                  </a:rPr>
                  <a:t>吸嘴交換時間</a:t>
                </a:r>
                <a:r>
                  <a:rPr lang="en-US" altLang="zh-TW" b="1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/>
                  </a:rPr>
                  <a:t>(ANC Time)</a:t>
                </a:r>
                <a:r>
                  <a:rPr lang="zh-TW" altLang="zh-TW" b="1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/>
                  </a:rPr>
                  <a:t>若有需要交換吸嘴才會進行計算，公式如下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b="1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b="1" i="1" kern="100">
                            <a:latin typeface="Cambria Math"/>
                            <a:cs typeface="Times New Roman"/>
                          </a:rPr>
                          <m:t>𝐓</m:t>
                        </m:r>
                      </m:e>
                      <m:sub>
                        <m:r>
                          <a:rPr lang="en-US" altLang="zh-TW" b="1" i="1" kern="100">
                            <a:latin typeface="Cambria Math"/>
                            <a:cs typeface="Times New Roman"/>
                          </a:rPr>
                          <m:t>𝟑</m:t>
                        </m:r>
                      </m:sub>
                    </m:sSub>
                    <m:r>
                      <a:rPr lang="en-US" altLang="zh-TW" b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b="1" i="1" kern="100">
                        <a:latin typeface="Cambria Math"/>
                        <a:cs typeface="Times New Roman"/>
                      </a:rPr>
                      <m:t>𝐓</m:t>
                    </m:r>
                    <m:d>
                      <m:dPr>
                        <m:ctrlPr>
                          <a:rPr lang="zh-TW" altLang="zh-TW" b="1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b="1" i="1" kern="100">
                            <a:latin typeface="Cambria Math"/>
                            <a:cs typeface="Times New Roman"/>
                          </a:rPr>
                          <m:t>𝐝</m:t>
                        </m:r>
                        <m:d>
                          <m:dPr>
                            <m:ctrlPr>
                              <a:rPr lang="zh-TW" altLang="zh-TW" b="1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TW" altLang="zh-TW" b="1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1" i="1" kern="100">
                                    <a:latin typeface="Cambria Math"/>
                                    <a:cs typeface="Times New Roman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a:rPr lang="en-US" altLang="zh-TW" b="1" i="1" kern="100">
                                    <a:latin typeface="Cambria Math"/>
                                    <a:cs typeface="Times New Roman"/>
                                  </a:rPr>
                                  <m:t>𝒋</m:t>
                                </m:r>
                              </m:sub>
                            </m:sSub>
                            <m:r>
                              <a:rPr lang="en-US" altLang="zh-TW" b="1" kern="100">
                                <a:latin typeface="Cambria Math"/>
                                <a:cs typeface="Times New Roman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zh-TW" altLang="zh-TW" b="1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1" i="1" kern="100">
                                    <a:latin typeface="Cambria Math"/>
                                    <a:cs typeface="Times New Roman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n-US" altLang="zh-TW" b="1" i="1" kern="100">
                                    <a:latin typeface="Cambria Math"/>
                                    <a:cs typeface="Times New Roman"/>
                                  </a:rPr>
                                  <m:t>𝟏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altLang="zh-TW" b="1" i="1" kern="100">
                        <a:latin typeface="Cambria Math"/>
                        <a:cs typeface="Times New Roman"/>
                      </a:rPr>
                      <m:t>+</m:t>
                    </m:r>
                    <m:nary>
                      <m:naryPr>
                        <m:chr m:val="∑"/>
                        <m:limLoc m:val="undOvr"/>
                        <m:ctrlPr>
                          <a:rPr lang="zh-TW" altLang="zh-TW" b="1" i="1" kern="100"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naryPr>
                      <m:sub>
                        <m:r>
                          <a:rPr lang="en-US" altLang="zh-TW" b="1" i="1" kern="100">
                            <a:latin typeface="Cambria Math"/>
                            <a:cs typeface="Times New Roman"/>
                          </a:rPr>
                          <m:t>𝒛</m:t>
                        </m:r>
                        <m:r>
                          <a:rPr lang="en-US" altLang="zh-TW" b="1" i="1" kern="100">
                            <a:latin typeface="Cambria Math"/>
                            <a:cs typeface="Times New Roman"/>
                          </a:rPr>
                          <m:t>=</m:t>
                        </m:r>
                        <m:r>
                          <a:rPr lang="en-US" altLang="zh-TW" b="1" i="1" kern="100">
                            <a:latin typeface="Cambria Math"/>
                            <a:cs typeface="Times New Roman"/>
                          </a:rPr>
                          <m:t>𝟏</m:t>
                        </m:r>
                      </m:sub>
                      <m:sup>
                        <m:r>
                          <a:rPr lang="en-US" altLang="zh-TW" b="1" i="1" kern="100">
                            <a:latin typeface="Cambria Math"/>
                            <a:cs typeface="Times New Roman"/>
                          </a:rPr>
                          <m:t>𝒄𝒏</m:t>
                        </m:r>
                      </m:sup>
                      <m:e>
                        <m:r>
                          <a:rPr lang="en-US" altLang="zh-TW" b="1" i="1" kern="100">
                            <a:latin typeface="Cambria Math"/>
                            <a:cs typeface="Times New Roman"/>
                          </a:rPr>
                          <m:t>(</m:t>
                        </m:r>
                        <m:r>
                          <a:rPr lang="en-US" altLang="zh-TW" b="1" i="1" kern="100">
                            <a:latin typeface="Cambria Math"/>
                            <a:cs typeface="Times New Roman"/>
                          </a:rPr>
                          <m:t>𝐓</m:t>
                        </m:r>
                        <m:d>
                          <m:dPr>
                            <m:ctrlPr>
                              <a:rPr lang="zh-TW" altLang="zh-TW" b="1" i="1" kern="100"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b="1" i="1" kern="100">
                                <a:latin typeface="Cambria Math"/>
                                <a:cs typeface="Times New Roman"/>
                              </a:rPr>
                              <m:t>𝐝</m:t>
                            </m:r>
                            <m:d>
                              <m:dPr>
                                <m:ctrlPr>
                                  <a:rPr lang="zh-TW" altLang="zh-TW" b="1" i="1" kern="100"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TW" altLang="zh-TW" b="1" i="1" kern="100"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1" i="1" kern="100">
                                        <a:latin typeface="Cambria Math"/>
                                        <a:cs typeface="Times New Roman"/>
                                      </a:rPr>
                                      <m:t>𝑨</m:t>
                                    </m:r>
                                  </m:e>
                                  <m:sub>
                                    <m:r>
                                      <a:rPr lang="en-US" altLang="zh-TW" b="1" i="1" kern="100">
                                        <a:latin typeface="Cambria Math"/>
                                        <a:cs typeface="Times New Roman"/>
                                      </a:rPr>
                                      <m:t>𝒛</m:t>
                                    </m:r>
                                  </m:sub>
                                </m:sSub>
                                <m:r>
                                  <a:rPr lang="en-US" altLang="zh-TW" b="1" kern="100">
                                    <a:latin typeface="Cambria Math"/>
                                    <a:cs typeface="Times New Roman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zh-TW" altLang="zh-TW" b="1" i="1" kern="100"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1" i="1" kern="100">
                                        <a:latin typeface="Cambria Math"/>
                                        <a:cs typeface="Times New Roman"/>
                                      </a:rPr>
                                      <m:t>𝑨</m:t>
                                    </m:r>
                                  </m:e>
                                  <m:sub>
                                    <m:r>
                                      <a:rPr lang="en-US" altLang="zh-TW" b="1" i="1" kern="100">
                                        <a:latin typeface="Cambria Math"/>
                                        <a:cs typeface="Times New Roman"/>
                                      </a:rPr>
                                      <m:t>𝒛</m:t>
                                    </m:r>
                                    <m:r>
                                      <a:rPr lang="en-US" altLang="zh-TW" b="1" i="1" kern="100">
                                        <a:latin typeface="Cambria Math"/>
                                        <a:cs typeface="Times New Roman"/>
                                      </a:rPr>
                                      <m:t>+</m:t>
                                    </m:r>
                                    <m:r>
                                      <a:rPr lang="en-US" altLang="zh-TW" b="1" i="1" kern="100">
                                        <a:latin typeface="Cambria Math"/>
                                        <a:cs typeface="Times New Roman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  <m:r>
                          <a:rPr lang="en-US" altLang="zh-TW" b="1" kern="100">
                            <a:latin typeface="Cambria Math"/>
                            <a:cs typeface="Times New Roman"/>
                          </a:rPr>
                          <m:t>+</m:t>
                        </m:r>
                        <m:sSub>
                          <m:sSubPr>
                            <m:ctrlPr>
                              <a:rPr lang="zh-TW" altLang="zh-TW" b="1" i="1" kern="100"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altLang="zh-TW" b="1" i="1" kern="100">
                                <a:latin typeface="Cambria Math"/>
                                <a:cs typeface="Times New Roman"/>
                              </a:rPr>
                              <m:t>𝒂</m:t>
                            </m:r>
                          </m:e>
                          <m:sub>
                            <m:r>
                              <a:rPr lang="en-US" altLang="zh-TW" b="1" i="1" kern="100">
                                <a:latin typeface="Cambria Math"/>
                                <a:cs typeface="Times New Roman"/>
                              </a:rPr>
                              <m:t>𝒛</m:t>
                            </m:r>
                          </m:sub>
                        </m:sSub>
                      </m:e>
                    </m:nary>
                    <m:r>
                      <m:rPr>
                        <m:nor/>
                      </m:rPr>
                      <a:rPr lang="en-US" altLang="zh-TW" b="1" kern="100" dirty="0">
                        <a:latin typeface="Calibri"/>
                        <a:cs typeface="Times New Roman"/>
                      </a:rPr>
                      <m:t>)</m:t>
                    </m:r>
                    <m:r>
                      <a:rPr lang="en-US" altLang="zh-TW" b="1" i="1" kern="100">
                        <a:latin typeface="Cambria Math"/>
                        <a:cs typeface="Times New Roman"/>
                      </a:rPr>
                      <m:t>+</m:t>
                    </m:r>
                    <m:r>
                      <a:rPr lang="en-US" altLang="zh-TW" b="1" i="1" kern="100">
                        <a:latin typeface="Cambria Math"/>
                        <a:cs typeface="Times New Roman"/>
                      </a:rPr>
                      <m:t>𝐓</m:t>
                    </m:r>
                    <m:d>
                      <m:dPr>
                        <m:ctrlPr>
                          <a:rPr lang="zh-TW" altLang="zh-TW" b="1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b="1" i="1" kern="100">
                            <a:latin typeface="Cambria Math"/>
                            <a:cs typeface="Times New Roman"/>
                          </a:rPr>
                          <m:t>𝐝</m:t>
                        </m:r>
                        <m:d>
                          <m:dPr>
                            <m:ctrlPr>
                              <a:rPr lang="zh-TW" altLang="zh-TW" b="1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TW" altLang="zh-TW" b="1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1" i="1" kern="100">
                                    <a:latin typeface="Cambria Math"/>
                                    <a:cs typeface="Times New Roman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n-US" altLang="zh-TW" b="1" i="1" kern="100">
                                    <a:latin typeface="Cambria Math"/>
                                    <a:cs typeface="Times New Roman"/>
                                  </a:rPr>
                                  <m:t>𝒄𝒏</m:t>
                                </m:r>
                              </m:sub>
                            </m:sSub>
                            <m:r>
                              <a:rPr lang="en-US" altLang="zh-TW" b="1" kern="100">
                                <a:latin typeface="Cambria Math"/>
                                <a:cs typeface="Times New Roman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zh-TW" altLang="zh-TW" b="1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1" i="1" kern="100">
                                    <a:latin typeface="Cambria Math"/>
                                    <a:cs typeface="Times New Roman"/>
                                  </a:rPr>
                                  <m:t>𝑺</m:t>
                                </m:r>
                              </m:e>
                              <m:sub>
                                <m:r>
                                  <a:rPr lang="en-US" altLang="zh-TW" b="1" i="1" kern="100">
                                    <a:latin typeface="Cambria Math"/>
                                    <a:cs typeface="Times New Roman"/>
                                  </a:rPr>
                                  <m:t>𝟏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en-US" altLang="zh-TW" b="1" dirty="0" smtClean="0"/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endParaRPr lang="en-US" altLang="zh-TW" b="1" dirty="0"/>
              </a:p>
              <a:p>
                <a:pPr lvl="0">
                  <a:buClr>
                    <a:srgbClr val="3333CC"/>
                  </a:buClr>
                </a:pPr>
                <a:endParaRPr lang="en-US" altLang="zh-TW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  <a:p>
                <a:pPr lvl="0">
                  <a:buClr>
                    <a:srgbClr val="3333CC"/>
                  </a:buClr>
                </a:pPr>
                <a:r>
                  <a:rPr lang="zh-TW" altLang="en-US" b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重複</a:t>
                </a:r>
                <a:r>
                  <a:rPr lang="zh-TW" altLang="en-US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一～三直至所有</a:t>
                </a:r>
                <a:r>
                  <a:rPr lang="en-US" altLang="zh-TW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cycle</a:t>
                </a:r>
                <a:r>
                  <a:rPr lang="zh-TW" altLang="en-US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都計算完成。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endParaRPr lang="en-US" altLang="zh-TW" b="1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50" t="-1074" b="-30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矩形 12"/>
          <p:cNvSpPr/>
          <p:nvPr/>
        </p:nvSpPr>
        <p:spPr>
          <a:xfrm>
            <a:off x="1829030" y="4466604"/>
            <a:ext cx="1332148" cy="504056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779517" y="5103494"/>
            <a:ext cx="1558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0070C0"/>
                </a:solidFill>
              </a:rPr>
              <a:t>PCB </a:t>
            </a:r>
            <a:r>
              <a:rPr lang="en-US" altLang="zh-TW" b="1" dirty="0" smtClean="0">
                <a:solidFill>
                  <a:srgbClr val="0070C0"/>
                </a:solidFill>
                <a:latin typeface="新細明體"/>
              </a:rPr>
              <a:t>→</a:t>
            </a:r>
            <a:r>
              <a:rPr lang="en-US" altLang="zh-TW" b="1" dirty="0" smtClean="0">
                <a:solidFill>
                  <a:srgbClr val="0070C0"/>
                </a:solidFill>
              </a:rPr>
              <a:t>ANC</a:t>
            </a:r>
            <a:endParaRPr lang="zh-TW" altLang="en-US" b="1" dirty="0">
              <a:solidFill>
                <a:srgbClr val="0070C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970650" y="4466604"/>
            <a:ext cx="1998222" cy="504056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4333025" y="5103494"/>
            <a:ext cx="1116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0070C0"/>
                </a:solidFill>
              </a:rPr>
              <a:t>吸嘴更換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6376075" y="5132675"/>
            <a:ext cx="1580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0070C0"/>
                </a:solidFill>
              </a:rPr>
              <a:t>ANC </a:t>
            </a:r>
            <a:r>
              <a:rPr lang="en-US" altLang="zh-TW" b="1" dirty="0" smtClean="0">
                <a:solidFill>
                  <a:srgbClr val="0070C0"/>
                </a:solidFill>
                <a:latin typeface="新細明體"/>
              </a:rPr>
              <a:t>→</a:t>
            </a:r>
            <a:r>
              <a:rPr lang="en-US" altLang="zh-TW" b="1" dirty="0">
                <a:solidFill>
                  <a:srgbClr val="0070C0"/>
                </a:solidFill>
              </a:rPr>
              <a:t> Slot </a:t>
            </a:r>
            <a:endParaRPr lang="zh-TW" altLang="en-US" b="1" dirty="0">
              <a:solidFill>
                <a:srgbClr val="0070C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376076" y="4466604"/>
            <a:ext cx="1332148" cy="504056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73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混合</a:t>
            </a:r>
            <a:r>
              <a:rPr lang="zh-TW" altLang="en-US" sz="5400" b="1" dirty="0" smtClean="0">
                <a:solidFill>
                  <a:srgbClr val="C00000"/>
                </a:solidFill>
              </a:rPr>
              <a:t>式基因演算法</a:t>
            </a:r>
            <a:endParaRPr lang="zh-TW" altLang="en-US" sz="5400" b="1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11185" y="1299734"/>
            <a:ext cx="8128000" cy="45466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2800" b="1" dirty="0" smtClean="0">
                <a:latin typeface="標楷體" panose="03000509000000000000" pitchFamily="65" charset="-120"/>
              </a:rPr>
              <a:t>為了解決</a:t>
            </a:r>
            <a:r>
              <a:rPr lang="zh-TW" altLang="en-US" sz="2800" b="1" u="sng" dirty="0">
                <a:latin typeface="標楷體" panose="03000509000000000000" pitchFamily="65" charset="-120"/>
              </a:rPr>
              <a:t>吸嘴配置</a:t>
            </a:r>
            <a:r>
              <a:rPr lang="zh-TW" altLang="en-US" sz="2800" b="1" u="sng" dirty="0" smtClean="0">
                <a:latin typeface="標楷體" panose="03000509000000000000" pitchFamily="65" charset="-120"/>
              </a:rPr>
              <a:t>問題</a:t>
            </a:r>
            <a:r>
              <a:rPr lang="zh-TW" altLang="en-US" sz="2800" b="1" dirty="0" smtClean="0">
                <a:latin typeface="標楷體" panose="03000509000000000000" pitchFamily="65" charset="-120"/>
              </a:rPr>
              <a:t>、</a:t>
            </a:r>
            <a:r>
              <a:rPr lang="zh-TW" altLang="en-US" sz="2800" b="1" u="sng" dirty="0" smtClean="0">
                <a:latin typeface="標楷體" panose="03000509000000000000" pitchFamily="65" charset="-120"/>
              </a:rPr>
              <a:t>元件拾取</a:t>
            </a:r>
            <a:r>
              <a:rPr lang="zh-TW" altLang="en-US" sz="2800" b="1" dirty="0" smtClean="0">
                <a:latin typeface="標楷體" panose="03000509000000000000" pitchFamily="65" charset="-120"/>
              </a:rPr>
              <a:t>、</a:t>
            </a:r>
            <a:r>
              <a:rPr lang="zh-TW" altLang="en-US" sz="2800" b="1" u="sng" dirty="0" smtClean="0">
                <a:latin typeface="標楷體" panose="03000509000000000000" pitchFamily="65" charset="-120"/>
              </a:rPr>
              <a:t>搭載</a:t>
            </a:r>
            <a:r>
              <a:rPr lang="zh-TW" altLang="en-US" sz="2800" b="1" u="sng" dirty="0">
                <a:latin typeface="標楷體" panose="03000509000000000000" pitchFamily="65" charset="-120"/>
              </a:rPr>
              <a:t>順序</a:t>
            </a:r>
            <a:r>
              <a:rPr lang="zh-TW" altLang="en-US" sz="2800" b="1" dirty="0" smtClean="0">
                <a:latin typeface="標楷體" panose="03000509000000000000" pitchFamily="65" charset="-120"/>
              </a:rPr>
              <a:t>問題，因此考慮以下問題</a:t>
            </a:r>
            <a:r>
              <a:rPr lang="en-US" altLang="zh-TW" sz="2800" b="1" dirty="0" smtClean="0">
                <a:latin typeface="標楷體" panose="03000509000000000000" pitchFamily="65" charset="-120"/>
              </a:rPr>
              <a:t>:</a:t>
            </a:r>
          </a:p>
          <a:p>
            <a:pPr lvl="1">
              <a:lnSpc>
                <a:spcPct val="150000"/>
              </a:lnSpc>
            </a:pPr>
            <a:r>
              <a:rPr lang="zh-TW" altLang="en-US" sz="2800" b="1" dirty="0" smtClean="0">
                <a:solidFill>
                  <a:srgbClr val="0000CC"/>
                </a:solidFill>
                <a:latin typeface="標楷體" panose="03000509000000000000" pitchFamily="65" charset="-120"/>
              </a:rPr>
              <a:t>元件</a:t>
            </a:r>
            <a:r>
              <a:rPr lang="zh-TW" altLang="en-US" sz="2800" b="1" dirty="0">
                <a:solidFill>
                  <a:srgbClr val="0000CC"/>
                </a:solidFill>
                <a:latin typeface="標楷體" panose="03000509000000000000" pitchFamily="65" charset="-120"/>
              </a:rPr>
              <a:t>高度</a:t>
            </a:r>
            <a:r>
              <a:rPr lang="zh-TW" altLang="en-US" sz="2800" b="1" dirty="0" smtClean="0">
                <a:solidFill>
                  <a:srgbClr val="0000CC"/>
                </a:solidFill>
                <a:latin typeface="標楷體" panose="03000509000000000000" pitchFamily="65" charset="-120"/>
              </a:rPr>
              <a:t>限制</a:t>
            </a:r>
            <a:endParaRPr lang="en-US" altLang="zh-TW" sz="2800" b="1" dirty="0" smtClean="0">
              <a:solidFill>
                <a:srgbClr val="0000CC"/>
              </a:solidFill>
              <a:latin typeface="標楷體" panose="03000509000000000000" pitchFamily="65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sz="2800" b="1" dirty="0" smtClean="0">
                <a:solidFill>
                  <a:srgbClr val="0000CC"/>
                </a:solidFill>
                <a:latin typeface="標楷體" panose="03000509000000000000" pitchFamily="65" charset="-120"/>
              </a:rPr>
              <a:t>取</a:t>
            </a:r>
            <a:r>
              <a:rPr lang="zh-TW" altLang="en-US" sz="2800" b="1" dirty="0">
                <a:solidFill>
                  <a:srgbClr val="0000CC"/>
                </a:solidFill>
                <a:latin typeface="標楷體" panose="03000509000000000000" pitchFamily="65" charset="-120"/>
              </a:rPr>
              <a:t>料</a:t>
            </a:r>
            <a:r>
              <a:rPr lang="zh-TW" altLang="en-US" sz="2800" b="1" dirty="0" smtClean="0">
                <a:solidFill>
                  <a:srgbClr val="0000CC"/>
                </a:solidFill>
                <a:latin typeface="標楷體" panose="03000509000000000000" pitchFamily="65" charset="-120"/>
              </a:rPr>
              <a:t>限制</a:t>
            </a:r>
            <a:endParaRPr lang="en-US" altLang="zh-TW" sz="2800" b="1" dirty="0" smtClean="0">
              <a:solidFill>
                <a:srgbClr val="0000CC"/>
              </a:solidFill>
              <a:latin typeface="標楷體" panose="03000509000000000000" pitchFamily="65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sz="2800" b="1" dirty="0" smtClean="0">
                <a:solidFill>
                  <a:srgbClr val="0000CC"/>
                </a:solidFill>
                <a:latin typeface="標楷體" panose="03000509000000000000" pitchFamily="65" charset="-120"/>
              </a:rPr>
              <a:t>同時</a:t>
            </a:r>
            <a:r>
              <a:rPr lang="zh-TW" altLang="en-US" sz="2800" b="1" dirty="0">
                <a:solidFill>
                  <a:srgbClr val="0000CC"/>
                </a:solidFill>
                <a:latin typeface="標楷體" panose="03000509000000000000" pitchFamily="65" charset="-120"/>
              </a:rPr>
              <a:t>取</a:t>
            </a:r>
            <a:r>
              <a:rPr lang="zh-TW" altLang="en-US" sz="2800" b="1" dirty="0" smtClean="0">
                <a:solidFill>
                  <a:srgbClr val="0000CC"/>
                </a:solidFill>
                <a:latin typeface="標楷體" panose="03000509000000000000" pitchFamily="65" charset="-120"/>
              </a:rPr>
              <a:t>料</a:t>
            </a:r>
            <a:endParaRPr lang="en-US" altLang="zh-TW" sz="2800" b="1" dirty="0" smtClean="0">
              <a:solidFill>
                <a:srgbClr val="0000CC"/>
              </a:solidFill>
              <a:latin typeface="標楷體" panose="03000509000000000000" pitchFamily="65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sz="2800" b="1" dirty="0" smtClean="0">
                <a:solidFill>
                  <a:srgbClr val="0000CC"/>
                </a:solidFill>
                <a:latin typeface="標楷體" panose="03000509000000000000" pitchFamily="65" charset="-120"/>
              </a:rPr>
              <a:t>搭載限制</a:t>
            </a:r>
            <a:endParaRPr lang="en-US" altLang="zh-TW" sz="2800" b="1" dirty="0" smtClean="0">
              <a:solidFill>
                <a:srgbClr val="0000CC"/>
              </a:solidFill>
              <a:latin typeface="標楷體" panose="03000509000000000000" pitchFamily="65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sz="2800" b="1" dirty="0" smtClean="0">
                <a:solidFill>
                  <a:srgbClr val="0000CC"/>
                </a:solidFill>
                <a:latin typeface="標楷體" panose="03000509000000000000" pitchFamily="65" charset="-120"/>
              </a:rPr>
              <a:t>交換</a:t>
            </a:r>
            <a:r>
              <a:rPr lang="zh-TW" altLang="en-US" sz="2800" b="1" dirty="0">
                <a:solidFill>
                  <a:srgbClr val="0000CC"/>
                </a:solidFill>
                <a:latin typeface="標楷體" panose="03000509000000000000" pitchFamily="65" charset="-120"/>
              </a:rPr>
              <a:t>吸</a:t>
            </a:r>
            <a:r>
              <a:rPr lang="zh-TW" altLang="en-US" sz="2800" b="1" dirty="0" smtClean="0">
                <a:solidFill>
                  <a:srgbClr val="0000CC"/>
                </a:solidFill>
                <a:latin typeface="標楷體" panose="03000509000000000000" pitchFamily="65" charset="-120"/>
              </a:rPr>
              <a:t>嘴時間</a:t>
            </a:r>
            <a:endParaRPr lang="en-US" altLang="zh-TW" sz="2800" b="1" dirty="0" smtClean="0">
              <a:solidFill>
                <a:srgbClr val="0000CC"/>
              </a:solidFill>
              <a:latin typeface="標楷體" panose="03000509000000000000" pitchFamily="65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67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687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混合式基因演算法</a:t>
            </a:r>
            <a:endParaRPr lang="en-US" altLang="zh-TW" sz="5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68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86" y="1411231"/>
            <a:ext cx="7622849" cy="5412588"/>
          </a:xfrm>
          <a:prstGeom prst="rect">
            <a:avLst/>
          </a:prstGeom>
        </p:spPr>
      </p:pic>
      <p:sp>
        <p:nvSpPr>
          <p:cNvPr id="4" name="向右箭號 3"/>
          <p:cNvSpPr/>
          <p:nvPr/>
        </p:nvSpPr>
        <p:spPr>
          <a:xfrm>
            <a:off x="85457" y="3683237"/>
            <a:ext cx="726391" cy="4342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687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混合式基因演算法</a:t>
            </a:r>
            <a:endParaRPr lang="en-US" altLang="zh-TW" sz="5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69</a:t>
            </a:fld>
            <a:endParaRPr lang="zh-TW" alt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91" y="1705465"/>
            <a:ext cx="8857233" cy="4995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687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貼片機</a:t>
            </a:r>
            <a:r>
              <a:rPr lang="zh-TW" altLang="en-US" sz="6000" b="1" dirty="0" smtClean="0">
                <a:solidFill>
                  <a:srgbClr val="C00000"/>
                </a:solidFill>
              </a:rPr>
              <a:t>介紹</a:t>
            </a:r>
            <a:endParaRPr lang="en-US" altLang="zh-TW" sz="6000" b="1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b="1" dirty="0" smtClean="0">
                <a:solidFill>
                  <a:srgbClr val="0000CC"/>
                </a:solidFill>
              </a:rPr>
              <a:t>貼</a:t>
            </a:r>
            <a:r>
              <a:rPr lang="zh-TW" altLang="en-US" sz="2800" b="1" dirty="0">
                <a:solidFill>
                  <a:srgbClr val="0000CC"/>
                </a:solidFill>
              </a:rPr>
              <a:t>片機運作</a:t>
            </a:r>
            <a:r>
              <a:rPr lang="zh-TW" altLang="en-US" sz="2800" b="1" dirty="0" smtClean="0">
                <a:solidFill>
                  <a:srgbClr val="0000CC"/>
                </a:solidFill>
              </a:rPr>
              <a:t>流程</a:t>
            </a:r>
            <a:endParaRPr lang="en-US" altLang="zh-TW" sz="2800" b="1" dirty="0" smtClean="0">
              <a:solidFill>
                <a:srgbClr val="0000CC"/>
              </a:solidFill>
            </a:endParaRPr>
          </a:p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7</a:t>
            </a:fld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19" y="2102263"/>
            <a:ext cx="7281016" cy="4691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502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混合式基因演算法</a:t>
            </a:r>
            <a:endParaRPr lang="en-US" altLang="zh-TW" sz="5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70</a:t>
            </a:fld>
            <a:endParaRPr lang="zh-TW" alt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39" y="1462882"/>
            <a:ext cx="5411290" cy="494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443955" y="6409346"/>
            <a:ext cx="1452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/>
              <a:t>(</a:t>
            </a:r>
            <a:r>
              <a:rPr lang="zh-TW" altLang="en-US" b="1" dirty="0" smtClean="0">
                <a:solidFill>
                  <a:srgbClr val="0000CC"/>
                </a:solidFill>
              </a:rPr>
              <a:t>接下一頁</a:t>
            </a:r>
            <a:r>
              <a:rPr lang="en-US" altLang="zh-TW" b="1" dirty="0" smtClean="0"/>
              <a:t>)</a:t>
            </a:r>
            <a:endParaRPr lang="zh-TW" altLang="en-US" b="1" dirty="0"/>
          </a:p>
        </p:txBody>
      </p:sp>
      <p:sp>
        <p:nvSpPr>
          <p:cNvPr id="3" name="橢圓 2"/>
          <p:cNvSpPr/>
          <p:nvPr/>
        </p:nvSpPr>
        <p:spPr>
          <a:xfrm>
            <a:off x="3537959" y="3640508"/>
            <a:ext cx="3204673" cy="8631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6873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44" y="1328875"/>
            <a:ext cx="7366474" cy="5600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混合式基因演算法</a:t>
            </a:r>
            <a:endParaRPr lang="en-US" altLang="zh-TW" sz="5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71</a:t>
            </a:fld>
            <a:endParaRPr lang="zh-TW" altLang="en-US"/>
          </a:p>
        </p:txBody>
      </p:sp>
      <p:sp>
        <p:nvSpPr>
          <p:cNvPr id="3" name="圓角矩形 2"/>
          <p:cNvSpPr/>
          <p:nvPr/>
        </p:nvSpPr>
        <p:spPr>
          <a:xfrm>
            <a:off x="205100" y="1328875"/>
            <a:ext cx="8221054" cy="2756015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32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6828089" y="4794932"/>
            <a:ext cx="2281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C00000"/>
                </a:solidFill>
              </a:rPr>
              <a:t>Genetic Algorithm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cxnSp>
        <p:nvCxnSpPr>
          <p:cNvPr id="7" name="直線單箭頭接點 6"/>
          <p:cNvCxnSpPr/>
          <p:nvPr/>
        </p:nvCxnSpPr>
        <p:spPr>
          <a:xfrm flipH="1" flipV="1">
            <a:off x="7042150" y="4128904"/>
            <a:ext cx="606336" cy="63964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523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混合式基因演算法</a:t>
            </a:r>
            <a:endParaRPr lang="en-US" altLang="zh-TW" sz="5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72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15976" y="1375309"/>
            <a:ext cx="8128000" cy="4546600"/>
          </a:xfrm>
        </p:spPr>
        <p:txBody>
          <a:bodyPr/>
          <a:lstStyle/>
          <a:p>
            <a:r>
              <a:rPr lang="zh-TW" altLang="en-US" b="1" dirty="0" smtClean="0"/>
              <a:t>第一</a:t>
            </a:r>
            <a:r>
              <a:rPr lang="zh-TW" altLang="en-US" b="1" dirty="0"/>
              <a:t>階段完成後，將會得到可完成</a:t>
            </a:r>
            <a:r>
              <a:rPr lang="en-US" altLang="zh-TW" b="1" dirty="0"/>
              <a:t>PCB</a:t>
            </a:r>
            <a:r>
              <a:rPr lang="zh-TW" altLang="en-US" b="1" dirty="0"/>
              <a:t>裝配的所有</a:t>
            </a:r>
            <a:r>
              <a:rPr lang="en-US" altLang="zh-TW" b="1" dirty="0"/>
              <a:t>ANC</a:t>
            </a:r>
            <a:r>
              <a:rPr lang="zh-TW" altLang="en-US" b="1" dirty="0"/>
              <a:t>序列與元件取料順序作為吸嘴配置問題之</a:t>
            </a:r>
            <a:r>
              <a:rPr lang="zh-TW" altLang="en-US" b="1" dirty="0" smtClean="0"/>
              <a:t>解。</a:t>
            </a:r>
            <a:endParaRPr lang="en-US" altLang="zh-TW" b="1" dirty="0" smtClean="0"/>
          </a:p>
          <a:p>
            <a:endParaRPr lang="zh-TW" altLang="en-US" sz="1800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853867"/>
              </p:ext>
            </p:extLst>
          </p:nvPr>
        </p:nvGraphicFramePr>
        <p:xfrm>
          <a:off x="151066" y="2225307"/>
          <a:ext cx="8804022" cy="4632693"/>
        </p:xfrm>
        <a:graphic>
          <a:graphicData uri="http://schemas.openxmlformats.org/drawingml/2006/table">
            <a:tbl>
              <a:tblPr firstRow="1" firstCol="1" bandRow="1"/>
              <a:tblGrid>
                <a:gridCol w="843593"/>
                <a:gridCol w="718552"/>
                <a:gridCol w="1423015"/>
                <a:gridCol w="1430058"/>
                <a:gridCol w="1417732"/>
                <a:gridCol w="1553340"/>
                <a:gridCol w="1417732"/>
              </a:tblGrid>
              <a:tr h="4244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Cycle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Head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Pick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100" kern="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取料順序</a:t>
                      </a: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Place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放置順序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No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新細明體"/>
                        </a:rPr>
                        <a:t>(</a:t>
                      </a: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新細明體"/>
                        </a:rPr>
                        <a:t>元件編號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新細明體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Feeder Slot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(Slot</a:t>
                      </a: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編號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ANC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100" kern="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使用吸嘴</a:t>
                      </a: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2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2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24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2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26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2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2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5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AN4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2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6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16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AN3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2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7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35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2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8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20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2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2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24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2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26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2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2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5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AN4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2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6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16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AN3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2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7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35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2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8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20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 smtClean="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22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.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Calibri"/>
                          <a:ea typeface="+mn-ea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Calibri"/>
                          <a:ea typeface="+mn-ea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Calibri"/>
                          <a:ea typeface="+mn-ea"/>
                          <a:cs typeface="Times New Roman"/>
                        </a:rPr>
                        <a:t>.</a:t>
                      </a:r>
                      <a:endParaRPr lang="zh-TW" altLang="zh-TW" sz="1200" kern="100" dirty="0" smtClean="0">
                        <a:effectLst/>
                        <a:latin typeface="Calibri"/>
                        <a:ea typeface="+mn-ea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Calibri"/>
                          <a:ea typeface="+mn-ea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Calibri"/>
                          <a:ea typeface="+mn-ea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Calibri"/>
                          <a:ea typeface="+mn-ea"/>
                          <a:cs typeface="Times New Roman"/>
                        </a:rPr>
                        <a:t>.</a:t>
                      </a:r>
                      <a:endParaRPr lang="zh-TW" altLang="zh-TW" sz="1200" kern="100" dirty="0" smtClean="0">
                        <a:effectLst/>
                        <a:latin typeface="Calibri"/>
                        <a:ea typeface="+mn-ea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Calibri"/>
                          <a:ea typeface="+mn-ea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Calibri"/>
                          <a:ea typeface="+mn-ea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Calibri"/>
                          <a:ea typeface="+mn-ea"/>
                          <a:cs typeface="Times New Roman"/>
                        </a:rPr>
                        <a:t>.</a:t>
                      </a:r>
                      <a:endParaRPr lang="zh-TW" altLang="zh-TW" sz="1200" kern="100" dirty="0" smtClean="0">
                        <a:effectLst/>
                        <a:latin typeface="Calibri"/>
                        <a:ea typeface="+mn-ea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Calibri"/>
                          <a:ea typeface="+mn-ea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Calibri"/>
                          <a:ea typeface="+mn-ea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Calibri"/>
                          <a:ea typeface="+mn-ea"/>
                          <a:cs typeface="Times New Roman"/>
                        </a:rPr>
                        <a:t>.</a:t>
                      </a:r>
                      <a:endParaRPr lang="zh-TW" altLang="zh-TW" sz="1200" kern="100" dirty="0" smtClean="0">
                        <a:effectLst/>
                        <a:latin typeface="Calibri"/>
                        <a:ea typeface="+mn-ea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523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混合式基因演算法</a:t>
            </a:r>
            <a:endParaRPr lang="en-US" altLang="zh-TW" sz="5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73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86" y="1411231"/>
            <a:ext cx="7622849" cy="5412588"/>
          </a:xfrm>
          <a:prstGeom prst="rect">
            <a:avLst/>
          </a:prstGeom>
        </p:spPr>
      </p:pic>
      <p:sp>
        <p:nvSpPr>
          <p:cNvPr id="7" name="向下箭號 6"/>
          <p:cNvSpPr/>
          <p:nvPr/>
        </p:nvSpPr>
        <p:spPr>
          <a:xfrm>
            <a:off x="7400658" y="1076771"/>
            <a:ext cx="452927" cy="6494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551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混合式基因演算法</a:t>
            </a:r>
            <a:endParaRPr lang="en-US" altLang="zh-TW" sz="5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74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15976" y="1462882"/>
            <a:ext cx="8128000" cy="4546600"/>
          </a:xfrm>
        </p:spPr>
        <p:txBody>
          <a:bodyPr/>
          <a:lstStyle/>
          <a:p>
            <a:r>
              <a:rPr lang="zh-TW" altLang="en-US" b="1" dirty="0"/>
              <a:t>產生元件搭載</a:t>
            </a:r>
            <a:r>
              <a:rPr lang="zh-TW" altLang="en-US" b="1" dirty="0" smtClean="0"/>
              <a:t>順序</a:t>
            </a:r>
            <a:endParaRPr lang="en-US" altLang="zh-TW" b="1" dirty="0" smtClean="0"/>
          </a:p>
          <a:p>
            <a:endParaRPr lang="zh-TW" altLang="en-US" b="1" dirty="0"/>
          </a:p>
        </p:txBody>
      </p:sp>
      <p:sp>
        <p:nvSpPr>
          <p:cNvPr id="6" name="矩形 5"/>
          <p:cNvSpPr/>
          <p:nvPr/>
        </p:nvSpPr>
        <p:spPr>
          <a:xfrm>
            <a:off x="1734796" y="2768837"/>
            <a:ext cx="2213361" cy="709301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40" y="1835329"/>
            <a:ext cx="6565912" cy="5022391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xtLst/>
        </p:spPr>
      </p:pic>
      <p:sp>
        <p:nvSpPr>
          <p:cNvPr id="7" name="矩形 6"/>
          <p:cNvSpPr/>
          <p:nvPr/>
        </p:nvSpPr>
        <p:spPr>
          <a:xfrm>
            <a:off x="1657884" y="2700471"/>
            <a:ext cx="2290273" cy="7776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523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混合式基因演算法</a:t>
            </a:r>
            <a:endParaRPr lang="en-US" altLang="zh-TW" sz="5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75</a:t>
            </a:fld>
            <a:endParaRPr lang="zh-TW" altLang="en-US"/>
          </a:p>
        </p:txBody>
      </p:sp>
      <p:pic>
        <p:nvPicPr>
          <p:cNvPr id="2150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6" y="2154030"/>
            <a:ext cx="4482038" cy="388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613" y="2154030"/>
            <a:ext cx="4496989" cy="3511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直線接點 5"/>
          <p:cNvCxnSpPr/>
          <p:nvPr/>
        </p:nvCxnSpPr>
        <p:spPr>
          <a:xfrm>
            <a:off x="4606183" y="1546789"/>
            <a:ext cx="17091" cy="501638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字方塊 2"/>
          <p:cNvSpPr txBox="1"/>
          <p:nvPr/>
        </p:nvSpPr>
        <p:spPr>
          <a:xfrm>
            <a:off x="427483" y="1649338"/>
            <a:ext cx="387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使用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NN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法產生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K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個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元件排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列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順序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(K=8)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3806" y="2254615"/>
            <a:ext cx="487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(1)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2264825" y="2254615"/>
            <a:ext cx="487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(2)</a:t>
            </a:r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23806" y="4155893"/>
            <a:ext cx="487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(3)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2230827" y="4147347"/>
            <a:ext cx="487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(4)</a:t>
            </a:r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4723613" y="2254615"/>
            <a:ext cx="487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(5)</a:t>
            </a:r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6903741" y="2254615"/>
            <a:ext cx="487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(6)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4709125" y="4164439"/>
            <a:ext cx="487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(7)</a:t>
            </a:r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6964863" y="4164439"/>
            <a:ext cx="487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(8)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0523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22500" y="101602"/>
            <a:ext cx="7793037" cy="1127125"/>
          </a:xfrm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混合式基因演算法</a:t>
            </a:r>
            <a:endParaRPr lang="en-US" altLang="zh-TW" sz="5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76</a:t>
            </a:fld>
            <a:endParaRPr lang="zh-TW" altLang="en-US"/>
          </a:p>
        </p:txBody>
      </p:sp>
      <p:pic>
        <p:nvPicPr>
          <p:cNvPr id="6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619" y="1400946"/>
            <a:ext cx="6190635" cy="4999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1478422" y="3273039"/>
            <a:ext cx="3153399" cy="974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523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混合式基因演算法</a:t>
            </a:r>
            <a:endParaRPr lang="en-US" altLang="zh-TW" sz="5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77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1800" b="1" dirty="0"/>
              <a:t>在產生排程解時會從第一個元件開始排入排程解，此範例的第一個元件是</a:t>
            </a:r>
            <a:r>
              <a:rPr lang="en-US" altLang="zh-TW" sz="1800" b="1" dirty="0"/>
              <a:t>2</a:t>
            </a:r>
            <a:r>
              <a:rPr lang="zh-TW" altLang="en-US" sz="1800" b="1" dirty="0"/>
              <a:t>號元件，首先從已知的</a:t>
            </a:r>
            <a:r>
              <a:rPr lang="en-US" altLang="zh-TW" sz="1800" b="1" dirty="0"/>
              <a:t>ANC</a:t>
            </a:r>
            <a:r>
              <a:rPr lang="zh-TW" altLang="en-US" sz="1800" b="1" dirty="0"/>
              <a:t>序列解中的第</a:t>
            </a:r>
            <a:r>
              <a:rPr lang="en-US" altLang="zh-TW" sz="1800" b="1" dirty="0"/>
              <a:t>1</a:t>
            </a:r>
            <a:r>
              <a:rPr lang="zh-TW" altLang="en-US" sz="1800" b="1" dirty="0"/>
              <a:t>個</a:t>
            </a:r>
            <a:r>
              <a:rPr lang="en-US" altLang="zh-TW" sz="1800" b="1" dirty="0"/>
              <a:t>CYCLE</a:t>
            </a:r>
            <a:r>
              <a:rPr lang="zh-TW" altLang="en-US" sz="1800" b="1" dirty="0"/>
              <a:t>開始檢查是否有</a:t>
            </a:r>
            <a:r>
              <a:rPr lang="en-US" altLang="zh-TW" sz="1800" b="1" dirty="0"/>
              <a:t>2</a:t>
            </a:r>
            <a:r>
              <a:rPr lang="zh-TW" altLang="en-US" sz="1800" b="1" dirty="0"/>
              <a:t>號元件種類相對應的</a:t>
            </a:r>
            <a:r>
              <a:rPr lang="en-US" altLang="zh-TW" sz="1800" b="1" dirty="0"/>
              <a:t>Feeder Slot</a:t>
            </a:r>
            <a:r>
              <a:rPr lang="zh-TW" altLang="en-US" sz="1800" b="1" dirty="0"/>
              <a:t>編號，若沒有相應的</a:t>
            </a:r>
            <a:r>
              <a:rPr lang="en-US" altLang="zh-TW" sz="1800" b="1" dirty="0"/>
              <a:t>Feeder Slot</a:t>
            </a:r>
            <a:r>
              <a:rPr lang="zh-TW" altLang="en-US" sz="1800" b="1" dirty="0"/>
              <a:t>編號將跳過</a:t>
            </a:r>
            <a:r>
              <a:rPr lang="en-US" altLang="zh-TW" sz="1800" b="1" dirty="0"/>
              <a:t>2</a:t>
            </a:r>
            <a:r>
              <a:rPr lang="zh-TW" altLang="en-US" sz="1800" b="1" dirty="0"/>
              <a:t>號元件換下一個元件；即</a:t>
            </a:r>
            <a:r>
              <a:rPr lang="en-US" altLang="zh-TW" sz="1800" b="1" dirty="0"/>
              <a:t>4</a:t>
            </a:r>
            <a:r>
              <a:rPr lang="zh-TW" altLang="en-US" sz="1800" b="1" dirty="0"/>
              <a:t>號</a:t>
            </a:r>
            <a:r>
              <a:rPr lang="zh-TW" altLang="en-US" sz="1800" b="1" dirty="0" smtClean="0"/>
              <a:t>元件</a:t>
            </a:r>
            <a:r>
              <a:rPr lang="zh-TW" altLang="en-US" sz="1800" b="1" dirty="0"/>
              <a:t>。</a:t>
            </a:r>
            <a:endParaRPr lang="en-US" altLang="zh-TW" sz="1800" b="1" dirty="0" smtClean="0"/>
          </a:p>
          <a:p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007" y="2764113"/>
            <a:ext cx="6816048" cy="696934"/>
          </a:xfrm>
          <a:prstGeom prst="rect">
            <a:avLst/>
          </a:prstGeom>
        </p:spPr>
      </p:pic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672884"/>
              </p:ext>
            </p:extLst>
          </p:nvPr>
        </p:nvGraphicFramePr>
        <p:xfrm>
          <a:off x="1461332" y="3580687"/>
          <a:ext cx="6614444" cy="3017520"/>
        </p:xfrm>
        <a:graphic>
          <a:graphicData uri="http://schemas.openxmlformats.org/drawingml/2006/table">
            <a:tbl>
              <a:tblPr firstRow="1" firstCol="1" bandRow="1"/>
              <a:tblGrid>
                <a:gridCol w="633790"/>
                <a:gridCol w="539847"/>
                <a:gridCol w="1069108"/>
                <a:gridCol w="1074400"/>
                <a:gridCol w="1065139"/>
                <a:gridCol w="1167021"/>
                <a:gridCol w="1065139"/>
              </a:tblGrid>
              <a:tr h="2455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Cycle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Head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Pick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100" kern="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取料順序</a:t>
                      </a: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Place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放置順序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No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新細明體"/>
                        </a:rPr>
                        <a:t>(</a:t>
                      </a: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新細明體"/>
                        </a:rPr>
                        <a:t>元件編號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新細明體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Feeder Slot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(Slot</a:t>
                      </a: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編號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ANC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使用吸嘴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24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26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AN1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5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AN4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6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16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AN3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7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35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8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20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22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24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26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12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5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31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AN4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6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16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AN3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7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35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8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20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 smtClean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523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混合式基因演算法</a:t>
            </a:r>
            <a:endParaRPr lang="en-US" altLang="zh-TW" sz="5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78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1800" b="1" dirty="0"/>
              <a:t>若有相應的</a:t>
            </a:r>
            <a:r>
              <a:rPr lang="en-US" altLang="zh-TW" sz="1800" b="1" dirty="0"/>
              <a:t>Feeder Slot</a:t>
            </a:r>
            <a:r>
              <a:rPr lang="zh-TW" altLang="en-US" sz="1800" b="1" dirty="0"/>
              <a:t>編號，將檢查該</a:t>
            </a:r>
            <a:r>
              <a:rPr lang="en-US" altLang="zh-TW" sz="1800" b="1" dirty="0"/>
              <a:t>Feeder Slot</a:t>
            </a:r>
            <a:r>
              <a:rPr lang="zh-TW" altLang="en-US" sz="1800" b="1" dirty="0"/>
              <a:t>對應到的</a:t>
            </a:r>
            <a:r>
              <a:rPr lang="en-US" altLang="zh-TW" sz="1800" b="1" dirty="0"/>
              <a:t>Head</a:t>
            </a:r>
            <a:r>
              <a:rPr lang="zh-TW" altLang="en-US" sz="1800" b="1" dirty="0"/>
              <a:t>搭載限制是否可以到達</a:t>
            </a:r>
            <a:r>
              <a:rPr lang="en-US" altLang="zh-TW" sz="1800" b="1" dirty="0"/>
              <a:t>2</a:t>
            </a:r>
            <a:r>
              <a:rPr lang="zh-TW" altLang="en-US" sz="1800" b="1" dirty="0"/>
              <a:t>號元件的放置位置，若</a:t>
            </a:r>
            <a:r>
              <a:rPr lang="en-US" altLang="zh-TW" sz="1800" b="1" dirty="0"/>
              <a:t>2</a:t>
            </a:r>
            <a:r>
              <a:rPr lang="zh-TW" altLang="en-US" sz="1800" b="1" dirty="0"/>
              <a:t>號元件的位置不符合該</a:t>
            </a:r>
            <a:r>
              <a:rPr lang="en-US" altLang="zh-TW" sz="1800" b="1" dirty="0"/>
              <a:t>Head</a:t>
            </a:r>
            <a:r>
              <a:rPr lang="zh-TW" altLang="en-US" sz="1800" b="1" dirty="0"/>
              <a:t>搭載限制將跳過</a:t>
            </a:r>
            <a:r>
              <a:rPr lang="en-US" altLang="zh-TW" sz="1800" b="1" dirty="0"/>
              <a:t>2</a:t>
            </a:r>
            <a:r>
              <a:rPr lang="zh-TW" altLang="en-US" sz="1800" b="1" dirty="0"/>
              <a:t>號元件換下一個</a:t>
            </a:r>
            <a:r>
              <a:rPr lang="zh-TW" altLang="en-US" sz="1800" b="1" dirty="0" smtClean="0"/>
              <a:t>元件</a:t>
            </a:r>
            <a:r>
              <a:rPr lang="zh-TW" altLang="en-US" sz="1800" b="1" dirty="0"/>
              <a:t>。</a:t>
            </a:r>
            <a:endParaRPr lang="en-US" altLang="zh-TW" sz="1800" b="1" dirty="0"/>
          </a:p>
        </p:txBody>
      </p:sp>
      <p:pic>
        <p:nvPicPr>
          <p:cNvPr id="6" name="圖片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007" y="2565649"/>
            <a:ext cx="6816048" cy="696934"/>
          </a:xfrm>
          <a:prstGeom prst="rect">
            <a:avLst/>
          </a:prstGeom>
        </p:spPr>
      </p:pic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3248196"/>
              </p:ext>
            </p:extLst>
          </p:nvPr>
        </p:nvGraphicFramePr>
        <p:xfrm>
          <a:off x="1461332" y="3461043"/>
          <a:ext cx="6614444" cy="3017520"/>
        </p:xfrm>
        <a:graphic>
          <a:graphicData uri="http://schemas.openxmlformats.org/drawingml/2006/table">
            <a:tbl>
              <a:tblPr firstRow="1" firstCol="1" bandRow="1"/>
              <a:tblGrid>
                <a:gridCol w="633790"/>
                <a:gridCol w="539847"/>
                <a:gridCol w="1069108"/>
                <a:gridCol w="1074400"/>
                <a:gridCol w="1065139"/>
                <a:gridCol w="1167021"/>
                <a:gridCol w="1065139"/>
              </a:tblGrid>
              <a:tr h="2455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Cycle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Head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Pick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100" kern="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取料順序</a:t>
                      </a: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Place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放置順序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No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新細明體"/>
                        </a:rPr>
                        <a:t>(</a:t>
                      </a: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新細明體"/>
                        </a:rPr>
                        <a:t>元件編號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新細明體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Feeder Slot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(Slot</a:t>
                      </a: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編號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ANC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100" kern="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使用吸嘴</a:t>
                      </a: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24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26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AN1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12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5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AN4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6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16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AN3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7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35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8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20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22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24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26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12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5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31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AN4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6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16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AN3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7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35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8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20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 smtClean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523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混合式基因演算法</a:t>
            </a:r>
            <a:endParaRPr lang="en-US" altLang="zh-TW" sz="5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79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088" y="1546225"/>
            <a:ext cx="8128000" cy="4546600"/>
          </a:xfrm>
        </p:spPr>
        <p:txBody>
          <a:bodyPr/>
          <a:lstStyle/>
          <a:p>
            <a:r>
              <a:rPr lang="zh-TW" altLang="en-US" sz="1800" b="1" dirty="0"/>
              <a:t>若符合搭載</a:t>
            </a:r>
            <a:r>
              <a:rPr lang="zh-TW" altLang="en-US" sz="1800" b="1" dirty="0" smtClean="0"/>
              <a:t>限制</a:t>
            </a:r>
            <a:r>
              <a:rPr lang="zh-TW" altLang="en-US" sz="1800" b="1" dirty="0" smtClean="0">
                <a:latin typeface="標楷體"/>
                <a:ea typeface="標楷體"/>
              </a:rPr>
              <a:t>，</a:t>
            </a:r>
            <a:r>
              <a:rPr lang="zh-TW" altLang="en-US" sz="1800" b="1" dirty="0" smtClean="0"/>
              <a:t>即可</a:t>
            </a:r>
            <a:r>
              <a:rPr lang="zh-TW" altLang="en-US" sz="1800" b="1" dirty="0"/>
              <a:t>將</a:t>
            </a:r>
            <a:r>
              <a:rPr lang="en-US" altLang="zh-TW" sz="1800" b="1" dirty="0"/>
              <a:t>2</a:t>
            </a:r>
            <a:r>
              <a:rPr lang="zh-TW" altLang="en-US" sz="1800" b="1" dirty="0"/>
              <a:t>號元件排入排程</a:t>
            </a:r>
            <a:r>
              <a:rPr lang="zh-TW" altLang="en-US" sz="1800" b="1" dirty="0" smtClean="0"/>
              <a:t>解</a:t>
            </a:r>
            <a:r>
              <a:rPr lang="zh-TW" altLang="en-US" sz="1800" b="1" dirty="0" smtClean="0">
                <a:latin typeface="標楷體"/>
                <a:ea typeface="標楷體"/>
              </a:rPr>
              <a:t>，</a:t>
            </a:r>
            <a:r>
              <a:rPr lang="zh-TW" altLang="en-US" sz="1800" b="1" dirty="0" smtClean="0"/>
              <a:t>並</a:t>
            </a:r>
            <a:r>
              <a:rPr lang="zh-TW" altLang="en-US" sz="1800" b="1" dirty="0"/>
              <a:t>將放置順序設置為</a:t>
            </a:r>
            <a:r>
              <a:rPr lang="en-US" altLang="zh-TW" sz="1800" b="1" dirty="0" smtClean="0"/>
              <a:t>1</a:t>
            </a:r>
            <a:r>
              <a:rPr lang="zh-TW" altLang="en-US" sz="1800" b="1" dirty="0" smtClean="0"/>
              <a:t>。</a:t>
            </a:r>
            <a:endParaRPr lang="en-US" altLang="zh-TW" sz="1800" b="1" dirty="0"/>
          </a:p>
          <a:p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007" y="2087086"/>
            <a:ext cx="6816048" cy="696934"/>
          </a:xfrm>
          <a:prstGeom prst="rect">
            <a:avLst/>
          </a:prstGeom>
        </p:spPr>
      </p:pic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275904"/>
              </p:ext>
            </p:extLst>
          </p:nvPr>
        </p:nvGraphicFramePr>
        <p:xfrm>
          <a:off x="1461332" y="3025197"/>
          <a:ext cx="6614444" cy="3017520"/>
        </p:xfrm>
        <a:graphic>
          <a:graphicData uri="http://schemas.openxmlformats.org/drawingml/2006/table">
            <a:tbl>
              <a:tblPr firstRow="1" firstCol="1" bandRow="1"/>
              <a:tblGrid>
                <a:gridCol w="633790"/>
                <a:gridCol w="539847"/>
                <a:gridCol w="1069108"/>
                <a:gridCol w="1074400"/>
                <a:gridCol w="1065139"/>
                <a:gridCol w="1167021"/>
                <a:gridCol w="1065139"/>
              </a:tblGrid>
              <a:tr h="2455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Cycle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Head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Pick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100" kern="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取料順序</a:t>
                      </a: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Place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放置順序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No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新細明體"/>
                        </a:rPr>
                        <a:t>(</a:t>
                      </a: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新細明體"/>
                        </a:rPr>
                        <a:t>元件編號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新細明體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Feeder Slot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(Slot</a:t>
                      </a: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編號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ANC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100" kern="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使用吸嘴</a:t>
                      </a: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24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26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AN1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12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5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AN4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6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16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AN3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7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35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8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20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22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24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26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12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5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31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AN4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6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16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AN3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7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35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8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20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 smtClean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523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業界面臨</a:t>
            </a:r>
            <a:r>
              <a:rPr lang="zh-TW" altLang="en-US" sz="6000" b="1" dirty="0" smtClean="0">
                <a:solidFill>
                  <a:srgbClr val="C00000"/>
                </a:solidFill>
              </a:rPr>
              <a:t>的問題</a:t>
            </a:r>
            <a:endParaRPr lang="en-US" altLang="zh-TW" sz="6000" b="1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68006" y="1581225"/>
            <a:ext cx="8128000" cy="454660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zh-TW" altLang="en-US" sz="3600" b="1" dirty="0" smtClean="0">
                <a:solidFill>
                  <a:srgbClr val="0000CC"/>
                </a:solidFill>
              </a:rPr>
              <a:t>常見的問題</a:t>
            </a:r>
            <a:endParaRPr lang="en-US" altLang="zh-TW" sz="3600" b="1" dirty="0" smtClean="0">
              <a:solidFill>
                <a:srgbClr val="0000CC"/>
              </a:solidFill>
            </a:endParaRPr>
          </a:p>
          <a:p>
            <a:pPr lvl="1">
              <a:lnSpc>
                <a:spcPct val="200000"/>
              </a:lnSpc>
            </a:pPr>
            <a:r>
              <a:rPr lang="zh-TW" altLang="en-US" sz="2800" b="1" dirty="0" smtClean="0"/>
              <a:t>吸</a:t>
            </a:r>
            <a:r>
              <a:rPr lang="zh-TW" altLang="en-US" sz="2800" b="1" dirty="0"/>
              <a:t>嘴配置</a:t>
            </a:r>
            <a:r>
              <a:rPr lang="zh-TW" altLang="en-US" sz="2800" b="1" dirty="0" smtClean="0"/>
              <a:t>問題</a:t>
            </a:r>
            <a:endParaRPr lang="en-US" altLang="zh-TW" sz="2800" b="1" dirty="0" smtClean="0"/>
          </a:p>
          <a:p>
            <a:pPr lvl="1">
              <a:lnSpc>
                <a:spcPct val="200000"/>
              </a:lnSpc>
            </a:pPr>
            <a:r>
              <a:rPr lang="zh-TW" altLang="en-US" sz="2800" b="1" dirty="0"/>
              <a:t>元件的抓取與放置順序</a:t>
            </a:r>
            <a:r>
              <a:rPr lang="zh-TW" altLang="en-US" sz="2800" b="1" dirty="0" smtClean="0"/>
              <a:t>問題</a:t>
            </a:r>
            <a:endParaRPr lang="en-US" altLang="zh-TW" sz="2800" b="1" dirty="0" smtClean="0"/>
          </a:p>
          <a:p>
            <a:pPr lvl="1">
              <a:lnSpc>
                <a:spcPct val="200000"/>
              </a:lnSpc>
            </a:pPr>
            <a:r>
              <a:rPr lang="zh-TW" altLang="en-US" sz="2800" b="1" dirty="0" smtClean="0">
                <a:solidFill>
                  <a:srgbClr val="FF0000"/>
                </a:solidFill>
              </a:rPr>
              <a:t>料</a:t>
            </a:r>
            <a:r>
              <a:rPr lang="zh-TW" altLang="en-US" sz="2800" b="1" dirty="0">
                <a:solidFill>
                  <a:srgbClr val="FF0000"/>
                </a:solidFill>
              </a:rPr>
              <a:t>槽位置的配置</a:t>
            </a:r>
            <a:endParaRPr lang="en-US" altLang="zh-TW" sz="2800" b="1" dirty="0">
              <a:solidFill>
                <a:srgbClr val="FF0000"/>
              </a:solidFill>
            </a:endParaRPr>
          </a:p>
          <a:p>
            <a:pPr lvl="1">
              <a:lnSpc>
                <a:spcPct val="200000"/>
              </a:lnSpc>
            </a:pPr>
            <a:endParaRPr lang="en-US" altLang="zh-TW" sz="2800" b="1" dirty="0" smtClean="0"/>
          </a:p>
          <a:p>
            <a:pPr>
              <a:lnSpc>
                <a:spcPct val="200000"/>
              </a:lnSpc>
            </a:pPr>
            <a:endParaRPr lang="en-US" altLang="zh-TW" sz="2000" dirty="0" smtClean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583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混合式基因演算法</a:t>
            </a:r>
            <a:endParaRPr lang="en-US" altLang="zh-TW" sz="5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80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1800" b="1" dirty="0"/>
              <a:t>之後將依循上述規則根據最鄰近搜尋法產生出的元件搭載順序，排出排程解第</a:t>
            </a:r>
            <a:r>
              <a:rPr lang="en-US" altLang="zh-TW" sz="1800" b="1" dirty="0"/>
              <a:t>1</a:t>
            </a:r>
            <a:r>
              <a:rPr lang="zh-TW" altLang="en-US" sz="1800" b="1" dirty="0"/>
              <a:t>個</a:t>
            </a:r>
            <a:r>
              <a:rPr lang="en-US" altLang="zh-TW" sz="1800" b="1" dirty="0"/>
              <a:t>CYCLE</a:t>
            </a:r>
            <a:r>
              <a:rPr lang="zh-TW" altLang="en-US" sz="1800" b="1" dirty="0"/>
              <a:t>的元件放置順序，已排入排程解中的元件將會從元件搭載順序中去除，每排完一個</a:t>
            </a:r>
            <a:r>
              <a:rPr lang="en-US" altLang="zh-TW" sz="1800" b="1" dirty="0"/>
              <a:t>CYCLE</a:t>
            </a:r>
            <a:r>
              <a:rPr lang="zh-TW" altLang="en-US" sz="1800" b="1" dirty="0"/>
              <a:t>後將會從頭檢查元件搭載順序排出下一個</a:t>
            </a:r>
            <a:r>
              <a:rPr lang="en-US" altLang="zh-TW" sz="1800" b="1" dirty="0"/>
              <a:t>CYCLE</a:t>
            </a:r>
            <a:r>
              <a:rPr lang="zh-TW" altLang="en-US" sz="1800" b="1" dirty="0"/>
              <a:t>的排程</a:t>
            </a:r>
            <a:r>
              <a:rPr lang="zh-TW" altLang="en-US" sz="1800" b="1" dirty="0" smtClean="0"/>
              <a:t>解</a:t>
            </a:r>
            <a:r>
              <a:rPr lang="zh-TW" altLang="en-US" sz="1800" dirty="0"/>
              <a:t>。</a:t>
            </a:r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007" y="2702385"/>
            <a:ext cx="6816048" cy="696934"/>
          </a:xfrm>
          <a:prstGeom prst="rect">
            <a:avLst/>
          </a:prstGeom>
        </p:spPr>
      </p:pic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209246"/>
              </p:ext>
            </p:extLst>
          </p:nvPr>
        </p:nvGraphicFramePr>
        <p:xfrm>
          <a:off x="1461332" y="3461043"/>
          <a:ext cx="6614444" cy="3017520"/>
        </p:xfrm>
        <a:graphic>
          <a:graphicData uri="http://schemas.openxmlformats.org/drawingml/2006/table">
            <a:tbl>
              <a:tblPr firstRow="1" firstCol="1" bandRow="1"/>
              <a:tblGrid>
                <a:gridCol w="633790"/>
                <a:gridCol w="539847"/>
                <a:gridCol w="1069108"/>
                <a:gridCol w="1074400"/>
                <a:gridCol w="1065139"/>
                <a:gridCol w="1167021"/>
                <a:gridCol w="1065139"/>
              </a:tblGrid>
              <a:tr h="2455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Cycle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Head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Pick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100" kern="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取料順序</a:t>
                      </a: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Place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放置順序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No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新細明體"/>
                        </a:rPr>
                        <a:t>(</a:t>
                      </a: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新細明體"/>
                        </a:rPr>
                        <a:t>元件編號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新細明體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Feeder Slot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(Slot</a:t>
                      </a: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編號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ANC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100" kern="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使用吸嘴</a:t>
                      </a: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24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26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AN1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5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12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5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6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16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AN4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6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6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16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AN3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7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8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20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35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8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7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35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20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22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24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26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AN1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12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5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31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AN4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6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16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AN3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7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35</a:t>
                      </a:r>
                      <a:endParaRPr lang="zh-TW" sz="1200" kern="10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8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?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20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 smtClean="0">
                          <a:solidFill>
                            <a:srgbClr val="0070C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200" kern="100" dirty="0">
                        <a:solidFill>
                          <a:srgbClr val="0070C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乘號 3"/>
          <p:cNvSpPr/>
          <p:nvPr/>
        </p:nvSpPr>
        <p:spPr>
          <a:xfrm>
            <a:off x="2204816" y="2702388"/>
            <a:ext cx="538386" cy="487110"/>
          </a:xfrm>
          <a:prstGeom prst="mathMultiply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乘號 7"/>
          <p:cNvSpPr/>
          <p:nvPr/>
        </p:nvSpPr>
        <p:spPr>
          <a:xfrm>
            <a:off x="2709018" y="2702385"/>
            <a:ext cx="538386" cy="487110"/>
          </a:xfrm>
          <a:prstGeom prst="mathMultiply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乘號 8"/>
          <p:cNvSpPr/>
          <p:nvPr/>
        </p:nvSpPr>
        <p:spPr>
          <a:xfrm>
            <a:off x="3673288" y="2709503"/>
            <a:ext cx="538386" cy="487110"/>
          </a:xfrm>
          <a:prstGeom prst="mathMultiply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乘號 9"/>
          <p:cNvSpPr/>
          <p:nvPr/>
        </p:nvSpPr>
        <p:spPr>
          <a:xfrm>
            <a:off x="4664624" y="2709503"/>
            <a:ext cx="538386" cy="487110"/>
          </a:xfrm>
          <a:prstGeom prst="mathMultiply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乘號 10"/>
          <p:cNvSpPr/>
          <p:nvPr/>
        </p:nvSpPr>
        <p:spPr>
          <a:xfrm>
            <a:off x="3186166" y="2709503"/>
            <a:ext cx="538386" cy="487110"/>
          </a:xfrm>
          <a:prstGeom prst="mathMultiply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乘號 11"/>
          <p:cNvSpPr/>
          <p:nvPr/>
        </p:nvSpPr>
        <p:spPr>
          <a:xfrm>
            <a:off x="5630322" y="2718049"/>
            <a:ext cx="538386" cy="487110"/>
          </a:xfrm>
          <a:prstGeom prst="mathMultiply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乘號 12"/>
          <p:cNvSpPr/>
          <p:nvPr/>
        </p:nvSpPr>
        <p:spPr>
          <a:xfrm>
            <a:off x="5143200" y="2709503"/>
            <a:ext cx="538386" cy="487110"/>
          </a:xfrm>
          <a:prstGeom prst="mathMultiply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乘號 13"/>
          <p:cNvSpPr/>
          <p:nvPr/>
        </p:nvSpPr>
        <p:spPr>
          <a:xfrm>
            <a:off x="4167528" y="2716621"/>
            <a:ext cx="538386" cy="487110"/>
          </a:xfrm>
          <a:prstGeom prst="mathMultiply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523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混合式基因演算法</a:t>
            </a:r>
            <a:endParaRPr lang="en-US" altLang="zh-TW" sz="5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81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1800" b="1" dirty="0" smtClean="0"/>
              <a:t>依照</a:t>
            </a:r>
            <a:r>
              <a:rPr lang="zh-TW" altLang="en-US" sz="1800" b="1" dirty="0"/>
              <a:t>上述</a:t>
            </a:r>
            <a:r>
              <a:rPr lang="zh-TW" altLang="en-US" sz="1800" b="1" dirty="0" smtClean="0"/>
              <a:t>規則</a:t>
            </a:r>
            <a:r>
              <a:rPr lang="zh-TW" altLang="en-US" sz="1800" b="1" dirty="0"/>
              <a:t>產生出</a:t>
            </a:r>
            <a:r>
              <a:rPr lang="zh-TW" altLang="en-US" sz="1800" b="1" dirty="0">
                <a:solidFill>
                  <a:srgbClr val="FF0000"/>
                </a:solidFill>
              </a:rPr>
              <a:t>完整排程</a:t>
            </a:r>
            <a:r>
              <a:rPr lang="zh-TW" altLang="en-US" sz="1800" b="1" dirty="0" smtClean="0">
                <a:solidFill>
                  <a:srgbClr val="FF0000"/>
                </a:solidFill>
              </a:rPr>
              <a:t>解</a:t>
            </a:r>
            <a:endParaRPr lang="zh-TW" altLang="en-US" sz="1800" b="1" dirty="0">
              <a:solidFill>
                <a:srgbClr val="FF0000"/>
              </a:solidFill>
            </a:endParaRPr>
          </a:p>
          <a:p>
            <a:endParaRPr lang="zh-TW" altLang="en-US" b="1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27582"/>
              </p:ext>
            </p:extLst>
          </p:nvPr>
        </p:nvGraphicFramePr>
        <p:xfrm>
          <a:off x="184508" y="1990303"/>
          <a:ext cx="8770578" cy="4777966"/>
        </p:xfrm>
        <a:graphic>
          <a:graphicData uri="http://schemas.openxmlformats.org/drawingml/2006/table">
            <a:tbl>
              <a:tblPr firstRow="1" firstCol="1" bandRow="1"/>
              <a:tblGrid>
                <a:gridCol w="787755"/>
                <a:gridCol w="789509"/>
                <a:gridCol w="1438663"/>
                <a:gridCol w="1438663"/>
                <a:gridCol w="1443926"/>
                <a:gridCol w="1433399"/>
                <a:gridCol w="1438663"/>
              </a:tblGrid>
              <a:tr h="4550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Cycle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Head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Pick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0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取料順序</a:t>
                      </a: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Place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0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放置順序</a:t>
                      </a: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No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新細明體"/>
                        </a:rPr>
                        <a:t>(</a:t>
                      </a:r>
                      <a:r>
                        <a:rPr lang="zh-TW" sz="10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新細明體"/>
                        </a:rPr>
                        <a:t>元件編號</a:t>
                      </a: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新細明體"/>
                        </a:rPr>
                        <a:t>)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Feeder Slot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(Slot</a:t>
                      </a:r>
                      <a:r>
                        <a:rPr lang="zh-TW" sz="10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編號</a:t>
                      </a: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ANC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0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使用吸嘴</a:t>
                      </a: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24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26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5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5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6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16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AN4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6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6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16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AN3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7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8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20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35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8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7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35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20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13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24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5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27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26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33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5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7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45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AN4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6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6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13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16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AN3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7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35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8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8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38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20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25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523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混合式基因演算法</a:t>
            </a:r>
            <a:endParaRPr lang="en-US" altLang="zh-TW" sz="5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82</a:t>
            </a:fld>
            <a:endParaRPr lang="zh-TW" altLang="en-US"/>
          </a:p>
        </p:txBody>
      </p:sp>
      <p:pic>
        <p:nvPicPr>
          <p:cNvPr id="6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438" y="1392399"/>
            <a:ext cx="6317609" cy="5102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1512606" y="4383993"/>
            <a:ext cx="3238856" cy="8289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523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混合式基因演算法</a:t>
            </a:r>
            <a:endParaRPr lang="en-US" altLang="zh-TW" sz="5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83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84359" y="1554770"/>
            <a:ext cx="8128000" cy="4546600"/>
          </a:xfrm>
        </p:spPr>
        <p:txBody>
          <a:bodyPr/>
          <a:lstStyle/>
          <a:p>
            <a:r>
              <a:rPr lang="zh-TW" altLang="en-US" sz="1800" b="1" dirty="0"/>
              <a:t>產生完整排程解後，再把每一個</a:t>
            </a:r>
            <a:r>
              <a:rPr lang="en-US" altLang="zh-TW" sz="1800" b="1" dirty="0"/>
              <a:t>pick and place work cycle</a:t>
            </a:r>
            <a:r>
              <a:rPr lang="zh-TW" altLang="en-US" sz="1800" b="1" dirty="0"/>
              <a:t>看成一個旅行業務員</a:t>
            </a:r>
            <a:r>
              <a:rPr lang="zh-TW" altLang="en-US" sz="1800" b="1" dirty="0" smtClean="0"/>
              <a:t>問題，</a:t>
            </a:r>
            <a:r>
              <a:rPr lang="zh-TW" altLang="en-US" sz="1800" b="1" dirty="0">
                <a:solidFill>
                  <a:srgbClr val="FF0000"/>
                </a:solidFill>
              </a:rPr>
              <a:t>使用</a:t>
            </a:r>
            <a:r>
              <a:rPr lang="en-US" altLang="zh-TW" sz="1800" b="1" dirty="0">
                <a:solidFill>
                  <a:srgbClr val="FF0000"/>
                </a:solidFill>
              </a:rPr>
              <a:t>2-opt</a:t>
            </a:r>
            <a:r>
              <a:rPr lang="zh-TW" altLang="en-US" sz="1800" b="1" dirty="0">
                <a:solidFill>
                  <a:srgbClr val="FF0000"/>
                </a:solidFill>
              </a:rPr>
              <a:t>法做區域搜尋</a:t>
            </a:r>
            <a:r>
              <a:rPr lang="zh-TW" altLang="en-US" sz="1800" b="1" dirty="0"/>
              <a:t>，將路徑中的兩點互換產生出數種不同的路徑，藉此找出更好的放置順序，改善原本的元件放置</a:t>
            </a:r>
            <a:r>
              <a:rPr lang="zh-TW" altLang="en-US" sz="1800" b="1" dirty="0" smtClean="0"/>
              <a:t>順序。</a:t>
            </a:r>
            <a:endParaRPr lang="zh-TW" altLang="en-US" sz="1800" b="1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2803953"/>
              </p:ext>
            </p:extLst>
          </p:nvPr>
        </p:nvGraphicFramePr>
        <p:xfrm>
          <a:off x="936547" y="2563191"/>
          <a:ext cx="7575073" cy="2205359"/>
        </p:xfrm>
        <a:graphic>
          <a:graphicData uri="http://schemas.openxmlformats.org/drawingml/2006/table">
            <a:tbl>
              <a:tblPr firstRow="1" firstCol="1" bandRow="1"/>
              <a:tblGrid>
                <a:gridCol w="680377"/>
                <a:gridCol w="681892"/>
                <a:gridCol w="1242561"/>
                <a:gridCol w="1242561"/>
                <a:gridCol w="1247107"/>
                <a:gridCol w="1238014"/>
                <a:gridCol w="1242561"/>
              </a:tblGrid>
              <a:tr h="3372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Cycle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Head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Pick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0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取料順序</a:t>
                      </a: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Place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0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放置順序</a:t>
                      </a: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No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新細明體"/>
                        </a:rPr>
                        <a:t>(</a:t>
                      </a:r>
                      <a:r>
                        <a:rPr lang="zh-TW" sz="10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新細明體"/>
                        </a:rPr>
                        <a:t>元件編號</a:t>
                      </a: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新細明體"/>
                        </a:rPr>
                        <a:t>)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Feeder Slot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(Slot</a:t>
                      </a:r>
                      <a:r>
                        <a:rPr lang="zh-TW" sz="1000" kern="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編號</a:t>
                      </a: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ANC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0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使用吸嘴</a:t>
                      </a: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6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6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24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6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26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6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4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5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12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6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5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6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16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AN4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6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6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6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16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AN3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6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7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8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20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35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AN5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6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8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7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35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20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AN2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59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.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37" marR="641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007" y="4751941"/>
            <a:ext cx="3237236" cy="2106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523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92" y="1349320"/>
            <a:ext cx="7522358" cy="5145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混合式基因演算法</a:t>
            </a:r>
            <a:endParaRPr lang="en-US" altLang="zh-TW" sz="5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84</a:t>
            </a:fld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1076770" y="3700329"/>
            <a:ext cx="3520867" cy="12049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1991170" y="5136022"/>
            <a:ext cx="1657884" cy="12733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4161802" y="5289847"/>
            <a:ext cx="1914258" cy="10596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6272613" y="5289847"/>
            <a:ext cx="2059537" cy="10596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6340979" y="3922071"/>
            <a:ext cx="1922804" cy="9832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523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3" grpId="1" animBg="1"/>
      <p:bldP spid="6" grpId="0" animBg="1"/>
      <p:bldP spid="6" grpId="1" animBg="1"/>
      <p:bldP spid="8" grpId="0" animBg="1"/>
      <p:bldP spid="8" grpId="1" animBg="1"/>
      <p:bldP spid="9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混合式基因演算法</a:t>
            </a:r>
            <a:endParaRPr lang="en-US" altLang="zh-TW" sz="5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85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b="1" dirty="0"/>
              <a:t>基因演算法中的選擇、複製、交配運算皆與產生</a:t>
            </a:r>
            <a:r>
              <a:rPr lang="en-US" altLang="zh-TW" sz="2800" b="1" dirty="0"/>
              <a:t>ANC</a:t>
            </a:r>
            <a:r>
              <a:rPr lang="zh-TW" altLang="en-US" sz="2800" b="1" dirty="0"/>
              <a:t>序列時使用相同的方法，而在</a:t>
            </a:r>
            <a:r>
              <a:rPr lang="zh-TW" altLang="en-US" sz="2800" b="1" dirty="0">
                <a:solidFill>
                  <a:srgbClr val="0000CC"/>
                </a:solidFill>
              </a:rPr>
              <a:t>產生元件搭載順序時所使用的突變</a:t>
            </a:r>
            <a:r>
              <a:rPr lang="zh-TW" altLang="en-US" sz="2800" b="1" dirty="0" smtClean="0">
                <a:solidFill>
                  <a:srgbClr val="0000CC"/>
                </a:solidFill>
              </a:rPr>
              <a:t>運算</a:t>
            </a:r>
            <a:r>
              <a:rPr lang="zh-TW" altLang="en-US" sz="2800" b="1" dirty="0" smtClean="0"/>
              <a:t>。</a:t>
            </a:r>
            <a:endParaRPr lang="en-US" altLang="zh-TW" sz="2800" b="1" dirty="0" smtClean="0"/>
          </a:p>
          <a:p>
            <a:r>
              <a:rPr lang="zh-TW" altLang="en-US" b="1" dirty="0">
                <a:solidFill>
                  <a:srgbClr val="FF0000"/>
                </a:solidFill>
              </a:rPr>
              <a:t>突變方法</a:t>
            </a:r>
            <a:r>
              <a:rPr lang="zh-TW" altLang="en-US" b="1" dirty="0" smtClean="0">
                <a:solidFill>
                  <a:srgbClr val="FF0000"/>
                </a:solidFill>
              </a:rPr>
              <a:t>一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endParaRPr lang="en-US" altLang="zh-TW" sz="1800" dirty="0"/>
          </a:p>
          <a:p>
            <a:endParaRPr lang="en-US" altLang="zh-TW" sz="1800" dirty="0" smtClean="0"/>
          </a:p>
          <a:p>
            <a:endParaRPr lang="en-US" altLang="zh-TW" sz="1800" dirty="0"/>
          </a:p>
          <a:p>
            <a:pPr marL="0" indent="0">
              <a:buNone/>
            </a:pPr>
            <a:endParaRPr lang="en-US" altLang="zh-TW" sz="1800" dirty="0" smtClean="0"/>
          </a:p>
          <a:p>
            <a:endParaRPr lang="en-US" altLang="zh-TW" sz="1800" dirty="0"/>
          </a:p>
          <a:p>
            <a:r>
              <a:rPr lang="zh-TW" altLang="en-US" b="1" dirty="0">
                <a:solidFill>
                  <a:srgbClr val="FF0000"/>
                </a:solidFill>
              </a:rPr>
              <a:t>突變方法二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endParaRPr lang="zh-TW" altLang="en-US" sz="1800" dirty="0"/>
          </a:p>
        </p:txBody>
      </p:sp>
      <p:pic>
        <p:nvPicPr>
          <p:cNvPr id="6" name="圖片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450" y="2889296"/>
            <a:ext cx="5042784" cy="2069446"/>
          </a:xfrm>
          <a:prstGeom prst="rect">
            <a:avLst/>
          </a:prstGeom>
        </p:spPr>
      </p:pic>
      <p:pic>
        <p:nvPicPr>
          <p:cNvPr id="7" name="圖片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450" y="4958742"/>
            <a:ext cx="5042784" cy="17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1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實驗與討論</a:t>
            </a:r>
            <a:endParaRPr lang="en-US" altLang="zh-TW" sz="5400" b="1" dirty="0">
              <a:solidFill>
                <a:srgbClr val="C0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86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8464" y="1697038"/>
            <a:ext cx="8128000" cy="45466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2800" b="1" dirty="0" smtClean="0"/>
              <a:t>將利用廠商</a:t>
            </a:r>
            <a:r>
              <a:rPr lang="zh-TW" altLang="en-US" sz="2800" b="1" dirty="0"/>
              <a:t>提供的實際</a:t>
            </a:r>
            <a:r>
              <a:rPr lang="en-US" altLang="zh-TW" sz="2800" b="1" dirty="0"/>
              <a:t>PCB</a:t>
            </a:r>
            <a:r>
              <a:rPr lang="zh-TW" altLang="en-US" sz="2800" b="1" dirty="0"/>
              <a:t>資料進行實驗</a:t>
            </a:r>
            <a:r>
              <a:rPr lang="zh-TW" altLang="en-US" sz="2800" b="1" dirty="0" smtClean="0"/>
              <a:t>測試</a:t>
            </a:r>
            <a:endParaRPr lang="zh-TW" altLang="en-US" sz="2800" b="1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089049"/>
              </p:ext>
            </p:extLst>
          </p:nvPr>
        </p:nvGraphicFramePr>
        <p:xfrm>
          <a:off x="341834" y="2606464"/>
          <a:ext cx="8602143" cy="40943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8730"/>
                <a:gridCol w="1610643"/>
                <a:gridCol w="1937590"/>
                <a:gridCol w="1937590"/>
                <a:gridCol w="1937590"/>
              </a:tblGrid>
              <a:tr h="48169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 ID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Number of components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Number of component type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Number of nozzle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Number of enabled feeder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</a:tr>
              <a:tr h="3612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PCB_1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796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</a:tr>
              <a:tr h="3612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PCB_2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735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</a:tr>
              <a:tr h="3612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PCB_3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396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</a:tr>
              <a:tr h="3612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PCB_4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291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</a:tr>
              <a:tr h="3612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PCB_5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198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</a:tr>
              <a:tr h="3612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PCB_6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147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</a:tr>
              <a:tr h="3612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PCB_7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</a:tr>
              <a:tr h="3612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PCB_8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</a:tr>
              <a:tr h="3612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PCB_9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59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</a:tr>
              <a:tr h="3612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PCB_10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48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61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實驗與討論</a:t>
            </a:r>
            <a:endParaRPr lang="en-US" altLang="zh-TW" sz="5400" b="1" dirty="0">
              <a:solidFill>
                <a:srgbClr val="C0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87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47575" y="1951742"/>
            <a:ext cx="8128000" cy="4546600"/>
          </a:xfrm>
        </p:spPr>
        <p:txBody>
          <a:bodyPr/>
          <a:lstStyle/>
          <a:p>
            <a:r>
              <a:rPr lang="zh-TW" altLang="en-US" sz="2800" b="1" dirty="0"/>
              <a:t>在進行實驗時演算法各項參數的</a:t>
            </a:r>
            <a:r>
              <a:rPr lang="zh-TW" altLang="en-US" sz="2800" b="1" dirty="0" smtClean="0"/>
              <a:t>設定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474029"/>
              </p:ext>
            </p:extLst>
          </p:nvPr>
        </p:nvGraphicFramePr>
        <p:xfrm>
          <a:off x="305795" y="2918796"/>
          <a:ext cx="8410915" cy="1379738"/>
        </p:xfrm>
        <a:graphic>
          <a:graphicData uri="http://schemas.openxmlformats.org/drawingml/2006/table">
            <a:tbl>
              <a:tblPr firstRow="1" firstCol="1" bandRow="1"/>
              <a:tblGrid>
                <a:gridCol w="1872270"/>
                <a:gridCol w="1556019"/>
                <a:gridCol w="1238087"/>
                <a:gridCol w="1238087"/>
                <a:gridCol w="2506452"/>
              </a:tblGrid>
              <a:tr h="6898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染色體數量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設定</a:t>
                      </a:r>
                      <a:r>
                        <a:rPr lang="zh-TW" sz="2000" kern="100" dirty="0" smtClean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代數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交配率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Calibri"/>
                          <a:ea typeface="標楷體"/>
                          <a:cs typeface="Times New Roman"/>
                        </a:rPr>
                        <a:t>突變率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Calibri"/>
                          <a:ea typeface="標楷體"/>
                          <a:cs typeface="Times New Roman"/>
                        </a:rPr>
                        <a:t>元件高度容許值</a:t>
                      </a:r>
                      <a:endParaRPr lang="zh-TW" sz="20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8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100</a:t>
                      </a:r>
                      <a:endParaRPr lang="zh-TW" sz="20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3000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0.8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0.2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2mm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106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實驗與討論</a:t>
            </a:r>
            <a:endParaRPr lang="en-US" altLang="zh-TW" sz="5400" b="1" dirty="0">
              <a:solidFill>
                <a:srgbClr val="C0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88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b="1" u="sng" dirty="0" smtClean="0"/>
              <a:t>第一項</a:t>
            </a:r>
            <a:r>
              <a:rPr lang="zh-TW" altLang="en-US" b="1" u="sng" dirty="0"/>
              <a:t>比較</a:t>
            </a:r>
            <a:r>
              <a:rPr lang="zh-TW" altLang="en-US" b="1" dirty="0"/>
              <a:t>為</a:t>
            </a:r>
            <a:r>
              <a:rPr lang="zh-TW" altLang="en-US" b="1" dirty="0" smtClean="0"/>
              <a:t>完成</a:t>
            </a:r>
            <a:r>
              <a:rPr lang="zh-TW" altLang="en-US" b="1" dirty="0"/>
              <a:t>一塊</a:t>
            </a:r>
            <a:r>
              <a:rPr lang="en-US" altLang="zh-TW" b="1" dirty="0"/>
              <a:t>PCB</a:t>
            </a:r>
            <a:r>
              <a:rPr lang="zh-TW" altLang="en-US" b="1" dirty="0"/>
              <a:t>裝配的</a:t>
            </a:r>
            <a:r>
              <a:rPr lang="zh-TW" altLang="en-US" b="1" dirty="0">
                <a:solidFill>
                  <a:srgbClr val="FF0000"/>
                </a:solidFill>
              </a:rPr>
              <a:t>總取料次數</a:t>
            </a:r>
            <a:r>
              <a:rPr lang="zh-TW" altLang="en-US" b="1" dirty="0"/>
              <a:t>，在整個</a:t>
            </a:r>
            <a:r>
              <a:rPr lang="en-US" altLang="zh-TW" b="1" dirty="0"/>
              <a:t>PCB</a:t>
            </a:r>
            <a:r>
              <a:rPr lang="zh-TW" altLang="en-US" b="1" dirty="0"/>
              <a:t>裝配的過程中，取料作業是相當重要的一環，若能減少取料的次數，將可節省取料時所耗費的時間成本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>
              <a:lnSpc>
                <a:spcPct val="150000"/>
              </a:lnSpc>
            </a:pPr>
            <a:endParaRPr lang="zh-TW" altLang="en-US" sz="1800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569300"/>
              </p:ext>
            </p:extLst>
          </p:nvPr>
        </p:nvGraphicFramePr>
        <p:xfrm>
          <a:off x="357960" y="3188054"/>
          <a:ext cx="8404377" cy="35228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0633"/>
                <a:gridCol w="1060633"/>
                <a:gridCol w="1060633"/>
                <a:gridCol w="1062313"/>
                <a:gridCol w="1062313"/>
                <a:gridCol w="1099292"/>
                <a:gridCol w="1099292"/>
                <a:gridCol w="899268"/>
              </a:tblGrid>
              <a:tr h="398234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 ID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Total number of picks (times)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6760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Onsite Engineer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Loh et al.</a:t>
                      </a:r>
                      <a:endParaRPr lang="zh-TW" sz="1200" b="1" kern="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[39]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Sun et al. [40]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kern="0">
                          <a:effectLst/>
                        </a:rPr>
                        <a:t>Kanagaraj et al. [41]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Chen et al. [42]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kern="0">
                          <a:effectLst/>
                        </a:rPr>
                        <a:t>Zhang et al. [43]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Our method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57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PCB_1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345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358 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335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601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557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586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325* 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57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PCB_2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455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442 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428 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585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594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588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413* 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57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PCB_3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267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286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254 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367 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356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374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238* 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57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PCB_4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152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215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198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235 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232 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228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151* 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57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PCB_5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134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137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141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170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161 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171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128* 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57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PCB_6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80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82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91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119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122 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115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66* 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57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PCB_7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60*</a:t>
                      </a:r>
                      <a:r>
                        <a:rPr lang="en-US" sz="1200" b="1" kern="100" dirty="0">
                          <a:effectLst/>
                        </a:rPr>
                        <a:t> 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85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83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93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87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87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60* 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57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PCB_8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59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58* 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63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67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61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65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58* 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57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PCB_9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55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47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43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53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52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54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35* 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57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PCB_10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19* 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26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34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35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34 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39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19* 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106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實驗與討論</a:t>
            </a:r>
            <a:endParaRPr lang="en-US" altLang="zh-TW" sz="5400" b="1" dirty="0">
              <a:solidFill>
                <a:srgbClr val="C0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89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b="1" u="sng" dirty="0"/>
              <a:t>第二項比較</a:t>
            </a:r>
            <a:r>
              <a:rPr lang="zh-TW" altLang="en-US" b="1" dirty="0"/>
              <a:t>為</a:t>
            </a:r>
            <a:r>
              <a:rPr lang="zh-TW" altLang="en-US" b="1" dirty="0">
                <a:solidFill>
                  <a:srgbClr val="FF0000"/>
                </a:solidFill>
              </a:rPr>
              <a:t>取置頭的總移動距離</a:t>
            </a:r>
            <a:r>
              <a:rPr lang="zh-TW" altLang="en-US" b="1" dirty="0" smtClean="0"/>
              <a:t>，若</a:t>
            </a:r>
            <a:r>
              <a:rPr lang="zh-TW" altLang="en-US" b="1" dirty="0"/>
              <a:t>能減少取置頭的移動距離，將可節省移動取置頭時所耗費的時間成本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7586797"/>
              </p:ext>
            </p:extLst>
          </p:nvPr>
        </p:nvGraphicFramePr>
        <p:xfrm>
          <a:off x="183031" y="2720242"/>
          <a:ext cx="8738331" cy="40781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2778"/>
                <a:gridCol w="1102778"/>
                <a:gridCol w="1102778"/>
                <a:gridCol w="1104525"/>
                <a:gridCol w="1104525"/>
                <a:gridCol w="1142973"/>
                <a:gridCol w="1142973"/>
                <a:gridCol w="935001"/>
              </a:tblGrid>
              <a:tr h="506939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PCB ID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Total head movement distance (mm)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2013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Onsite Engineer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 err="1">
                          <a:solidFill>
                            <a:schemeClr val="tx1"/>
                          </a:solidFill>
                          <a:effectLst/>
                        </a:rPr>
                        <a:t>Loh</a:t>
                      </a: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 et al.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[39]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Sun et al.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[40]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kern="0">
                          <a:solidFill>
                            <a:schemeClr val="tx1"/>
                          </a:solidFill>
                          <a:effectLst/>
                        </a:rPr>
                        <a:t>Kanagaraj et al. [41]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chemeClr val="tx1"/>
                          </a:solidFill>
                          <a:effectLst/>
                        </a:rPr>
                        <a:t>Chen et al. [42]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kern="0">
                          <a:solidFill>
                            <a:schemeClr val="tx1"/>
                          </a:solidFill>
                          <a:effectLst/>
                        </a:rPr>
                        <a:t>Zhang et al. [43]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Our method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51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PCB_1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190415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214840 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185643 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217102 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214007 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217824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169691 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51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PCB_2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98201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82474 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74497 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113480 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115105 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112546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67772 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51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PCB_3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83275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92201 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86887 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126815 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121632 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138081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73889 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51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PCB_4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68005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78085 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76348.9 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67400.9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67606.1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67422.9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66923 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51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PCB_5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44827.4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52312.7 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53045 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48935.4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48629.5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50452.2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43351.2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51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PCB_6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20268.5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24712.7 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26175 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23234.4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22693.3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24074.8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19200.7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51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PCB_7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23997.5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34597.2 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32089 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29007.1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23741.7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33255.7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23674.6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51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PCB_8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9716.34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9033.89 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9128.17 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8986.48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8951.44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9362.49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8935.61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51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PCB_9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12378.1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18313.7 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18153.7 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17285.2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15513 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18163.6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12225.5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51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PCB_10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12255.6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14539.5 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14319.4 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11945.8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11946.4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12700.8</a:t>
                      </a:r>
                      <a:endParaRPr lang="zh-TW" sz="1200" b="1" kern="10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11859.2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827088" y="20447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4106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>
                <a:solidFill>
                  <a:srgbClr val="C00000"/>
                </a:solidFill>
              </a:rPr>
              <a:t>業界面臨的問題</a:t>
            </a:r>
            <a:endParaRPr lang="en-US" altLang="zh-TW" sz="6000" b="1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zh-TW" altLang="en-US" sz="2800" b="1" dirty="0" smtClean="0">
                <a:solidFill>
                  <a:srgbClr val="0000CC"/>
                </a:solidFill>
              </a:rPr>
              <a:t>吸</a:t>
            </a:r>
            <a:r>
              <a:rPr lang="zh-TW" altLang="en-US" sz="2800" b="1" dirty="0">
                <a:solidFill>
                  <a:srgbClr val="0000CC"/>
                </a:solidFill>
              </a:rPr>
              <a:t>嘴配置問題</a:t>
            </a:r>
            <a:r>
              <a:rPr lang="en-US" altLang="zh-TW" sz="2800" b="1" dirty="0">
                <a:solidFill>
                  <a:srgbClr val="0000CC"/>
                </a:solidFill>
              </a:rPr>
              <a:t>(Nozzle Setup Problem)</a:t>
            </a:r>
          </a:p>
          <a:p>
            <a:pPr marL="400050" lvl="1" indent="0">
              <a:lnSpc>
                <a:spcPct val="200000"/>
              </a:lnSpc>
              <a:buNone/>
            </a:pPr>
            <a:r>
              <a:rPr lang="zh-TW" altLang="en-US" sz="2400" b="1" dirty="0" smtClean="0"/>
              <a:t>此</a:t>
            </a:r>
            <a:r>
              <a:rPr lang="zh-TW" altLang="en-US" sz="2400" b="1" dirty="0"/>
              <a:t>問題為決定每個取置頭上設置的吸嘴類型</a:t>
            </a:r>
            <a:r>
              <a:rPr lang="zh-TW" altLang="en-US" sz="2400" b="1" dirty="0" smtClean="0"/>
              <a:t>，目的</a:t>
            </a:r>
            <a:r>
              <a:rPr lang="zh-TW" altLang="en-US" sz="2400" b="1" dirty="0"/>
              <a:t>為產生出</a:t>
            </a:r>
            <a:r>
              <a:rPr lang="zh-TW" altLang="en-US" sz="2400" b="1" dirty="0">
                <a:solidFill>
                  <a:srgbClr val="C00000"/>
                </a:solidFill>
              </a:rPr>
              <a:t>同時吸著數最多</a:t>
            </a:r>
            <a:r>
              <a:rPr lang="zh-TW" altLang="en-US" sz="2400" b="1" dirty="0"/>
              <a:t>，</a:t>
            </a:r>
            <a:r>
              <a:rPr lang="zh-TW" altLang="en-US" sz="2400" b="1" dirty="0">
                <a:solidFill>
                  <a:srgbClr val="C00000"/>
                </a:solidFill>
              </a:rPr>
              <a:t>取料次數最少</a:t>
            </a:r>
            <a:r>
              <a:rPr lang="zh-TW" altLang="en-US" sz="2400" b="1" dirty="0"/>
              <a:t>的</a:t>
            </a:r>
            <a:r>
              <a:rPr lang="en-US" altLang="zh-TW" sz="2400" b="1" dirty="0"/>
              <a:t>ANC</a:t>
            </a:r>
            <a:r>
              <a:rPr lang="zh-TW" altLang="en-US" sz="2400" b="1" dirty="0"/>
              <a:t>序列，以降低取料所花費的時間。</a:t>
            </a:r>
          </a:p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583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實驗與討論</a:t>
            </a:r>
            <a:endParaRPr lang="en-US" altLang="zh-TW" sz="5400" b="1" dirty="0">
              <a:solidFill>
                <a:srgbClr val="C0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90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46642" y="1363345"/>
            <a:ext cx="8754233" cy="459218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b="1" u="sng" dirty="0" smtClean="0"/>
              <a:t>第三項</a:t>
            </a:r>
            <a:r>
              <a:rPr lang="zh-TW" altLang="en-US" b="1" u="sng" dirty="0"/>
              <a:t>比較</a:t>
            </a:r>
            <a:r>
              <a:rPr lang="zh-TW" altLang="en-US" b="1" dirty="0"/>
              <a:t>為完成一塊</a:t>
            </a:r>
            <a:r>
              <a:rPr lang="en-US" altLang="zh-TW" b="1" dirty="0">
                <a:solidFill>
                  <a:srgbClr val="FF0000"/>
                </a:solidFill>
              </a:rPr>
              <a:t>PCB</a:t>
            </a:r>
            <a:r>
              <a:rPr lang="zh-TW" altLang="en-US" b="1" dirty="0">
                <a:solidFill>
                  <a:srgbClr val="FF0000"/>
                </a:solidFill>
              </a:rPr>
              <a:t>裝配</a:t>
            </a:r>
            <a:r>
              <a:rPr lang="zh-TW" altLang="en-US" b="1" dirty="0" smtClean="0">
                <a:solidFill>
                  <a:srgbClr val="FF0000"/>
                </a:solidFill>
              </a:rPr>
              <a:t>的總時間</a:t>
            </a:r>
            <a:r>
              <a:rPr lang="zh-TW" altLang="en-US" b="1" dirty="0" smtClean="0">
                <a:solidFill>
                  <a:srgbClr val="0000CC"/>
                </a:solidFill>
                <a:latin typeface="標楷體"/>
                <a:ea typeface="標楷體"/>
              </a:rPr>
              <a:t>，</a:t>
            </a:r>
            <a:r>
              <a:rPr lang="zh-TW" altLang="en-US" b="1" dirty="0" smtClean="0"/>
              <a:t>若</a:t>
            </a:r>
            <a:r>
              <a:rPr lang="zh-TW" altLang="en-US" b="1" dirty="0"/>
              <a:t>能減少</a:t>
            </a:r>
            <a:r>
              <a:rPr lang="en-US" altLang="zh-TW" b="1" dirty="0"/>
              <a:t>PCB</a:t>
            </a:r>
            <a:r>
              <a:rPr lang="zh-TW" altLang="en-US" b="1" dirty="0"/>
              <a:t>裝配所耗費的時間成本，可在進行大量生產時增加更多的</a:t>
            </a:r>
            <a:r>
              <a:rPr lang="zh-TW" altLang="en-US" b="1" dirty="0" smtClean="0"/>
              <a:t>產量。</a:t>
            </a:r>
            <a:endParaRPr lang="en-US" altLang="zh-TW" b="1" dirty="0"/>
          </a:p>
          <a:p>
            <a:pPr>
              <a:lnSpc>
                <a:spcPct val="150000"/>
              </a:lnSpc>
            </a:pPr>
            <a:r>
              <a:rPr lang="zh-TW" altLang="en-US" b="1" dirty="0" smtClean="0"/>
              <a:t>。</a:t>
            </a:r>
            <a:endParaRPr lang="en-US" altLang="zh-TW" b="1" dirty="0" smtClean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393484"/>
              </p:ext>
            </p:extLst>
          </p:nvPr>
        </p:nvGraphicFramePr>
        <p:xfrm>
          <a:off x="532887" y="2440306"/>
          <a:ext cx="8054523" cy="43580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9702"/>
                <a:gridCol w="1016481"/>
                <a:gridCol w="1016481"/>
                <a:gridCol w="1016481"/>
                <a:gridCol w="1016481"/>
                <a:gridCol w="1051921"/>
                <a:gridCol w="1051921"/>
                <a:gridCol w="865055"/>
              </a:tblGrid>
              <a:tr h="38588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 ID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Total PCB assembly time (s)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510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Onsite engineer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 err="1">
                          <a:effectLst/>
                        </a:rPr>
                        <a:t>Loh</a:t>
                      </a:r>
                      <a:r>
                        <a:rPr lang="en-US" sz="1200" b="1" kern="100" dirty="0">
                          <a:effectLst/>
                        </a:rPr>
                        <a:t> et al.</a:t>
                      </a:r>
                      <a:endParaRPr lang="zh-TW" sz="1200" b="1" kern="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[39]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Sun et al.</a:t>
                      </a:r>
                      <a:endParaRPr lang="zh-TW" sz="1200" b="1" kern="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[40]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kern="0">
                          <a:effectLst/>
                        </a:rPr>
                        <a:t>Kanagaraj et al. [41]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</a:rPr>
                        <a:t>Chen et al. [42]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kern="0">
                          <a:effectLst/>
                        </a:rPr>
                        <a:t>Zhang et al. [43]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Our method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71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PCB_1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553.289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622.377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619.504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677.866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659.701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675.152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538.654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558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PCB_2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1292.53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1346.26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1341.29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1658.94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1676.91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1663.76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1243.29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39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PCB_3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631.713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745.796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711.205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1278.01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1157.9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1298.3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615.54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570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PCB_4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203.853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239.662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230.19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660.545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645.079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658.863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203.025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51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PCB_5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141.368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157.177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159.091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161.512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158.853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163.367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140.783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95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PCB_6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251.964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281.621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307.634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344.778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343.124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345.683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249.42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57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PCB_7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168.727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245.167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236.143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291.864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257.51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</a:rPr>
                        <a:t>298.508</a:t>
                      </a:r>
                      <a:endParaRPr lang="zh-TW" sz="12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161.204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514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PCB_8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140.505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138.234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141.839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143.838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138.734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143.88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137.946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76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PCB_9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109.435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133.457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132.342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173.749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147.372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157.458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102.875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76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PCB_10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34.2381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38.6468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40.1539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37.7527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36.3122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</a:rPr>
                        <a:t>40.3129</a:t>
                      </a:r>
                      <a:endParaRPr lang="zh-TW" sz="1200" b="1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33.5647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799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實驗與討論</a:t>
            </a:r>
            <a:endParaRPr lang="en-US" altLang="zh-TW" sz="5400" b="1" dirty="0">
              <a:solidFill>
                <a:srgbClr val="C0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91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/>
              <a:t>工程師規劃之</a:t>
            </a:r>
            <a:r>
              <a:rPr lang="en-US" altLang="zh-TW" b="1" dirty="0"/>
              <a:t>Head</a:t>
            </a:r>
            <a:r>
              <a:rPr lang="zh-TW" altLang="en-US" b="1" dirty="0"/>
              <a:t>移動</a:t>
            </a:r>
            <a:r>
              <a:rPr lang="zh-TW" altLang="en-US" b="1" dirty="0" smtClean="0"/>
              <a:t>路徑</a:t>
            </a:r>
            <a:endParaRPr lang="en-US" altLang="zh-TW" b="1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b="1" dirty="0"/>
              <a:t>本研究提出方法之</a:t>
            </a:r>
            <a:r>
              <a:rPr lang="en-US" altLang="zh-TW" b="1" dirty="0"/>
              <a:t>Head</a:t>
            </a:r>
            <a:r>
              <a:rPr lang="zh-TW" altLang="en-US" b="1" dirty="0"/>
              <a:t>移動路徑</a:t>
            </a:r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93" y="1970635"/>
            <a:ext cx="7477066" cy="2182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93" y="4653169"/>
            <a:ext cx="7417244" cy="202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106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C00000"/>
                </a:solidFill>
              </a:rPr>
              <a:t>實驗與討論</a:t>
            </a:r>
            <a:endParaRPr lang="en-US" altLang="zh-TW" sz="5400" b="1" dirty="0">
              <a:solidFill>
                <a:srgbClr val="C0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92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b="1" dirty="0" smtClean="0"/>
          </a:p>
          <a:p>
            <a:endParaRPr lang="en-US" altLang="zh-TW" b="1" dirty="0"/>
          </a:p>
          <a:p>
            <a:endParaRPr lang="en-US" altLang="zh-TW" b="1" dirty="0" smtClean="0"/>
          </a:p>
          <a:p>
            <a:r>
              <a:rPr lang="zh-TW" altLang="en-US" sz="3600" b="1" dirty="0" smtClean="0">
                <a:solidFill>
                  <a:srgbClr val="0000CC"/>
                </a:solidFill>
                <a:hlinkClick r:id="rId2" action="ppaction://hlinkfile"/>
              </a:rPr>
              <a:t>動態模擬</a:t>
            </a:r>
            <a:r>
              <a:rPr lang="en-US" altLang="zh-TW" sz="3600" b="1" dirty="0">
                <a:solidFill>
                  <a:srgbClr val="0000CC"/>
                </a:solidFill>
                <a:hlinkClick r:id="rId2" action="ppaction://hlinkfile"/>
              </a:rPr>
              <a:t>Head</a:t>
            </a:r>
            <a:r>
              <a:rPr lang="zh-TW" altLang="en-US" sz="3600" b="1" dirty="0">
                <a:solidFill>
                  <a:srgbClr val="0000CC"/>
                </a:solidFill>
                <a:hlinkClick r:id="rId2" action="ppaction://hlinkfile"/>
              </a:rPr>
              <a:t>移動路徑</a:t>
            </a:r>
            <a:endParaRPr lang="en-US" altLang="zh-TW" sz="3600" b="1" dirty="0">
              <a:solidFill>
                <a:srgbClr val="0000CC"/>
              </a:solidFill>
            </a:endParaRPr>
          </a:p>
          <a:p>
            <a:pPr lvl="1"/>
            <a:r>
              <a:rPr lang="zh-TW" altLang="en-US" sz="3200" b="1" dirty="0" smtClean="0"/>
              <a:t>比較</a:t>
            </a:r>
            <a:r>
              <a:rPr lang="zh-TW" altLang="en-US" sz="3200" b="1" dirty="0" smtClean="0">
                <a:solidFill>
                  <a:srgbClr val="0000CC"/>
                </a:solidFill>
              </a:rPr>
              <a:t>工程師</a:t>
            </a:r>
            <a:r>
              <a:rPr lang="zh-TW" altLang="en-US" sz="3200" b="1" dirty="0" smtClean="0"/>
              <a:t>及</a:t>
            </a:r>
            <a:r>
              <a:rPr lang="zh-TW" altLang="en-US" sz="3200" b="1" dirty="0" smtClean="0">
                <a:solidFill>
                  <a:srgbClr val="0000CC"/>
                </a:solidFill>
              </a:rPr>
              <a:t>我們</a:t>
            </a:r>
            <a:r>
              <a:rPr lang="zh-TW" altLang="en-US" sz="3200" b="1" dirty="0" smtClean="0"/>
              <a:t>的方法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53052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95320" y="93359"/>
            <a:ext cx="7793037" cy="1127125"/>
          </a:xfrm>
        </p:spPr>
        <p:txBody>
          <a:bodyPr>
            <a:normAutofit/>
          </a:bodyPr>
          <a:lstStyle/>
          <a:p>
            <a:r>
              <a:rPr lang="zh-TW" altLang="en-US" sz="6000" b="1" dirty="0" smtClean="0">
                <a:solidFill>
                  <a:srgbClr val="C00000"/>
                </a:solidFill>
              </a:rPr>
              <a:t>結論</a:t>
            </a:r>
            <a:endParaRPr lang="en-US" altLang="zh-TW" sz="6000" b="1" dirty="0">
              <a:solidFill>
                <a:srgbClr val="C0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93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6169" y="1787774"/>
            <a:ext cx="8217632" cy="507022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3200" b="1" dirty="0" smtClean="0"/>
              <a:t>成功利用</a:t>
            </a:r>
            <a:r>
              <a:rPr lang="zh-TW" altLang="en-US" sz="3200" b="1" dirty="0">
                <a:solidFill>
                  <a:srgbClr val="0000CC"/>
                </a:solidFill>
              </a:rPr>
              <a:t>混和基因演算法</a:t>
            </a:r>
            <a:r>
              <a:rPr lang="zh-TW" altLang="en-US" sz="3200" b="1" dirty="0"/>
              <a:t>解決貼片機工作排程優化</a:t>
            </a:r>
            <a:r>
              <a:rPr lang="zh-TW" altLang="en-US" sz="3200" b="1" dirty="0" smtClean="0"/>
              <a:t>問題</a:t>
            </a:r>
            <a:endParaRPr lang="en-US" altLang="zh-TW" sz="3200" b="1" dirty="0" smtClean="0"/>
          </a:p>
          <a:p>
            <a:pPr>
              <a:lnSpc>
                <a:spcPct val="150000"/>
              </a:lnSpc>
            </a:pPr>
            <a:r>
              <a:rPr lang="zh-TW" altLang="en-US" sz="3200" b="1" dirty="0" smtClean="0">
                <a:latin typeface="標楷體" panose="03000509000000000000" pitchFamily="65" charset="-120"/>
              </a:rPr>
              <a:t>與其他方法做比較，不管在</a:t>
            </a:r>
            <a:r>
              <a:rPr lang="zh-TW" altLang="en-US" sz="3200" b="1" dirty="0" smtClean="0">
                <a:solidFill>
                  <a:srgbClr val="C00000"/>
                </a:solidFill>
                <a:latin typeface="標楷體" panose="03000509000000000000" pitchFamily="65" charset="-120"/>
              </a:rPr>
              <a:t>同時取料</a:t>
            </a:r>
            <a:r>
              <a:rPr lang="zh-TW" altLang="en-US" sz="3200" b="1" dirty="0">
                <a:solidFill>
                  <a:srgbClr val="C00000"/>
                </a:solidFill>
                <a:latin typeface="標楷體" panose="03000509000000000000" pitchFamily="65" charset="-120"/>
              </a:rPr>
              <a:t>次數</a:t>
            </a:r>
            <a:r>
              <a:rPr lang="zh-TW" altLang="en-US" sz="3200" b="1" dirty="0">
                <a:latin typeface="標楷體" panose="03000509000000000000" pitchFamily="65" charset="-120"/>
              </a:rPr>
              <a:t>、</a:t>
            </a:r>
            <a:r>
              <a:rPr lang="zh-TW" altLang="en-US" sz="3200" b="1" dirty="0">
                <a:solidFill>
                  <a:srgbClr val="C00000"/>
                </a:solidFill>
                <a:latin typeface="標楷體" panose="03000509000000000000" pitchFamily="65" charset="-120"/>
              </a:rPr>
              <a:t>取置頭的總移動</a:t>
            </a:r>
            <a:r>
              <a:rPr lang="zh-TW" altLang="en-US" sz="3200" b="1" dirty="0" smtClean="0">
                <a:solidFill>
                  <a:srgbClr val="C00000"/>
                </a:solidFill>
                <a:latin typeface="標楷體" panose="03000509000000000000" pitchFamily="65" charset="-120"/>
              </a:rPr>
              <a:t>距離</a:t>
            </a:r>
            <a:r>
              <a:rPr lang="zh-TW" altLang="en-US" sz="3200" b="1" dirty="0">
                <a:latin typeface="標楷體" panose="03000509000000000000" pitchFamily="65" charset="-120"/>
              </a:rPr>
              <a:t>、及</a:t>
            </a:r>
            <a:r>
              <a:rPr lang="zh-TW" altLang="en-US" sz="3200" b="1" dirty="0" smtClean="0">
                <a:solidFill>
                  <a:srgbClr val="C00000"/>
                </a:solidFill>
                <a:latin typeface="標楷體" panose="03000509000000000000" pitchFamily="65" charset="-120"/>
              </a:rPr>
              <a:t>完成</a:t>
            </a:r>
            <a:r>
              <a:rPr lang="en-US" altLang="zh-TW" sz="3200" b="1" dirty="0" smtClean="0">
                <a:solidFill>
                  <a:srgbClr val="C00000"/>
                </a:solidFill>
                <a:latin typeface="標楷體" panose="03000509000000000000" pitchFamily="65" charset="-120"/>
              </a:rPr>
              <a:t>PCB</a:t>
            </a:r>
            <a:r>
              <a:rPr lang="zh-TW" altLang="en-US" sz="3200" b="1" dirty="0">
                <a:solidFill>
                  <a:srgbClr val="C00000"/>
                </a:solidFill>
                <a:latin typeface="標楷體" panose="03000509000000000000" pitchFamily="65" charset="-120"/>
              </a:rPr>
              <a:t>裝配的總</a:t>
            </a:r>
            <a:r>
              <a:rPr lang="zh-TW" altLang="en-US" sz="3200" b="1" dirty="0" smtClean="0">
                <a:solidFill>
                  <a:srgbClr val="C00000"/>
                </a:solidFill>
                <a:latin typeface="標楷體" panose="03000509000000000000" pitchFamily="65" charset="-120"/>
              </a:rPr>
              <a:t>時間</a:t>
            </a:r>
            <a:r>
              <a:rPr lang="zh-TW" altLang="en-US" sz="3200" b="1" dirty="0" smtClean="0">
                <a:latin typeface="標楷體" panose="03000509000000000000" pitchFamily="65" charset="-120"/>
              </a:rPr>
              <a:t>均優於其他方法。</a:t>
            </a:r>
            <a:endParaRPr lang="en-US" altLang="zh-TW" sz="3200" b="1" dirty="0" smtClean="0">
              <a:latin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b="1" dirty="0" smtClean="0">
                <a:latin typeface="標楷體" panose="03000509000000000000" pitchFamily="65" charset="-120"/>
              </a:rPr>
              <a:t>有效提升</a:t>
            </a:r>
            <a:r>
              <a:rPr lang="zh-TW" altLang="en-US" sz="3200" b="1" dirty="0" smtClean="0">
                <a:solidFill>
                  <a:srgbClr val="0000CC"/>
                </a:solidFill>
                <a:latin typeface="標楷體" panose="03000509000000000000" pitchFamily="65" charset="-120"/>
              </a:rPr>
              <a:t>生產效能</a:t>
            </a:r>
            <a:endParaRPr lang="en-US" altLang="zh-TW" sz="3200" b="1" dirty="0" smtClean="0">
              <a:solidFill>
                <a:srgbClr val="0000CC"/>
              </a:solidFill>
              <a:latin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6025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95320" y="93359"/>
            <a:ext cx="7793037" cy="1127125"/>
          </a:xfrm>
        </p:spPr>
        <p:txBody>
          <a:bodyPr>
            <a:normAutofit/>
          </a:bodyPr>
          <a:lstStyle/>
          <a:p>
            <a:r>
              <a:rPr lang="zh-TW" altLang="en-US" sz="6000" b="1" dirty="0" smtClean="0">
                <a:solidFill>
                  <a:srgbClr val="C00000"/>
                </a:solidFill>
              </a:rPr>
              <a:t>結論</a:t>
            </a:r>
            <a:endParaRPr lang="en-US" altLang="zh-TW" sz="6000" b="1" dirty="0">
              <a:solidFill>
                <a:srgbClr val="C0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94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3620" y="1458761"/>
            <a:ext cx="8128000" cy="45466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3200" b="1" dirty="0">
                <a:solidFill>
                  <a:srgbClr val="0000CC"/>
                </a:solidFill>
              </a:rPr>
              <a:t>後續</a:t>
            </a:r>
            <a:r>
              <a:rPr lang="zh-TW" altLang="en-US" sz="3200" b="1" dirty="0" smtClean="0">
                <a:solidFill>
                  <a:srgbClr val="0000CC"/>
                </a:solidFill>
              </a:rPr>
              <a:t>研究</a:t>
            </a:r>
            <a:endParaRPr lang="en-US" altLang="zh-TW" sz="3200" b="1" dirty="0" smtClean="0">
              <a:solidFill>
                <a:srgbClr val="0000CC"/>
              </a:solidFill>
            </a:endParaRPr>
          </a:p>
          <a:p>
            <a:pPr lvl="1">
              <a:lnSpc>
                <a:spcPct val="150000"/>
              </a:lnSpc>
            </a:pPr>
            <a:r>
              <a:rPr lang="zh-TW" altLang="en-US" sz="2800" b="1" dirty="0" smtClean="0"/>
              <a:t>本</a:t>
            </a:r>
            <a:r>
              <a:rPr lang="zh-TW" altLang="en-US" sz="2800" b="1" dirty="0"/>
              <a:t>研究機台在實際的運作情形上</a:t>
            </a:r>
            <a:r>
              <a:rPr lang="zh-TW" altLang="en-US" sz="2800" b="1" dirty="0" smtClean="0"/>
              <a:t>，</a:t>
            </a:r>
            <a:r>
              <a:rPr lang="zh-TW" altLang="en-US" sz="2800" b="1" dirty="0">
                <a:solidFill>
                  <a:srgbClr val="FF0000"/>
                </a:solidFill>
              </a:rPr>
              <a:t>會有需要搭載大型元件的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需求</a:t>
            </a:r>
            <a:r>
              <a:rPr lang="zh-TW" altLang="en-US" sz="28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sz="2800" b="1" dirty="0" smtClean="0"/>
              <a:t>當</a:t>
            </a:r>
            <a:r>
              <a:rPr lang="zh-TW" altLang="en-US" sz="2800" b="1" dirty="0"/>
              <a:t>要執行取料作業時若元件的外型較大，抓取該大型元件的取置頭兩側將佔用掉較大的空間，</a:t>
            </a:r>
            <a:r>
              <a:rPr lang="zh-TW" altLang="en-US" sz="2800" b="1" dirty="0">
                <a:solidFill>
                  <a:srgbClr val="0000CC"/>
                </a:solidFill>
              </a:rPr>
              <a:t>導致此取置頭左右兩側的取置頭因空間不足，不可再用來吸取其他元件</a:t>
            </a:r>
            <a:r>
              <a:rPr lang="zh-TW" altLang="en-US" sz="2800" b="1" dirty="0" smtClean="0"/>
              <a:t>，因此</a:t>
            </a:r>
            <a:r>
              <a:rPr lang="zh-TW" altLang="en-US" sz="2800" b="1" dirty="0"/>
              <a:t>建議後續研究中可將此限制加入考慮。</a:t>
            </a:r>
          </a:p>
        </p:txBody>
      </p:sp>
    </p:spTree>
    <p:extLst>
      <p:ext uri="{BB962C8B-B14F-4D97-AF65-F5344CB8AC3E}">
        <p14:creationId xmlns:p14="http://schemas.microsoft.com/office/powerpoint/2010/main" val="197136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38216E-4032-452D-BD8F-35B1C9671E05}" type="slidenum">
              <a:rPr lang="en-US" altLang="zh-TW"/>
              <a:pPr>
                <a:defRPr/>
              </a:pPr>
              <a:t>95</a:t>
            </a:fld>
            <a:endParaRPr lang="en-US" altLang="zh-TW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1567732" y="298501"/>
            <a:ext cx="8229600" cy="882650"/>
          </a:xfrm>
        </p:spPr>
        <p:txBody>
          <a:bodyPr/>
          <a:lstStyle/>
          <a:p>
            <a:r>
              <a:rPr lang="zh-TW" altLang="en-US" sz="6000" b="1" dirty="0" smtClean="0">
                <a:solidFill>
                  <a:srgbClr val="C00000"/>
                </a:solidFill>
              </a:rPr>
              <a:t>結論</a:t>
            </a:r>
            <a:endParaRPr lang="zh-TW" altLang="en-US" sz="6000" b="1" dirty="0">
              <a:solidFill>
                <a:srgbClr val="C00000"/>
              </a:solidFill>
            </a:endParaRPr>
          </a:p>
        </p:txBody>
      </p:sp>
      <p:grpSp>
        <p:nvGrpSpPr>
          <p:cNvPr id="14340" name="群組 154"/>
          <p:cNvGrpSpPr>
            <a:grpSpLocks/>
          </p:cNvGrpSpPr>
          <p:nvPr/>
        </p:nvGrpSpPr>
        <p:grpSpPr bwMode="auto">
          <a:xfrm>
            <a:off x="1269501" y="1922491"/>
            <a:ext cx="6775791" cy="4161231"/>
            <a:chOff x="1557337" y="1619250"/>
            <a:chExt cx="6029325" cy="3619500"/>
          </a:xfrm>
        </p:grpSpPr>
        <p:sp>
          <p:nvSpPr>
            <p:cNvPr id="14412" name="Rectangle 127"/>
            <p:cNvSpPr>
              <a:spLocks noChangeArrowheads="1"/>
            </p:cNvSpPr>
            <p:nvPr/>
          </p:nvSpPr>
          <p:spPr bwMode="auto">
            <a:xfrm>
              <a:off x="5348287" y="3495675"/>
              <a:ext cx="714375" cy="65722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14413" name="Group 2"/>
            <p:cNvGrpSpPr>
              <a:grpSpLocks/>
            </p:cNvGrpSpPr>
            <p:nvPr/>
          </p:nvGrpSpPr>
          <p:grpSpPr bwMode="auto">
            <a:xfrm>
              <a:off x="1976010" y="1666876"/>
              <a:ext cx="380999" cy="1409700"/>
              <a:chOff x="419100" y="47625"/>
              <a:chExt cx="982" cy="3072"/>
            </a:xfrm>
          </p:grpSpPr>
          <p:sp>
            <p:nvSpPr>
              <p:cNvPr id="14539" name="Rectangle 3"/>
              <p:cNvSpPr>
                <a:spLocks noChangeArrowheads="1"/>
              </p:cNvSpPr>
              <p:nvPr/>
            </p:nvSpPr>
            <p:spPr bwMode="auto">
              <a:xfrm>
                <a:off x="419430" y="47625"/>
                <a:ext cx="357" cy="135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40" name="Rectangle 4"/>
              <p:cNvSpPr>
                <a:spLocks noChangeArrowheads="1"/>
              </p:cNvSpPr>
              <p:nvPr/>
            </p:nvSpPr>
            <p:spPr bwMode="auto">
              <a:xfrm>
                <a:off x="419311" y="48975"/>
                <a:ext cx="595" cy="7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41" name="Rectangle 5"/>
              <p:cNvSpPr>
                <a:spLocks noChangeArrowheads="1"/>
              </p:cNvSpPr>
              <p:nvPr/>
            </p:nvSpPr>
            <p:spPr bwMode="auto">
              <a:xfrm>
                <a:off x="419100" y="49695"/>
                <a:ext cx="982" cy="17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42" name="Rectangle 6"/>
              <p:cNvSpPr>
                <a:spLocks noChangeArrowheads="1"/>
              </p:cNvSpPr>
              <p:nvPr/>
            </p:nvSpPr>
            <p:spPr bwMode="auto">
              <a:xfrm>
                <a:off x="419387" y="49874"/>
                <a:ext cx="454" cy="46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43" name="Rectangle 7"/>
              <p:cNvSpPr>
                <a:spLocks noChangeArrowheads="1"/>
              </p:cNvSpPr>
              <p:nvPr/>
            </p:nvSpPr>
            <p:spPr bwMode="auto">
              <a:xfrm>
                <a:off x="419460" y="50340"/>
                <a:ext cx="295" cy="3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44" name="Rectangle 8"/>
              <p:cNvSpPr>
                <a:spLocks noChangeArrowheads="1"/>
              </p:cNvSpPr>
              <p:nvPr/>
            </p:nvSpPr>
            <p:spPr bwMode="auto">
              <a:xfrm>
                <a:off x="419311" y="50640"/>
                <a:ext cx="604" cy="5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14414" name="Group 9"/>
            <p:cNvGrpSpPr>
              <a:grpSpLocks/>
            </p:cNvGrpSpPr>
            <p:nvPr/>
          </p:nvGrpSpPr>
          <p:grpSpPr bwMode="auto">
            <a:xfrm>
              <a:off x="2682431" y="1666876"/>
              <a:ext cx="428626" cy="1409700"/>
              <a:chOff x="1123950" y="47625"/>
              <a:chExt cx="982" cy="3072"/>
            </a:xfrm>
          </p:grpSpPr>
          <p:sp>
            <p:nvSpPr>
              <p:cNvPr id="14533" name="Rectangle 10"/>
              <p:cNvSpPr>
                <a:spLocks noChangeArrowheads="1"/>
              </p:cNvSpPr>
              <p:nvPr/>
            </p:nvSpPr>
            <p:spPr bwMode="auto">
              <a:xfrm>
                <a:off x="1124280" y="47625"/>
                <a:ext cx="357" cy="135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34" name="Rectangle 11"/>
              <p:cNvSpPr>
                <a:spLocks noChangeArrowheads="1"/>
              </p:cNvSpPr>
              <p:nvPr/>
            </p:nvSpPr>
            <p:spPr bwMode="auto">
              <a:xfrm>
                <a:off x="1124161" y="48975"/>
                <a:ext cx="595" cy="7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35" name="Rectangle 12"/>
              <p:cNvSpPr>
                <a:spLocks noChangeArrowheads="1"/>
              </p:cNvSpPr>
              <p:nvPr/>
            </p:nvSpPr>
            <p:spPr bwMode="auto">
              <a:xfrm>
                <a:off x="1123950" y="49695"/>
                <a:ext cx="982" cy="17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36" name="Rectangle 13"/>
              <p:cNvSpPr>
                <a:spLocks noChangeArrowheads="1"/>
              </p:cNvSpPr>
              <p:nvPr/>
            </p:nvSpPr>
            <p:spPr bwMode="auto">
              <a:xfrm>
                <a:off x="1124237" y="49874"/>
                <a:ext cx="454" cy="46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37" name="Rectangle 14"/>
              <p:cNvSpPr>
                <a:spLocks noChangeArrowheads="1"/>
              </p:cNvSpPr>
              <p:nvPr/>
            </p:nvSpPr>
            <p:spPr bwMode="auto">
              <a:xfrm>
                <a:off x="1124310" y="50340"/>
                <a:ext cx="295" cy="3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38" name="Rectangle 15"/>
              <p:cNvSpPr>
                <a:spLocks noChangeArrowheads="1"/>
              </p:cNvSpPr>
              <p:nvPr/>
            </p:nvSpPr>
            <p:spPr bwMode="auto">
              <a:xfrm>
                <a:off x="1124161" y="50640"/>
                <a:ext cx="604" cy="5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14415" name="Group 16"/>
            <p:cNvGrpSpPr>
              <a:grpSpLocks/>
            </p:cNvGrpSpPr>
            <p:nvPr/>
          </p:nvGrpSpPr>
          <p:grpSpPr bwMode="auto">
            <a:xfrm>
              <a:off x="3387999" y="1666876"/>
              <a:ext cx="390526" cy="1409700"/>
              <a:chOff x="1828800" y="47625"/>
              <a:chExt cx="982" cy="3072"/>
            </a:xfrm>
          </p:grpSpPr>
          <p:sp>
            <p:nvSpPr>
              <p:cNvPr id="14527" name="Rectangle 17"/>
              <p:cNvSpPr>
                <a:spLocks noChangeArrowheads="1"/>
              </p:cNvSpPr>
              <p:nvPr/>
            </p:nvSpPr>
            <p:spPr bwMode="auto">
              <a:xfrm>
                <a:off x="1829130" y="47625"/>
                <a:ext cx="357" cy="135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28" name="Rectangle 18"/>
              <p:cNvSpPr>
                <a:spLocks noChangeArrowheads="1"/>
              </p:cNvSpPr>
              <p:nvPr/>
            </p:nvSpPr>
            <p:spPr bwMode="auto">
              <a:xfrm>
                <a:off x="1829011" y="48975"/>
                <a:ext cx="595" cy="7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29" name="Rectangle 19"/>
              <p:cNvSpPr>
                <a:spLocks noChangeArrowheads="1"/>
              </p:cNvSpPr>
              <p:nvPr/>
            </p:nvSpPr>
            <p:spPr bwMode="auto">
              <a:xfrm>
                <a:off x="1828800" y="49695"/>
                <a:ext cx="982" cy="17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30" name="Rectangle 20"/>
              <p:cNvSpPr>
                <a:spLocks noChangeArrowheads="1"/>
              </p:cNvSpPr>
              <p:nvPr/>
            </p:nvSpPr>
            <p:spPr bwMode="auto">
              <a:xfrm>
                <a:off x="1829087" y="49874"/>
                <a:ext cx="454" cy="46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31" name="Rectangle 21"/>
              <p:cNvSpPr>
                <a:spLocks noChangeArrowheads="1"/>
              </p:cNvSpPr>
              <p:nvPr/>
            </p:nvSpPr>
            <p:spPr bwMode="auto">
              <a:xfrm>
                <a:off x="1829160" y="50340"/>
                <a:ext cx="295" cy="3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32" name="Rectangle 22"/>
              <p:cNvSpPr>
                <a:spLocks noChangeArrowheads="1"/>
              </p:cNvSpPr>
              <p:nvPr/>
            </p:nvSpPr>
            <p:spPr bwMode="auto">
              <a:xfrm>
                <a:off x="1829011" y="50640"/>
                <a:ext cx="604" cy="5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14416" name="Group 23"/>
            <p:cNvGrpSpPr>
              <a:grpSpLocks/>
            </p:cNvGrpSpPr>
            <p:nvPr/>
          </p:nvGrpSpPr>
          <p:grpSpPr bwMode="auto">
            <a:xfrm>
              <a:off x="5504703" y="1666876"/>
              <a:ext cx="390526" cy="1409700"/>
              <a:chOff x="3943350" y="47625"/>
              <a:chExt cx="982" cy="3072"/>
            </a:xfrm>
          </p:grpSpPr>
          <p:sp>
            <p:nvSpPr>
              <p:cNvPr id="14521" name="Rectangle 24"/>
              <p:cNvSpPr>
                <a:spLocks noChangeArrowheads="1"/>
              </p:cNvSpPr>
              <p:nvPr/>
            </p:nvSpPr>
            <p:spPr bwMode="auto">
              <a:xfrm>
                <a:off x="3943680" y="47625"/>
                <a:ext cx="357" cy="135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22" name="Rectangle 25"/>
              <p:cNvSpPr>
                <a:spLocks noChangeArrowheads="1"/>
              </p:cNvSpPr>
              <p:nvPr/>
            </p:nvSpPr>
            <p:spPr bwMode="auto">
              <a:xfrm>
                <a:off x="3943561" y="48975"/>
                <a:ext cx="595" cy="7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23" name="Rectangle 26"/>
              <p:cNvSpPr>
                <a:spLocks noChangeArrowheads="1"/>
              </p:cNvSpPr>
              <p:nvPr/>
            </p:nvSpPr>
            <p:spPr bwMode="auto">
              <a:xfrm>
                <a:off x="3943350" y="49695"/>
                <a:ext cx="982" cy="17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24" name="Rectangle 27"/>
              <p:cNvSpPr>
                <a:spLocks noChangeArrowheads="1"/>
              </p:cNvSpPr>
              <p:nvPr/>
            </p:nvSpPr>
            <p:spPr bwMode="auto">
              <a:xfrm>
                <a:off x="3943637" y="49874"/>
                <a:ext cx="454" cy="46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25" name="Rectangle 28"/>
              <p:cNvSpPr>
                <a:spLocks noChangeArrowheads="1"/>
              </p:cNvSpPr>
              <p:nvPr/>
            </p:nvSpPr>
            <p:spPr bwMode="auto">
              <a:xfrm>
                <a:off x="3943710" y="50340"/>
                <a:ext cx="295" cy="3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26" name="Rectangle 29"/>
              <p:cNvSpPr>
                <a:spLocks noChangeArrowheads="1"/>
              </p:cNvSpPr>
              <p:nvPr/>
            </p:nvSpPr>
            <p:spPr bwMode="auto">
              <a:xfrm>
                <a:off x="3943561" y="50640"/>
                <a:ext cx="604" cy="5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sp>
          <p:nvSpPr>
            <p:cNvPr id="14417" name="Rectangle 30"/>
            <p:cNvSpPr>
              <a:spLocks noChangeArrowheads="1"/>
            </p:cNvSpPr>
            <p:nvPr/>
          </p:nvSpPr>
          <p:spPr bwMode="auto">
            <a:xfrm>
              <a:off x="6243637" y="1619250"/>
              <a:ext cx="76200" cy="12001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18" name="Rectangle 31"/>
            <p:cNvSpPr>
              <a:spLocks noChangeArrowheads="1"/>
            </p:cNvSpPr>
            <p:nvPr/>
          </p:nvSpPr>
          <p:spPr bwMode="auto">
            <a:xfrm>
              <a:off x="6138862" y="2438400"/>
              <a:ext cx="104775" cy="3810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19" name="Rectangle 32"/>
            <p:cNvSpPr>
              <a:spLocks noChangeArrowheads="1"/>
            </p:cNvSpPr>
            <p:nvPr/>
          </p:nvSpPr>
          <p:spPr bwMode="auto">
            <a:xfrm>
              <a:off x="1557337" y="1714500"/>
              <a:ext cx="76200" cy="10572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20" name="Rectangle 33"/>
            <p:cNvSpPr>
              <a:spLocks noChangeArrowheads="1"/>
            </p:cNvSpPr>
            <p:nvPr/>
          </p:nvSpPr>
          <p:spPr bwMode="auto">
            <a:xfrm>
              <a:off x="1633537" y="2400300"/>
              <a:ext cx="104775" cy="3714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21" name="Rectangle 34"/>
            <p:cNvSpPr>
              <a:spLocks noChangeArrowheads="1"/>
            </p:cNvSpPr>
            <p:nvPr/>
          </p:nvSpPr>
          <p:spPr bwMode="auto">
            <a:xfrm>
              <a:off x="1633537" y="2667000"/>
              <a:ext cx="104775" cy="104775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22" name="Rectangle 35"/>
            <p:cNvSpPr>
              <a:spLocks noChangeArrowheads="1"/>
            </p:cNvSpPr>
            <p:nvPr/>
          </p:nvSpPr>
          <p:spPr bwMode="auto">
            <a:xfrm>
              <a:off x="6138862" y="2714625"/>
              <a:ext cx="104775" cy="104775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14423" name="Group 36"/>
            <p:cNvGrpSpPr>
              <a:grpSpLocks/>
            </p:cNvGrpSpPr>
            <p:nvPr/>
          </p:nvGrpSpPr>
          <p:grpSpPr bwMode="auto">
            <a:xfrm>
              <a:off x="1833562" y="3076575"/>
              <a:ext cx="676275" cy="114300"/>
              <a:chOff x="276225" y="1457325"/>
              <a:chExt cx="1874" cy="198"/>
            </a:xfrm>
          </p:grpSpPr>
          <p:sp>
            <p:nvSpPr>
              <p:cNvPr id="14514" name="Rectangle 37"/>
              <p:cNvSpPr>
                <a:spLocks noChangeArrowheads="1"/>
              </p:cNvSpPr>
              <p:nvPr/>
            </p:nvSpPr>
            <p:spPr bwMode="auto">
              <a:xfrm>
                <a:off x="276562" y="1457325"/>
                <a:ext cx="1284" cy="11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15" name="Line 38"/>
              <p:cNvSpPr>
                <a:spLocks noChangeShapeType="1"/>
              </p:cNvSpPr>
              <p:nvPr/>
            </p:nvSpPr>
            <p:spPr bwMode="auto">
              <a:xfrm flipH="1">
                <a:off x="277746" y="1457393"/>
                <a:ext cx="2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16" name="Line 39"/>
              <p:cNvSpPr>
                <a:spLocks noChangeShapeType="1"/>
              </p:cNvSpPr>
              <p:nvPr/>
            </p:nvSpPr>
            <p:spPr bwMode="auto">
              <a:xfrm>
                <a:off x="276369" y="1457393"/>
                <a:ext cx="0" cy="1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17" name="Line 40"/>
              <p:cNvSpPr>
                <a:spLocks noChangeShapeType="1"/>
              </p:cNvSpPr>
              <p:nvPr/>
            </p:nvSpPr>
            <p:spPr bwMode="auto">
              <a:xfrm flipH="1">
                <a:off x="276225" y="1457523"/>
                <a:ext cx="14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18" name="Line 41"/>
              <p:cNvSpPr>
                <a:spLocks noChangeShapeType="1"/>
              </p:cNvSpPr>
              <p:nvPr/>
            </p:nvSpPr>
            <p:spPr bwMode="auto">
              <a:xfrm flipH="1">
                <a:off x="276371" y="1457393"/>
                <a:ext cx="2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19" name="Line 42"/>
              <p:cNvSpPr>
                <a:spLocks noChangeShapeType="1"/>
              </p:cNvSpPr>
              <p:nvPr/>
            </p:nvSpPr>
            <p:spPr bwMode="auto">
              <a:xfrm>
                <a:off x="277965" y="1457393"/>
                <a:ext cx="0" cy="1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20" name="Line 43"/>
              <p:cNvSpPr>
                <a:spLocks noChangeShapeType="1"/>
              </p:cNvSpPr>
              <p:nvPr/>
            </p:nvSpPr>
            <p:spPr bwMode="auto">
              <a:xfrm flipH="1">
                <a:off x="277954" y="1457523"/>
                <a:ext cx="14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14424" name="Group 44"/>
            <p:cNvGrpSpPr>
              <a:grpSpLocks/>
            </p:cNvGrpSpPr>
            <p:nvPr/>
          </p:nvGrpSpPr>
          <p:grpSpPr bwMode="auto">
            <a:xfrm>
              <a:off x="2557462" y="3076575"/>
              <a:ext cx="676275" cy="114300"/>
              <a:chOff x="1000125" y="1457325"/>
              <a:chExt cx="1874" cy="198"/>
            </a:xfrm>
          </p:grpSpPr>
          <p:sp>
            <p:nvSpPr>
              <p:cNvPr id="14507" name="Rectangle 45"/>
              <p:cNvSpPr>
                <a:spLocks noChangeArrowheads="1"/>
              </p:cNvSpPr>
              <p:nvPr/>
            </p:nvSpPr>
            <p:spPr bwMode="auto">
              <a:xfrm>
                <a:off x="1000462" y="1457325"/>
                <a:ext cx="1284" cy="11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08" name="Line 46"/>
              <p:cNvSpPr>
                <a:spLocks noChangeShapeType="1"/>
              </p:cNvSpPr>
              <p:nvPr/>
            </p:nvSpPr>
            <p:spPr bwMode="auto">
              <a:xfrm flipH="1">
                <a:off x="1001646" y="1457393"/>
                <a:ext cx="2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09" name="Line 47"/>
              <p:cNvSpPr>
                <a:spLocks noChangeShapeType="1"/>
              </p:cNvSpPr>
              <p:nvPr/>
            </p:nvSpPr>
            <p:spPr bwMode="auto">
              <a:xfrm>
                <a:off x="1000269" y="1457393"/>
                <a:ext cx="0" cy="1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10" name="Line 48"/>
              <p:cNvSpPr>
                <a:spLocks noChangeShapeType="1"/>
              </p:cNvSpPr>
              <p:nvPr/>
            </p:nvSpPr>
            <p:spPr bwMode="auto">
              <a:xfrm flipH="1">
                <a:off x="1000125" y="1457523"/>
                <a:ext cx="14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11" name="Line 49"/>
              <p:cNvSpPr>
                <a:spLocks noChangeShapeType="1"/>
              </p:cNvSpPr>
              <p:nvPr/>
            </p:nvSpPr>
            <p:spPr bwMode="auto">
              <a:xfrm flipH="1">
                <a:off x="1000271" y="1457393"/>
                <a:ext cx="2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12" name="Line 50"/>
              <p:cNvSpPr>
                <a:spLocks noChangeShapeType="1"/>
              </p:cNvSpPr>
              <p:nvPr/>
            </p:nvSpPr>
            <p:spPr bwMode="auto">
              <a:xfrm>
                <a:off x="1001865" y="1457393"/>
                <a:ext cx="0" cy="1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13" name="Line 51"/>
              <p:cNvSpPr>
                <a:spLocks noChangeShapeType="1"/>
              </p:cNvSpPr>
              <p:nvPr/>
            </p:nvSpPr>
            <p:spPr bwMode="auto">
              <a:xfrm flipH="1">
                <a:off x="1001854" y="1457523"/>
                <a:ext cx="14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14425" name="Group 52"/>
            <p:cNvGrpSpPr>
              <a:grpSpLocks/>
            </p:cNvGrpSpPr>
            <p:nvPr/>
          </p:nvGrpSpPr>
          <p:grpSpPr bwMode="auto">
            <a:xfrm>
              <a:off x="3251882" y="3076575"/>
              <a:ext cx="666749" cy="114300"/>
              <a:chOff x="1695450" y="1457325"/>
              <a:chExt cx="1874" cy="198"/>
            </a:xfrm>
          </p:grpSpPr>
          <p:sp>
            <p:nvSpPr>
              <p:cNvPr id="14500" name="Rectangle 53"/>
              <p:cNvSpPr>
                <a:spLocks noChangeArrowheads="1"/>
              </p:cNvSpPr>
              <p:nvPr/>
            </p:nvSpPr>
            <p:spPr bwMode="auto">
              <a:xfrm>
                <a:off x="1695787" y="1457325"/>
                <a:ext cx="1284" cy="11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01" name="Line 54"/>
              <p:cNvSpPr>
                <a:spLocks noChangeShapeType="1"/>
              </p:cNvSpPr>
              <p:nvPr/>
            </p:nvSpPr>
            <p:spPr bwMode="auto">
              <a:xfrm flipH="1">
                <a:off x="1696971" y="1457393"/>
                <a:ext cx="2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02" name="Line 55"/>
              <p:cNvSpPr>
                <a:spLocks noChangeShapeType="1"/>
              </p:cNvSpPr>
              <p:nvPr/>
            </p:nvSpPr>
            <p:spPr bwMode="auto">
              <a:xfrm>
                <a:off x="1695594" y="1457393"/>
                <a:ext cx="0" cy="1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03" name="Line 56"/>
              <p:cNvSpPr>
                <a:spLocks noChangeShapeType="1"/>
              </p:cNvSpPr>
              <p:nvPr/>
            </p:nvSpPr>
            <p:spPr bwMode="auto">
              <a:xfrm flipH="1">
                <a:off x="1695450" y="1457523"/>
                <a:ext cx="14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04" name="Line 57"/>
              <p:cNvSpPr>
                <a:spLocks noChangeShapeType="1"/>
              </p:cNvSpPr>
              <p:nvPr/>
            </p:nvSpPr>
            <p:spPr bwMode="auto">
              <a:xfrm flipH="1">
                <a:off x="1695596" y="1457393"/>
                <a:ext cx="2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05" name="Line 58"/>
              <p:cNvSpPr>
                <a:spLocks noChangeShapeType="1"/>
              </p:cNvSpPr>
              <p:nvPr/>
            </p:nvSpPr>
            <p:spPr bwMode="auto">
              <a:xfrm>
                <a:off x="1697190" y="1457393"/>
                <a:ext cx="0" cy="1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06" name="Line 59"/>
              <p:cNvSpPr>
                <a:spLocks noChangeShapeType="1"/>
              </p:cNvSpPr>
              <p:nvPr/>
            </p:nvSpPr>
            <p:spPr bwMode="auto">
              <a:xfrm flipH="1">
                <a:off x="1697179" y="1457523"/>
                <a:ext cx="14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14426" name="Group 60"/>
            <p:cNvGrpSpPr>
              <a:grpSpLocks/>
            </p:cNvGrpSpPr>
            <p:nvPr/>
          </p:nvGrpSpPr>
          <p:grpSpPr bwMode="auto">
            <a:xfrm>
              <a:off x="5376861" y="3076575"/>
              <a:ext cx="676275" cy="114300"/>
              <a:chOff x="3819525" y="1457325"/>
              <a:chExt cx="1874" cy="198"/>
            </a:xfrm>
          </p:grpSpPr>
          <p:sp>
            <p:nvSpPr>
              <p:cNvPr id="14493" name="Rectangle 61"/>
              <p:cNvSpPr>
                <a:spLocks noChangeArrowheads="1"/>
              </p:cNvSpPr>
              <p:nvPr/>
            </p:nvSpPr>
            <p:spPr bwMode="auto">
              <a:xfrm>
                <a:off x="3819862" y="1457325"/>
                <a:ext cx="1284" cy="11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94" name="Line 62"/>
              <p:cNvSpPr>
                <a:spLocks noChangeShapeType="1"/>
              </p:cNvSpPr>
              <p:nvPr/>
            </p:nvSpPr>
            <p:spPr bwMode="auto">
              <a:xfrm flipH="1">
                <a:off x="3821046" y="1457393"/>
                <a:ext cx="2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95" name="Line 63"/>
              <p:cNvSpPr>
                <a:spLocks noChangeShapeType="1"/>
              </p:cNvSpPr>
              <p:nvPr/>
            </p:nvSpPr>
            <p:spPr bwMode="auto">
              <a:xfrm>
                <a:off x="3819669" y="1457393"/>
                <a:ext cx="0" cy="1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96" name="Line 64"/>
              <p:cNvSpPr>
                <a:spLocks noChangeShapeType="1"/>
              </p:cNvSpPr>
              <p:nvPr/>
            </p:nvSpPr>
            <p:spPr bwMode="auto">
              <a:xfrm flipH="1">
                <a:off x="3819525" y="1457523"/>
                <a:ext cx="14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97" name="Line 65"/>
              <p:cNvSpPr>
                <a:spLocks noChangeShapeType="1"/>
              </p:cNvSpPr>
              <p:nvPr/>
            </p:nvSpPr>
            <p:spPr bwMode="auto">
              <a:xfrm flipH="1">
                <a:off x="3819671" y="1457393"/>
                <a:ext cx="2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98" name="Line 66"/>
              <p:cNvSpPr>
                <a:spLocks noChangeShapeType="1"/>
              </p:cNvSpPr>
              <p:nvPr/>
            </p:nvSpPr>
            <p:spPr bwMode="auto">
              <a:xfrm>
                <a:off x="3821265" y="1457393"/>
                <a:ext cx="0" cy="1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99" name="Line 67"/>
              <p:cNvSpPr>
                <a:spLocks noChangeShapeType="1"/>
              </p:cNvSpPr>
              <p:nvPr/>
            </p:nvSpPr>
            <p:spPr bwMode="auto">
              <a:xfrm flipH="1">
                <a:off x="3821254" y="1457523"/>
                <a:ext cx="14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</p:grpSp>
        <p:sp>
          <p:nvSpPr>
            <p:cNvPr id="14427" name="Line 68"/>
            <p:cNvSpPr>
              <a:spLocks noChangeShapeType="1"/>
            </p:cNvSpPr>
            <p:nvPr/>
          </p:nvSpPr>
          <p:spPr bwMode="auto">
            <a:xfrm>
              <a:off x="2157412" y="3333750"/>
              <a:ext cx="0" cy="8572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28" name="Oval 69"/>
            <p:cNvSpPr>
              <a:spLocks noChangeArrowheads="1"/>
            </p:cNvSpPr>
            <p:nvPr/>
          </p:nvSpPr>
          <p:spPr bwMode="auto">
            <a:xfrm>
              <a:off x="1843087" y="3514725"/>
              <a:ext cx="638175" cy="60960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29" name="Oval 70"/>
            <p:cNvSpPr>
              <a:spLocks noChangeArrowheads="1"/>
            </p:cNvSpPr>
            <p:nvPr/>
          </p:nvSpPr>
          <p:spPr bwMode="auto">
            <a:xfrm>
              <a:off x="2576512" y="3514725"/>
              <a:ext cx="638175" cy="60960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30" name="Line 71"/>
            <p:cNvSpPr>
              <a:spLocks noChangeShapeType="1"/>
            </p:cNvSpPr>
            <p:nvPr/>
          </p:nvSpPr>
          <p:spPr bwMode="auto">
            <a:xfrm>
              <a:off x="2890837" y="3333750"/>
              <a:ext cx="0" cy="904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31" name="Oval 72"/>
            <p:cNvSpPr>
              <a:spLocks noChangeArrowheads="1"/>
            </p:cNvSpPr>
            <p:nvPr/>
          </p:nvSpPr>
          <p:spPr bwMode="auto">
            <a:xfrm>
              <a:off x="3300412" y="3514725"/>
              <a:ext cx="638175" cy="60960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32" name="Line 73"/>
            <p:cNvSpPr>
              <a:spLocks noChangeShapeType="1"/>
            </p:cNvSpPr>
            <p:nvPr/>
          </p:nvSpPr>
          <p:spPr bwMode="auto">
            <a:xfrm>
              <a:off x="3614737" y="3400425"/>
              <a:ext cx="0" cy="8382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33" name="Oval 74"/>
            <p:cNvSpPr>
              <a:spLocks noChangeArrowheads="1"/>
            </p:cNvSpPr>
            <p:nvPr/>
          </p:nvSpPr>
          <p:spPr bwMode="auto">
            <a:xfrm>
              <a:off x="4005262" y="3514725"/>
              <a:ext cx="638175" cy="60960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34" name="Line 75"/>
            <p:cNvSpPr>
              <a:spLocks noChangeShapeType="1"/>
            </p:cNvSpPr>
            <p:nvPr/>
          </p:nvSpPr>
          <p:spPr bwMode="auto">
            <a:xfrm>
              <a:off x="4319587" y="3400425"/>
              <a:ext cx="0" cy="8382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35" name="Rectangle 76"/>
            <p:cNvSpPr>
              <a:spLocks noChangeArrowheads="1"/>
            </p:cNvSpPr>
            <p:nvPr/>
          </p:nvSpPr>
          <p:spPr bwMode="auto">
            <a:xfrm>
              <a:off x="1938337" y="3619500"/>
              <a:ext cx="447675" cy="4191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36" name="Line 77"/>
            <p:cNvSpPr>
              <a:spLocks noChangeShapeType="1"/>
            </p:cNvSpPr>
            <p:nvPr/>
          </p:nvSpPr>
          <p:spPr bwMode="auto">
            <a:xfrm>
              <a:off x="2481262" y="4038600"/>
              <a:ext cx="0" cy="6000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37" name="Line 78"/>
            <p:cNvSpPr>
              <a:spLocks noChangeShapeType="1"/>
            </p:cNvSpPr>
            <p:nvPr/>
          </p:nvSpPr>
          <p:spPr bwMode="auto">
            <a:xfrm flipH="1">
              <a:off x="1833562" y="4038600"/>
              <a:ext cx="0" cy="5715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38" name="Line 79"/>
            <p:cNvSpPr>
              <a:spLocks noChangeShapeType="1"/>
            </p:cNvSpPr>
            <p:nvPr/>
          </p:nvSpPr>
          <p:spPr bwMode="auto">
            <a:xfrm>
              <a:off x="1833562" y="4562475"/>
              <a:ext cx="6477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39" name="Text Box 80"/>
            <p:cNvSpPr txBox="1">
              <a:spLocks noChangeArrowheads="1"/>
            </p:cNvSpPr>
            <p:nvPr/>
          </p:nvSpPr>
          <p:spPr bwMode="auto">
            <a:xfrm>
              <a:off x="2005012" y="4476750"/>
              <a:ext cx="333375" cy="228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lang="el-GR" altLang="zh-TW" sz="1200">
                  <a:solidFill>
                    <a:srgbClr val="000000"/>
                  </a:solidFill>
                  <a:latin typeface="新細明體" pitchFamily="18" charset="-120"/>
                </a:rPr>
                <a:t>φ</a:t>
              </a:r>
              <a:r>
                <a:rPr lang="el-GR" altLang="zh-TW" sz="12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22</a:t>
              </a:r>
            </a:p>
            <a:p>
              <a:pPr eaLnBrk="1" hangingPunct="1"/>
              <a:endParaRPr lang="el-GR" altLang="zh-TW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440" name="Line 81"/>
            <p:cNvSpPr>
              <a:spLocks noChangeShapeType="1"/>
            </p:cNvSpPr>
            <p:nvPr/>
          </p:nvSpPr>
          <p:spPr bwMode="auto">
            <a:xfrm>
              <a:off x="1928812" y="4343400"/>
              <a:ext cx="48577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41" name="Line 82"/>
            <p:cNvSpPr>
              <a:spLocks noChangeShapeType="1"/>
            </p:cNvSpPr>
            <p:nvPr/>
          </p:nvSpPr>
          <p:spPr bwMode="auto">
            <a:xfrm>
              <a:off x="1928812" y="4076700"/>
              <a:ext cx="0" cy="3048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42" name="Line 83"/>
            <p:cNvSpPr>
              <a:spLocks noChangeShapeType="1"/>
            </p:cNvSpPr>
            <p:nvPr/>
          </p:nvSpPr>
          <p:spPr bwMode="auto">
            <a:xfrm>
              <a:off x="2395537" y="4076700"/>
              <a:ext cx="0" cy="3048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43" name="Text Box 84"/>
            <p:cNvSpPr txBox="1">
              <a:spLocks noChangeArrowheads="1"/>
            </p:cNvSpPr>
            <p:nvPr/>
          </p:nvSpPr>
          <p:spPr bwMode="auto">
            <a:xfrm>
              <a:off x="2090737" y="4191000"/>
              <a:ext cx="238125" cy="228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lang="en-US" altLang="zh-TW" sz="1200">
                  <a:solidFill>
                    <a:srgbClr val="000000"/>
                  </a:solidFill>
                  <a:latin typeface="新細明體" pitchFamily="18" charset="-120"/>
                </a:rPr>
                <a:t>15</a:t>
              </a:r>
            </a:p>
            <a:p>
              <a:pPr eaLnBrk="1" hangingPunct="1"/>
              <a:endParaRPr lang="en-US" altLang="zh-TW" sz="1200">
                <a:solidFill>
                  <a:srgbClr val="000000"/>
                </a:solidFill>
                <a:latin typeface="新細明體" pitchFamily="18" charset="-120"/>
              </a:endParaRPr>
            </a:p>
          </p:txBody>
        </p:sp>
        <p:sp>
          <p:nvSpPr>
            <p:cNvPr id="14444" name="Line 85"/>
            <p:cNvSpPr>
              <a:spLocks noChangeShapeType="1"/>
            </p:cNvSpPr>
            <p:nvPr/>
          </p:nvSpPr>
          <p:spPr bwMode="auto">
            <a:xfrm>
              <a:off x="2157412" y="3400425"/>
              <a:ext cx="7334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45" name="Text Box 86"/>
            <p:cNvSpPr txBox="1">
              <a:spLocks noChangeArrowheads="1"/>
            </p:cNvSpPr>
            <p:nvPr/>
          </p:nvSpPr>
          <p:spPr bwMode="auto">
            <a:xfrm>
              <a:off x="2424112" y="3286125"/>
              <a:ext cx="238125" cy="228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lang="en-US" altLang="zh-TW" sz="1200">
                  <a:solidFill>
                    <a:srgbClr val="000000"/>
                  </a:solidFill>
                  <a:latin typeface="新細明體" pitchFamily="18" charset="-120"/>
                </a:rPr>
                <a:t>24</a:t>
              </a:r>
            </a:p>
            <a:p>
              <a:pPr eaLnBrk="1" hangingPunct="1"/>
              <a:endParaRPr lang="en-US" altLang="zh-TW" sz="1200">
                <a:solidFill>
                  <a:srgbClr val="000000"/>
                </a:solidFill>
                <a:latin typeface="新細明體" pitchFamily="18" charset="-120"/>
              </a:endParaRPr>
            </a:p>
          </p:txBody>
        </p:sp>
        <p:sp>
          <p:nvSpPr>
            <p:cNvPr id="14446" name="Rectangle 87"/>
            <p:cNvSpPr>
              <a:spLocks noChangeArrowheads="1"/>
            </p:cNvSpPr>
            <p:nvPr/>
          </p:nvSpPr>
          <p:spPr bwMode="auto">
            <a:xfrm>
              <a:off x="6738937" y="1781175"/>
              <a:ext cx="685800" cy="8286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47" name="Rectangle 88"/>
            <p:cNvSpPr>
              <a:spLocks noChangeArrowheads="1"/>
            </p:cNvSpPr>
            <p:nvPr/>
          </p:nvSpPr>
          <p:spPr bwMode="auto">
            <a:xfrm>
              <a:off x="6586537" y="2609850"/>
              <a:ext cx="1000125" cy="2952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48" name="Line 89"/>
            <p:cNvSpPr>
              <a:spLocks noChangeShapeType="1"/>
            </p:cNvSpPr>
            <p:nvPr/>
          </p:nvSpPr>
          <p:spPr bwMode="auto">
            <a:xfrm>
              <a:off x="5710237" y="3162300"/>
              <a:ext cx="0" cy="1419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49" name="Oval 90"/>
            <p:cNvSpPr>
              <a:spLocks noChangeArrowheads="1"/>
            </p:cNvSpPr>
            <p:nvPr/>
          </p:nvSpPr>
          <p:spPr bwMode="auto">
            <a:xfrm>
              <a:off x="5195887" y="3333750"/>
              <a:ext cx="1019175" cy="962025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50" name="Line 95"/>
            <p:cNvSpPr>
              <a:spLocks noChangeShapeType="1"/>
            </p:cNvSpPr>
            <p:nvPr/>
          </p:nvSpPr>
          <p:spPr bwMode="auto">
            <a:xfrm>
              <a:off x="1719262" y="3819525"/>
              <a:ext cx="46958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14451" name="Group 97"/>
            <p:cNvGrpSpPr>
              <a:grpSpLocks/>
            </p:cNvGrpSpPr>
            <p:nvPr/>
          </p:nvGrpSpPr>
          <p:grpSpPr bwMode="auto">
            <a:xfrm>
              <a:off x="4093566" y="1666876"/>
              <a:ext cx="390526" cy="1409700"/>
              <a:chOff x="2533650" y="47625"/>
              <a:chExt cx="982" cy="3072"/>
            </a:xfrm>
          </p:grpSpPr>
          <p:sp>
            <p:nvSpPr>
              <p:cNvPr id="14487" name="Rectangle 98"/>
              <p:cNvSpPr>
                <a:spLocks noChangeArrowheads="1"/>
              </p:cNvSpPr>
              <p:nvPr/>
            </p:nvSpPr>
            <p:spPr bwMode="auto">
              <a:xfrm>
                <a:off x="2533980" y="47625"/>
                <a:ext cx="357" cy="135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88" name="Rectangle 99"/>
              <p:cNvSpPr>
                <a:spLocks noChangeArrowheads="1"/>
              </p:cNvSpPr>
              <p:nvPr/>
            </p:nvSpPr>
            <p:spPr bwMode="auto">
              <a:xfrm>
                <a:off x="2533861" y="48975"/>
                <a:ext cx="595" cy="7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89" name="Rectangle 100"/>
              <p:cNvSpPr>
                <a:spLocks noChangeArrowheads="1"/>
              </p:cNvSpPr>
              <p:nvPr/>
            </p:nvSpPr>
            <p:spPr bwMode="auto">
              <a:xfrm>
                <a:off x="2533650" y="49695"/>
                <a:ext cx="982" cy="17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90" name="Rectangle 101"/>
              <p:cNvSpPr>
                <a:spLocks noChangeArrowheads="1"/>
              </p:cNvSpPr>
              <p:nvPr/>
            </p:nvSpPr>
            <p:spPr bwMode="auto">
              <a:xfrm>
                <a:off x="2533937" y="49874"/>
                <a:ext cx="454" cy="46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91" name="Rectangle 102"/>
              <p:cNvSpPr>
                <a:spLocks noChangeArrowheads="1"/>
              </p:cNvSpPr>
              <p:nvPr/>
            </p:nvSpPr>
            <p:spPr bwMode="auto">
              <a:xfrm>
                <a:off x="2534010" y="50340"/>
                <a:ext cx="295" cy="3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92" name="Rectangle 103"/>
              <p:cNvSpPr>
                <a:spLocks noChangeArrowheads="1"/>
              </p:cNvSpPr>
              <p:nvPr/>
            </p:nvSpPr>
            <p:spPr bwMode="auto">
              <a:xfrm>
                <a:off x="2533861" y="50640"/>
                <a:ext cx="604" cy="5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14452" name="Group 104"/>
            <p:cNvGrpSpPr>
              <a:grpSpLocks/>
            </p:cNvGrpSpPr>
            <p:nvPr/>
          </p:nvGrpSpPr>
          <p:grpSpPr bwMode="auto">
            <a:xfrm>
              <a:off x="3967161" y="3076575"/>
              <a:ext cx="676275" cy="114300"/>
              <a:chOff x="2409825" y="1457325"/>
              <a:chExt cx="1874" cy="198"/>
            </a:xfrm>
          </p:grpSpPr>
          <p:sp>
            <p:nvSpPr>
              <p:cNvPr id="14480" name="Rectangle 105"/>
              <p:cNvSpPr>
                <a:spLocks noChangeArrowheads="1"/>
              </p:cNvSpPr>
              <p:nvPr/>
            </p:nvSpPr>
            <p:spPr bwMode="auto">
              <a:xfrm>
                <a:off x="2410162" y="1457325"/>
                <a:ext cx="1284" cy="11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81" name="Line 106"/>
              <p:cNvSpPr>
                <a:spLocks noChangeShapeType="1"/>
              </p:cNvSpPr>
              <p:nvPr/>
            </p:nvSpPr>
            <p:spPr bwMode="auto">
              <a:xfrm flipH="1">
                <a:off x="2411346" y="1457393"/>
                <a:ext cx="2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82" name="Line 107"/>
              <p:cNvSpPr>
                <a:spLocks noChangeShapeType="1"/>
              </p:cNvSpPr>
              <p:nvPr/>
            </p:nvSpPr>
            <p:spPr bwMode="auto">
              <a:xfrm>
                <a:off x="2409969" y="1457393"/>
                <a:ext cx="0" cy="1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83" name="Line 108"/>
              <p:cNvSpPr>
                <a:spLocks noChangeShapeType="1"/>
              </p:cNvSpPr>
              <p:nvPr/>
            </p:nvSpPr>
            <p:spPr bwMode="auto">
              <a:xfrm flipH="1">
                <a:off x="2409825" y="1457523"/>
                <a:ext cx="14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84" name="Line 109"/>
              <p:cNvSpPr>
                <a:spLocks noChangeShapeType="1"/>
              </p:cNvSpPr>
              <p:nvPr/>
            </p:nvSpPr>
            <p:spPr bwMode="auto">
              <a:xfrm flipH="1">
                <a:off x="2409971" y="1457393"/>
                <a:ext cx="2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85" name="Line 110"/>
              <p:cNvSpPr>
                <a:spLocks noChangeShapeType="1"/>
              </p:cNvSpPr>
              <p:nvPr/>
            </p:nvSpPr>
            <p:spPr bwMode="auto">
              <a:xfrm>
                <a:off x="2411565" y="1457393"/>
                <a:ext cx="0" cy="1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86" name="Line 111"/>
              <p:cNvSpPr>
                <a:spLocks noChangeShapeType="1"/>
              </p:cNvSpPr>
              <p:nvPr/>
            </p:nvSpPr>
            <p:spPr bwMode="auto">
              <a:xfrm flipH="1">
                <a:off x="2411554" y="1457523"/>
                <a:ext cx="14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14453" name="Group 112"/>
            <p:cNvGrpSpPr>
              <a:grpSpLocks/>
            </p:cNvGrpSpPr>
            <p:nvPr/>
          </p:nvGrpSpPr>
          <p:grpSpPr bwMode="auto">
            <a:xfrm>
              <a:off x="4808669" y="1666876"/>
              <a:ext cx="390526" cy="1409700"/>
              <a:chOff x="3248025" y="47625"/>
              <a:chExt cx="982" cy="3072"/>
            </a:xfrm>
          </p:grpSpPr>
          <p:sp>
            <p:nvSpPr>
              <p:cNvPr id="14474" name="Rectangle 113"/>
              <p:cNvSpPr>
                <a:spLocks noChangeArrowheads="1"/>
              </p:cNvSpPr>
              <p:nvPr/>
            </p:nvSpPr>
            <p:spPr bwMode="auto">
              <a:xfrm>
                <a:off x="3248355" y="47625"/>
                <a:ext cx="357" cy="135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75" name="Rectangle 114"/>
              <p:cNvSpPr>
                <a:spLocks noChangeArrowheads="1"/>
              </p:cNvSpPr>
              <p:nvPr/>
            </p:nvSpPr>
            <p:spPr bwMode="auto">
              <a:xfrm>
                <a:off x="3248236" y="48975"/>
                <a:ext cx="595" cy="7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76" name="Rectangle 115"/>
              <p:cNvSpPr>
                <a:spLocks noChangeArrowheads="1"/>
              </p:cNvSpPr>
              <p:nvPr/>
            </p:nvSpPr>
            <p:spPr bwMode="auto">
              <a:xfrm>
                <a:off x="3248025" y="49695"/>
                <a:ext cx="982" cy="17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77" name="Rectangle 116"/>
              <p:cNvSpPr>
                <a:spLocks noChangeArrowheads="1"/>
              </p:cNvSpPr>
              <p:nvPr/>
            </p:nvSpPr>
            <p:spPr bwMode="auto">
              <a:xfrm>
                <a:off x="3248312" y="49874"/>
                <a:ext cx="454" cy="46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78" name="Rectangle 117"/>
              <p:cNvSpPr>
                <a:spLocks noChangeArrowheads="1"/>
              </p:cNvSpPr>
              <p:nvPr/>
            </p:nvSpPr>
            <p:spPr bwMode="auto">
              <a:xfrm>
                <a:off x="3248385" y="50340"/>
                <a:ext cx="295" cy="3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79" name="Rectangle 118"/>
              <p:cNvSpPr>
                <a:spLocks noChangeArrowheads="1"/>
              </p:cNvSpPr>
              <p:nvPr/>
            </p:nvSpPr>
            <p:spPr bwMode="auto">
              <a:xfrm>
                <a:off x="3248236" y="50640"/>
                <a:ext cx="604" cy="5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14454" name="Group 119"/>
            <p:cNvGrpSpPr>
              <a:grpSpLocks/>
            </p:cNvGrpSpPr>
            <p:nvPr/>
          </p:nvGrpSpPr>
          <p:grpSpPr bwMode="auto">
            <a:xfrm>
              <a:off x="4681538" y="3076575"/>
              <a:ext cx="676275" cy="114300"/>
              <a:chOff x="3124200" y="1457325"/>
              <a:chExt cx="1874" cy="198"/>
            </a:xfrm>
          </p:grpSpPr>
          <p:sp>
            <p:nvSpPr>
              <p:cNvPr id="14467" name="Rectangle 120"/>
              <p:cNvSpPr>
                <a:spLocks noChangeArrowheads="1"/>
              </p:cNvSpPr>
              <p:nvPr/>
            </p:nvSpPr>
            <p:spPr bwMode="auto">
              <a:xfrm>
                <a:off x="3124537" y="1457325"/>
                <a:ext cx="1284" cy="11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68" name="Line 121"/>
              <p:cNvSpPr>
                <a:spLocks noChangeShapeType="1"/>
              </p:cNvSpPr>
              <p:nvPr/>
            </p:nvSpPr>
            <p:spPr bwMode="auto">
              <a:xfrm flipH="1">
                <a:off x="3125721" y="1457393"/>
                <a:ext cx="2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69" name="Line 122"/>
              <p:cNvSpPr>
                <a:spLocks noChangeShapeType="1"/>
              </p:cNvSpPr>
              <p:nvPr/>
            </p:nvSpPr>
            <p:spPr bwMode="auto">
              <a:xfrm>
                <a:off x="3124344" y="1457393"/>
                <a:ext cx="0" cy="1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70" name="Line 123"/>
              <p:cNvSpPr>
                <a:spLocks noChangeShapeType="1"/>
              </p:cNvSpPr>
              <p:nvPr/>
            </p:nvSpPr>
            <p:spPr bwMode="auto">
              <a:xfrm flipH="1">
                <a:off x="3124200" y="1457523"/>
                <a:ext cx="14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71" name="Line 124"/>
              <p:cNvSpPr>
                <a:spLocks noChangeShapeType="1"/>
              </p:cNvSpPr>
              <p:nvPr/>
            </p:nvSpPr>
            <p:spPr bwMode="auto">
              <a:xfrm flipH="1">
                <a:off x="3124346" y="1457393"/>
                <a:ext cx="2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72" name="Line 125"/>
              <p:cNvSpPr>
                <a:spLocks noChangeShapeType="1"/>
              </p:cNvSpPr>
              <p:nvPr/>
            </p:nvSpPr>
            <p:spPr bwMode="auto">
              <a:xfrm>
                <a:off x="3125940" y="1457393"/>
                <a:ext cx="0" cy="1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73" name="Line 126"/>
              <p:cNvSpPr>
                <a:spLocks noChangeShapeType="1"/>
              </p:cNvSpPr>
              <p:nvPr/>
            </p:nvSpPr>
            <p:spPr bwMode="auto">
              <a:xfrm flipH="1">
                <a:off x="3125929" y="1457523"/>
                <a:ext cx="14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</p:grpSp>
        <p:sp>
          <p:nvSpPr>
            <p:cNvPr id="14455" name="Line 128"/>
            <p:cNvSpPr>
              <a:spLocks noChangeShapeType="1"/>
            </p:cNvSpPr>
            <p:nvPr/>
          </p:nvSpPr>
          <p:spPr bwMode="auto">
            <a:xfrm flipV="1">
              <a:off x="5348287" y="4524375"/>
              <a:ext cx="723900" cy="9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56" name="Line 129"/>
            <p:cNvSpPr>
              <a:spLocks noChangeShapeType="1"/>
            </p:cNvSpPr>
            <p:nvPr/>
          </p:nvSpPr>
          <p:spPr bwMode="auto">
            <a:xfrm>
              <a:off x="5348287" y="4191000"/>
              <a:ext cx="0" cy="3810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57" name="Line 130"/>
            <p:cNvSpPr>
              <a:spLocks noChangeShapeType="1"/>
            </p:cNvSpPr>
            <p:nvPr/>
          </p:nvSpPr>
          <p:spPr bwMode="auto">
            <a:xfrm>
              <a:off x="6062662" y="4200525"/>
              <a:ext cx="0" cy="3810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58" name="Text Box 131"/>
            <p:cNvSpPr txBox="1">
              <a:spLocks noChangeArrowheads="1"/>
            </p:cNvSpPr>
            <p:nvPr/>
          </p:nvSpPr>
          <p:spPr bwMode="auto">
            <a:xfrm>
              <a:off x="5634037" y="4400550"/>
              <a:ext cx="238125" cy="228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lang="en-US" altLang="zh-TW" sz="12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altLang="zh-TW" sz="1200">
                  <a:solidFill>
                    <a:srgbClr val="000000"/>
                  </a:solidFill>
                  <a:latin typeface="新細明體" pitchFamily="18" charset="-120"/>
                </a:rPr>
                <a:t>5</a:t>
              </a:r>
            </a:p>
            <a:p>
              <a:pPr eaLnBrk="1" hangingPunct="1"/>
              <a:endParaRPr lang="en-US" altLang="zh-TW" sz="1200">
                <a:solidFill>
                  <a:srgbClr val="000000"/>
                </a:solidFill>
                <a:latin typeface="新細明體" pitchFamily="18" charset="-120"/>
              </a:endParaRPr>
            </a:p>
          </p:txBody>
        </p:sp>
        <p:sp>
          <p:nvSpPr>
            <p:cNvPr id="14459" name="Line 132"/>
            <p:cNvSpPr>
              <a:spLocks noChangeShapeType="1"/>
            </p:cNvSpPr>
            <p:nvPr/>
          </p:nvSpPr>
          <p:spPr bwMode="auto">
            <a:xfrm>
              <a:off x="6196012" y="4038600"/>
              <a:ext cx="0" cy="7905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60" name="Line 133"/>
            <p:cNvSpPr>
              <a:spLocks noChangeShapeType="1"/>
            </p:cNvSpPr>
            <p:nvPr/>
          </p:nvSpPr>
          <p:spPr bwMode="auto">
            <a:xfrm flipH="1">
              <a:off x="5205412" y="4019550"/>
              <a:ext cx="0" cy="7810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61" name="Line 134"/>
            <p:cNvSpPr>
              <a:spLocks noChangeShapeType="1"/>
            </p:cNvSpPr>
            <p:nvPr/>
          </p:nvSpPr>
          <p:spPr bwMode="auto">
            <a:xfrm>
              <a:off x="5214937" y="4752975"/>
              <a:ext cx="98107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62" name="Text Box 135"/>
            <p:cNvSpPr txBox="1">
              <a:spLocks noChangeArrowheads="1"/>
            </p:cNvSpPr>
            <p:nvPr/>
          </p:nvSpPr>
          <p:spPr bwMode="auto">
            <a:xfrm>
              <a:off x="5529262" y="4657725"/>
              <a:ext cx="333375" cy="228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lang="el-GR" altLang="zh-TW" sz="1200">
                  <a:solidFill>
                    <a:srgbClr val="000000"/>
                  </a:solidFill>
                  <a:latin typeface="新細明體" pitchFamily="18" charset="-120"/>
                </a:rPr>
                <a:t>φ</a:t>
              </a:r>
              <a:r>
                <a:rPr lang="el-GR" altLang="zh-TW" sz="12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64</a:t>
              </a:r>
            </a:p>
            <a:p>
              <a:pPr eaLnBrk="1" hangingPunct="1"/>
              <a:endParaRPr lang="el-GR" altLang="zh-TW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463" name="Line 136"/>
            <p:cNvSpPr>
              <a:spLocks noChangeShapeType="1"/>
            </p:cNvSpPr>
            <p:nvPr/>
          </p:nvSpPr>
          <p:spPr bwMode="auto">
            <a:xfrm>
              <a:off x="7043737" y="2990850"/>
              <a:ext cx="0" cy="2200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64" name="Line 137"/>
            <p:cNvSpPr>
              <a:spLocks noChangeShapeType="1"/>
            </p:cNvSpPr>
            <p:nvPr/>
          </p:nvSpPr>
          <p:spPr bwMode="auto">
            <a:xfrm flipH="1">
              <a:off x="5710237" y="4371975"/>
              <a:ext cx="0" cy="7810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65" name="Line 138"/>
            <p:cNvSpPr>
              <a:spLocks noChangeShapeType="1"/>
            </p:cNvSpPr>
            <p:nvPr/>
          </p:nvSpPr>
          <p:spPr bwMode="auto">
            <a:xfrm>
              <a:off x="5719762" y="5105400"/>
              <a:ext cx="13049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66" name="Text Box 139"/>
            <p:cNvSpPr txBox="1">
              <a:spLocks noChangeArrowheads="1"/>
            </p:cNvSpPr>
            <p:nvPr/>
          </p:nvSpPr>
          <p:spPr bwMode="auto">
            <a:xfrm>
              <a:off x="6186487" y="5010150"/>
              <a:ext cx="333375" cy="228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lang="en-US" altLang="zh-TW" sz="12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51.5</a:t>
              </a:r>
            </a:p>
            <a:p>
              <a:pPr eaLnBrk="1" hangingPunct="1"/>
              <a:endParaRPr lang="en-US" altLang="zh-TW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285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56168" y="1546225"/>
            <a:ext cx="8392416" cy="4592182"/>
          </a:xfrm>
        </p:spPr>
        <p:txBody>
          <a:bodyPr/>
          <a:lstStyle/>
          <a:p>
            <a:pPr marL="0" indent="0" algn="ctr">
              <a:buNone/>
            </a:pPr>
            <a:endParaRPr lang="en-US" altLang="zh-TW" sz="6000" i="1" dirty="0" smtClean="0"/>
          </a:p>
          <a:p>
            <a:pPr marL="0" indent="0" algn="ctr">
              <a:buNone/>
            </a:pPr>
            <a:r>
              <a:rPr lang="en-US" altLang="zh-TW" sz="6000" b="1" i="1" dirty="0" smtClean="0"/>
              <a:t>Thanks for your attention</a:t>
            </a:r>
            <a:endParaRPr lang="zh-TW" altLang="en-US" sz="6000" b="1" i="1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8EBDB-2377-412A-9AC7-98F3D7B54BD2}" type="slidenum">
              <a:rPr lang="zh-TW" altLang="en-US" smtClean="0"/>
              <a:t>96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265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CUT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新細明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NCUT" id="{818234A5-F924-4337-9E65-5CBCE0866061}" vid="{4D9CC4C2-A7B0-4F54-AF54-433D6DCF6A8B}"/>
    </a:ext>
  </a:extLst>
</a:theme>
</file>

<file path=ppt/theme/theme2.xml><?xml version="1.0" encoding="utf-8"?>
<a:theme xmlns:a="http://schemas.openxmlformats.org/drawingml/2006/main" name="1_NCUT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新細明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NCUT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新細明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NCUT</Template>
  <TotalTime>3973</TotalTime>
  <Words>5899</Words>
  <Application>Microsoft Office PowerPoint</Application>
  <PresentationFormat>如螢幕大小 (4:3)</PresentationFormat>
  <Paragraphs>1916</Paragraphs>
  <Slides>96</Slides>
  <Notes>6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96</vt:i4>
      </vt:variant>
    </vt:vector>
  </HeadingPairs>
  <TitlesOfParts>
    <vt:vector size="99" baseType="lpstr">
      <vt:lpstr>NCUT</vt:lpstr>
      <vt:lpstr>1_NCUT</vt:lpstr>
      <vt:lpstr>2_NCUT</vt:lpstr>
      <vt:lpstr>演化計算方法於貼片機工作排程優化之應用</vt:lpstr>
      <vt:lpstr>大綱</vt:lpstr>
      <vt:lpstr>貼片機介紹</vt:lpstr>
      <vt:lpstr>貼片機介紹</vt:lpstr>
      <vt:lpstr>貼片機介紹</vt:lpstr>
      <vt:lpstr>貼片機介紹</vt:lpstr>
      <vt:lpstr>貼片機介紹</vt:lpstr>
      <vt:lpstr>業界面臨的問題</vt:lpstr>
      <vt:lpstr>業界面臨的問題</vt:lpstr>
      <vt:lpstr>業界面臨的問題</vt:lpstr>
      <vt:lpstr>業界面臨的問題</vt:lpstr>
      <vt:lpstr>業界面臨的問題</vt:lpstr>
      <vt:lpstr>業界面臨的問題</vt:lpstr>
      <vt:lpstr>業界面臨的問題</vt:lpstr>
      <vt:lpstr>業界面臨的問題</vt:lpstr>
      <vt:lpstr>業界面臨的問題</vt:lpstr>
      <vt:lpstr>業界面臨的問題</vt:lpstr>
      <vt:lpstr>業界面臨的問題</vt:lpstr>
      <vt:lpstr>問題的解決方法</vt:lpstr>
      <vt:lpstr>問題的解決方法</vt:lpstr>
      <vt:lpstr> 基因(遺傳)演算法 Genetic Algorithm (GA) </vt:lpstr>
      <vt:lpstr>基因演算法</vt:lpstr>
      <vt:lpstr>複製策略</vt:lpstr>
      <vt:lpstr> 競爭式選擇法</vt:lpstr>
      <vt:lpstr>隨機挑選法 </vt:lpstr>
      <vt:lpstr>  輪盤式選擇法 </vt:lpstr>
      <vt:lpstr>交配策略</vt:lpstr>
      <vt:lpstr>單點交配</vt:lpstr>
      <vt:lpstr>雙點交配</vt:lpstr>
      <vt:lpstr>突變策略</vt:lpstr>
      <vt:lpstr>基因演算法流程圖</vt:lpstr>
      <vt:lpstr>粒子群最佳化 (PSO) Particle Swarm Optimization</vt:lpstr>
      <vt:lpstr>粒子群最佳化</vt:lpstr>
      <vt:lpstr>粒子群最佳化</vt:lpstr>
      <vt:lpstr>粒子群最佳化</vt:lpstr>
      <vt:lpstr>粒子群最佳化</vt:lpstr>
      <vt:lpstr>粒子群最佳化</vt:lpstr>
      <vt:lpstr>差分演化 Differential Evolution (DE)</vt:lpstr>
      <vt:lpstr>差分演化</vt:lpstr>
      <vt:lpstr>差分演化</vt:lpstr>
      <vt:lpstr>差分演化</vt:lpstr>
      <vt:lpstr>差分演化</vt:lpstr>
      <vt:lpstr>差分演化</vt:lpstr>
      <vt:lpstr>差分演化</vt:lpstr>
      <vt:lpstr>差分演化－流程圖</vt:lpstr>
      <vt:lpstr>群體尋優法 Group Search Optimizer </vt:lpstr>
      <vt:lpstr>群體尋優法</vt:lpstr>
      <vt:lpstr>群體尋優法</vt:lpstr>
      <vt:lpstr>群體尋優法</vt:lpstr>
      <vt:lpstr>群體尋優法</vt:lpstr>
      <vt:lpstr>群體尋優法</vt:lpstr>
      <vt:lpstr>群體尋優法</vt:lpstr>
      <vt:lpstr>人工蜂群演算法 (ABC) Artificial Bee Colony Algorithm</vt:lpstr>
      <vt:lpstr>人工蜂群演算法</vt:lpstr>
      <vt:lpstr>人工蜂群演算法</vt:lpstr>
      <vt:lpstr>人工蜂群演算法</vt:lpstr>
      <vt:lpstr>人工蜂群演算法</vt:lpstr>
      <vt:lpstr>人工蜂群演算法</vt:lpstr>
      <vt:lpstr>人工蜂群演算法</vt:lpstr>
      <vt:lpstr>人工蜂群演算法－流程圖</vt:lpstr>
      <vt:lpstr>問題的解決方法</vt:lpstr>
      <vt:lpstr>問題的解決方法</vt:lpstr>
      <vt:lpstr>適應值評估函式</vt:lpstr>
      <vt:lpstr>適應值評估函式</vt:lpstr>
      <vt:lpstr>適應值評估函式</vt:lpstr>
      <vt:lpstr>適應值評估函式</vt:lpstr>
      <vt:lpstr>混合式基因演算法</vt:lpstr>
      <vt:lpstr>混合式基因演算法</vt:lpstr>
      <vt:lpstr>混合式基因演算法</vt:lpstr>
      <vt:lpstr>混合式基因演算法</vt:lpstr>
      <vt:lpstr>混合式基因演算法</vt:lpstr>
      <vt:lpstr>混合式基因演算法</vt:lpstr>
      <vt:lpstr>混合式基因演算法</vt:lpstr>
      <vt:lpstr>混合式基因演算法</vt:lpstr>
      <vt:lpstr>混合式基因演算法</vt:lpstr>
      <vt:lpstr>混合式基因演算法</vt:lpstr>
      <vt:lpstr>混合式基因演算法</vt:lpstr>
      <vt:lpstr>混合式基因演算法</vt:lpstr>
      <vt:lpstr>混合式基因演算法</vt:lpstr>
      <vt:lpstr>混合式基因演算法</vt:lpstr>
      <vt:lpstr>混合式基因演算法</vt:lpstr>
      <vt:lpstr>混合式基因演算法</vt:lpstr>
      <vt:lpstr>混合式基因演算法</vt:lpstr>
      <vt:lpstr>混合式基因演算法</vt:lpstr>
      <vt:lpstr>混合式基因演算法</vt:lpstr>
      <vt:lpstr>實驗與討論</vt:lpstr>
      <vt:lpstr>實驗與討論</vt:lpstr>
      <vt:lpstr>實驗與討論</vt:lpstr>
      <vt:lpstr>實驗與討論</vt:lpstr>
      <vt:lpstr>實驗與討論</vt:lpstr>
      <vt:lpstr>實驗與討論</vt:lpstr>
      <vt:lpstr>實驗與討論</vt:lpstr>
      <vt:lpstr>結論</vt:lpstr>
      <vt:lpstr>結論</vt:lpstr>
      <vt:lpstr>結論</vt:lpstr>
      <vt:lpstr>PowerPoint 簡報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gouda</dc:creator>
  <cp:lastModifiedBy>Lin</cp:lastModifiedBy>
  <cp:revision>242</cp:revision>
  <dcterms:created xsi:type="dcterms:W3CDTF">2014-04-25T06:59:56Z</dcterms:created>
  <dcterms:modified xsi:type="dcterms:W3CDTF">2016-03-30T09:20:11Z</dcterms:modified>
</cp:coreProperties>
</file>