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xml" ContentType="application/inkml+xml"/>
  <Override PartName="/ppt/ink/ink2.xml" ContentType="application/inkml+xml"/>
  <Override PartName="/ppt/ink/ink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6" r:id="rId2"/>
    <p:sldId id="272" r:id="rId3"/>
    <p:sldId id="273" r:id="rId4"/>
    <p:sldId id="274" r:id="rId5"/>
    <p:sldId id="275" r:id="rId6"/>
    <p:sldId id="276" r:id="rId7"/>
    <p:sldId id="277" r:id="rId8"/>
    <p:sldId id="278" r:id="rId9"/>
    <p:sldId id="279" r:id="rId10"/>
    <p:sldId id="280" r:id="rId11"/>
    <p:sldId id="281" r:id="rId12"/>
    <p:sldId id="282" r:id="rId13"/>
    <p:sldId id="283" r:id="rId14"/>
    <p:sldId id="318"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257" r:id="rId40"/>
    <p:sldId id="271" r:id="rId41"/>
    <p:sldId id="258" r:id="rId42"/>
    <p:sldId id="259" r:id="rId43"/>
    <p:sldId id="260" r:id="rId44"/>
    <p:sldId id="261" r:id="rId45"/>
    <p:sldId id="262" r:id="rId46"/>
    <p:sldId id="263" r:id="rId47"/>
    <p:sldId id="264" r:id="rId48"/>
    <p:sldId id="265" r:id="rId49"/>
    <p:sldId id="267" r:id="rId50"/>
    <p:sldId id="266" r:id="rId51"/>
    <p:sldId id="268" r:id="rId52"/>
    <p:sldId id="270" r:id="rId53"/>
    <p:sldId id="269" r:id="rId54"/>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2" d="100"/>
          <a:sy n="72" d="100"/>
        </p:scale>
        <p:origin x="408"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0D1AB3-1D8E-4A75-901A-A93FE988E64B}" type="doc">
      <dgm:prSet loTypeId="urn:microsoft.com/office/officeart/2005/8/layout/pyramid1" loCatId="pyramid" qsTypeId="urn:microsoft.com/office/officeart/2005/8/quickstyle/simple1" qsCatId="simple" csTypeId="urn:microsoft.com/office/officeart/2005/8/colors/accent1_2" csCatId="accent1"/>
      <dgm:spPr/>
    </dgm:pt>
    <dgm:pt modelId="{46532759-B808-4306-A016-C1C4986BAF5D}">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b="0" i="0" u="none" strike="noStrike"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b="0" i="0" u="none" strike="noStrike"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rPr>
            <a:t>ECC</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b="0" i="0" u="none" strike="noStrike"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endParaRPr>
        </a:p>
      </dgm:t>
    </dgm:pt>
    <dgm:pt modelId="{B82F7C43-7625-4194-9CFA-816C7075F8AD}" type="parTrans" cxnId="{DC1812E4-B99A-406E-8DEE-0A8A9C3ABF2A}">
      <dgm:prSet/>
      <dgm:spPr/>
    </dgm:pt>
    <dgm:pt modelId="{464C7289-86DB-4C21-A20C-4D44D129771C}" type="sibTrans" cxnId="{DC1812E4-B99A-406E-8DEE-0A8A9C3ABF2A}">
      <dgm:prSet/>
      <dgm:spPr/>
    </dgm:pt>
    <dgm:pt modelId="{243A1EA8-C33F-469E-A253-4118C87B2008}">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b="0" i="0" u="none" strike="noStrike"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rPr>
            <a:t>Point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b="0" i="0" u="none" strike="noStrike"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rPr>
            <a:t>multiplication: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b="0" i="0" u="none" strike="noStrike"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rPr>
            <a:t>kP </a:t>
          </a:r>
        </a:p>
      </dgm:t>
    </dgm:pt>
    <dgm:pt modelId="{F094A6E1-68AC-4B77-AB21-E29E4180350D}" type="parTrans" cxnId="{59D1C8EE-53D6-455D-9744-0E1627BF65A8}">
      <dgm:prSet/>
      <dgm:spPr/>
    </dgm:pt>
    <dgm:pt modelId="{44E8049A-D49D-4E42-BFF8-786B674C510C}" type="sibTrans" cxnId="{59D1C8EE-53D6-455D-9744-0E1627BF65A8}">
      <dgm:prSet/>
      <dgm:spPr/>
    </dgm:pt>
    <dgm:pt modelId="{FF537C67-480F-43D8-ABD2-455F22C694B5}">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b="0" i="0" u="none" strike="noStrike"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rPr>
            <a:t>Group operation: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b="0" i="0" u="none" strike="noStrike"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rPr>
            <a:t>point add/double</a:t>
          </a:r>
        </a:p>
      </dgm:t>
    </dgm:pt>
    <dgm:pt modelId="{42CC3739-82D0-4EB5-B740-ABBD9971F6AB}" type="parTrans" cxnId="{DBA55939-2564-4E48-8A9D-0068F878D85C}">
      <dgm:prSet/>
      <dgm:spPr/>
    </dgm:pt>
    <dgm:pt modelId="{4BD943AC-6201-4708-870C-E2839747C0F1}" type="sibTrans" cxnId="{DBA55939-2564-4E48-8A9D-0068F878D85C}">
      <dgm:prSet/>
      <dgm:spPr/>
    </dgm:pt>
    <dgm:pt modelId="{8EE04949-4D04-492A-83F7-8957C2DAC72D}">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b="0" i="0" u="none" strike="noStrike"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rPr>
            <a:t>Finite field arithmetic: multiplication,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b="0" i="0" u="none" strike="noStrike"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rPr>
            <a:t>addition, subtraction, inversion,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b="0" i="0" u="none" strike="noStrike"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endParaRPr>
        </a:p>
      </dgm:t>
    </dgm:pt>
    <dgm:pt modelId="{44362895-1F51-4956-A85C-5B042DE8AAD3}" type="parTrans" cxnId="{FCEB600F-F65B-492E-94AE-1DDE65B8BFF0}">
      <dgm:prSet/>
      <dgm:spPr/>
    </dgm:pt>
    <dgm:pt modelId="{C666DAE0-0D8E-4DC9-8E0B-77C32DABEED6}" type="sibTrans" cxnId="{FCEB600F-F65B-492E-94AE-1DDE65B8BFF0}">
      <dgm:prSet/>
      <dgm:spPr/>
    </dgm:pt>
    <dgm:pt modelId="{33E82483-8CC3-4413-BFD9-7245036DAFB7}" type="pres">
      <dgm:prSet presAssocID="{FC0D1AB3-1D8E-4A75-901A-A93FE988E64B}" presName="Name0" presStyleCnt="0">
        <dgm:presLayoutVars>
          <dgm:dir/>
          <dgm:animLvl val="lvl"/>
          <dgm:resizeHandles val="exact"/>
        </dgm:presLayoutVars>
      </dgm:prSet>
      <dgm:spPr/>
    </dgm:pt>
    <dgm:pt modelId="{BDA2B8BB-A325-41A5-B8C0-9BFABC5B81FE}" type="pres">
      <dgm:prSet presAssocID="{46532759-B808-4306-A016-C1C4986BAF5D}" presName="Name8" presStyleCnt="0"/>
      <dgm:spPr/>
    </dgm:pt>
    <dgm:pt modelId="{C4E67688-FAA1-4EB5-8AC9-17BD69BEDC11}" type="pres">
      <dgm:prSet presAssocID="{46532759-B808-4306-A016-C1C4986BAF5D}" presName="level" presStyleLbl="node1" presStyleIdx="0" presStyleCnt="4">
        <dgm:presLayoutVars>
          <dgm:chMax val="1"/>
          <dgm:bulletEnabled val="1"/>
        </dgm:presLayoutVars>
      </dgm:prSet>
      <dgm:spPr/>
      <dgm:t>
        <a:bodyPr/>
        <a:lstStyle/>
        <a:p>
          <a:endParaRPr lang="zh-TW" altLang="en-US"/>
        </a:p>
      </dgm:t>
    </dgm:pt>
    <dgm:pt modelId="{0F95692C-F311-47BD-8A9F-2A8DAD61A800}" type="pres">
      <dgm:prSet presAssocID="{46532759-B808-4306-A016-C1C4986BAF5D}" presName="levelTx" presStyleLbl="revTx" presStyleIdx="0" presStyleCnt="0">
        <dgm:presLayoutVars>
          <dgm:chMax val="1"/>
          <dgm:bulletEnabled val="1"/>
        </dgm:presLayoutVars>
      </dgm:prSet>
      <dgm:spPr/>
      <dgm:t>
        <a:bodyPr/>
        <a:lstStyle/>
        <a:p>
          <a:endParaRPr lang="zh-TW" altLang="en-US"/>
        </a:p>
      </dgm:t>
    </dgm:pt>
    <dgm:pt modelId="{AAFFE2EA-8FA0-4842-B409-CBBC641C33C6}" type="pres">
      <dgm:prSet presAssocID="{243A1EA8-C33F-469E-A253-4118C87B2008}" presName="Name8" presStyleCnt="0"/>
      <dgm:spPr/>
    </dgm:pt>
    <dgm:pt modelId="{0229FAB7-68EA-42C4-8051-BCC0E0EB3F5A}" type="pres">
      <dgm:prSet presAssocID="{243A1EA8-C33F-469E-A253-4118C87B2008}" presName="level" presStyleLbl="node1" presStyleIdx="1" presStyleCnt="4">
        <dgm:presLayoutVars>
          <dgm:chMax val="1"/>
          <dgm:bulletEnabled val="1"/>
        </dgm:presLayoutVars>
      </dgm:prSet>
      <dgm:spPr/>
      <dgm:t>
        <a:bodyPr/>
        <a:lstStyle/>
        <a:p>
          <a:endParaRPr lang="zh-TW" altLang="en-US"/>
        </a:p>
      </dgm:t>
    </dgm:pt>
    <dgm:pt modelId="{8B6EA00F-850A-44FD-A41C-4D851F178DAC}" type="pres">
      <dgm:prSet presAssocID="{243A1EA8-C33F-469E-A253-4118C87B2008}" presName="levelTx" presStyleLbl="revTx" presStyleIdx="0" presStyleCnt="0">
        <dgm:presLayoutVars>
          <dgm:chMax val="1"/>
          <dgm:bulletEnabled val="1"/>
        </dgm:presLayoutVars>
      </dgm:prSet>
      <dgm:spPr/>
      <dgm:t>
        <a:bodyPr/>
        <a:lstStyle/>
        <a:p>
          <a:endParaRPr lang="zh-TW" altLang="en-US"/>
        </a:p>
      </dgm:t>
    </dgm:pt>
    <dgm:pt modelId="{56647018-9D02-4FAA-8BA6-8CDE2085196C}" type="pres">
      <dgm:prSet presAssocID="{FF537C67-480F-43D8-ABD2-455F22C694B5}" presName="Name8" presStyleCnt="0"/>
      <dgm:spPr/>
    </dgm:pt>
    <dgm:pt modelId="{D667F914-C0DC-4D55-A9DE-48F954E32515}" type="pres">
      <dgm:prSet presAssocID="{FF537C67-480F-43D8-ABD2-455F22C694B5}" presName="level" presStyleLbl="node1" presStyleIdx="2" presStyleCnt="4">
        <dgm:presLayoutVars>
          <dgm:chMax val="1"/>
          <dgm:bulletEnabled val="1"/>
        </dgm:presLayoutVars>
      </dgm:prSet>
      <dgm:spPr/>
      <dgm:t>
        <a:bodyPr/>
        <a:lstStyle/>
        <a:p>
          <a:endParaRPr lang="zh-TW" altLang="en-US"/>
        </a:p>
      </dgm:t>
    </dgm:pt>
    <dgm:pt modelId="{71671039-B26F-46FA-8E2F-9B679A54A0CA}" type="pres">
      <dgm:prSet presAssocID="{FF537C67-480F-43D8-ABD2-455F22C694B5}" presName="levelTx" presStyleLbl="revTx" presStyleIdx="0" presStyleCnt="0">
        <dgm:presLayoutVars>
          <dgm:chMax val="1"/>
          <dgm:bulletEnabled val="1"/>
        </dgm:presLayoutVars>
      </dgm:prSet>
      <dgm:spPr/>
      <dgm:t>
        <a:bodyPr/>
        <a:lstStyle/>
        <a:p>
          <a:endParaRPr lang="zh-TW" altLang="en-US"/>
        </a:p>
      </dgm:t>
    </dgm:pt>
    <dgm:pt modelId="{4CDF4032-C3A7-4236-AFFD-5848B724F460}" type="pres">
      <dgm:prSet presAssocID="{8EE04949-4D04-492A-83F7-8957C2DAC72D}" presName="Name8" presStyleCnt="0"/>
      <dgm:spPr/>
    </dgm:pt>
    <dgm:pt modelId="{C3D504D4-3868-4085-AFD4-0850D5CD0129}" type="pres">
      <dgm:prSet presAssocID="{8EE04949-4D04-492A-83F7-8957C2DAC72D}" presName="level" presStyleLbl="node1" presStyleIdx="3" presStyleCnt="4">
        <dgm:presLayoutVars>
          <dgm:chMax val="1"/>
          <dgm:bulletEnabled val="1"/>
        </dgm:presLayoutVars>
      </dgm:prSet>
      <dgm:spPr/>
      <dgm:t>
        <a:bodyPr/>
        <a:lstStyle/>
        <a:p>
          <a:endParaRPr lang="zh-TW" altLang="en-US"/>
        </a:p>
      </dgm:t>
    </dgm:pt>
    <dgm:pt modelId="{CA10D356-409B-471D-8D63-FBA7C550D1A0}" type="pres">
      <dgm:prSet presAssocID="{8EE04949-4D04-492A-83F7-8957C2DAC72D}" presName="levelTx" presStyleLbl="revTx" presStyleIdx="0" presStyleCnt="0">
        <dgm:presLayoutVars>
          <dgm:chMax val="1"/>
          <dgm:bulletEnabled val="1"/>
        </dgm:presLayoutVars>
      </dgm:prSet>
      <dgm:spPr/>
      <dgm:t>
        <a:bodyPr/>
        <a:lstStyle/>
        <a:p>
          <a:endParaRPr lang="zh-TW" altLang="en-US"/>
        </a:p>
      </dgm:t>
    </dgm:pt>
  </dgm:ptLst>
  <dgm:cxnLst>
    <dgm:cxn modelId="{F7D63DFF-90A8-4C39-8EF7-C5E78F07B71F}" type="presOf" srcId="{FC0D1AB3-1D8E-4A75-901A-A93FE988E64B}" destId="{33E82483-8CC3-4413-BFD9-7245036DAFB7}" srcOrd="0" destOrd="0" presId="urn:microsoft.com/office/officeart/2005/8/layout/pyramid1"/>
    <dgm:cxn modelId="{59D1C8EE-53D6-455D-9744-0E1627BF65A8}" srcId="{FC0D1AB3-1D8E-4A75-901A-A93FE988E64B}" destId="{243A1EA8-C33F-469E-A253-4118C87B2008}" srcOrd="1" destOrd="0" parTransId="{F094A6E1-68AC-4B77-AB21-E29E4180350D}" sibTransId="{44E8049A-D49D-4E42-BFF8-786B674C510C}"/>
    <dgm:cxn modelId="{0CB1DE09-0321-410C-A20A-4EFFDBD368E6}" type="presOf" srcId="{8EE04949-4D04-492A-83F7-8957C2DAC72D}" destId="{C3D504D4-3868-4085-AFD4-0850D5CD0129}" srcOrd="0" destOrd="0" presId="urn:microsoft.com/office/officeart/2005/8/layout/pyramid1"/>
    <dgm:cxn modelId="{DA5E1401-ACBF-4B42-906A-AA3EB488EF82}" type="presOf" srcId="{46532759-B808-4306-A016-C1C4986BAF5D}" destId="{C4E67688-FAA1-4EB5-8AC9-17BD69BEDC11}" srcOrd="0" destOrd="0" presId="urn:microsoft.com/office/officeart/2005/8/layout/pyramid1"/>
    <dgm:cxn modelId="{E22C6224-EC6F-4429-B8B3-FF437EFA0DE7}" type="presOf" srcId="{FF537C67-480F-43D8-ABD2-455F22C694B5}" destId="{D667F914-C0DC-4D55-A9DE-48F954E32515}" srcOrd="0" destOrd="0" presId="urn:microsoft.com/office/officeart/2005/8/layout/pyramid1"/>
    <dgm:cxn modelId="{7C4EFC58-1488-4510-A7C5-5F0E03075EBB}" type="presOf" srcId="{8EE04949-4D04-492A-83F7-8957C2DAC72D}" destId="{CA10D356-409B-471D-8D63-FBA7C550D1A0}" srcOrd="1" destOrd="0" presId="urn:microsoft.com/office/officeart/2005/8/layout/pyramid1"/>
    <dgm:cxn modelId="{46E12D4F-BF07-4D55-8E00-07BB2776BF2F}" type="presOf" srcId="{46532759-B808-4306-A016-C1C4986BAF5D}" destId="{0F95692C-F311-47BD-8A9F-2A8DAD61A800}" srcOrd="1" destOrd="0" presId="urn:microsoft.com/office/officeart/2005/8/layout/pyramid1"/>
    <dgm:cxn modelId="{350F028D-1B17-481E-81B6-E634801961D8}" type="presOf" srcId="{243A1EA8-C33F-469E-A253-4118C87B2008}" destId="{8B6EA00F-850A-44FD-A41C-4D851F178DAC}" srcOrd="1" destOrd="0" presId="urn:microsoft.com/office/officeart/2005/8/layout/pyramid1"/>
    <dgm:cxn modelId="{DC1812E4-B99A-406E-8DEE-0A8A9C3ABF2A}" srcId="{FC0D1AB3-1D8E-4A75-901A-A93FE988E64B}" destId="{46532759-B808-4306-A016-C1C4986BAF5D}" srcOrd="0" destOrd="0" parTransId="{B82F7C43-7625-4194-9CFA-816C7075F8AD}" sibTransId="{464C7289-86DB-4C21-A20C-4D44D129771C}"/>
    <dgm:cxn modelId="{470C62EA-BD5D-4B4C-B445-D76629A163B3}" type="presOf" srcId="{243A1EA8-C33F-469E-A253-4118C87B2008}" destId="{0229FAB7-68EA-42C4-8051-BCC0E0EB3F5A}" srcOrd="0" destOrd="0" presId="urn:microsoft.com/office/officeart/2005/8/layout/pyramid1"/>
    <dgm:cxn modelId="{DBA55939-2564-4E48-8A9D-0068F878D85C}" srcId="{FC0D1AB3-1D8E-4A75-901A-A93FE988E64B}" destId="{FF537C67-480F-43D8-ABD2-455F22C694B5}" srcOrd="2" destOrd="0" parTransId="{42CC3739-82D0-4EB5-B740-ABBD9971F6AB}" sibTransId="{4BD943AC-6201-4708-870C-E2839747C0F1}"/>
    <dgm:cxn modelId="{FCEB600F-F65B-492E-94AE-1DDE65B8BFF0}" srcId="{FC0D1AB3-1D8E-4A75-901A-A93FE988E64B}" destId="{8EE04949-4D04-492A-83F7-8957C2DAC72D}" srcOrd="3" destOrd="0" parTransId="{44362895-1F51-4956-A85C-5B042DE8AAD3}" sibTransId="{C666DAE0-0D8E-4DC9-8E0B-77C32DABEED6}"/>
    <dgm:cxn modelId="{3E7587A8-B0E6-4304-AAE1-713E77EC37D0}" type="presOf" srcId="{FF537C67-480F-43D8-ABD2-455F22C694B5}" destId="{71671039-B26F-46FA-8E2F-9B679A54A0CA}" srcOrd="1" destOrd="0" presId="urn:microsoft.com/office/officeart/2005/8/layout/pyramid1"/>
    <dgm:cxn modelId="{D9D02902-29BF-45BC-BD94-D5C584A4ADD4}" type="presParOf" srcId="{33E82483-8CC3-4413-BFD9-7245036DAFB7}" destId="{BDA2B8BB-A325-41A5-B8C0-9BFABC5B81FE}" srcOrd="0" destOrd="0" presId="urn:microsoft.com/office/officeart/2005/8/layout/pyramid1"/>
    <dgm:cxn modelId="{3380CDEA-5BEB-4F59-8128-25B258178425}" type="presParOf" srcId="{BDA2B8BB-A325-41A5-B8C0-9BFABC5B81FE}" destId="{C4E67688-FAA1-4EB5-8AC9-17BD69BEDC11}" srcOrd="0" destOrd="0" presId="urn:microsoft.com/office/officeart/2005/8/layout/pyramid1"/>
    <dgm:cxn modelId="{F2161867-D17E-4149-9819-E551D18E30C1}" type="presParOf" srcId="{BDA2B8BB-A325-41A5-B8C0-9BFABC5B81FE}" destId="{0F95692C-F311-47BD-8A9F-2A8DAD61A800}" srcOrd="1" destOrd="0" presId="urn:microsoft.com/office/officeart/2005/8/layout/pyramid1"/>
    <dgm:cxn modelId="{FB3DD004-261A-41AE-99F2-F17ED9EA8528}" type="presParOf" srcId="{33E82483-8CC3-4413-BFD9-7245036DAFB7}" destId="{AAFFE2EA-8FA0-4842-B409-CBBC641C33C6}" srcOrd="1" destOrd="0" presId="urn:microsoft.com/office/officeart/2005/8/layout/pyramid1"/>
    <dgm:cxn modelId="{2F889E85-8A66-48EF-A9AB-DEB72BDA303D}" type="presParOf" srcId="{AAFFE2EA-8FA0-4842-B409-CBBC641C33C6}" destId="{0229FAB7-68EA-42C4-8051-BCC0E0EB3F5A}" srcOrd="0" destOrd="0" presId="urn:microsoft.com/office/officeart/2005/8/layout/pyramid1"/>
    <dgm:cxn modelId="{57ADB7B0-E678-4A0B-BDCE-B10B133953EA}" type="presParOf" srcId="{AAFFE2EA-8FA0-4842-B409-CBBC641C33C6}" destId="{8B6EA00F-850A-44FD-A41C-4D851F178DAC}" srcOrd="1" destOrd="0" presId="urn:microsoft.com/office/officeart/2005/8/layout/pyramid1"/>
    <dgm:cxn modelId="{FF578E92-09FD-46BB-BA35-0EB3D516CC83}" type="presParOf" srcId="{33E82483-8CC3-4413-BFD9-7245036DAFB7}" destId="{56647018-9D02-4FAA-8BA6-8CDE2085196C}" srcOrd="2" destOrd="0" presId="urn:microsoft.com/office/officeart/2005/8/layout/pyramid1"/>
    <dgm:cxn modelId="{991F2FA6-B435-4AD4-BDE7-F9C6AE3D70BE}" type="presParOf" srcId="{56647018-9D02-4FAA-8BA6-8CDE2085196C}" destId="{D667F914-C0DC-4D55-A9DE-48F954E32515}" srcOrd="0" destOrd="0" presId="urn:microsoft.com/office/officeart/2005/8/layout/pyramid1"/>
    <dgm:cxn modelId="{DE880ABB-26A7-4473-839E-CF16D373E18E}" type="presParOf" srcId="{56647018-9D02-4FAA-8BA6-8CDE2085196C}" destId="{71671039-B26F-46FA-8E2F-9B679A54A0CA}" srcOrd="1" destOrd="0" presId="urn:microsoft.com/office/officeart/2005/8/layout/pyramid1"/>
    <dgm:cxn modelId="{CB71596B-C852-42B7-8492-07F422750285}" type="presParOf" srcId="{33E82483-8CC3-4413-BFD9-7245036DAFB7}" destId="{4CDF4032-C3A7-4236-AFFD-5848B724F460}" srcOrd="3" destOrd="0" presId="urn:microsoft.com/office/officeart/2005/8/layout/pyramid1"/>
    <dgm:cxn modelId="{E6FC0EDE-BC41-4FDA-ACD1-FDBF5220715F}" type="presParOf" srcId="{4CDF4032-C3A7-4236-AFFD-5848B724F460}" destId="{C3D504D4-3868-4085-AFD4-0850D5CD0129}" srcOrd="0" destOrd="0" presId="urn:microsoft.com/office/officeart/2005/8/layout/pyramid1"/>
    <dgm:cxn modelId="{83201392-A5BF-4B22-BD35-AF2F8D4E87E6}" type="presParOf" srcId="{4CDF4032-C3A7-4236-AFFD-5848B724F460}" destId="{CA10D356-409B-471D-8D63-FBA7C550D1A0}"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E67688-FAA1-4EB5-8AC9-17BD69BEDC11}">
      <dsp:nvSpPr>
        <dsp:cNvPr id="0" name=""/>
        <dsp:cNvSpPr/>
      </dsp:nvSpPr>
      <dsp:spPr>
        <a:xfrm>
          <a:off x="3133725" y="0"/>
          <a:ext cx="2089150" cy="1241425"/>
        </a:xfrm>
        <a:prstGeom prst="trapezoid">
          <a:avLst>
            <a:gd name="adj" fmla="val 84143"/>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2600" b="0" i="0" u="none" strike="noStrike" kern="1200"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600" b="0" i="0" u="none" strike="noStrike" kern="1200"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rPr>
            <a:t>ECC</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2600" b="0" i="0" u="none" strike="noStrike" kern="1200"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endParaRPr>
        </a:p>
      </dsp:txBody>
      <dsp:txXfrm>
        <a:off x="3133725" y="0"/>
        <a:ext cx="2089150" cy="1241425"/>
      </dsp:txXfrm>
    </dsp:sp>
    <dsp:sp modelId="{0229FAB7-68EA-42C4-8051-BCC0E0EB3F5A}">
      <dsp:nvSpPr>
        <dsp:cNvPr id="0" name=""/>
        <dsp:cNvSpPr/>
      </dsp:nvSpPr>
      <dsp:spPr>
        <a:xfrm>
          <a:off x="2089150" y="1241424"/>
          <a:ext cx="4178300" cy="1241425"/>
        </a:xfrm>
        <a:prstGeom prst="trapezoid">
          <a:avLst>
            <a:gd name="adj" fmla="val 84143"/>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600" b="0" i="0" u="none" strike="noStrike" kern="1200"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rPr>
            <a:t>Point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600" b="0" i="0" u="none" strike="noStrike" kern="1200"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rPr>
            <a:t>multiplication: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600" b="0" i="0" u="none" strike="noStrike" kern="1200"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rPr>
            <a:t>kP </a:t>
          </a:r>
        </a:p>
      </dsp:txBody>
      <dsp:txXfrm>
        <a:off x="2820352" y="1241424"/>
        <a:ext cx="2715895" cy="1241425"/>
      </dsp:txXfrm>
    </dsp:sp>
    <dsp:sp modelId="{D667F914-C0DC-4D55-A9DE-48F954E32515}">
      <dsp:nvSpPr>
        <dsp:cNvPr id="0" name=""/>
        <dsp:cNvSpPr/>
      </dsp:nvSpPr>
      <dsp:spPr>
        <a:xfrm>
          <a:off x="1044574" y="2482849"/>
          <a:ext cx="6267450" cy="1241425"/>
        </a:xfrm>
        <a:prstGeom prst="trapezoid">
          <a:avLst>
            <a:gd name="adj" fmla="val 84143"/>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600" b="0" i="0" u="none" strike="noStrike" kern="1200"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rPr>
            <a:t>Group operation: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600" b="0" i="0" u="none" strike="noStrike" kern="1200"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rPr>
            <a:t>point add/double</a:t>
          </a:r>
        </a:p>
      </dsp:txBody>
      <dsp:txXfrm>
        <a:off x="2141378" y="2482849"/>
        <a:ext cx="4073842" cy="1241425"/>
      </dsp:txXfrm>
    </dsp:sp>
    <dsp:sp modelId="{C3D504D4-3868-4085-AFD4-0850D5CD0129}">
      <dsp:nvSpPr>
        <dsp:cNvPr id="0" name=""/>
        <dsp:cNvSpPr/>
      </dsp:nvSpPr>
      <dsp:spPr>
        <a:xfrm>
          <a:off x="0" y="3724274"/>
          <a:ext cx="8356600" cy="1241425"/>
        </a:xfrm>
        <a:prstGeom prst="trapezoid">
          <a:avLst>
            <a:gd name="adj" fmla="val 84143"/>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600" b="0" i="0" u="none" strike="noStrike" kern="1200"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rPr>
            <a:t>Finite field arithmetic: multiplication,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TW" sz="2600" b="0" i="0" u="none" strike="noStrike" kern="1200"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rPr>
            <a:t>addition, subtraction, inversion,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zh-TW" sz="2600" b="0" i="0" u="none" strike="noStrike" kern="1200" cap="none" normalizeH="0" baseline="0" smtClean="0">
            <a:ln>
              <a:noFill/>
            </a:ln>
            <a:solidFill>
              <a:schemeClr val="bg1"/>
            </a:solidFill>
            <a:effectLst/>
            <a:latin typeface="Arial" panose="020B0604020202020204" pitchFamily="34" charset="0"/>
            <a:ea typeface="新細明體" panose="02020500000000000000" pitchFamily="18" charset="-120"/>
            <a:cs typeface="Arial" panose="020B0604020202020204" pitchFamily="34" charset="0"/>
          </a:endParaRPr>
        </a:p>
      </dsp:txBody>
      <dsp:txXfrm>
        <a:off x="1462404" y="3724274"/>
        <a:ext cx="5431790" cy="1241425"/>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image" Target="../media/image11.wmf"/></Relationships>
</file>

<file path=ppt/ink/ink1.xml><?xml version="1.0" encoding="utf-8"?>
<inkml:ink xmlns:inkml="http://www.w3.org/2003/InkML">
  <inkml:definitions>
    <inkml:context xml:id="ctx0">
      <inkml:inkSource xml:id="inkSrc0">
        <inkml:traceFormat>
          <inkml:channel name="X" type="integer" max="29576" units="cm"/>
          <inkml:channel name="Y" type="integer" max="16724" units="cm"/>
          <inkml:channel name="F" type="integer" max="1023" units="dev"/>
          <inkml:channel name="T" type="integer" max="2.14748E9" units="dev"/>
        </inkml:traceFormat>
        <inkml:channelProperties>
          <inkml:channelProperty channel="X" name="resolution" value="1000.20288" units="1/cm"/>
          <inkml:channelProperty channel="Y" name="resolution" value="1000.23926" units="1/cm"/>
          <inkml:channelProperty channel="F" name="resolution" value="0" units="1/dev"/>
          <inkml:channelProperty channel="T" name="resolution" value="1" units="1/dev"/>
        </inkml:channelProperties>
      </inkml:inkSource>
      <inkml:timestamp xml:id="ts0" timeString="2014-11-20T09:43:06.422"/>
    </inkml:context>
    <inkml:brush xml:id="br0">
      <inkml:brushProperty name="width" value="0.03528" units="cm"/>
      <inkml:brushProperty name="height" value="0.03528" units="cm"/>
      <inkml:brushProperty name="color" value="#ED1C24"/>
      <inkml:brushProperty name="fitToCurve" value="1"/>
    </inkml:brush>
  </inkml:definitions>
  <inkml:traceGroup>
    <inkml:annotationXML>
      <emma:emma xmlns:emma="http://www.w3.org/2003/04/emma" version="1.0">
        <emma:interpretation id="{B9F71867-E7B7-4EA7-A96D-FA85797904FC}" emma:medium="tactile" emma:mode="ink">
          <msink:context xmlns:msink="http://schemas.microsoft.com/ink/2010/main" type="writingRegion" rotatedBoundingBox="9203,4015 12774,6158 11650,8032 8079,5890"/>
        </emma:interpretation>
      </emma:emma>
    </inkml:annotationXML>
    <inkml:traceGroup>
      <inkml:annotationXML>
        <emma:emma xmlns:emma="http://www.w3.org/2003/04/emma" version="1.0">
          <emma:interpretation id="{A39EB3DC-64D8-44AA-B56D-494073AE1CD1}" emma:medium="tactile" emma:mode="ink">
            <msink:context xmlns:msink="http://schemas.microsoft.com/ink/2010/main" type="paragraph" rotatedBoundingBox="9203,4015 12774,6158 11650,8032 8079,5890" alignmentLevel="1"/>
          </emma:interpretation>
        </emma:emma>
      </inkml:annotationXML>
      <inkml:traceGroup>
        <inkml:annotationXML>
          <emma:emma xmlns:emma="http://www.w3.org/2003/04/emma" version="1.0">
            <emma:interpretation id="{D2CCCAD8-C5A4-407E-87F9-D5D3CFD89D34}" emma:medium="tactile" emma:mode="ink">
              <msink:context xmlns:msink="http://schemas.microsoft.com/ink/2010/main" type="line" rotatedBoundingBox="9203,4015 12774,6158 11650,8032 8079,5890"/>
            </emma:interpretation>
          </emma:emma>
        </inkml:annotationXML>
        <inkml:traceGroup>
          <inkml:annotationXML>
            <emma:emma xmlns:emma="http://www.w3.org/2003/04/emma" version="1.0">
              <emma:interpretation id="{5E53A786-C229-4598-A6E4-7E50AE8F3B86}" emma:medium="tactile" emma:mode="ink">
                <msink:context xmlns:msink="http://schemas.microsoft.com/ink/2010/main" type="inkWord" rotatedBoundingBox="9203,4015 12774,6158 11650,8032 8079,5890"/>
              </emma:interpretation>
            </emma:emma>
          </inkml:annotationXML>
          <inkml:trace contextRef="#ctx0" brushRef="#br0">121 1332 11 0,'0'0'13'0,"0"0"0"16,18 0 1-16,-18 0 3 15,15 2 1-15,-15-2 2 16,18 0 3-16,-18 0 4 16,15 3 2-16,-15-3 0 15,0 0 3-15,19 15-1 0,-19-15 3 16,13 15 0-16,-13-15 1 16,15 18 0-16,-15-18 0 15,20 22-3-15,-20-22-4 16,25 23-4-16,-12-8-3 15,-13-15-2-15,25 30-2 32,-12-14-1-32,-3 2 0 0,4 1 2 15,-3-1 3-15,1 0 3 16,1-3 5-16,1 2 5 16,-14-17 6-16,31 21 3 15,-14-18-1-15,5 4 1 16,-7-5-4-1,6 1-3-15,-4-5-6 0,3 4-29 16,-3-4-1-16,-1 4 0 0,-1-4 0 16,0 2 0-16,2 0 0 15,0-1 0-15,1-1 0 16,0 0 0-16,4-1 0 16,1-2 0-1,0 0 0-15,2 0 0 16,0-1 0-16,0-1 0 15,2 2 0-15,0-2 0 0,-2 4 0 0,0 0 0 16,-2 1 0-16,0 0 0 16,-1 2 0-16,0 0 0 15,-2 0 0-15,-2 2 0 16,2-4 0 0,-2 2 0-16,2-1 0 0,-1-3 0 15,-1 1 0-15,0 0 0 16,-1-1 0-16,0 1 0 15,-2 0 0-15,-15 3 0 16,24-2 0-16,-24 2 0 16,22 0 0-16,-22 0 0 15,22 2 0-15,-22-2 0 16,21 0 0-16,-21 0 0 16,27-2 0-16,-27 2 0 15,28-1 0-15,-28 1 0 16,25-2 0-16,-25 2 0 15,25 2 0-15,-25-2 0 16,20 8 0-16,-20-8 0 0,17 15 0 16,-17-15 0-1,20 18 0-15,-20-18 0 0,20 23 0 16,-20-23 0-16,23 23 0 16,-23-23 0-16,25 22 0 15,-25-22 0 1,27 16 0-16,-27-16 0 15,25 12 0-15,-25-12 0 16,28 8 0-16,-13-4 0 16,2-1 0-16,0-3 0 15,1 2 0-15,0-2 0 0,2 1 0 16,-1-2 0-16,-3 1 0 16,1 0 0-16,-2-2 0 15,-15 2 0-15,26-5 0 16,-26 5 0-16,25-8 0 15,-25 8 0-15,29-10 0 16,-14 6 0-16,1-2 0 0,1 3 0 16,-2-2 0-1,2 0 0-15,-1 0 0 0,-16 5 0 16,27-9 0-16,-27 9 0 16,27-8 0-16,-27 8 0 15,23-8 0-15,-23 8 0 16,25-10 0-16,-25 10 0 15,23-8 0-15,-23 8 0 0,25-7 0 16,-25 7 0-16,22-8 0 16,-22 8 0-16,20-7 0 15,-20 7 0-15,15-5 0 16,-15 5 0 0,0 0 0-16,15-5 0 15,-15 5 0-15,0 0 0 16,0 0 0-16,0 0 0 0,18-13 0 0,-18 13 0 15,0 0 0-15,20-17 0 16,-20 17 0-16,15-11 0 16,-15 11 0-16,0 0 0 15,18-17 0 1,-18 17 0 0,0 0 0-16,19-15 0 0,-19 15 0 15,0 0 0-15,15-11 0 16,-15 11 0-16,0 0 0 15,0 0 0-15,11-17 0 16,-11 17 0-16,0 0 0 16,0 0 0-16,-1-18 0 15,1 18 0-15,0 0 0 0,0 0 0 16,0 0 0-16,0 0 0 0,-15-18 0 16,15 18 0-16,0 0 0 15,0 0 0-15,-12-17 0 16,12 17 0-16,0 0 0 15,0 0 0-15,0 0 0 16,0 0 0-16,0 0 0 16,0 0 0-16,0 0 0 15,0 0 0-15,0 0 0 16,-13-15 0-16,13 15 0 16,0 0 0-16,0 0 0 15,0 0 0-15,0 0 0 16,0 0 0-16,0 0 0 15,0 0 0-15,0 0 0 0,0 0 0 32,0 0 0-32,0 0 0 15,0 0 0-15,-2-17 0 16,2 17 0-16,0 0 0 16,0 0 0-16,0 0 0 15,0 0 0-15,0 0 0 0,0 0 0 16,0 0 0-16,0 0 0 15,-3-14 0-15,3 14 0 16,0 0 0-16,0 0 0 16,0 0 0-16,0 0 0 0,0 0 0 15,0 0 0-15,-7-15 0 16,7 15 0-16,0 0 0 16,0 0 0-1,0 0 0-15,0 0 0 16,-5-17 0-16,5 17 0 15,0 0 0-15,0 0 0 0,-16-20 0 0,16 20 0 16,-10-16 0-16,10 16 0 16,-14-20 0-16,14 20 0 15,-11-27 0-15,4 12 0 16,4-3 0 0,-2 2 0-16,1-1 0 15,1-3 0-15,1 4 0 16,-1-4 0-16,0 1 0 0,-1 1 0 0,1 0 0 15,1-2 0-15,1-3 0 16,1 0 0-16,1-2 0 16,3 0 0-16,1-2 0 31,0 1 0-31,0-1 0 0,0 1 0 16,0 3 0-16,-2 0 0 0,-1 1 0 15,-2-1 0 1,-2 1 0-16,0 1 0 0,1-2 0 15,-1-1 0-15,0 1 0 16,2-2 0-16,0-1 0 16,2-1 0-16,0-1 0 15,-1 0 0-15,3-4 0 16,-3 4 0-16,-1-2 0 16,-1 2 0-16,-1 0 0 15,-3 3 0-15,0 2 0 16,-2 0 0-16,-1 3 0 15,0-2 0-15,-1 4 0 16,3 0 0-16,-3 1 0 16,3 1 0-16,-1 1 0 0,-1 0 0 15,8 15 0-15,-19-25 0 16,19 25 0-16,-20-20 0 16,20 20 0-16,-21-18 0 15,21 18 0 1,-27-15 0-16,27 15 0 15,-28-13 0-15,28 13 0 16,-29-12 0-16,29 12 0 16,-28-11 0-16,13 6 0 0,0 0 0 15,0 0 0-15,-2 0 0 16,1 2 0-16,-3-2 0 16,-1 1 0-16,0 3 0 15,-1-3 0-15,-3 3 0 16,0-1 0-16,-3 0 0 15,-1 1 0-15,-2-1 0 0,-2 2 0 16,0-2 0-16,-1 1 0 16,-2 1 0-16,-2-2 0 15,-1 2 0-15,0 0 0 16,-2-2 0-16,0 1 0 16,-2 1 0-16,-1 0 0 15,-4 1 0-15,1 1 0 16,-4 1 0-16,-4 1 0 0,-1 4 0 15,-5 0 0-15,-1 2 0 16,-1 0 0-16,0 2 0 16,3-1 0-16,2 1 0 15,-1-2 0-15,3-4 0 16,6 3 0-16,3-6 0 16,4-1 0-16,2-1 0 15,3-1 0 1,4-1 0-16,5-1 0 15,1-1 0-15,2 1 0 16,2-1 0-16,1 1 0 16,4-1 0-16,-2 0 0 15,3 1 0-15,2-1 0 16,15 3 0-16,-26-7 0 16,26 7 0-16,-17-2 0 15,17 2 0-15,0 0 0 16,0 0 0-16,-17-8 0 15,17 8 0-15,0 0 0 0,0 0 0 16,0 0 0-16,0 0 0 0,0 0 0 16,0 0 0-16,0 0 0 15,0 0 0-15,0 0 0 16,0 0 0-16,4 17 0 0,-4-17 0 16,1 16 0-16,-1-16 0 15,-1 20 0-15,1-5 0 16,-2 0 0-16,2 3 0 15,-2 2 0-15,2 1 0 16,-1 3 0-16,-1 2 0 16,0 1 0-16,2 2 0 31,-1 1 0-31,1 2 0 0,1 1 0 16,-1 0 0-16,2 2 0 15,0 1 0-15,-1-1 0 16,1 2 0-16,0-1 0 15,1-1 0-15,0-2 0 16,2-2 0-16,2 1 0 16,0-2 0-16,1-4 0 15,-1 1 0-15,1-1 0 0,-1 2 0 16,-2 1 0-16,-4 0 0 16,1 0 0-16,-2 0 0 15,-2 3 0-15,-1-2 0 16,-2 0 0-16,2-4 0 15,-2 1 0-15,1-3 0 16,1-2 0-16,1-1 0 16,1-2 0-16,1-1 0 0,1-3 0 15,-1-15 0-15,4 26 0 16,-4-26 0-16,5 22 0 16,-5-22 0-16,1 21 0 15,-1-21 0 1,-1 24 0-16,1-24 0 15,-4 21 0-15,4-21 0 16,-1 18 0-16,1-18 0 0,0 0 0 0,5 19 0 16,-5-19 0-16,0 0 0 15,0 0 0-15,20 16 0 16,-20-16 0-16,0 0 0 31,0 0 0-31,18 18 0 0,-18-18 0 16,0 0 0-16,10 17 0 15,-10-17 0-15,0 0 0 16,10 17 0-16,-10-17 0 16,0 0 0-16,0 0 0 15,17 6 0-15,-17-6 0 16,0 0 0-16,0 0 0 0,18 3 0 16,-18-3 0-16,0 0 0 0,17 5 0 15,-17-5 0-15,0 0 0 16,18 10 0-16,-18-10 0 15,15 5 0-15,-15-5 0 16,0 0 0-16,18 0 0 16,-18 0-54-16,0 0-67 15,15 4-22-15,-15-4-5 0,0 0-4 16,0-15-4 0,-3 0 0-16</inkml:trace>
          <inkml:trace contextRef="#ctx0" brushRef="#br0" timeOffset="1834.5874">1953 1591 6 0,'0'0'5'0,"25"-5"0"16,-25 5-1-16,18-2 6 16,-18 2 5-16,0 0 5 0,20 3 5 0,-20-3 1 15,17 2 2-15,-17-2 2 16,28 2 1-16,-10-2-6 16,2 3-6-16,2 2-3 15,1 3-4 1,-1 4-1-16,1 3 1 15,-3 3 4-15,-1 3 2 16,-3 1 3-16,1 3 2 16,-4-2 3-16,4 2 2 15,1-2 2-15,0 0-4 0,2-3-2 16,4 2-5-16,1-2 0 16,3-1-4-16,2 3 0 15,0 0-5 1,2-1 1-16,1-3-1 15,2 4 4-15,0-4 1 16,2 2 3-16,-1-3 0 0,1-1 0 16,-2 1-1-16,0-1 1 15,-5-1-2-15,0 2-2 16,-4-1-3-16,-1 3 0 16,-3 2 3-16,0-1 0 15,-6 1 1-15,4 4 1 16,-5-5 0-16,2 3 1 0,-4-1-1 15,1-2 1-15,-4-4-2 16,1 4 1-16,-11-20 1 16,17 28 1-16,-17-28-1 15,12 27-1-15,-12-27-3 16,11 25-8-16,-11-25-5 0,10 21 0 16,-10-21 0-16,10 20 0 15,-10-20 0-15,10 17 0 16,-10-17 0-16,9 15 0 15,-9-15 0-15,6 16 0 16,-6-16 0-16,5 20 0 16,-5-20 0-16,2 18 0 15,-2-18 0-15,2 19 0 0,-2-19 0 16,-4 16 0-16,4-16 0 16,-3 15 0-16,3-15 0 31,-3 17 0-31,3-17 0 15,-2 15 0-15,2-15 0 16,0 0 0-16,0 14 0 16,0-14 0-16,0 0 0 15,0 0 0-15,0 0 0 0,0 0 0 16,0 0 0 0,0 0 0-16,0 0 0 0,0 0 0 15,-7-21 0-15,7 21-14 16,-6-23-47-16,-3 6-23 15,8 2-22-15,-8-5-22 16,4 2-6-16,-3-2-7 16,-2-1 1-16,2 3 24 0,-9-9 24 15</inkml:trace>
          <inkml:trace contextRef="#ctx0" brushRef="#br0" timeOffset="3242.4222">2780 2416 16 0,'19'-14'35'16,"-19"14"-12"-16,18-18-15 15,-18 18 6-15,15-11 7 0,-15 11 7 0,0 0 5 16,0 0 2-16,15-9 2 16,-15 9 2-16,0 0 0 15,0 0-5-15,0 0-8 16,0 0-3 0,0 0 2-16,0 0 5 15,0 0 3-15,-3 15 2 16,3-15 2-16,0 0 1 15,0 0 2-15,0 0 2 0,0 0-3 16,11 17 2-16,-11-17 2 16,0 0 0-16,20 8 1 15,-20-8-4-15,22 13-4 16,-7-1-6-16,-15-12-14 0,28 22-16 16,-11-11 0-16,3 1 0 15,0-1 0-15,2-1 0 16,1-1 0-16,0-1 0 15,1-3 0-15,-3 1 0 16,-1-1 0-16,-3 2 0 16,0 0 0-16,-17-7 0 15,26 20 0-15,-26-20 0 16,27 21 0-16,-27-21 0 16,27 23 0-16,-13-13 0 0,-14-10 0 15,27 13 0-15,-27-13 0 16,18 9 0-16,-18-9 0 15,0 0 0-15,0 0 0 16,0 0 0-16,0 0 0 31,0 0 0-31,0 0 0 16,0 0 0-16,15 6 0 0,-15-6 0 16,0 0 0-16,0 0 0 15,0 0 0-15,0 0 0 16,0 0 0-16,0 0 0 15,0 0 0-15,0 0 0 16,0 0 0-16,0 0 0 16,0 0 0-16,0 0 0 0,0 0 0 15,0 0 0-15,0 0 0 16,0 0 0-16,0 0 0 16,0 0 0-16,-3-15 0 15,3 15 0 1,0 0 0-16,0 0 0 15,-10-14 0-15,10 14 0 16,0 0 0-16,-7-20 0 0,7 20 0 0,-3-24 0 16,3 8 0-16,0-2 0 15,0-4 0-15,2-3 0 16,-1-1 0-16,3-4 0 16,-3-2 0-1,3-1 0-15,1 0 0 16,-2 0 0-16,4 0 0 15,-2 5 0-15,1 1 0 16,1 2 0-16,0 4 0 16,-1 3 0-16,1 3 0 15,-7 15 0-15,12-22 0 16,-12 22 0-16,0 0 0 16,0 0 0-16,0 0 0 0,0 0 0 0,0 0 0 15,0 0 0-15,0 0 0 16,-15 3 0-16,15-3 0 15,0 0 0-15,0 0 0 16,0 0 0-16,-14 15 0 16,14-15 0-16,0 0 0 15,0 0 0-15,0 0 0 16,0 0 0-16,0 0 0 16,0 0 0-16,0 0 0 15,0 0 0-15,0 0 0 16,0 0 0-16,0 0 0 15,-6 15 0-15,6-15 0 16,0 0 0-16,0 0 0 0,0 0 0 16,0 0 0-16,0 0 0 15,0 0 0-15,0 0 0 16,0 0 0-16,0 0 0 0,0 0 0 16,0 0 0-16,0 0 0 31,0 0 0-31,0 0 0 15,0 0 0-15,0 0 0 16,0 0 0-16,16 12-14 16,-16-12-84-16,0 0-43 0,0 0-3 15,0 0-5-15,14-32 0 16,-18 3-7-16</inkml:trace>
        </inkml:traceGroup>
      </inkml:traceGroup>
    </inkml:traceGroup>
  </inkml:traceGroup>
</inkml:ink>
</file>

<file path=ppt/ink/ink2.xml><?xml version="1.0" encoding="utf-8"?>
<inkml:ink xmlns:inkml="http://www.w3.org/2003/InkML">
  <inkml:definitions>
    <inkml:context xml:id="ctx0">
      <inkml:inkSource xml:id="inkSrc0">
        <inkml:traceFormat>
          <inkml:channel name="X" type="integer" max="29576" units="cm"/>
          <inkml:channel name="Y" type="integer" max="16724" units="cm"/>
          <inkml:channel name="F" type="integer" max="1023" units="dev"/>
          <inkml:channel name="T" type="integer" max="2.14748E9" units="dev"/>
        </inkml:traceFormat>
        <inkml:channelProperties>
          <inkml:channelProperty channel="X" name="resolution" value="1000.20288" units="1/cm"/>
          <inkml:channelProperty channel="Y" name="resolution" value="1000.23926" units="1/cm"/>
          <inkml:channelProperty channel="F" name="resolution" value="0" units="1/dev"/>
          <inkml:channelProperty channel="T" name="resolution" value="1" units="1/dev"/>
        </inkml:channelProperties>
      </inkml:inkSource>
      <inkml:timestamp xml:id="ts0" timeString="2014-11-20T10:23:10.222"/>
    </inkml:context>
    <inkml:brush xml:id="br0">
      <inkml:brushProperty name="width" value="0.03528" units="cm"/>
      <inkml:brushProperty name="height" value="0.03528" units="cm"/>
      <inkml:brushProperty name="color" value="#ED1C24"/>
      <inkml:brushProperty name="fitToCurve" value="1"/>
    </inkml:brush>
  </inkml:definitions>
  <inkml:traceGroup>
    <inkml:annotationXML>
      <emma:emma xmlns:emma="http://www.w3.org/2003/04/emma" version="1.0">
        <emma:interpretation id="{73577002-67B6-47C7-AE8E-8E60FD0C5B10}" emma:medium="tactile" emma:mode="ink">
          <msink:context xmlns:msink="http://schemas.microsoft.com/ink/2010/main" type="writingRegion" rotatedBoundingBox="3305,14140 4541,14140 4541,15420 3305,15420"/>
        </emma:interpretation>
      </emma:emma>
    </inkml:annotationXML>
    <inkml:traceGroup>
      <inkml:annotationXML>
        <emma:emma xmlns:emma="http://www.w3.org/2003/04/emma" version="1.0">
          <emma:interpretation id="{72779C71-7E93-4D30-A206-111B2C3FEE95}" emma:medium="tactile" emma:mode="ink">
            <msink:context xmlns:msink="http://schemas.microsoft.com/ink/2010/main" type="paragraph" rotatedBoundingBox="3305,14140 4541,14140 4541,15420 3305,15420" alignmentLevel="1"/>
          </emma:interpretation>
        </emma:emma>
      </inkml:annotationXML>
      <inkml:traceGroup>
        <inkml:annotationXML>
          <emma:emma xmlns:emma="http://www.w3.org/2003/04/emma" version="1.0">
            <emma:interpretation id="{834990F8-B7A7-4C4E-9C7E-9B277CF4896E}" emma:medium="tactile" emma:mode="ink">
              <msink:context xmlns:msink="http://schemas.microsoft.com/ink/2010/main" type="line" rotatedBoundingBox="3305,14140 4541,14140 4541,15420 3305,15420"/>
            </emma:interpretation>
          </emma:emma>
        </inkml:annotationXML>
        <inkml:traceGroup>
          <inkml:annotationXML>
            <emma:emma xmlns:emma="http://www.w3.org/2003/04/emma" version="1.0">
              <emma:interpretation id="{C99E4A27-9864-4343-946A-9860BB514909}" emma:medium="tactile" emma:mode="ink">
                <msink:context xmlns:msink="http://schemas.microsoft.com/ink/2010/main" type="inkWord" rotatedBoundingBox="3305,14140 4541,14140 4541,15420 3305,15420"/>
              </emma:interpretation>
            </emma:emma>
          </inkml:annotationXML>
          <inkml:trace contextRef="#ctx0" brushRef="#br0">0 1117 44 0,'0'0'39'0,"17"-20"-10"16,-17 20 1-16,0 0 2 31,17-17-1-31,-17 17 4 0,0 0 5 16,10-20 2-1,-10 20 1-15,5-16 0 0,-5 16-1 16,5-20 0-16,-5 20-1 15,8-27-4-15,-3 9 0 16,3 0-1-16,0-4 4 16,4-1-3-16,0-5 0 15,4-2 3-15,1-6 1 16,8 3 8-16,-5-7-5 16,7 5 0-16,-4-5-9 15,7 5-22-15,-5-1-13 0,3 4 0 16,-4 1 0-16,-1 0 0 15,2 1 0-15,2-2 0 16,-1 1 0-16,1 1 0 16,0 0 0-16,-1 2 0 15,1 0 0-15,0 3 0 16,-3 2 0-16,1 3 0 16,-1 5 0-16,-1 0 0 15,-1 2 0-15,-1-1 0 16,3 5 0-16,-1-1 0 15,-1-2 0-15,-1 0 0 16,3 1 0-16,-3-2 0 16,3-1 0-16,-3 1 0 0,1 1 0 15,-4 3 0-15,-1 0 0 16,-17 9 0-16,23-10 0 16,-23 10 0-16,0 0 0 15,15 2 0 1,-15-2 0-16,0 0 0 15,0 0 0-15,0 0 0 0,0 0 0 16,0 0 0-16,0 0 0 0,-5 15 0 16,5-15 0-16,0 0 0 15,0 0 0-15,0 0 0 0,0 0-15 16,0 0-71 0,0 0-29-1,0 0-19-15,7-17-14 16,-7 17-7-16,5-16 1 15,-5 16 25-15,2-25 43 16</inkml:trace>
          <inkml:trace contextRef="#ctx0" brushRef="#br0" timeOffset="866.4654">890-163 109 0,'0'0'51'0,"-10"15"2"16,10-15-1-16,0 0 1 15,-15 20 0-15,15-20-4 16,-10 17-2-16,10-17 2 16,0 0-2-16,-14 18 0 15,14-18 5-15,0 0 10 16,0 0 8-16,0 0-3 15,5 15-8-15,-5-15-7 0,0 0-7 16,22 2-39-16,-7-1-6 16,-15-1 0-16,30 0 0 15,-12 0 0-15,4-1 0 16,0-1 0-16,-1 2 0 16,3-2 0-16,-3 1 0 15,4-1 0-15,-2 0 0 16,1 2 0-16,-3 0 0 0,-2 2 0 15,-3 0 0-15,1 1 0 16,-17-3 0-16,22 8 0 16,-22-8 0-16,0 0 0 15,18 14 0-15,-18-14 0 16,0 0 0-16,0 0 0 0,0 0 0 16,10 14 0-16,-10-14 0 15,0 0 0-15,0 0 0 16,0 0 0-16,0 0 0 15,0 0 0-15,0 0 0 16,0 0 0 0,0 0 0-16,0 0 0 15,0 0 0-15,0 0 0 16,0 0 0-16,0 0 0 16,0 0 0-16,-13 15 0 15,13-15 0-15,0 0 0 16,0 0 0-16,0 0 0 15,0 0 0-15,0 0 0 16,-12 15 0-16,12-15 0 0,-8 17 0 16,8-17 0-16,-15 28 0 15,6-10 0-15,-4 4 0 16,-2 1 0-16,-3 2 0 16,3 8-69-16,-7-2-75 15,-1 4-7-15,-4 3-5 16,-3 2-3-16,-1 0-3 15</inkml:trace>
        </inkml:traceGroup>
      </inkml:traceGroup>
    </inkml:traceGroup>
  </inkml:traceGroup>
</inkml:ink>
</file>

<file path=ppt/ink/ink3.xml><?xml version="1.0" encoding="utf-8"?>
<inkml:ink xmlns:inkml="http://www.w3.org/2003/InkML">
  <inkml:definitions>
    <inkml:context xml:id="ctx0">
      <inkml:inkSource xml:id="inkSrc0">
        <inkml:traceFormat>
          <inkml:channel name="X" type="integer" max="29576" units="cm"/>
          <inkml:channel name="Y" type="integer" max="16724" units="cm"/>
          <inkml:channel name="F" type="integer" max="1023" units="dev"/>
          <inkml:channel name="T" type="integer" max="2.14748E9" units="dev"/>
        </inkml:traceFormat>
        <inkml:channelProperties>
          <inkml:channelProperty channel="X" name="resolution" value="1000.20288" units="1/cm"/>
          <inkml:channelProperty channel="Y" name="resolution" value="1000.23926" units="1/cm"/>
          <inkml:channelProperty channel="F" name="resolution" value="0" units="1/dev"/>
          <inkml:channelProperty channel="T" name="resolution" value="1" units="1/dev"/>
        </inkml:channelProperties>
      </inkml:inkSource>
      <inkml:timestamp xml:id="ts0" timeString="2014-11-20T10:23:13.551"/>
    </inkml:context>
    <inkml:brush xml:id="br0">
      <inkml:brushProperty name="width" value="0.03528" units="cm"/>
      <inkml:brushProperty name="height" value="0.03528" units="cm"/>
      <inkml:brushProperty name="color" value="#ED1C24"/>
      <inkml:brushProperty name="fitToCurve" value="1"/>
    </inkml:brush>
  </inkml:definitions>
  <inkml:traceGroup>
    <inkml:annotationXML>
      <emma:emma xmlns:emma="http://www.w3.org/2003/04/emma" version="1.0">
        <emma:interpretation id="{2D32FD80-6B74-487B-91FD-12F74F089FF5}" emma:medium="tactile" emma:mode="ink">
          <msink:context xmlns:msink="http://schemas.microsoft.com/ink/2010/main" type="writingRegion" rotatedBoundingBox="3229,15101 15034,14926 15052,16109 3247,16284"/>
        </emma:interpretation>
      </emma:emma>
    </inkml:annotationXML>
    <inkml:traceGroup>
      <inkml:annotationXML>
        <emma:emma xmlns:emma="http://www.w3.org/2003/04/emma" version="1.0">
          <emma:interpretation id="{3427414A-9C7A-443F-B200-52C0D9D6CAF5}" emma:medium="tactile" emma:mode="ink">
            <msink:context xmlns:msink="http://schemas.microsoft.com/ink/2010/main" type="paragraph" rotatedBoundingBox="3229,15101 15034,14926 15052,16109 3247,16284" alignmentLevel="1"/>
          </emma:interpretation>
        </emma:emma>
      </inkml:annotationXML>
      <inkml:traceGroup>
        <inkml:annotationXML>
          <emma:emma xmlns:emma="http://www.w3.org/2003/04/emma" version="1.0">
            <emma:interpretation id="{8B7AF450-BB91-41F4-AB9D-EBDD1F6216A3}" emma:medium="tactile" emma:mode="ink">
              <msink:context xmlns:msink="http://schemas.microsoft.com/ink/2010/main" type="line" rotatedBoundingBox="3229,15101 15034,14926 15052,16109 3247,16284"/>
            </emma:interpretation>
          </emma:emma>
        </inkml:annotationXML>
        <inkml:traceGroup>
          <inkml:annotationXML>
            <emma:emma xmlns:emma="http://www.w3.org/2003/04/emma" version="1.0">
              <emma:interpretation id="{C6F6FF30-9B73-4C82-83CD-439E7FD735C0}" emma:medium="tactile" emma:mode="ink">
                <msink:context xmlns:msink="http://schemas.microsoft.com/ink/2010/main" type="inkWord" rotatedBoundingBox="3489,15460 3826,16147 3389,16362 3051,15676"/>
              </emma:interpretation>
            </emma:emma>
          </inkml:annotationXML>
          <inkml:trace contextRef="#ctx0" brushRef="#br0">-35 1426 118 0,'-5'-16'69'0,"-6"-4"-3"16,11 20-12-16,-9-20-9 16,9 20-8-16,0 0-8 0,0 0-2 15,0 0 0-15,14-17 1 16,-14 17 4-16,18-8 7 16,-3 5 5-16,0-5-2 15,3 3-2 1,2-2-5-16,4 0-5 15,0 1-8-15,5 2-6 16,-1 3-7-16,0 1 0 16,-3 3 0-16,2 4 5 15,-9 1 6-15,2 4 2 16,-20-12 2-16,22 29 0 16,-17-12-1-16,-3 1 0 15,-4 0-3-15,-3 6-2 16,-3-6-10-16,-4 3-8 0,-5-4 0 15,-1 1 0 1,-2-3 0-16,-2-2 0 0,1-4 0 16,-1-3 0-16,4-2 0 15,3-3 0-15,15-1 0 16,-19-1 0-16,19 1 0 16,0 0 0-16,0 0 0 0,0 0 0 0,17 1 0 15,-17-1 0-15,22 14 0 16,-22-14 0-16,28 23 0 15,-10-8 0-15,-1 6 0 16,0 4 0-16,-1 2 0 16,1 1 0-16,1 0 0 15,-1 2 0-15,-4-2 0 16,-1 0 0-16,0-5 0 16,-1-3 0-16,-1-5 0 15,-10-15 0-15,17 23 0 16,-17-23 0-16,0 0 0 15,17 8 0-15,-17-8 0 0,0 0-51 16,15-9-45-16,-15 9-25 16,5-22-18-16,-4 7-9 31,3-1-6-31,-1-3 16 16,-1-2 24-16</inkml:trace>
          <inkml:trace contextRef="#ctx0" brushRef="#br0" timeOffset="-667.1001">-63 1314 112 0,'0'0'58'0,"-3"-15"-4"15,3 15 1-15,0 0-1 16,-2-17-1 0,2 17-3-16,0 0-2 15,0 0-3-15,0 0 2 16,0 0-3-16,0 0-4 0,15 0-5 0,-15 0-1 15,8 27-4-15,-1-1-3 16,-2 2-5-16,2 9-3 16,-2 3-8-16,1 6-2 31,-1 5-3-31,0 6-7 0,-3-6 2 16,-2 0-6-16,0-6 0 15,-2-3-12-15,1-6-14 16,-3-8-19-16,4-8-14 15,0-20-15-15,0 0-18 16,0 0-5-16,0 0-6 0,5-15 5 16,-3-11 10-16,5-1 15 15</inkml:trace>
        </inkml:traceGroup>
        <inkml:traceGroup>
          <inkml:annotationXML>
            <emma:emma xmlns:emma="http://www.w3.org/2003/04/emma" version="1.0">
              <emma:interpretation id="{63130E86-CC93-441B-8402-B14564075BEF}" emma:medium="tactile" emma:mode="ink">
                <msink:context xmlns:msink="http://schemas.microsoft.com/ink/2010/main" type="inkWord" rotatedBoundingBox="4081,15800 4181,16228 3885,16296 3786,15868"/>
              </emma:interpretation>
            </emma:emma>
          </inkml:annotationXML>
          <inkml:trace contextRef="#ctx0" brushRef="#br0" timeOffset="1335.2905">520 1662 110 0,'0'0'46'16,"0"0"1"-16,0 0-4 15,-15 6-6-15,15-6-4 0,0 0-3 16,0 0 1 0,0 0 1-16,0 0 0 0,8 15 2 0,-8-15-3 15,17 15 5-15,-17-15-2 16,25 18 1-16,-5-8-4 16,-2-5 0-16,5 0-3 15,-1-3 5-15,5-2-2 16,-6-5 3-16,4 0 0 15,-3-7-5-15,-2 4-2 16,-3-7-6-16,-2 7-2 16,-5-7-9-16,-10 15 1 15,11-23-6-15,-11 23 0 0,0-22-3 16,0 22 0-16,-8-23-2 31,8 23 0-31,-20-26 1 0,20 26 0 16,-25-27 2-16,25 27 7 15,-28-22 7-15,28 22 1 16,-29-11-9-16,29 11-9 0,-26 8 0 16,26-8 0-16,-29 27 0 15,16-9 0-15,-2 5 0 16,2 2 0 0,-1 6 0-16,3 3 0 15,3-1 0-15,1 1 0 16,7 0 0-16,3-1 0 0,4-3 0 0,3-4 0 15,3-4 0-15,2-6 0 16,3-3 0-16,2-3 0 16,0-3 0-16,0-2 0 15,-1-3 0 1,-1-2 0-16,0 0 0 16,-1 0 0-16,0 0 0 15,-17 0 0-15,25-4-53 16,-25 4-41-16,20-6-26 15,-20 6-13-15,20-10-14 16,-20 10-4-16,16-17 15 16,-16 17 28-16,12-21 28 15</inkml:trace>
        </inkml:traceGroup>
        <inkml:traceGroup>
          <inkml:annotationXML>
            <emma:emma xmlns:emma="http://www.w3.org/2003/04/emma" version="1.0">
              <emma:interpretation id="{5EC1F920-608B-435B-B690-5A62BF9788C9}" emma:medium="tactile" emma:mode="ink">
                <msink:context xmlns:msink="http://schemas.microsoft.com/ink/2010/main" type="inkWord" rotatedBoundingBox="4342,15692 5023,15682 5031,16219 4350,16229"/>
              </emma:interpretation>
            </emma:emma>
          </inkml:annotationXML>
          <inkml:trace contextRef="#ctx0" brushRef="#br0" timeOffset="2622.9982">1174 1576 24 0,'0'0'10'0,"0"0"2"16,0 0-1-16,9-15 0 16,-9 15-3-16,0 0-1 15,1-17 1-15,-1 17 1 16,4-18 5-16,-4 18 5 16,6-23 3-16,-2 8 7 15,-4 15 4-15,6-22 4 0,-6 22 0 16,2-20 5-16,-2 20-1 15,0 0 2-15,-3-16 0 16,3 16-2-16,0 0 1 16,0 0 1-16,0 0 2 0,-15-10 12 15,15 10 6-15,0 0 13 16,-20 1-10-16,20-1-8 16,-20 14-7-16,10 2-30 15,-7-2-21-15,5 7 0 16,-3 4 0-16,2 1 0 15,0 11 0-15,3 1 0 16,3 2 0-16,1 1 0 16,4-1 0-16,4 0 0 15,3-4 0-15,1-3 0 0,3-8 0 16,4-3 0-16,2-6 0 31,3-4 0-31,-1-7 0 16,3-2 0-16,-2-3 0 15,-3-7 0-15,7 4-25 16,-7-10-58-16,5 6-19 0,-9-8-22 0,8 4-15 16,-6-6-7-16,4 1 5 15,-1-3 24-15,-2-2 19 16,2 3 51 0</inkml:trace>
        </inkml:traceGroup>
        <inkml:traceGroup>
          <inkml:annotationXML>
            <emma:emma xmlns:emma="http://www.w3.org/2003/04/emma" version="1.0">
              <emma:interpretation id="{733677EC-9BB4-44D2-B93C-6FF55C85074E}" emma:medium="tactile" emma:mode="ink">
                <msink:context xmlns:msink="http://schemas.microsoft.com/ink/2010/main" type="inkWord" rotatedBoundingBox="4800,16084 4855,15663 5053,15689 4997,16110"/>
              </emma:interpretation>
            </emma:emma>
          </inkml:annotationXML>
          <inkml:trace contextRef="#ctx0" brushRef="#br0" timeOffset="3522.9502">1592 1489 22 0,'0'0'22'15,"0"0"-7"-15,0 0-4 16,0 0-2-16,12 17-3 0,-12-17 1 15,0 0 4 1,0 0 3-16,0 0 4 0,0 0 7 16,15-20 6-16,-15 20 11 15,8-20 6-15,-8 20 9 16,5-21 3-16,-5 21 8 16,0-20 2-16,0 20 5 0,0 0-2 15,-10-15-4 1,10 15-9-16,0 0-5 15,-21 6-9-15,21-6-9 0,-17 22-8 16,9-7-7-16,-2 1-8 0,3 6-7 16,-4 0-7-16,1 1 0 15,1 2 0-15,1 1 0 16,5 2 0-16,-1-1 0 16,3-1 0-16,2 1 0 15,4-4 0-15,2-1 0 16,0-6 0-16,4 1 0 31,-11-17 0-31,25 18 0 0,-25-18 0 16,27 3 0-16,-27-3 0 15,28-8 0-15,-11 0 0 16,-6-7 0-16,4-3 0 16,-1-2 0-16,-3-2 0 15,-1-3 0-15,-1-1 0 16,-4-4 0-16,0 2 0 0,-5 0 0 15,0 3 0-15,-5 0 0 16,0 5 0-16,-5 0 0 16,10 20 0-16,-20-25 0 15,20 25 0-15,-24-8 0 0,24 8 0 16,-26 3 0 0,26-3 0-16,-19 10 0 0,19-10 0 15,0 0-2-15,-15 13-6 16,15-13 0-16,0 0-1 15,0 0-2-15,0 0-8 0,0 0-17 16,10-16-14-16,-10 16-13 16,10-15-14-16,-10 15-19 15,17-17-14-15,-17 17-10 16,20-18 1-16,-5 12 12 16,-15 6 16-16,27-17 10 31</inkml:trace>
        </inkml:traceGroup>
        <inkml:traceGroup>
          <inkml:annotationXML>
            <emma:emma xmlns:emma="http://www.w3.org/2003/04/emma" version="1.0">
              <emma:interpretation id="{A12AB6AF-95E7-4DE1-A60A-DAF88DD4E693}" emma:medium="tactile" emma:mode="ink">
                <msink:context xmlns:msink="http://schemas.microsoft.com/ink/2010/main" type="inkWord" rotatedBoundingBox="5223,15660 5805,15908 5685,16192 5102,15944"/>
              </emma:interpretation>
            </emma:emma>
          </inkml:annotationXML>
          <inkml:trace contextRef="#ctx0" brushRef="#br0" timeOffset="4670.8054">1894 1415 32 0,'0'0'27'0,"0"0"-3"16,0 0-1 0,5 15 1-16,-5-15 3 15,0 0 5-15,0 0 4 16,0 0 5-16,0 0 2 0,0 0-2 0,0 0-1 16,18 0-7-16,-18 0-3 15,0 0-7-15,19 0-4 16,-19 0-3-16,15 3-2 31,-15-3-1-31,15 8 2 0,-15-8-2 0,0 0 2 16,18 24-1-16,-18-24-2 15,8 26-1-15,-4-9-2 16,-3 2-3 0,1 1 0-16,-2 2-2 15,-2-1-1-15,-1 3-2 16,-2-3-1-16,-2 1-1 15,1-6 0-15,1 1 0 0,5-17-4 16,-10 21 2-16,10-21-1 16,0 0 0-16,0 0-1 15,0 0 1-15,-4-16 1 16,8 1-2-16,-1-2 5 16,2-1-4-16,2-2 3 15,3-1-1-15,0 1 2 16,1-2 0-16,1 4 0 15,1 0 1-15,2 0 2 16,-1 3 0-16,2 1 1 16,-16 14 3-16,25-18 0 15,-25 18 1-15,22-1 1 16,-22 1 1-16,20 11-2 0,-20-11 0 16,13 27 1-1,-6-11-2-15,-2 4 0 0,-2-2-2 16,2 2-1-16,-3-2 1 15,-1 1-1-15,-1-3-1 16,-1-1-1-16,1-15 0 16,-2 22-1-16,2-22 2 0,0 0-1 15,0 0-1-15,0 0 1 16,0 0-2-16,0 0 1 16,2-28 0-16,1 13 1 15,-1-4-2-15,3 1 0 16,0 0 1-16,1 0 1 0,3 1 2 15,-9 17 1-15,20-21 3 32,-20 21 1-32,21-9 3 15,-21 9 2-15,22 9 0 16,-22-9-1-16,20 24 0 16,-12-7 2-16,1 0-3 15,-1 2-1-15,0 3-1 0,1 0-2 16,-1 2-1-16,-1-2-6 15,1 3 4-15,0-2-6 16,1-3 2-16,-3-2-5 16,1-1 2-16,-7-17-6 15,13 21 2-15,-13-21-11 16,0 0-21-16,12 15-14 0,-12-15-20 16,0 0-20-16,0 0-20 15,0 0-8-15,0 0-1 16,0 0 14-16,-12-21 19 15</inkml:trace>
        </inkml:traceGroup>
        <inkml:traceGroup>
          <inkml:annotationXML>
            <emma:emma xmlns:emma="http://www.w3.org/2003/04/emma" version="1.0">
              <emma:interpretation id="{A5732F46-927F-425F-917E-32F48ED4A97A}" emma:medium="tactile" emma:mode="ink">
                <msink:context xmlns:msink="http://schemas.microsoft.com/ink/2010/main" type="inkWord" rotatedBoundingBox="6063,15070 6194,16134 5842,16178 5711,15113"/>
              </emma:interpretation>
            </emma:emma>
          </inkml:annotationXML>
          <inkml:trace contextRef="#ctx0" brushRef="#br0" timeOffset="8397.8398">2495 991 45 0,'-8'-20'21'0,"8"20"0"16,0 0 0-16,0 0-3 15,-3-17 0-15,3 17-5 16,0 0-2-16,1-16-3 15,-1 16-1-15,0 0-1 0,7-20 2 16,-7 20 2-16,5-15 3 16,-5 15 3-16,5-15 4 0,-5 15 5 15,3-17 1-15,-3 17 4 16,2-16 2-16,-2 16 6 16,2-15 1-16,-2 15 7 15,3-15 2-15,-3 15 1 16,0 0-5-16,7-17-2 15,-7 17-4-15,0 0-5 16,0 0-4 0,16-13 2-16,-16 13 2 15,0 0 8-15,17 3-1 16,-17-3-1-16,0 0-2 16,10 15-10-16,-3 0-27 15,-7 0 0-15,1 8 0 16,1 7 0-16,-2 8 0 15,2 9 0-15,-2 9 0 16,0 9 0-16,0 6 0 0,0 5 0 16,-2 0 0-16,2-1 0 15,-2-4 0-15,4-5 0 16,-4-9 0-16,4-8 0 16,-2-9 0-16,2-10 0 15,1-7 0-15,-1-8 0 0,-2-15 0 16,0 0 0-16,0 0 0 15,14 2 0-15,-14-2 0 16,7-27 0-16,-4 11 0 16,1-4 0-16,-4-5 0 15,1-2 0-15,-1 1 0 16,-1-2 0 0,-1-2 0-16,2 0 0 15,-2-1 0-15,1 1 0 16,1 3 0-16,0 4 0 15,1 2 0-15,1 6 0 16,0 0 0-16,-2 15 0 0,6-17 0 16,-6 17 0-16,0 0 0 15,22-5 0-15,-22 5 0 16,23 0 0-16,-23 0 0 16,30 2 0-16,-13 1 0 0,0 1 0 15,1 2 0-15,0 2 0 16,1 4 0-16,-3 1 0 15,1 4 0-15,-4 1 0 16,-1 4 0-16,-4 1 0 16,-3 3 0-16,-5 1 0 15,-5 1 0-15,-3 2 0 16,-5 1 0-16,-4 4 0 16,-5-2 0-16,-1 0 0 15,-4-1 0-15,-1-4 0 16,1-1 0-16,-1-6 0 15,1-1 0-15,2-7 0 16,4-3 0-16,4-3 0 16,17-7 0-16,-23 6 0 0,23-6 0 15,0 0-27-15,0 0-65 16,0 0-33-16,7-15-15 16,-7 15-12-16,21-16 0 15,-6 4 0-15,0 2 30 16</inkml:trace>
        </inkml:traceGroup>
        <inkml:traceGroup>
          <inkml:annotationXML>
            <emma:emma xmlns:emma="http://www.w3.org/2003/04/emma" version="1.0">
              <emma:interpretation id="{61DFE78A-2507-4430-9599-51C77576B0B2}" emma:medium="tactile" emma:mode="ink">
                <msink:context xmlns:msink="http://schemas.microsoft.com/ink/2010/main" type="inkWord" rotatedBoundingBox="6278,15750 7113,15738 7119,16111 6284,16123"/>
              </emma:interpretation>
            </emma:emma>
          </inkml:annotationXML>
          <inkml:trace contextRef="#ctx0" brushRef="#br0" timeOffset="10659.1199">2992 1708 38 0,'0'0'21'16,"0"0"2"-16,0 0 6 15,0 0 6-15,0 0 2 0,0 0-3 0,-9 18 0 16,9-18-4-16,0 0-3 16,-5 15-1-1,5-15 1-15,0 0-1 0,0 0 3 16,2 17 2-16,-2-17 7 16,0 0 8-16,0 0 7 15,0 0 2-15,18-5 2 16,-18 5-1-16,0 0-2 0,29-20 0 15,-21 2-8-15,10 4-4 16,-8-9-9-16,10 5 2 16,-10-7-28-16,8 4-7 31,-8-6 0-31,4 6 0 16,-8-3 0-16,3 4 0 15,-6 1 0-15,0 0 0 16,-1 3 0-16,-2 16 0 0,0-23 0 15,0 23 0-15,0 0 0 16,0 0 0-16,0 0 0 16,0 0 0-16,-17 3 0 15,17-3 0-15,-5 28 0 16,2-8 0-16,0 3 0 16,1 5 0-16,2 4 0 15,0-2 0-15,2 4 0 0,1 0 0 16,0-5 0-16,2-2 0 15,2-4 0-15,1-3 0 16,-8-20 0-16,15 23 0 16,-15-23 0-1,0 0 0-15,22 5 0 16,-22-5 0-16,15-8 0 16,-15 8 0-16,15-27 0 0,-7 11 0 15,1-4 0-15,2-3 0 16,-1-4 0-16,4-4 0 15,-1-1 0-15,2 1 0 16,2 1 0-16,-2 3 0 0,1 3 0 16,-1 4 0-16,-1 5 0 15,-14 15 0-15,21-13 0 16,-21 13 0-16,17 3 0 16,-17-3 0-16,0 0 0 15,20 25 0-15,-13-10 0 16,-2 1 0-16,3 2 0 15,-3 4 0-15,2 1 0 0,-4 4 0 16,-1 1 0-16,-1 2 0 16,-2-1 0-16,-1 0 0 15,-1-5 0-15,1-2 0 16,-1-7 0-16,3-15 0 16,-4 17 0-16,4-17 0 15,0 0 0-15,4-22 0 16,1 5 0-1,-2-4 0-15,2-6 0 16,3-2 0-16,-1-3 0 16,5 1 0-16,-1-4 0 15,3 5 0-15,-1 3 0 16,2 3 0-16,0 5 0 0,-2 4 0 16,-13 15 0-1,25-14 0-15,-25 14 0 0,18 1 0 16,-18-1 0-16,15 15 0 15,-15-15 0-15,12 25 0 16,-5-7 0-16,-1 0 0 16,1 4 0-16,0 1 0 15,1 4 0-15,-1-2 0 16,-1 3 0-16,3-2 0 16,-4-1 0-16,1 0 0 15,-1-5 0-15,-1 0 0 16,-4-20 0-16,6 25 0 15,-6-25 0-15,0 0 0 16,0 0 0-16,0 0 0 16,0 0 0-16,15 6 0 0,-15-6 0 15,0 0 0 1,0 0-78-16,14-20-32 0,-14 20-25 16,10-18-10-16,-10 18-11 15,15-18 1-15,-15 18 19 16,20-20 37-16</inkml:trace>
        </inkml:traceGroup>
        <inkml:traceGroup>
          <inkml:annotationXML>
            <emma:emma xmlns:emma="http://www.w3.org/2003/04/emma" version="1.0">
              <emma:interpretation id="{4F8FDAF6-D4EF-41E8-A8FD-AF9A04FC1460}" emma:medium="tactile" emma:mode="ink">
                <msink:context xmlns:msink="http://schemas.microsoft.com/ink/2010/main" type="inkWord" rotatedBoundingBox="7392,15668 7777,15931 7574,16229 7189,15966"/>
              </emma:interpretation>
            </emma:emma>
          </inkml:annotationXML>
          <inkml:trace contextRef="#ctx0" brushRef="#br0" timeOffset="11556.2681">4117 1557 188 0,'0'0'77'16,"0"0"-6"-16,15-11-18 16,-15 11-10-16,0 0-16 15,0 0-5-15,0 0-1 16,0 0 4-16,0 0 8 15,0 0 11-15,10-15 11 0,-10 15 10 16,4-15 12-16,-4 15-2 16,0-23-8-16,0 23-7 15,-2-28-40-15,0 11-20 16,-4-1 0 0,1 1 0-16,5 17 0 15,-14-25 0-15,14 25 0 16,-16-13 0-16,16 13 0 15,-20 8 0-15,20-8 0 16,-23 27 0-16,9-7 0 16,3 6 0-16,-3 2 0 15,3 6 0-15,1 0 0 0,1-1 0 16,3 4 0 0,1-7 0-16,3-2 0 0,2-5 0 15,2-6 0-15,-2-17 0 16,11 15 0-16,-11-15 0 15,22-10 0-15,-7 0 0 16,-2-7 0-16,4-1 0 16,0-2 0-16,-1 0 0 15,-1-1 0-15,0 4 0 0,-3 2 0 16,-12 15 0-16,16-21 0 16,-16 21 0-16,0 0 0 15,0 0 0-15,0 0 0 16,0 0 0-16,14 23 0 15,-14-23 0-15,3 26 0 16,0-9 0-16,2 1 0 16,-1-1 0-16,2-1 0 15,3 2 0-15,-1-3 0 0,0 0 0 16,-8-15 0-16,22 23 0 16,-22-23 0-16,27 14 0 15,-27-14 0-15,28 5 0 16,-13-7 0-16,0 0 0 15,-15 2 0-15,28-10 0 0,-13 4 0 16,-15 6 0-16,25-15 0 31,-25 15 0-31,22-18 0 16,-22 18 0-16,18-17 0 16,-18 17 0-16,0 0 0 15,10-15-43-15,-10 15-59 16,0 0-16-16,0-18-29 15,0 18-7-15,-10-22 1 0,10 22 14 0,-15-36 35 16</inkml:trace>
        </inkml:traceGroup>
        <inkml:traceGroup>
          <inkml:annotationXML>
            <emma:emma xmlns:emma="http://www.w3.org/2003/04/emma" version="1.0">
              <emma:interpretation id="{C4C7503D-F79B-45AD-B551-3D48919B3A87}" emma:medium="tactile" emma:mode="ink">
                <msink:context xmlns:msink="http://schemas.microsoft.com/ink/2010/main" type="inkWord" rotatedBoundingBox="8061,15018 8175,15997 7738,16048 7624,15068"/>
              </emma:interpretation>
            </emma:emma>
          </inkml:annotationXML>
          <inkml:trace contextRef="#ctx0" brushRef="#br0" timeOffset="12049.6539">4374 1233 284 0,'0'0'89'0,"0"0"-9"15,0 0-20 1,0 0-5-16,0 0-1 0,15 0 11 15,-15 0 8-15,25 0-1 16,-5 5 0-16,-2-9-5 16,9 8-15-16,-2-11-52 15,10 5 0-15,-3-1 0 0,2-4 0 16,1 1 0-16,-1-3 0 16,-3 3 0-16,-2-3 0 15,-6 3 0-15,-3 3 0 16,-5-1 0-16,-15 4 0 15,18 0 0-15,-18 0 0 0,0 0 0 16,0 0 0-16,0 0 0 16,0 0 0-16,0 0 0 15,-18 13 0 1,18-13-3-16,-20 2-74 16,20-2-18-16,-25-7-17 15,25 7-18-15,-28-11-10 16,13 3-8-16,0-2 19 15,-4-7 30-15,19 17 20 0</inkml:trace>
          <inkml:trace contextRef="#ctx0" brushRef="#br0" timeOffset="12580.2361">4642 769 333 0,'5'-24'140'0,"-5"24"-3"0,0 0-16 15,-8-16-17-15,8 16-8 16,0 0-26-16,-7 25-48 0,7-25-22 16,-10 38 0-1,3-12 0-15,2 9 0 0,-1 7 0 16,1 7 0-16,-2 3 0 15,1 6 0-15,1 6 0 16,-2 1 0-16,2 4 0 16,2-4 0-16,-1-4 0 15,3-3 0-15,1-5 0 16,1-6 0-16,4-11 0 16,4-4 0-16,1-7 0 15,1-4 0-15,4-6 0 16,3-3 0-16,1-2 0 15,-1-4 0 1,4-3 0-16,-2-1 0 16,0-2 0-16,-2 0 0 15,-1 0 0-15,-17 0 0 16,25-3 0-16,-25 3 0 16,18 1 0-16,-18-1 0 15,0 0 0-15,0 0 0 16,18 4 0-16,-18-4-45 15,0 0-72-15,0 0-23 0,0 0-16 16,15-13 5-16,-15 13-7 16,14-19 11-16,-9-2 47 15</inkml:trace>
        </inkml:traceGroup>
        <inkml:traceGroup>
          <inkml:annotationXML>
            <emma:emma xmlns:emma="http://www.w3.org/2003/04/emma" version="1.0">
              <emma:interpretation id="{D32255AE-35C9-4B16-A632-B4A257C870E8}" emma:medium="tactile" emma:mode="ink">
                <msink:context xmlns:msink="http://schemas.microsoft.com/ink/2010/main" type="inkWord" rotatedBoundingBox="8261,15105 9745,15083 9760,16080 8276,16103"/>
              </emma:interpretation>
            </emma:emma>
          </inkml:annotationXML>
          <inkml:trace contextRef="#ctx0" brushRef="#br0" timeOffset="13668.1524">5192 1350 51 0,'0'0'20'0,"-20"-10"2"0,20 10-2 16,-19-13-2-16,19 13-2 15,-16-10-4-15,16 10-3 0,0 0-3 16,-20-13 2-16,20 13 0 16,0 0 4-16,0 0 2 15,0 0 2-15,0 0 2 16,-14-17 3 0,14 17 3-16,0 0 0 0,0 0-3 15,0 0-2 1,0 0 0-16,0 0 0 0,4-15-2 15,-4 15 0-15,0 0 2 16,0 0 5-16,13-20 6 16,-13 20 4-16,7-14 8 15,-7 14 9-15,0 0 7 16,10-15 8-16,-10 15 10 16,0 0-8-16,0 0-6 15,0 0-8-15,-15-15-46 16,15 15-8-16,-15 6 0 15,15-6 0-15,-22 15 0 16,9 0 0-16,-2 5 0 16,0 3 0-16,2 10 0 15,-2 2 0-15,3 5 0 16,0 3 0-16,4 2 0 16,0-2 0-16,4 2 0 0,3-2 0 15,2-4 0-15,6-4 0 16,1-5 0-16,4-2 0 15,5-8 0-15,3-3 0 16,1-9 0-16,4-1 0 16,2-7 0-16,-1-2 0 15,1-3 0-15,-5-7 0 0,6 7 0 16,-13-10-73-16,5 9-31 16,-7-9-23-16,2 3-21 15,-3-3-4-15,-12 15-6 16,22-24 32-1,-17 2 26-15</inkml:trace>
          <inkml:trace contextRef="#ctx0" brushRef="#br0" timeOffset="15485.9864">5392 860 131 0,'0'0'81'0,"-35"-20"-2"16,20 12 15-16,-2-2 7 15,2-2 22-15,15 12-13 16,-17-12-7-16,17 12-12 16,0 0-12-16,19 22-48 0,-19-22-31 15,28 27 0-15,-11-13 0 16,3 6 0-16,0-3 0 16,-4-2 0-16,-1 0 0 15,-15-15 0-15,25 20 0 16,-25-20 0-16,17 13 0 15,-17-13-78-15,0 0-39 32,0 0-22-32,0 0-12 0,0 0 3 15,0 0-3-15,0 0 25 16,0 0 28-16</inkml:trace>
          <inkml:trace contextRef="#ctx0" brushRef="#br0" timeOffset="14934.7707">5613 1345 300 0,'0'0'121'16,"5"-20"9"-16,-5 20-20 16,0 0-10-16,0 0-17 31,-17-8-15-31,17 8-11 0,-14 13-11 15,14-13-38-15,-17 23-8 16,7-8 0-16,0 5 0 16,-2 3 0-16,1 4 0 15,-3 3 0-15,1 1 0 16,1 2 0-16,1 2 0 16,2 2 0-16,4-3 0 15,2-2 0-15,5-2 0 16,3-5 0-16,5-2 0 15,3-7 0-15,2-1 0 0,2-6 0 16,3-6 0-16,0-3 0 16,0-5 0-16,-1-2 0 0,0-8 0 15,-1-1 0 1,-1-6 0-16,-2-1 0 0,-4-3 0 16,-1-3 0-16,-3 0 0 15,-2-5 0-15,-3 3 0 16,-4-1 0-16,-1 3 0 15,-4 1 0-15,2 3 0 16,-3 3 0-16,-1 4 0 16,9 18 0-16,-15-20 0 0,15 20 0 15,0 0 0 1,-18-5 0 0,18 5 0-16,0 0 0 15,0 0 0-15,0 0 0 0,0 0 0 16,0 0 0-1,0 0 0-15,0 0 0 16,0 0 0-16,0 0 0 0,0 0 0 16,18-5 0-16,-18 5 0 15,22-12 0-15,-22 12 0 16,25-11 0-16,-25 11 0 0,30-10 0 16,-12 7 0-1,2 1 0-15,2 0 0 0,-2 4 0 16,3 1 0-16,-1 6 0 15,0 0 0-15,-2 5 0 16,-4-1 0-16,1 5 0 16,-4 2 0-16,-1 0 0 15,-5 2 0-15,-1-1 0 16,-4 2 0-16,-4 0 0 0,-1 1 0 16,-2-1 0-16,-3-3 0 15,1-2 0 1,0-1 0-16,7-17 0 15,-10 19 0-15,10-19 0 0,0 0 0 0,0 0 0 32,0-19 0-32,4 2 0 15,4-1 0-15,2-5 0 16,2-1 0-16,4-2 0 16,3-1 0-16,2 2 0 15,1 1 0-15,1 4 0 0,-1 3 0 16,-1 6 0-16,-2 2 0 15,-3 9 0-15,-16 0 0 16,24 12 0-16,-24-12 0 16,16 30 0-16,-11-10 0 15,2 3 0-15,-2 0 0 16,0 3 0-16,2-1 0 0,1 0 0 16,2-2 0-16,2 2 0 15,4-3 0-15,3-2 0 16,2-2 0-16,3-5 0 15,-1 0 0-15,0-4 0 16,-1-6 0-16,-2-1 0 0,-5-4 0 16,-15 2 0-16,22-8 0 15,-22 8 0-15,6-15 0 16,-6 15 0-16,-6-15 0 16,6 15-54-16,-14-25-45 15,8 7-41-15,-9-2-7 16,-2-3-6-16,-5-7 2 0,-4-7 20 15,-8 3 26-15</inkml:trace>
        </inkml:traceGroup>
        <inkml:traceGroup>
          <inkml:annotationXML>
            <emma:emma xmlns:emma="http://www.w3.org/2003/04/emma" version="1.0">
              <emma:interpretation id="{6C2CE1C3-EB53-4398-8C97-F1B5926CC7B0}" emma:medium="tactile" emma:mode="ink">
                <msink:context xmlns:msink="http://schemas.microsoft.com/ink/2010/main" type="inkWord" rotatedBoundingBox="10345,15552 11172,15512 11198,16058 10371,16098"/>
              </emma:interpretation>
            </emma:emma>
          </inkml:annotationXML>
          <inkml:trace contextRef="#ctx0" brushRef="#br0" timeOffset="19313.3243">7340 1355 71 0,'10'15'31'16,"-10"-15"3"-16,0 0 0 15,0 0-1-15,0 0-3 0,0 0-4 0,0 0-5 16,0 0-4-16,0 0-2 16,0 0-5-16,0 0-3 15,0 0-2-15,0 0 0 32,0 0 2-32,0 0 5 15,0 0 5-15,0 0 6 16,0 0 7-16,0 0 7 15,0 0 5-15,0 0 5 0,0 0-1 16,10-15-5-16,-10 15-2 16,0 0-7-16,4-18-2 15,-4 18-5-15,-2-20-3 16,2 20-1-16,-12-26-1 0,12 26 1 16,-21-24-1-16,4 11 0 15,2 6-1-15,-5 1-1 16,2 4-2-16,-4 4-5 15,4 6-1-15,-4 7-2 0,2 5 0 16,0 8-4-16,2 4-1 16,-1 6-3-16,3 3 1 15,1 2 1-15,3 2-3 16,2 1 2-16,5-4-4 16,2-4 7-16,5-3-6 15,3-9 7-15,3-3-4 16,2-8 7-16,-10-15-1 15,28 12 5-15,-10-19-12 16,1-4 0-16,2-4 0 16,1-7 0-1,1 1 0-15,-1-6 0 16,1-1 0-16,-1 0 0 16,-4 1 0-16,-3 2 0 15,0 1 0-15,-5 4 0 16,-3 3 0-16,-7 17 0 15,5-23 0-15,-5 23 0 0,0 0 0 16,0 0 0-16,0 0 0 16,-2 23 0-16,2-6 0 15,4 4 0-15,1 1 0 16,3 3 0-16,2 1 0 16,2 2 0-16,3 2 0 15,-2-3 0-15,0-1 0 16,-1-3 0-16,0-3 0 15,-4-5 0-15,-8-15 0 16,12 20 0-16,-12-20 0 16,0 0 0-16,0 0 0 0,0 0-35 15,1-31-44-15,-1 31-27 16,-6-37-9-16,2 11-12 16,-2-8-2-1,1-2 8-15,1 1 25 16,-1-6 21-16,7 1 25 15,0-3 26-15,4 5 19 0,4 3 12 0,2 2 10 16,1 10 12-16,-1-1 12 16,3 11 5-16,-15 13 7 15,22-18 2-15,-22 18 3 16,0 0 2 0,18 0 3-16,-18 0-4 15,0 0-2-15,0 0-1 16,18 20 2-16,-18-20-4 15,15 10 0-15,-15-10-6 16,25 8-3-16,-25-8-5 16,35 12-4-16,-18-6-10 15,6 8-26-15,-3 0 0 16,2 10 0-16,-6-1 0 0,3 8 0 16,-6 1 0-16,-3 4 0 15,-3 2 0-15,-4 2 0 16,-1-2 0-16,-4-3 0 15,0-3 0-15,-1-8 0 0,0-5 0 16,1-3 0-16,2-16 0 16,0 0 0-16,0 0 0 15,0 0 0-15,-7-16 0 16,7-1 0-16,-1-6 0 16,1-5 0-16,1-4 0 0,3-3 0 15,1 1 0-15,3-1 0 16,0 0 0-16,4 2 0 15,0 5 0-15,-1 1 0 16,1 6 0-16,-4 2 0 16,-8 19 0-16,10-21 0 15,-10 21 0-15,0 0 0 0,0 0 0 16,0 0-34-16,0 0-65 16,0 0-19-16,0 0-10 15,0 0-16-15,0 0-9 16,0 0 10-16,0 0 29 15,-1-23 25-15</inkml:trace>
        </inkml:traceGroup>
        <inkml:traceGroup>
          <inkml:annotationXML>
            <emma:emma xmlns:emma="http://www.w3.org/2003/04/emma" version="1.0">
              <emma:interpretation id="{95877D2A-1C02-458E-8E2C-C2BF0E0DF89E}" emma:medium="tactile" emma:mode="ink">
                <msink:context xmlns:msink="http://schemas.microsoft.com/ink/2010/main" type="inkWord" rotatedBoundingBox="11827,15547 11916,15925 11559,16009 11471,15631"/>
              </emma:interpretation>
            </emma:emma>
          </inkml:annotationXML>
          <inkml:trace contextRef="#ctx0" brushRef="#br0" timeOffset="20141.1148">8448 1332 34 0,'0'0'34'0,"0"0"-12"16,0 0-3-16,0 0 1 16,0 0 8-16,0 0 8 15,0 0 8-15,0 0 6 0,-15 8 4 16,15-8 6-16,0 0 0 0,0 0-3 16,3-18-5-16,-3 18-7 15,0 0-3-15,0-18 0 16,0 18 3-16,0 0-4 15,0 0 1-15,-11-18 0 16,11 18 7-16,-15-7-1 16,15 7-5-16,-24-2-29 15,24 2-14-15,-31 9 0 16,12 1 0-16,-1 1 0 0,2 7 0 16,-2 2 0-16,3 5 0 15,2 2 0-15,4 1 0 16,1 2 0-16,5 1 0 15,1-1 0-15,6-2 0 16,3-1 0-16,3-6 0 31,4 2 0-31,5-6 0 0,3-2 0 16,3-5 0-16,4 0 0 16,-1-7 0-16,3-3 0 15,-3 0 0-15,1-7 0 16,-4 2 0-16,-3-1 0 15,-3-3 0-15,-17 9 0 16,20-18 0-16,-20 18 0 0,15-21-62 16,-15 21-38-16,13-27-25 0,-4 12-12 15,-6-5-16 1,2-3 6-16,-2 3 21 0,-3-8 20 31,4 5 40-31</inkml:trace>
        </inkml:traceGroup>
        <inkml:traceGroup>
          <inkml:annotationXML>
            <emma:emma xmlns:emma="http://www.w3.org/2003/04/emma" version="1.0">
              <emma:interpretation id="{8187EC59-9790-43BA-AA9E-99B910426FB0}" emma:medium="tactile" emma:mode="ink">
                <msink:context xmlns:msink="http://schemas.microsoft.com/ink/2010/main" type="inkWord" rotatedBoundingBox="12131,15050 13034,15660 12559,16363 11657,15753"/>
              </emma:interpretation>
            </emma:emma>
          </inkml:annotationXML>
          <inkml:trace contextRef="#ctx0" brushRef="#br0" timeOffset="21514.6434">8538 1211 279 0,'-12'-18'103'15,"12"18"-3"-15,15-10-20 0,-15 10-15 16,25-2-13-16,-8 2-9 16,5 8-13-16,-3-4-7 15,6 4-3-15,-3-3-5 16,3 0-3-16,-3-5-2 15,3-2 6-15,-7-3 11 16,5-3 9-16,-8-8 1 16,2 1-2-16,-5-7 0 15,1 1-30-15,-6-4-5 16,1 0 0-16,-5-2 0 16,-1 1 0-16,-2-2 0 15,-2 3 0-15,-3-3 0 16,0 3 0-16,-1 0 0 15,-3 3 0-15,3 6 0 0,6 16 0 0,-14-20 0 16,14 20 0-16,0 0 0 16,-18 23 0-16,13 0 0 0,0 7 0 15,0 7 0-15,0 4 0 16,0 2 0-16,0 7 0 16,0 4 0-16,0 4 0 15,0 2 0-15,-2-2 0 16,2 0 0-16,0-3 0 15,-1-2 0-15,1-5 0 32,-2-5 0-32,2-7 0 0,2-6 0 15,-1-5 0-15,3-8 0 16,1-17 0-16,1 16 0 16,-1-16 0-16,0 0 0 15,17-26 0-15,-7 6 0 16,0-5 0-16,2-5 0 15,3 0 0-15,1-5 0 16,3 4 0-16,1 0 0 0,0 4 0 16,0 4 0-16,0 6 0 15,-2 4 0-15,-1 5 0 16,-2 3 0-16,-15 5 0 16,23-2 0-16,-23 2 0 15,18 7 0-15,-18-7 0 16,0 0 0-16,17 21 0 15,-17-21 0-15,3 25 0 0,-3-10 0 16,0 2 0-16,-3 4 0 16,0 2 0-16,-1 1 0 15,1 0 0-15,0 1 0 16,1-2 0 0,4 1 0-16,1-3 0 15,2-3 0-15,3 1 0 16,-8-19 0-16,19 23 0 15,-19-23 0-15,23 13 0 0,-23-13 0 16,25-3 0-16,-25 3 0 16,28-20 0-16,-11 8 0 15,-2-1 0-15,5-5 0 16,0 0 0 0,0-2 0-16,0 0 0 0,0 2 0 0,0 1 0 15,-4 0 0 1,-1 6 0-16,-15 11 0 0,20-13 0 15,-20 13 0-15,0 0 0 16,0 0 0-16,7 26 0 16,-9-11 0-16,1 3 0 15,1 5 0-15,0 4 0 16,0-1 0-16,1 1 0 16,3-4 0-16,1 0 0 15,0-3 0-15,3-3 0 16,-8-17 0-16,18 16 0 15,-18-16 0-15,25 2 0 16,-10-7 0-16,2-3 0 0,1-2 0 16,-1-7 0-1,5 2 0-15,-2-3 0 0,-2 2 0 16,-1 1 0-16,-2 1 0 16,-15 14 0-16,21-18 0 15,-21 18 0-15,0 0 0 16,0 0 0-16,0 0 0 0,0 0 0 15,0 0 0 1,-15-10-15-16,15 10-79 0,-15-5-19 31,15 5-12-31,-16-16-10 0,16 16-6 16,-19-32 0 0,6 6 28-16,6-1 20 0,-8-9 41 15</inkml:trace>
          <inkml:trace contextRef="#ctx0" brushRef="#br0" timeOffset="21859.6419">9351 1251 180 0,'0'0'113'0,"0"0"15"16,0 0-2-16,15 11 1 15,-15-11-14-15,21 2-13 16,-4 3-14-16,-17-5-36 31,30 5-50-31,-13-3 0 0,1 3 0 16,-1-2 0-16,1-1 0 15,-3-1 0-15,-15-1 0 16,27 4 0-16,-27-4 0 16,18 1-42-16,-18-1-67 15,0 0-19-15,0 0-20 16,13-18-5-16,-13 18 5 15,0-20 7-15,0 20 22 0</inkml:trace>
        </inkml:traceGroup>
        <inkml:traceGroup>
          <inkml:annotationXML>
            <emma:emma xmlns:emma="http://www.w3.org/2003/04/emma" version="1.0">
              <emma:interpretation id="{39F1BD8D-E701-4995-9789-7263EB7D9948}" emma:medium="tactile" emma:mode="ink">
                <msink:context xmlns:msink="http://schemas.microsoft.com/ink/2010/main" type="inkWord" rotatedBoundingBox="12904,15042 15035,15010 15052,16109 12920,16141"/>
              </emma:interpretation>
            </emma:emma>
          </inkml:annotationXML>
          <inkml:trace contextRef="#ctx0" brushRef="#br0" timeOffset="22197.98">9604 1039 366 0,'0'0'126'0,"20"-5"3"15,-20 5-29-15,20 6-32 16,-5 3-26-16,0-1-17 15,5 4-5-15,1-4 2 0,6 3-1 16,0-2-2-16,1-1-2 16,0-3-2-16,-1 0-2 0,-4-3-4 15,-3-1-6-15,-3-1-7 16,-17 0-3-16,20-3-16 16,-20 3-24-16,0 0-27 15,-3-17-24-15,3 17-17 16,-15-10-11-16,15 10-10 15,-24-15-4-15,9 2 14 0,15 13 28 16</inkml:trace>
          <inkml:trace contextRef="#ctx0" brushRef="#br0" timeOffset="22723.9888">9744 752 297 0,'16'-15'106'16,"-16"15"-8"-16,0 0-19 15,0 0-8-15,0 0-14 16,15 13-9-16,-15-13 10 16,5 39 0-16,-8-11 1 15,5 11-3-15,-11 5-20 16,8 14-36-16,-9-2 0 15,3 12 0-15,-5 1 0 0,1 3 0 16,-1-1 0-16,0-3 0 16,1-4 0-16,2-4 0 15,1-4 0-15,3-6 0 16,3-5 0-16,4-7 0 16,5-5 0-16,1-5 0 15,4-6 0 1,1-2 0-16,4-7 0 0,-2-3 0 15,1-2 0-15,3-3 0 16,-3-2 0-16,1-3 0 0,1 0 0 16,-1-1 0-16,0-1 0 15,-1-3 0 1,1 2 0-16,-2 0 0 16,0-4 0-16,-15 7 0 15,22-12 0-15,-22 12 0 0,18-15 0 0,-15 0 0 16,-3 15-77-16,10-24-23 15,-10 24-26-15,9-30-8 16,-3 12-12-16,-4-2-7 16,1-2 18-1,-1 7 25-15,-5-10 69 16</inkml:trace>
        </inkml:traceGroup>
        <inkml:traceGroup>
          <inkml:annotationXML>
            <emma:emma xmlns:emma="http://www.w3.org/2003/04/emma" version="1.0">
              <emma:interpretation id="{A74E3594-DC0C-4DEE-ABAE-2D183D57FE2F}" emma:medium="tactile" emma:mode="ink">
                <msink:context xmlns:msink="http://schemas.microsoft.com/ink/2010/main" type="inkWord" rotatedBoundingBox="13318,15573 14216,15454 14295,16054 13397,16172"/>
              </emma:interpretation>
            </emma:emma>
          </inkml:annotationXML>
          <inkml:trace contextRef="#ctx0" brushRef="#br0" timeOffset="24150.1534">10080 1319 300 0,'7'-27'129'16,"-7"12"9"-16,0 15-13 15,-5-16-23-15,5 16-12 16,0 0-13-16,0 0-15 15,0 0-62-15,0 0 0 0,-10 26 0 16,10-8 0-16,-2 6 0 16,-1 5 0-16,0 5 0 15,-1 2 0-15,1 2 0 0,1 2 0 16,1-2 0 0,2-2 0-1,3-1 0-15,1-5 0 16,5-5 0-16,0-4 0 15,3-4 0-15,-13-17 0 16,30 22 0-16,-15-16 0 16,1-4 0-16,-16-2 0 0,29-3 0 15,-14-4 0 1,-15 7 0-16,25-18 0 0,-25 18 0 16,21-22 0-16,-21 22 0 15,19-26 0-15,-19 26 0 16,15-28 0-16,-7 13 0 15,-5-5 0-15,6 3-7 0,-8-6-32 16,6 3 2-16,-7-8-1 16,5 5 3-16,-7-9 1 15,6 6 6-15,-4-6 16 16,1 2 14 0,1 2 11-16,0 0 13 15,3 7 9-15,-4-4 1 16,-1 25 1-16,10-25 3 0,-10 25 1 0,0 0-41 15,15 8 0-15,-15-8 0 16,7 33 0-16,-7-8 0 16,2 5 0-16,-2 3 0 15,1 5 0-15,1 2 0 16,0 1 0-16,1 2 0 16,2 1 0-16,0-1 0 15,2-4 0 1,-1-1 0-16,3-4 0 0,-4-5 0 15,1-5 0-15,-1-6 0 16,-5-18 0-16,7 25 0 16,-7-25 0-16,0 0 0 15,0 0 0-15,0 0 0 16,0 0 0-16,0 0-75 16,2-32-18-16,-2 32-14 15,0-41-5-15,6 16-6 16,-6-10-4-16,9 0 20 15,-1-3 27-15,0-5 18 0,7 3 21 16,2-1 13-16,3 0 10 16,-3 4 15-16,1-1 16 15,0 8 12-15,-3 4 11 0,0 6 6 16,-8 3 5 0,-7 17 5-16,12-16 6 0,-12 16 5 15,0 0 13-15,0 0 15 16,0 0-6-16,0 0-9 15,0 0-5-15,0 0-10 0,0 0-7 16,0 0-53-16,0 0-6 16,19-10 0-16,-19 10 0 15,19 10 0-15,-19-10 0 16,23 23 0-16,-10-2 0 16,1 6 0-16,2 4 0 15,1 7 0-15,1 1 0 31,1 2 0-31,-3 0 0 0,-1-1 0 16,-1-2 0-16,-6-5 0 16,-1-4 0-16,-6-8 0 15,-1-1 0-15,0-20 0 16,-10 22 0-16,10-22 0 16,0 0 0-16,-16-9 0 15,16 9 0-15,-14-28 0 16,9 7 0-16,2-3 0 0,0-5 0 15,3-3 0-15,3-1 0 16,2-4 0-16,5 3 0 16,3-1 0-16,2 2 0 15,0 5 0-15,4-1 0 16,-3 5 0-16,-1 2 0 16,-1 7 0-16,-14 15 0 15,16-23 0 1,-16 23 0-16,0 0 0 15,0 0 0-15,5-15 0 16,-5 15 0-16,0 0 0 0,0 0 0 16,-16 10 0-16,16-10-24 15,-19 8-75-15,19-8-21 16,-16 12-15-16,16-12-13 16,-15 15-8-16,15-15 1 0,0 0 42 15,-2 16 41-15</inkml:trace>
        </inkml:traceGroup>
        <inkml:traceGroup>
          <inkml:annotationXML>
            <emma:emma xmlns:emma="http://www.w3.org/2003/04/emma" version="1.0">
              <emma:interpretation id="{9EE75D73-7A15-4015-9DE2-A17699A06D3F}" emma:medium="tactile" emma:mode="ink">
                <msink:context xmlns:msink="http://schemas.microsoft.com/ink/2010/main" type="inkWord" rotatedBoundingBox="14575,15346 15213,15819 14902,16239 14264,15767"/>
              </emma:interpretation>
            </emma:emma>
          </inkml:annotationXML>
          <inkml:trace contextRef="#ctx0" brushRef="#br0" timeOffset="24836.6406">10995 1416 212 0,'0'0'113'16,"0"0"16"-16,0 0 4 16,0 0-7-16,0 0-13 15,0 0-14-15,0 0-23 16,0 0-54-16,13 19-22 0,-13-19 0 16,25 15 0-16,-8-5 0 15,1-1 0-15,4 1 0 16,3-1 0-16,1-3 0 15,2-1 0-15,6-3 0 16,1-5 0-16,3-4 0 16,0-6 0-16,-1-4 0 15,0-4 0-15,-2-4 0 0,-5-3 0 16,-2-1 0-16,-8 1 0 16,-5 5 0-16,-5-3 0 15,-7 7 0 1,-6-1 0-16,3 20 0 15,-23-26 0-15,3 18 0 16,-7 4 0-16,-3 4 0 16,-2 7 0-16,-1 3 0 0,-2 7 0 15,3 6 0-15,2 7 0 16,5 3 0-16,5 1 0 16,4 5 0-16,4 0 0 15,5 1 0-15,6-2 0 16,4-1 0-16,5-3 0 15,4 0 0-15,5-5 0 16,3-4 0-16,8-3 0 16,2-4 0-16,7-5 0 0,4-3 0 15,4-5 0-15,4-1 0 16,1-4 0-16,-2 0 0 16,-5-4 0-1,-5 3 0-15,-6-3 0 16,-7 3 0-16,-8 1 0 15,-17 0 0-15,20 1 0 0,-20-1-67 0,0 0-74 16,0 0-16-16,0 0-8 16,-20-18 2-16,20 18-4 15</inkml:trace>
        </inkml:traceGroup>
      </inkml:traceGroup>
    </inkml:traceGroup>
  </inkml:traceGroup>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B086E5-8024-4450-8450-3FD76743AECC}" type="datetimeFigureOut">
              <a:rPr lang="zh-TW" altLang="en-US" smtClean="0"/>
              <a:t>2015/2/18</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64C27E-240D-4F85-816E-999F3ED5E768}" type="slidenum">
              <a:rPr lang="zh-TW" altLang="en-US" smtClean="0"/>
              <a:t>‹#›</a:t>
            </a:fld>
            <a:endParaRPr lang="zh-TW" altLang="en-US"/>
          </a:p>
        </p:txBody>
      </p:sp>
    </p:spTree>
    <p:extLst>
      <p:ext uri="{BB962C8B-B14F-4D97-AF65-F5344CB8AC3E}">
        <p14:creationId xmlns:p14="http://schemas.microsoft.com/office/powerpoint/2010/main" val="2492046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fld id="{131C96FA-CB08-4926-9245-EA5A2B8496D3}" type="slidenum">
              <a:rPr lang="en-AU" altLang="zh-TW" sz="1200"/>
              <a:pPr eaLnBrk="1" hangingPunct="1"/>
              <a:t>3</a:t>
            </a:fld>
            <a:endParaRPr lang="en-AU" altLang="zh-TW" sz="120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zh-TW" smtClean="0">
                <a:latin typeface="Arial" panose="020B0604020202020204" pitchFamily="34" charset="0"/>
                <a:ea typeface="ＭＳ Ｐゴシック" panose="020B0600070205080204" pitchFamily="34" charset="-128"/>
                <a:cs typeface="Arial" panose="020B0604020202020204" pitchFamily="34" charset="0"/>
              </a:rPr>
              <a:t>Public-key systems are characterized by the use of a cryptographic type of algorithm with two keys. Depending on the application, the sender uses either the sender’s private key or the receiver’s public key, or both, to perform some type of cryptographic function. In broad terms, we can classify the use of public-key cryptosystems into the three categories:</a:t>
            </a:r>
          </a:p>
          <a:p>
            <a:pPr eaLnBrk="1" hangingPunct="1"/>
            <a:r>
              <a:rPr lang="en-US" altLang="zh-TW" smtClean="0">
                <a:latin typeface="Arial" panose="020B0604020202020204" pitchFamily="34" charset="0"/>
                <a:ea typeface="ＭＳ Ｐゴシック" panose="020B0600070205080204" pitchFamily="34" charset="-128"/>
                <a:cs typeface="Arial" panose="020B0604020202020204" pitchFamily="34" charset="0"/>
              </a:rPr>
              <a:t>• Encryption/decryption: The sender encrypts a message with the recipient’s public key. </a:t>
            </a:r>
          </a:p>
          <a:p>
            <a:pPr eaLnBrk="1" hangingPunct="1"/>
            <a:r>
              <a:rPr lang="en-US" altLang="zh-TW" smtClean="0">
                <a:latin typeface="Arial" panose="020B0604020202020204" pitchFamily="34" charset="0"/>
                <a:ea typeface="ＭＳ Ｐゴシック" panose="020B0600070205080204" pitchFamily="34" charset="-128"/>
                <a:cs typeface="Arial" panose="020B0604020202020204" pitchFamily="34" charset="0"/>
              </a:rPr>
              <a:t>• Digital signature: The sender “signs” a message with its private key, either to the whole message or to a small block of data that is a function of the message. </a:t>
            </a:r>
          </a:p>
          <a:p>
            <a:pPr eaLnBrk="1" hangingPunct="1"/>
            <a:r>
              <a:rPr lang="en-US" altLang="zh-TW" smtClean="0">
                <a:latin typeface="Arial" panose="020B0604020202020204" pitchFamily="34" charset="0"/>
                <a:ea typeface="ＭＳ Ｐゴシック" panose="020B0600070205080204" pitchFamily="34" charset="-128"/>
                <a:cs typeface="Arial" panose="020B0604020202020204" pitchFamily="34" charset="0"/>
              </a:rPr>
              <a:t>• Key exchange: Two sides cooperate to exchange a session key. Several different approaches are possible, involving the private key(s) of one or both parties.</a:t>
            </a:r>
          </a:p>
          <a:p>
            <a:pPr eaLnBrk="1" hangingPunct="1"/>
            <a:r>
              <a:rPr lang="en-US" altLang="zh-TW" smtClean="0">
                <a:latin typeface="Arial" panose="020B0604020202020204" pitchFamily="34" charset="0"/>
                <a:ea typeface="ＭＳ Ｐゴシック" panose="020B0600070205080204" pitchFamily="34" charset="-128"/>
                <a:cs typeface="Arial" panose="020B0604020202020204" pitchFamily="34" charset="0"/>
              </a:rPr>
              <a:t>Some algorithms are suitable for all three applications, whereas others can be used only for one or two of these applications. Stallings Table 9.3 (shown here) indicates the applications supported by the algorithms discussed in this book. </a:t>
            </a:r>
          </a:p>
        </p:txBody>
      </p:sp>
    </p:spTree>
    <p:extLst>
      <p:ext uri="{BB962C8B-B14F-4D97-AF65-F5344CB8AC3E}">
        <p14:creationId xmlns:p14="http://schemas.microsoft.com/office/powerpoint/2010/main" val="2835432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EA430E-400C-4B57-A379-9F647A0BB95F}" type="slidenum">
              <a:rPr lang="en-US" altLang="zh-TW"/>
              <a:pPr/>
              <a:t>12</a:t>
            </a:fld>
            <a:endParaRPr lang="en-US" altLang="zh-TW"/>
          </a:p>
        </p:txBody>
      </p:sp>
      <p:sp>
        <p:nvSpPr>
          <p:cNvPr id="388098" name="Rectangle 2"/>
          <p:cNvSpPr>
            <a:spLocks noGrp="1" noRot="1" noChangeAspect="1" noChangeArrowheads="1" noTextEdit="1"/>
          </p:cNvSpPr>
          <p:nvPr>
            <p:ph type="sldImg"/>
          </p:nvPr>
        </p:nvSpPr>
        <p:spPr>
          <a:xfrm>
            <a:off x="139700" y="768350"/>
            <a:ext cx="6819900" cy="3836988"/>
          </a:xfrm>
          <a:ln/>
        </p:spPr>
      </p:sp>
      <p:sp>
        <p:nvSpPr>
          <p:cNvPr id="388099" name="Rectangle 3"/>
          <p:cNvSpPr>
            <a:spLocks noGrp="1" noChangeArrowheads="1"/>
          </p:cNvSpPr>
          <p:nvPr>
            <p:ph type="body" idx="1"/>
          </p:nvPr>
        </p:nvSpPr>
        <p:spPr/>
        <p:txBody>
          <a:bodyPr/>
          <a:lstStyle/>
          <a:p>
            <a:endParaRPr lang="zh-TW" altLang="zh-TW"/>
          </a:p>
        </p:txBody>
      </p:sp>
    </p:spTree>
    <p:extLst>
      <p:ext uri="{BB962C8B-B14F-4D97-AF65-F5344CB8AC3E}">
        <p14:creationId xmlns:p14="http://schemas.microsoft.com/office/powerpoint/2010/main" val="2910422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77B8D77-22EF-48B0-8D5F-1EE318EDB8B2}" type="slidenum">
              <a:rPr lang="en-US" altLang="zh-TW"/>
              <a:pPr/>
              <a:t>13</a:t>
            </a:fld>
            <a:endParaRPr lang="en-US" altLang="zh-TW"/>
          </a:p>
        </p:txBody>
      </p:sp>
      <p:sp>
        <p:nvSpPr>
          <p:cNvPr id="389122" name="Rectangle 2"/>
          <p:cNvSpPr>
            <a:spLocks noGrp="1" noRot="1" noChangeAspect="1" noChangeArrowheads="1" noTextEdit="1"/>
          </p:cNvSpPr>
          <p:nvPr>
            <p:ph type="sldImg"/>
          </p:nvPr>
        </p:nvSpPr>
        <p:spPr>
          <a:xfrm>
            <a:off x="139700" y="768350"/>
            <a:ext cx="6819900" cy="3836988"/>
          </a:xfrm>
          <a:ln/>
        </p:spPr>
      </p:sp>
      <p:sp>
        <p:nvSpPr>
          <p:cNvPr id="389123" name="Rectangle 3"/>
          <p:cNvSpPr>
            <a:spLocks noGrp="1" noChangeArrowheads="1"/>
          </p:cNvSpPr>
          <p:nvPr>
            <p:ph type="body" idx="1"/>
          </p:nvPr>
        </p:nvSpPr>
        <p:spPr/>
        <p:txBody>
          <a:bodyPr/>
          <a:lstStyle/>
          <a:p>
            <a:endParaRPr lang="zh-TW" altLang="zh-TW"/>
          </a:p>
        </p:txBody>
      </p:sp>
    </p:spTree>
    <p:extLst>
      <p:ext uri="{BB962C8B-B14F-4D97-AF65-F5344CB8AC3E}">
        <p14:creationId xmlns:p14="http://schemas.microsoft.com/office/powerpoint/2010/main" val="17964589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D44492B-C161-44F0-A437-8C9C47FBAB33}" type="slidenum">
              <a:rPr lang="en-US" altLang="zh-TW"/>
              <a:pPr/>
              <a:t>16</a:t>
            </a:fld>
            <a:endParaRPr lang="en-US" altLang="zh-TW"/>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p:spPr>
        <p:txBody>
          <a:bodyPr/>
          <a:lstStyle/>
          <a:p>
            <a:pPr eaLnBrk="1" hangingPunct="1"/>
            <a:endParaRPr lang="zh-TW" altLang="zh-TW" smtClean="0"/>
          </a:p>
        </p:txBody>
      </p:sp>
    </p:spTree>
    <p:extLst>
      <p:ext uri="{BB962C8B-B14F-4D97-AF65-F5344CB8AC3E}">
        <p14:creationId xmlns:p14="http://schemas.microsoft.com/office/powerpoint/2010/main" val="2523907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2171EFB-772B-43F9-B28B-F9176E47DC9C}" type="slidenum">
              <a:rPr lang="en-US" altLang="zh-TW"/>
              <a:pPr/>
              <a:t>20</a:t>
            </a:fld>
            <a:endParaRPr lang="en-US" altLang="zh-TW"/>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endParaRPr lang="zh-TW" altLang="zh-TW" smtClean="0"/>
          </a:p>
        </p:txBody>
      </p:sp>
    </p:spTree>
    <p:extLst>
      <p:ext uri="{BB962C8B-B14F-4D97-AF65-F5344CB8AC3E}">
        <p14:creationId xmlns:p14="http://schemas.microsoft.com/office/powerpoint/2010/main" val="3012487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BA56F22-36B5-4CCE-9FC5-4E84B605DBA9}" type="slidenum">
              <a:rPr lang="en-US" altLang="zh-TW"/>
              <a:pPr/>
              <a:t>21</a:t>
            </a:fld>
            <a:endParaRPr lang="en-US" altLang="zh-TW"/>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endParaRPr lang="zh-TW" altLang="zh-TW" smtClean="0"/>
          </a:p>
        </p:txBody>
      </p:sp>
    </p:spTree>
    <p:extLst>
      <p:ext uri="{BB962C8B-B14F-4D97-AF65-F5344CB8AC3E}">
        <p14:creationId xmlns:p14="http://schemas.microsoft.com/office/powerpoint/2010/main" val="37090140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05B9A51-7F7F-4900-834B-F64D7C9B53E5}" type="slidenum">
              <a:rPr lang="en-US" altLang="zh-TW"/>
              <a:pPr/>
              <a:t>22</a:t>
            </a:fld>
            <a:endParaRPr lang="en-US" altLang="zh-TW"/>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pPr eaLnBrk="1" hangingPunct="1"/>
            <a:r>
              <a:rPr lang="en-US" altLang="zh-TW" smtClean="0"/>
              <a:t>Stallings Fig 9-4.</a:t>
            </a:r>
          </a:p>
          <a:p>
            <a:pPr eaLnBrk="1" hangingPunct="1"/>
            <a:endParaRPr lang="en-US" altLang="zh-TW" smtClean="0"/>
          </a:p>
          <a:p>
            <a:pPr eaLnBrk="1" hangingPunct="1"/>
            <a:r>
              <a:rPr lang="en-US" altLang="zh-TW" smtClean="0"/>
              <a:t>Here see various components of public-key schemes used for both secrecy and authentication. Note that separate key pairs are used for each of these – receiver owns and creates secrecy keys, sender owns and creates authentication keys.</a:t>
            </a:r>
            <a:endParaRPr lang="en-AU" altLang="zh-TW" smtClean="0"/>
          </a:p>
        </p:txBody>
      </p:sp>
    </p:spTree>
    <p:extLst>
      <p:ext uri="{BB962C8B-B14F-4D97-AF65-F5344CB8AC3E}">
        <p14:creationId xmlns:p14="http://schemas.microsoft.com/office/powerpoint/2010/main" val="33725116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0593C6D-F141-4041-ABEC-08E068AD6CF2}" type="slidenum">
              <a:rPr lang="en-US" altLang="zh-TW"/>
              <a:pPr/>
              <a:t>23</a:t>
            </a:fld>
            <a:endParaRPr lang="en-US" altLang="zh-TW"/>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r>
              <a:rPr lang="en-US" altLang="zh-TW" smtClean="0"/>
              <a:t>Stallings Fig 9-1.</a:t>
            </a:r>
            <a:endParaRPr lang="en-AU" altLang="zh-TW" smtClean="0"/>
          </a:p>
        </p:txBody>
      </p:sp>
    </p:spTree>
    <p:extLst>
      <p:ext uri="{BB962C8B-B14F-4D97-AF65-F5344CB8AC3E}">
        <p14:creationId xmlns:p14="http://schemas.microsoft.com/office/powerpoint/2010/main" val="36737748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B9CE5E6-1DB6-495E-89F8-FAB70E38AB09}" type="slidenum">
              <a:rPr lang="en-US" altLang="zh-TW"/>
              <a:pPr/>
              <a:t>24</a:t>
            </a:fld>
            <a:endParaRPr lang="en-US" altLang="zh-TW"/>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r>
              <a:rPr lang="en-US" altLang="zh-TW" smtClean="0"/>
              <a:t>Stallings Fig 9-1.</a:t>
            </a:r>
            <a:endParaRPr lang="en-AU" altLang="zh-TW" smtClean="0"/>
          </a:p>
        </p:txBody>
      </p:sp>
    </p:spTree>
    <p:extLst>
      <p:ext uri="{BB962C8B-B14F-4D97-AF65-F5344CB8AC3E}">
        <p14:creationId xmlns:p14="http://schemas.microsoft.com/office/powerpoint/2010/main" val="39569407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B626621-E564-4A52-84DE-CA59BF965914}" type="slidenum">
              <a:rPr lang="en-US" altLang="zh-TW"/>
              <a:pPr/>
              <a:t>25</a:t>
            </a:fld>
            <a:endParaRPr lang="en-US" altLang="zh-TW"/>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endParaRPr lang="zh-TW" altLang="zh-TW" smtClean="0"/>
          </a:p>
        </p:txBody>
      </p:sp>
    </p:spTree>
    <p:extLst>
      <p:ext uri="{BB962C8B-B14F-4D97-AF65-F5344CB8AC3E}">
        <p14:creationId xmlns:p14="http://schemas.microsoft.com/office/powerpoint/2010/main" val="3091463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2F8EEF-0F14-4F34-AD76-2676469832D9}" type="slidenum">
              <a:rPr lang="en-US" altLang="zh-TW"/>
              <a:pPr/>
              <a:t>4</a:t>
            </a:fld>
            <a:endParaRPr lang="en-US" altLang="zh-TW"/>
          </a:p>
        </p:txBody>
      </p:sp>
      <p:sp>
        <p:nvSpPr>
          <p:cNvPr id="377858" name="Rectangle 2"/>
          <p:cNvSpPr>
            <a:spLocks noGrp="1" noRot="1" noChangeAspect="1" noChangeArrowheads="1" noTextEdit="1"/>
          </p:cNvSpPr>
          <p:nvPr>
            <p:ph type="sldImg"/>
          </p:nvPr>
        </p:nvSpPr>
        <p:spPr>
          <a:xfrm>
            <a:off x="139700" y="768350"/>
            <a:ext cx="6819900" cy="3836988"/>
          </a:xfrm>
          <a:ln/>
        </p:spPr>
      </p:sp>
      <p:sp>
        <p:nvSpPr>
          <p:cNvPr id="377859" name="Rectangle 3"/>
          <p:cNvSpPr>
            <a:spLocks noGrp="1" noChangeArrowheads="1"/>
          </p:cNvSpPr>
          <p:nvPr>
            <p:ph type="body" idx="1"/>
          </p:nvPr>
        </p:nvSpPr>
        <p:spPr/>
        <p:txBody>
          <a:bodyPr/>
          <a:lstStyle/>
          <a:p>
            <a:endParaRPr lang="zh-TW" altLang="zh-TW"/>
          </a:p>
        </p:txBody>
      </p:sp>
    </p:spTree>
    <p:extLst>
      <p:ext uri="{BB962C8B-B14F-4D97-AF65-F5344CB8AC3E}">
        <p14:creationId xmlns:p14="http://schemas.microsoft.com/office/powerpoint/2010/main" val="2000611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2B2C26-8E64-4161-8EE7-3192FA360C9E}" type="slidenum">
              <a:rPr lang="en-US" altLang="zh-TW"/>
              <a:pPr/>
              <a:t>5</a:t>
            </a:fld>
            <a:endParaRPr lang="en-US" altLang="zh-TW"/>
          </a:p>
        </p:txBody>
      </p:sp>
      <p:sp>
        <p:nvSpPr>
          <p:cNvPr id="46082" name="Rectangle 2"/>
          <p:cNvSpPr>
            <a:spLocks noGrp="1" noRot="1" noChangeAspect="1" noChangeArrowheads="1" noTextEdit="1"/>
          </p:cNvSpPr>
          <p:nvPr>
            <p:ph type="sldImg"/>
          </p:nvPr>
        </p:nvSpPr>
        <p:spPr>
          <a:xfrm>
            <a:off x="139700" y="768350"/>
            <a:ext cx="6819900" cy="3836988"/>
          </a:xfrm>
          <a:ln/>
        </p:spPr>
      </p:sp>
      <p:sp>
        <p:nvSpPr>
          <p:cNvPr id="46083" name="Rectangle 3"/>
          <p:cNvSpPr>
            <a:spLocks noGrp="1" noChangeArrowheads="1"/>
          </p:cNvSpPr>
          <p:nvPr>
            <p:ph type="body" idx="1"/>
          </p:nvPr>
        </p:nvSpPr>
        <p:spPr/>
        <p:txBody>
          <a:bodyPr/>
          <a:lstStyle/>
          <a:p>
            <a:endParaRPr lang="zh-TW" altLang="zh-TW">
              <a:sym typeface="Monotype Sorts" pitchFamily="2" charset="2"/>
            </a:endParaRPr>
          </a:p>
        </p:txBody>
      </p:sp>
    </p:spTree>
    <p:extLst>
      <p:ext uri="{BB962C8B-B14F-4D97-AF65-F5344CB8AC3E}">
        <p14:creationId xmlns:p14="http://schemas.microsoft.com/office/powerpoint/2010/main" val="839123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E26B59-37C9-42F8-90F9-71A7AE66BEF6}" type="slidenum">
              <a:rPr lang="en-US" altLang="zh-TW"/>
              <a:pPr/>
              <a:t>6</a:t>
            </a:fld>
            <a:endParaRPr lang="en-US" altLang="zh-TW"/>
          </a:p>
        </p:txBody>
      </p:sp>
      <p:sp>
        <p:nvSpPr>
          <p:cNvPr id="15362" name="Rectangle 2"/>
          <p:cNvSpPr>
            <a:spLocks noGrp="1" noRot="1" noChangeAspect="1" noChangeArrowheads="1" noTextEdit="1"/>
          </p:cNvSpPr>
          <p:nvPr>
            <p:ph type="sldImg"/>
          </p:nvPr>
        </p:nvSpPr>
        <p:spPr>
          <a:xfrm>
            <a:off x="139700" y="768350"/>
            <a:ext cx="6819900" cy="3836988"/>
          </a:xfrm>
          <a:ln/>
        </p:spPr>
      </p:sp>
      <p:sp>
        <p:nvSpPr>
          <p:cNvPr id="15363" name="Rectangle 3"/>
          <p:cNvSpPr>
            <a:spLocks noGrp="1" noChangeArrowheads="1"/>
          </p:cNvSpPr>
          <p:nvPr>
            <p:ph type="body" idx="1"/>
          </p:nvPr>
        </p:nvSpPr>
        <p:spPr>
          <a:xfrm>
            <a:off x="946150" y="4860925"/>
            <a:ext cx="5207000" cy="4605338"/>
          </a:xfrm>
        </p:spPr>
        <p:txBody>
          <a:bodyPr/>
          <a:lstStyle/>
          <a:p>
            <a:endParaRPr lang="zh-TW" altLang="zh-TW"/>
          </a:p>
        </p:txBody>
      </p:sp>
    </p:spTree>
    <p:extLst>
      <p:ext uri="{BB962C8B-B14F-4D97-AF65-F5344CB8AC3E}">
        <p14:creationId xmlns:p14="http://schemas.microsoft.com/office/powerpoint/2010/main" val="4163885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65B73DA-B1F2-41BA-AC1C-21237A07A12A}" type="slidenum">
              <a:rPr lang="en-US" altLang="zh-TW"/>
              <a:pPr/>
              <a:t>7</a:t>
            </a:fld>
            <a:endParaRPr lang="en-US" altLang="zh-TW"/>
          </a:p>
        </p:txBody>
      </p:sp>
      <p:sp>
        <p:nvSpPr>
          <p:cNvPr id="381954" name="Rectangle 2"/>
          <p:cNvSpPr>
            <a:spLocks noGrp="1" noRot="1" noChangeAspect="1" noChangeArrowheads="1" noTextEdit="1"/>
          </p:cNvSpPr>
          <p:nvPr>
            <p:ph type="sldImg"/>
          </p:nvPr>
        </p:nvSpPr>
        <p:spPr>
          <a:xfrm>
            <a:off x="139700" y="768350"/>
            <a:ext cx="6819900" cy="3836988"/>
          </a:xfrm>
          <a:ln/>
        </p:spPr>
      </p:sp>
      <p:sp>
        <p:nvSpPr>
          <p:cNvPr id="381955" name="Rectangle 3"/>
          <p:cNvSpPr>
            <a:spLocks noGrp="1" noChangeArrowheads="1"/>
          </p:cNvSpPr>
          <p:nvPr>
            <p:ph type="body" idx="1"/>
          </p:nvPr>
        </p:nvSpPr>
        <p:spPr/>
        <p:txBody>
          <a:bodyPr/>
          <a:lstStyle/>
          <a:p>
            <a:endParaRPr lang="zh-TW" altLang="zh-TW"/>
          </a:p>
        </p:txBody>
      </p:sp>
    </p:spTree>
    <p:extLst>
      <p:ext uri="{BB962C8B-B14F-4D97-AF65-F5344CB8AC3E}">
        <p14:creationId xmlns:p14="http://schemas.microsoft.com/office/powerpoint/2010/main" val="553253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8E5B54-676B-4169-9E0F-F939D642001E}" type="slidenum">
              <a:rPr lang="en-US" altLang="zh-TW"/>
              <a:pPr/>
              <a:t>8</a:t>
            </a:fld>
            <a:endParaRPr lang="en-US" altLang="zh-TW"/>
          </a:p>
        </p:txBody>
      </p:sp>
      <p:sp>
        <p:nvSpPr>
          <p:cNvPr id="382978" name="Rectangle 2"/>
          <p:cNvSpPr>
            <a:spLocks noGrp="1" noRot="1" noChangeAspect="1" noChangeArrowheads="1" noTextEdit="1"/>
          </p:cNvSpPr>
          <p:nvPr>
            <p:ph type="sldImg"/>
          </p:nvPr>
        </p:nvSpPr>
        <p:spPr>
          <a:xfrm>
            <a:off x="139700" y="768350"/>
            <a:ext cx="6819900" cy="3836988"/>
          </a:xfrm>
          <a:ln/>
        </p:spPr>
      </p:sp>
      <p:sp>
        <p:nvSpPr>
          <p:cNvPr id="382979" name="Rectangle 3"/>
          <p:cNvSpPr>
            <a:spLocks noGrp="1" noChangeArrowheads="1"/>
          </p:cNvSpPr>
          <p:nvPr>
            <p:ph type="body" idx="1"/>
          </p:nvPr>
        </p:nvSpPr>
        <p:spPr/>
        <p:txBody>
          <a:bodyPr/>
          <a:lstStyle/>
          <a:p>
            <a:endParaRPr lang="zh-TW" altLang="zh-TW"/>
          </a:p>
        </p:txBody>
      </p:sp>
    </p:spTree>
    <p:extLst>
      <p:ext uri="{BB962C8B-B14F-4D97-AF65-F5344CB8AC3E}">
        <p14:creationId xmlns:p14="http://schemas.microsoft.com/office/powerpoint/2010/main" val="2743906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B9FAD4-E474-47B0-999F-659CC2F4D962}" type="slidenum">
              <a:rPr lang="en-US" altLang="zh-TW"/>
              <a:pPr/>
              <a:t>9</a:t>
            </a:fld>
            <a:endParaRPr lang="en-US" altLang="zh-TW"/>
          </a:p>
        </p:txBody>
      </p:sp>
      <p:sp>
        <p:nvSpPr>
          <p:cNvPr id="384002" name="Rectangle 2"/>
          <p:cNvSpPr>
            <a:spLocks noGrp="1" noRot="1" noChangeAspect="1" noChangeArrowheads="1" noTextEdit="1"/>
          </p:cNvSpPr>
          <p:nvPr>
            <p:ph type="sldImg"/>
          </p:nvPr>
        </p:nvSpPr>
        <p:spPr>
          <a:xfrm>
            <a:off x="139700" y="768350"/>
            <a:ext cx="6819900" cy="3836988"/>
          </a:xfrm>
          <a:ln/>
        </p:spPr>
      </p:sp>
      <p:sp>
        <p:nvSpPr>
          <p:cNvPr id="384003" name="Rectangle 3"/>
          <p:cNvSpPr>
            <a:spLocks noGrp="1" noChangeArrowheads="1"/>
          </p:cNvSpPr>
          <p:nvPr>
            <p:ph type="body" idx="1"/>
          </p:nvPr>
        </p:nvSpPr>
        <p:spPr/>
        <p:txBody>
          <a:bodyPr/>
          <a:lstStyle/>
          <a:p>
            <a:endParaRPr lang="zh-TW" altLang="zh-TW"/>
          </a:p>
        </p:txBody>
      </p:sp>
    </p:spTree>
    <p:extLst>
      <p:ext uri="{BB962C8B-B14F-4D97-AF65-F5344CB8AC3E}">
        <p14:creationId xmlns:p14="http://schemas.microsoft.com/office/powerpoint/2010/main" val="41020022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138F05-B7F5-4DF9-B1B5-21CF0868FA07}" type="slidenum">
              <a:rPr lang="en-US" altLang="zh-TW"/>
              <a:pPr/>
              <a:t>10</a:t>
            </a:fld>
            <a:endParaRPr lang="en-US" altLang="zh-TW"/>
          </a:p>
        </p:txBody>
      </p:sp>
      <p:sp>
        <p:nvSpPr>
          <p:cNvPr id="385026" name="Rectangle 2"/>
          <p:cNvSpPr>
            <a:spLocks noGrp="1" noRot="1" noChangeAspect="1" noChangeArrowheads="1" noTextEdit="1"/>
          </p:cNvSpPr>
          <p:nvPr>
            <p:ph type="sldImg"/>
          </p:nvPr>
        </p:nvSpPr>
        <p:spPr>
          <a:xfrm>
            <a:off x="139700" y="768350"/>
            <a:ext cx="6819900" cy="3836988"/>
          </a:xfrm>
          <a:ln/>
        </p:spPr>
      </p:sp>
      <p:sp>
        <p:nvSpPr>
          <p:cNvPr id="385027" name="Rectangle 3"/>
          <p:cNvSpPr>
            <a:spLocks noGrp="1" noChangeArrowheads="1"/>
          </p:cNvSpPr>
          <p:nvPr>
            <p:ph type="body" idx="1"/>
          </p:nvPr>
        </p:nvSpPr>
        <p:spPr/>
        <p:txBody>
          <a:bodyPr/>
          <a:lstStyle/>
          <a:p>
            <a:endParaRPr lang="zh-TW" altLang="zh-TW"/>
          </a:p>
        </p:txBody>
      </p:sp>
    </p:spTree>
    <p:extLst>
      <p:ext uri="{BB962C8B-B14F-4D97-AF65-F5344CB8AC3E}">
        <p14:creationId xmlns:p14="http://schemas.microsoft.com/office/powerpoint/2010/main" val="27905914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A8843E-AC8E-4C03-9B36-AA1BA61054AF}" type="slidenum">
              <a:rPr lang="en-US" altLang="zh-TW"/>
              <a:pPr/>
              <a:t>11</a:t>
            </a:fld>
            <a:endParaRPr lang="en-US" altLang="zh-TW"/>
          </a:p>
        </p:txBody>
      </p:sp>
      <p:sp>
        <p:nvSpPr>
          <p:cNvPr id="387074" name="Rectangle 2"/>
          <p:cNvSpPr>
            <a:spLocks noGrp="1" noRot="1" noChangeAspect="1" noChangeArrowheads="1" noTextEdit="1"/>
          </p:cNvSpPr>
          <p:nvPr>
            <p:ph type="sldImg"/>
          </p:nvPr>
        </p:nvSpPr>
        <p:spPr>
          <a:xfrm>
            <a:off x="139700" y="768350"/>
            <a:ext cx="6819900" cy="3836988"/>
          </a:xfrm>
          <a:ln/>
        </p:spPr>
      </p:sp>
      <p:sp>
        <p:nvSpPr>
          <p:cNvPr id="387075" name="Rectangle 3"/>
          <p:cNvSpPr>
            <a:spLocks noGrp="1" noChangeArrowheads="1"/>
          </p:cNvSpPr>
          <p:nvPr>
            <p:ph type="body" idx="1"/>
          </p:nvPr>
        </p:nvSpPr>
        <p:spPr/>
        <p:txBody>
          <a:bodyPr/>
          <a:lstStyle/>
          <a:p>
            <a:endParaRPr lang="zh-TW" altLang="zh-TW"/>
          </a:p>
        </p:txBody>
      </p:sp>
    </p:spTree>
    <p:extLst>
      <p:ext uri="{BB962C8B-B14F-4D97-AF65-F5344CB8AC3E}">
        <p14:creationId xmlns:p14="http://schemas.microsoft.com/office/powerpoint/2010/main" val="3131980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22363"/>
            <a:ext cx="9144000" cy="2387600"/>
          </a:xfrm>
        </p:spPr>
        <p:txBody>
          <a:bodyPr anchor="b"/>
          <a:lstStyle>
            <a:lvl1pPr algn="ctr">
              <a:defRPr sz="60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644B3ECA-BBCA-4B00-918B-E3FAA7289A4E}" type="datetimeFigureOut">
              <a:rPr lang="zh-TW" altLang="en-US" smtClean="0"/>
              <a:t>2015/2/18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AED4D56-B2E6-4265-B897-20CD00E656F4}" type="slidenum">
              <a:rPr lang="zh-TW" altLang="en-US" smtClean="0"/>
              <a:t>‹#›</a:t>
            </a:fld>
            <a:endParaRPr lang="zh-TW" altLang="en-US"/>
          </a:p>
        </p:txBody>
      </p:sp>
    </p:spTree>
    <p:extLst>
      <p:ext uri="{BB962C8B-B14F-4D97-AF65-F5344CB8AC3E}">
        <p14:creationId xmlns:p14="http://schemas.microsoft.com/office/powerpoint/2010/main" val="3594635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44B3ECA-BBCA-4B00-918B-E3FAA7289A4E}" type="datetimeFigureOut">
              <a:rPr lang="zh-TW" altLang="en-US" smtClean="0"/>
              <a:t>2015/2/18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AED4D56-B2E6-4265-B897-20CD00E656F4}" type="slidenum">
              <a:rPr lang="zh-TW" altLang="en-US" smtClean="0"/>
              <a:t>‹#›</a:t>
            </a:fld>
            <a:endParaRPr lang="zh-TW" altLang="en-US"/>
          </a:p>
        </p:txBody>
      </p:sp>
    </p:spTree>
    <p:extLst>
      <p:ext uri="{BB962C8B-B14F-4D97-AF65-F5344CB8AC3E}">
        <p14:creationId xmlns:p14="http://schemas.microsoft.com/office/powerpoint/2010/main" val="2578117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44B3ECA-BBCA-4B00-918B-E3FAA7289A4E}" type="datetimeFigureOut">
              <a:rPr lang="zh-TW" altLang="en-US" smtClean="0"/>
              <a:t>2015/2/18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AED4D56-B2E6-4265-B897-20CD00E656F4}" type="slidenum">
              <a:rPr lang="zh-TW" altLang="en-US" smtClean="0"/>
              <a:t>‹#›</a:t>
            </a:fld>
            <a:endParaRPr lang="zh-TW" altLang="en-US"/>
          </a:p>
        </p:txBody>
      </p:sp>
    </p:spTree>
    <p:extLst>
      <p:ext uri="{BB962C8B-B14F-4D97-AF65-F5344CB8AC3E}">
        <p14:creationId xmlns:p14="http://schemas.microsoft.com/office/powerpoint/2010/main" val="1459953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標題，文字及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609600" y="404813"/>
            <a:ext cx="10972800" cy="8636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09600" y="1412875"/>
            <a:ext cx="5384800" cy="4713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6197600" y="1412875"/>
            <a:ext cx="5384800" cy="227965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6197600" y="3844925"/>
            <a:ext cx="5384800" cy="22812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10"/>
          </p:nvPr>
        </p:nvSpPr>
        <p:spPr>
          <a:xfrm>
            <a:off x="4176184" y="6381750"/>
            <a:ext cx="3860800" cy="476250"/>
          </a:xfrm>
        </p:spPr>
        <p:txBody>
          <a:bodyPr/>
          <a:lstStyle>
            <a:lvl1pPr>
              <a:defRPr/>
            </a:lvl1pPr>
          </a:lstStyle>
          <a:p>
            <a:endParaRPr lang="en-US" altLang="zh-TW"/>
          </a:p>
        </p:txBody>
      </p:sp>
      <p:sp>
        <p:nvSpPr>
          <p:cNvPr id="7" name="投影片編號版面配置區 6"/>
          <p:cNvSpPr>
            <a:spLocks noGrp="1"/>
          </p:cNvSpPr>
          <p:nvPr>
            <p:ph type="sldNum" sz="quarter" idx="11"/>
          </p:nvPr>
        </p:nvSpPr>
        <p:spPr>
          <a:xfrm>
            <a:off x="8784167" y="6381750"/>
            <a:ext cx="2844800" cy="476250"/>
          </a:xfrm>
        </p:spPr>
        <p:txBody>
          <a:bodyPr/>
          <a:lstStyle>
            <a:lvl1pPr>
              <a:defRPr/>
            </a:lvl1pPr>
          </a:lstStyle>
          <a:p>
            <a:r>
              <a:rPr lang="en-US" altLang="zh-TW"/>
              <a:t>3-</a:t>
            </a:r>
            <a:fld id="{27CF3BC6-42AA-4971-8A71-8D2022BAC964}" type="slidenum">
              <a:rPr lang="en-US" altLang="zh-TW"/>
              <a:pPr/>
              <a:t>‹#›</a:t>
            </a:fld>
            <a:endParaRPr lang="en-US" altLang="zh-TW"/>
          </a:p>
        </p:txBody>
      </p:sp>
    </p:spTree>
    <p:extLst>
      <p:ext uri="{BB962C8B-B14F-4D97-AF65-F5344CB8AC3E}">
        <p14:creationId xmlns:p14="http://schemas.microsoft.com/office/powerpoint/2010/main" val="4675861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標題，1 個大物件與 2 個小物件">
    <p:spTree>
      <p:nvGrpSpPr>
        <p:cNvPr id="1" name=""/>
        <p:cNvGrpSpPr/>
        <p:nvPr/>
      </p:nvGrpSpPr>
      <p:grpSpPr>
        <a:xfrm>
          <a:off x="0" y="0"/>
          <a:ext cx="0" cy="0"/>
          <a:chOff x="0" y="0"/>
          <a:chExt cx="0" cy="0"/>
        </a:xfrm>
      </p:grpSpPr>
      <p:sp>
        <p:nvSpPr>
          <p:cNvPr id="2" name="標題 1"/>
          <p:cNvSpPr>
            <a:spLocks noGrp="1"/>
          </p:cNvSpPr>
          <p:nvPr>
            <p:ph type="title"/>
          </p:nvPr>
        </p:nvSpPr>
        <p:spPr>
          <a:xfrm>
            <a:off x="609600" y="404813"/>
            <a:ext cx="10972800" cy="863600"/>
          </a:xfrm>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09600" y="1412875"/>
            <a:ext cx="5384800" cy="4713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quarter" idx="2"/>
          </p:nvPr>
        </p:nvSpPr>
        <p:spPr>
          <a:xfrm>
            <a:off x="6197600" y="1412875"/>
            <a:ext cx="5384800" cy="227965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內容版面配置區 4"/>
          <p:cNvSpPr>
            <a:spLocks noGrp="1"/>
          </p:cNvSpPr>
          <p:nvPr>
            <p:ph sz="quarter" idx="3"/>
          </p:nvPr>
        </p:nvSpPr>
        <p:spPr>
          <a:xfrm>
            <a:off x="6197600" y="3844925"/>
            <a:ext cx="5384800" cy="22812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10"/>
          </p:nvPr>
        </p:nvSpPr>
        <p:spPr>
          <a:xfrm>
            <a:off x="4176184" y="6381750"/>
            <a:ext cx="3860800" cy="476250"/>
          </a:xfrm>
        </p:spPr>
        <p:txBody>
          <a:bodyPr/>
          <a:lstStyle>
            <a:lvl1pPr>
              <a:defRPr/>
            </a:lvl1pPr>
          </a:lstStyle>
          <a:p>
            <a:endParaRPr lang="en-US" altLang="zh-TW"/>
          </a:p>
        </p:txBody>
      </p:sp>
      <p:sp>
        <p:nvSpPr>
          <p:cNvPr id="7" name="投影片編號版面配置區 6"/>
          <p:cNvSpPr>
            <a:spLocks noGrp="1"/>
          </p:cNvSpPr>
          <p:nvPr>
            <p:ph type="sldNum" sz="quarter" idx="11"/>
          </p:nvPr>
        </p:nvSpPr>
        <p:spPr>
          <a:xfrm>
            <a:off x="8784167" y="6381750"/>
            <a:ext cx="2844800" cy="476250"/>
          </a:xfrm>
        </p:spPr>
        <p:txBody>
          <a:bodyPr/>
          <a:lstStyle>
            <a:lvl1pPr>
              <a:defRPr/>
            </a:lvl1pPr>
          </a:lstStyle>
          <a:p>
            <a:r>
              <a:rPr lang="en-US" altLang="zh-TW"/>
              <a:t>3-</a:t>
            </a:r>
            <a:fld id="{34231936-8F0F-4019-80D4-0F29AE15FA69}" type="slidenum">
              <a:rPr lang="en-US" altLang="zh-TW"/>
              <a:pPr/>
              <a:t>‹#›</a:t>
            </a:fld>
            <a:endParaRPr lang="en-US" altLang="zh-TW"/>
          </a:p>
        </p:txBody>
      </p:sp>
    </p:spTree>
    <p:extLst>
      <p:ext uri="{BB962C8B-B14F-4D97-AF65-F5344CB8AC3E}">
        <p14:creationId xmlns:p14="http://schemas.microsoft.com/office/powerpoint/2010/main" val="15773661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標題，文字及物件">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p>
            <a:r>
              <a:rPr lang="zh-TW" altLang="en-US" smtClean="0"/>
              <a:t>按一下以編輯母片標題樣式</a:t>
            </a:r>
            <a:endParaRPr lang="zh-TW" altLang="en-US"/>
          </a:p>
        </p:txBody>
      </p:sp>
      <p:sp>
        <p:nvSpPr>
          <p:cNvPr id="3" name="文字版面配置區 2"/>
          <p:cNvSpPr>
            <a:spLocks noGrp="1"/>
          </p:cNvSpPr>
          <p:nvPr>
            <p:ph type="body" sz="half" idx="1"/>
          </p:nvPr>
        </p:nvSpPr>
        <p:spPr>
          <a:xfrm>
            <a:off x="609600" y="1600201"/>
            <a:ext cx="5384800" cy="45259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97600" y="1600201"/>
            <a:ext cx="5384800" cy="4525963"/>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E425C710-90AE-4D76-8411-6D4B0494590C}" type="slidenum">
              <a:rPr lang="en-US" altLang="zh-TW"/>
              <a:pPr>
                <a:defRPr/>
              </a:pPr>
              <a:t>‹#›</a:t>
            </a:fld>
            <a:endParaRPr lang="en-US" altLang="zh-TW"/>
          </a:p>
        </p:txBody>
      </p:sp>
    </p:spTree>
    <p:extLst>
      <p:ext uri="{BB962C8B-B14F-4D97-AF65-F5344CB8AC3E}">
        <p14:creationId xmlns:p14="http://schemas.microsoft.com/office/powerpoint/2010/main" val="27817152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dgm">
  <p:cSld name="標題及圖表或組織圖">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p>
            <a:r>
              <a:rPr lang="zh-TW" altLang="en-US" smtClean="0"/>
              <a:t>按一下以編輯母片標題樣式</a:t>
            </a:r>
            <a:endParaRPr lang="zh-TW" altLang="en-US"/>
          </a:p>
        </p:txBody>
      </p:sp>
      <p:sp>
        <p:nvSpPr>
          <p:cNvPr id="3" name="SmartArt 版面配置區 2"/>
          <p:cNvSpPr>
            <a:spLocks noGrp="1"/>
          </p:cNvSpPr>
          <p:nvPr>
            <p:ph type="dgm" idx="1"/>
          </p:nvPr>
        </p:nvSpPr>
        <p:spPr>
          <a:xfrm>
            <a:off x="609600" y="1600201"/>
            <a:ext cx="10972800" cy="4525963"/>
          </a:xfrm>
        </p:spPr>
        <p:txBody>
          <a:bodyPr/>
          <a:lstStyle/>
          <a:p>
            <a:pPr lvl="0"/>
            <a:endParaRPr lang="zh-TW" alt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D4F2415F-2575-429D-BBAF-6061BD869D66}" type="slidenum">
              <a:rPr lang="en-US" altLang="zh-TW"/>
              <a:pPr>
                <a:defRPr/>
              </a:pPr>
              <a:t>‹#›</a:t>
            </a:fld>
            <a:endParaRPr lang="en-US" altLang="zh-TW"/>
          </a:p>
        </p:txBody>
      </p:sp>
    </p:spTree>
    <p:extLst>
      <p:ext uri="{BB962C8B-B14F-4D97-AF65-F5344CB8AC3E}">
        <p14:creationId xmlns:p14="http://schemas.microsoft.com/office/powerpoint/2010/main" val="2761767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44B3ECA-BBCA-4B00-918B-E3FAA7289A4E}" type="datetimeFigureOut">
              <a:rPr lang="zh-TW" altLang="en-US" smtClean="0"/>
              <a:t>2015/2/18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AED4D56-B2E6-4265-B897-20CD00E656F4}" type="slidenum">
              <a:rPr lang="zh-TW" altLang="en-US" smtClean="0"/>
              <a:t>‹#›</a:t>
            </a:fld>
            <a:endParaRPr lang="zh-TW" altLang="en-US"/>
          </a:p>
        </p:txBody>
      </p:sp>
    </p:spTree>
    <p:extLst>
      <p:ext uri="{BB962C8B-B14F-4D97-AF65-F5344CB8AC3E}">
        <p14:creationId xmlns:p14="http://schemas.microsoft.com/office/powerpoint/2010/main" val="815525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644B3ECA-BBCA-4B00-918B-E3FAA7289A4E}" type="datetimeFigureOut">
              <a:rPr lang="zh-TW" altLang="en-US" smtClean="0"/>
              <a:t>2015/2/18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AED4D56-B2E6-4265-B897-20CD00E656F4}" type="slidenum">
              <a:rPr lang="zh-TW" altLang="en-US" smtClean="0"/>
              <a:t>‹#›</a:t>
            </a:fld>
            <a:endParaRPr lang="zh-TW" altLang="en-US"/>
          </a:p>
        </p:txBody>
      </p:sp>
    </p:spTree>
    <p:extLst>
      <p:ext uri="{BB962C8B-B14F-4D97-AF65-F5344CB8AC3E}">
        <p14:creationId xmlns:p14="http://schemas.microsoft.com/office/powerpoint/2010/main" val="1161046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644B3ECA-BBCA-4B00-918B-E3FAA7289A4E}" type="datetimeFigureOut">
              <a:rPr lang="zh-TW" altLang="en-US" smtClean="0"/>
              <a:t>2015/2/18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AED4D56-B2E6-4265-B897-20CD00E656F4}" type="slidenum">
              <a:rPr lang="zh-TW" altLang="en-US" smtClean="0"/>
              <a:t>‹#›</a:t>
            </a:fld>
            <a:endParaRPr lang="zh-TW" altLang="en-US"/>
          </a:p>
        </p:txBody>
      </p:sp>
    </p:spTree>
    <p:extLst>
      <p:ext uri="{BB962C8B-B14F-4D97-AF65-F5344CB8AC3E}">
        <p14:creationId xmlns:p14="http://schemas.microsoft.com/office/powerpoint/2010/main" val="1562549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644B3ECA-BBCA-4B00-918B-E3FAA7289A4E}" type="datetimeFigureOut">
              <a:rPr lang="zh-TW" altLang="en-US" smtClean="0"/>
              <a:t>2015/2/18</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AAED4D56-B2E6-4265-B897-20CD00E656F4}" type="slidenum">
              <a:rPr lang="zh-TW" altLang="en-US" smtClean="0"/>
              <a:t>‹#›</a:t>
            </a:fld>
            <a:endParaRPr lang="zh-TW" altLang="en-US"/>
          </a:p>
        </p:txBody>
      </p:sp>
    </p:spTree>
    <p:extLst>
      <p:ext uri="{BB962C8B-B14F-4D97-AF65-F5344CB8AC3E}">
        <p14:creationId xmlns:p14="http://schemas.microsoft.com/office/powerpoint/2010/main" val="4148166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644B3ECA-BBCA-4B00-918B-E3FAA7289A4E}" type="datetimeFigureOut">
              <a:rPr lang="zh-TW" altLang="en-US" smtClean="0"/>
              <a:t>2015/2/18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AAED4D56-B2E6-4265-B897-20CD00E656F4}" type="slidenum">
              <a:rPr lang="zh-TW" altLang="en-US" smtClean="0"/>
              <a:t>‹#›</a:t>
            </a:fld>
            <a:endParaRPr lang="zh-TW" altLang="en-US"/>
          </a:p>
        </p:txBody>
      </p:sp>
    </p:spTree>
    <p:extLst>
      <p:ext uri="{BB962C8B-B14F-4D97-AF65-F5344CB8AC3E}">
        <p14:creationId xmlns:p14="http://schemas.microsoft.com/office/powerpoint/2010/main" val="3072340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644B3ECA-BBCA-4B00-918B-E3FAA7289A4E}" type="datetimeFigureOut">
              <a:rPr lang="zh-TW" altLang="en-US" smtClean="0"/>
              <a:t>2015/2/18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AAED4D56-B2E6-4265-B897-20CD00E656F4}" type="slidenum">
              <a:rPr lang="zh-TW" altLang="en-US" smtClean="0"/>
              <a:t>‹#›</a:t>
            </a:fld>
            <a:endParaRPr lang="zh-TW" altLang="en-US"/>
          </a:p>
        </p:txBody>
      </p:sp>
    </p:spTree>
    <p:extLst>
      <p:ext uri="{BB962C8B-B14F-4D97-AF65-F5344CB8AC3E}">
        <p14:creationId xmlns:p14="http://schemas.microsoft.com/office/powerpoint/2010/main" val="3303854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44B3ECA-BBCA-4B00-918B-E3FAA7289A4E}" type="datetimeFigureOut">
              <a:rPr lang="zh-TW" altLang="en-US" smtClean="0"/>
              <a:t>2015/2/18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AED4D56-B2E6-4265-B897-20CD00E656F4}" type="slidenum">
              <a:rPr lang="zh-TW" altLang="en-US" smtClean="0"/>
              <a:t>‹#›</a:t>
            </a:fld>
            <a:endParaRPr lang="zh-TW" altLang="en-US"/>
          </a:p>
        </p:txBody>
      </p:sp>
    </p:spTree>
    <p:extLst>
      <p:ext uri="{BB962C8B-B14F-4D97-AF65-F5344CB8AC3E}">
        <p14:creationId xmlns:p14="http://schemas.microsoft.com/office/powerpoint/2010/main" val="3004213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44B3ECA-BBCA-4B00-918B-E3FAA7289A4E}" type="datetimeFigureOut">
              <a:rPr lang="zh-TW" altLang="en-US" smtClean="0"/>
              <a:t>2015/2/18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AED4D56-B2E6-4265-B897-20CD00E656F4}" type="slidenum">
              <a:rPr lang="zh-TW" altLang="en-US" smtClean="0"/>
              <a:t>‹#›</a:t>
            </a:fld>
            <a:endParaRPr lang="zh-TW" altLang="en-US"/>
          </a:p>
        </p:txBody>
      </p:sp>
    </p:spTree>
    <p:extLst>
      <p:ext uri="{BB962C8B-B14F-4D97-AF65-F5344CB8AC3E}">
        <p14:creationId xmlns:p14="http://schemas.microsoft.com/office/powerpoint/2010/main" val="1980442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4B3ECA-BBCA-4B00-918B-E3FAA7289A4E}" type="datetimeFigureOut">
              <a:rPr lang="zh-TW" altLang="en-US" smtClean="0"/>
              <a:t>2015/2/18</a:t>
            </a:fld>
            <a:endParaRPr lang="zh-TW" alt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D4D56-B2E6-4265-B897-20CD00E656F4}" type="slidenum">
              <a:rPr lang="zh-TW" altLang="en-US" smtClean="0"/>
              <a:t>‹#›</a:t>
            </a:fld>
            <a:endParaRPr lang="zh-TW" altLang="en-US"/>
          </a:p>
        </p:txBody>
      </p:sp>
    </p:spTree>
    <p:extLst>
      <p:ext uri="{BB962C8B-B14F-4D97-AF65-F5344CB8AC3E}">
        <p14:creationId xmlns:p14="http://schemas.microsoft.com/office/powerpoint/2010/main" val="731508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9.wmf"/><Relationship Id="rId5" Type="http://schemas.openxmlformats.org/officeDocument/2006/relationships/image" Target="../media/image7.wmf"/><Relationship Id="rId4" Type="http://schemas.openxmlformats.org/officeDocument/2006/relationships/oleObject" Target="../embeddings/oleObject2.bin"/></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4.xml"/><Relationship Id="rId1" Type="http://schemas.openxmlformats.org/officeDocument/2006/relationships/vmlDrawing" Target="../drawings/vmlDrawing3.vml"/><Relationship Id="rId4" Type="http://schemas.openxmlformats.org/officeDocument/2006/relationships/image" Target="../media/image10.w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20.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notesSlide" Target="../notesSlides/notesSlide13.xml"/><Relationship Id="rId7" Type="http://schemas.openxmlformats.org/officeDocument/2006/relationships/oleObject" Target="../embeddings/oleObject5.bin"/><Relationship Id="rId2" Type="http://schemas.openxmlformats.org/officeDocument/2006/relationships/slideLayout" Target="../slideLayouts/slideLayout4.xml"/><Relationship Id="rId1" Type="http://schemas.openxmlformats.org/officeDocument/2006/relationships/vmlDrawing" Target="../drawings/vmlDrawing4.vml"/><Relationship Id="rId6" Type="http://schemas.openxmlformats.org/officeDocument/2006/relationships/image" Target="../media/image13.png"/><Relationship Id="rId5" Type="http://schemas.openxmlformats.org/officeDocument/2006/relationships/image" Target="../media/image11.wmf"/><Relationship Id="rId4" Type="http://schemas.openxmlformats.org/officeDocument/2006/relationships/oleObject" Target="../embeddings/oleObject4.bin"/></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00.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15.emf"/><Relationship Id="rId4" Type="http://schemas.openxmlformats.org/officeDocument/2006/relationships/customXml" Target="../ink/ink1.xml"/></Relationships>
</file>

<file path=ppt/slides/_rels/slide51.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20.emf"/><Relationship Id="rId2" Type="http://schemas.openxmlformats.org/officeDocument/2006/relationships/image" Target="../media/image170.png"/><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image" Target="../media/image19.emf"/><Relationship Id="rId4" Type="http://schemas.openxmlformats.org/officeDocument/2006/relationships/customXml" Target="../ink/ink2.xml"/></Relationships>
</file>

<file path=ppt/slides/_rels/slide53.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fontScale="90000"/>
          </a:bodyPr>
          <a:lstStyle/>
          <a:p>
            <a:r>
              <a:rPr lang="en-US" altLang="zh-TW" dirty="0" smtClean="0"/>
              <a:t>Forward Lightweight Cryptosystem Implementation</a:t>
            </a:r>
            <a:endParaRPr lang="zh-TW" altLang="en-US" dirty="0"/>
          </a:p>
        </p:txBody>
      </p:sp>
      <p:sp>
        <p:nvSpPr>
          <p:cNvPr id="3" name="副標題 2"/>
          <p:cNvSpPr>
            <a:spLocks noGrp="1"/>
          </p:cNvSpPr>
          <p:nvPr>
            <p:ph type="subTitle" idx="1"/>
          </p:nvPr>
        </p:nvSpPr>
        <p:spPr/>
        <p:txBody>
          <a:bodyPr/>
          <a:lstStyle/>
          <a:p>
            <a:r>
              <a:rPr lang="en-US" altLang="zh-TW" dirty="0" smtClean="0"/>
              <a:t>Chiou-Yng Lee</a:t>
            </a:r>
          </a:p>
          <a:p>
            <a:r>
              <a:rPr lang="en-US" altLang="zh-TW" dirty="0" err="1" smtClean="0"/>
              <a:t>Lunghwa</a:t>
            </a:r>
            <a:r>
              <a:rPr lang="en-US" altLang="zh-TW" dirty="0" smtClean="0"/>
              <a:t> university of science and technology, </a:t>
            </a:r>
            <a:r>
              <a:rPr lang="en-US" altLang="zh-TW" dirty="0" err="1" smtClean="0"/>
              <a:t>taiwan</a:t>
            </a:r>
            <a:endParaRPr lang="zh-TW" altLang="en-US" dirty="0"/>
          </a:p>
        </p:txBody>
      </p:sp>
    </p:spTree>
    <p:extLst>
      <p:ext uri="{BB962C8B-B14F-4D97-AF65-F5344CB8AC3E}">
        <p14:creationId xmlns:p14="http://schemas.microsoft.com/office/powerpoint/2010/main" val="12481747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4"/>
          <p:cNvSpPr>
            <a:spLocks noGrp="1"/>
          </p:cNvSpPr>
          <p:nvPr>
            <p:ph type="sldNum" sz="quarter" idx="11"/>
          </p:nvPr>
        </p:nvSpPr>
        <p:spPr/>
        <p:txBody>
          <a:bodyPr/>
          <a:lstStyle/>
          <a:p>
            <a:r>
              <a:rPr lang="en-US" altLang="zh-TW"/>
              <a:t>3-</a:t>
            </a:r>
            <a:fld id="{2AFE393F-C069-46F2-B274-3285B118E2E7}" type="slidenum">
              <a:rPr lang="en-US" altLang="zh-TW"/>
              <a:pPr/>
              <a:t>10</a:t>
            </a:fld>
            <a:endParaRPr lang="en-US" altLang="zh-TW"/>
          </a:p>
        </p:txBody>
      </p:sp>
      <p:sp>
        <p:nvSpPr>
          <p:cNvPr id="49164" name="Rectangle 12"/>
          <p:cNvSpPr>
            <a:spLocks noGrp="1" noChangeArrowheads="1"/>
          </p:cNvSpPr>
          <p:nvPr>
            <p:ph type="title"/>
          </p:nvPr>
        </p:nvSpPr>
        <p:spPr/>
        <p:txBody>
          <a:bodyPr/>
          <a:lstStyle/>
          <a:p>
            <a:r>
              <a:rPr lang="zh-TW" altLang="en-US">
                <a:solidFill>
                  <a:schemeClr val="tx1"/>
                </a:solidFill>
              </a:rPr>
              <a:t>電子商務中購物系統常見的功能</a:t>
            </a:r>
          </a:p>
        </p:txBody>
      </p:sp>
      <p:sp>
        <p:nvSpPr>
          <p:cNvPr id="49165" name="Rectangle 13"/>
          <p:cNvSpPr>
            <a:spLocks noGrp="1" noChangeArrowheads="1"/>
          </p:cNvSpPr>
          <p:nvPr>
            <p:ph type="body" idx="1"/>
          </p:nvPr>
        </p:nvSpPr>
        <p:spPr>
          <a:xfrm>
            <a:off x="1992313" y="1412875"/>
            <a:ext cx="8229600" cy="4713288"/>
          </a:xfrm>
        </p:spPr>
        <p:txBody>
          <a:bodyPr/>
          <a:lstStyle/>
          <a:p>
            <a:r>
              <a:rPr lang="zh-TW" altLang="en-US"/>
              <a:t>會員身分鑑別功能</a:t>
            </a:r>
          </a:p>
          <a:p>
            <a:r>
              <a:rPr lang="zh-TW" altLang="en-US"/>
              <a:t>會員資料管理功能</a:t>
            </a:r>
          </a:p>
          <a:p>
            <a:r>
              <a:rPr lang="zh-TW" altLang="en-US"/>
              <a:t>使用者瀏覽功能</a:t>
            </a:r>
          </a:p>
          <a:p>
            <a:r>
              <a:rPr lang="zh-TW" altLang="en-US"/>
              <a:t>網路購物車功能</a:t>
            </a:r>
          </a:p>
          <a:p>
            <a:r>
              <a:rPr lang="zh-TW" altLang="en-US"/>
              <a:t>電子付款功能</a:t>
            </a:r>
          </a:p>
          <a:p>
            <a:r>
              <a:rPr lang="zh-TW" altLang="en-US"/>
              <a:t>線上討論功能</a:t>
            </a:r>
          </a:p>
          <a:p>
            <a:r>
              <a:rPr lang="zh-TW" altLang="en-US"/>
              <a:t>暢銷商品排行榜功能     </a:t>
            </a:r>
          </a:p>
          <a:p>
            <a:endParaRPr lang="en-US" altLang="zh-TW"/>
          </a:p>
        </p:txBody>
      </p:sp>
    </p:spTree>
    <p:extLst>
      <p:ext uri="{BB962C8B-B14F-4D97-AF65-F5344CB8AC3E}">
        <p14:creationId xmlns:p14="http://schemas.microsoft.com/office/powerpoint/2010/main" val="2871623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4"/>
          <p:cNvSpPr>
            <a:spLocks noGrp="1"/>
          </p:cNvSpPr>
          <p:nvPr>
            <p:ph type="sldNum" sz="quarter" idx="11"/>
          </p:nvPr>
        </p:nvSpPr>
        <p:spPr/>
        <p:txBody>
          <a:bodyPr/>
          <a:lstStyle/>
          <a:p>
            <a:r>
              <a:rPr lang="en-US" altLang="zh-TW"/>
              <a:t>3-</a:t>
            </a:r>
            <a:fld id="{F3E51916-A8C3-4109-B312-4A8D2B6C44A8}" type="slidenum">
              <a:rPr lang="en-US" altLang="zh-TW"/>
              <a:pPr/>
              <a:t>11</a:t>
            </a:fld>
            <a:endParaRPr lang="en-US" altLang="zh-TW"/>
          </a:p>
        </p:txBody>
      </p:sp>
      <p:sp>
        <p:nvSpPr>
          <p:cNvPr id="107522" name="Rectangle 2"/>
          <p:cNvSpPr>
            <a:spLocks noGrp="1" noChangeArrowheads="1"/>
          </p:cNvSpPr>
          <p:nvPr>
            <p:ph type="title"/>
          </p:nvPr>
        </p:nvSpPr>
        <p:spPr>
          <a:xfrm>
            <a:off x="2063750" y="404813"/>
            <a:ext cx="6934200" cy="1143000"/>
          </a:xfrm>
        </p:spPr>
        <p:txBody>
          <a:bodyPr/>
          <a:lstStyle/>
          <a:p>
            <a:r>
              <a:rPr lang="zh-TW" altLang="en-US">
                <a:latin typeface="標楷體" panose="03000509000000000000" pitchFamily="65" charset="-120"/>
              </a:rPr>
              <a:t>電子付款的架構</a:t>
            </a:r>
            <a:r>
              <a:rPr lang="zh-TW" altLang="en-US"/>
              <a:t> </a:t>
            </a:r>
          </a:p>
        </p:txBody>
      </p:sp>
      <p:sp>
        <p:nvSpPr>
          <p:cNvPr id="107523" name="Rectangle 3"/>
          <p:cNvSpPr>
            <a:spLocks noGrp="1" noChangeArrowheads="1"/>
          </p:cNvSpPr>
          <p:nvPr>
            <p:ph type="body" idx="1"/>
          </p:nvPr>
        </p:nvSpPr>
        <p:spPr>
          <a:xfrm>
            <a:off x="2063750" y="1484314"/>
            <a:ext cx="8280400" cy="4465637"/>
          </a:xfrm>
        </p:spPr>
        <p:txBody>
          <a:bodyPr/>
          <a:lstStyle/>
          <a:p>
            <a:r>
              <a:rPr lang="zh-TW" altLang="en-US">
                <a:latin typeface="標楷體" panose="03000509000000000000" pitchFamily="65" charset="-120"/>
              </a:rPr>
              <a:t>電子付款架構除了傳統的買方</a:t>
            </a:r>
            <a:r>
              <a:rPr lang="en-US" altLang="zh-TW"/>
              <a:t>(Buyer)</a:t>
            </a:r>
            <a:r>
              <a:rPr lang="zh-TW" altLang="en-US">
                <a:latin typeface="標楷體" panose="03000509000000000000" pitchFamily="65" charset="-120"/>
              </a:rPr>
              <a:t>與賣方</a:t>
            </a:r>
            <a:r>
              <a:rPr lang="en-US" altLang="zh-TW"/>
              <a:t>(Seller)</a:t>
            </a:r>
            <a:r>
              <a:rPr lang="zh-TW" altLang="en-US">
                <a:latin typeface="標楷體" panose="03000509000000000000" pitchFamily="65" charset="-120"/>
              </a:rPr>
              <a:t>之外，還必須包括：</a:t>
            </a:r>
            <a:endParaRPr lang="zh-TW" altLang="en-US"/>
          </a:p>
          <a:p>
            <a:pPr lvl="1"/>
            <a:r>
              <a:rPr lang="zh-TW" altLang="en-US"/>
              <a:t>發卡機構</a:t>
            </a:r>
            <a:r>
              <a:rPr lang="en-US" altLang="zh-TW"/>
              <a:t>(Card Issuer) </a:t>
            </a:r>
          </a:p>
          <a:p>
            <a:pPr lvl="1"/>
            <a:r>
              <a:rPr lang="zh-TW" altLang="en-US"/>
              <a:t>收單機構</a:t>
            </a:r>
            <a:r>
              <a:rPr lang="en-US" altLang="zh-TW"/>
              <a:t>(Acquirer) </a:t>
            </a:r>
          </a:p>
          <a:p>
            <a:pPr lvl="1"/>
            <a:r>
              <a:rPr lang="zh-TW" altLang="en-US"/>
              <a:t>憑證管理中心</a:t>
            </a:r>
            <a:r>
              <a:rPr lang="en-US" altLang="zh-TW"/>
              <a:t>(Certificate Authority) </a:t>
            </a:r>
          </a:p>
        </p:txBody>
      </p:sp>
    </p:spTree>
    <p:extLst>
      <p:ext uri="{BB962C8B-B14F-4D97-AF65-F5344CB8AC3E}">
        <p14:creationId xmlns:p14="http://schemas.microsoft.com/office/powerpoint/2010/main" val="32587255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4"/>
          <p:cNvSpPr>
            <a:spLocks noGrp="1"/>
          </p:cNvSpPr>
          <p:nvPr>
            <p:ph type="sldNum" sz="quarter" idx="11"/>
          </p:nvPr>
        </p:nvSpPr>
        <p:spPr/>
        <p:txBody>
          <a:bodyPr/>
          <a:lstStyle/>
          <a:p>
            <a:r>
              <a:rPr lang="en-US" altLang="zh-TW"/>
              <a:t>3-</a:t>
            </a:r>
            <a:fld id="{E09E98C4-18BC-4435-A37B-DE13554980AC}" type="slidenum">
              <a:rPr lang="en-US" altLang="zh-TW"/>
              <a:pPr/>
              <a:t>12</a:t>
            </a:fld>
            <a:endParaRPr lang="en-US" altLang="zh-TW"/>
          </a:p>
        </p:txBody>
      </p:sp>
      <p:sp>
        <p:nvSpPr>
          <p:cNvPr id="108546" name="Rectangle 2"/>
          <p:cNvSpPr>
            <a:spLocks noGrp="1" noChangeArrowheads="1"/>
          </p:cNvSpPr>
          <p:nvPr>
            <p:ph type="title"/>
          </p:nvPr>
        </p:nvSpPr>
        <p:spPr>
          <a:xfrm>
            <a:off x="2063750" y="404813"/>
            <a:ext cx="7620000" cy="1143000"/>
          </a:xfrm>
        </p:spPr>
        <p:txBody>
          <a:bodyPr/>
          <a:lstStyle/>
          <a:p>
            <a:r>
              <a:rPr lang="zh-TW" altLang="en-US">
                <a:latin typeface="標楷體" panose="03000509000000000000" pitchFamily="65" charset="-120"/>
              </a:rPr>
              <a:t>電子付款的架構</a:t>
            </a:r>
          </a:p>
        </p:txBody>
      </p:sp>
      <p:sp>
        <p:nvSpPr>
          <p:cNvPr id="108547" name="Rectangle 3"/>
          <p:cNvSpPr>
            <a:spLocks noGrp="1" noChangeArrowheads="1"/>
          </p:cNvSpPr>
          <p:nvPr>
            <p:ph type="body" idx="1"/>
          </p:nvPr>
        </p:nvSpPr>
        <p:spPr>
          <a:xfrm>
            <a:off x="2063750" y="1484314"/>
            <a:ext cx="7696200" cy="3005137"/>
          </a:xfrm>
        </p:spPr>
        <p:txBody>
          <a:bodyPr/>
          <a:lstStyle/>
          <a:p>
            <a:pPr marL="609600" indent="-609600"/>
            <a:r>
              <a:rPr lang="zh-TW" altLang="en-US">
                <a:latin typeface="新細明體" panose="02020500000000000000" pitchFamily="18" charset="-120"/>
              </a:rPr>
              <a:t>電子付款系統可分為三大類</a:t>
            </a:r>
          </a:p>
          <a:p>
            <a:pPr marL="990600" lvl="1" indent="-533400"/>
            <a:r>
              <a:rPr lang="zh-TW" altLang="en-US">
                <a:latin typeface="標楷體" panose="03000509000000000000" pitchFamily="65" charset="-120"/>
              </a:rPr>
              <a:t>預付型付款系統</a:t>
            </a:r>
            <a:r>
              <a:rPr lang="en-US" altLang="zh-TW">
                <a:latin typeface="標楷體" panose="03000509000000000000" pitchFamily="65" charset="-120"/>
              </a:rPr>
              <a:t>(pre-pay)</a:t>
            </a:r>
            <a:r>
              <a:rPr lang="zh-TW" altLang="en-US">
                <a:latin typeface="標楷體" panose="03000509000000000000" pitchFamily="65" charset="-120"/>
              </a:rPr>
              <a:t>：儲值卡、智慧卡</a:t>
            </a:r>
          </a:p>
          <a:p>
            <a:pPr marL="990600" lvl="1" indent="-533400"/>
            <a:r>
              <a:rPr lang="zh-TW" altLang="en-US">
                <a:latin typeface="標楷體" panose="03000509000000000000" pitchFamily="65" charset="-120"/>
              </a:rPr>
              <a:t>後付型付款系統</a:t>
            </a:r>
            <a:r>
              <a:rPr lang="en-US" altLang="zh-TW">
                <a:latin typeface="標楷體" panose="03000509000000000000" pitchFamily="65" charset="-120"/>
              </a:rPr>
              <a:t>(post-pay)</a:t>
            </a:r>
            <a:r>
              <a:rPr lang="zh-TW" altLang="en-US">
                <a:latin typeface="標楷體" panose="03000509000000000000" pitchFamily="65" charset="-120"/>
              </a:rPr>
              <a:t>：電子支票、簽帳卡、信用卡，智慧卡</a:t>
            </a:r>
            <a:endParaRPr lang="zh-TW" altLang="en-US" sz="2200">
              <a:latin typeface="新細明體" panose="02020500000000000000" pitchFamily="18" charset="-120"/>
            </a:endParaRPr>
          </a:p>
          <a:p>
            <a:pPr marL="990600" lvl="1" indent="-533400"/>
            <a:r>
              <a:rPr lang="zh-TW" altLang="en-US">
                <a:latin typeface="標楷體" panose="03000509000000000000" pitchFamily="65" charset="-120"/>
              </a:rPr>
              <a:t>即時型付款系統：電子現金、轉帳卡、智慧卡</a:t>
            </a:r>
            <a:endParaRPr lang="zh-TW" altLang="en-US">
              <a:latin typeface="Arial Unicode MS" panose="020B0604020202020204" pitchFamily="34" charset="-120"/>
              <a:ea typeface="Arial Unicode MS" panose="020B0604020202020204" pitchFamily="34" charset="-120"/>
              <a:cs typeface="Arial Unicode MS" panose="020B0604020202020204" pitchFamily="34" charset="-120"/>
            </a:endParaRPr>
          </a:p>
        </p:txBody>
      </p:sp>
    </p:spTree>
    <p:extLst>
      <p:ext uri="{BB962C8B-B14F-4D97-AF65-F5344CB8AC3E}">
        <p14:creationId xmlns:p14="http://schemas.microsoft.com/office/powerpoint/2010/main" val="42019590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6"/>
          <p:cNvSpPr>
            <a:spLocks noGrp="1"/>
          </p:cNvSpPr>
          <p:nvPr>
            <p:ph type="sldNum" sz="quarter" idx="11"/>
          </p:nvPr>
        </p:nvSpPr>
        <p:spPr/>
        <p:txBody>
          <a:bodyPr/>
          <a:lstStyle/>
          <a:p>
            <a:r>
              <a:rPr lang="en-US" altLang="zh-TW"/>
              <a:t>3-</a:t>
            </a:r>
            <a:fld id="{1DBFE10E-4929-40E9-A45D-0EA16722A09D}" type="slidenum">
              <a:rPr lang="en-US" altLang="zh-TW"/>
              <a:pPr/>
              <a:t>13</a:t>
            </a:fld>
            <a:endParaRPr lang="en-US" altLang="zh-TW"/>
          </a:p>
        </p:txBody>
      </p:sp>
      <p:sp>
        <p:nvSpPr>
          <p:cNvPr id="121858" name="Rectangle 2"/>
          <p:cNvSpPr>
            <a:spLocks noGrp="1" noChangeArrowheads="1"/>
          </p:cNvSpPr>
          <p:nvPr>
            <p:ph type="title"/>
          </p:nvPr>
        </p:nvSpPr>
        <p:spPr/>
        <p:txBody>
          <a:bodyPr/>
          <a:lstStyle/>
          <a:p>
            <a:r>
              <a:rPr lang="zh-TW" altLang="en-US"/>
              <a:t>電子付款系統的架構</a:t>
            </a:r>
          </a:p>
        </p:txBody>
      </p:sp>
      <p:sp>
        <p:nvSpPr>
          <p:cNvPr id="122013" name="Rectangle 157"/>
          <p:cNvSpPr>
            <a:spLocks noChangeArrowheads="1"/>
          </p:cNvSpPr>
          <p:nvPr/>
        </p:nvSpPr>
        <p:spPr bwMode="auto">
          <a:xfrm>
            <a:off x="14173200" y="2349500"/>
            <a:ext cx="666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r>
              <a:rPr lang="en-US" altLang="zh-TW" sz="2000">
                <a:solidFill>
                  <a:srgbClr val="000000"/>
                </a:solidFill>
                <a:latin typeface="Times New Roman" panose="02020603050405020304" pitchFamily="18" charset="0"/>
              </a:rPr>
              <a:t> </a:t>
            </a:r>
            <a:endParaRPr lang="en-US" altLang="zh-TW"/>
          </a:p>
        </p:txBody>
      </p:sp>
      <p:pic>
        <p:nvPicPr>
          <p:cNvPr id="122033" name="Picture 17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188" y="1341439"/>
            <a:ext cx="7848600" cy="4757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9088880"/>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en-US" altLang="zh-TW" dirty="0" smtClean="0"/>
              <a:t>Elliptic curve cryptography systems</a:t>
            </a:r>
            <a:endParaRPr lang="zh-TW" altLang="en-US" dirty="0"/>
          </a:p>
        </p:txBody>
      </p:sp>
      <p:sp>
        <p:nvSpPr>
          <p:cNvPr id="7" name="內容版面配置區 6"/>
          <p:cNvSpPr>
            <a:spLocks noGrp="1"/>
          </p:cNvSpPr>
          <p:nvPr>
            <p:ph idx="1"/>
          </p:nvPr>
        </p:nvSpPr>
        <p:spPr/>
        <p:txBody>
          <a:bodyPr/>
          <a:lstStyle/>
          <a:p>
            <a:r>
              <a:rPr lang="en-US" altLang="zh-TW" dirty="0" smtClean="0"/>
              <a:t>Point addition</a:t>
            </a:r>
          </a:p>
          <a:p>
            <a:r>
              <a:rPr lang="en-US" altLang="zh-TW" dirty="0" smtClean="0"/>
              <a:t>Scalar multiplication</a:t>
            </a:r>
            <a:endParaRPr lang="zh-TW" altLang="en-US" dirty="0"/>
          </a:p>
        </p:txBody>
      </p:sp>
    </p:spTree>
    <p:extLst>
      <p:ext uri="{BB962C8B-B14F-4D97-AF65-F5344CB8AC3E}">
        <p14:creationId xmlns:p14="http://schemas.microsoft.com/office/powerpoint/2010/main" val="1781326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zh-TW" b="1" smtClean="0">
                <a:solidFill>
                  <a:schemeClr val="accent2"/>
                </a:solidFill>
                <a:ea typeface="新細明體" panose="02020500000000000000" pitchFamily="18" charset="-120"/>
              </a:rPr>
              <a:t>Graphical Representation</a:t>
            </a:r>
          </a:p>
        </p:txBody>
      </p:sp>
      <p:sp>
        <p:nvSpPr>
          <p:cNvPr id="9219" name="Line 4"/>
          <p:cNvSpPr>
            <a:spLocks noChangeShapeType="1"/>
          </p:cNvSpPr>
          <p:nvPr/>
        </p:nvSpPr>
        <p:spPr bwMode="auto">
          <a:xfrm>
            <a:off x="5715000" y="1905000"/>
            <a:ext cx="0" cy="403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sp>
        <p:nvSpPr>
          <p:cNvPr id="9220" name="Line 5"/>
          <p:cNvSpPr>
            <a:spLocks noChangeShapeType="1"/>
          </p:cNvSpPr>
          <p:nvPr/>
        </p:nvSpPr>
        <p:spPr bwMode="auto">
          <a:xfrm>
            <a:off x="2895600" y="3733800"/>
            <a:ext cx="5791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sp>
        <p:nvSpPr>
          <p:cNvPr id="9221" name="Oval 6"/>
          <p:cNvSpPr>
            <a:spLocks noChangeArrowheads="1"/>
          </p:cNvSpPr>
          <p:nvPr/>
        </p:nvSpPr>
        <p:spPr bwMode="auto">
          <a:xfrm>
            <a:off x="3276600" y="3556000"/>
            <a:ext cx="1295400" cy="3810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zh-TW" altLang="en-US" sz="1800">
              <a:ea typeface="新細明體" panose="02020500000000000000" pitchFamily="18" charset="-120"/>
            </a:endParaRPr>
          </a:p>
        </p:txBody>
      </p:sp>
      <p:sp>
        <p:nvSpPr>
          <p:cNvPr id="9222" name="Freeform 9"/>
          <p:cNvSpPr>
            <a:spLocks/>
          </p:cNvSpPr>
          <p:nvPr/>
        </p:nvSpPr>
        <p:spPr bwMode="auto">
          <a:xfrm>
            <a:off x="5689600" y="2286000"/>
            <a:ext cx="1701800" cy="3048000"/>
          </a:xfrm>
          <a:custGeom>
            <a:avLst/>
            <a:gdLst>
              <a:gd name="T0" fmla="*/ 2147483646 w 1072"/>
              <a:gd name="T1" fmla="*/ 0 h 1920"/>
              <a:gd name="T2" fmla="*/ 40322500 w 1072"/>
              <a:gd name="T3" fmla="*/ 2147483646 h 1920"/>
              <a:gd name="T4" fmla="*/ 2147483646 w 1072"/>
              <a:gd name="T5" fmla="*/ 2147483646 h 1920"/>
              <a:gd name="T6" fmla="*/ 0 60000 65536"/>
              <a:gd name="T7" fmla="*/ 0 60000 65536"/>
              <a:gd name="T8" fmla="*/ 0 60000 65536"/>
            </a:gdLst>
            <a:ahLst/>
            <a:cxnLst>
              <a:cxn ang="T6">
                <a:pos x="T0" y="T1"/>
              </a:cxn>
              <a:cxn ang="T7">
                <a:pos x="T2" y="T3"/>
              </a:cxn>
              <a:cxn ang="T8">
                <a:pos x="T4" y="T5"/>
              </a:cxn>
            </a:cxnLst>
            <a:rect l="0" t="0" r="r" b="b"/>
            <a:pathLst>
              <a:path w="1072" h="1920">
                <a:moveTo>
                  <a:pt x="976" y="0"/>
                </a:moveTo>
                <a:cubicBezTo>
                  <a:pt x="488" y="296"/>
                  <a:pt x="0" y="592"/>
                  <a:pt x="16" y="912"/>
                </a:cubicBezTo>
                <a:cubicBezTo>
                  <a:pt x="32" y="1232"/>
                  <a:pt x="896" y="1752"/>
                  <a:pt x="1072" y="1920"/>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sp>
        <p:nvSpPr>
          <p:cNvPr id="9223" name="Text Box 10"/>
          <p:cNvSpPr txBox="1">
            <a:spLocks noChangeArrowheads="1"/>
          </p:cNvSpPr>
          <p:nvPr/>
        </p:nvSpPr>
        <p:spPr bwMode="auto">
          <a:xfrm>
            <a:off x="7620000" y="4114801"/>
            <a:ext cx="1447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zh-TW" sz="1800">
                <a:ea typeface="新細明體" panose="02020500000000000000" pitchFamily="18" charset="-120"/>
              </a:rPr>
              <a:t>X axis</a:t>
            </a:r>
          </a:p>
        </p:txBody>
      </p:sp>
      <p:sp>
        <p:nvSpPr>
          <p:cNvPr id="9224" name="Text Box 11"/>
          <p:cNvSpPr txBox="1">
            <a:spLocks noChangeArrowheads="1"/>
          </p:cNvSpPr>
          <p:nvPr/>
        </p:nvSpPr>
        <p:spPr bwMode="auto">
          <a:xfrm>
            <a:off x="4343400" y="2438401"/>
            <a:ext cx="1066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zh-TW" sz="1800">
                <a:ea typeface="新細明體" panose="02020500000000000000" pitchFamily="18" charset="-120"/>
              </a:rPr>
              <a:t>Y axis</a:t>
            </a:r>
          </a:p>
        </p:txBody>
      </p:sp>
      <p:sp>
        <p:nvSpPr>
          <p:cNvPr id="9225" name="Line 12"/>
          <p:cNvSpPr>
            <a:spLocks noChangeShapeType="1"/>
          </p:cNvSpPr>
          <p:nvPr/>
        </p:nvSpPr>
        <p:spPr bwMode="auto">
          <a:xfrm>
            <a:off x="8458200" y="4267200"/>
            <a:ext cx="609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sp>
        <p:nvSpPr>
          <p:cNvPr id="9226" name="Line 13"/>
          <p:cNvSpPr>
            <a:spLocks noChangeShapeType="1"/>
          </p:cNvSpPr>
          <p:nvPr/>
        </p:nvSpPr>
        <p:spPr bwMode="auto">
          <a:xfrm flipV="1">
            <a:off x="5334000" y="2209800"/>
            <a:ext cx="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sp>
        <p:nvSpPr>
          <p:cNvPr id="9227" name="Rectangle 14"/>
          <p:cNvSpPr>
            <a:spLocks noChangeArrowheads="1"/>
          </p:cNvSpPr>
          <p:nvPr/>
        </p:nvSpPr>
        <p:spPr bwMode="auto">
          <a:xfrm>
            <a:off x="2133600" y="4724400"/>
            <a:ext cx="3048000" cy="1143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TW" sz="1800">
                <a:ea typeface="新細明體" panose="02020500000000000000" pitchFamily="18" charset="-120"/>
              </a:rPr>
              <a:t>Curves of this nature </a:t>
            </a:r>
          </a:p>
          <a:p>
            <a:pPr algn="ctr">
              <a:spcBef>
                <a:spcPct val="0"/>
              </a:spcBef>
              <a:buFontTx/>
              <a:buNone/>
            </a:pPr>
            <a:r>
              <a:rPr lang="en-US" altLang="zh-TW" sz="1800">
                <a:ea typeface="新細明體" panose="02020500000000000000" pitchFamily="18" charset="-120"/>
              </a:rPr>
              <a:t>are called ELLIPTIC </a:t>
            </a:r>
          </a:p>
          <a:p>
            <a:pPr algn="ctr">
              <a:spcBef>
                <a:spcPct val="0"/>
              </a:spcBef>
              <a:buFontTx/>
              <a:buNone/>
            </a:pPr>
            <a:r>
              <a:rPr lang="en-US" altLang="zh-TW" sz="1800">
                <a:ea typeface="新細明體" panose="02020500000000000000" pitchFamily="18" charset="-120"/>
              </a:rPr>
              <a:t>CURVES</a:t>
            </a:r>
          </a:p>
        </p:txBody>
      </p:sp>
    </p:spTree>
    <p:extLst>
      <p:ext uri="{BB962C8B-B14F-4D97-AF65-F5344CB8AC3E}">
        <p14:creationId xmlns:p14="http://schemas.microsoft.com/office/powerpoint/2010/main" val="27268066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altLang="zh-TW" b="1" smtClean="0">
                <a:solidFill>
                  <a:schemeClr val="accent2"/>
                </a:solidFill>
                <a:ea typeface="新細明體" panose="02020500000000000000" pitchFamily="18" charset="-120"/>
              </a:rPr>
              <a:t>The Abelian Group</a:t>
            </a:r>
          </a:p>
        </p:txBody>
      </p:sp>
      <p:sp>
        <p:nvSpPr>
          <p:cNvPr id="23555" name="Rectangle 3"/>
          <p:cNvSpPr>
            <a:spLocks noGrp="1" noChangeArrowheads="1"/>
          </p:cNvSpPr>
          <p:nvPr>
            <p:ph type="body" idx="1"/>
          </p:nvPr>
        </p:nvSpPr>
        <p:spPr>
          <a:xfrm>
            <a:off x="1981200" y="3200401"/>
            <a:ext cx="8229600" cy="3306763"/>
          </a:xfrm>
        </p:spPr>
        <p:txBody>
          <a:bodyPr/>
          <a:lstStyle/>
          <a:p>
            <a:pPr eaLnBrk="1" hangingPunct="1">
              <a:spcBef>
                <a:spcPct val="80000"/>
              </a:spcBef>
            </a:pPr>
            <a:r>
              <a:rPr lang="en-US" altLang="zh-TW" i="1">
                <a:ea typeface="新細明體" panose="02020500000000000000" pitchFamily="18" charset="-120"/>
              </a:rPr>
              <a:t>P</a:t>
            </a:r>
            <a:r>
              <a:rPr lang="en-US" altLang="zh-TW">
                <a:ea typeface="新細明體" panose="02020500000000000000" pitchFamily="18" charset="-120"/>
              </a:rPr>
              <a:t> + </a:t>
            </a:r>
            <a:r>
              <a:rPr lang="en-US" altLang="zh-TW" i="1">
                <a:ea typeface="新細明體" panose="02020500000000000000" pitchFamily="18" charset="-120"/>
              </a:rPr>
              <a:t>Q</a:t>
            </a:r>
            <a:r>
              <a:rPr lang="en-US" altLang="zh-TW">
                <a:ea typeface="新細明體" panose="02020500000000000000" pitchFamily="18" charset="-120"/>
              </a:rPr>
              <a:t> = </a:t>
            </a:r>
            <a:r>
              <a:rPr lang="en-US" altLang="zh-TW" i="1">
                <a:ea typeface="新細明體" panose="02020500000000000000" pitchFamily="18" charset="-120"/>
              </a:rPr>
              <a:t>Q</a:t>
            </a:r>
            <a:r>
              <a:rPr lang="en-US" altLang="zh-TW">
                <a:ea typeface="新細明體" panose="02020500000000000000" pitchFamily="18" charset="-120"/>
              </a:rPr>
              <a:t> + </a:t>
            </a:r>
            <a:r>
              <a:rPr lang="en-US" altLang="zh-TW" i="1">
                <a:ea typeface="新細明體" panose="02020500000000000000" pitchFamily="18" charset="-120"/>
              </a:rPr>
              <a:t>P</a:t>
            </a:r>
            <a:r>
              <a:rPr lang="en-US" altLang="zh-TW">
                <a:ea typeface="新細明體" panose="02020500000000000000" pitchFamily="18" charset="-120"/>
              </a:rPr>
              <a:t> </a:t>
            </a:r>
            <a:r>
              <a:rPr lang="en-US" altLang="zh-TW" sz="2000">
                <a:ea typeface="新細明體" panose="02020500000000000000" pitchFamily="18" charset="-120"/>
              </a:rPr>
              <a:t>(</a:t>
            </a:r>
            <a:r>
              <a:rPr lang="en-US" altLang="zh-TW" sz="2000" i="1">
                <a:solidFill>
                  <a:srgbClr val="FF3300"/>
                </a:solidFill>
                <a:ea typeface="新細明體" panose="02020500000000000000" pitchFamily="18" charset="-120"/>
              </a:rPr>
              <a:t>commutativity</a:t>
            </a:r>
            <a:r>
              <a:rPr lang="en-US" altLang="zh-TW" sz="2000">
                <a:ea typeface="新細明體" panose="02020500000000000000" pitchFamily="18" charset="-120"/>
              </a:rPr>
              <a:t>)</a:t>
            </a:r>
            <a:r>
              <a:rPr lang="en-US" altLang="zh-TW">
                <a:ea typeface="新細明體" panose="02020500000000000000" pitchFamily="18" charset="-120"/>
              </a:rPr>
              <a:t> </a:t>
            </a:r>
          </a:p>
          <a:p>
            <a:pPr eaLnBrk="1" hangingPunct="1">
              <a:spcBef>
                <a:spcPct val="80000"/>
              </a:spcBef>
            </a:pPr>
            <a:r>
              <a:rPr lang="en-US" altLang="zh-TW">
                <a:ea typeface="新細明體" panose="02020500000000000000" pitchFamily="18" charset="-120"/>
              </a:rPr>
              <a:t>(</a:t>
            </a:r>
            <a:r>
              <a:rPr lang="en-US" altLang="zh-TW" i="1">
                <a:ea typeface="新細明體" panose="02020500000000000000" pitchFamily="18" charset="-120"/>
              </a:rPr>
              <a:t>P</a:t>
            </a:r>
            <a:r>
              <a:rPr lang="en-US" altLang="zh-TW">
                <a:ea typeface="新細明體" panose="02020500000000000000" pitchFamily="18" charset="-120"/>
              </a:rPr>
              <a:t> + </a:t>
            </a:r>
            <a:r>
              <a:rPr lang="en-US" altLang="zh-TW" i="1">
                <a:ea typeface="新細明體" panose="02020500000000000000" pitchFamily="18" charset="-120"/>
              </a:rPr>
              <a:t>Q</a:t>
            </a:r>
            <a:r>
              <a:rPr lang="en-US" altLang="zh-TW">
                <a:ea typeface="新細明體" panose="02020500000000000000" pitchFamily="18" charset="-120"/>
              </a:rPr>
              <a:t>) + </a:t>
            </a:r>
            <a:r>
              <a:rPr lang="en-US" altLang="zh-TW" i="1">
                <a:ea typeface="新細明體" panose="02020500000000000000" pitchFamily="18" charset="-120"/>
              </a:rPr>
              <a:t>R</a:t>
            </a:r>
            <a:r>
              <a:rPr lang="en-US" altLang="zh-TW">
                <a:ea typeface="新細明體" panose="02020500000000000000" pitchFamily="18" charset="-120"/>
              </a:rPr>
              <a:t> = </a:t>
            </a:r>
            <a:r>
              <a:rPr lang="en-US" altLang="zh-TW" i="1">
                <a:ea typeface="新細明體" panose="02020500000000000000" pitchFamily="18" charset="-120"/>
              </a:rPr>
              <a:t>P</a:t>
            </a:r>
            <a:r>
              <a:rPr lang="en-US" altLang="zh-TW">
                <a:ea typeface="新細明體" panose="02020500000000000000" pitchFamily="18" charset="-120"/>
              </a:rPr>
              <a:t> + (</a:t>
            </a:r>
            <a:r>
              <a:rPr lang="en-US" altLang="zh-TW" i="1">
                <a:ea typeface="新細明體" panose="02020500000000000000" pitchFamily="18" charset="-120"/>
              </a:rPr>
              <a:t>Q</a:t>
            </a:r>
            <a:r>
              <a:rPr lang="en-US" altLang="zh-TW">
                <a:ea typeface="新細明體" panose="02020500000000000000" pitchFamily="18" charset="-120"/>
              </a:rPr>
              <a:t> + </a:t>
            </a:r>
            <a:r>
              <a:rPr lang="en-US" altLang="zh-TW" i="1">
                <a:ea typeface="新細明體" panose="02020500000000000000" pitchFamily="18" charset="-120"/>
              </a:rPr>
              <a:t>R</a:t>
            </a:r>
            <a:r>
              <a:rPr lang="en-US" altLang="zh-TW">
                <a:ea typeface="新細明體" panose="02020500000000000000" pitchFamily="18" charset="-120"/>
              </a:rPr>
              <a:t>) </a:t>
            </a:r>
            <a:r>
              <a:rPr lang="en-US" altLang="zh-TW" sz="2000">
                <a:ea typeface="新細明體" panose="02020500000000000000" pitchFamily="18" charset="-120"/>
              </a:rPr>
              <a:t>(</a:t>
            </a:r>
            <a:r>
              <a:rPr lang="en-US" altLang="zh-TW" sz="2000" i="1">
                <a:solidFill>
                  <a:srgbClr val="FF3300"/>
                </a:solidFill>
                <a:ea typeface="新細明體" panose="02020500000000000000" pitchFamily="18" charset="-120"/>
              </a:rPr>
              <a:t>associativity</a:t>
            </a:r>
            <a:r>
              <a:rPr lang="en-US" altLang="zh-TW" sz="2000">
                <a:ea typeface="新細明體" panose="02020500000000000000" pitchFamily="18" charset="-120"/>
              </a:rPr>
              <a:t>)</a:t>
            </a:r>
            <a:r>
              <a:rPr lang="en-US" altLang="zh-TW">
                <a:ea typeface="新細明體" panose="02020500000000000000" pitchFamily="18" charset="-120"/>
              </a:rPr>
              <a:t> </a:t>
            </a:r>
          </a:p>
          <a:p>
            <a:pPr eaLnBrk="1" hangingPunct="1">
              <a:spcBef>
                <a:spcPct val="80000"/>
              </a:spcBef>
            </a:pPr>
            <a:r>
              <a:rPr lang="en-US" altLang="zh-TW" i="1">
                <a:ea typeface="新細明體" panose="02020500000000000000" pitchFamily="18" charset="-120"/>
              </a:rPr>
              <a:t>P</a:t>
            </a:r>
            <a:r>
              <a:rPr lang="en-US" altLang="zh-TW">
                <a:ea typeface="新細明體" panose="02020500000000000000" pitchFamily="18" charset="-120"/>
              </a:rPr>
              <a:t> + </a:t>
            </a:r>
            <a:r>
              <a:rPr lang="en-US" altLang="zh-TW" i="1">
                <a:ea typeface="新細明體" panose="02020500000000000000" pitchFamily="18" charset="-120"/>
              </a:rPr>
              <a:t>O</a:t>
            </a:r>
            <a:r>
              <a:rPr lang="en-US" altLang="zh-TW">
                <a:ea typeface="新細明體" panose="02020500000000000000" pitchFamily="18" charset="-120"/>
              </a:rPr>
              <a:t> = </a:t>
            </a:r>
            <a:r>
              <a:rPr lang="en-US" altLang="zh-TW" i="1">
                <a:ea typeface="新細明體" panose="02020500000000000000" pitchFamily="18" charset="-120"/>
              </a:rPr>
              <a:t>O</a:t>
            </a:r>
            <a:r>
              <a:rPr lang="en-US" altLang="zh-TW">
                <a:ea typeface="新細明體" panose="02020500000000000000" pitchFamily="18" charset="-120"/>
              </a:rPr>
              <a:t> + </a:t>
            </a:r>
            <a:r>
              <a:rPr lang="en-US" altLang="zh-TW" i="1">
                <a:ea typeface="新細明體" panose="02020500000000000000" pitchFamily="18" charset="-120"/>
              </a:rPr>
              <a:t>P</a:t>
            </a:r>
            <a:r>
              <a:rPr lang="en-US" altLang="zh-TW">
                <a:ea typeface="新細明體" panose="02020500000000000000" pitchFamily="18" charset="-120"/>
              </a:rPr>
              <a:t> = </a:t>
            </a:r>
            <a:r>
              <a:rPr lang="en-US" altLang="zh-TW" i="1">
                <a:ea typeface="新細明體" panose="02020500000000000000" pitchFamily="18" charset="-120"/>
              </a:rPr>
              <a:t>P</a:t>
            </a:r>
            <a:r>
              <a:rPr lang="en-US" altLang="zh-TW">
                <a:ea typeface="新細明體" panose="02020500000000000000" pitchFamily="18" charset="-120"/>
              </a:rPr>
              <a:t> </a:t>
            </a:r>
            <a:r>
              <a:rPr lang="en-US" altLang="zh-TW" sz="2000">
                <a:ea typeface="新細明體" panose="02020500000000000000" pitchFamily="18" charset="-120"/>
              </a:rPr>
              <a:t>(</a:t>
            </a:r>
            <a:r>
              <a:rPr lang="en-US" altLang="zh-TW" sz="2000" i="1">
                <a:solidFill>
                  <a:srgbClr val="FF3300"/>
                </a:solidFill>
                <a:ea typeface="新細明體" panose="02020500000000000000" pitchFamily="18" charset="-120"/>
              </a:rPr>
              <a:t>existence of an identity element</a:t>
            </a:r>
            <a:r>
              <a:rPr lang="en-US" altLang="zh-TW" sz="2000">
                <a:ea typeface="新細明體" panose="02020500000000000000" pitchFamily="18" charset="-120"/>
              </a:rPr>
              <a:t>) </a:t>
            </a:r>
          </a:p>
          <a:p>
            <a:pPr eaLnBrk="1" hangingPunct="1">
              <a:spcBef>
                <a:spcPct val="80000"/>
              </a:spcBef>
            </a:pPr>
            <a:r>
              <a:rPr lang="en-US" altLang="zh-TW">
                <a:ea typeface="新細明體" panose="02020500000000000000" pitchFamily="18" charset="-120"/>
              </a:rPr>
              <a:t>there exists ( − </a:t>
            </a:r>
            <a:r>
              <a:rPr lang="en-US" altLang="zh-TW" i="1">
                <a:ea typeface="新細明體" panose="02020500000000000000" pitchFamily="18" charset="-120"/>
              </a:rPr>
              <a:t>P</a:t>
            </a:r>
            <a:r>
              <a:rPr lang="en-US" altLang="zh-TW">
                <a:ea typeface="新細明體" panose="02020500000000000000" pitchFamily="18" charset="-120"/>
              </a:rPr>
              <a:t>) such that − </a:t>
            </a:r>
            <a:r>
              <a:rPr lang="en-US" altLang="zh-TW" i="1">
                <a:ea typeface="新細明體" panose="02020500000000000000" pitchFamily="18" charset="-120"/>
              </a:rPr>
              <a:t>P</a:t>
            </a:r>
            <a:r>
              <a:rPr lang="en-US" altLang="zh-TW">
                <a:ea typeface="新細明體" panose="02020500000000000000" pitchFamily="18" charset="-120"/>
              </a:rPr>
              <a:t> + </a:t>
            </a:r>
            <a:r>
              <a:rPr lang="en-US" altLang="zh-TW" i="1">
                <a:ea typeface="新細明體" panose="02020500000000000000" pitchFamily="18" charset="-120"/>
              </a:rPr>
              <a:t>P</a:t>
            </a:r>
            <a:r>
              <a:rPr lang="en-US" altLang="zh-TW">
                <a:ea typeface="新細明體" panose="02020500000000000000" pitchFamily="18" charset="-120"/>
              </a:rPr>
              <a:t> = </a:t>
            </a:r>
            <a:r>
              <a:rPr lang="en-US" altLang="zh-TW" i="1">
                <a:ea typeface="新細明體" panose="02020500000000000000" pitchFamily="18" charset="-120"/>
              </a:rPr>
              <a:t>P</a:t>
            </a:r>
            <a:r>
              <a:rPr lang="en-US" altLang="zh-TW">
                <a:ea typeface="新細明體" panose="02020500000000000000" pitchFamily="18" charset="-120"/>
              </a:rPr>
              <a:t> + ( − </a:t>
            </a:r>
            <a:r>
              <a:rPr lang="en-US" altLang="zh-TW" i="1">
                <a:ea typeface="新細明體" panose="02020500000000000000" pitchFamily="18" charset="-120"/>
              </a:rPr>
              <a:t>P</a:t>
            </a:r>
            <a:r>
              <a:rPr lang="en-US" altLang="zh-TW">
                <a:ea typeface="新細明體" panose="02020500000000000000" pitchFamily="18" charset="-120"/>
              </a:rPr>
              <a:t>) = </a:t>
            </a:r>
            <a:r>
              <a:rPr lang="en-US" altLang="zh-TW" i="1">
                <a:ea typeface="新細明體" panose="02020500000000000000" pitchFamily="18" charset="-120"/>
              </a:rPr>
              <a:t>O</a:t>
            </a:r>
            <a:r>
              <a:rPr lang="en-US" altLang="zh-TW">
                <a:ea typeface="新細明體" panose="02020500000000000000" pitchFamily="18" charset="-120"/>
              </a:rPr>
              <a:t> </a:t>
            </a:r>
            <a:r>
              <a:rPr lang="en-US" altLang="zh-TW" sz="2000">
                <a:ea typeface="新細明體" panose="02020500000000000000" pitchFamily="18" charset="-120"/>
              </a:rPr>
              <a:t>(</a:t>
            </a:r>
            <a:r>
              <a:rPr lang="en-US" altLang="zh-TW" sz="2000" i="1">
                <a:solidFill>
                  <a:srgbClr val="FF3300"/>
                </a:solidFill>
                <a:ea typeface="新細明體" panose="02020500000000000000" pitchFamily="18" charset="-120"/>
              </a:rPr>
              <a:t>existence of inverses</a:t>
            </a:r>
            <a:r>
              <a:rPr lang="en-US" altLang="zh-TW" sz="2000">
                <a:ea typeface="新細明體" panose="02020500000000000000" pitchFamily="18" charset="-120"/>
              </a:rPr>
              <a:t>)</a:t>
            </a:r>
            <a:r>
              <a:rPr lang="en-US" altLang="zh-TW">
                <a:ea typeface="新細明體" panose="02020500000000000000" pitchFamily="18" charset="-120"/>
              </a:rPr>
              <a:t> </a:t>
            </a:r>
          </a:p>
        </p:txBody>
      </p:sp>
      <p:sp>
        <p:nvSpPr>
          <p:cNvPr id="23556" name="Text Box 4"/>
          <p:cNvSpPr txBox="1">
            <a:spLocks noChangeArrowheads="1"/>
          </p:cNvSpPr>
          <p:nvPr/>
        </p:nvSpPr>
        <p:spPr bwMode="auto">
          <a:xfrm>
            <a:off x="2057400" y="1600200"/>
            <a:ext cx="8001000" cy="1885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90000"/>
              </a:lnSpc>
              <a:buFontTx/>
              <a:buNone/>
            </a:pPr>
            <a:r>
              <a:rPr lang="en-US" altLang="zh-TW" sz="2800">
                <a:ea typeface="新細明體" panose="02020500000000000000" pitchFamily="18" charset="-120"/>
              </a:rPr>
              <a:t>Given two points P,Q in </a:t>
            </a:r>
            <a:r>
              <a:rPr lang="en-US" altLang="zh-TW" sz="2800" i="1">
                <a:ea typeface="新細明體" panose="02020500000000000000" pitchFamily="18" charset="-120"/>
              </a:rPr>
              <a:t>E(Fp)</a:t>
            </a:r>
            <a:r>
              <a:rPr lang="en-US" altLang="zh-TW" sz="2800">
                <a:ea typeface="新細明體" panose="02020500000000000000" pitchFamily="18" charset="-120"/>
              </a:rPr>
              <a:t>, there is a third point, denoted by </a:t>
            </a:r>
            <a:r>
              <a:rPr lang="en-US" altLang="zh-TW" sz="2800" i="1">
                <a:ea typeface="新細明體" panose="02020500000000000000" pitchFamily="18" charset="-120"/>
              </a:rPr>
              <a:t>P</a:t>
            </a:r>
            <a:r>
              <a:rPr lang="en-US" altLang="zh-TW" sz="2800">
                <a:ea typeface="新細明體" panose="02020500000000000000" pitchFamily="18" charset="-120"/>
              </a:rPr>
              <a:t>+</a:t>
            </a:r>
            <a:r>
              <a:rPr lang="en-US" altLang="zh-TW" sz="2800" i="1">
                <a:ea typeface="新細明體" panose="02020500000000000000" pitchFamily="18" charset="-120"/>
              </a:rPr>
              <a:t>Q</a:t>
            </a:r>
            <a:r>
              <a:rPr lang="en-US" altLang="zh-TW" sz="2800">
                <a:ea typeface="新細明體" panose="02020500000000000000" pitchFamily="18" charset="-120"/>
              </a:rPr>
              <a:t> on  </a:t>
            </a:r>
            <a:r>
              <a:rPr lang="en-US" altLang="zh-TW" sz="2800" i="1">
                <a:ea typeface="新細明體" panose="02020500000000000000" pitchFamily="18" charset="-120"/>
              </a:rPr>
              <a:t>E(Fp)</a:t>
            </a:r>
            <a:r>
              <a:rPr lang="en-US" altLang="zh-TW" sz="2800">
                <a:ea typeface="新細明體" panose="02020500000000000000" pitchFamily="18" charset="-120"/>
              </a:rPr>
              <a:t>, and the following relations hold for all  P,Q,R in </a:t>
            </a:r>
            <a:r>
              <a:rPr lang="en-US" altLang="zh-TW" sz="2800" i="1">
                <a:ea typeface="新細明體" panose="02020500000000000000" pitchFamily="18" charset="-120"/>
              </a:rPr>
              <a:t>E(Fp)</a:t>
            </a:r>
            <a:endParaRPr lang="en-US" altLang="zh-TW" sz="2800">
              <a:ea typeface="新細明體" panose="02020500000000000000" pitchFamily="18" charset="-120"/>
            </a:endParaRPr>
          </a:p>
          <a:p>
            <a:pPr eaLnBrk="1" hangingPunct="1">
              <a:spcBef>
                <a:spcPct val="50000"/>
              </a:spcBef>
              <a:buFontTx/>
              <a:buNone/>
            </a:pPr>
            <a:endParaRPr lang="en-US" altLang="zh-TW" sz="2800">
              <a:ea typeface="新細明體" panose="02020500000000000000" pitchFamily="18" charset="-120"/>
            </a:endParaRPr>
          </a:p>
        </p:txBody>
      </p:sp>
    </p:spTree>
    <p:extLst>
      <p:ext uri="{BB962C8B-B14F-4D97-AF65-F5344CB8AC3E}">
        <p14:creationId xmlns:p14="http://schemas.microsoft.com/office/powerpoint/2010/main" val="31761579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2743200"/>
            <a:ext cx="2895600" cy="253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Rectangle 3"/>
          <p:cNvSpPr>
            <a:spLocks noGrp="1" noChangeArrowheads="1"/>
          </p:cNvSpPr>
          <p:nvPr>
            <p:ph type="title"/>
          </p:nvPr>
        </p:nvSpPr>
        <p:spPr/>
        <p:txBody>
          <a:bodyPr/>
          <a:lstStyle/>
          <a:p>
            <a:pPr eaLnBrk="1" hangingPunct="1"/>
            <a:r>
              <a:rPr lang="en-US" altLang="zh-TW" b="1" smtClean="0">
                <a:solidFill>
                  <a:schemeClr val="accent2"/>
                </a:solidFill>
                <a:ea typeface="新細明體" panose="02020500000000000000" pitchFamily="18" charset="-120"/>
              </a:rPr>
              <a:t>Elliptic Curve Picture</a:t>
            </a:r>
          </a:p>
        </p:txBody>
      </p:sp>
      <p:sp>
        <p:nvSpPr>
          <p:cNvPr id="25604" name="Rectangle 4"/>
          <p:cNvSpPr>
            <a:spLocks noGrp="1" noChangeArrowheads="1"/>
          </p:cNvSpPr>
          <p:nvPr>
            <p:ph type="body" idx="1"/>
          </p:nvPr>
        </p:nvSpPr>
        <p:spPr>
          <a:xfrm>
            <a:off x="5334000" y="2133600"/>
            <a:ext cx="5029200" cy="3581400"/>
          </a:xfrm>
          <a:noFill/>
        </p:spPr>
        <p:txBody>
          <a:bodyPr/>
          <a:lstStyle/>
          <a:p>
            <a:pPr eaLnBrk="1" hangingPunct="1">
              <a:lnSpc>
                <a:spcPct val="90000"/>
              </a:lnSpc>
            </a:pPr>
            <a:r>
              <a:rPr lang="en-US" altLang="zh-TW">
                <a:ea typeface="新細明體" panose="02020500000000000000" pitchFamily="18" charset="-120"/>
              </a:rPr>
              <a:t>Consider elliptic curve</a:t>
            </a:r>
          </a:p>
          <a:p>
            <a:pPr lvl="1" eaLnBrk="1" hangingPunct="1">
              <a:lnSpc>
                <a:spcPct val="90000"/>
              </a:lnSpc>
              <a:buFontTx/>
              <a:buNone/>
            </a:pPr>
            <a:r>
              <a:rPr lang="en-US" altLang="zh-TW">
                <a:ea typeface="新細明體" panose="02020500000000000000" pitchFamily="18" charset="-120"/>
              </a:rPr>
              <a:t>	</a:t>
            </a:r>
            <a:r>
              <a:rPr lang="en-US" altLang="zh-TW">
                <a:latin typeface="Courier" pitchFamily="49" charset="0"/>
                <a:ea typeface="新細明體" panose="02020500000000000000" pitchFamily="18" charset="-120"/>
              </a:rPr>
              <a:t>E:</a:t>
            </a:r>
            <a:r>
              <a:rPr lang="en-US" altLang="zh-TW">
                <a:ea typeface="新細明體" panose="02020500000000000000" pitchFamily="18" charset="-120"/>
              </a:rPr>
              <a:t>  </a:t>
            </a:r>
            <a:r>
              <a:rPr lang="en-US" altLang="zh-TW">
                <a:latin typeface="Courier" pitchFamily="49" charset="0"/>
                <a:ea typeface="新細明體" panose="02020500000000000000" pitchFamily="18" charset="-120"/>
              </a:rPr>
              <a:t>y</a:t>
            </a:r>
            <a:r>
              <a:rPr lang="en-US" altLang="zh-TW" baseline="30000">
                <a:latin typeface="Courier" pitchFamily="49" charset="0"/>
                <a:ea typeface="新細明體" panose="02020500000000000000" pitchFamily="18" charset="-120"/>
              </a:rPr>
              <a:t>2</a:t>
            </a:r>
            <a:r>
              <a:rPr lang="en-US" altLang="zh-TW">
                <a:latin typeface="Courier" pitchFamily="49" charset="0"/>
                <a:ea typeface="新細明體" panose="02020500000000000000" pitchFamily="18" charset="-120"/>
              </a:rPr>
              <a:t> = x</a:t>
            </a:r>
            <a:r>
              <a:rPr lang="en-US" altLang="zh-TW" baseline="30000">
                <a:latin typeface="Courier" pitchFamily="49" charset="0"/>
                <a:ea typeface="新細明體" panose="02020500000000000000" pitchFamily="18" charset="-120"/>
              </a:rPr>
              <a:t>3</a:t>
            </a:r>
            <a:r>
              <a:rPr lang="en-US" altLang="zh-TW">
                <a:latin typeface="Courier" pitchFamily="49" charset="0"/>
                <a:ea typeface="新細明體" panose="02020500000000000000" pitchFamily="18" charset="-120"/>
              </a:rPr>
              <a:t> - x + 1</a:t>
            </a:r>
          </a:p>
          <a:p>
            <a:pPr eaLnBrk="1" hangingPunct="1">
              <a:lnSpc>
                <a:spcPct val="90000"/>
              </a:lnSpc>
            </a:pPr>
            <a:r>
              <a:rPr lang="en-US" altLang="zh-TW">
                <a:ea typeface="新細明體" panose="02020500000000000000" pitchFamily="18" charset="-120"/>
              </a:rPr>
              <a:t>If </a:t>
            </a:r>
            <a:r>
              <a:rPr lang="en-US" altLang="zh-TW">
                <a:latin typeface="Courier" pitchFamily="49" charset="0"/>
                <a:ea typeface="新細明體" panose="02020500000000000000" pitchFamily="18" charset="-120"/>
              </a:rPr>
              <a:t>P</a:t>
            </a:r>
            <a:r>
              <a:rPr lang="en-US" altLang="zh-TW" baseline="-25000">
                <a:latin typeface="Courier" pitchFamily="49" charset="0"/>
                <a:ea typeface="新細明體" panose="02020500000000000000" pitchFamily="18" charset="-120"/>
              </a:rPr>
              <a:t>1</a:t>
            </a:r>
            <a:r>
              <a:rPr lang="en-US" altLang="zh-TW">
                <a:ea typeface="新細明體" panose="02020500000000000000" pitchFamily="18" charset="-120"/>
              </a:rPr>
              <a:t> and </a:t>
            </a:r>
            <a:r>
              <a:rPr lang="en-US" altLang="zh-TW">
                <a:latin typeface="Courier" pitchFamily="49" charset="0"/>
                <a:ea typeface="新細明體" panose="02020500000000000000" pitchFamily="18" charset="-120"/>
              </a:rPr>
              <a:t>P</a:t>
            </a:r>
            <a:r>
              <a:rPr lang="en-US" altLang="zh-TW" baseline="-25000">
                <a:latin typeface="Courier" pitchFamily="49" charset="0"/>
                <a:ea typeface="新細明體" panose="02020500000000000000" pitchFamily="18" charset="-120"/>
              </a:rPr>
              <a:t>2</a:t>
            </a:r>
            <a:r>
              <a:rPr lang="en-US" altLang="zh-TW">
                <a:ea typeface="新細明體" panose="02020500000000000000" pitchFamily="18" charset="-120"/>
              </a:rPr>
              <a:t> are on </a:t>
            </a:r>
            <a:r>
              <a:rPr lang="en-US" altLang="zh-TW">
                <a:latin typeface="Courier" pitchFamily="49" charset="0"/>
                <a:ea typeface="新細明體" panose="02020500000000000000" pitchFamily="18" charset="-120"/>
              </a:rPr>
              <a:t>E</a:t>
            </a:r>
            <a:r>
              <a:rPr lang="en-US" altLang="zh-TW">
                <a:ea typeface="新細明體" panose="02020500000000000000" pitchFamily="18" charset="-120"/>
              </a:rPr>
              <a:t>, we can define </a:t>
            </a:r>
          </a:p>
          <a:p>
            <a:pPr eaLnBrk="1" hangingPunct="1">
              <a:lnSpc>
                <a:spcPct val="90000"/>
              </a:lnSpc>
              <a:buFontTx/>
              <a:buNone/>
            </a:pPr>
            <a:r>
              <a:rPr lang="en-US" altLang="zh-TW">
                <a:latin typeface="Courier" pitchFamily="49" charset="0"/>
                <a:ea typeface="新細明體" panose="02020500000000000000" pitchFamily="18" charset="-120"/>
              </a:rPr>
              <a:t>		P</a:t>
            </a:r>
            <a:r>
              <a:rPr lang="en-US" altLang="zh-TW" baseline="-25000">
                <a:latin typeface="Courier" pitchFamily="49" charset="0"/>
                <a:ea typeface="新細明體" panose="02020500000000000000" pitchFamily="18" charset="-120"/>
              </a:rPr>
              <a:t>3</a:t>
            </a:r>
            <a:r>
              <a:rPr lang="en-US" altLang="zh-TW">
                <a:latin typeface="Courier" pitchFamily="49" charset="0"/>
                <a:ea typeface="新細明體" panose="02020500000000000000" pitchFamily="18" charset="-120"/>
              </a:rPr>
              <a:t> = P</a:t>
            </a:r>
            <a:r>
              <a:rPr lang="en-US" altLang="zh-TW" baseline="-25000">
                <a:latin typeface="Courier" pitchFamily="49" charset="0"/>
                <a:ea typeface="新細明體" panose="02020500000000000000" pitchFamily="18" charset="-120"/>
              </a:rPr>
              <a:t>1</a:t>
            </a:r>
            <a:r>
              <a:rPr lang="en-US" altLang="zh-TW">
                <a:latin typeface="Courier" pitchFamily="49" charset="0"/>
                <a:ea typeface="新細明體" panose="02020500000000000000" pitchFamily="18" charset="-120"/>
              </a:rPr>
              <a:t> + P</a:t>
            </a:r>
            <a:r>
              <a:rPr lang="en-US" altLang="zh-TW" baseline="-25000">
                <a:latin typeface="Courier" pitchFamily="49" charset="0"/>
                <a:ea typeface="新細明體" panose="02020500000000000000" pitchFamily="18" charset="-120"/>
              </a:rPr>
              <a:t>2</a:t>
            </a:r>
            <a:r>
              <a:rPr lang="en-US" altLang="zh-TW">
                <a:ea typeface="新細明體" panose="02020500000000000000" pitchFamily="18" charset="-120"/>
              </a:rPr>
              <a:t> </a:t>
            </a:r>
          </a:p>
          <a:p>
            <a:pPr eaLnBrk="1" hangingPunct="1">
              <a:lnSpc>
                <a:spcPct val="90000"/>
              </a:lnSpc>
              <a:buFontTx/>
              <a:buNone/>
            </a:pPr>
            <a:r>
              <a:rPr lang="en-US" altLang="zh-TW">
                <a:ea typeface="新細明體" panose="02020500000000000000" pitchFamily="18" charset="-120"/>
              </a:rPr>
              <a:t>	as shown in picture</a:t>
            </a:r>
          </a:p>
          <a:p>
            <a:pPr eaLnBrk="1" hangingPunct="1">
              <a:lnSpc>
                <a:spcPct val="90000"/>
              </a:lnSpc>
            </a:pPr>
            <a:r>
              <a:rPr lang="en-US" altLang="zh-TW">
                <a:ea typeface="新細明體" panose="02020500000000000000" pitchFamily="18" charset="-120"/>
              </a:rPr>
              <a:t>Addition is all we need</a:t>
            </a:r>
          </a:p>
        </p:txBody>
      </p:sp>
      <p:sp>
        <p:nvSpPr>
          <p:cNvPr id="196613" name="Line 5"/>
          <p:cNvSpPr>
            <a:spLocks noChangeShapeType="1"/>
          </p:cNvSpPr>
          <p:nvPr/>
        </p:nvSpPr>
        <p:spPr bwMode="auto">
          <a:xfrm flipV="1">
            <a:off x="1752600" y="3276600"/>
            <a:ext cx="29718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96614" name="Oval 6"/>
          <p:cNvSpPr>
            <a:spLocks noChangeArrowheads="1"/>
          </p:cNvSpPr>
          <p:nvPr/>
        </p:nvSpPr>
        <p:spPr bwMode="auto">
          <a:xfrm>
            <a:off x="1843089" y="3673475"/>
            <a:ext cx="109537" cy="1095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zh-TW" altLang="en-US" sz="1800">
              <a:ea typeface="新細明體" panose="02020500000000000000" pitchFamily="18" charset="-120"/>
            </a:endParaRPr>
          </a:p>
        </p:txBody>
      </p:sp>
      <p:sp>
        <p:nvSpPr>
          <p:cNvPr id="196615" name="Oval 7"/>
          <p:cNvSpPr>
            <a:spLocks noChangeArrowheads="1"/>
          </p:cNvSpPr>
          <p:nvPr/>
        </p:nvSpPr>
        <p:spPr bwMode="auto">
          <a:xfrm>
            <a:off x="3122614" y="3471864"/>
            <a:ext cx="109537" cy="109537"/>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zh-TW" altLang="en-US" sz="1800">
              <a:ea typeface="新細明體" panose="02020500000000000000" pitchFamily="18" charset="-120"/>
            </a:endParaRPr>
          </a:p>
        </p:txBody>
      </p:sp>
      <p:sp>
        <p:nvSpPr>
          <p:cNvPr id="196616" name="Oval 8"/>
          <p:cNvSpPr>
            <a:spLocks noChangeArrowheads="1"/>
          </p:cNvSpPr>
          <p:nvPr/>
        </p:nvSpPr>
        <p:spPr bwMode="auto">
          <a:xfrm>
            <a:off x="3929064" y="3352800"/>
            <a:ext cx="109537" cy="1095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zh-TW" altLang="en-US" sz="1800">
              <a:ea typeface="新細明體" panose="02020500000000000000" pitchFamily="18" charset="-120"/>
            </a:endParaRPr>
          </a:p>
        </p:txBody>
      </p:sp>
      <p:sp>
        <p:nvSpPr>
          <p:cNvPr id="196617" name="Line 9"/>
          <p:cNvSpPr>
            <a:spLocks noChangeShapeType="1"/>
          </p:cNvSpPr>
          <p:nvPr/>
        </p:nvSpPr>
        <p:spPr bwMode="auto">
          <a:xfrm>
            <a:off x="3981450" y="2362200"/>
            <a:ext cx="0" cy="32004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196618" name="Oval 10"/>
          <p:cNvSpPr>
            <a:spLocks noChangeArrowheads="1"/>
          </p:cNvSpPr>
          <p:nvPr/>
        </p:nvSpPr>
        <p:spPr bwMode="auto">
          <a:xfrm>
            <a:off x="3929064" y="4572000"/>
            <a:ext cx="109537" cy="1095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zh-TW" altLang="en-US" sz="1800">
              <a:ea typeface="新細明體" panose="02020500000000000000" pitchFamily="18" charset="-120"/>
            </a:endParaRPr>
          </a:p>
        </p:txBody>
      </p:sp>
      <p:sp>
        <p:nvSpPr>
          <p:cNvPr id="196619" name="Rectangle 11"/>
          <p:cNvSpPr>
            <a:spLocks noChangeArrowheads="1"/>
          </p:cNvSpPr>
          <p:nvPr/>
        </p:nvSpPr>
        <p:spPr bwMode="auto">
          <a:xfrm>
            <a:off x="1524000" y="3276600"/>
            <a:ext cx="44114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zh-TW" sz="2000">
                <a:latin typeface="Courier" pitchFamily="49" charset="0"/>
                <a:ea typeface="新細明體" panose="02020500000000000000" pitchFamily="18" charset="-120"/>
              </a:rPr>
              <a:t>P</a:t>
            </a:r>
            <a:r>
              <a:rPr lang="en-US" altLang="zh-TW" sz="2000" baseline="-25000">
                <a:latin typeface="Courier" pitchFamily="49" charset="0"/>
                <a:ea typeface="新細明體" panose="02020500000000000000" pitchFamily="18" charset="-120"/>
              </a:rPr>
              <a:t>1</a:t>
            </a:r>
          </a:p>
        </p:txBody>
      </p:sp>
      <p:sp>
        <p:nvSpPr>
          <p:cNvPr id="196620" name="Rectangle 12"/>
          <p:cNvSpPr>
            <a:spLocks noChangeArrowheads="1"/>
          </p:cNvSpPr>
          <p:nvPr/>
        </p:nvSpPr>
        <p:spPr bwMode="auto">
          <a:xfrm>
            <a:off x="3048000" y="3048000"/>
            <a:ext cx="44114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zh-TW" sz="2000">
                <a:latin typeface="Courier" pitchFamily="49" charset="0"/>
                <a:ea typeface="新細明體" panose="02020500000000000000" pitchFamily="18" charset="-120"/>
              </a:rPr>
              <a:t>P</a:t>
            </a:r>
            <a:r>
              <a:rPr lang="en-US" altLang="zh-TW" sz="2000" baseline="-25000">
                <a:latin typeface="Courier" pitchFamily="49" charset="0"/>
                <a:ea typeface="新細明體" panose="02020500000000000000" pitchFamily="18" charset="-120"/>
              </a:rPr>
              <a:t>2</a:t>
            </a:r>
          </a:p>
        </p:txBody>
      </p:sp>
      <p:sp>
        <p:nvSpPr>
          <p:cNvPr id="196621" name="Rectangle 13"/>
          <p:cNvSpPr>
            <a:spLocks noChangeArrowheads="1"/>
          </p:cNvSpPr>
          <p:nvPr/>
        </p:nvSpPr>
        <p:spPr bwMode="auto">
          <a:xfrm>
            <a:off x="3962400" y="4267200"/>
            <a:ext cx="44114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zh-TW" sz="2000">
                <a:latin typeface="Courier" pitchFamily="49" charset="0"/>
                <a:ea typeface="新細明體" panose="02020500000000000000" pitchFamily="18" charset="-120"/>
              </a:rPr>
              <a:t>P</a:t>
            </a:r>
            <a:r>
              <a:rPr lang="en-US" altLang="zh-TW" sz="2000" baseline="-25000">
                <a:latin typeface="Courier" pitchFamily="49" charset="0"/>
                <a:ea typeface="新細明體" panose="02020500000000000000" pitchFamily="18" charset="-120"/>
              </a:rPr>
              <a:t>3</a:t>
            </a:r>
          </a:p>
        </p:txBody>
      </p:sp>
      <p:sp>
        <p:nvSpPr>
          <p:cNvPr id="25614" name="Line 14"/>
          <p:cNvSpPr>
            <a:spLocks noChangeShapeType="1"/>
          </p:cNvSpPr>
          <p:nvPr/>
        </p:nvSpPr>
        <p:spPr bwMode="auto">
          <a:xfrm flipV="1">
            <a:off x="1600200" y="3984625"/>
            <a:ext cx="3352800" cy="444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25615" name="Line 15"/>
          <p:cNvSpPr>
            <a:spLocks noChangeShapeType="1"/>
          </p:cNvSpPr>
          <p:nvPr/>
        </p:nvSpPr>
        <p:spPr bwMode="auto">
          <a:xfrm>
            <a:off x="2438400" y="2362200"/>
            <a:ext cx="0" cy="3200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TW" altLang="en-US"/>
          </a:p>
        </p:txBody>
      </p:sp>
      <p:sp>
        <p:nvSpPr>
          <p:cNvPr id="25616" name="Rectangle 16"/>
          <p:cNvSpPr>
            <a:spLocks noChangeArrowheads="1"/>
          </p:cNvSpPr>
          <p:nvPr/>
        </p:nvSpPr>
        <p:spPr bwMode="auto">
          <a:xfrm>
            <a:off x="4921250" y="3746501"/>
            <a:ext cx="336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zh-TW" sz="2000">
                <a:latin typeface="Courier" pitchFamily="49" charset="0"/>
                <a:ea typeface="新細明體" panose="02020500000000000000" pitchFamily="18" charset="-120"/>
              </a:rPr>
              <a:t>x</a:t>
            </a:r>
            <a:endParaRPr lang="en-US" altLang="zh-TW" sz="2000" baseline="-25000">
              <a:latin typeface="Courier" pitchFamily="49" charset="0"/>
              <a:ea typeface="新細明體" panose="02020500000000000000" pitchFamily="18" charset="-120"/>
            </a:endParaRPr>
          </a:p>
        </p:txBody>
      </p:sp>
      <p:sp>
        <p:nvSpPr>
          <p:cNvPr id="25617" name="Rectangle 17"/>
          <p:cNvSpPr>
            <a:spLocks noChangeArrowheads="1"/>
          </p:cNvSpPr>
          <p:nvPr/>
        </p:nvSpPr>
        <p:spPr bwMode="auto">
          <a:xfrm>
            <a:off x="2286000" y="1981201"/>
            <a:ext cx="3365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zh-TW" sz="2000">
                <a:latin typeface="Courier" pitchFamily="49" charset="0"/>
                <a:ea typeface="新細明體" panose="02020500000000000000" pitchFamily="18" charset="-120"/>
              </a:rPr>
              <a:t>y</a:t>
            </a:r>
            <a:endParaRPr lang="en-US" altLang="zh-TW" sz="2000" baseline="-25000">
              <a:latin typeface="Courier" pitchFamily="49" charset="0"/>
              <a:ea typeface="新細明體" panose="02020500000000000000" pitchFamily="18" charset="-120"/>
            </a:endParaRPr>
          </a:p>
        </p:txBody>
      </p:sp>
    </p:spTree>
    <p:extLst>
      <p:ext uri="{BB962C8B-B14F-4D97-AF65-F5344CB8AC3E}">
        <p14:creationId xmlns:p14="http://schemas.microsoft.com/office/powerpoint/2010/main" val="31181142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6614"/>
                                        </p:tgtEl>
                                        <p:attrNameLst>
                                          <p:attrName>style.visibility</p:attrName>
                                        </p:attrNameLst>
                                      </p:cBhvr>
                                      <p:to>
                                        <p:strVal val="visible"/>
                                      </p:to>
                                    </p:set>
                                  </p:childTnLst>
                                </p:cTn>
                              </p:par>
                            </p:childTnLst>
                          </p:cTn>
                        </p:par>
                        <p:par>
                          <p:cTn id="7" fill="hold" nodeType="afterGroup">
                            <p:stCondLst>
                              <p:cond delay="500"/>
                            </p:stCondLst>
                            <p:childTnLst>
                              <p:par>
                                <p:cTn id="8" presetID="0" presetClass="entr" presetSubtype="340691132" fill="hold" grpId="0" nodeType="afterEffect">
                                  <p:stCondLst>
                                    <p:cond delay="0"/>
                                  </p:stCondLst>
                                  <p:childTnLst>
                                    <p:set>
                                      <p:cBhvr>
                                        <p:cTn id="9" dur="1" fill="hold">
                                          <p:stCondLst>
                                            <p:cond delay="499"/>
                                          </p:stCondLst>
                                        </p:cTn>
                                        <p:tgtEl>
                                          <p:spTgt spid="196619"/>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196615"/>
                                        </p:tgtEl>
                                        <p:attrNameLst>
                                          <p:attrName>style.visibility</p:attrName>
                                        </p:attrNameLst>
                                      </p:cBhvr>
                                      <p:to>
                                        <p:strVal val="visible"/>
                                      </p:to>
                                    </p:set>
                                  </p:childTnLst>
                                </p:cTn>
                              </p:par>
                            </p:childTnLst>
                          </p:cTn>
                        </p:par>
                        <p:par>
                          <p:cTn id="14" fill="hold" nodeType="afterGroup">
                            <p:stCondLst>
                              <p:cond delay="500"/>
                            </p:stCondLst>
                            <p:childTnLst>
                              <p:par>
                                <p:cTn id="15" presetID="0" presetClass="entr" presetSubtype="340689956" fill="hold" grpId="0" nodeType="afterEffect">
                                  <p:stCondLst>
                                    <p:cond delay="0"/>
                                  </p:stCondLst>
                                  <p:childTnLst>
                                    <p:set>
                                      <p:cBhvr>
                                        <p:cTn id="16" dur="1" fill="hold">
                                          <p:stCondLst>
                                            <p:cond delay="499"/>
                                          </p:stCondLst>
                                        </p:cTn>
                                        <p:tgtEl>
                                          <p:spTgt spid="19662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96613"/>
                                        </p:tgtEl>
                                        <p:attrNameLst>
                                          <p:attrName>style.visibility</p:attrName>
                                        </p:attrNameLst>
                                      </p:cBhvr>
                                      <p:to>
                                        <p:strVal val="visible"/>
                                      </p:to>
                                    </p:set>
                                  </p:childTnLst>
                                </p:cTn>
                              </p:par>
                            </p:childTnLst>
                          </p:cTn>
                        </p:par>
                        <p:par>
                          <p:cTn id="21" fill="hold" nodeType="afterGroup">
                            <p:stCondLst>
                              <p:cond delay="500"/>
                            </p:stCondLst>
                            <p:childTnLst>
                              <p:par>
                                <p:cTn id="22" presetID="1" presetClass="entr" presetSubtype="0" fill="hold" grpId="0" nodeType="afterEffect">
                                  <p:stCondLst>
                                    <p:cond delay="0"/>
                                  </p:stCondLst>
                                  <p:childTnLst>
                                    <p:set>
                                      <p:cBhvr>
                                        <p:cTn id="23" dur="1" fill="hold">
                                          <p:stCondLst>
                                            <p:cond delay="499"/>
                                          </p:stCondLst>
                                        </p:cTn>
                                        <p:tgtEl>
                                          <p:spTgt spid="196616"/>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499"/>
                                          </p:stCondLst>
                                        </p:cTn>
                                        <p:tgtEl>
                                          <p:spTgt spid="196617"/>
                                        </p:tgtEl>
                                        <p:attrNameLst>
                                          <p:attrName>style.visibility</p:attrName>
                                        </p:attrNameLst>
                                      </p:cBhvr>
                                      <p:to>
                                        <p:strVal val="visible"/>
                                      </p:to>
                                    </p:set>
                                  </p:childTnLst>
                                </p:cTn>
                              </p:par>
                            </p:childTnLst>
                          </p:cTn>
                        </p:par>
                        <p:par>
                          <p:cTn id="28" fill="hold" nodeType="afterGroup">
                            <p:stCondLst>
                              <p:cond delay="500"/>
                            </p:stCondLst>
                            <p:childTnLst>
                              <p:par>
                                <p:cTn id="29" presetID="1" presetClass="entr" presetSubtype="0" fill="hold" grpId="0" nodeType="afterEffect">
                                  <p:stCondLst>
                                    <p:cond delay="0"/>
                                  </p:stCondLst>
                                  <p:childTnLst>
                                    <p:set>
                                      <p:cBhvr>
                                        <p:cTn id="30" dur="1" fill="hold">
                                          <p:stCondLst>
                                            <p:cond delay="499"/>
                                          </p:stCondLst>
                                        </p:cTn>
                                        <p:tgtEl>
                                          <p:spTgt spid="196618"/>
                                        </p:tgtEl>
                                        <p:attrNameLst>
                                          <p:attrName>style.visibility</p:attrName>
                                        </p:attrNameLst>
                                      </p:cBhvr>
                                      <p:to>
                                        <p:strVal val="visible"/>
                                      </p:to>
                                    </p:set>
                                  </p:childTnLst>
                                </p:cTn>
                              </p:par>
                            </p:childTnLst>
                          </p:cTn>
                        </p:par>
                        <p:par>
                          <p:cTn id="31" fill="hold" nodeType="afterGroup">
                            <p:stCondLst>
                              <p:cond delay="1000"/>
                            </p:stCondLst>
                            <p:childTnLst>
                              <p:par>
                                <p:cTn id="32" presetID="1" presetClass="entr" presetSubtype="0" fill="hold" grpId="0" nodeType="afterEffect">
                                  <p:stCondLst>
                                    <p:cond delay="0"/>
                                  </p:stCondLst>
                                  <p:childTnLst>
                                    <p:set>
                                      <p:cBhvr>
                                        <p:cTn id="33" dur="1" fill="hold">
                                          <p:stCondLst>
                                            <p:cond delay="499"/>
                                          </p:stCondLst>
                                        </p:cTn>
                                        <p:tgtEl>
                                          <p:spTgt spid="1966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3" grpId="0" animBg="1"/>
      <p:bldP spid="196614" grpId="0" animBg="1"/>
      <p:bldP spid="196615" grpId="0" animBg="1"/>
      <p:bldP spid="196616" grpId="0" animBg="1"/>
      <p:bldP spid="196617" grpId="0" animBg="1"/>
      <p:bldP spid="196618" grpId="0" animBg="1"/>
      <p:bldP spid="196619" grpId="0" autoUpdateAnimBg="0"/>
      <p:bldP spid="196620" grpId="0" autoUpdateAnimBg="0"/>
      <p:bldP spid="196621"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0"/>
          <p:cNvSpPr>
            <a:spLocks noGrp="1" noChangeArrowheads="1"/>
          </p:cNvSpPr>
          <p:nvPr>
            <p:ph type="title"/>
          </p:nvPr>
        </p:nvSpPr>
        <p:spPr/>
        <p:txBody>
          <a:bodyPr/>
          <a:lstStyle/>
          <a:p>
            <a:pPr eaLnBrk="1" hangingPunct="1"/>
            <a:r>
              <a:rPr lang="en-US" altLang="zh-TW" sz="4000" b="1">
                <a:solidFill>
                  <a:schemeClr val="accent2"/>
                </a:solidFill>
                <a:ea typeface="新細明體" panose="02020500000000000000" pitchFamily="18" charset="-120"/>
              </a:rPr>
              <a:t>Addition in Affine Co-ordinates</a:t>
            </a:r>
          </a:p>
        </p:txBody>
      </p:sp>
      <p:grpSp>
        <p:nvGrpSpPr>
          <p:cNvPr id="26627" name="Group 5"/>
          <p:cNvGrpSpPr>
            <a:grpSpLocks/>
          </p:cNvGrpSpPr>
          <p:nvPr/>
        </p:nvGrpSpPr>
        <p:grpSpPr bwMode="auto">
          <a:xfrm>
            <a:off x="1524001" y="2419351"/>
            <a:ext cx="4778375" cy="3355975"/>
            <a:chOff x="1149" y="1389"/>
            <a:chExt cx="3153" cy="2342"/>
          </a:xfrm>
        </p:grpSpPr>
        <p:pic>
          <p:nvPicPr>
            <p:cNvPr id="2663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9" y="1617"/>
              <a:ext cx="3001" cy="2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35" name="Text Box 7"/>
            <p:cNvSpPr txBox="1">
              <a:spLocks noChangeArrowheads="1"/>
            </p:cNvSpPr>
            <p:nvPr/>
          </p:nvSpPr>
          <p:spPr bwMode="auto">
            <a:xfrm>
              <a:off x="4105" y="3249"/>
              <a:ext cx="197"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kumimoji="1" lang="en-US" altLang="zh-TW" sz="1800" b="1" i="1">
                  <a:latin typeface="Times New Roman" panose="02020603050405020304" pitchFamily="18" charset="0"/>
                  <a:ea typeface="新細明體" panose="02020500000000000000" pitchFamily="18" charset="-120"/>
                </a:rPr>
                <a:t>x</a:t>
              </a:r>
            </a:p>
          </p:txBody>
        </p:sp>
        <p:sp>
          <p:nvSpPr>
            <p:cNvPr id="26636" name="Text Box 8"/>
            <p:cNvSpPr txBox="1">
              <a:spLocks noChangeArrowheads="1"/>
            </p:cNvSpPr>
            <p:nvPr/>
          </p:nvSpPr>
          <p:spPr bwMode="auto">
            <a:xfrm>
              <a:off x="1291" y="1389"/>
              <a:ext cx="189" cy="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kumimoji="1" lang="en-US" altLang="zh-TW" sz="1800" b="1" i="1">
                  <a:latin typeface="Times New Roman" panose="02020603050405020304" pitchFamily="18" charset="0"/>
                  <a:ea typeface="新細明體" panose="02020500000000000000" pitchFamily="18" charset="-120"/>
                </a:rPr>
                <a:t>y</a:t>
              </a:r>
            </a:p>
          </p:txBody>
        </p:sp>
      </p:grpSp>
      <p:graphicFrame>
        <p:nvGraphicFramePr>
          <p:cNvPr id="26628" name="Object 13"/>
          <p:cNvGraphicFramePr>
            <a:graphicFrameLocks noGrp="1" noChangeAspect="1"/>
          </p:cNvGraphicFramePr>
          <p:nvPr>
            <p:ph idx="1"/>
          </p:nvPr>
        </p:nvGraphicFramePr>
        <p:xfrm>
          <a:off x="6400800" y="1600201"/>
          <a:ext cx="3200400" cy="1001713"/>
        </p:xfrm>
        <a:graphic>
          <a:graphicData uri="http://schemas.openxmlformats.org/presentationml/2006/ole">
            <mc:AlternateContent xmlns:mc="http://schemas.openxmlformats.org/markup-compatibility/2006">
              <mc:Choice xmlns:v="urn:schemas-microsoft-com:vml" Requires="v">
                <p:oleObj spid="_x0000_s3076" name="Equation" r:id="rId4" imgW="1460500" imgH="457200" progId="Equation.DSMT4">
                  <p:embed/>
                </p:oleObj>
              </mc:Choice>
              <mc:Fallback>
                <p:oleObj name="Equation" r:id="rId4" imgW="1460500" imgH="4572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1600201"/>
                        <a:ext cx="3200400" cy="1001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629" name="Rectangle 15"/>
          <p:cNvSpPr>
            <a:spLocks noChangeArrowheads="1"/>
          </p:cNvSpPr>
          <p:nvPr/>
        </p:nvSpPr>
        <p:spPr bwMode="auto">
          <a:xfrm>
            <a:off x="2057400" y="1600200"/>
            <a:ext cx="2286000" cy="457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TW" sz="1800" i="1">
                <a:ea typeface="新細明體" panose="02020500000000000000" pitchFamily="18" charset="-120"/>
              </a:rPr>
              <a:t>y=m(x-x</a:t>
            </a:r>
            <a:r>
              <a:rPr lang="en-US" altLang="zh-TW" sz="1800" i="1" baseline="-25000">
                <a:ea typeface="新細明體" panose="02020500000000000000" pitchFamily="18" charset="-120"/>
              </a:rPr>
              <a:t>1</a:t>
            </a:r>
            <a:r>
              <a:rPr lang="en-US" altLang="zh-TW" sz="1800" i="1">
                <a:ea typeface="新細明體" panose="02020500000000000000" pitchFamily="18" charset="-120"/>
              </a:rPr>
              <a:t>)+y</a:t>
            </a:r>
            <a:r>
              <a:rPr lang="en-US" altLang="zh-TW" sz="1800" i="1" baseline="-25000">
                <a:ea typeface="新細明體" panose="02020500000000000000" pitchFamily="18" charset="-120"/>
              </a:rPr>
              <a:t>1</a:t>
            </a:r>
            <a:endParaRPr lang="en-US" altLang="zh-TW" sz="1800" i="1">
              <a:ea typeface="新細明體" panose="02020500000000000000" pitchFamily="18" charset="-120"/>
            </a:endParaRPr>
          </a:p>
        </p:txBody>
      </p:sp>
      <p:sp>
        <p:nvSpPr>
          <p:cNvPr id="26630" name="Line 16"/>
          <p:cNvSpPr>
            <a:spLocks noChangeShapeType="1"/>
          </p:cNvSpPr>
          <p:nvPr/>
        </p:nvSpPr>
        <p:spPr bwMode="auto">
          <a:xfrm>
            <a:off x="3276600" y="2057400"/>
            <a:ext cx="381000" cy="1295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pic>
        <p:nvPicPr>
          <p:cNvPr id="26631" name="Picture 24" descr="eq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19850" y="3565526"/>
            <a:ext cx="3790950" cy="260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2" name="Text Box 25"/>
          <p:cNvSpPr txBox="1">
            <a:spLocks noChangeArrowheads="1"/>
          </p:cNvSpPr>
          <p:nvPr/>
        </p:nvSpPr>
        <p:spPr bwMode="auto">
          <a:xfrm>
            <a:off x="6248400" y="2971801"/>
            <a:ext cx="4419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zh-TW" sz="1800">
                <a:ea typeface="新細明體" panose="02020500000000000000" pitchFamily="18" charset="-120"/>
              </a:rPr>
              <a:t>Let, P</a:t>
            </a:r>
            <a:r>
              <a:rPr lang="en-US" altLang="zh-TW" sz="1800">
                <a:ea typeface="新細明體" panose="02020500000000000000" pitchFamily="18" charset="-120"/>
                <a:cs typeface="Arial" panose="020B0604020202020204" pitchFamily="34" charset="0"/>
              </a:rPr>
              <a:t>≠Q,</a:t>
            </a:r>
          </a:p>
        </p:txBody>
      </p:sp>
      <p:sp>
        <p:nvSpPr>
          <p:cNvPr id="26633" name="Rectangle 26"/>
          <p:cNvSpPr>
            <a:spLocks noChangeArrowheads="1"/>
          </p:cNvSpPr>
          <p:nvPr/>
        </p:nvSpPr>
        <p:spPr bwMode="auto">
          <a:xfrm>
            <a:off x="2971800" y="5638800"/>
            <a:ext cx="2057400" cy="5334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zh-TW" sz="1800">
                <a:ea typeface="新細明體" panose="02020500000000000000" pitchFamily="18" charset="-120"/>
              </a:rPr>
              <a:t>y</a:t>
            </a:r>
            <a:r>
              <a:rPr lang="en-US" altLang="zh-TW" sz="1800" baseline="30000">
                <a:ea typeface="新細明體" panose="02020500000000000000" pitchFamily="18" charset="-120"/>
              </a:rPr>
              <a:t>2</a:t>
            </a:r>
            <a:r>
              <a:rPr lang="en-US" altLang="zh-TW" sz="1800">
                <a:ea typeface="新細明體" panose="02020500000000000000" pitchFamily="18" charset="-120"/>
              </a:rPr>
              <a:t>=x</a:t>
            </a:r>
            <a:r>
              <a:rPr lang="en-US" altLang="zh-TW" sz="1800" baseline="30000">
                <a:ea typeface="新細明體" panose="02020500000000000000" pitchFamily="18" charset="-120"/>
              </a:rPr>
              <a:t>3</a:t>
            </a:r>
            <a:r>
              <a:rPr lang="en-US" altLang="zh-TW" sz="1800">
                <a:ea typeface="新細明體" panose="02020500000000000000" pitchFamily="18" charset="-120"/>
              </a:rPr>
              <a:t>+Ax+B</a:t>
            </a:r>
          </a:p>
        </p:txBody>
      </p:sp>
    </p:spTree>
    <p:extLst>
      <p:ext uri="{BB962C8B-B14F-4D97-AF65-F5344CB8AC3E}">
        <p14:creationId xmlns:p14="http://schemas.microsoft.com/office/powerpoint/2010/main" val="30852913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altLang="zh-TW" b="1" smtClean="0">
                <a:solidFill>
                  <a:schemeClr val="accent2"/>
                </a:solidFill>
                <a:ea typeface="新細明體" panose="02020500000000000000" pitchFamily="18" charset="-120"/>
              </a:rPr>
              <a:t>Doubling of a point</a:t>
            </a:r>
          </a:p>
        </p:txBody>
      </p:sp>
      <p:sp>
        <p:nvSpPr>
          <p:cNvPr id="27651" name="Rectangle 3"/>
          <p:cNvSpPr>
            <a:spLocks noGrp="1" noChangeArrowheads="1"/>
          </p:cNvSpPr>
          <p:nvPr>
            <p:ph type="body" sz="half" idx="1"/>
          </p:nvPr>
        </p:nvSpPr>
        <p:spPr>
          <a:xfrm>
            <a:off x="1981200" y="1600200"/>
            <a:ext cx="7543800" cy="4800600"/>
          </a:xfrm>
        </p:spPr>
        <p:txBody>
          <a:bodyPr/>
          <a:lstStyle/>
          <a:p>
            <a:pPr eaLnBrk="1" hangingPunct="1"/>
            <a:r>
              <a:rPr lang="en-US" altLang="zh-TW">
                <a:ea typeface="新細明體" panose="02020500000000000000" pitchFamily="18" charset="-120"/>
              </a:rPr>
              <a:t>Let, P=Q</a:t>
            </a:r>
          </a:p>
          <a:p>
            <a:pPr eaLnBrk="1" hangingPunct="1"/>
            <a:endParaRPr lang="en-US" altLang="zh-TW">
              <a:ea typeface="新細明體" panose="02020500000000000000" pitchFamily="18" charset="-120"/>
            </a:endParaRPr>
          </a:p>
          <a:p>
            <a:pPr eaLnBrk="1" hangingPunct="1"/>
            <a:endParaRPr lang="en-US" altLang="zh-TW">
              <a:ea typeface="新細明體" panose="02020500000000000000" pitchFamily="18" charset="-120"/>
            </a:endParaRPr>
          </a:p>
          <a:p>
            <a:pPr eaLnBrk="1" hangingPunct="1"/>
            <a:endParaRPr lang="en-US" altLang="zh-TW">
              <a:ea typeface="新細明體" panose="02020500000000000000" pitchFamily="18" charset="-120"/>
            </a:endParaRPr>
          </a:p>
          <a:p>
            <a:pPr eaLnBrk="1" hangingPunct="1"/>
            <a:endParaRPr lang="en-US" altLang="zh-TW">
              <a:ea typeface="新細明體" panose="02020500000000000000" pitchFamily="18" charset="-120"/>
            </a:endParaRPr>
          </a:p>
          <a:p>
            <a:pPr eaLnBrk="1" hangingPunct="1"/>
            <a:endParaRPr lang="en-US" altLang="zh-TW">
              <a:ea typeface="新細明體" panose="02020500000000000000" pitchFamily="18" charset="-120"/>
            </a:endParaRPr>
          </a:p>
          <a:p>
            <a:pPr eaLnBrk="1" hangingPunct="1"/>
            <a:endParaRPr lang="en-US" altLang="zh-TW">
              <a:ea typeface="新細明體" panose="02020500000000000000" pitchFamily="18" charset="-120"/>
            </a:endParaRPr>
          </a:p>
          <a:p>
            <a:pPr eaLnBrk="1" hangingPunct="1"/>
            <a:r>
              <a:rPr lang="en-US" altLang="zh-TW">
                <a:ea typeface="新細明體" panose="02020500000000000000" pitchFamily="18" charset="-120"/>
              </a:rPr>
              <a:t>What happens when P</a:t>
            </a:r>
            <a:r>
              <a:rPr lang="en-US" altLang="zh-TW" baseline="-25000">
                <a:ea typeface="新細明體" panose="02020500000000000000" pitchFamily="18" charset="-120"/>
              </a:rPr>
              <a:t>2</a:t>
            </a:r>
            <a:r>
              <a:rPr lang="en-US" altLang="zh-TW">
                <a:ea typeface="新細明體" panose="02020500000000000000" pitchFamily="18" charset="-120"/>
              </a:rPr>
              <a:t>=</a:t>
            </a:r>
            <a:r>
              <a:rPr lang="en-US" altLang="zh-TW">
                <a:ea typeface="新細明體" panose="02020500000000000000" pitchFamily="18" charset="-120"/>
                <a:cs typeface="Arial" panose="020B0604020202020204" pitchFamily="34" charset="0"/>
              </a:rPr>
              <a:t>∞?</a:t>
            </a:r>
          </a:p>
        </p:txBody>
      </p:sp>
      <p:graphicFrame>
        <p:nvGraphicFramePr>
          <p:cNvPr id="27652" name="Object 4"/>
          <p:cNvGraphicFramePr>
            <a:graphicFrameLocks noGrp="1" noChangeAspect="1"/>
          </p:cNvGraphicFramePr>
          <p:nvPr>
            <p:ph sz="half" idx="2"/>
          </p:nvPr>
        </p:nvGraphicFramePr>
        <p:xfrm>
          <a:off x="3810000" y="2209801"/>
          <a:ext cx="3733800" cy="2703513"/>
        </p:xfrm>
        <a:graphic>
          <a:graphicData uri="http://schemas.openxmlformats.org/presentationml/2006/ole">
            <mc:AlternateContent xmlns:mc="http://schemas.openxmlformats.org/markup-compatibility/2006">
              <mc:Choice xmlns:v="urn:schemas-microsoft-com:vml" Requires="v">
                <p:oleObj spid="_x0000_s4100" name="Equation" r:id="rId3" imgW="2209800" imgH="1600200" progId="Equation.DSMT4">
                  <p:embed/>
                </p:oleObj>
              </mc:Choice>
              <mc:Fallback>
                <p:oleObj name="Equation" r:id="rId3" imgW="2209800" imgH="1600200"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2209801"/>
                        <a:ext cx="3733800" cy="2703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0756076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Cryptosystem architecture</a:t>
            </a:r>
            <a:endParaRPr lang="zh-TW" altLang="en-US" dirty="0"/>
          </a:p>
        </p:txBody>
      </p:sp>
      <p:sp>
        <p:nvSpPr>
          <p:cNvPr id="3" name="內容版面配置區 2"/>
          <p:cNvSpPr>
            <a:spLocks noGrp="1"/>
          </p:cNvSpPr>
          <p:nvPr>
            <p:ph idx="1"/>
          </p:nvPr>
        </p:nvSpPr>
        <p:spPr/>
        <p:txBody>
          <a:bodyPr/>
          <a:lstStyle/>
          <a:p>
            <a:endParaRPr lang="zh-TW" altLang="en-US" dirty="0"/>
          </a:p>
        </p:txBody>
      </p:sp>
      <p:graphicFrame>
        <p:nvGraphicFramePr>
          <p:cNvPr id="4" name="Object 5"/>
          <p:cNvGraphicFramePr>
            <a:graphicFrameLocks noChangeAspect="1"/>
          </p:cNvGraphicFramePr>
          <p:nvPr>
            <p:extLst>
              <p:ext uri="{D42A27DB-BD31-4B8C-83A1-F6EECF244321}">
                <p14:modId xmlns:p14="http://schemas.microsoft.com/office/powerpoint/2010/main" val="3859630268"/>
              </p:ext>
            </p:extLst>
          </p:nvPr>
        </p:nvGraphicFramePr>
        <p:xfrm>
          <a:off x="1787669" y="1690688"/>
          <a:ext cx="7709621" cy="4019654"/>
        </p:xfrm>
        <a:graphic>
          <a:graphicData uri="http://schemas.openxmlformats.org/presentationml/2006/ole">
            <mc:AlternateContent xmlns:mc="http://schemas.openxmlformats.org/markup-compatibility/2006">
              <mc:Choice xmlns:v="urn:schemas-microsoft-com:vml" Requires="v">
                <p:oleObj spid="_x0000_s1035" name="VISIO" r:id="rId3" imgW="4366800" imgH="2278800" progId="Visio.Drawing.6">
                  <p:embed/>
                </p:oleObj>
              </mc:Choice>
              <mc:Fallback>
                <p:oleObj name="VISIO" r:id="rId3" imgW="4366800" imgH="2278800" progId="Visio.Drawing.6">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87669" y="1690688"/>
                        <a:ext cx="7709621" cy="4019654"/>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14258533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altLang="zh-TW" b="1" smtClean="0">
                <a:solidFill>
                  <a:schemeClr val="accent2"/>
                </a:solidFill>
                <a:ea typeface="新細明體" panose="02020500000000000000" pitchFamily="18" charset="-120"/>
              </a:rPr>
              <a:t>Sum of two points</a:t>
            </a:r>
          </a:p>
        </p:txBody>
      </p:sp>
      <p:graphicFrame>
        <p:nvGraphicFramePr>
          <p:cNvPr id="29699" name="Object 3"/>
          <p:cNvGraphicFramePr>
            <a:graphicFrameLocks noGrp="1" noChangeAspect="1"/>
          </p:cNvGraphicFramePr>
          <p:nvPr>
            <p:ph sz="half" idx="1"/>
          </p:nvPr>
        </p:nvGraphicFramePr>
        <p:xfrm>
          <a:off x="2057400" y="2438400"/>
          <a:ext cx="3048000" cy="1371600"/>
        </p:xfrm>
        <a:graphic>
          <a:graphicData uri="http://schemas.openxmlformats.org/presentationml/2006/ole">
            <mc:AlternateContent xmlns:mc="http://schemas.openxmlformats.org/markup-compatibility/2006">
              <mc:Choice xmlns:v="urn:schemas-microsoft-com:vml" Requires="v">
                <p:oleObj spid="_x0000_s5126" name="Equation" r:id="rId4" imgW="1625600" imgH="889000" progId="Equation.DSMT4">
                  <p:embed/>
                </p:oleObj>
              </mc:Choice>
              <mc:Fallback>
                <p:oleObj name="Equation" r:id="rId4" imgW="1625600" imgH="889000" progId="Equation.DSMT4">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400" y="2438400"/>
                        <a:ext cx="3048000" cy="1371600"/>
                      </a:xfrm>
                      <a:prstGeom prst="rect">
                        <a:avLst/>
                      </a:prstGeom>
                      <a:solidFill>
                        <a:schemeClr val="tx1">
                          <a:alpha val="0"/>
                        </a:schemeClr>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48132" name="Picture 4" descr="ec2_1_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8400" y="1905000"/>
            <a:ext cx="4191000" cy="3657600"/>
          </a:xfrm>
          <a:prstGeom prst="rect">
            <a:avLst/>
          </a:prstGeom>
          <a:solidFill>
            <a:schemeClr val="tx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9701" name="Text Box 5"/>
          <p:cNvSpPr txBox="1">
            <a:spLocks noChangeArrowheads="1"/>
          </p:cNvSpPr>
          <p:nvPr/>
        </p:nvSpPr>
        <p:spPr bwMode="auto">
          <a:xfrm>
            <a:off x="2574926" y="1865313"/>
            <a:ext cx="3368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pPr>
            <a:endParaRPr lang="zh-TW" altLang="zh-TW" sz="1800">
              <a:ea typeface="新細明體" panose="02020500000000000000" pitchFamily="18" charset="-120"/>
            </a:endParaRPr>
          </a:p>
        </p:txBody>
      </p:sp>
      <p:sp>
        <p:nvSpPr>
          <p:cNvPr id="29702" name="Text Box 6"/>
          <p:cNvSpPr txBox="1">
            <a:spLocks noChangeArrowheads="1"/>
          </p:cNvSpPr>
          <p:nvPr/>
        </p:nvSpPr>
        <p:spPr bwMode="auto">
          <a:xfrm>
            <a:off x="2057400" y="1600200"/>
            <a:ext cx="3886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zh-TW" sz="1800">
                <a:ea typeface="新細明體" panose="02020500000000000000" pitchFamily="18" charset="-120"/>
              </a:rPr>
              <a:t>Define for two points </a:t>
            </a:r>
            <a:r>
              <a:rPr lang="en-US" altLang="zh-TW" sz="1800" b="1" i="1">
                <a:ea typeface="新細明體" panose="02020500000000000000" pitchFamily="18" charset="-120"/>
              </a:rPr>
              <a:t>P (x</a:t>
            </a:r>
            <a:r>
              <a:rPr lang="en-US" altLang="zh-TW" sz="1800" b="1" i="1" baseline="-25000">
                <a:ea typeface="新細明體" panose="02020500000000000000" pitchFamily="18" charset="-120"/>
              </a:rPr>
              <a:t>1</a:t>
            </a:r>
            <a:r>
              <a:rPr lang="en-US" altLang="zh-TW" sz="1800" b="1" i="1">
                <a:ea typeface="新細明體" panose="02020500000000000000" pitchFamily="18" charset="-120"/>
              </a:rPr>
              <a:t>,y</a:t>
            </a:r>
            <a:r>
              <a:rPr lang="en-US" altLang="zh-TW" sz="1800" b="1" i="1" baseline="-25000">
                <a:ea typeface="新細明體" panose="02020500000000000000" pitchFamily="18" charset="-120"/>
              </a:rPr>
              <a:t>1</a:t>
            </a:r>
            <a:r>
              <a:rPr lang="en-US" altLang="zh-TW" sz="1800" b="1" i="1">
                <a:ea typeface="新細明體" panose="02020500000000000000" pitchFamily="18" charset="-120"/>
              </a:rPr>
              <a:t>)</a:t>
            </a:r>
            <a:r>
              <a:rPr lang="en-US" altLang="zh-TW" sz="1800">
                <a:ea typeface="新細明體" panose="02020500000000000000" pitchFamily="18" charset="-120"/>
              </a:rPr>
              <a:t> and     </a:t>
            </a:r>
            <a:r>
              <a:rPr lang="en-US" altLang="zh-TW" sz="1800" b="1" i="1">
                <a:ea typeface="新細明體" panose="02020500000000000000" pitchFamily="18" charset="-120"/>
              </a:rPr>
              <a:t>Q (x</a:t>
            </a:r>
            <a:r>
              <a:rPr lang="en-US" altLang="zh-TW" sz="1800" b="1" i="1" baseline="-25000">
                <a:ea typeface="新細明體" panose="02020500000000000000" pitchFamily="18" charset="-120"/>
              </a:rPr>
              <a:t>2</a:t>
            </a:r>
            <a:r>
              <a:rPr lang="en-US" altLang="zh-TW" sz="1800" b="1" i="1">
                <a:ea typeface="新細明體" panose="02020500000000000000" pitchFamily="18" charset="-120"/>
              </a:rPr>
              <a:t>,y</a:t>
            </a:r>
            <a:r>
              <a:rPr lang="en-US" altLang="zh-TW" sz="1800" b="1" i="1" baseline="-25000">
                <a:ea typeface="新細明體" panose="02020500000000000000" pitchFamily="18" charset="-120"/>
              </a:rPr>
              <a:t>2</a:t>
            </a:r>
            <a:r>
              <a:rPr lang="en-US" altLang="zh-TW" sz="1800" b="1" i="1">
                <a:ea typeface="新細明體" panose="02020500000000000000" pitchFamily="18" charset="-120"/>
              </a:rPr>
              <a:t>)</a:t>
            </a:r>
            <a:r>
              <a:rPr lang="en-US" altLang="zh-TW" sz="1800">
                <a:ea typeface="新細明體" panose="02020500000000000000" pitchFamily="18" charset="-120"/>
              </a:rPr>
              <a:t> in the Elliptic curve</a:t>
            </a:r>
          </a:p>
        </p:txBody>
      </p:sp>
      <p:sp>
        <p:nvSpPr>
          <p:cNvPr id="29703" name="Text Box 7"/>
          <p:cNvSpPr txBox="1">
            <a:spLocks noChangeArrowheads="1"/>
          </p:cNvSpPr>
          <p:nvPr/>
        </p:nvSpPr>
        <p:spPr bwMode="auto">
          <a:xfrm>
            <a:off x="2057400" y="4343401"/>
            <a:ext cx="3454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zh-TW" sz="1800">
                <a:ea typeface="新細明體" panose="02020500000000000000" pitchFamily="18" charset="-120"/>
              </a:rPr>
              <a:t>Then </a:t>
            </a:r>
            <a:r>
              <a:rPr lang="en-US" altLang="zh-TW" sz="1800" b="1" i="1">
                <a:ea typeface="新細明體" panose="02020500000000000000" pitchFamily="18" charset="-120"/>
              </a:rPr>
              <a:t>P+Q </a:t>
            </a:r>
            <a:r>
              <a:rPr lang="en-US" altLang="zh-TW" sz="1800">
                <a:ea typeface="新細明體" panose="02020500000000000000" pitchFamily="18" charset="-120"/>
              </a:rPr>
              <a:t>is given by </a:t>
            </a:r>
            <a:r>
              <a:rPr lang="en-US" altLang="zh-TW" sz="1800" b="1" i="1">
                <a:ea typeface="新細明體" panose="02020500000000000000" pitchFamily="18" charset="-120"/>
              </a:rPr>
              <a:t>R(x</a:t>
            </a:r>
            <a:r>
              <a:rPr lang="en-US" altLang="zh-TW" sz="1800" b="1" i="1" baseline="-25000">
                <a:ea typeface="新細明體" panose="02020500000000000000" pitchFamily="18" charset="-120"/>
              </a:rPr>
              <a:t>3</a:t>
            </a:r>
            <a:r>
              <a:rPr lang="en-US" altLang="zh-TW" sz="1800" b="1" i="1">
                <a:ea typeface="新細明體" panose="02020500000000000000" pitchFamily="18" charset="-120"/>
              </a:rPr>
              <a:t>,y</a:t>
            </a:r>
            <a:r>
              <a:rPr lang="en-US" altLang="zh-TW" sz="1800" b="1" i="1" baseline="-25000">
                <a:ea typeface="新細明體" panose="02020500000000000000" pitchFamily="18" charset="-120"/>
              </a:rPr>
              <a:t>3</a:t>
            </a:r>
            <a:r>
              <a:rPr lang="en-US" altLang="zh-TW" sz="1800" b="1" i="1">
                <a:ea typeface="新細明體" panose="02020500000000000000" pitchFamily="18" charset="-120"/>
              </a:rPr>
              <a:t>) </a:t>
            </a:r>
            <a:r>
              <a:rPr lang="en-US" altLang="zh-TW" sz="1800">
                <a:ea typeface="新細明體" panose="02020500000000000000" pitchFamily="18" charset="-120"/>
              </a:rPr>
              <a:t>:</a:t>
            </a:r>
            <a:r>
              <a:rPr lang="en-US" altLang="zh-TW" sz="1800" b="1" i="1">
                <a:ea typeface="新細明體" panose="02020500000000000000" pitchFamily="18" charset="-120"/>
              </a:rPr>
              <a:t> </a:t>
            </a:r>
          </a:p>
        </p:txBody>
      </p:sp>
      <p:graphicFrame>
        <p:nvGraphicFramePr>
          <p:cNvPr id="29704" name="Object 8"/>
          <p:cNvGraphicFramePr>
            <a:graphicFrameLocks noGrp="1" noChangeAspect="1"/>
          </p:cNvGraphicFramePr>
          <p:nvPr>
            <p:ph sz="half" idx="2"/>
          </p:nvPr>
        </p:nvGraphicFramePr>
        <p:xfrm>
          <a:off x="2362200" y="4876801"/>
          <a:ext cx="2743200" cy="1063625"/>
        </p:xfrm>
        <a:graphic>
          <a:graphicData uri="http://schemas.openxmlformats.org/presentationml/2006/ole">
            <mc:AlternateContent xmlns:mc="http://schemas.openxmlformats.org/markup-compatibility/2006">
              <mc:Choice xmlns:v="urn:schemas-microsoft-com:vml" Requires="v">
                <p:oleObj spid="_x0000_s5127" name="Equation" r:id="rId7" imgW="1181100" imgH="457200" progId="Equation.3">
                  <p:embed/>
                </p:oleObj>
              </mc:Choice>
              <mc:Fallback>
                <p:oleObj name="Equation" r:id="rId7" imgW="1181100" imgH="4572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62200" y="4876801"/>
                        <a:ext cx="2743200" cy="1063625"/>
                      </a:xfrm>
                      <a:prstGeom prst="rect">
                        <a:avLst/>
                      </a:prstGeom>
                      <a:solidFill>
                        <a:schemeClr val="tx1">
                          <a:alpha val="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418065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48132"/>
                                        </p:tgtEl>
                                        <p:attrNameLst>
                                          <p:attrName>style.visibility</p:attrName>
                                        </p:attrNameLst>
                                      </p:cBhvr>
                                      <p:to>
                                        <p:strVal val="visible"/>
                                      </p:to>
                                    </p:set>
                                    <p:anim calcmode="lin" valueType="num">
                                      <p:cBhvr additive="base">
                                        <p:cTn id="7" dur="500" fill="hold"/>
                                        <p:tgtEl>
                                          <p:spTgt spid="48132"/>
                                        </p:tgtEl>
                                        <p:attrNameLst>
                                          <p:attrName>ppt_x</p:attrName>
                                        </p:attrNameLst>
                                      </p:cBhvr>
                                      <p:tavLst>
                                        <p:tav tm="0">
                                          <p:val>
                                            <p:strVal val="1+#ppt_w/2"/>
                                          </p:val>
                                        </p:tav>
                                        <p:tav tm="100000">
                                          <p:val>
                                            <p:strVal val="#ppt_x"/>
                                          </p:val>
                                        </p:tav>
                                      </p:tavLst>
                                    </p:anim>
                                    <p:anim calcmode="lin" valueType="num">
                                      <p:cBhvr additive="base">
                                        <p:cTn id="8" dur="500" fill="hold"/>
                                        <p:tgtEl>
                                          <p:spTgt spid="481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78" name="Group 2"/>
          <p:cNvGrpSpPr>
            <a:grpSpLocks/>
          </p:cNvGrpSpPr>
          <p:nvPr/>
        </p:nvGrpSpPr>
        <p:grpSpPr bwMode="auto">
          <a:xfrm>
            <a:off x="2286001" y="1219201"/>
            <a:ext cx="3724275" cy="4067175"/>
            <a:chOff x="480" y="1056"/>
            <a:chExt cx="2346" cy="2562"/>
          </a:xfrm>
        </p:grpSpPr>
        <p:pic>
          <p:nvPicPr>
            <p:cNvPr id="31751" name="Picture 3" descr="ec2_1_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 y="1536"/>
              <a:ext cx="2346" cy="2082"/>
            </a:xfrm>
            <a:prstGeom prst="rect">
              <a:avLst/>
            </a:prstGeom>
            <a:solidFill>
              <a:schemeClr val="tx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1752" name="Text Box 4"/>
            <p:cNvSpPr txBox="1">
              <a:spLocks noChangeArrowheads="1"/>
            </p:cNvSpPr>
            <p:nvPr/>
          </p:nvSpPr>
          <p:spPr bwMode="auto">
            <a:xfrm>
              <a:off x="864" y="1056"/>
              <a:ext cx="816" cy="231"/>
            </a:xfrm>
            <a:prstGeom prst="rect">
              <a:avLst/>
            </a:prstGeom>
            <a:noFill/>
            <a:ln>
              <a:noFill/>
            </a:ln>
            <a:effectLst/>
            <a:extLst>
              <a:ext uri="{909E8E84-426E-40DD-AFC4-6F175D3DCCD1}">
                <a14:hiddenFill xmlns:a14="http://schemas.microsoft.com/office/drawing/2010/main">
                  <a:solidFill>
                    <a:schemeClr val="tx1">
                      <a:alpha val="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zh-TW" sz="1800" b="1" i="1">
                  <a:ea typeface="新細明體" panose="02020500000000000000" pitchFamily="18" charset="-120"/>
                </a:rPr>
                <a:t>P+P = 2P</a:t>
              </a:r>
            </a:p>
          </p:txBody>
        </p:sp>
      </p:grpSp>
      <p:grpSp>
        <p:nvGrpSpPr>
          <p:cNvPr id="50181" name="Group 5"/>
          <p:cNvGrpSpPr>
            <a:grpSpLocks/>
          </p:cNvGrpSpPr>
          <p:nvPr/>
        </p:nvGrpSpPr>
        <p:grpSpPr bwMode="auto">
          <a:xfrm>
            <a:off x="7086600" y="228600"/>
            <a:ext cx="3028950" cy="3943350"/>
            <a:chOff x="3504" y="1056"/>
            <a:chExt cx="1908" cy="2484"/>
          </a:xfrm>
        </p:grpSpPr>
        <p:pic>
          <p:nvPicPr>
            <p:cNvPr id="31749" name="Picture 6" descr="ec2_1_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4" y="1440"/>
              <a:ext cx="1908" cy="2100"/>
            </a:xfrm>
            <a:prstGeom prst="rect">
              <a:avLst/>
            </a:prstGeom>
            <a:solidFill>
              <a:schemeClr val="tx1">
                <a:alpha val="0"/>
              </a:schemeClr>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1750" name="Text Box 7"/>
            <p:cNvSpPr txBox="1">
              <a:spLocks noChangeArrowheads="1"/>
            </p:cNvSpPr>
            <p:nvPr/>
          </p:nvSpPr>
          <p:spPr bwMode="auto">
            <a:xfrm>
              <a:off x="3552" y="1056"/>
              <a:ext cx="1728" cy="231"/>
            </a:xfrm>
            <a:prstGeom prst="rect">
              <a:avLst/>
            </a:prstGeom>
            <a:noFill/>
            <a:ln>
              <a:noFill/>
            </a:ln>
            <a:effectLst/>
            <a:extLst>
              <a:ext uri="{909E8E84-426E-40DD-AFC4-6F175D3DCCD1}">
                <a14:hiddenFill xmlns:a14="http://schemas.microsoft.com/office/drawing/2010/main">
                  <a:solidFill>
                    <a:schemeClr val="tx1">
                      <a:alpha val="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zh-TW" sz="1800">
                  <a:ea typeface="新細明體" panose="02020500000000000000" pitchFamily="18" charset="-120"/>
                </a:rPr>
                <a:t>Point at infinity   </a:t>
              </a:r>
              <a:r>
                <a:rPr lang="en-US" altLang="zh-TW" sz="1800" b="1" i="1">
                  <a:ea typeface="新細明體" panose="02020500000000000000" pitchFamily="18" charset="-120"/>
                </a:rPr>
                <a:t>O</a:t>
              </a:r>
            </a:p>
          </p:txBody>
        </p:sp>
      </p:grpSp>
      <p:sp>
        <p:nvSpPr>
          <p:cNvPr id="50184" name="Text Box 8"/>
          <p:cNvSpPr txBox="1">
            <a:spLocks noChangeArrowheads="1"/>
          </p:cNvSpPr>
          <p:nvPr/>
        </p:nvSpPr>
        <p:spPr bwMode="auto">
          <a:xfrm>
            <a:off x="6324600" y="4724400"/>
            <a:ext cx="4114800" cy="174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zh-TW" sz="1800">
                <a:ea typeface="新細明體" panose="02020500000000000000" pitchFamily="18" charset="-120"/>
              </a:rPr>
              <a:t>As a result of the above case </a:t>
            </a:r>
            <a:r>
              <a:rPr lang="en-US" altLang="zh-TW" sz="1800" b="1" i="1">
                <a:ea typeface="新細明體" panose="02020500000000000000" pitchFamily="18" charset="-120"/>
              </a:rPr>
              <a:t>P=O+P</a:t>
            </a:r>
          </a:p>
          <a:p>
            <a:pPr eaLnBrk="1" hangingPunct="1">
              <a:spcBef>
                <a:spcPct val="50000"/>
              </a:spcBef>
              <a:buFontTx/>
              <a:buNone/>
            </a:pPr>
            <a:r>
              <a:rPr lang="en-US" altLang="zh-TW" sz="1800" b="1" i="1">
                <a:solidFill>
                  <a:srgbClr val="FF3300"/>
                </a:solidFill>
                <a:ea typeface="新細明體" panose="02020500000000000000" pitchFamily="18" charset="-120"/>
              </a:rPr>
              <a:t>O</a:t>
            </a:r>
            <a:r>
              <a:rPr lang="en-US" altLang="zh-TW" sz="1800" b="1">
                <a:solidFill>
                  <a:srgbClr val="FF3300"/>
                </a:solidFill>
                <a:ea typeface="新細明體" panose="02020500000000000000" pitchFamily="18" charset="-120"/>
              </a:rPr>
              <a:t> is called the additive identity of the elliptic curve group.</a:t>
            </a:r>
          </a:p>
          <a:p>
            <a:pPr eaLnBrk="1" hangingPunct="1">
              <a:spcBef>
                <a:spcPct val="50000"/>
              </a:spcBef>
              <a:buFontTx/>
              <a:buNone/>
            </a:pPr>
            <a:r>
              <a:rPr lang="en-US" altLang="zh-TW" sz="1800">
                <a:ea typeface="新細明體" panose="02020500000000000000" pitchFamily="18" charset="-120"/>
              </a:rPr>
              <a:t>Hence all elliptic curves have an additive identity </a:t>
            </a:r>
            <a:r>
              <a:rPr lang="en-US" altLang="zh-TW" sz="1800" b="1" i="1">
                <a:ea typeface="新細明體" panose="02020500000000000000" pitchFamily="18" charset="-120"/>
              </a:rPr>
              <a:t>O</a:t>
            </a:r>
            <a:r>
              <a:rPr lang="en-US" altLang="zh-TW" sz="1800">
                <a:ea typeface="新細明體" panose="02020500000000000000" pitchFamily="18" charset="-120"/>
              </a:rPr>
              <a:t>. </a:t>
            </a:r>
          </a:p>
        </p:txBody>
      </p:sp>
    </p:spTree>
    <p:extLst>
      <p:ext uri="{BB962C8B-B14F-4D97-AF65-F5344CB8AC3E}">
        <p14:creationId xmlns:p14="http://schemas.microsoft.com/office/powerpoint/2010/main" val="17553464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withEffect">
                                  <p:stCondLst>
                                    <p:cond delay="0"/>
                                  </p:stCondLst>
                                  <p:childTnLst>
                                    <p:set>
                                      <p:cBhvr>
                                        <p:cTn id="6" dur="1" fill="hold">
                                          <p:stCondLst>
                                            <p:cond delay="0"/>
                                          </p:stCondLst>
                                        </p:cTn>
                                        <p:tgtEl>
                                          <p:spTgt spid="50178"/>
                                        </p:tgtEl>
                                        <p:attrNameLst>
                                          <p:attrName>style.visibility</p:attrName>
                                        </p:attrNameLst>
                                      </p:cBhvr>
                                      <p:to>
                                        <p:strVal val="visible"/>
                                      </p:to>
                                    </p:set>
                                    <p:anim calcmode="lin" valueType="num">
                                      <p:cBhvr additive="base">
                                        <p:cTn id="7" dur="500" fill="hold"/>
                                        <p:tgtEl>
                                          <p:spTgt spid="50178"/>
                                        </p:tgtEl>
                                        <p:attrNameLst>
                                          <p:attrName>ppt_x</p:attrName>
                                        </p:attrNameLst>
                                      </p:cBhvr>
                                      <p:tavLst>
                                        <p:tav tm="0">
                                          <p:val>
                                            <p:strVal val="0-#ppt_w/2"/>
                                          </p:val>
                                        </p:tav>
                                        <p:tav tm="100000">
                                          <p:val>
                                            <p:strVal val="#ppt_x"/>
                                          </p:val>
                                        </p:tav>
                                      </p:tavLst>
                                    </p:anim>
                                    <p:anim calcmode="lin" valueType="num">
                                      <p:cBhvr additive="base">
                                        <p:cTn id="8" dur="500" fill="hold"/>
                                        <p:tgtEl>
                                          <p:spTgt spid="5017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2" fill="hold" nodeType="clickEffect">
                                  <p:stCondLst>
                                    <p:cond delay="0"/>
                                  </p:stCondLst>
                                  <p:childTnLst>
                                    <p:set>
                                      <p:cBhvr>
                                        <p:cTn id="12" dur="1" fill="hold">
                                          <p:stCondLst>
                                            <p:cond delay="0"/>
                                          </p:stCondLst>
                                        </p:cTn>
                                        <p:tgtEl>
                                          <p:spTgt spid="50181"/>
                                        </p:tgtEl>
                                        <p:attrNameLst>
                                          <p:attrName>style.visibility</p:attrName>
                                        </p:attrNameLst>
                                      </p:cBhvr>
                                      <p:to>
                                        <p:strVal val="visible"/>
                                      </p:to>
                                    </p:set>
                                    <p:anim calcmode="lin" valueType="num">
                                      <p:cBhvr additive="base">
                                        <p:cTn id="13" dur="500" fill="hold"/>
                                        <p:tgtEl>
                                          <p:spTgt spid="50181"/>
                                        </p:tgtEl>
                                        <p:attrNameLst>
                                          <p:attrName>ppt_x</p:attrName>
                                        </p:attrNameLst>
                                      </p:cBhvr>
                                      <p:tavLst>
                                        <p:tav tm="0">
                                          <p:val>
                                            <p:strVal val="1+#ppt_w/2"/>
                                          </p:val>
                                        </p:tav>
                                        <p:tav tm="100000">
                                          <p:val>
                                            <p:strVal val="#ppt_x"/>
                                          </p:val>
                                        </p:tav>
                                      </p:tavLst>
                                    </p:anim>
                                    <p:anim calcmode="lin" valueType="num">
                                      <p:cBhvr additive="base">
                                        <p:cTn id="14" dur="500" fill="hold"/>
                                        <p:tgtEl>
                                          <p:spTgt spid="50181"/>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0184"/>
                                        </p:tgtEl>
                                        <p:attrNameLst>
                                          <p:attrName>style.visibility</p:attrName>
                                        </p:attrNameLst>
                                      </p:cBhvr>
                                      <p:to>
                                        <p:strVal val="visible"/>
                                      </p:to>
                                    </p:set>
                                    <p:animEffect transition="in" filter="wipe(down)">
                                      <p:cBhvr>
                                        <p:cTn id="19" dur="500"/>
                                        <p:tgtEl>
                                          <p:spTgt spid="50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981200" y="533400"/>
            <a:ext cx="8229600" cy="457200"/>
          </a:xfrm>
          <a:noFill/>
          <a:ln>
            <a:solidFill>
              <a:schemeClr val="tx1"/>
            </a:solidFill>
            <a:miter lim="800000"/>
            <a:headEnd/>
            <a:tailEnd/>
          </a:ln>
        </p:spPr>
        <p:txBody>
          <a:bodyPr>
            <a:normAutofit fontScale="90000"/>
          </a:bodyPr>
          <a:lstStyle/>
          <a:p>
            <a:pPr eaLnBrk="1" hangingPunct="1"/>
            <a:r>
              <a:rPr lang="en-AU" altLang="zh-TW" sz="3200" b="1">
                <a:solidFill>
                  <a:schemeClr val="accent2"/>
                </a:solidFill>
                <a:ea typeface="新細明體" panose="02020500000000000000" pitchFamily="18" charset="-120"/>
              </a:rPr>
              <a:t>Public-Key Cryptosystems</a:t>
            </a:r>
          </a:p>
        </p:txBody>
      </p:sp>
      <p:pic>
        <p:nvPicPr>
          <p:cNvPr id="40963" name="Picture 3"/>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p:pic>
      <p:grpSp>
        <p:nvGrpSpPr>
          <p:cNvPr id="176137" name="Group 9"/>
          <p:cNvGrpSpPr>
            <a:grpSpLocks/>
          </p:cNvGrpSpPr>
          <p:nvPr/>
        </p:nvGrpSpPr>
        <p:grpSpPr bwMode="auto">
          <a:xfrm>
            <a:off x="4440239" y="1557338"/>
            <a:ext cx="6256337" cy="5124450"/>
            <a:chOff x="1837" y="981"/>
            <a:chExt cx="3941" cy="3228"/>
          </a:xfrm>
        </p:grpSpPr>
        <p:sp>
          <p:nvSpPr>
            <p:cNvPr id="40971" name="Oval 10"/>
            <p:cNvSpPr>
              <a:spLocks noChangeArrowheads="1"/>
            </p:cNvSpPr>
            <p:nvPr/>
          </p:nvSpPr>
          <p:spPr bwMode="auto">
            <a:xfrm>
              <a:off x="1837" y="981"/>
              <a:ext cx="816" cy="1587"/>
            </a:xfrm>
            <a:prstGeom prst="ellipse">
              <a:avLst/>
            </a:prstGeom>
            <a:noFill/>
            <a:ln w="28575">
              <a:solidFill>
                <a:schemeClr val="accent2"/>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zh-TW" altLang="en-US" sz="1800">
                <a:ea typeface="新細明體" panose="02020500000000000000" pitchFamily="18" charset="-120"/>
              </a:endParaRPr>
            </a:p>
          </p:txBody>
        </p:sp>
        <p:sp>
          <p:nvSpPr>
            <p:cNvPr id="40972" name="Oval 11"/>
            <p:cNvSpPr>
              <a:spLocks noChangeArrowheads="1"/>
            </p:cNvSpPr>
            <p:nvPr/>
          </p:nvSpPr>
          <p:spPr bwMode="auto">
            <a:xfrm>
              <a:off x="3107" y="981"/>
              <a:ext cx="816" cy="2132"/>
            </a:xfrm>
            <a:prstGeom prst="ellipse">
              <a:avLst/>
            </a:prstGeom>
            <a:noFill/>
            <a:ln w="28575">
              <a:solidFill>
                <a:schemeClr val="accent2"/>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zh-TW" altLang="en-US" sz="1800">
                <a:ea typeface="新細明體" panose="02020500000000000000" pitchFamily="18" charset="-120"/>
              </a:endParaRPr>
            </a:p>
          </p:txBody>
        </p:sp>
        <p:sp>
          <p:nvSpPr>
            <p:cNvPr id="40973" name="Text Box 12"/>
            <p:cNvSpPr txBox="1">
              <a:spLocks noChangeArrowheads="1"/>
            </p:cNvSpPr>
            <p:nvPr/>
          </p:nvSpPr>
          <p:spPr bwMode="auto">
            <a:xfrm>
              <a:off x="3742" y="3805"/>
              <a:ext cx="2036"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zh-TW" sz="1800" b="1">
                  <a:ea typeface="新細明體" panose="02020500000000000000" pitchFamily="18" charset="-120"/>
                </a:rPr>
                <a:t>Secrecy</a:t>
              </a:r>
              <a:r>
                <a:rPr lang="en-US" altLang="zh-TW" sz="1800">
                  <a:ea typeface="新細明體" panose="02020500000000000000" pitchFamily="18" charset="-120"/>
                </a:rPr>
                <a:t>: Only </a:t>
              </a:r>
              <a:r>
                <a:rPr lang="en-US" altLang="zh-TW" sz="1800" b="1">
                  <a:ea typeface="新細明體" panose="02020500000000000000" pitchFamily="18" charset="-120"/>
                </a:rPr>
                <a:t>B</a:t>
              </a:r>
              <a:r>
                <a:rPr lang="en-US" altLang="zh-TW" sz="1800">
                  <a:ea typeface="新細明體" panose="02020500000000000000" pitchFamily="18" charset="-120"/>
                </a:rPr>
                <a:t> can Decrypt </a:t>
              </a:r>
            </a:p>
            <a:p>
              <a:pPr eaLnBrk="1" hangingPunct="1">
                <a:spcBef>
                  <a:spcPct val="0"/>
                </a:spcBef>
                <a:buFontTx/>
                <a:buNone/>
              </a:pPr>
              <a:r>
                <a:rPr lang="en-US" altLang="zh-TW" sz="1800">
                  <a:ea typeface="新細明體" panose="02020500000000000000" pitchFamily="18" charset="-120"/>
                </a:rPr>
                <a:t>the message</a:t>
              </a:r>
            </a:p>
          </p:txBody>
        </p:sp>
        <p:sp>
          <p:nvSpPr>
            <p:cNvPr id="40974" name="Freeform 13"/>
            <p:cNvSpPr>
              <a:spLocks/>
            </p:cNvSpPr>
            <p:nvPr/>
          </p:nvSpPr>
          <p:spPr bwMode="auto">
            <a:xfrm>
              <a:off x="2245" y="2568"/>
              <a:ext cx="1769" cy="1316"/>
            </a:xfrm>
            <a:custGeom>
              <a:avLst/>
              <a:gdLst>
                <a:gd name="T0" fmla="*/ 0 w 1769"/>
                <a:gd name="T1" fmla="*/ 0 h 1316"/>
                <a:gd name="T2" fmla="*/ 1769 w 1769"/>
                <a:gd name="T3" fmla="*/ 1316 h 1316"/>
                <a:gd name="T4" fmla="*/ 1451 w 1769"/>
                <a:gd name="T5" fmla="*/ 499 h 1316"/>
                <a:gd name="T6" fmla="*/ 0 60000 65536"/>
                <a:gd name="T7" fmla="*/ 0 60000 65536"/>
                <a:gd name="T8" fmla="*/ 0 60000 65536"/>
              </a:gdLst>
              <a:ahLst/>
              <a:cxnLst>
                <a:cxn ang="T6">
                  <a:pos x="T0" y="T1"/>
                </a:cxn>
                <a:cxn ang="T7">
                  <a:pos x="T2" y="T3"/>
                </a:cxn>
                <a:cxn ang="T8">
                  <a:pos x="T4" y="T5"/>
                </a:cxn>
              </a:cxnLst>
              <a:rect l="0" t="0" r="r" b="b"/>
              <a:pathLst>
                <a:path w="1769" h="1316">
                  <a:moveTo>
                    <a:pt x="0" y="0"/>
                  </a:moveTo>
                  <a:lnTo>
                    <a:pt x="1769" y="1316"/>
                  </a:lnTo>
                  <a:lnTo>
                    <a:pt x="1451" y="499"/>
                  </a:lnTo>
                </a:path>
              </a:pathLst>
            </a:custGeom>
            <a:noFill/>
            <a:ln w="28575" cmpd="sng">
              <a:solidFill>
                <a:schemeClr val="tx1"/>
              </a:solidFill>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grpSp>
      <p:sp>
        <p:nvSpPr>
          <p:cNvPr id="40965" name="Rectangle 19"/>
          <p:cNvSpPr>
            <a:spLocks noChangeArrowheads="1"/>
          </p:cNvSpPr>
          <p:nvPr/>
        </p:nvSpPr>
        <p:spPr bwMode="auto">
          <a:xfrm>
            <a:off x="3352800" y="5638800"/>
            <a:ext cx="990600" cy="381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zh-TW" altLang="en-US" sz="1800">
              <a:ea typeface="新細明體" panose="02020500000000000000" pitchFamily="18" charset="-120"/>
            </a:endParaRPr>
          </a:p>
        </p:txBody>
      </p:sp>
      <p:grpSp>
        <p:nvGrpSpPr>
          <p:cNvPr id="176132" name="Group 4"/>
          <p:cNvGrpSpPr>
            <a:grpSpLocks/>
          </p:cNvGrpSpPr>
          <p:nvPr/>
        </p:nvGrpSpPr>
        <p:grpSpPr bwMode="auto">
          <a:xfrm>
            <a:off x="1487488" y="1458914"/>
            <a:ext cx="7561263" cy="5170487"/>
            <a:chOff x="-23" y="981"/>
            <a:chExt cx="4763" cy="3257"/>
          </a:xfrm>
        </p:grpSpPr>
        <p:sp>
          <p:nvSpPr>
            <p:cNvPr id="40967" name="Oval 5"/>
            <p:cNvSpPr>
              <a:spLocks noChangeArrowheads="1"/>
            </p:cNvSpPr>
            <p:nvPr/>
          </p:nvSpPr>
          <p:spPr bwMode="auto">
            <a:xfrm>
              <a:off x="884" y="981"/>
              <a:ext cx="998" cy="2585"/>
            </a:xfrm>
            <a:prstGeom prst="ellipse">
              <a:avLst/>
            </a:prstGeom>
            <a:noFill/>
            <a:ln w="28575">
              <a:solidFill>
                <a:srgbClr val="CC0000"/>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zh-TW" altLang="en-US" sz="1800">
                <a:ea typeface="新細明體" panose="02020500000000000000" pitchFamily="18" charset="-120"/>
              </a:endParaRPr>
            </a:p>
          </p:txBody>
        </p:sp>
        <p:sp>
          <p:nvSpPr>
            <p:cNvPr id="40968" name="Oval 6"/>
            <p:cNvSpPr>
              <a:spLocks noChangeArrowheads="1"/>
            </p:cNvSpPr>
            <p:nvPr/>
          </p:nvSpPr>
          <p:spPr bwMode="auto">
            <a:xfrm>
              <a:off x="3969" y="1071"/>
              <a:ext cx="771" cy="1588"/>
            </a:xfrm>
            <a:prstGeom prst="ellipse">
              <a:avLst/>
            </a:prstGeom>
            <a:noFill/>
            <a:ln w="28575">
              <a:solidFill>
                <a:srgbClr val="CC0000"/>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zh-TW" altLang="en-US" sz="1800">
                <a:ea typeface="新細明體" panose="02020500000000000000" pitchFamily="18" charset="-120"/>
              </a:endParaRPr>
            </a:p>
          </p:txBody>
        </p:sp>
        <p:sp>
          <p:nvSpPr>
            <p:cNvPr id="40969" name="Text Box 7"/>
            <p:cNvSpPr txBox="1">
              <a:spLocks noChangeArrowheads="1"/>
            </p:cNvSpPr>
            <p:nvPr/>
          </p:nvSpPr>
          <p:spPr bwMode="auto">
            <a:xfrm>
              <a:off x="-23" y="3834"/>
              <a:ext cx="2220"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zh-TW" sz="1800" b="1">
                  <a:ea typeface="新細明體" panose="02020500000000000000" pitchFamily="18" charset="-120"/>
                </a:rPr>
                <a:t>Authentication</a:t>
              </a:r>
              <a:r>
                <a:rPr lang="en-US" altLang="zh-TW" sz="1800">
                  <a:ea typeface="新細明體" panose="02020500000000000000" pitchFamily="18" charset="-120"/>
                </a:rPr>
                <a:t>: Only </a:t>
              </a:r>
              <a:r>
                <a:rPr lang="en-US" altLang="zh-TW" sz="1800" b="1">
                  <a:ea typeface="新細明體" panose="02020500000000000000" pitchFamily="18" charset="-120"/>
                </a:rPr>
                <a:t>A</a:t>
              </a:r>
              <a:r>
                <a:rPr lang="en-US" altLang="zh-TW" sz="1800">
                  <a:ea typeface="新細明體" panose="02020500000000000000" pitchFamily="18" charset="-120"/>
                </a:rPr>
                <a:t> can </a:t>
              </a:r>
            </a:p>
            <a:p>
              <a:pPr eaLnBrk="1" hangingPunct="1">
                <a:spcBef>
                  <a:spcPct val="0"/>
                </a:spcBef>
                <a:buFontTx/>
                <a:buNone/>
              </a:pPr>
              <a:r>
                <a:rPr lang="en-US" altLang="zh-TW" sz="1800">
                  <a:ea typeface="新細明體" panose="02020500000000000000" pitchFamily="18" charset="-120"/>
                </a:rPr>
                <a:t>generate the encrypted message</a:t>
              </a:r>
            </a:p>
          </p:txBody>
        </p:sp>
        <p:sp>
          <p:nvSpPr>
            <p:cNvPr id="40970" name="Freeform 8"/>
            <p:cNvSpPr>
              <a:spLocks/>
            </p:cNvSpPr>
            <p:nvPr/>
          </p:nvSpPr>
          <p:spPr bwMode="auto">
            <a:xfrm>
              <a:off x="1066" y="2614"/>
              <a:ext cx="3129" cy="1270"/>
            </a:xfrm>
            <a:custGeom>
              <a:avLst/>
              <a:gdLst>
                <a:gd name="T0" fmla="*/ 317 w 3129"/>
                <a:gd name="T1" fmla="*/ 952 h 1270"/>
                <a:gd name="T2" fmla="*/ 0 w 3129"/>
                <a:gd name="T3" fmla="*/ 1270 h 1270"/>
                <a:gd name="T4" fmla="*/ 3129 w 3129"/>
                <a:gd name="T5" fmla="*/ 0 h 1270"/>
                <a:gd name="T6" fmla="*/ 0 60000 65536"/>
                <a:gd name="T7" fmla="*/ 0 60000 65536"/>
                <a:gd name="T8" fmla="*/ 0 60000 65536"/>
              </a:gdLst>
              <a:ahLst/>
              <a:cxnLst>
                <a:cxn ang="T6">
                  <a:pos x="T0" y="T1"/>
                </a:cxn>
                <a:cxn ang="T7">
                  <a:pos x="T2" y="T3"/>
                </a:cxn>
                <a:cxn ang="T8">
                  <a:pos x="T4" y="T5"/>
                </a:cxn>
              </a:cxnLst>
              <a:rect l="0" t="0" r="r" b="b"/>
              <a:pathLst>
                <a:path w="3129" h="1270">
                  <a:moveTo>
                    <a:pt x="317" y="952"/>
                  </a:moveTo>
                  <a:lnTo>
                    <a:pt x="0" y="1270"/>
                  </a:lnTo>
                  <a:lnTo>
                    <a:pt x="3129" y="0"/>
                  </a:lnTo>
                </a:path>
              </a:pathLst>
            </a:custGeom>
            <a:noFill/>
            <a:ln w="28575" cap="flat" cmpd="sng">
              <a:solidFill>
                <a:schemeClr val="tx1"/>
              </a:solidFill>
              <a:prstDash val="sysDot"/>
              <a:round/>
              <a:headEnd type="triangl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grpSp>
    </p:spTree>
    <p:extLst>
      <p:ext uri="{BB962C8B-B14F-4D97-AF65-F5344CB8AC3E}">
        <p14:creationId xmlns:p14="http://schemas.microsoft.com/office/powerpoint/2010/main" val="23477017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76132"/>
                                        </p:tgtEl>
                                        <p:attrNameLst>
                                          <p:attrName>style.visibility</p:attrName>
                                        </p:attrNameLst>
                                      </p:cBhvr>
                                      <p:to>
                                        <p:strVal val="visible"/>
                                      </p:to>
                                    </p:set>
                                    <p:anim calcmode="lin" valueType="num">
                                      <p:cBhvr additive="base">
                                        <p:cTn id="7" dur="500" fill="hold"/>
                                        <p:tgtEl>
                                          <p:spTgt spid="176132"/>
                                        </p:tgtEl>
                                        <p:attrNameLst>
                                          <p:attrName>ppt_x</p:attrName>
                                        </p:attrNameLst>
                                      </p:cBhvr>
                                      <p:tavLst>
                                        <p:tav tm="0">
                                          <p:val>
                                            <p:strVal val="#ppt_x"/>
                                          </p:val>
                                        </p:tav>
                                        <p:tav tm="100000">
                                          <p:val>
                                            <p:strVal val="#ppt_x"/>
                                          </p:val>
                                        </p:tav>
                                      </p:tavLst>
                                    </p:anim>
                                    <p:anim calcmode="lin" valueType="num">
                                      <p:cBhvr additive="base">
                                        <p:cTn id="8" dur="500" fill="hold"/>
                                        <p:tgtEl>
                                          <p:spTgt spid="17613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76137"/>
                                        </p:tgtEl>
                                        <p:attrNameLst>
                                          <p:attrName>style.visibility</p:attrName>
                                        </p:attrNameLst>
                                      </p:cBhvr>
                                      <p:to>
                                        <p:strVal val="visible"/>
                                      </p:to>
                                    </p:set>
                                    <p:anim calcmode="lin" valueType="num">
                                      <p:cBhvr additive="base">
                                        <p:cTn id="13" dur="500" fill="hold"/>
                                        <p:tgtEl>
                                          <p:spTgt spid="176137"/>
                                        </p:tgtEl>
                                        <p:attrNameLst>
                                          <p:attrName>ppt_x</p:attrName>
                                        </p:attrNameLst>
                                      </p:cBhvr>
                                      <p:tavLst>
                                        <p:tav tm="0">
                                          <p:val>
                                            <p:strVal val="#ppt_x"/>
                                          </p:val>
                                        </p:tav>
                                        <p:tav tm="100000">
                                          <p:val>
                                            <p:strVal val="#ppt_x"/>
                                          </p:val>
                                        </p:tav>
                                      </p:tavLst>
                                    </p:anim>
                                    <p:anim calcmode="lin" valueType="num">
                                      <p:cBhvr additive="base">
                                        <p:cTn id="14" dur="500" fill="hold"/>
                                        <p:tgtEl>
                                          <p:spTgt spid="1761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1981200" y="838200"/>
            <a:ext cx="8229600" cy="457200"/>
          </a:xfrm>
          <a:noFill/>
          <a:ln>
            <a:solidFill>
              <a:schemeClr val="tx1"/>
            </a:solidFill>
            <a:miter lim="800000"/>
            <a:headEnd/>
            <a:tailEnd/>
          </a:ln>
        </p:spPr>
        <p:txBody>
          <a:bodyPr>
            <a:normAutofit fontScale="90000"/>
          </a:bodyPr>
          <a:lstStyle/>
          <a:p>
            <a:pPr eaLnBrk="1" hangingPunct="1"/>
            <a:r>
              <a:rPr lang="en-AU" altLang="zh-TW" sz="3200" b="1">
                <a:solidFill>
                  <a:schemeClr val="accent2"/>
                </a:solidFill>
                <a:ea typeface="新細明體" panose="02020500000000000000" pitchFamily="18" charset="-120"/>
              </a:rPr>
              <a:t>Public-Key Cryptography</a:t>
            </a:r>
          </a:p>
        </p:txBody>
      </p:sp>
      <p:pic>
        <p:nvPicPr>
          <p:cNvPr id="43011" name="Picture 3" descr="f01_a"/>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74825" y="1304926"/>
            <a:ext cx="8675688" cy="5553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114608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981200" y="838200"/>
            <a:ext cx="8229600" cy="457200"/>
          </a:xfrm>
          <a:noFill/>
          <a:ln>
            <a:solidFill>
              <a:schemeClr val="tx1"/>
            </a:solidFill>
            <a:miter lim="800000"/>
            <a:headEnd/>
            <a:tailEnd/>
          </a:ln>
        </p:spPr>
        <p:txBody>
          <a:bodyPr>
            <a:normAutofit fontScale="90000"/>
          </a:bodyPr>
          <a:lstStyle/>
          <a:p>
            <a:pPr eaLnBrk="1" hangingPunct="1"/>
            <a:r>
              <a:rPr lang="en-AU" altLang="zh-TW" sz="3200" b="1">
                <a:solidFill>
                  <a:schemeClr val="accent2"/>
                </a:solidFill>
                <a:ea typeface="新細明體" panose="02020500000000000000" pitchFamily="18" charset="-120"/>
              </a:rPr>
              <a:t>Public-Key Cryptography</a:t>
            </a:r>
          </a:p>
        </p:txBody>
      </p:sp>
      <p:pic>
        <p:nvPicPr>
          <p:cNvPr id="45059" name="Picture 3" descr="f01_b"/>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524000" y="1714500"/>
            <a:ext cx="9144000" cy="5143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8256473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hangingPunct="1"/>
            <a:r>
              <a:rPr lang="en-US" altLang="zh-TW" b="1" smtClean="0">
                <a:solidFill>
                  <a:schemeClr val="accent2"/>
                </a:solidFill>
                <a:ea typeface="新細明體" panose="02020500000000000000" pitchFamily="18" charset="-120"/>
              </a:rPr>
              <a:t>Benefits of ECC</a:t>
            </a:r>
          </a:p>
        </p:txBody>
      </p:sp>
      <p:sp>
        <p:nvSpPr>
          <p:cNvPr id="98307" name="Rectangle 3"/>
          <p:cNvSpPr>
            <a:spLocks noGrp="1" noChangeArrowheads="1"/>
          </p:cNvSpPr>
          <p:nvPr>
            <p:ph type="body" idx="1"/>
          </p:nvPr>
        </p:nvSpPr>
        <p:spPr/>
        <p:txBody>
          <a:bodyPr/>
          <a:lstStyle/>
          <a:p>
            <a:pPr eaLnBrk="1" hangingPunct="1"/>
            <a:r>
              <a:rPr lang="en-US" altLang="zh-TW" smtClean="0">
                <a:ea typeface="新細明體" panose="02020500000000000000" pitchFamily="18" charset="-120"/>
              </a:rPr>
              <a:t>Same benefits of the other cryptosystems: confidentiality, integrity, authentication and non-repudiation but…</a:t>
            </a:r>
          </a:p>
          <a:p>
            <a:pPr eaLnBrk="1" hangingPunct="1"/>
            <a:r>
              <a:rPr lang="en-US" altLang="zh-TW" smtClean="0">
                <a:ea typeface="新細明體" panose="02020500000000000000" pitchFamily="18" charset="-120"/>
              </a:rPr>
              <a:t>Shorter key lengths</a:t>
            </a:r>
          </a:p>
          <a:p>
            <a:pPr lvl="1" eaLnBrk="1" hangingPunct="1"/>
            <a:r>
              <a:rPr lang="en-US" altLang="zh-TW" smtClean="0">
                <a:ea typeface="新細明體" panose="02020500000000000000" pitchFamily="18" charset="-120"/>
              </a:rPr>
              <a:t>Encryption, Decryption and Signature Verification speed up</a:t>
            </a:r>
          </a:p>
          <a:p>
            <a:pPr lvl="1" eaLnBrk="1" hangingPunct="1"/>
            <a:r>
              <a:rPr lang="en-US" altLang="zh-TW" smtClean="0">
                <a:ea typeface="新細明體" panose="02020500000000000000" pitchFamily="18" charset="-120"/>
              </a:rPr>
              <a:t>Storage and bandwidth savings</a:t>
            </a:r>
          </a:p>
        </p:txBody>
      </p:sp>
    </p:spTree>
    <p:extLst>
      <p:ext uri="{BB962C8B-B14F-4D97-AF65-F5344CB8AC3E}">
        <p14:creationId xmlns:p14="http://schemas.microsoft.com/office/powerpoint/2010/main" val="21460332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8307">
                                            <p:txEl>
                                              <p:pRg st="1" end="1"/>
                                            </p:txEl>
                                          </p:spTgt>
                                        </p:tgtEl>
                                        <p:attrNameLst>
                                          <p:attrName>style.visibility</p:attrName>
                                        </p:attrNameLst>
                                      </p:cBhvr>
                                      <p:to>
                                        <p:strVal val="visible"/>
                                      </p:to>
                                    </p:set>
                                    <p:anim calcmode="lin" valueType="num">
                                      <p:cBhvr additive="base">
                                        <p:cTn id="7" dur="500" fill="hold"/>
                                        <p:tgtEl>
                                          <p:spTgt spid="9830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8307">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8307">
                                            <p:txEl>
                                              <p:pRg st="2" end="2"/>
                                            </p:txEl>
                                          </p:spTgt>
                                        </p:tgtEl>
                                        <p:attrNameLst>
                                          <p:attrName>style.visibility</p:attrName>
                                        </p:attrNameLst>
                                      </p:cBhvr>
                                      <p:to>
                                        <p:strVal val="visible"/>
                                      </p:to>
                                    </p:set>
                                    <p:anim calcmode="lin" valueType="num">
                                      <p:cBhvr additive="base">
                                        <p:cTn id="11" dur="500" fill="hold"/>
                                        <p:tgtEl>
                                          <p:spTgt spid="98307">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8307">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8307">
                                            <p:txEl>
                                              <p:pRg st="3" end="3"/>
                                            </p:txEl>
                                          </p:spTgt>
                                        </p:tgtEl>
                                        <p:attrNameLst>
                                          <p:attrName>style.visibility</p:attrName>
                                        </p:attrNameLst>
                                      </p:cBhvr>
                                      <p:to>
                                        <p:strVal val="visible"/>
                                      </p:to>
                                    </p:set>
                                    <p:anim calcmode="lin" valueType="num">
                                      <p:cBhvr additive="base">
                                        <p:cTn id="15" dur="500" fill="hold"/>
                                        <p:tgtEl>
                                          <p:spTgt spid="98307">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830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pPr eaLnBrk="1" hangingPunct="1"/>
            <a:r>
              <a:rPr lang="en-US" altLang="zh-TW" b="1" smtClean="0">
                <a:solidFill>
                  <a:schemeClr val="accent2"/>
                </a:solidFill>
                <a:ea typeface="新細明體" panose="02020500000000000000" pitchFamily="18" charset="-120"/>
              </a:rPr>
              <a:t>Sub-Topics</a:t>
            </a:r>
          </a:p>
        </p:txBody>
      </p:sp>
      <p:sp>
        <p:nvSpPr>
          <p:cNvPr id="199683" name="Rectangle 3"/>
          <p:cNvSpPr>
            <a:spLocks noGrp="1" noChangeArrowheads="1"/>
          </p:cNvSpPr>
          <p:nvPr>
            <p:ph type="body" idx="1"/>
          </p:nvPr>
        </p:nvSpPr>
        <p:spPr>
          <a:xfrm>
            <a:off x="1981200" y="1447801"/>
            <a:ext cx="8229600" cy="4525963"/>
          </a:xfrm>
        </p:spPr>
        <p:txBody>
          <a:bodyPr/>
          <a:lstStyle/>
          <a:p>
            <a:pPr marL="609600" indent="-609600">
              <a:buFontTx/>
              <a:buAutoNum type="arabicPeriod"/>
            </a:pPr>
            <a:r>
              <a:rPr lang="en-US" altLang="zh-TW" dirty="0">
                <a:solidFill>
                  <a:schemeClr val="hlink"/>
                </a:solidFill>
                <a:ea typeface="新細明體" panose="02020500000000000000" pitchFamily="18" charset="-120"/>
              </a:rPr>
              <a:t>Scalar Multiplication: LSB first vs MSB first</a:t>
            </a:r>
          </a:p>
          <a:p>
            <a:pPr marL="609600" indent="-609600">
              <a:buFontTx/>
              <a:buAutoNum type="arabicPeriod"/>
            </a:pPr>
            <a:r>
              <a:rPr lang="en-US" altLang="zh-TW" dirty="0">
                <a:solidFill>
                  <a:schemeClr val="hlink"/>
                </a:solidFill>
                <a:ea typeface="新細明體" panose="02020500000000000000" pitchFamily="18" charset="-120"/>
              </a:rPr>
              <a:t>Montgomery Technique of Scalar Multiplication</a:t>
            </a:r>
          </a:p>
          <a:p>
            <a:pPr marL="609600" indent="-609600">
              <a:buFontTx/>
              <a:buAutoNum type="arabicPeriod"/>
            </a:pPr>
            <a:r>
              <a:rPr lang="en-US" altLang="zh-TW" dirty="0">
                <a:solidFill>
                  <a:schemeClr val="hlink"/>
                </a:solidFill>
                <a:ea typeface="新細明體" panose="02020500000000000000" pitchFamily="18" charset="-120"/>
              </a:rPr>
              <a:t>Fast Scalar Multiplication without pre-computation.</a:t>
            </a:r>
          </a:p>
          <a:p>
            <a:pPr marL="609600" indent="-609600">
              <a:buFontTx/>
              <a:buAutoNum type="arabicPeriod"/>
            </a:pPr>
            <a:r>
              <a:rPr lang="en-US" altLang="zh-TW" dirty="0">
                <a:solidFill>
                  <a:schemeClr val="hlink"/>
                </a:solidFill>
                <a:ea typeface="新細明體" panose="02020500000000000000" pitchFamily="18" charset="-120"/>
              </a:rPr>
              <a:t>Lopez and </a:t>
            </a:r>
            <a:r>
              <a:rPr lang="en-US" altLang="zh-TW" dirty="0" err="1">
                <a:solidFill>
                  <a:schemeClr val="hlink"/>
                </a:solidFill>
                <a:ea typeface="新細明體" panose="02020500000000000000" pitchFamily="18" charset="-120"/>
              </a:rPr>
              <a:t>Dahab</a:t>
            </a:r>
            <a:r>
              <a:rPr lang="en-US" altLang="zh-TW" dirty="0">
                <a:solidFill>
                  <a:schemeClr val="hlink"/>
                </a:solidFill>
                <a:ea typeface="新細明體" panose="02020500000000000000" pitchFamily="18" charset="-120"/>
              </a:rPr>
              <a:t> Projective Transformation to Reduce Inverters</a:t>
            </a:r>
          </a:p>
          <a:p>
            <a:pPr marL="609600" indent="-609600">
              <a:buFontTx/>
              <a:buAutoNum type="arabicPeriod"/>
            </a:pPr>
            <a:r>
              <a:rPr lang="en-US" altLang="zh-TW" dirty="0">
                <a:solidFill>
                  <a:schemeClr val="hlink"/>
                </a:solidFill>
                <a:ea typeface="新細明體" panose="02020500000000000000" pitchFamily="18" charset="-120"/>
              </a:rPr>
              <a:t>Mixed Coordinates</a:t>
            </a:r>
          </a:p>
          <a:p>
            <a:pPr marL="609600" indent="-609600">
              <a:buFontTx/>
              <a:buAutoNum type="arabicPeriod"/>
            </a:pPr>
            <a:r>
              <a:rPr lang="en-US" altLang="zh-TW" dirty="0">
                <a:solidFill>
                  <a:schemeClr val="hlink"/>
                </a:solidFill>
                <a:ea typeface="新細明體" panose="02020500000000000000" pitchFamily="18" charset="-120"/>
              </a:rPr>
              <a:t>Parallelization Techniques</a:t>
            </a:r>
          </a:p>
          <a:p>
            <a:pPr marL="609600" indent="-609600">
              <a:buFontTx/>
              <a:buAutoNum type="arabicPeriod"/>
            </a:pPr>
            <a:r>
              <a:rPr lang="en-US" altLang="zh-TW" dirty="0">
                <a:solidFill>
                  <a:schemeClr val="hlink"/>
                </a:solidFill>
                <a:ea typeface="新細明體" panose="02020500000000000000" pitchFamily="18" charset="-120"/>
              </a:rPr>
              <a:t>Half and Add Technique for Scalar Multiplication</a:t>
            </a:r>
          </a:p>
          <a:p>
            <a:pPr marL="609600" indent="-609600"/>
            <a:endParaRPr lang="en-US" altLang="zh-TW" dirty="0">
              <a:solidFill>
                <a:schemeClr val="hlink"/>
              </a:solidFill>
              <a:ea typeface="新細明體" panose="02020500000000000000" pitchFamily="18" charset="-120"/>
            </a:endParaRPr>
          </a:p>
        </p:txBody>
      </p:sp>
    </p:spTree>
    <p:extLst>
      <p:ext uri="{BB962C8B-B14F-4D97-AF65-F5344CB8AC3E}">
        <p14:creationId xmlns:p14="http://schemas.microsoft.com/office/powerpoint/2010/main" val="5294679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mph" presetSubtype="0" fill="hold" grpId="0" nodeType="clickEffect">
                                  <p:stCondLst>
                                    <p:cond delay="0"/>
                                  </p:stCondLst>
                                  <p:childTnLst>
                                    <p:animClr clrSpc="hsl" dir="cw">
                                      <p:cBhvr override="childStyle">
                                        <p:cTn id="6" dur="500" fill="hold"/>
                                        <p:tgtEl>
                                          <p:spTgt spid="199683">
                                            <p:txEl>
                                              <p:pRg st="0" end="0"/>
                                            </p:txEl>
                                          </p:spTgt>
                                        </p:tgtEl>
                                        <p:attrNameLst>
                                          <p:attrName>style.color</p:attrName>
                                        </p:attrNameLst>
                                      </p:cBhvr>
                                      <p:by>
                                        <p:hsl h="10842353" s="0" l="0"/>
                                      </p:by>
                                    </p:animClr>
                                    <p:animClr clrSpc="hsl" dir="cw">
                                      <p:cBhvr>
                                        <p:cTn id="7" dur="500" fill="hold"/>
                                        <p:tgtEl>
                                          <p:spTgt spid="199683">
                                            <p:txEl>
                                              <p:pRg st="0" end="0"/>
                                            </p:txEl>
                                          </p:spTgt>
                                        </p:tgtEl>
                                        <p:attrNameLst>
                                          <p:attrName>fillcolor</p:attrName>
                                        </p:attrNameLst>
                                      </p:cBhvr>
                                      <p:by>
                                        <p:hsl h="10842353" s="0" l="0"/>
                                      </p:by>
                                    </p:animClr>
                                    <p:animClr clrSpc="hsl" dir="cw">
                                      <p:cBhvr>
                                        <p:cTn id="8" dur="500" fill="hold"/>
                                        <p:tgtEl>
                                          <p:spTgt spid="199683">
                                            <p:txEl>
                                              <p:pRg st="0" end="0"/>
                                            </p:txEl>
                                          </p:spTgt>
                                        </p:tgtEl>
                                        <p:attrNameLst>
                                          <p:attrName>stroke.color</p:attrName>
                                        </p:attrNameLst>
                                      </p:cBhvr>
                                      <p:by>
                                        <p:hsl h="10842353" s="0" l="0"/>
                                      </p:by>
                                    </p:animClr>
                                    <p:set>
                                      <p:cBhvr>
                                        <p:cTn id="9" dur="500" fill="hold"/>
                                        <p:tgtEl>
                                          <p:spTgt spid="199683">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3" presetClass="emph" presetSubtype="0" fill="hold" grpId="0" nodeType="clickEffect">
                                  <p:stCondLst>
                                    <p:cond delay="0"/>
                                  </p:stCondLst>
                                  <p:childTnLst>
                                    <p:animClr clrSpc="hsl" dir="cw">
                                      <p:cBhvr override="childStyle">
                                        <p:cTn id="13" dur="500" fill="hold"/>
                                        <p:tgtEl>
                                          <p:spTgt spid="199683">
                                            <p:txEl>
                                              <p:pRg st="1" end="1"/>
                                            </p:txEl>
                                          </p:spTgt>
                                        </p:tgtEl>
                                        <p:attrNameLst>
                                          <p:attrName>style.color</p:attrName>
                                        </p:attrNameLst>
                                      </p:cBhvr>
                                      <p:by>
                                        <p:hsl h="10842353" s="0" l="0"/>
                                      </p:by>
                                    </p:animClr>
                                    <p:animClr clrSpc="hsl" dir="cw">
                                      <p:cBhvr>
                                        <p:cTn id="14" dur="500" fill="hold"/>
                                        <p:tgtEl>
                                          <p:spTgt spid="199683">
                                            <p:txEl>
                                              <p:pRg st="1" end="1"/>
                                            </p:txEl>
                                          </p:spTgt>
                                        </p:tgtEl>
                                        <p:attrNameLst>
                                          <p:attrName>fillcolor</p:attrName>
                                        </p:attrNameLst>
                                      </p:cBhvr>
                                      <p:by>
                                        <p:hsl h="10842353" s="0" l="0"/>
                                      </p:by>
                                    </p:animClr>
                                    <p:animClr clrSpc="hsl" dir="cw">
                                      <p:cBhvr>
                                        <p:cTn id="15" dur="500" fill="hold"/>
                                        <p:tgtEl>
                                          <p:spTgt spid="199683">
                                            <p:txEl>
                                              <p:pRg st="1" end="1"/>
                                            </p:txEl>
                                          </p:spTgt>
                                        </p:tgtEl>
                                        <p:attrNameLst>
                                          <p:attrName>stroke.color</p:attrName>
                                        </p:attrNameLst>
                                      </p:cBhvr>
                                      <p:by>
                                        <p:hsl h="10842353" s="0" l="0"/>
                                      </p:by>
                                    </p:animClr>
                                    <p:set>
                                      <p:cBhvr>
                                        <p:cTn id="16" dur="500" fill="hold"/>
                                        <p:tgtEl>
                                          <p:spTgt spid="199683">
                                            <p:txEl>
                                              <p:pRg st="1" end="1"/>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3" presetClass="emph" presetSubtype="0" fill="hold" grpId="0" nodeType="clickEffect">
                                  <p:stCondLst>
                                    <p:cond delay="0"/>
                                  </p:stCondLst>
                                  <p:childTnLst>
                                    <p:animClr clrSpc="hsl" dir="cw">
                                      <p:cBhvr override="childStyle">
                                        <p:cTn id="20" dur="500" fill="hold"/>
                                        <p:tgtEl>
                                          <p:spTgt spid="199683">
                                            <p:txEl>
                                              <p:pRg st="2" end="2"/>
                                            </p:txEl>
                                          </p:spTgt>
                                        </p:tgtEl>
                                        <p:attrNameLst>
                                          <p:attrName>style.color</p:attrName>
                                        </p:attrNameLst>
                                      </p:cBhvr>
                                      <p:by>
                                        <p:hsl h="10842353" s="0" l="0"/>
                                      </p:by>
                                    </p:animClr>
                                    <p:animClr clrSpc="hsl" dir="cw">
                                      <p:cBhvr>
                                        <p:cTn id="21" dur="500" fill="hold"/>
                                        <p:tgtEl>
                                          <p:spTgt spid="199683">
                                            <p:txEl>
                                              <p:pRg st="2" end="2"/>
                                            </p:txEl>
                                          </p:spTgt>
                                        </p:tgtEl>
                                        <p:attrNameLst>
                                          <p:attrName>fillcolor</p:attrName>
                                        </p:attrNameLst>
                                      </p:cBhvr>
                                      <p:by>
                                        <p:hsl h="10842353" s="0" l="0"/>
                                      </p:by>
                                    </p:animClr>
                                    <p:animClr clrSpc="hsl" dir="cw">
                                      <p:cBhvr>
                                        <p:cTn id="22" dur="500" fill="hold"/>
                                        <p:tgtEl>
                                          <p:spTgt spid="199683">
                                            <p:txEl>
                                              <p:pRg st="2" end="2"/>
                                            </p:txEl>
                                          </p:spTgt>
                                        </p:tgtEl>
                                        <p:attrNameLst>
                                          <p:attrName>stroke.color</p:attrName>
                                        </p:attrNameLst>
                                      </p:cBhvr>
                                      <p:by>
                                        <p:hsl h="10842353" s="0" l="0"/>
                                      </p:by>
                                    </p:animClr>
                                    <p:set>
                                      <p:cBhvr>
                                        <p:cTn id="23" dur="500" fill="hold"/>
                                        <p:tgtEl>
                                          <p:spTgt spid="199683">
                                            <p:txEl>
                                              <p:pRg st="2" end="2"/>
                                            </p:txEl>
                                          </p:spTgt>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3" presetClass="emph" presetSubtype="0" fill="hold" grpId="0" nodeType="clickEffect">
                                  <p:stCondLst>
                                    <p:cond delay="0"/>
                                  </p:stCondLst>
                                  <p:childTnLst>
                                    <p:animClr clrSpc="hsl" dir="cw">
                                      <p:cBhvr override="childStyle">
                                        <p:cTn id="27" dur="500" fill="hold"/>
                                        <p:tgtEl>
                                          <p:spTgt spid="199683">
                                            <p:txEl>
                                              <p:pRg st="3" end="3"/>
                                            </p:txEl>
                                          </p:spTgt>
                                        </p:tgtEl>
                                        <p:attrNameLst>
                                          <p:attrName>style.color</p:attrName>
                                        </p:attrNameLst>
                                      </p:cBhvr>
                                      <p:by>
                                        <p:hsl h="10842353" s="0" l="0"/>
                                      </p:by>
                                    </p:animClr>
                                    <p:animClr clrSpc="hsl" dir="cw">
                                      <p:cBhvr>
                                        <p:cTn id="28" dur="500" fill="hold"/>
                                        <p:tgtEl>
                                          <p:spTgt spid="199683">
                                            <p:txEl>
                                              <p:pRg st="3" end="3"/>
                                            </p:txEl>
                                          </p:spTgt>
                                        </p:tgtEl>
                                        <p:attrNameLst>
                                          <p:attrName>fillcolor</p:attrName>
                                        </p:attrNameLst>
                                      </p:cBhvr>
                                      <p:by>
                                        <p:hsl h="10842353" s="0" l="0"/>
                                      </p:by>
                                    </p:animClr>
                                    <p:animClr clrSpc="hsl" dir="cw">
                                      <p:cBhvr>
                                        <p:cTn id="29" dur="500" fill="hold"/>
                                        <p:tgtEl>
                                          <p:spTgt spid="199683">
                                            <p:txEl>
                                              <p:pRg st="3" end="3"/>
                                            </p:txEl>
                                          </p:spTgt>
                                        </p:tgtEl>
                                        <p:attrNameLst>
                                          <p:attrName>stroke.color</p:attrName>
                                        </p:attrNameLst>
                                      </p:cBhvr>
                                      <p:by>
                                        <p:hsl h="10842353" s="0" l="0"/>
                                      </p:by>
                                    </p:animClr>
                                    <p:set>
                                      <p:cBhvr>
                                        <p:cTn id="30" dur="500" fill="hold"/>
                                        <p:tgtEl>
                                          <p:spTgt spid="199683">
                                            <p:txEl>
                                              <p:pRg st="3" end="3"/>
                                            </p:txEl>
                                          </p:spTgt>
                                        </p:tgtEl>
                                        <p:attrNameLst>
                                          <p:attrName>fill.type</p:attrName>
                                        </p:attrNameLst>
                                      </p:cBhvr>
                                      <p:to>
                                        <p:strVal val="solid"/>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3" presetClass="emph" presetSubtype="0" fill="hold" grpId="0" nodeType="clickEffect">
                                  <p:stCondLst>
                                    <p:cond delay="0"/>
                                  </p:stCondLst>
                                  <p:childTnLst>
                                    <p:animClr clrSpc="hsl" dir="cw">
                                      <p:cBhvr override="childStyle">
                                        <p:cTn id="34" dur="500" fill="hold"/>
                                        <p:tgtEl>
                                          <p:spTgt spid="199683">
                                            <p:txEl>
                                              <p:pRg st="4" end="4"/>
                                            </p:txEl>
                                          </p:spTgt>
                                        </p:tgtEl>
                                        <p:attrNameLst>
                                          <p:attrName>style.color</p:attrName>
                                        </p:attrNameLst>
                                      </p:cBhvr>
                                      <p:by>
                                        <p:hsl h="10842353" s="0" l="0"/>
                                      </p:by>
                                    </p:animClr>
                                    <p:animClr clrSpc="hsl" dir="cw">
                                      <p:cBhvr>
                                        <p:cTn id="35" dur="500" fill="hold"/>
                                        <p:tgtEl>
                                          <p:spTgt spid="199683">
                                            <p:txEl>
                                              <p:pRg st="4" end="4"/>
                                            </p:txEl>
                                          </p:spTgt>
                                        </p:tgtEl>
                                        <p:attrNameLst>
                                          <p:attrName>fillcolor</p:attrName>
                                        </p:attrNameLst>
                                      </p:cBhvr>
                                      <p:by>
                                        <p:hsl h="10842353" s="0" l="0"/>
                                      </p:by>
                                    </p:animClr>
                                    <p:animClr clrSpc="hsl" dir="cw">
                                      <p:cBhvr>
                                        <p:cTn id="36" dur="500" fill="hold"/>
                                        <p:tgtEl>
                                          <p:spTgt spid="199683">
                                            <p:txEl>
                                              <p:pRg st="4" end="4"/>
                                            </p:txEl>
                                          </p:spTgt>
                                        </p:tgtEl>
                                        <p:attrNameLst>
                                          <p:attrName>stroke.color</p:attrName>
                                        </p:attrNameLst>
                                      </p:cBhvr>
                                      <p:by>
                                        <p:hsl h="10842353" s="0" l="0"/>
                                      </p:by>
                                    </p:animClr>
                                    <p:set>
                                      <p:cBhvr>
                                        <p:cTn id="37" dur="500" fill="hold"/>
                                        <p:tgtEl>
                                          <p:spTgt spid="199683">
                                            <p:txEl>
                                              <p:pRg st="4" end="4"/>
                                            </p:txEl>
                                          </p:spTgt>
                                        </p:tgtEl>
                                        <p:attrNameLst>
                                          <p:attrName>fill.type</p:attrName>
                                        </p:attrNameLst>
                                      </p:cBhvr>
                                      <p:to>
                                        <p:strVal val="solid"/>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23" presetClass="emph" presetSubtype="0" fill="hold" grpId="0" nodeType="clickEffect">
                                  <p:stCondLst>
                                    <p:cond delay="0"/>
                                  </p:stCondLst>
                                  <p:childTnLst>
                                    <p:animClr clrSpc="hsl" dir="cw">
                                      <p:cBhvr override="childStyle">
                                        <p:cTn id="41" dur="500" fill="hold"/>
                                        <p:tgtEl>
                                          <p:spTgt spid="199683">
                                            <p:txEl>
                                              <p:pRg st="5" end="5"/>
                                            </p:txEl>
                                          </p:spTgt>
                                        </p:tgtEl>
                                        <p:attrNameLst>
                                          <p:attrName>style.color</p:attrName>
                                        </p:attrNameLst>
                                      </p:cBhvr>
                                      <p:by>
                                        <p:hsl h="10842353" s="0" l="0"/>
                                      </p:by>
                                    </p:animClr>
                                    <p:animClr clrSpc="hsl" dir="cw">
                                      <p:cBhvr>
                                        <p:cTn id="42" dur="500" fill="hold"/>
                                        <p:tgtEl>
                                          <p:spTgt spid="199683">
                                            <p:txEl>
                                              <p:pRg st="5" end="5"/>
                                            </p:txEl>
                                          </p:spTgt>
                                        </p:tgtEl>
                                        <p:attrNameLst>
                                          <p:attrName>fillcolor</p:attrName>
                                        </p:attrNameLst>
                                      </p:cBhvr>
                                      <p:by>
                                        <p:hsl h="10842353" s="0" l="0"/>
                                      </p:by>
                                    </p:animClr>
                                    <p:animClr clrSpc="hsl" dir="cw">
                                      <p:cBhvr>
                                        <p:cTn id="43" dur="500" fill="hold"/>
                                        <p:tgtEl>
                                          <p:spTgt spid="199683">
                                            <p:txEl>
                                              <p:pRg st="5" end="5"/>
                                            </p:txEl>
                                          </p:spTgt>
                                        </p:tgtEl>
                                        <p:attrNameLst>
                                          <p:attrName>stroke.color</p:attrName>
                                        </p:attrNameLst>
                                      </p:cBhvr>
                                      <p:by>
                                        <p:hsl h="10842353" s="0" l="0"/>
                                      </p:by>
                                    </p:animClr>
                                    <p:set>
                                      <p:cBhvr>
                                        <p:cTn id="44" dur="500" fill="hold"/>
                                        <p:tgtEl>
                                          <p:spTgt spid="199683">
                                            <p:txEl>
                                              <p:pRg st="5" end="5"/>
                                            </p:txEl>
                                          </p:spTgt>
                                        </p:tgtEl>
                                        <p:attrNameLst>
                                          <p:attrName>fill.type</p:attrName>
                                        </p:attrNameLst>
                                      </p:cBhvr>
                                      <p:to>
                                        <p:strVal val="solid"/>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mph" presetSubtype="0" fill="hold" grpId="0" nodeType="clickEffect">
                                  <p:stCondLst>
                                    <p:cond delay="0"/>
                                  </p:stCondLst>
                                  <p:childTnLst>
                                    <p:animClr clrSpc="hsl" dir="cw">
                                      <p:cBhvr override="childStyle">
                                        <p:cTn id="48" dur="500" fill="hold"/>
                                        <p:tgtEl>
                                          <p:spTgt spid="199683">
                                            <p:txEl>
                                              <p:pRg st="6" end="6"/>
                                            </p:txEl>
                                          </p:spTgt>
                                        </p:tgtEl>
                                        <p:attrNameLst>
                                          <p:attrName>style.color</p:attrName>
                                        </p:attrNameLst>
                                      </p:cBhvr>
                                      <p:by>
                                        <p:hsl h="10842353" s="0" l="0"/>
                                      </p:by>
                                    </p:animClr>
                                    <p:animClr clrSpc="hsl" dir="cw">
                                      <p:cBhvr>
                                        <p:cTn id="49" dur="500" fill="hold"/>
                                        <p:tgtEl>
                                          <p:spTgt spid="199683">
                                            <p:txEl>
                                              <p:pRg st="6" end="6"/>
                                            </p:txEl>
                                          </p:spTgt>
                                        </p:tgtEl>
                                        <p:attrNameLst>
                                          <p:attrName>fillcolor</p:attrName>
                                        </p:attrNameLst>
                                      </p:cBhvr>
                                      <p:by>
                                        <p:hsl h="10842353" s="0" l="0"/>
                                      </p:by>
                                    </p:animClr>
                                    <p:animClr clrSpc="hsl" dir="cw">
                                      <p:cBhvr>
                                        <p:cTn id="50" dur="500" fill="hold"/>
                                        <p:tgtEl>
                                          <p:spTgt spid="199683">
                                            <p:txEl>
                                              <p:pRg st="6" end="6"/>
                                            </p:txEl>
                                          </p:spTgt>
                                        </p:tgtEl>
                                        <p:attrNameLst>
                                          <p:attrName>stroke.color</p:attrName>
                                        </p:attrNameLst>
                                      </p:cBhvr>
                                      <p:by>
                                        <p:hsl h="10842353" s="0" l="0"/>
                                      </p:by>
                                    </p:animClr>
                                    <p:set>
                                      <p:cBhvr>
                                        <p:cTn id="51" dur="500" fill="hold"/>
                                        <p:tgtEl>
                                          <p:spTgt spid="199683">
                                            <p:txEl>
                                              <p:pRg st="6" end="6"/>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968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5" name="Rectangle 12"/>
          <p:cNvSpPr>
            <a:spLocks noChangeArrowheads="1"/>
          </p:cNvSpPr>
          <p:nvPr/>
        </p:nvSpPr>
        <p:spPr bwMode="auto">
          <a:xfrm>
            <a:off x="8610600" y="1905000"/>
            <a:ext cx="1600200" cy="3733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zh-TW" altLang="en-US" sz="1800">
              <a:ea typeface="新細明體" panose="02020500000000000000" pitchFamily="18" charset="-120"/>
            </a:endParaRPr>
          </a:p>
        </p:txBody>
      </p:sp>
      <p:sp>
        <p:nvSpPr>
          <p:cNvPr id="1036" name="Rectangle 2"/>
          <p:cNvSpPr>
            <a:spLocks noGrp="1" noChangeArrowheads="1"/>
          </p:cNvSpPr>
          <p:nvPr>
            <p:ph type="title"/>
          </p:nvPr>
        </p:nvSpPr>
        <p:spPr/>
        <p:txBody>
          <a:bodyPr/>
          <a:lstStyle/>
          <a:p>
            <a:pPr eaLnBrk="1" hangingPunct="1"/>
            <a:r>
              <a:rPr lang="en-US" altLang="zh-TW" b="1" smtClean="0">
                <a:solidFill>
                  <a:schemeClr val="accent2"/>
                </a:solidFill>
                <a:ea typeface="新細明體" panose="02020500000000000000" pitchFamily="18" charset="-120"/>
              </a:rPr>
              <a:t>ECC operations: Hierarchy</a:t>
            </a:r>
          </a:p>
        </p:txBody>
      </p:sp>
      <p:grpSp>
        <p:nvGrpSpPr>
          <p:cNvPr id="2" name="Diagram 3"/>
          <p:cNvGrpSpPr>
            <a:grpSpLocks/>
          </p:cNvGrpSpPr>
          <p:nvPr/>
        </p:nvGrpSpPr>
        <p:grpSpPr bwMode="auto">
          <a:xfrm>
            <a:off x="1854200" y="1231900"/>
            <a:ext cx="8356600" cy="4965700"/>
            <a:chOff x="208" y="498"/>
            <a:chExt cx="5264" cy="3128"/>
          </a:xfrm>
        </p:grpSpPr>
        <p:graphicFrame>
          <p:nvGraphicFramePr>
            <p:cNvPr id="6" name="資料庫圖表 5"/>
            <p:cNvGraphicFramePr/>
            <p:nvPr/>
          </p:nvGraphicFramePr>
          <p:xfrm>
            <a:off x="208" y="498"/>
            <a:ext cx="5264" cy="31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Box 11"/>
            <p:cNvSpPr txBox="1">
              <a:spLocks noChangeArrowheads="1"/>
            </p:cNvSpPr>
            <p:nvPr/>
          </p:nvSpPr>
          <p:spPr bwMode="auto">
            <a:xfrm>
              <a:off x="240" y="2698"/>
              <a:ext cx="1008" cy="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50000"/>
                </a:spcBef>
                <a:spcAft>
                  <a:spcPct val="0"/>
                </a:spcAft>
                <a:buClrTx/>
                <a:buSzTx/>
                <a:buFontTx/>
                <a:buNone/>
                <a:tabLst/>
              </a:pPr>
              <a:r>
                <a:rPr kumimoji="0" lang="en-US" altLang="zh-TW" sz="1800" b="0" i="0" u="none" strike="noStrike" cap="none" normalizeH="0" baseline="0" smtClean="0">
                  <a:ln>
                    <a:noFill/>
                  </a:ln>
                  <a:solidFill>
                    <a:schemeClr val="tx1"/>
                  </a:solidFill>
                  <a:effectLst/>
                  <a:latin typeface="Arial" panose="020B0604020202020204" pitchFamily="34" charset="0"/>
                  <a:ea typeface="新細明體" panose="02020500000000000000" pitchFamily="18" charset="-120"/>
                </a:rPr>
                <a:t>Parallelize the architectures</a:t>
              </a:r>
            </a:p>
          </p:txBody>
        </p:sp>
        <p:sp>
          <p:nvSpPr>
            <p:cNvPr id="4" name="Line 14"/>
            <p:cNvSpPr>
              <a:spLocks noChangeShapeType="1"/>
            </p:cNvSpPr>
            <p:nvPr/>
          </p:nvSpPr>
          <p:spPr bwMode="auto">
            <a:xfrm>
              <a:off x="4464" y="2057"/>
              <a:ext cx="1008" cy="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zh-TW" altLang="en-US"/>
            </a:p>
          </p:txBody>
        </p:sp>
        <p:sp>
          <p:nvSpPr>
            <p:cNvPr id="5" name="Line 15"/>
            <p:cNvSpPr>
              <a:spLocks noChangeShapeType="1"/>
            </p:cNvSpPr>
            <p:nvPr/>
          </p:nvSpPr>
          <p:spPr bwMode="auto">
            <a:xfrm>
              <a:off x="4464" y="2649"/>
              <a:ext cx="1008" cy="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zh-TW" altLang="en-US"/>
            </a:p>
          </p:txBody>
        </p:sp>
      </p:grpSp>
      <p:sp>
        <p:nvSpPr>
          <p:cNvPr id="1037" name="Oval 9"/>
          <p:cNvSpPr>
            <a:spLocks noChangeArrowheads="1"/>
          </p:cNvSpPr>
          <p:nvPr/>
        </p:nvSpPr>
        <p:spPr bwMode="auto">
          <a:xfrm>
            <a:off x="3581400" y="2667000"/>
            <a:ext cx="4953000" cy="3352800"/>
          </a:xfrm>
          <a:prstGeom prst="ellipse">
            <a:avLst/>
          </a:prstGeom>
          <a:solidFill>
            <a:schemeClr val="accent1">
              <a:alpha val="29019"/>
            </a:schemeClr>
          </a:solidFill>
          <a:ln w="9525">
            <a:solidFill>
              <a:schemeClr val="tx1"/>
            </a:solidFill>
            <a:prstDash val="dash"/>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zh-TW" altLang="en-US" sz="1800">
              <a:ea typeface="新細明體" panose="02020500000000000000" pitchFamily="18" charset="-120"/>
            </a:endParaRPr>
          </a:p>
        </p:txBody>
      </p:sp>
      <p:sp>
        <p:nvSpPr>
          <p:cNvPr id="1038" name="Line 10"/>
          <p:cNvSpPr>
            <a:spLocks noChangeShapeType="1"/>
          </p:cNvSpPr>
          <p:nvPr/>
        </p:nvSpPr>
        <p:spPr bwMode="auto">
          <a:xfrm flipH="1">
            <a:off x="2590800" y="4114800"/>
            <a:ext cx="1447800" cy="685800"/>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sp>
        <p:nvSpPr>
          <p:cNvPr id="1039" name="Line 13"/>
          <p:cNvSpPr>
            <a:spLocks noChangeShapeType="1"/>
          </p:cNvSpPr>
          <p:nvPr/>
        </p:nvSpPr>
        <p:spPr bwMode="auto">
          <a:xfrm>
            <a:off x="8610600" y="2743200"/>
            <a:ext cx="1600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TW" altLang="en-US"/>
          </a:p>
        </p:txBody>
      </p:sp>
      <p:sp>
        <p:nvSpPr>
          <p:cNvPr id="1040" name="Text Box 16"/>
          <p:cNvSpPr txBox="1">
            <a:spLocks noChangeArrowheads="1"/>
          </p:cNvSpPr>
          <p:nvPr/>
        </p:nvSpPr>
        <p:spPr bwMode="auto">
          <a:xfrm>
            <a:off x="8610600" y="2209801"/>
            <a:ext cx="1447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zh-TW" sz="1800">
                <a:ea typeface="新細明體" panose="02020500000000000000" pitchFamily="18" charset="-120"/>
              </a:rPr>
              <a:t>     Level 0</a:t>
            </a:r>
          </a:p>
        </p:txBody>
      </p:sp>
      <p:sp>
        <p:nvSpPr>
          <p:cNvPr id="1041" name="Text Box 17"/>
          <p:cNvSpPr txBox="1">
            <a:spLocks noChangeArrowheads="1"/>
          </p:cNvSpPr>
          <p:nvPr/>
        </p:nvSpPr>
        <p:spPr bwMode="auto">
          <a:xfrm>
            <a:off x="8915400" y="3048001"/>
            <a:ext cx="1371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zh-TW" sz="1800">
                <a:ea typeface="新細明體" panose="02020500000000000000" pitchFamily="18" charset="-120"/>
              </a:rPr>
              <a:t>Level 1</a:t>
            </a:r>
          </a:p>
        </p:txBody>
      </p:sp>
      <p:sp>
        <p:nvSpPr>
          <p:cNvPr id="1042" name="Text Box 18"/>
          <p:cNvSpPr txBox="1">
            <a:spLocks noChangeArrowheads="1"/>
          </p:cNvSpPr>
          <p:nvPr/>
        </p:nvSpPr>
        <p:spPr bwMode="auto">
          <a:xfrm>
            <a:off x="8839200" y="3886201"/>
            <a:ext cx="1143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zh-TW" sz="1800">
                <a:ea typeface="新細明體" panose="02020500000000000000" pitchFamily="18" charset="-120"/>
              </a:rPr>
              <a:t>Level 2</a:t>
            </a:r>
          </a:p>
        </p:txBody>
      </p:sp>
      <p:sp>
        <p:nvSpPr>
          <p:cNvPr id="1043" name="Text Box 19"/>
          <p:cNvSpPr txBox="1">
            <a:spLocks noChangeArrowheads="1"/>
          </p:cNvSpPr>
          <p:nvPr/>
        </p:nvSpPr>
        <p:spPr bwMode="auto">
          <a:xfrm>
            <a:off x="8839200" y="4876801"/>
            <a:ext cx="1143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pPr>
            <a:r>
              <a:rPr lang="en-US" altLang="zh-TW" sz="1800">
                <a:ea typeface="新細明體" panose="02020500000000000000" pitchFamily="18" charset="-120"/>
              </a:rPr>
              <a:t>Level 3</a:t>
            </a:r>
          </a:p>
        </p:txBody>
      </p:sp>
    </p:spTree>
    <p:extLst>
      <p:ext uri="{BB962C8B-B14F-4D97-AF65-F5344CB8AC3E}">
        <p14:creationId xmlns:p14="http://schemas.microsoft.com/office/powerpoint/2010/main" val="18076342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r>
              <a:rPr lang="en-US" altLang="zh-TW" sz="4000" b="1">
                <a:solidFill>
                  <a:schemeClr val="accent2"/>
                </a:solidFill>
                <a:ea typeface="新細明體" panose="02020500000000000000" pitchFamily="18" charset="-120"/>
              </a:rPr>
              <a:t>Scalar Multiplication: MSB first</a:t>
            </a:r>
          </a:p>
        </p:txBody>
      </p:sp>
      <p:sp>
        <p:nvSpPr>
          <p:cNvPr id="75779" name="Rectangle 3"/>
          <p:cNvSpPr>
            <a:spLocks noGrp="1" noChangeArrowheads="1"/>
          </p:cNvSpPr>
          <p:nvPr>
            <p:ph type="body" idx="1"/>
          </p:nvPr>
        </p:nvSpPr>
        <p:spPr/>
        <p:txBody>
          <a:bodyPr/>
          <a:lstStyle/>
          <a:p>
            <a:pPr eaLnBrk="1" hangingPunct="1">
              <a:lnSpc>
                <a:spcPct val="90000"/>
              </a:lnSpc>
            </a:pPr>
            <a:r>
              <a:rPr lang="en-US" altLang="zh-TW" smtClean="0">
                <a:ea typeface="新細明體" panose="02020500000000000000" pitchFamily="18" charset="-120"/>
              </a:rPr>
              <a:t>Require k=(k</a:t>
            </a:r>
            <a:r>
              <a:rPr lang="en-US" altLang="zh-TW" baseline="-25000" smtClean="0">
                <a:ea typeface="新細明體" panose="02020500000000000000" pitchFamily="18" charset="-120"/>
              </a:rPr>
              <a:t>m-1</a:t>
            </a:r>
            <a:r>
              <a:rPr lang="en-US" altLang="zh-TW" smtClean="0">
                <a:ea typeface="新細明體" panose="02020500000000000000" pitchFamily="18" charset="-120"/>
              </a:rPr>
              <a:t>,k</a:t>
            </a:r>
            <a:r>
              <a:rPr lang="en-US" altLang="zh-TW" baseline="-25000" smtClean="0">
                <a:ea typeface="新細明體" panose="02020500000000000000" pitchFamily="18" charset="-120"/>
              </a:rPr>
              <a:t>m-2</a:t>
            </a:r>
            <a:r>
              <a:rPr lang="en-US" altLang="zh-TW" smtClean="0">
                <a:ea typeface="新細明體" panose="02020500000000000000" pitchFamily="18" charset="-120"/>
              </a:rPr>
              <a:t>,…,k</a:t>
            </a:r>
            <a:r>
              <a:rPr lang="en-US" altLang="zh-TW" baseline="-25000" smtClean="0">
                <a:ea typeface="新細明體" panose="02020500000000000000" pitchFamily="18" charset="-120"/>
              </a:rPr>
              <a:t>0</a:t>
            </a:r>
            <a:r>
              <a:rPr lang="en-US" altLang="zh-TW" smtClean="0">
                <a:ea typeface="新細明體" panose="02020500000000000000" pitchFamily="18" charset="-120"/>
              </a:rPr>
              <a:t>)</a:t>
            </a:r>
            <a:r>
              <a:rPr lang="en-US" altLang="zh-TW" baseline="-25000" smtClean="0">
                <a:ea typeface="新細明體" panose="02020500000000000000" pitchFamily="18" charset="-120"/>
              </a:rPr>
              <a:t>2</a:t>
            </a:r>
            <a:r>
              <a:rPr lang="en-US" altLang="zh-TW" smtClean="0">
                <a:ea typeface="新細明體" panose="02020500000000000000" pitchFamily="18" charset="-120"/>
              </a:rPr>
              <a:t>, k</a:t>
            </a:r>
            <a:r>
              <a:rPr lang="en-US" altLang="zh-TW" baseline="-25000" smtClean="0">
                <a:ea typeface="新細明體" panose="02020500000000000000" pitchFamily="18" charset="-120"/>
              </a:rPr>
              <a:t>m</a:t>
            </a:r>
            <a:r>
              <a:rPr lang="en-US" altLang="zh-TW" smtClean="0">
                <a:ea typeface="新細明體" panose="02020500000000000000" pitchFamily="18" charset="-120"/>
              </a:rPr>
              <a:t>=1</a:t>
            </a:r>
          </a:p>
          <a:p>
            <a:pPr eaLnBrk="1" hangingPunct="1">
              <a:lnSpc>
                <a:spcPct val="90000"/>
              </a:lnSpc>
            </a:pPr>
            <a:r>
              <a:rPr lang="en-US" altLang="zh-TW" smtClean="0">
                <a:ea typeface="新細明體" panose="02020500000000000000" pitchFamily="18" charset="-120"/>
              </a:rPr>
              <a:t>Compute Q=kP</a:t>
            </a:r>
          </a:p>
          <a:p>
            <a:pPr lvl="1" eaLnBrk="1" hangingPunct="1">
              <a:lnSpc>
                <a:spcPct val="90000"/>
              </a:lnSpc>
            </a:pPr>
            <a:r>
              <a:rPr lang="en-US" altLang="zh-TW" smtClean="0">
                <a:ea typeface="新細明體" panose="02020500000000000000" pitchFamily="18" charset="-120"/>
              </a:rPr>
              <a:t>Q=P</a:t>
            </a:r>
          </a:p>
          <a:p>
            <a:pPr lvl="1" eaLnBrk="1" hangingPunct="1">
              <a:lnSpc>
                <a:spcPct val="90000"/>
              </a:lnSpc>
            </a:pPr>
            <a:r>
              <a:rPr lang="en-US" altLang="zh-TW" smtClean="0">
                <a:ea typeface="新細明體" panose="02020500000000000000" pitchFamily="18" charset="-120"/>
              </a:rPr>
              <a:t>For i=m-2 to 0</a:t>
            </a:r>
          </a:p>
          <a:p>
            <a:pPr lvl="2" eaLnBrk="1" hangingPunct="1">
              <a:lnSpc>
                <a:spcPct val="90000"/>
              </a:lnSpc>
            </a:pPr>
            <a:r>
              <a:rPr lang="en-US" altLang="zh-TW" smtClean="0">
                <a:ea typeface="新細明體" panose="02020500000000000000" pitchFamily="18" charset="-120"/>
              </a:rPr>
              <a:t>Q=2Q</a:t>
            </a:r>
          </a:p>
          <a:p>
            <a:pPr lvl="2" eaLnBrk="1" hangingPunct="1">
              <a:lnSpc>
                <a:spcPct val="90000"/>
              </a:lnSpc>
            </a:pPr>
            <a:r>
              <a:rPr lang="en-US" altLang="zh-TW" smtClean="0">
                <a:ea typeface="新細明體" panose="02020500000000000000" pitchFamily="18" charset="-120"/>
              </a:rPr>
              <a:t>If k</a:t>
            </a:r>
            <a:r>
              <a:rPr lang="en-US" altLang="zh-TW" baseline="-25000" smtClean="0">
                <a:ea typeface="新細明體" panose="02020500000000000000" pitchFamily="18" charset="-120"/>
              </a:rPr>
              <a:t>i</a:t>
            </a:r>
            <a:r>
              <a:rPr lang="en-US" altLang="zh-TW" smtClean="0">
                <a:ea typeface="新細明體" panose="02020500000000000000" pitchFamily="18" charset="-120"/>
              </a:rPr>
              <a:t>=1 then</a:t>
            </a:r>
          </a:p>
          <a:p>
            <a:pPr lvl="3" eaLnBrk="1" hangingPunct="1">
              <a:lnSpc>
                <a:spcPct val="90000"/>
              </a:lnSpc>
            </a:pPr>
            <a:r>
              <a:rPr lang="en-US" altLang="zh-TW" smtClean="0">
                <a:ea typeface="新細明體" panose="02020500000000000000" pitchFamily="18" charset="-120"/>
              </a:rPr>
              <a:t>Q=Q+P</a:t>
            </a:r>
          </a:p>
          <a:p>
            <a:pPr lvl="2" eaLnBrk="1" hangingPunct="1">
              <a:lnSpc>
                <a:spcPct val="90000"/>
              </a:lnSpc>
            </a:pPr>
            <a:r>
              <a:rPr lang="en-US" altLang="zh-TW" smtClean="0">
                <a:ea typeface="新細明體" panose="02020500000000000000" pitchFamily="18" charset="-120"/>
              </a:rPr>
              <a:t>End if</a:t>
            </a:r>
          </a:p>
          <a:p>
            <a:pPr lvl="1" eaLnBrk="1" hangingPunct="1">
              <a:lnSpc>
                <a:spcPct val="90000"/>
              </a:lnSpc>
            </a:pPr>
            <a:r>
              <a:rPr lang="en-US" altLang="zh-TW" smtClean="0">
                <a:ea typeface="新細明體" panose="02020500000000000000" pitchFamily="18" charset="-120"/>
              </a:rPr>
              <a:t>End for</a:t>
            </a:r>
          </a:p>
          <a:p>
            <a:pPr lvl="1" eaLnBrk="1" hangingPunct="1">
              <a:lnSpc>
                <a:spcPct val="90000"/>
              </a:lnSpc>
            </a:pPr>
            <a:r>
              <a:rPr lang="en-US" altLang="zh-TW" smtClean="0">
                <a:ea typeface="新細明體" panose="02020500000000000000" pitchFamily="18" charset="-120"/>
              </a:rPr>
              <a:t>Return Q</a:t>
            </a:r>
          </a:p>
        </p:txBody>
      </p:sp>
      <p:sp>
        <p:nvSpPr>
          <p:cNvPr id="75780" name="Rectangle 4"/>
          <p:cNvSpPr>
            <a:spLocks noChangeArrowheads="1"/>
          </p:cNvSpPr>
          <p:nvPr/>
        </p:nvSpPr>
        <p:spPr bwMode="auto">
          <a:xfrm>
            <a:off x="6019800" y="3124200"/>
            <a:ext cx="3962400" cy="2514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zh-TW" sz="1800" b="1">
                <a:solidFill>
                  <a:srgbClr val="FF3300"/>
                </a:solidFill>
                <a:ea typeface="新細明體" panose="02020500000000000000" pitchFamily="18" charset="-120"/>
              </a:rPr>
              <a:t>Sequential</a:t>
            </a:r>
            <a:r>
              <a:rPr lang="en-US" altLang="zh-TW" sz="1800">
                <a:ea typeface="新細明體" panose="02020500000000000000" pitchFamily="18" charset="-120"/>
              </a:rPr>
              <a:t> Algorithm </a:t>
            </a:r>
          </a:p>
          <a:p>
            <a:pPr>
              <a:spcBef>
                <a:spcPct val="0"/>
              </a:spcBef>
              <a:buFontTx/>
              <a:buNone/>
            </a:pPr>
            <a:endParaRPr lang="en-US" altLang="zh-TW" sz="1800">
              <a:ea typeface="新細明體" panose="02020500000000000000" pitchFamily="18" charset="-120"/>
            </a:endParaRPr>
          </a:p>
          <a:p>
            <a:pPr>
              <a:spcBef>
                <a:spcPct val="0"/>
              </a:spcBef>
              <a:buFontTx/>
              <a:buNone/>
            </a:pPr>
            <a:r>
              <a:rPr lang="en-US" altLang="zh-TW" sz="1800">
                <a:ea typeface="新細明體" panose="02020500000000000000" pitchFamily="18" charset="-120"/>
              </a:rPr>
              <a:t>Requires m point doublings and </a:t>
            </a:r>
          </a:p>
          <a:p>
            <a:pPr>
              <a:spcBef>
                <a:spcPct val="0"/>
              </a:spcBef>
              <a:buFontTx/>
              <a:buNone/>
            </a:pPr>
            <a:r>
              <a:rPr lang="en-US" altLang="zh-TW" sz="1800">
                <a:ea typeface="新細明體" panose="02020500000000000000" pitchFamily="18" charset="-120"/>
              </a:rPr>
              <a:t>(m-1)/2 point additions on the </a:t>
            </a:r>
          </a:p>
          <a:p>
            <a:pPr>
              <a:spcBef>
                <a:spcPct val="0"/>
              </a:spcBef>
              <a:buFontTx/>
              <a:buNone/>
            </a:pPr>
            <a:r>
              <a:rPr lang="en-US" altLang="zh-TW" sz="1800">
                <a:ea typeface="新細明體" panose="02020500000000000000" pitchFamily="18" charset="-120"/>
              </a:rPr>
              <a:t>average</a:t>
            </a:r>
          </a:p>
        </p:txBody>
      </p:sp>
    </p:spTree>
    <p:extLst>
      <p:ext uri="{BB962C8B-B14F-4D97-AF65-F5344CB8AC3E}">
        <p14:creationId xmlns:p14="http://schemas.microsoft.com/office/powerpoint/2010/main" val="23985731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r>
              <a:rPr lang="en-US" altLang="zh-TW" b="1" smtClean="0">
                <a:solidFill>
                  <a:schemeClr val="accent2"/>
                </a:solidFill>
                <a:ea typeface="新細明體" panose="02020500000000000000" pitchFamily="18" charset="-120"/>
              </a:rPr>
              <a:t>Example</a:t>
            </a:r>
          </a:p>
        </p:txBody>
      </p:sp>
      <p:sp>
        <p:nvSpPr>
          <p:cNvPr id="78851" name="Rectangle 3"/>
          <p:cNvSpPr>
            <a:spLocks noGrp="1" noChangeArrowheads="1"/>
          </p:cNvSpPr>
          <p:nvPr>
            <p:ph type="body" idx="1"/>
          </p:nvPr>
        </p:nvSpPr>
        <p:spPr/>
        <p:txBody>
          <a:bodyPr/>
          <a:lstStyle/>
          <a:p>
            <a:pPr eaLnBrk="1" hangingPunct="1"/>
            <a:r>
              <a:rPr lang="en-US" altLang="zh-TW" b="1" smtClean="0">
                <a:solidFill>
                  <a:srgbClr val="FF3300"/>
                </a:solidFill>
                <a:ea typeface="新細明體" panose="02020500000000000000" pitchFamily="18" charset="-120"/>
              </a:rPr>
              <a:t>Compute 7P</a:t>
            </a:r>
            <a:r>
              <a:rPr lang="en-US" altLang="zh-TW" smtClean="0">
                <a:ea typeface="新細明體" panose="02020500000000000000" pitchFamily="18" charset="-120"/>
              </a:rPr>
              <a:t>, 7=(111)</a:t>
            </a:r>
            <a:r>
              <a:rPr lang="en-US" altLang="zh-TW" baseline="-25000" smtClean="0">
                <a:ea typeface="新細明體" panose="02020500000000000000" pitchFamily="18" charset="-120"/>
              </a:rPr>
              <a:t>2</a:t>
            </a:r>
            <a:r>
              <a:rPr lang="en-US" altLang="zh-TW" smtClean="0">
                <a:ea typeface="新細明體" panose="02020500000000000000" pitchFamily="18" charset="-120"/>
              </a:rPr>
              <a:t>, Q=0, R=P</a:t>
            </a:r>
          </a:p>
          <a:p>
            <a:pPr lvl="1" eaLnBrk="1" hangingPunct="1"/>
            <a:r>
              <a:rPr lang="en-US" altLang="zh-TW" smtClean="0">
                <a:ea typeface="新細明體" panose="02020500000000000000" pitchFamily="18" charset="-120"/>
              </a:rPr>
              <a:t>Q=Q+R=0+P=P, R=2R=2P</a:t>
            </a:r>
          </a:p>
          <a:p>
            <a:pPr lvl="1" eaLnBrk="1" hangingPunct="1"/>
            <a:r>
              <a:rPr lang="en-US" altLang="zh-TW" smtClean="0">
                <a:ea typeface="新細明體" panose="02020500000000000000" pitchFamily="18" charset="-120"/>
              </a:rPr>
              <a:t>Q=P+2P=3P, R=4P</a:t>
            </a:r>
          </a:p>
          <a:p>
            <a:pPr lvl="1" eaLnBrk="1" hangingPunct="1"/>
            <a:r>
              <a:rPr lang="en-US" altLang="zh-TW" smtClean="0">
                <a:ea typeface="新細明體" panose="02020500000000000000" pitchFamily="18" charset="-120"/>
              </a:rPr>
              <a:t>Q=7P, R=8P</a:t>
            </a:r>
          </a:p>
          <a:p>
            <a:pPr eaLnBrk="1" hangingPunct="1"/>
            <a:r>
              <a:rPr lang="en-US" altLang="zh-TW" b="1" smtClean="0">
                <a:solidFill>
                  <a:srgbClr val="FF3300"/>
                </a:solidFill>
                <a:ea typeface="新細明體" panose="02020500000000000000" pitchFamily="18" charset="-120"/>
              </a:rPr>
              <a:t>Compute 6P</a:t>
            </a:r>
            <a:r>
              <a:rPr lang="en-US" altLang="zh-TW" smtClean="0">
                <a:ea typeface="新細明體" panose="02020500000000000000" pitchFamily="18" charset="-120"/>
              </a:rPr>
              <a:t>, 6=(110)</a:t>
            </a:r>
            <a:r>
              <a:rPr lang="en-US" altLang="zh-TW" baseline="-25000" smtClean="0">
                <a:ea typeface="新細明體" panose="02020500000000000000" pitchFamily="18" charset="-120"/>
              </a:rPr>
              <a:t>2</a:t>
            </a:r>
            <a:r>
              <a:rPr lang="en-US" altLang="zh-TW" smtClean="0">
                <a:ea typeface="新細明體" panose="02020500000000000000" pitchFamily="18" charset="-120"/>
              </a:rPr>
              <a:t>, Q=0, R=P</a:t>
            </a:r>
          </a:p>
          <a:p>
            <a:pPr lvl="1" eaLnBrk="1" hangingPunct="1"/>
            <a:r>
              <a:rPr lang="en-US" altLang="zh-TW" smtClean="0">
                <a:ea typeface="新細明體" panose="02020500000000000000" pitchFamily="18" charset="-120"/>
              </a:rPr>
              <a:t>Q=0, R=2R=2P</a:t>
            </a:r>
          </a:p>
          <a:p>
            <a:pPr lvl="1" eaLnBrk="1" hangingPunct="1"/>
            <a:r>
              <a:rPr lang="en-US" altLang="zh-TW" smtClean="0">
                <a:ea typeface="新細明體" panose="02020500000000000000" pitchFamily="18" charset="-120"/>
              </a:rPr>
              <a:t>Q=0+2P=2P, R=4P</a:t>
            </a:r>
          </a:p>
          <a:p>
            <a:pPr lvl="1" eaLnBrk="1" hangingPunct="1"/>
            <a:r>
              <a:rPr lang="en-US" altLang="zh-TW" smtClean="0">
                <a:ea typeface="新細明體" panose="02020500000000000000" pitchFamily="18" charset="-120"/>
              </a:rPr>
              <a:t>Q=2P+4P=6P, R=8P</a:t>
            </a:r>
          </a:p>
        </p:txBody>
      </p:sp>
    </p:spTree>
    <p:extLst>
      <p:ext uri="{BB962C8B-B14F-4D97-AF65-F5344CB8AC3E}">
        <p14:creationId xmlns:p14="http://schemas.microsoft.com/office/powerpoint/2010/main" val="13914273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defRPr/>
            </a:pPr>
            <a:r>
              <a:rPr lang="en-AU"/>
              <a:t>Public-Key Applications</a:t>
            </a:r>
          </a:p>
        </p:txBody>
      </p:sp>
      <p:sp>
        <p:nvSpPr>
          <p:cNvPr id="58371" name="Rectangle 3"/>
          <p:cNvSpPr>
            <a:spLocks noGrp="1" noChangeArrowheads="1"/>
          </p:cNvSpPr>
          <p:nvPr>
            <p:ph type="body" idx="1"/>
          </p:nvPr>
        </p:nvSpPr>
        <p:spPr>
          <a:xfrm>
            <a:off x="1981200" y="1676400"/>
            <a:ext cx="8229600" cy="3352800"/>
          </a:xfrm>
        </p:spPr>
        <p:txBody>
          <a:bodyPr/>
          <a:lstStyle/>
          <a:p>
            <a:pPr eaLnBrk="1" hangingPunct="1"/>
            <a:r>
              <a:rPr lang="en-US" altLang="zh-TW" smtClean="0">
                <a:ea typeface="ＭＳ Ｐゴシック" panose="020B0600070205080204" pitchFamily="34" charset="-128"/>
              </a:rPr>
              <a:t>can classify uses into 3 categories:</a:t>
            </a:r>
          </a:p>
          <a:p>
            <a:pPr lvl="1" eaLnBrk="1" hangingPunct="1"/>
            <a:r>
              <a:rPr lang="en-US" altLang="zh-TW" b="1" smtClean="0">
                <a:ea typeface="ＭＳ Ｐゴシック" panose="020B0600070205080204" pitchFamily="34" charset="-128"/>
              </a:rPr>
              <a:t>encryption/decryption</a:t>
            </a:r>
            <a:r>
              <a:rPr lang="en-US" altLang="zh-TW" smtClean="0">
                <a:ea typeface="ＭＳ Ｐゴシック" panose="020B0600070205080204" pitchFamily="34" charset="-128"/>
              </a:rPr>
              <a:t> (provide secrecy)</a:t>
            </a:r>
          </a:p>
          <a:p>
            <a:pPr lvl="1" eaLnBrk="1" hangingPunct="1"/>
            <a:r>
              <a:rPr lang="en-US" altLang="zh-TW" b="1" smtClean="0">
                <a:ea typeface="ＭＳ Ｐゴシック" panose="020B0600070205080204" pitchFamily="34" charset="-128"/>
              </a:rPr>
              <a:t>digital signatures</a:t>
            </a:r>
            <a:r>
              <a:rPr lang="en-US" altLang="zh-TW" smtClean="0">
                <a:ea typeface="ＭＳ Ｐゴシック" panose="020B0600070205080204" pitchFamily="34" charset="-128"/>
              </a:rPr>
              <a:t> (provide authentication)</a:t>
            </a:r>
          </a:p>
          <a:p>
            <a:pPr lvl="1" eaLnBrk="1" hangingPunct="1"/>
            <a:r>
              <a:rPr lang="en-US" altLang="zh-TW" b="1" smtClean="0">
                <a:ea typeface="ＭＳ Ｐゴシック" panose="020B0600070205080204" pitchFamily="34" charset="-128"/>
              </a:rPr>
              <a:t>key exchange</a:t>
            </a:r>
            <a:r>
              <a:rPr lang="en-US" altLang="zh-TW" smtClean="0">
                <a:ea typeface="ＭＳ Ｐゴシック" panose="020B0600070205080204" pitchFamily="34" charset="-128"/>
              </a:rPr>
              <a:t> (of session keys)</a:t>
            </a:r>
          </a:p>
          <a:p>
            <a:pPr eaLnBrk="1" hangingPunct="1"/>
            <a:r>
              <a:rPr lang="en-US" altLang="zh-TW" smtClean="0">
                <a:ea typeface="ＭＳ Ｐゴシック" panose="020B0600070205080204" pitchFamily="34" charset="-128"/>
              </a:rPr>
              <a:t>some algorithms are suitable for all uses, others are specific to one</a:t>
            </a:r>
            <a:endParaRPr lang="en-AU" altLang="zh-TW" smtClean="0">
              <a:ea typeface="ＭＳ Ｐゴシック" panose="020B0600070205080204" pitchFamily="34" charset="-128"/>
            </a:endParaRPr>
          </a:p>
        </p:txBody>
      </p:sp>
      <p:pic>
        <p:nvPicPr>
          <p:cNvPr id="32772"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5105400"/>
            <a:ext cx="6248400" cy="1371600"/>
          </a:xfrm>
          <a:prstGeom prst="rect">
            <a:avLst/>
          </a:prstGeom>
          <a:noFill/>
          <a:ln>
            <a:noFill/>
          </a:ln>
          <a:extLst>
            <a:ext uri="{909E8E84-426E-40DD-AFC4-6F175D3DCCD1}">
              <a14:hiddenFill xmlns:a14="http://schemas.microsoft.com/office/drawing/2010/main">
                <a:solidFill>
                  <a:srgbClr val="FFFFFF">
                    <a:alpha val="70000"/>
                  </a:srgbClr>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35143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en-US" altLang="zh-TW" dirty="0" smtClean="0"/>
              <a:t>Lightweight </a:t>
            </a:r>
            <a:r>
              <a:rPr lang="en-US" altLang="zh-TW" dirty="0" smtClean="0"/>
              <a:t>cryptography application</a:t>
            </a:r>
            <a:endParaRPr lang="zh-TW" altLang="en-US" dirty="0"/>
          </a:p>
        </p:txBody>
      </p:sp>
      <p:sp>
        <p:nvSpPr>
          <p:cNvPr id="7" name="內容版面配置區 6"/>
          <p:cNvSpPr>
            <a:spLocks noGrp="1"/>
          </p:cNvSpPr>
          <p:nvPr>
            <p:ph idx="1"/>
          </p:nvPr>
        </p:nvSpPr>
        <p:spPr/>
        <p:txBody>
          <a:bodyPr/>
          <a:lstStyle/>
          <a:p>
            <a:r>
              <a:rPr lang="en-US" altLang="zh-TW" dirty="0" smtClean="0"/>
              <a:t>Lightweight does not mean “weak”. Rather, lightweight crypto is crypto designed specificity for use on constrained platforms.</a:t>
            </a:r>
          </a:p>
          <a:p>
            <a:r>
              <a:rPr lang="en-US" altLang="zh-TW" dirty="0" smtClean="0"/>
              <a:t>Most existing solutions are designed to be efficient either on hardware or on software platforms, with </a:t>
            </a:r>
            <a:r>
              <a:rPr lang="en-US" altLang="zh-TW" dirty="0" err="1" smtClean="0"/>
              <a:t>performanc</a:t>
            </a:r>
            <a:r>
              <a:rPr lang="en-US" altLang="zh-TW" dirty="0" smtClean="0"/>
              <a:t> relatively poor on the unintended platforms.</a:t>
            </a:r>
          </a:p>
          <a:p>
            <a:r>
              <a:rPr lang="en-US" altLang="zh-TW" dirty="0" smtClean="0"/>
              <a:t>We entered the area because there was a need: there are many applications for which traditional crypto many not be suitable and solutions well-suited to both hardware and software do not exist.</a:t>
            </a:r>
            <a:endParaRPr lang="zh-TW" altLang="en-US" dirty="0"/>
          </a:p>
        </p:txBody>
      </p:sp>
    </p:spTree>
    <p:extLst>
      <p:ext uri="{BB962C8B-B14F-4D97-AF65-F5344CB8AC3E}">
        <p14:creationId xmlns:p14="http://schemas.microsoft.com/office/powerpoint/2010/main" val="28457868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The need for lightweight cryptography</a:t>
            </a:r>
            <a:endParaRPr lang="zh-TW" altLang="en-US" dirty="0"/>
          </a:p>
        </p:txBody>
      </p:sp>
      <p:sp>
        <p:nvSpPr>
          <p:cNvPr id="3" name="內容版面配置區 2"/>
          <p:cNvSpPr>
            <a:spLocks noGrp="1"/>
          </p:cNvSpPr>
          <p:nvPr>
            <p:ph idx="1"/>
          </p:nvPr>
        </p:nvSpPr>
        <p:spPr/>
        <p:txBody>
          <a:bodyPr/>
          <a:lstStyle/>
          <a:p>
            <a:r>
              <a:rPr lang="en-US" altLang="zh-TW" dirty="0" smtClean="0"/>
              <a:t>Area benefiting from lightweight cryptography</a:t>
            </a:r>
          </a:p>
          <a:p>
            <a:r>
              <a:rPr lang="en-US" altLang="zh-TW" dirty="0" smtClean="0"/>
              <a:t>RFID (radio frequency identification)</a:t>
            </a:r>
          </a:p>
          <a:p>
            <a:r>
              <a:rPr lang="en-US" altLang="zh-TW" dirty="0" smtClean="0"/>
              <a:t>SCADA (supervisory control and data acquisition)</a:t>
            </a:r>
          </a:p>
          <a:p>
            <a:r>
              <a:rPr lang="en-US" altLang="zh-TW" dirty="0" smtClean="0"/>
              <a:t>Implantable media devices</a:t>
            </a:r>
          </a:p>
          <a:p>
            <a:r>
              <a:rPr lang="en-US" altLang="zh-TW" dirty="0" smtClean="0"/>
              <a:t>Modern automobiles</a:t>
            </a:r>
          </a:p>
          <a:p>
            <a:r>
              <a:rPr lang="en-US" altLang="zh-TW" dirty="0" smtClean="0"/>
              <a:t>Internet of things</a:t>
            </a:r>
          </a:p>
          <a:p>
            <a:r>
              <a:rPr lang="en-US" altLang="zh-TW" dirty="0" smtClean="0"/>
              <a:t>Innovations yet to come– perhaps the MIT  media lab will create some</a:t>
            </a:r>
            <a:endParaRPr lang="zh-TW" altLang="en-US" dirty="0"/>
          </a:p>
        </p:txBody>
      </p:sp>
    </p:spTree>
    <p:extLst>
      <p:ext uri="{BB962C8B-B14F-4D97-AF65-F5344CB8AC3E}">
        <p14:creationId xmlns:p14="http://schemas.microsoft.com/office/powerpoint/2010/main" val="17039275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RFID</a:t>
            </a:r>
            <a:endParaRPr lang="zh-TW" altLang="en-US" dirty="0"/>
          </a:p>
        </p:txBody>
      </p:sp>
      <p:sp>
        <p:nvSpPr>
          <p:cNvPr id="3" name="內容版面配置區 2"/>
          <p:cNvSpPr>
            <a:spLocks noGrp="1"/>
          </p:cNvSpPr>
          <p:nvPr>
            <p:ph idx="1"/>
          </p:nvPr>
        </p:nvSpPr>
        <p:spPr/>
        <p:txBody>
          <a:bodyPr>
            <a:normAutofit fontScale="92500" lnSpcReduction="10000"/>
          </a:bodyPr>
          <a:lstStyle/>
          <a:p>
            <a:r>
              <a:rPr lang="en-US" altLang="zh-TW" dirty="0" smtClean="0"/>
              <a:t>Two billion action RFID tags and one trillion passive RFID tags will be sold 2015</a:t>
            </a:r>
          </a:p>
          <a:p>
            <a:r>
              <a:rPr lang="en-US" altLang="zh-TW" dirty="0" smtClean="0"/>
              <a:t>Largest use of RFID is Walmart</a:t>
            </a:r>
          </a:p>
          <a:p>
            <a:r>
              <a:rPr lang="en-US" altLang="zh-TW" dirty="0" smtClean="0"/>
              <a:t>A very inexpensive hardware-based RFID tag may have a total gate of anywhere from 1000 – 10000 gates, with only 200 -2000 gate budgeted to security</a:t>
            </a:r>
          </a:p>
          <a:p>
            <a:pPr lvl="1"/>
            <a:r>
              <a:rPr lang="en-US" altLang="zh-TW" dirty="0" smtClean="0"/>
              <a:t>A heroic effort recently the size of AES from 3400 gates to 2400 gates</a:t>
            </a:r>
          </a:p>
          <a:p>
            <a:pPr lvl="1"/>
            <a:r>
              <a:rPr lang="en-US" altLang="zh-TW" dirty="0" smtClean="0"/>
              <a:t>AES is nowhere near small enough. So if AES is your only option, you may decide to go with no crypto at all</a:t>
            </a:r>
          </a:p>
          <a:p>
            <a:r>
              <a:rPr lang="en-US" altLang="zh-TW" dirty="0" smtClean="0"/>
              <a:t>NIST (national institute of standards and technology) in 2012</a:t>
            </a:r>
          </a:p>
          <a:p>
            <a:pPr lvl="1"/>
            <a:r>
              <a:rPr lang="en-US" altLang="zh-TW" dirty="0" smtClean="0"/>
              <a:t>Research in lightweight, low-power cryptography for smart meters and other devices</a:t>
            </a:r>
          </a:p>
          <a:p>
            <a:pPr lvl="1"/>
            <a:r>
              <a:rPr lang="en-US" altLang="zh-TW" dirty="0" smtClean="0"/>
              <a:t>Limited computational power</a:t>
            </a:r>
            <a:endParaRPr lang="zh-TW" altLang="en-US" dirty="0"/>
          </a:p>
        </p:txBody>
      </p:sp>
    </p:spTree>
    <p:extLst>
      <p:ext uri="{BB962C8B-B14F-4D97-AF65-F5344CB8AC3E}">
        <p14:creationId xmlns:p14="http://schemas.microsoft.com/office/powerpoint/2010/main" val="1167653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SCADA</a:t>
            </a:r>
            <a:endParaRPr lang="zh-TW" altLang="en-US" dirty="0"/>
          </a:p>
        </p:txBody>
      </p:sp>
      <p:sp>
        <p:nvSpPr>
          <p:cNvPr id="3" name="內容版面配置區 2"/>
          <p:cNvSpPr>
            <a:spLocks noGrp="1"/>
          </p:cNvSpPr>
          <p:nvPr>
            <p:ph idx="1"/>
          </p:nvPr>
        </p:nvSpPr>
        <p:spPr/>
        <p:txBody>
          <a:bodyPr/>
          <a:lstStyle/>
          <a:p>
            <a:r>
              <a:rPr lang="en-US" altLang="zh-TW" dirty="0" smtClean="0"/>
              <a:t>SCADA communication must be protected. As sensing is increasingly done via battery-operated, wireless devices, the cryptography should have a small footprint</a:t>
            </a:r>
          </a:p>
          <a:p>
            <a:r>
              <a:rPr lang="en-US" altLang="zh-TW" dirty="0" smtClean="0"/>
              <a:t>Utility worldwide, for example, are swapping out analogue meeting systems for wireless smart meters</a:t>
            </a:r>
            <a:endParaRPr lang="zh-TW" altLang="en-US" dirty="0"/>
          </a:p>
        </p:txBody>
      </p:sp>
    </p:spTree>
    <p:extLst>
      <p:ext uri="{BB962C8B-B14F-4D97-AF65-F5344CB8AC3E}">
        <p14:creationId xmlns:p14="http://schemas.microsoft.com/office/powerpoint/2010/main" val="37013534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Implantable medical devices</a:t>
            </a:r>
            <a:endParaRPr lang="zh-TW" altLang="en-US" dirty="0"/>
          </a:p>
        </p:txBody>
      </p:sp>
      <p:sp>
        <p:nvSpPr>
          <p:cNvPr id="3" name="內容版面配置區 2"/>
          <p:cNvSpPr>
            <a:spLocks noGrp="1"/>
          </p:cNvSpPr>
          <p:nvPr>
            <p:ph idx="1"/>
          </p:nvPr>
        </p:nvSpPr>
        <p:spPr/>
        <p:txBody>
          <a:bodyPr/>
          <a:lstStyle/>
          <a:p>
            <a:r>
              <a:rPr lang="en-US" altLang="zh-TW" dirty="0" smtClean="0"/>
              <a:t>Example: insulin pumps, deep brain stimulators, pacemakers and defibrillators</a:t>
            </a:r>
          </a:p>
          <a:p>
            <a:r>
              <a:rPr lang="en-US" altLang="zh-TW" dirty="0" smtClean="0"/>
              <a:t>Battery operated</a:t>
            </a:r>
          </a:p>
          <a:p>
            <a:r>
              <a:rPr lang="en-US" altLang="zh-TW" dirty="0" smtClean="0"/>
              <a:t>Wireless transcutaneous RF link</a:t>
            </a:r>
          </a:p>
          <a:p>
            <a:r>
              <a:rPr lang="en-US" altLang="zh-TW" dirty="0" smtClean="0"/>
              <a:t>No  security at present</a:t>
            </a:r>
            <a:endParaRPr lang="zh-TW" altLang="en-US" dirty="0"/>
          </a:p>
        </p:txBody>
      </p:sp>
    </p:spTree>
    <p:extLst>
      <p:ext uri="{BB962C8B-B14F-4D97-AF65-F5344CB8AC3E}">
        <p14:creationId xmlns:p14="http://schemas.microsoft.com/office/powerpoint/2010/main" val="40702656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Internet of things</a:t>
            </a:r>
            <a:endParaRPr lang="zh-TW" altLang="en-US" dirty="0"/>
          </a:p>
        </p:txBody>
      </p:sp>
      <p:sp>
        <p:nvSpPr>
          <p:cNvPr id="3" name="內容版面配置區 2"/>
          <p:cNvSpPr>
            <a:spLocks noGrp="1"/>
          </p:cNvSpPr>
          <p:nvPr>
            <p:ph idx="1"/>
          </p:nvPr>
        </p:nvSpPr>
        <p:spPr/>
        <p:txBody>
          <a:bodyPr/>
          <a:lstStyle/>
          <a:p>
            <a:r>
              <a:rPr lang="en-US" altLang="zh-TW" dirty="0" smtClean="0"/>
              <a:t>Machine-to-machine (M2M) communications, everything has embedded computers and everything is networked</a:t>
            </a:r>
          </a:p>
          <a:p>
            <a:r>
              <a:rPr lang="en-US" altLang="zh-TW" dirty="0" smtClean="0"/>
              <a:t>Trillions, rather than billions, of network nodes</a:t>
            </a:r>
            <a:endParaRPr lang="zh-TW" altLang="en-US" dirty="0"/>
          </a:p>
        </p:txBody>
      </p:sp>
    </p:spTree>
    <p:extLst>
      <p:ext uri="{BB962C8B-B14F-4D97-AF65-F5344CB8AC3E}">
        <p14:creationId xmlns:p14="http://schemas.microsoft.com/office/powerpoint/2010/main" val="13318824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SIMON and SPECK block cipher</a:t>
            </a:r>
            <a:endParaRPr lang="zh-TW" altLang="en-US" dirty="0"/>
          </a:p>
        </p:txBody>
      </p:sp>
      <p:sp>
        <p:nvSpPr>
          <p:cNvPr id="3" name="內容版面配置區 2"/>
          <p:cNvSpPr>
            <a:spLocks noGrp="1"/>
          </p:cNvSpPr>
          <p:nvPr>
            <p:ph idx="1"/>
          </p:nvPr>
        </p:nvSpPr>
        <p:spPr/>
        <p:txBody>
          <a:bodyPr>
            <a:normAutofit lnSpcReduction="10000"/>
          </a:bodyPr>
          <a:lstStyle/>
          <a:p>
            <a:r>
              <a:rPr lang="en-US" altLang="zh-TW" dirty="0" smtClean="0"/>
              <a:t>Ultra small hardware implementations</a:t>
            </a:r>
          </a:p>
          <a:p>
            <a:r>
              <a:rPr lang="en-US" altLang="zh-TW" dirty="0" smtClean="0"/>
              <a:t>High-speed, low-memory software implementation</a:t>
            </a:r>
          </a:p>
          <a:p>
            <a:r>
              <a:rPr lang="en-US" altLang="zh-TW" dirty="0" smtClean="0"/>
              <a:t>Multiple block and key sizes for good application fit</a:t>
            </a:r>
          </a:p>
          <a:p>
            <a:r>
              <a:rPr lang="en-US" altLang="zh-TW" dirty="0" smtClean="0"/>
              <a:t>Flexible of implementation</a:t>
            </a:r>
          </a:p>
          <a:p>
            <a:r>
              <a:rPr lang="en-US" altLang="zh-TW" dirty="0" smtClean="0"/>
              <a:t>Ease of implementation</a:t>
            </a:r>
          </a:p>
          <a:p>
            <a:r>
              <a:rPr lang="en-US" altLang="zh-TW" dirty="0" smtClean="0"/>
              <a:t>Security as determined by the key size</a:t>
            </a:r>
          </a:p>
          <a:p>
            <a:endParaRPr lang="en-US" altLang="zh-TW" dirty="0"/>
          </a:p>
          <a:p>
            <a:r>
              <a:rPr lang="en-US" altLang="zh-TW" dirty="0" smtClean="0"/>
              <a:t>SIMON is highly optimized for hardware and SPECK for software but both are excellent on each platform.</a:t>
            </a:r>
            <a:endParaRPr lang="zh-TW" altLang="en-US" dirty="0"/>
          </a:p>
        </p:txBody>
      </p:sp>
    </p:spTree>
    <p:extLst>
      <p:ext uri="{BB962C8B-B14F-4D97-AF65-F5344CB8AC3E}">
        <p14:creationId xmlns:p14="http://schemas.microsoft.com/office/powerpoint/2010/main" val="14801626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4" name="圖片 3"/>
          <p:cNvPicPr>
            <a:picLocks noChangeAspect="1"/>
          </p:cNvPicPr>
          <p:nvPr/>
        </p:nvPicPr>
        <p:blipFill>
          <a:blip r:embed="rId2"/>
          <a:stretch>
            <a:fillRect/>
          </a:stretch>
        </p:blipFill>
        <p:spPr>
          <a:xfrm>
            <a:off x="977428" y="771822"/>
            <a:ext cx="9300737" cy="5405141"/>
          </a:xfrm>
          <a:prstGeom prst="rect">
            <a:avLst/>
          </a:prstGeom>
        </p:spPr>
      </p:pic>
    </p:spTree>
    <p:extLst>
      <p:ext uri="{BB962C8B-B14F-4D97-AF65-F5344CB8AC3E}">
        <p14:creationId xmlns:p14="http://schemas.microsoft.com/office/powerpoint/2010/main" val="19205175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pic>
        <p:nvPicPr>
          <p:cNvPr id="4" name="圖片 3"/>
          <p:cNvPicPr>
            <a:picLocks noChangeAspect="1"/>
          </p:cNvPicPr>
          <p:nvPr/>
        </p:nvPicPr>
        <p:blipFill>
          <a:blip r:embed="rId2"/>
          <a:stretch>
            <a:fillRect/>
          </a:stretch>
        </p:blipFill>
        <p:spPr>
          <a:xfrm>
            <a:off x="1384210" y="1050014"/>
            <a:ext cx="8269998" cy="5416363"/>
          </a:xfrm>
          <a:prstGeom prst="rect">
            <a:avLst/>
          </a:prstGeom>
        </p:spPr>
      </p:pic>
    </p:spTree>
    <p:extLst>
      <p:ext uri="{BB962C8B-B14F-4D97-AF65-F5344CB8AC3E}">
        <p14:creationId xmlns:p14="http://schemas.microsoft.com/office/powerpoint/2010/main" val="17894683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Introduction</a:t>
            </a:r>
            <a:endParaRPr lang="zh-TW" altLang="en-US" dirty="0"/>
          </a:p>
        </p:txBody>
      </p:sp>
      <p:sp>
        <p:nvSpPr>
          <p:cNvPr id="3" name="內容版面配置區 2"/>
          <p:cNvSpPr>
            <a:spLocks noGrp="1"/>
          </p:cNvSpPr>
          <p:nvPr>
            <p:ph idx="1"/>
          </p:nvPr>
        </p:nvSpPr>
        <p:spPr/>
        <p:txBody>
          <a:bodyPr>
            <a:normAutofit lnSpcReduction="10000"/>
          </a:bodyPr>
          <a:lstStyle/>
          <a:p>
            <a:r>
              <a:rPr lang="en-US" altLang="zh-TW" dirty="0" smtClean="0"/>
              <a:t>Finite field applications</a:t>
            </a:r>
          </a:p>
          <a:p>
            <a:pPr lvl="1"/>
            <a:r>
              <a:rPr lang="en-US" altLang="zh-TW" dirty="0" smtClean="0"/>
              <a:t>Elliptic curve cryptography (ECC)</a:t>
            </a:r>
          </a:p>
          <a:p>
            <a:pPr lvl="2"/>
            <a:r>
              <a:rPr lang="en-US" altLang="zh-TW" dirty="0" smtClean="0"/>
              <a:t>Point multiplication involves point doubling and point addition </a:t>
            </a:r>
          </a:p>
          <a:p>
            <a:pPr lvl="1"/>
            <a:r>
              <a:rPr lang="en-US" altLang="zh-TW" dirty="0" smtClean="0"/>
              <a:t>Pairing computation</a:t>
            </a:r>
          </a:p>
          <a:p>
            <a:pPr lvl="1"/>
            <a:r>
              <a:rPr lang="en-US" altLang="zh-TW" dirty="0" smtClean="0"/>
              <a:t>Galois field counter</a:t>
            </a:r>
          </a:p>
          <a:p>
            <a:pPr lvl="2"/>
            <a:r>
              <a:rPr lang="en-US" altLang="zh-TW" dirty="0" smtClean="0"/>
              <a:t>Hashing function</a:t>
            </a:r>
          </a:p>
          <a:p>
            <a:pPr lvl="1"/>
            <a:r>
              <a:rPr lang="en-US" altLang="zh-TW" dirty="0" smtClean="0"/>
              <a:t>Error correcting codes</a:t>
            </a:r>
          </a:p>
          <a:p>
            <a:pPr lvl="2"/>
            <a:r>
              <a:rPr lang="en-US" altLang="zh-TW" dirty="0" smtClean="0"/>
              <a:t>Reed-Solomon code, BCH code</a:t>
            </a:r>
          </a:p>
          <a:p>
            <a:r>
              <a:rPr lang="en-US" altLang="zh-TW" dirty="0" smtClean="0"/>
              <a:t>Binary field multiplication</a:t>
            </a:r>
          </a:p>
          <a:p>
            <a:pPr lvl="1"/>
            <a:r>
              <a:rPr lang="en-US" altLang="zh-TW" dirty="0" smtClean="0"/>
              <a:t>squaring of element is a simple operation</a:t>
            </a:r>
          </a:p>
          <a:p>
            <a:pPr lvl="1"/>
            <a:r>
              <a:rPr lang="en-US" altLang="zh-TW" dirty="0" smtClean="0"/>
              <a:t>Addition is without considering carry problem</a:t>
            </a:r>
          </a:p>
          <a:p>
            <a:pPr lvl="1"/>
            <a:r>
              <a:rPr lang="en-US" altLang="zh-TW" dirty="0" smtClean="0"/>
              <a:t>the field element can be represented by many basis</a:t>
            </a:r>
          </a:p>
          <a:p>
            <a:pPr lvl="1"/>
            <a:endParaRPr lang="en-US" altLang="zh-TW" dirty="0" smtClean="0"/>
          </a:p>
          <a:p>
            <a:endParaRPr lang="zh-TW" altLang="en-US" dirty="0"/>
          </a:p>
        </p:txBody>
      </p:sp>
    </p:spTree>
    <p:extLst>
      <p:ext uri="{BB962C8B-B14F-4D97-AF65-F5344CB8AC3E}">
        <p14:creationId xmlns:p14="http://schemas.microsoft.com/office/powerpoint/2010/main" val="27382058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4"/>
          <p:cNvSpPr>
            <a:spLocks noGrp="1"/>
          </p:cNvSpPr>
          <p:nvPr>
            <p:ph type="sldNum" sz="quarter" idx="11"/>
          </p:nvPr>
        </p:nvSpPr>
        <p:spPr/>
        <p:txBody>
          <a:bodyPr/>
          <a:lstStyle/>
          <a:p>
            <a:r>
              <a:rPr lang="en-US" altLang="zh-TW"/>
              <a:t>3-</a:t>
            </a:r>
            <a:fld id="{526D57F8-9213-4E68-8B39-54AEC1F32D26}" type="slidenum">
              <a:rPr lang="en-US" altLang="zh-TW"/>
              <a:pPr/>
              <a:t>4</a:t>
            </a:fld>
            <a:endParaRPr lang="en-US" altLang="zh-TW"/>
          </a:p>
        </p:txBody>
      </p:sp>
      <p:sp>
        <p:nvSpPr>
          <p:cNvPr id="358402" name="Rectangle 2"/>
          <p:cNvSpPr>
            <a:spLocks noGrp="1" noChangeArrowheads="1"/>
          </p:cNvSpPr>
          <p:nvPr>
            <p:ph type="title"/>
          </p:nvPr>
        </p:nvSpPr>
        <p:spPr>
          <a:xfrm>
            <a:off x="1847850" y="476250"/>
            <a:ext cx="8229600" cy="692150"/>
          </a:xfrm>
        </p:spPr>
        <p:txBody>
          <a:bodyPr>
            <a:normAutofit fontScale="90000"/>
          </a:bodyPr>
          <a:lstStyle/>
          <a:p>
            <a:r>
              <a:rPr lang="zh-TW" altLang="en-US">
                <a:sym typeface="Monotype Sorts" pitchFamily="2" charset="2"/>
              </a:rPr>
              <a:t>我國政府公開金鑰基礎建設之架構</a:t>
            </a:r>
          </a:p>
        </p:txBody>
      </p:sp>
      <p:pic>
        <p:nvPicPr>
          <p:cNvPr id="358449" name="Picture 4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4826" y="1412875"/>
            <a:ext cx="8893175" cy="478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5755081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The implementation problem for ECC</a:t>
            </a:r>
            <a:endParaRPr lang="zh-TW" altLang="en-US" dirty="0"/>
          </a:p>
        </p:txBody>
      </p:sp>
      <p:sp>
        <p:nvSpPr>
          <p:cNvPr id="3" name="內容版面配置區 2"/>
          <p:cNvSpPr>
            <a:spLocks noGrp="1"/>
          </p:cNvSpPr>
          <p:nvPr>
            <p:ph idx="1"/>
          </p:nvPr>
        </p:nvSpPr>
        <p:spPr/>
        <p:txBody>
          <a:bodyPr>
            <a:normAutofit lnSpcReduction="10000"/>
          </a:bodyPr>
          <a:lstStyle/>
          <a:p>
            <a:r>
              <a:rPr lang="en-US" altLang="zh-TW" dirty="0" smtClean="0"/>
              <a:t>ECC involves two basic operations</a:t>
            </a:r>
          </a:p>
          <a:p>
            <a:pPr lvl="1"/>
            <a:r>
              <a:rPr lang="en-US" altLang="zh-TW" dirty="0" smtClean="0"/>
              <a:t>Point addition </a:t>
            </a:r>
          </a:p>
          <a:p>
            <a:pPr lvl="1"/>
            <a:r>
              <a:rPr lang="en-US" altLang="zh-TW" dirty="0" smtClean="0"/>
              <a:t>Point doubling </a:t>
            </a:r>
          </a:p>
          <a:p>
            <a:r>
              <a:rPr lang="en-US" altLang="zh-TW" dirty="0" smtClean="0"/>
              <a:t>Basic </a:t>
            </a:r>
            <a:r>
              <a:rPr lang="en-US" altLang="zh-TW" dirty="0"/>
              <a:t>p</a:t>
            </a:r>
            <a:r>
              <a:rPr lang="en-US" altLang="zh-TW" dirty="0" smtClean="0"/>
              <a:t>oint operation</a:t>
            </a:r>
          </a:p>
          <a:p>
            <a:pPr lvl="1"/>
            <a:r>
              <a:rPr lang="en-US" altLang="zh-TW" dirty="0" smtClean="0"/>
              <a:t>Finite field multiplication and inversion</a:t>
            </a:r>
          </a:p>
          <a:p>
            <a:r>
              <a:rPr lang="en-US" altLang="zh-TW" dirty="0" smtClean="0"/>
              <a:t>finite field multiplication becomes important objective</a:t>
            </a:r>
          </a:p>
          <a:p>
            <a:pPr lvl="1"/>
            <a:r>
              <a:rPr lang="en-US" altLang="zh-TW" dirty="0" smtClean="0"/>
              <a:t>Inversion can be used by recursive multiply-squaring method</a:t>
            </a:r>
          </a:p>
          <a:p>
            <a:pPr lvl="1"/>
            <a:r>
              <a:rPr lang="en-US" altLang="zh-TW" dirty="0" smtClean="0"/>
              <a:t>Squaring in binary field is a sample computation</a:t>
            </a:r>
          </a:p>
          <a:p>
            <a:r>
              <a:rPr lang="en-US" altLang="zh-TW" dirty="0" smtClean="0"/>
              <a:t>Another issue for fast ECC</a:t>
            </a:r>
          </a:p>
          <a:p>
            <a:pPr lvl="1"/>
            <a:r>
              <a:rPr lang="en-US" altLang="zh-TW" dirty="0" smtClean="0"/>
              <a:t>How about derive multiple-operand multiplication </a:t>
            </a:r>
          </a:p>
          <a:p>
            <a:pPr lvl="1"/>
            <a:r>
              <a:rPr lang="en-US" altLang="zh-TW" dirty="0" smtClean="0"/>
              <a:t>It is open issue for hardware designs</a:t>
            </a:r>
          </a:p>
          <a:p>
            <a:endParaRPr lang="zh-TW" altLang="en-US" dirty="0"/>
          </a:p>
        </p:txBody>
      </p:sp>
    </p:spTree>
    <p:extLst>
      <p:ext uri="{BB962C8B-B14F-4D97-AF65-F5344CB8AC3E}">
        <p14:creationId xmlns:p14="http://schemas.microsoft.com/office/powerpoint/2010/main" val="406184328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Finite field multiplication scheme</a:t>
            </a:r>
            <a:endParaRPr lang="zh-TW" altLang="en-US" dirty="0"/>
          </a:p>
        </p:txBody>
      </p:sp>
      <p:sp>
        <p:nvSpPr>
          <p:cNvPr id="3" name="內容版面配置區 2"/>
          <p:cNvSpPr>
            <a:spLocks noGrp="1"/>
          </p:cNvSpPr>
          <p:nvPr>
            <p:ph idx="1"/>
          </p:nvPr>
        </p:nvSpPr>
        <p:spPr/>
        <p:txBody>
          <a:bodyPr/>
          <a:lstStyle/>
          <a:p>
            <a:r>
              <a:rPr lang="en-US" altLang="zh-TW" dirty="0" smtClean="0"/>
              <a:t>Bit-parallel architecture</a:t>
            </a:r>
          </a:p>
          <a:p>
            <a:pPr lvl="1"/>
            <a:r>
              <a:rPr lang="en-US" altLang="zh-TW" dirty="0" smtClean="0"/>
              <a:t>It requires large space complexity and less time delay</a:t>
            </a:r>
          </a:p>
          <a:p>
            <a:r>
              <a:rPr lang="en-US" altLang="zh-TW" dirty="0"/>
              <a:t>Bit-serial </a:t>
            </a:r>
            <a:r>
              <a:rPr lang="en-US" altLang="zh-TW" dirty="0" smtClean="0"/>
              <a:t>architecture</a:t>
            </a:r>
          </a:p>
          <a:p>
            <a:pPr lvl="1"/>
            <a:r>
              <a:rPr lang="en-US" altLang="zh-TW" dirty="0" smtClean="0"/>
              <a:t>It require less space complexity and large computation time</a:t>
            </a:r>
            <a:endParaRPr lang="en-US" altLang="zh-TW" dirty="0"/>
          </a:p>
          <a:p>
            <a:r>
              <a:rPr lang="en-US" altLang="zh-TW" dirty="0" smtClean="0"/>
              <a:t>Digit-level architecture</a:t>
            </a:r>
          </a:p>
          <a:p>
            <a:pPr lvl="1"/>
            <a:r>
              <a:rPr lang="en-US" altLang="zh-TW" dirty="0" smtClean="0"/>
              <a:t>digit-in parallel-out</a:t>
            </a:r>
          </a:p>
          <a:p>
            <a:pPr lvl="1"/>
            <a:r>
              <a:rPr lang="en-US" altLang="zh-TW" dirty="0" smtClean="0"/>
              <a:t>Parallel-in parallel-out</a:t>
            </a:r>
          </a:p>
          <a:p>
            <a:pPr lvl="1"/>
            <a:r>
              <a:rPr lang="en-US" altLang="zh-TW" dirty="0" smtClean="0"/>
              <a:t>Parallel-in digit-out</a:t>
            </a:r>
          </a:p>
          <a:p>
            <a:pPr lvl="1"/>
            <a:r>
              <a:rPr lang="en-US" altLang="zh-TW" dirty="0" smtClean="0"/>
              <a:t>Digit-in digit-out</a:t>
            </a:r>
          </a:p>
          <a:p>
            <a:pPr marL="457200" lvl="1" indent="0">
              <a:buNone/>
            </a:pPr>
            <a:endParaRPr lang="en-US" altLang="zh-TW" dirty="0" smtClean="0"/>
          </a:p>
          <a:p>
            <a:pPr marL="457200" lvl="1" indent="0">
              <a:buNone/>
            </a:pPr>
            <a:endParaRPr lang="zh-TW" altLang="en-US" dirty="0"/>
          </a:p>
        </p:txBody>
      </p:sp>
    </p:spTree>
    <p:extLst>
      <p:ext uri="{BB962C8B-B14F-4D97-AF65-F5344CB8AC3E}">
        <p14:creationId xmlns:p14="http://schemas.microsoft.com/office/powerpoint/2010/main" val="75555359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smtClean="0"/>
              <a:t>Subquadratic</a:t>
            </a:r>
            <a:r>
              <a:rPr lang="en-US" altLang="zh-TW" dirty="0" smtClean="0"/>
              <a:t> space computational algorithm for finite field multiplication</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fontScale="92500" lnSpcReduction="20000"/>
              </a:bodyPr>
              <a:lstStyle/>
              <a:p>
                <a:r>
                  <a:rPr lang="en-US" altLang="zh-TW" dirty="0" err="1" smtClean="0"/>
                  <a:t>Karatsuba</a:t>
                </a:r>
                <a:r>
                  <a:rPr lang="en-US" altLang="zh-TW" dirty="0" smtClean="0"/>
                  <a:t> algorithm (KA)</a:t>
                </a:r>
              </a:p>
              <a:p>
                <a:pPr lvl="1"/>
                <a:r>
                  <a:rPr lang="en-US" altLang="zh-TW" dirty="0" smtClean="0"/>
                  <a:t>It involve 2-way and 3-way decompositions</a:t>
                </a:r>
              </a:p>
              <a:p>
                <a:pPr lvl="1"/>
                <a:r>
                  <a:rPr lang="en-US" altLang="zh-TW" dirty="0" smtClean="0"/>
                  <a:t>2-way KA require </a:t>
                </a:r>
                <a14:m>
                  <m:oMath xmlns:m="http://schemas.openxmlformats.org/officeDocument/2006/math">
                    <m:r>
                      <a:rPr lang="en-US" altLang="zh-TW" i="1" dirty="0" smtClean="0">
                        <a:latin typeface="Cambria Math" panose="02040503050406030204" pitchFamily="18" charset="0"/>
                      </a:rPr>
                      <m:t>𝑂</m:t>
                    </m:r>
                    <m:r>
                      <a:rPr lang="en-US" altLang="zh-TW" i="1" dirty="0" smtClean="0">
                        <a:latin typeface="Cambria Math" panose="02040503050406030204" pitchFamily="18" charset="0"/>
                      </a:rPr>
                      <m:t>(</m:t>
                    </m:r>
                    <m:sSup>
                      <m:sSupPr>
                        <m:ctrlPr>
                          <a:rPr lang="en-US" altLang="zh-TW" i="1" dirty="0" smtClean="0">
                            <a:latin typeface="Cambria Math" panose="02040503050406030204" pitchFamily="18" charset="0"/>
                          </a:rPr>
                        </m:ctrlPr>
                      </m:sSupPr>
                      <m:e>
                        <m:r>
                          <a:rPr lang="en-US" altLang="zh-TW" b="0" i="1" dirty="0" smtClean="0">
                            <a:latin typeface="Cambria Math" panose="02040503050406030204" pitchFamily="18" charset="0"/>
                          </a:rPr>
                          <m:t>𝑛</m:t>
                        </m:r>
                      </m:e>
                      <m:sup>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𝑙𝑜𝑔</m:t>
                            </m:r>
                          </m:e>
                          <m:sub>
                            <m:r>
                              <a:rPr lang="en-US" altLang="zh-TW" b="0" i="1" smtClean="0">
                                <a:latin typeface="Cambria Math" panose="02040503050406030204" pitchFamily="18" charset="0"/>
                              </a:rPr>
                              <m:t>2</m:t>
                            </m:r>
                          </m:sub>
                        </m:sSub>
                        <m:r>
                          <a:rPr lang="en-US" altLang="zh-TW" b="0" i="1" smtClean="0">
                            <a:latin typeface="Cambria Math" panose="02040503050406030204" pitchFamily="18" charset="0"/>
                          </a:rPr>
                          <m:t>3</m:t>
                        </m:r>
                      </m:sup>
                    </m:sSup>
                    <m:r>
                      <a:rPr lang="en-US" altLang="zh-TW" i="1" dirty="0" smtClean="0">
                        <a:latin typeface="Cambria Math" panose="02040503050406030204" pitchFamily="18" charset="0"/>
                      </a:rPr>
                      <m:t>)</m:t>
                    </m:r>
                  </m:oMath>
                </a14:m>
                <a:r>
                  <a:rPr lang="en-US" altLang="zh-TW" dirty="0" smtClean="0"/>
                  <a:t> space complexity and </a:t>
                </a:r>
                <a14:m>
                  <m:oMath xmlns:m="http://schemas.openxmlformats.org/officeDocument/2006/math">
                    <m:r>
                      <a:rPr lang="en-US" altLang="zh-TW" i="1" dirty="0" smtClean="0">
                        <a:latin typeface="Cambria Math" panose="02040503050406030204" pitchFamily="18" charset="0"/>
                      </a:rPr>
                      <m:t>𝑂</m:t>
                    </m:r>
                    <m:r>
                      <a:rPr lang="en-US" altLang="zh-TW" i="1" dirty="0" smtClean="0">
                        <a:latin typeface="Cambria Math" panose="02040503050406030204" pitchFamily="18" charset="0"/>
                      </a:rPr>
                      <m:t>(</m:t>
                    </m:r>
                    <m:sSub>
                      <m:sSubPr>
                        <m:ctrlPr>
                          <a:rPr lang="en-US" altLang="zh-TW" i="1" dirty="0" smtClean="0">
                            <a:latin typeface="Cambria Math" panose="02040503050406030204" pitchFamily="18" charset="0"/>
                          </a:rPr>
                        </m:ctrlPr>
                      </m:sSubPr>
                      <m:e>
                        <m:r>
                          <a:rPr lang="en-US" altLang="zh-TW" b="0" i="1" dirty="0" smtClean="0">
                            <a:latin typeface="Cambria Math" panose="02040503050406030204" pitchFamily="18" charset="0"/>
                          </a:rPr>
                          <m:t>𝑙𝑜𝑔</m:t>
                        </m:r>
                      </m:e>
                      <m:sub>
                        <m:r>
                          <a:rPr lang="en-US" altLang="zh-TW" b="0" i="1" dirty="0" smtClean="0">
                            <a:latin typeface="Cambria Math" panose="02040503050406030204" pitchFamily="18" charset="0"/>
                          </a:rPr>
                          <m:t>2</m:t>
                        </m:r>
                      </m:sub>
                    </m:sSub>
                    <m:r>
                      <a:rPr lang="en-US" altLang="zh-TW" i="1" dirty="0" err="1" smtClean="0">
                        <a:latin typeface="Cambria Math" panose="02040503050406030204" pitchFamily="18" charset="0"/>
                      </a:rPr>
                      <m:t>𝑚</m:t>
                    </m:r>
                    <m:r>
                      <a:rPr lang="en-US" altLang="zh-TW" i="1" dirty="0" smtClean="0">
                        <a:latin typeface="Cambria Math" panose="02040503050406030204" pitchFamily="18" charset="0"/>
                      </a:rPr>
                      <m:t>)</m:t>
                    </m:r>
                  </m:oMath>
                </a14:m>
                <a:r>
                  <a:rPr lang="en-US" altLang="zh-TW" dirty="0" smtClean="0"/>
                  <a:t> time complexity</a:t>
                </a:r>
              </a:p>
              <a:p>
                <a:r>
                  <a:rPr lang="en-US" altLang="zh-TW" dirty="0" smtClean="0"/>
                  <a:t>Took-Cook algorithm (TCA)</a:t>
                </a:r>
              </a:p>
              <a:p>
                <a:pPr lvl="1"/>
                <a:r>
                  <a:rPr lang="en-US" altLang="zh-TW" dirty="0" smtClean="0"/>
                  <a:t>Took-Cook algorithm is generalized </a:t>
                </a:r>
                <a:r>
                  <a:rPr lang="en-US" altLang="zh-TW" dirty="0" err="1" smtClean="0"/>
                  <a:t>Karatsuba</a:t>
                </a:r>
                <a:r>
                  <a:rPr lang="en-US" altLang="zh-TW" dirty="0" smtClean="0"/>
                  <a:t> algorithm</a:t>
                </a:r>
              </a:p>
              <a:p>
                <a:pPr lvl="1"/>
                <a14:m>
                  <m:oMath xmlns:m="http://schemas.openxmlformats.org/officeDocument/2006/math">
                    <m:r>
                      <a:rPr lang="en-US" altLang="zh-TW" b="0" i="1" smtClean="0">
                        <a:latin typeface="Cambria Math" panose="02040503050406030204" pitchFamily="18" charset="0"/>
                      </a:rPr>
                      <m:t>𝑂</m:t>
                    </m:r>
                    <m:r>
                      <a:rPr lang="en-US" altLang="zh-TW" b="0" i="1" smtClean="0">
                        <a:latin typeface="Cambria Math" panose="02040503050406030204" pitchFamily="18" charset="0"/>
                      </a:rPr>
                      <m:t>(</m:t>
                    </m:r>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𝑚</m:t>
                        </m:r>
                      </m:e>
                      <m:sup>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𝑙𝑜𝑔</m:t>
                            </m:r>
                          </m:e>
                          <m:sub>
                            <m:r>
                              <a:rPr lang="en-US" altLang="zh-TW" b="0" i="1" smtClean="0">
                                <a:latin typeface="Cambria Math" panose="02040503050406030204" pitchFamily="18" charset="0"/>
                              </a:rPr>
                              <m:t>𝑛</m:t>
                            </m:r>
                          </m:sub>
                        </m:sSub>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2</m:t>
                            </m:r>
                            <m:r>
                              <a:rPr lang="en-US" altLang="zh-TW" b="0" i="1" smtClean="0">
                                <a:latin typeface="Cambria Math" panose="02040503050406030204" pitchFamily="18" charset="0"/>
                              </a:rPr>
                              <m:t>𝑛</m:t>
                            </m:r>
                            <m:r>
                              <a:rPr lang="en-US" altLang="zh-TW" b="0" i="1" smtClean="0">
                                <a:latin typeface="Cambria Math" panose="02040503050406030204" pitchFamily="18" charset="0"/>
                              </a:rPr>
                              <m:t>−1</m:t>
                            </m:r>
                          </m:e>
                        </m:d>
                      </m:sup>
                    </m:sSup>
                    <m:r>
                      <a:rPr lang="en-US" altLang="zh-TW" b="0" i="1" smtClean="0">
                        <a:latin typeface="Cambria Math" panose="02040503050406030204" pitchFamily="18" charset="0"/>
                      </a:rPr>
                      <m:t>)</m:t>
                    </m:r>
                  </m:oMath>
                </a14:m>
                <a:r>
                  <a:rPr lang="en-US" altLang="zh-TW" dirty="0" smtClean="0"/>
                  <a:t> space complexity and </a:t>
                </a:r>
                <a14:m>
                  <m:oMath xmlns:m="http://schemas.openxmlformats.org/officeDocument/2006/math">
                    <m:r>
                      <a:rPr lang="en-US" altLang="zh-TW" i="1" dirty="0" smtClean="0">
                        <a:latin typeface="Cambria Math" panose="02040503050406030204" pitchFamily="18" charset="0"/>
                      </a:rPr>
                      <m:t>𝑂</m:t>
                    </m:r>
                    <m:r>
                      <a:rPr lang="en-US" altLang="zh-TW" i="1" dirty="0" smtClean="0">
                        <a:latin typeface="Cambria Math" panose="02040503050406030204" pitchFamily="18" charset="0"/>
                      </a:rPr>
                      <m:t>(</m:t>
                    </m:r>
                    <m:sSub>
                      <m:sSubPr>
                        <m:ctrlPr>
                          <a:rPr lang="en-US" altLang="zh-TW" i="1" dirty="0" smtClean="0">
                            <a:latin typeface="Cambria Math" panose="02040503050406030204" pitchFamily="18" charset="0"/>
                          </a:rPr>
                        </m:ctrlPr>
                      </m:sSubPr>
                      <m:e>
                        <m:r>
                          <a:rPr lang="en-US" altLang="zh-TW" b="0" i="1" dirty="0" smtClean="0">
                            <a:latin typeface="Cambria Math" panose="02040503050406030204" pitchFamily="18" charset="0"/>
                          </a:rPr>
                          <m:t>𝑙𝑜𝑔</m:t>
                        </m:r>
                      </m:e>
                      <m:sub>
                        <m:r>
                          <a:rPr lang="en-US" altLang="zh-TW" b="0" i="1" dirty="0" smtClean="0">
                            <a:latin typeface="Cambria Math" panose="02040503050406030204" pitchFamily="18" charset="0"/>
                          </a:rPr>
                          <m:t>2</m:t>
                        </m:r>
                      </m:sub>
                    </m:sSub>
                    <m:r>
                      <a:rPr lang="en-US" altLang="zh-TW" i="1" dirty="0" err="1" smtClean="0">
                        <a:latin typeface="Cambria Math" panose="02040503050406030204" pitchFamily="18" charset="0"/>
                      </a:rPr>
                      <m:t>𝑚</m:t>
                    </m:r>
                    <m:r>
                      <a:rPr lang="en-US" altLang="zh-TW" i="1" dirty="0" smtClean="0">
                        <a:latin typeface="Cambria Math" panose="02040503050406030204" pitchFamily="18" charset="0"/>
                      </a:rPr>
                      <m:t>)</m:t>
                    </m:r>
                  </m:oMath>
                </a14:m>
                <a:r>
                  <a:rPr lang="en-US" altLang="zh-TW" dirty="0" smtClean="0"/>
                  <a:t> time complexity</a:t>
                </a:r>
              </a:p>
              <a:p>
                <a:r>
                  <a:rPr lang="en-US" altLang="zh-TW" dirty="0" err="1" smtClean="0"/>
                  <a:t>Toeplitz</a:t>
                </a:r>
                <a:r>
                  <a:rPr lang="en-US" altLang="zh-TW" dirty="0" smtClean="0"/>
                  <a:t> matrix-vector product (TMVP) decomposition</a:t>
                </a:r>
              </a:p>
              <a:p>
                <a:pPr lvl="1"/>
                <a:r>
                  <a:rPr lang="en-US" altLang="zh-TW" dirty="0" smtClean="0"/>
                  <a:t>It is a special class of  KA</a:t>
                </a:r>
              </a:p>
              <a:p>
                <a:pPr lvl="1"/>
                <a:r>
                  <a:rPr lang="en-US" altLang="zh-TW" dirty="0" smtClean="0"/>
                  <a:t>It can obtain less 25% space complexity compared to KA</a:t>
                </a:r>
              </a:p>
              <a:p>
                <a:r>
                  <a:rPr lang="en-US" altLang="zh-TW" dirty="0" smtClean="0"/>
                  <a:t>Finite field Fourier transform</a:t>
                </a:r>
              </a:p>
              <a:p>
                <a:pPr lvl="1"/>
                <a:r>
                  <a:rPr lang="en-US" altLang="zh-TW" dirty="0" smtClean="0"/>
                  <a:t>Such as </a:t>
                </a:r>
                <a:r>
                  <a:rPr lang="en-US" altLang="zh-TW" dirty="0" err="1" smtClean="0"/>
                  <a:t>Winograd</a:t>
                </a:r>
                <a:r>
                  <a:rPr lang="en-US" altLang="zh-TW" dirty="0" smtClean="0"/>
                  <a:t> algorithm</a:t>
                </a:r>
              </a:p>
              <a:p>
                <a:pPr lvl="1"/>
                <a:r>
                  <a:rPr lang="en-US" altLang="zh-TW" dirty="0" smtClean="0"/>
                  <a:t>It can use discrete </a:t>
                </a:r>
                <a:r>
                  <a:rPr lang="en-US" altLang="zh-TW" dirty="0" err="1" smtClean="0"/>
                  <a:t>fourier</a:t>
                </a:r>
                <a:r>
                  <a:rPr lang="en-US" altLang="zh-TW" dirty="0" smtClean="0"/>
                  <a:t> transform approach</a:t>
                </a: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0">
                <a:blip r:embed="rId2"/>
                <a:stretch>
                  <a:fillRect l="-928" t="-350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2323454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smtClean="0"/>
              <a:t>Toom</a:t>
            </a:r>
            <a:r>
              <a:rPr lang="en-US" altLang="zh-TW" dirty="0" smtClean="0"/>
              <a:t>-Cook algorithm (TCA)</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fontScale="92500" lnSpcReduction="10000"/>
              </a:bodyPr>
              <a:lstStyle/>
              <a:p>
                <a:pPr marL="0" indent="0">
                  <a:buNone/>
                </a:pPr>
                <a:r>
                  <a:rPr lang="en-US" altLang="zh-TW" dirty="0" smtClean="0"/>
                  <a:t>Let </a:t>
                </a:r>
                <a14:m>
                  <m:oMath xmlns:m="http://schemas.openxmlformats.org/officeDocument/2006/math">
                    <m:r>
                      <a:rPr lang="en-US" altLang="zh-TW" i="1" dirty="0" smtClean="0">
                        <a:latin typeface="Cambria Math" panose="02040503050406030204" pitchFamily="18" charset="0"/>
                      </a:rPr>
                      <m:t>𝐴</m:t>
                    </m:r>
                    <m:r>
                      <a:rPr lang="en-US" altLang="zh-TW" i="1" dirty="0" smtClean="0">
                        <a:latin typeface="Cambria Math" panose="02040503050406030204" pitchFamily="18" charset="0"/>
                      </a:rPr>
                      <m:t>=</m:t>
                    </m:r>
                    <m:nary>
                      <m:naryPr>
                        <m:chr m:val="∑"/>
                        <m:ctrlPr>
                          <a:rPr lang="en-US" altLang="zh-TW" i="1" dirty="0" smtClean="0">
                            <a:latin typeface="Cambria Math" panose="02040503050406030204" pitchFamily="18" charset="0"/>
                          </a:rPr>
                        </m:ctrlPr>
                      </m:naryPr>
                      <m:sub>
                        <m:r>
                          <m:rPr>
                            <m:brk m:alnAt="23"/>
                          </m:rPr>
                          <a:rPr lang="en-US" altLang="zh-TW" b="0" i="1" dirty="0" smtClean="0">
                            <a:latin typeface="Cambria Math" panose="02040503050406030204" pitchFamily="18" charset="0"/>
                          </a:rPr>
                          <m:t>𝑖</m:t>
                        </m:r>
                        <m:r>
                          <a:rPr lang="en-US" altLang="zh-TW" b="0" i="1" dirty="0" smtClean="0">
                            <a:latin typeface="Cambria Math" panose="02040503050406030204" pitchFamily="18" charset="0"/>
                          </a:rPr>
                          <m:t>=0</m:t>
                        </m:r>
                      </m:sub>
                      <m:sup>
                        <m:r>
                          <a:rPr lang="en-US" altLang="zh-TW" b="0" i="1" dirty="0" smtClean="0">
                            <a:latin typeface="Cambria Math" panose="02040503050406030204" pitchFamily="18" charset="0"/>
                          </a:rPr>
                          <m:t>𝑛</m:t>
                        </m:r>
                        <m:r>
                          <a:rPr lang="en-US" altLang="zh-TW" b="0" i="1" dirty="0" smtClean="0">
                            <a:latin typeface="Cambria Math" panose="02040503050406030204" pitchFamily="18" charset="0"/>
                          </a:rPr>
                          <m:t>−1</m:t>
                        </m:r>
                      </m:sup>
                      <m:e>
                        <m:sSub>
                          <m:sSubPr>
                            <m:ctrlPr>
                              <a:rPr lang="en-US" altLang="zh-TW" i="1" dirty="0" smtClean="0">
                                <a:latin typeface="Cambria Math" panose="02040503050406030204" pitchFamily="18" charset="0"/>
                              </a:rPr>
                            </m:ctrlPr>
                          </m:sSubPr>
                          <m:e>
                            <m:r>
                              <a:rPr lang="en-US" altLang="zh-TW" b="0" i="1" dirty="0" smtClean="0">
                                <a:latin typeface="Cambria Math" panose="02040503050406030204" pitchFamily="18" charset="0"/>
                              </a:rPr>
                              <m:t>𝐴</m:t>
                            </m:r>
                          </m:e>
                          <m:sub>
                            <m:r>
                              <a:rPr lang="en-US" altLang="zh-TW" b="0" i="1" dirty="0" smtClean="0">
                                <a:latin typeface="Cambria Math" panose="02040503050406030204" pitchFamily="18" charset="0"/>
                              </a:rPr>
                              <m:t>𝑖</m:t>
                            </m:r>
                          </m:sub>
                        </m:sSub>
                        <m:sSup>
                          <m:sSupPr>
                            <m:ctrlPr>
                              <a:rPr lang="en-US" altLang="zh-TW" i="1" dirty="0" smtClean="0">
                                <a:latin typeface="Cambria Math" panose="02040503050406030204" pitchFamily="18" charset="0"/>
                              </a:rPr>
                            </m:ctrlPr>
                          </m:sSupPr>
                          <m:e>
                            <m:r>
                              <a:rPr lang="en-US" altLang="zh-TW" b="0" i="1" dirty="0" smtClean="0">
                                <a:latin typeface="Cambria Math" panose="02040503050406030204" pitchFamily="18" charset="0"/>
                              </a:rPr>
                              <m:t>𝑥</m:t>
                            </m:r>
                          </m:e>
                          <m:sup>
                            <m:r>
                              <a:rPr lang="en-US" altLang="zh-TW" b="0" i="1" dirty="0" smtClean="0">
                                <a:latin typeface="Cambria Math" panose="02040503050406030204" pitchFamily="18" charset="0"/>
                              </a:rPr>
                              <m:t>𝑖</m:t>
                            </m:r>
                          </m:sup>
                        </m:sSup>
                      </m:e>
                    </m:nary>
                  </m:oMath>
                </a14:m>
                <a:r>
                  <a:rPr lang="en-US" altLang="zh-TW" dirty="0"/>
                  <a:t>  and </a:t>
                </a:r>
                <a14:m>
                  <m:oMath xmlns:m="http://schemas.openxmlformats.org/officeDocument/2006/math">
                    <m:r>
                      <a:rPr lang="en-US" altLang="zh-TW" b="0" i="1" dirty="0" smtClean="0">
                        <a:latin typeface="Cambria Math" panose="02040503050406030204" pitchFamily="18" charset="0"/>
                      </a:rPr>
                      <m:t>𝐵</m:t>
                    </m:r>
                    <m:r>
                      <a:rPr lang="en-US" altLang="zh-TW" i="1" dirty="0">
                        <a:latin typeface="Cambria Math" panose="02040503050406030204" pitchFamily="18" charset="0"/>
                      </a:rPr>
                      <m:t>=</m:t>
                    </m:r>
                    <m:nary>
                      <m:naryPr>
                        <m:chr m:val="∑"/>
                        <m:ctrlPr>
                          <a:rPr lang="en-US" altLang="zh-TW" i="1" dirty="0">
                            <a:latin typeface="Cambria Math" panose="02040503050406030204" pitchFamily="18" charset="0"/>
                          </a:rPr>
                        </m:ctrlPr>
                      </m:naryPr>
                      <m:sub>
                        <m:r>
                          <m:rPr>
                            <m:brk m:alnAt="23"/>
                          </m:rPr>
                          <a:rPr lang="en-US" altLang="zh-TW" i="1" dirty="0">
                            <a:latin typeface="Cambria Math" panose="02040503050406030204" pitchFamily="18" charset="0"/>
                          </a:rPr>
                          <m:t>𝑖</m:t>
                        </m:r>
                        <m:r>
                          <a:rPr lang="en-US" altLang="zh-TW" i="1" dirty="0">
                            <a:latin typeface="Cambria Math" panose="02040503050406030204" pitchFamily="18" charset="0"/>
                          </a:rPr>
                          <m:t>=0</m:t>
                        </m:r>
                      </m:sub>
                      <m:sup>
                        <m:r>
                          <a:rPr lang="en-US" altLang="zh-TW" i="1" dirty="0">
                            <a:latin typeface="Cambria Math" panose="02040503050406030204" pitchFamily="18" charset="0"/>
                          </a:rPr>
                          <m:t>𝑛</m:t>
                        </m:r>
                        <m:r>
                          <a:rPr lang="en-US" altLang="zh-TW" i="1" dirty="0">
                            <a:latin typeface="Cambria Math" panose="02040503050406030204" pitchFamily="18" charset="0"/>
                          </a:rPr>
                          <m:t>−1</m:t>
                        </m:r>
                      </m:sup>
                      <m:e>
                        <m:sSub>
                          <m:sSubPr>
                            <m:ctrlPr>
                              <a:rPr lang="en-US" altLang="zh-TW" i="1" dirty="0">
                                <a:latin typeface="Cambria Math" panose="02040503050406030204" pitchFamily="18" charset="0"/>
                              </a:rPr>
                            </m:ctrlPr>
                          </m:sSubPr>
                          <m:e>
                            <m:r>
                              <a:rPr lang="en-US" altLang="zh-TW" b="0" i="1" dirty="0" smtClean="0">
                                <a:latin typeface="Cambria Math" panose="02040503050406030204" pitchFamily="18" charset="0"/>
                              </a:rPr>
                              <m:t>𝐵</m:t>
                            </m:r>
                          </m:e>
                          <m:sub>
                            <m:r>
                              <a:rPr lang="en-US" altLang="zh-TW" i="1" dirty="0">
                                <a:latin typeface="Cambria Math" panose="02040503050406030204" pitchFamily="18" charset="0"/>
                              </a:rPr>
                              <m:t>𝑖</m:t>
                            </m:r>
                          </m:sub>
                        </m:sSub>
                        <m:sSup>
                          <m:sSupPr>
                            <m:ctrlPr>
                              <a:rPr lang="en-US" altLang="zh-TW" i="1" dirty="0">
                                <a:latin typeface="Cambria Math" panose="02040503050406030204" pitchFamily="18" charset="0"/>
                              </a:rPr>
                            </m:ctrlPr>
                          </m:sSupPr>
                          <m:e>
                            <m:r>
                              <a:rPr lang="en-US" altLang="zh-TW" i="1" dirty="0">
                                <a:latin typeface="Cambria Math" panose="02040503050406030204" pitchFamily="18" charset="0"/>
                              </a:rPr>
                              <m:t>𝑥</m:t>
                            </m:r>
                          </m:e>
                          <m:sup>
                            <m:r>
                              <a:rPr lang="en-US" altLang="zh-TW" i="1" dirty="0">
                                <a:latin typeface="Cambria Math" panose="02040503050406030204" pitchFamily="18" charset="0"/>
                              </a:rPr>
                              <m:t>𝑖</m:t>
                            </m:r>
                          </m:sup>
                        </m:sSup>
                      </m:e>
                    </m:nary>
                  </m:oMath>
                </a14:m>
                <a:r>
                  <a:rPr lang="en-US" altLang="zh-TW" dirty="0"/>
                  <a:t>  be two polynomials in R[x</a:t>
                </a:r>
                <a:r>
                  <a:rPr lang="en-US" altLang="zh-TW" dirty="0" smtClean="0"/>
                  <a:t>]</a:t>
                </a:r>
              </a:p>
              <a:p>
                <a:pPr marL="0" indent="0">
                  <a:buNone/>
                </a:pPr>
                <a:r>
                  <a:rPr lang="en-US" altLang="zh-TW" dirty="0" err="1" smtClean="0"/>
                  <a:t>Toom</a:t>
                </a:r>
                <a:r>
                  <a:rPr lang="en-US" altLang="zh-TW" dirty="0" smtClean="0"/>
                  <a:t>-Cook algorithm</a:t>
                </a:r>
              </a:p>
              <a:p>
                <a:r>
                  <a:rPr lang="en-US" altLang="zh-TW" dirty="0"/>
                  <a:t>Evaluation Point (EP) stage:</a:t>
                </a:r>
              </a:p>
              <a:p>
                <a:pPr lvl="1"/>
                <a:r>
                  <a:rPr lang="en-US" altLang="zh-TW" dirty="0" smtClean="0"/>
                  <a:t>we </a:t>
                </a:r>
                <a:r>
                  <a:rPr lang="en-US" altLang="zh-TW" dirty="0"/>
                  <a:t>can select </a:t>
                </a:r>
                <a:r>
                  <a:rPr lang="en-US" altLang="zh-TW" dirty="0" smtClean="0"/>
                  <a:t>2n-1  </a:t>
                </a:r>
                <a:r>
                  <a:rPr lang="en-US" altLang="zh-TW" dirty="0"/>
                  <a:t>distinct values, </a:t>
                </a:r>
                <a14:m>
                  <m:oMath xmlns:m="http://schemas.openxmlformats.org/officeDocument/2006/math">
                    <m:sSub>
                      <m:sSubPr>
                        <m:ctrlPr>
                          <a:rPr lang="en-US" altLang="zh-TW" b="0" i="1" smtClean="0">
                            <a:latin typeface="Cambria Math" panose="02040503050406030204" pitchFamily="18" charset="0"/>
                          </a:rPr>
                        </m:ctrlPr>
                      </m:sSubPr>
                      <m:e>
                        <m:r>
                          <a:rPr lang="zh-TW" altLang="en-US" b="0" i="1" smtClean="0">
                            <a:latin typeface="Cambria Math" panose="02040503050406030204" pitchFamily="18" charset="0"/>
                          </a:rPr>
                          <m:t>𝛽</m:t>
                        </m:r>
                      </m:e>
                      <m:sub>
                        <m:r>
                          <a:rPr lang="en-US" altLang="zh-TW" b="0" i="1" smtClean="0">
                            <a:latin typeface="Cambria Math" panose="02040503050406030204" pitchFamily="18" charset="0"/>
                          </a:rPr>
                          <m:t>0</m:t>
                        </m:r>
                      </m:sub>
                    </m:sSub>
                    <m:r>
                      <a:rPr lang="en-US" altLang="zh-TW" b="0" i="1" smtClean="0">
                        <a:latin typeface="Cambria Math" panose="02040503050406030204" pitchFamily="18" charset="0"/>
                      </a:rPr>
                      <m:t>,</m:t>
                    </m:r>
                    <m:sSub>
                      <m:sSubPr>
                        <m:ctrlPr>
                          <a:rPr lang="en-US" altLang="zh-TW" i="1">
                            <a:latin typeface="Cambria Math" panose="02040503050406030204" pitchFamily="18" charset="0"/>
                          </a:rPr>
                        </m:ctrlPr>
                      </m:sSubPr>
                      <m:e>
                        <m:r>
                          <a:rPr lang="zh-TW" altLang="en-US" i="1">
                            <a:latin typeface="Cambria Math" panose="02040503050406030204" pitchFamily="18" charset="0"/>
                          </a:rPr>
                          <m:t>𝛽</m:t>
                        </m:r>
                      </m:e>
                      <m:sub>
                        <m:r>
                          <a:rPr lang="en-US" altLang="zh-TW" b="0" i="1" smtClean="0">
                            <a:latin typeface="Cambria Math" panose="02040503050406030204" pitchFamily="18" charset="0"/>
                          </a:rPr>
                          <m:t>1</m:t>
                        </m:r>
                      </m:sub>
                    </m:sSub>
                    <m:r>
                      <a:rPr lang="en-US" altLang="zh-TW" b="0" i="1" smtClean="0">
                        <a:latin typeface="Cambria Math" panose="02040503050406030204" pitchFamily="18" charset="0"/>
                      </a:rPr>
                      <m:t>,…,</m:t>
                    </m:r>
                    <m:sSub>
                      <m:sSubPr>
                        <m:ctrlPr>
                          <a:rPr lang="en-US" altLang="zh-TW" i="1">
                            <a:latin typeface="Cambria Math" panose="02040503050406030204" pitchFamily="18" charset="0"/>
                          </a:rPr>
                        </m:ctrlPr>
                      </m:sSubPr>
                      <m:e>
                        <m:r>
                          <a:rPr lang="zh-TW" altLang="en-US" i="1">
                            <a:latin typeface="Cambria Math" panose="02040503050406030204" pitchFamily="18" charset="0"/>
                          </a:rPr>
                          <m:t>𝛽</m:t>
                        </m:r>
                      </m:e>
                      <m:sub>
                        <m:r>
                          <a:rPr lang="en-US" altLang="zh-TW" b="0" i="1" smtClean="0">
                            <a:latin typeface="Cambria Math" panose="02040503050406030204" pitchFamily="18" charset="0"/>
                          </a:rPr>
                          <m:t>2</m:t>
                        </m:r>
                        <m:r>
                          <a:rPr lang="en-US" altLang="zh-TW" b="0" i="1" smtClean="0">
                            <a:latin typeface="Cambria Math" panose="02040503050406030204" pitchFamily="18" charset="0"/>
                          </a:rPr>
                          <m:t>𝑛</m:t>
                        </m:r>
                        <m:r>
                          <a:rPr lang="en-US" altLang="zh-TW" b="0" i="1" smtClean="0">
                            <a:latin typeface="Cambria Math" panose="02040503050406030204" pitchFamily="18" charset="0"/>
                          </a:rPr>
                          <m:t>−2</m:t>
                        </m:r>
                      </m:sub>
                    </m:sSub>
                  </m:oMath>
                </a14:m>
                <a:endParaRPr lang="en-US" altLang="zh-TW" dirty="0" smtClean="0"/>
              </a:p>
              <a:p>
                <a:pPr lvl="1"/>
                <a:r>
                  <a:rPr lang="en-US" altLang="zh-TW" dirty="0" smtClean="0"/>
                  <a:t>computing </a:t>
                </a:r>
                <a:r>
                  <a:rPr lang="en-US" altLang="zh-TW" dirty="0"/>
                  <a:t>the evaluation points </a:t>
                </a:r>
                <a14:m>
                  <m:oMath xmlns:m="http://schemas.openxmlformats.org/officeDocument/2006/math">
                    <m:r>
                      <a:rPr lang="en-US" altLang="zh-TW" i="1" dirty="0">
                        <a:latin typeface="Cambria Math" panose="02040503050406030204" pitchFamily="18" charset="0"/>
                      </a:rPr>
                      <m:t>𝐴</m:t>
                    </m:r>
                    <m:r>
                      <a:rPr lang="en-US" altLang="zh-TW" b="0" i="1" dirty="0" smtClean="0">
                        <a:latin typeface="Cambria Math" panose="02040503050406030204" pitchFamily="18" charset="0"/>
                      </a:rPr>
                      <m:t>(</m:t>
                    </m:r>
                    <m:sSub>
                      <m:sSubPr>
                        <m:ctrlPr>
                          <a:rPr lang="en-US" altLang="zh-TW" i="1">
                            <a:latin typeface="Cambria Math" panose="02040503050406030204" pitchFamily="18" charset="0"/>
                          </a:rPr>
                        </m:ctrlPr>
                      </m:sSubPr>
                      <m:e>
                        <m:r>
                          <a:rPr lang="zh-TW" altLang="en-US" i="1">
                            <a:latin typeface="Cambria Math" panose="02040503050406030204" pitchFamily="18" charset="0"/>
                          </a:rPr>
                          <m:t>𝛽</m:t>
                        </m:r>
                      </m:e>
                      <m:sub>
                        <m:r>
                          <a:rPr lang="en-US" altLang="zh-TW" b="0" i="1" smtClean="0">
                            <a:latin typeface="Cambria Math" panose="02040503050406030204" pitchFamily="18" charset="0"/>
                          </a:rPr>
                          <m:t>𝑖</m:t>
                        </m:r>
                      </m:sub>
                    </m:sSub>
                    <m:r>
                      <a:rPr lang="en-US" altLang="zh-TW" b="0" i="1" smtClean="0">
                        <a:latin typeface="Cambria Math" panose="02040503050406030204" pitchFamily="18" charset="0"/>
                      </a:rPr>
                      <m:t>)</m:t>
                    </m:r>
                    <m:r>
                      <a:rPr lang="en-US" altLang="zh-TW" i="1" dirty="0">
                        <a:latin typeface="Cambria Math" panose="02040503050406030204" pitchFamily="18" charset="0"/>
                      </a:rPr>
                      <m:t>=</m:t>
                    </m:r>
                    <m:nary>
                      <m:naryPr>
                        <m:chr m:val="∑"/>
                        <m:ctrlPr>
                          <a:rPr lang="en-US" altLang="zh-TW" i="1" dirty="0">
                            <a:latin typeface="Cambria Math" panose="02040503050406030204" pitchFamily="18" charset="0"/>
                          </a:rPr>
                        </m:ctrlPr>
                      </m:naryPr>
                      <m:sub>
                        <m:r>
                          <a:rPr lang="en-US" altLang="zh-TW" b="0" i="1" dirty="0" smtClean="0">
                            <a:latin typeface="Cambria Math" panose="02040503050406030204" pitchFamily="18" charset="0"/>
                          </a:rPr>
                          <m:t>𝑗</m:t>
                        </m:r>
                        <m:r>
                          <a:rPr lang="en-US" altLang="zh-TW" i="1" dirty="0">
                            <a:latin typeface="Cambria Math" panose="02040503050406030204" pitchFamily="18" charset="0"/>
                          </a:rPr>
                          <m:t>=0</m:t>
                        </m:r>
                      </m:sub>
                      <m:sup>
                        <m:r>
                          <a:rPr lang="en-US" altLang="zh-TW" i="1" dirty="0">
                            <a:latin typeface="Cambria Math" panose="02040503050406030204" pitchFamily="18" charset="0"/>
                          </a:rPr>
                          <m:t>𝑛</m:t>
                        </m:r>
                        <m:r>
                          <a:rPr lang="en-US" altLang="zh-TW" i="1" dirty="0">
                            <a:latin typeface="Cambria Math" panose="02040503050406030204" pitchFamily="18" charset="0"/>
                          </a:rPr>
                          <m:t>−1</m:t>
                        </m:r>
                      </m:sup>
                      <m:e>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𝐴</m:t>
                            </m:r>
                          </m:e>
                          <m:sub>
                            <m:r>
                              <a:rPr lang="en-US" altLang="zh-TW" i="1" dirty="0">
                                <a:latin typeface="Cambria Math" panose="02040503050406030204" pitchFamily="18" charset="0"/>
                              </a:rPr>
                              <m:t>𝑖</m:t>
                            </m:r>
                          </m:sub>
                        </m:sSub>
                        <m:sSup>
                          <m:sSupPr>
                            <m:ctrlPr>
                              <a:rPr lang="en-US" altLang="zh-TW" i="1" dirty="0">
                                <a:latin typeface="Cambria Math" panose="02040503050406030204" pitchFamily="18" charset="0"/>
                              </a:rPr>
                            </m:ctrlPr>
                          </m:sSupPr>
                          <m:e>
                            <m:sSub>
                              <m:sSubPr>
                                <m:ctrlPr>
                                  <a:rPr lang="en-US" altLang="zh-TW" i="1">
                                    <a:latin typeface="Cambria Math" panose="02040503050406030204" pitchFamily="18" charset="0"/>
                                  </a:rPr>
                                </m:ctrlPr>
                              </m:sSubPr>
                              <m:e>
                                <m:r>
                                  <a:rPr lang="zh-TW" altLang="en-US" i="1">
                                    <a:latin typeface="Cambria Math" panose="02040503050406030204" pitchFamily="18" charset="0"/>
                                  </a:rPr>
                                  <m:t>𝛽</m:t>
                                </m:r>
                              </m:e>
                              <m:sub>
                                <m:r>
                                  <a:rPr lang="en-US" altLang="zh-TW" i="1">
                                    <a:latin typeface="Cambria Math" panose="02040503050406030204" pitchFamily="18" charset="0"/>
                                  </a:rPr>
                                  <m:t>𝑖</m:t>
                                </m:r>
                              </m:sub>
                            </m:sSub>
                          </m:e>
                          <m:sup>
                            <m:r>
                              <a:rPr lang="en-US" altLang="zh-TW" b="0" i="1" dirty="0" smtClean="0">
                                <a:latin typeface="Cambria Math" panose="02040503050406030204" pitchFamily="18" charset="0"/>
                              </a:rPr>
                              <m:t>𝑗</m:t>
                            </m:r>
                          </m:sup>
                        </m:sSup>
                      </m:e>
                    </m:nary>
                  </m:oMath>
                </a14:m>
                <a:r>
                  <a:rPr lang="en-US" altLang="zh-TW" dirty="0" smtClean="0"/>
                  <a:t> and </a:t>
                </a:r>
                <a14:m>
                  <m:oMath xmlns:m="http://schemas.openxmlformats.org/officeDocument/2006/math">
                    <m:r>
                      <a:rPr lang="en-US" altLang="zh-TW" b="0" i="1" dirty="0" smtClean="0">
                        <a:latin typeface="Cambria Math" panose="02040503050406030204" pitchFamily="18" charset="0"/>
                      </a:rPr>
                      <m:t>𝐵</m:t>
                    </m:r>
                    <m:r>
                      <a:rPr lang="en-US" altLang="zh-TW" i="1" dirty="0">
                        <a:latin typeface="Cambria Math" panose="02040503050406030204" pitchFamily="18" charset="0"/>
                      </a:rPr>
                      <m:t>(</m:t>
                    </m:r>
                    <m:sSub>
                      <m:sSubPr>
                        <m:ctrlPr>
                          <a:rPr lang="en-US" altLang="zh-TW" i="1">
                            <a:latin typeface="Cambria Math" panose="02040503050406030204" pitchFamily="18" charset="0"/>
                          </a:rPr>
                        </m:ctrlPr>
                      </m:sSubPr>
                      <m:e>
                        <m:r>
                          <a:rPr lang="zh-TW" altLang="en-US" i="1">
                            <a:latin typeface="Cambria Math" panose="02040503050406030204" pitchFamily="18" charset="0"/>
                          </a:rPr>
                          <m:t>𝛽</m:t>
                        </m:r>
                      </m:e>
                      <m:sub>
                        <m:r>
                          <a:rPr lang="en-US" altLang="zh-TW" i="1">
                            <a:latin typeface="Cambria Math" panose="02040503050406030204" pitchFamily="18" charset="0"/>
                          </a:rPr>
                          <m:t>𝑖</m:t>
                        </m:r>
                      </m:sub>
                    </m:sSub>
                    <m:r>
                      <a:rPr lang="en-US" altLang="zh-TW" i="1">
                        <a:latin typeface="Cambria Math" panose="02040503050406030204" pitchFamily="18" charset="0"/>
                      </a:rPr>
                      <m:t>)</m:t>
                    </m:r>
                    <m:r>
                      <a:rPr lang="en-US" altLang="zh-TW" i="1" dirty="0">
                        <a:latin typeface="Cambria Math" panose="02040503050406030204" pitchFamily="18" charset="0"/>
                      </a:rPr>
                      <m:t>=</m:t>
                    </m:r>
                    <m:nary>
                      <m:naryPr>
                        <m:chr m:val="∑"/>
                        <m:ctrlPr>
                          <a:rPr lang="en-US" altLang="zh-TW" i="1" dirty="0">
                            <a:latin typeface="Cambria Math" panose="02040503050406030204" pitchFamily="18" charset="0"/>
                          </a:rPr>
                        </m:ctrlPr>
                      </m:naryPr>
                      <m:sub>
                        <m:r>
                          <a:rPr lang="en-US" altLang="zh-TW" i="1" dirty="0">
                            <a:latin typeface="Cambria Math" panose="02040503050406030204" pitchFamily="18" charset="0"/>
                          </a:rPr>
                          <m:t>𝑗</m:t>
                        </m:r>
                        <m:r>
                          <a:rPr lang="en-US" altLang="zh-TW" i="1" dirty="0">
                            <a:latin typeface="Cambria Math" panose="02040503050406030204" pitchFamily="18" charset="0"/>
                          </a:rPr>
                          <m:t>=0</m:t>
                        </m:r>
                      </m:sub>
                      <m:sup>
                        <m:r>
                          <a:rPr lang="en-US" altLang="zh-TW" i="1" dirty="0">
                            <a:latin typeface="Cambria Math" panose="02040503050406030204" pitchFamily="18" charset="0"/>
                          </a:rPr>
                          <m:t>𝑛</m:t>
                        </m:r>
                        <m:r>
                          <a:rPr lang="en-US" altLang="zh-TW" i="1" dirty="0">
                            <a:latin typeface="Cambria Math" panose="02040503050406030204" pitchFamily="18" charset="0"/>
                          </a:rPr>
                          <m:t>−1</m:t>
                        </m:r>
                      </m:sup>
                      <m:e>
                        <m:sSub>
                          <m:sSubPr>
                            <m:ctrlPr>
                              <a:rPr lang="en-US" altLang="zh-TW" i="1" dirty="0">
                                <a:latin typeface="Cambria Math" panose="02040503050406030204" pitchFamily="18" charset="0"/>
                              </a:rPr>
                            </m:ctrlPr>
                          </m:sSubPr>
                          <m:e>
                            <m:r>
                              <a:rPr lang="en-US" altLang="zh-TW" b="0" i="1" dirty="0" smtClean="0">
                                <a:latin typeface="Cambria Math" panose="02040503050406030204" pitchFamily="18" charset="0"/>
                              </a:rPr>
                              <m:t>𝐵</m:t>
                            </m:r>
                          </m:e>
                          <m:sub>
                            <m:r>
                              <a:rPr lang="en-US" altLang="zh-TW" i="1" dirty="0">
                                <a:latin typeface="Cambria Math" panose="02040503050406030204" pitchFamily="18" charset="0"/>
                              </a:rPr>
                              <m:t>𝑖</m:t>
                            </m:r>
                          </m:sub>
                        </m:sSub>
                        <m:sSup>
                          <m:sSupPr>
                            <m:ctrlPr>
                              <a:rPr lang="en-US" altLang="zh-TW" i="1" dirty="0">
                                <a:latin typeface="Cambria Math" panose="02040503050406030204" pitchFamily="18" charset="0"/>
                              </a:rPr>
                            </m:ctrlPr>
                          </m:sSupPr>
                          <m:e>
                            <m:sSub>
                              <m:sSubPr>
                                <m:ctrlPr>
                                  <a:rPr lang="en-US" altLang="zh-TW" i="1">
                                    <a:latin typeface="Cambria Math" panose="02040503050406030204" pitchFamily="18" charset="0"/>
                                  </a:rPr>
                                </m:ctrlPr>
                              </m:sSubPr>
                              <m:e>
                                <m:r>
                                  <a:rPr lang="zh-TW" altLang="en-US" i="1">
                                    <a:latin typeface="Cambria Math" panose="02040503050406030204" pitchFamily="18" charset="0"/>
                                  </a:rPr>
                                  <m:t>𝛽</m:t>
                                </m:r>
                              </m:e>
                              <m:sub>
                                <m:r>
                                  <a:rPr lang="en-US" altLang="zh-TW" i="1">
                                    <a:latin typeface="Cambria Math" panose="02040503050406030204" pitchFamily="18" charset="0"/>
                                  </a:rPr>
                                  <m:t>𝑖</m:t>
                                </m:r>
                              </m:sub>
                            </m:sSub>
                          </m:e>
                          <m:sup>
                            <m:r>
                              <a:rPr lang="en-US" altLang="zh-TW" i="1" dirty="0">
                                <a:latin typeface="Cambria Math" panose="02040503050406030204" pitchFamily="18" charset="0"/>
                              </a:rPr>
                              <m:t>𝑗</m:t>
                            </m:r>
                          </m:sup>
                        </m:sSup>
                      </m:e>
                    </m:nary>
                  </m:oMath>
                </a14:m>
                <a:endParaRPr lang="en-US" altLang="zh-TW" dirty="0"/>
              </a:p>
              <a:p>
                <a:r>
                  <a:rPr lang="en-US" altLang="zh-TW" dirty="0" smtClean="0"/>
                  <a:t>Point-Wise </a:t>
                </a:r>
                <a:r>
                  <a:rPr lang="en-US" altLang="zh-TW" dirty="0"/>
                  <a:t>Multiply (PWM) stage: </a:t>
                </a:r>
                <a:endParaRPr lang="en-US" altLang="zh-TW" dirty="0" smtClean="0"/>
              </a:p>
              <a:p>
                <a:pPr lvl="1"/>
                <a14:m>
                  <m:oMath xmlns:m="http://schemas.openxmlformats.org/officeDocument/2006/math">
                    <m:r>
                      <a:rPr lang="en-US" altLang="zh-TW" b="0" i="1" dirty="0" smtClean="0">
                        <a:latin typeface="Cambria Math" panose="02040503050406030204" pitchFamily="18" charset="0"/>
                      </a:rPr>
                      <m:t>𝐶</m:t>
                    </m:r>
                    <m:r>
                      <a:rPr lang="en-US" altLang="zh-TW" i="1" dirty="0">
                        <a:latin typeface="Cambria Math" panose="02040503050406030204" pitchFamily="18" charset="0"/>
                      </a:rPr>
                      <m:t>(</m:t>
                    </m:r>
                    <m:sSub>
                      <m:sSubPr>
                        <m:ctrlPr>
                          <a:rPr lang="en-US" altLang="zh-TW" i="1">
                            <a:latin typeface="Cambria Math" panose="02040503050406030204" pitchFamily="18" charset="0"/>
                          </a:rPr>
                        </m:ctrlPr>
                      </m:sSubPr>
                      <m:e>
                        <m:r>
                          <a:rPr lang="zh-TW" altLang="en-US" i="1">
                            <a:latin typeface="Cambria Math" panose="02040503050406030204" pitchFamily="18" charset="0"/>
                          </a:rPr>
                          <m:t>𝛽</m:t>
                        </m:r>
                      </m:e>
                      <m:sub>
                        <m:r>
                          <a:rPr lang="en-US" altLang="zh-TW" i="1">
                            <a:latin typeface="Cambria Math" panose="02040503050406030204" pitchFamily="18" charset="0"/>
                          </a:rPr>
                          <m:t>𝑖</m:t>
                        </m:r>
                      </m:sub>
                    </m:sSub>
                    <m:r>
                      <a:rPr lang="en-US" altLang="zh-TW" i="1">
                        <a:latin typeface="Cambria Math" panose="02040503050406030204" pitchFamily="18" charset="0"/>
                      </a:rPr>
                      <m:t>)</m:t>
                    </m:r>
                  </m:oMath>
                </a14:m>
                <a:r>
                  <a:rPr lang="en-US" altLang="zh-TW" dirty="0"/>
                  <a:t> </a:t>
                </a:r>
                <a:r>
                  <a:rPr lang="en-US" altLang="zh-TW" dirty="0" smtClean="0"/>
                  <a:t>=</a:t>
                </a:r>
                <a14:m>
                  <m:oMath xmlns:m="http://schemas.openxmlformats.org/officeDocument/2006/math">
                    <m:r>
                      <a:rPr lang="en-US" altLang="zh-TW" i="1" dirty="0">
                        <a:latin typeface="Cambria Math" panose="02040503050406030204" pitchFamily="18" charset="0"/>
                      </a:rPr>
                      <m:t>𝐴</m:t>
                    </m:r>
                    <m:r>
                      <a:rPr lang="en-US" altLang="zh-TW" i="1" dirty="0">
                        <a:latin typeface="Cambria Math" panose="02040503050406030204" pitchFamily="18" charset="0"/>
                      </a:rPr>
                      <m:t>(</m:t>
                    </m:r>
                    <m:sSub>
                      <m:sSubPr>
                        <m:ctrlPr>
                          <a:rPr lang="en-US" altLang="zh-TW" i="1">
                            <a:latin typeface="Cambria Math" panose="02040503050406030204" pitchFamily="18" charset="0"/>
                          </a:rPr>
                        </m:ctrlPr>
                      </m:sSubPr>
                      <m:e>
                        <m:r>
                          <a:rPr lang="zh-TW" altLang="en-US" i="1">
                            <a:latin typeface="Cambria Math" panose="02040503050406030204" pitchFamily="18" charset="0"/>
                          </a:rPr>
                          <m:t>𝛽</m:t>
                        </m:r>
                      </m:e>
                      <m:sub>
                        <m:r>
                          <a:rPr lang="en-US" altLang="zh-TW" i="1">
                            <a:latin typeface="Cambria Math" panose="02040503050406030204" pitchFamily="18" charset="0"/>
                          </a:rPr>
                          <m:t>𝑖</m:t>
                        </m:r>
                      </m:sub>
                    </m:sSub>
                    <m:r>
                      <a:rPr lang="en-US" altLang="zh-TW" i="1">
                        <a:latin typeface="Cambria Math" panose="02040503050406030204" pitchFamily="18" charset="0"/>
                      </a:rPr>
                      <m:t>)</m:t>
                    </m:r>
                  </m:oMath>
                </a14:m>
                <a:r>
                  <a:rPr lang="en-US" altLang="zh-TW" dirty="0"/>
                  <a:t> </a:t>
                </a:r>
                <a14:m>
                  <m:oMath xmlns:m="http://schemas.openxmlformats.org/officeDocument/2006/math">
                    <m:r>
                      <a:rPr lang="en-US" altLang="zh-TW" b="0" i="1" dirty="0" smtClean="0">
                        <a:latin typeface="Cambria Math" panose="02040503050406030204" pitchFamily="18" charset="0"/>
                      </a:rPr>
                      <m:t>𝐵</m:t>
                    </m:r>
                    <m:r>
                      <a:rPr lang="en-US" altLang="zh-TW" i="1" dirty="0">
                        <a:latin typeface="Cambria Math" panose="02040503050406030204" pitchFamily="18" charset="0"/>
                      </a:rPr>
                      <m:t>(</m:t>
                    </m:r>
                    <m:sSub>
                      <m:sSubPr>
                        <m:ctrlPr>
                          <a:rPr lang="en-US" altLang="zh-TW" i="1">
                            <a:latin typeface="Cambria Math" panose="02040503050406030204" pitchFamily="18" charset="0"/>
                          </a:rPr>
                        </m:ctrlPr>
                      </m:sSubPr>
                      <m:e>
                        <m:r>
                          <a:rPr lang="zh-TW" altLang="en-US" i="1">
                            <a:latin typeface="Cambria Math" panose="02040503050406030204" pitchFamily="18" charset="0"/>
                          </a:rPr>
                          <m:t>𝛽</m:t>
                        </m:r>
                      </m:e>
                      <m:sub>
                        <m:r>
                          <a:rPr lang="en-US" altLang="zh-TW" i="1">
                            <a:latin typeface="Cambria Math" panose="02040503050406030204" pitchFamily="18" charset="0"/>
                          </a:rPr>
                          <m:t>𝑖</m:t>
                        </m:r>
                      </m:sub>
                    </m:sSub>
                    <m:r>
                      <a:rPr lang="en-US" altLang="zh-TW" i="1">
                        <a:latin typeface="Cambria Math" panose="02040503050406030204" pitchFamily="18" charset="0"/>
                      </a:rPr>
                      <m:t>)</m:t>
                    </m:r>
                  </m:oMath>
                </a14:m>
                <a:endParaRPr lang="en-US" altLang="zh-TW" dirty="0"/>
              </a:p>
              <a:p>
                <a:r>
                  <a:rPr lang="en-US" altLang="zh-TW" dirty="0" smtClean="0"/>
                  <a:t> </a:t>
                </a:r>
                <a:r>
                  <a:rPr lang="en-US" altLang="zh-TW" dirty="0"/>
                  <a:t>Reconstruction (R) stage: </a:t>
                </a:r>
                <a:endParaRPr lang="en-US" altLang="zh-TW" dirty="0" smtClean="0"/>
              </a:p>
              <a:p>
                <a:pPr lvl="1"/>
                <a:r>
                  <a:rPr lang="en-US" altLang="zh-TW" dirty="0" smtClean="0"/>
                  <a:t>we can use </a:t>
                </a:r>
                <a:r>
                  <a:rPr lang="en-US" altLang="zh-TW" dirty="0"/>
                  <a:t>Lagrange interpolation to reconstruct the </a:t>
                </a:r>
                <a:r>
                  <a:rPr lang="en-US" altLang="zh-TW"/>
                  <a:t>original </a:t>
                </a:r>
                <a:r>
                  <a:rPr lang="en-US" altLang="zh-TW" smtClean="0"/>
                  <a:t>multiplication </a:t>
                </a:r>
                <a:r>
                  <a:rPr lang="en-US" altLang="zh-TW" dirty="0"/>
                  <a:t>result</a:t>
                </a:r>
                <a:r>
                  <a:rPr lang="en-US" altLang="zh-TW" dirty="0" smtClean="0"/>
                  <a:t>.</a:t>
                </a:r>
              </a:p>
              <a:p>
                <a:pPr lvl="1"/>
                <a14:m>
                  <m:oMath xmlns:m="http://schemas.openxmlformats.org/officeDocument/2006/math">
                    <m:r>
                      <a:rPr lang="en-US" altLang="zh-TW" i="1" dirty="0" smtClean="0">
                        <a:latin typeface="Cambria Math" panose="02040503050406030204" pitchFamily="18" charset="0"/>
                      </a:rPr>
                      <m:t>𝐶</m:t>
                    </m:r>
                    <m:r>
                      <a:rPr lang="en-US" altLang="zh-TW" i="1" dirty="0" smtClean="0">
                        <a:latin typeface="Cambria Math" panose="02040503050406030204" pitchFamily="18" charset="0"/>
                      </a:rPr>
                      <m:t>=</m:t>
                    </m:r>
                    <m:nary>
                      <m:naryPr>
                        <m:chr m:val="∑"/>
                        <m:ctrlPr>
                          <a:rPr lang="en-US" altLang="zh-TW" i="1" dirty="0" smtClean="0">
                            <a:latin typeface="Cambria Math" panose="02040503050406030204" pitchFamily="18" charset="0"/>
                          </a:rPr>
                        </m:ctrlPr>
                      </m:naryPr>
                      <m:sub>
                        <m:r>
                          <m:rPr>
                            <m:brk m:alnAt="23"/>
                          </m:rPr>
                          <a:rPr lang="en-US" altLang="zh-TW" b="0" i="1" dirty="0" smtClean="0">
                            <a:latin typeface="Cambria Math" panose="02040503050406030204" pitchFamily="18" charset="0"/>
                          </a:rPr>
                          <m:t>𝑖</m:t>
                        </m:r>
                        <m:r>
                          <a:rPr lang="en-US" altLang="zh-TW" b="0" i="1" dirty="0" smtClean="0">
                            <a:latin typeface="Cambria Math" panose="02040503050406030204" pitchFamily="18" charset="0"/>
                          </a:rPr>
                          <m:t>=0</m:t>
                        </m:r>
                      </m:sub>
                      <m:sup>
                        <m:r>
                          <a:rPr lang="en-US" altLang="zh-TW" b="0" i="1" dirty="0" smtClean="0">
                            <a:latin typeface="Cambria Math" panose="02040503050406030204" pitchFamily="18" charset="0"/>
                          </a:rPr>
                          <m:t>𝑛</m:t>
                        </m:r>
                        <m:r>
                          <a:rPr lang="en-US" altLang="zh-TW" b="0" i="1" dirty="0" smtClean="0">
                            <a:latin typeface="Cambria Math" panose="02040503050406030204" pitchFamily="18" charset="0"/>
                          </a:rPr>
                          <m:t>−1</m:t>
                        </m:r>
                      </m:sup>
                      <m:e>
                        <m:r>
                          <a:rPr lang="en-US" altLang="zh-TW" i="1" dirty="0">
                            <a:latin typeface="Cambria Math" panose="02040503050406030204" pitchFamily="18" charset="0"/>
                          </a:rPr>
                          <m:t>𝐶</m:t>
                        </m:r>
                        <m:r>
                          <a:rPr lang="en-US" altLang="zh-TW" i="1" dirty="0">
                            <a:latin typeface="Cambria Math" panose="02040503050406030204" pitchFamily="18" charset="0"/>
                          </a:rPr>
                          <m:t>(</m:t>
                        </m:r>
                        <m:sSub>
                          <m:sSubPr>
                            <m:ctrlPr>
                              <a:rPr lang="en-US" altLang="zh-TW" i="1">
                                <a:latin typeface="Cambria Math" panose="02040503050406030204" pitchFamily="18" charset="0"/>
                              </a:rPr>
                            </m:ctrlPr>
                          </m:sSubPr>
                          <m:e>
                            <m:r>
                              <a:rPr lang="zh-TW" altLang="en-US" i="1">
                                <a:latin typeface="Cambria Math" panose="02040503050406030204" pitchFamily="18" charset="0"/>
                              </a:rPr>
                              <m:t>𝛽</m:t>
                            </m:r>
                          </m:e>
                          <m:sub>
                            <m:r>
                              <a:rPr lang="en-US" altLang="zh-TW" i="1">
                                <a:latin typeface="Cambria Math" panose="02040503050406030204" pitchFamily="18" charset="0"/>
                              </a:rPr>
                              <m:t>𝑖</m:t>
                            </m:r>
                          </m:sub>
                        </m:sSub>
                        <m:r>
                          <a:rPr lang="en-US" altLang="zh-TW" i="1">
                            <a:latin typeface="Cambria Math" panose="02040503050406030204" pitchFamily="18" charset="0"/>
                          </a:rPr>
                          <m:t>)</m:t>
                        </m:r>
                        <m:f>
                          <m:fPr>
                            <m:ctrlPr>
                              <a:rPr lang="en-US" altLang="zh-TW" i="1" smtClean="0">
                                <a:latin typeface="Cambria Math" panose="02040503050406030204" pitchFamily="18" charset="0"/>
                              </a:rPr>
                            </m:ctrlPr>
                          </m:fPr>
                          <m:num>
                            <m:nary>
                              <m:naryPr>
                                <m:chr m:val="∏"/>
                                <m:limLoc m:val="subSup"/>
                                <m:supHide m:val="on"/>
                                <m:ctrlPr>
                                  <a:rPr lang="en-US" altLang="zh-TW" i="1" smtClean="0">
                                    <a:latin typeface="Cambria Math" panose="02040503050406030204" pitchFamily="18" charset="0"/>
                                  </a:rPr>
                                </m:ctrlPr>
                              </m:naryPr>
                              <m:sub>
                                <m:r>
                                  <m:rPr>
                                    <m:brk m:alnAt="9"/>
                                  </m:rPr>
                                  <a:rPr lang="en-US" altLang="zh-TW" b="0" i="1" smtClean="0">
                                    <a:latin typeface="Cambria Math" panose="02040503050406030204" pitchFamily="18" charset="0"/>
                                  </a:rPr>
                                  <m:t>𝑖</m:t>
                                </m:r>
                                <m:r>
                                  <a:rPr lang="en-US" altLang="zh-TW" b="0"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𝑗</m:t>
                                </m:r>
                              </m:sub>
                              <m:sup/>
                              <m:e>
                                <m:r>
                                  <a:rPr lang="en-US" altLang="zh-TW" b="0" i="1" smtClean="0">
                                    <a:latin typeface="Cambria Math" panose="02040503050406030204" pitchFamily="18" charset="0"/>
                                  </a:rPr>
                                  <m:t>(</m:t>
                                </m:r>
                                <m:r>
                                  <a:rPr lang="en-US" altLang="zh-TW" b="0" i="1" smtClean="0">
                                    <a:latin typeface="Cambria Math" panose="02040503050406030204" pitchFamily="18" charset="0"/>
                                  </a:rPr>
                                  <m:t>𝑥</m:t>
                                </m:r>
                                <m:r>
                                  <a:rPr lang="en-US" altLang="zh-TW" b="0" i="1" smtClean="0">
                                    <a:latin typeface="Cambria Math" panose="02040503050406030204" pitchFamily="18" charset="0"/>
                                  </a:rPr>
                                  <m:t>−</m:t>
                                </m:r>
                                <m:sSub>
                                  <m:sSubPr>
                                    <m:ctrlPr>
                                      <a:rPr lang="en-US" altLang="zh-TW" i="1">
                                        <a:latin typeface="Cambria Math" panose="02040503050406030204" pitchFamily="18" charset="0"/>
                                      </a:rPr>
                                    </m:ctrlPr>
                                  </m:sSubPr>
                                  <m:e>
                                    <m:r>
                                      <a:rPr lang="zh-TW" altLang="en-US" i="1">
                                        <a:latin typeface="Cambria Math" panose="02040503050406030204" pitchFamily="18" charset="0"/>
                                      </a:rPr>
                                      <m:t>𝛽</m:t>
                                    </m:r>
                                  </m:e>
                                  <m:sub>
                                    <m:r>
                                      <a:rPr lang="en-US" altLang="zh-TW" b="0" i="1" smtClean="0">
                                        <a:latin typeface="Cambria Math" panose="02040503050406030204" pitchFamily="18" charset="0"/>
                                      </a:rPr>
                                      <m:t>𝑗</m:t>
                                    </m:r>
                                  </m:sub>
                                </m:sSub>
                                <m:r>
                                  <a:rPr lang="en-US" altLang="zh-TW" b="0" i="1" smtClean="0">
                                    <a:latin typeface="Cambria Math" panose="02040503050406030204" pitchFamily="18" charset="0"/>
                                  </a:rPr>
                                  <m:t>)</m:t>
                                </m:r>
                              </m:e>
                            </m:nary>
                          </m:num>
                          <m:den>
                            <m:nary>
                              <m:naryPr>
                                <m:chr m:val="∏"/>
                                <m:limLoc m:val="subSup"/>
                                <m:supHide m:val="on"/>
                                <m:ctrlPr>
                                  <a:rPr lang="en-US" altLang="zh-TW" i="1">
                                    <a:latin typeface="Cambria Math" panose="02040503050406030204" pitchFamily="18" charset="0"/>
                                  </a:rPr>
                                </m:ctrlPr>
                              </m:naryPr>
                              <m:sub>
                                <m:r>
                                  <m:rPr>
                                    <m:brk m:alnAt="9"/>
                                  </m:rPr>
                                  <a:rPr lang="en-US" altLang="zh-TW" i="1">
                                    <a:latin typeface="Cambria Math" panose="02040503050406030204" pitchFamily="18" charset="0"/>
                                  </a:rPr>
                                  <m:t>𝑖</m:t>
                                </m:r>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𝑗</m:t>
                                </m:r>
                              </m:sub>
                              <m:sup/>
                              <m:e>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zh-TW" altLang="en-US" i="1">
                                        <a:latin typeface="Cambria Math" panose="02040503050406030204" pitchFamily="18" charset="0"/>
                                      </a:rPr>
                                      <m:t>𝛽</m:t>
                                    </m:r>
                                  </m:e>
                                  <m:sub>
                                    <m:r>
                                      <a:rPr lang="en-US" altLang="zh-TW" i="1">
                                        <a:latin typeface="Cambria Math" panose="02040503050406030204" pitchFamily="18" charset="0"/>
                                      </a:rPr>
                                      <m:t>𝑖</m:t>
                                    </m:r>
                                  </m:sub>
                                </m:sSub>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zh-TW" altLang="en-US" i="1">
                                        <a:latin typeface="Cambria Math" panose="02040503050406030204" pitchFamily="18" charset="0"/>
                                      </a:rPr>
                                      <m:t>𝛽</m:t>
                                    </m:r>
                                  </m:e>
                                  <m:sub>
                                    <m:r>
                                      <a:rPr lang="en-US" altLang="zh-TW" b="0" i="1" smtClean="0">
                                        <a:latin typeface="Cambria Math" panose="02040503050406030204" pitchFamily="18" charset="0"/>
                                      </a:rPr>
                                      <m:t>𝑗</m:t>
                                    </m:r>
                                  </m:sub>
                                </m:sSub>
                                <m:r>
                                  <a:rPr lang="en-US" altLang="zh-TW" i="1">
                                    <a:latin typeface="Cambria Math" panose="02040503050406030204" pitchFamily="18" charset="0"/>
                                  </a:rPr>
                                  <m:t>)</m:t>
                                </m:r>
                              </m:e>
                            </m:nary>
                          </m:den>
                        </m:f>
                      </m:e>
                    </m:nary>
                  </m:oMath>
                </a14:m>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0">
                <a:blip r:embed="rId2"/>
                <a:stretch>
                  <a:fillRect l="-1043" t="-252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86480431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p:cNvSpPr>
            <a:spLocks noGrp="1"/>
          </p:cNvSpPr>
          <p:nvPr>
            <p:ph type="title"/>
          </p:nvPr>
        </p:nvSpPr>
        <p:spPr>
          <a:xfrm>
            <a:off x="897834" y="372269"/>
            <a:ext cx="10515600" cy="1325563"/>
          </a:xfrm>
        </p:spPr>
        <p:txBody>
          <a:bodyPr/>
          <a:lstStyle/>
          <a:p>
            <a:r>
              <a:rPr lang="en-US" altLang="zh-TW" dirty="0" smtClean="0"/>
              <a:t>Polynomial multiplication based on TCA</a:t>
            </a:r>
            <a:endParaRPr lang="zh-TW" altLang="en-US" dirty="0"/>
          </a:p>
        </p:txBody>
      </p:sp>
      <p:sp>
        <p:nvSpPr>
          <p:cNvPr id="5" name="Rectangle 2"/>
          <p:cNvSpPr txBox="1">
            <a:spLocks noChangeArrowheads="1"/>
          </p:cNvSpPr>
          <p:nvPr/>
        </p:nvSpPr>
        <p:spPr>
          <a:xfrm>
            <a:off x="1644995" y="2843213"/>
            <a:ext cx="2519362" cy="10795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buFontTx/>
              <a:buNone/>
            </a:pPr>
            <a:r>
              <a:rPr lang="en-US" altLang="zh-TW" sz="2400" dirty="0" smtClean="0">
                <a:latin typeface="Times New Roman" panose="02020603050405020304" pitchFamily="18" charset="0"/>
              </a:rPr>
              <a:t>(a</a:t>
            </a:r>
            <a:r>
              <a:rPr lang="en-US" altLang="zh-TW" sz="2400" baseline="-25000" dirty="0" smtClean="0">
                <a:latin typeface="Times New Roman" panose="02020603050405020304" pitchFamily="18" charset="0"/>
              </a:rPr>
              <a:t>0</a:t>
            </a:r>
            <a:r>
              <a:rPr lang="en-US" altLang="zh-TW" sz="2400" dirty="0" smtClean="0">
                <a:latin typeface="Times New Roman" panose="02020603050405020304" pitchFamily="18" charset="0"/>
              </a:rPr>
              <a:t>,a</a:t>
            </a:r>
            <a:r>
              <a:rPr lang="en-US" altLang="zh-TW" sz="2400" baseline="-25000" dirty="0" smtClean="0">
                <a:latin typeface="Times New Roman" panose="02020603050405020304" pitchFamily="18" charset="0"/>
              </a:rPr>
              <a:t>1</a:t>
            </a:r>
            <a:r>
              <a:rPr lang="en-US" altLang="zh-TW" sz="2400" dirty="0" smtClean="0">
                <a:latin typeface="Times New Roman" panose="02020603050405020304" pitchFamily="18" charset="0"/>
              </a:rPr>
              <a:t>,a</a:t>
            </a:r>
            <a:r>
              <a:rPr lang="en-US" altLang="zh-TW" sz="2400" baseline="-25000" dirty="0" smtClean="0">
                <a:latin typeface="Times New Roman" panose="02020603050405020304" pitchFamily="18" charset="0"/>
              </a:rPr>
              <a:t>2</a:t>
            </a:r>
            <a:r>
              <a:rPr lang="en-US" altLang="zh-TW" sz="2400" dirty="0" smtClean="0">
                <a:latin typeface="Times New Roman" panose="02020603050405020304" pitchFamily="18" charset="0"/>
              </a:rPr>
              <a:t>,…,a</a:t>
            </a:r>
            <a:r>
              <a:rPr lang="en-US" altLang="zh-TW" sz="2400" baseline="-25000" dirty="0" smtClean="0">
                <a:latin typeface="Times New Roman" panose="02020603050405020304" pitchFamily="18" charset="0"/>
              </a:rPr>
              <a:t>n-1</a:t>
            </a:r>
            <a:r>
              <a:rPr lang="en-US" altLang="zh-TW" sz="2400" dirty="0" smtClean="0">
                <a:latin typeface="Times New Roman" panose="02020603050405020304" pitchFamily="18" charset="0"/>
              </a:rPr>
              <a:t>)</a:t>
            </a:r>
          </a:p>
          <a:p>
            <a:pPr>
              <a:spcBef>
                <a:spcPct val="0"/>
              </a:spcBef>
              <a:buFontTx/>
              <a:buNone/>
            </a:pPr>
            <a:r>
              <a:rPr lang="en-US" altLang="zh-TW" sz="2400" dirty="0" smtClean="0">
                <a:latin typeface="Times New Roman" panose="02020603050405020304" pitchFamily="18" charset="0"/>
              </a:rPr>
              <a:t>(b</a:t>
            </a:r>
            <a:r>
              <a:rPr lang="en-US" altLang="zh-TW" sz="2400" baseline="-25000" dirty="0" smtClean="0">
                <a:latin typeface="Times New Roman" panose="02020603050405020304" pitchFamily="18" charset="0"/>
              </a:rPr>
              <a:t>0</a:t>
            </a:r>
            <a:r>
              <a:rPr lang="en-US" altLang="zh-TW" sz="2400" dirty="0" smtClean="0">
                <a:latin typeface="Times New Roman" panose="02020603050405020304" pitchFamily="18" charset="0"/>
              </a:rPr>
              <a:t>,b</a:t>
            </a:r>
            <a:r>
              <a:rPr lang="en-US" altLang="zh-TW" sz="2400" baseline="-25000" dirty="0" smtClean="0">
                <a:latin typeface="Times New Roman" panose="02020603050405020304" pitchFamily="18" charset="0"/>
              </a:rPr>
              <a:t>1</a:t>
            </a:r>
            <a:r>
              <a:rPr lang="en-US" altLang="zh-TW" sz="2400" dirty="0" smtClean="0">
                <a:latin typeface="Times New Roman" panose="02020603050405020304" pitchFamily="18" charset="0"/>
              </a:rPr>
              <a:t>,b</a:t>
            </a:r>
            <a:r>
              <a:rPr lang="en-US" altLang="zh-TW" sz="2400" baseline="-25000" dirty="0" smtClean="0">
                <a:latin typeface="Times New Roman" panose="02020603050405020304" pitchFamily="18" charset="0"/>
              </a:rPr>
              <a:t>2</a:t>
            </a:r>
            <a:r>
              <a:rPr lang="en-US" altLang="zh-TW" sz="2400" dirty="0" smtClean="0">
                <a:latin typeface="Times New Roman" panose="02020603050405020304" pitchFamily="18" charset="0"/>
              </a:rPr>
              <a:t>,…,b</a:t>
            </a:r>
            <a:r>
              <a:rPr lang="en-US" altLang="zh-TW" sz="2400" baseline="-25000" dirty="0" smtClean="0">
                <a:latin typeface="Times New Roman" panose="02020603050405020304" pitchFamily="18" charset="0"/>
              </a:rPr>
              <a:t>n-1</a:t>
            </a:r>
            <a:r>
              <a:rPr lang="en-US" altLang="zh-TW" sz="2400" dirty="0" smtClean="0">
                <a:latin typeface="Times New Roman" panose="02020603050405020304" pitchFamily="18" charset="0"/>
              </a:rPr>
              <a:t>)</a:t>
            </a:r>
          </a:p>
        </p:txBody>
      </p:sp>
      <p:sp>
        <p:nvSpPr>
          <p:cNvPr id="6" name="Rectangle 5"/>
          <p:cNvSpPr>
            <a:spLocks noChangeArrowheads="1"/>
          </p:cNvSpPr>
          <p:nvPr/>
        </p:nvSpPr>
        <p:spPr bwMode="auto">
          <a:xfrm>
            <a:off x="1500532" y="1690688"/>
            <a:ext cx="4484688"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32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32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32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32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32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9pPr>
          </a:lstStyle>
          <a:p>
            <a:pPr eaLnBrk="1" hangingPunct="1"/>
            <a:r>
              <a:rPr lang="en-US" altLang="zh-TW" dirty="0">
                <a:solidFill>
                  <a:schemeClr val="tx2"/>
                </a:solidFill>
              </a:rPr>
              <a:t>Polynomial Multiplication</a:t>
            </a:r>
          </a:p>
        </p:txBody>
      </p:sp>
      <p:sp>
        <p:nvSpPr>
          <p:cNvPr id="7" name="Text Box 8"/>
          <p:cNvSpPr txBox="1">
            <a:spLocks noChangeArrowheads="1"/>
          </p:cNvSpPr>
          <p:nvPr/>
        </p:nvSpPr>
        <p:spPr bwMode="auto">
          <a:xfrm>
            <a:off x="3791072" y="2900363"/>
            <a:ext cx="24753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32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32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32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32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32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9pPr>
          </a:lstStyle>
          <a:p>
            <a:pPr eaLnBrk="1" hangingPunct="1"/>
            <a:r>
              <a:rPr lang="en-US" altLang="zh-TW" sz="2400" dirty="0" smtClean="0"/>
              <a:t>Select 2n+1</a:t>
            </a:r>
            <a:r>
              <a:rPr lang="zh-TW" altLang="en-US" sz="2400" dirty="0" smtClean="0"/>
              <a:t> </a:t>
            </a:r>
            <a:r>
              <a:rPr lang="en-US" altLang="zh-TW" sz="2400" dirty="0" smtClean="0"/>
              <a:t>points</a:t>
            </a:r>
            <a:endParaRPr lang="zh-TW" altLang="en-US" sz="2400" dirty="0"/>
          </a:p>
        </p:txBody>
      </p:sp>
      <p:sp>
        <p:nvSpPr>
          <p:cNvPr id="8" name="Rectangle 9"/>
          <p:cNvSpPr>
            <a:spLocks noChangeArrowheads="1"/>
          </p:cNvSpPr>
          <p:nvPr/>
        </p:nvSpPr>
        <p:spPr bwMode="auto">
          <a:xfrm>
            <a:off x="6761782" y="2921001"/>
            <a:ext cx="3887788"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kumimoji="1" sz="32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32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32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32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32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9pPr>
          </a:lstStyle>
          <a:p>
            <a:pPr eaLnBrk="1" hangingPunct="1"/>
            <a:r>
              <a:rPr lang="en-US" altLang="zh-TW" sz="2400">
                <a:ea typeface="新細明體" panose="02020500000000000000" pitchFamily="18" charset="-120"/>
              </a:rPr>
              <a:t>(</a:t>
            </a:r>
            <a:r>
              <a:rPr lang="en-US" altLang="zh-TW" sz="2400" i="1">
                <a:ea typeface="新細明體" panose="02020500000000000000" pitchFamily="18" charset="-120"/>
              </a:rPr>
              <a:t>p</a:t>
            </a:r>
            <a:r>
              <a:rPr lang="en-US" altLang="zh-TW" sz="2400">
                <a:ea typeface="新細明體" panose="02020500000000000000" pitchFamily="18" charset="-120"/>
              </a:rPr>
              <a:t>(w</a:t>
            </a:r>
            <a:r>
              <a:rPr lang="en-US" altLang="zh-TW" sz="2400" baseline="-25000">
                <a:ea typeface="新細明體" panose="02020500000000000000" pitchFamily="18" charset="-120"/>
              </a:rPr>
              <a:t>0</a:t>
            </a:r>
            <a:r>
              <a:rPr lang="en-US" altLang="zh-TW" sz="2400">
                <a:ea typeface="新細明體" panose="02020500000000000000" pitchFamily="18" charset="-120"/>
              </a:rPr>
              <a:t>), </a:t>
            </a:r>
            <a:r>
              <a:rPr lang="en-US" altLang="zh-TW" sz="2400" i="1">
                <a:ea typeface="新細明體" panose="02020500000000000000" pitchFamily="18" charset="-120"/>
              </a:rPr>
              <a:t>p</a:t>
            </a:r>
            <a:r>
              <a:rPr lang="en-US" altLang="zh-TW" sz="2400">
                <a:ea typeface="新細明體" panose="02020500000000000000" pitchFamily="18" charset="-120"/>
              </a:rPr>
              <a:t>(w</a:t>
            </a:r>
            <a:r>
              <a:rPr lang="en-US" altLang="zh-TW" sz="2400" baseline="-25000">
                <a:ea typeface="新細明體" panose="02020500000000000000" pitchFamily="18" charset="-120"/>
              </a:rPr>
              <a:t>1</a:t>
            </a:r>
            <a:r>
              <a:rPr lang="en-US" altLang="zh-TW" sz="2400">
                <a:ea typeface="新細明體" panose="02020500000000000000" pitchFamily="18" charset="-120"/>
              </a:rPr>
              <a:t>),…, </a:t>
            </a:r>
            <a:r>
              <a:rPr lang="en-US" altLang="zh-TW" sz="2400" i="1">
                <a:ea typeface="新細明體" panose="02020500000000000000" pitchFamily="18" charset="-120"/>
              </a:rPr>
              <a:t>p</a:t>
            </a:r>
            <a:r>
              <a:rPr lang="en-US" altLang="zh-TW" sz="2400">
                <a:ea typeface="新細明體" panose="02020500000000000000" pitchFamily="18" charset="-120"/>
              </a:rPr>
              <a:t>(w</a:t>
            </a:r>
            <a:r>
              <a:rPr lang="en-US" altLang="zh-TW" sz="2400" baseline="-25000">
                <a:ea typeface="新細明體" panose="02020500000000000000" pitchFamily="18" charset="-120"/>
              </a:rPr>
              <a:t>2n</a:t>
            </a:r>
            <a:r>
              <a:rPr lang="en-US" altLang="zh-TW" sz="2400">
                <a:ea typeface="新細明體" panose="02020500000000000000" pitchFamily="18" charset="-120"/>
              </a:rPr>
              <a:t>) )</a:t>
            </a:r>
          </a:p>
          <a:p>
            <a:pPr eaLnBrk="1" hangingPunct="1"/>
            <a:r>
              <a:rPr lang="en-US" altLang="zh-TW" sz="2400">
                <a:ea typeface="新細明體" panose="02020500000000000000" pitchFamily="18" charset="-120"/>
              </a:rPr>
              <a:t>(</a:t>
            </a:r>
            <a:r>
              <a:rPr lang="en-US" altLang="zh-TW" sz="2400" i="1">
                <a:ea typeface="新細明體" panose="02020500000000000000" pitchFamily="18" charset="-120"/>
              </a:rPr>
              <a:t>q</a:t>
            </a:r>
            <a:r>
              <a:rPr lang="en-US" altLang="zh-TW" sz="2400">
                <a:ea typeface="新細明體" panose="02020500000000000000" pitchFamily="18" charset="-120"/>
              </a:rPr>
              <a:t>(w</a:t>
            </a:r>
            <a:r>
              <a:rPr lang="en-US" altLang="zh-TW" sz="2400" baseline="-25000">
                <a:ea typeface="新細明體" panose="02020500000000000000" pitchFamily="18" charset="-120"/>
              </a:rPr>
              <a:t>0</a:t>
            </a:r>
            <a:r>
              <a:rPr lang="en-US" altLang="zh-TW" sz="2400">
                <a:ea typeface="新細明體" panose="02020500000000000000" pitchFamily="18" charset="-120"/>
              </a:rPr>
              <a:t>), </a:t>
            </a:r>
            <a:r>
              <a:rPr lang="en-US" altLang="zh-TW" sz="2400" i="1">
                <a:ea typeface="新細明體" panose="02020500000000000000" pitchFamily="18" charset="-120"/>
              </a:rPr>
              <a:t>q</a:t>
            </a:r>
            <a:r>
              <a:rPr lang="en-US" altLang="zh-TW" sz="2400">
                <a:ea typeface="新細明體" panose="02020500000000000000" pitchFamily="18" charset="-120"/>
              </a:rPr>
              <a:t>(w</a:t>
            </a:r>
            <a:r>
              <a:rPr lang="en-US" altLang="zh-TW" sz="2400" baseline="-25000">
                <a:ea typeface="新細明體" panose="02020500000000000000" pitchFamily="18" charset="-120"/>
              </a:rPr>
              <a:t>1</a:t>
            </a:r>
            <a:r>
              <a:rPr lang="en-US" altLang="zh-TW" sz="2400">
                <a:ea typeface="新細明體" panose="02020500000000000000" pitchFamily="18" charset="-120"/>
              </a:rPr>
              <a:t>),…, </a:t>
            </a:r>
            <a:r>
              <a:rPr lang="en-US" altLang="zh-TW" sz="2400" i="1">
                <a:ea typeface="新細明體" panose="02020500000000000000" pitchFamily="18" charset="-120"/>
              </a:rPr>
              <a:t>q</a:t>
            </a:r>
            <a:r>
              <a:rPr lang="en-US" altLang="zh-TW" sz="2400">
                <a:ea typeface="新細明體" panose="02020500000000000000" pitchFamily="18" charset="-120"/>
              </a:rPr>
              <a:t>(w</a:t>
            </a:r>
            <a:r>
              <a:rPr lang="en-US" altLang="zh-TW" sz="2400" baseline="-25000">
                <a:ea typeface="新細明體" panose="02020500000000000000" pitchFamily="18" charset="-120"/>
              </a:rPr>
              <a:t>2n</a:t>
            </a:r>
            <a:r>
              <a:rPr lang="en-US" altLang="zh-TW" sz="2400">
                <a:ea typeface="新細明體" panose="02020500000000000000" pitchFamily="18" charset="-120"/>
              </a:rPr>
              <a:t>) )</a:t>
            </a:r>
          </a:p>
          <a:p>
            <a:pPr eaLnBrk="1" hangingPunct="1"/>
            <a:endParaRPr lang="en-US" altLang="zh-TW" sz="2400">
              <a:ea typeface="新細明體" panose="02020500000000000000" pitchFamily="18" charset="-120"/>
            </a:endParaRPr>
          </a:p>
        </p:txBody>
      </p:sp>
      <p:sp>
        <p:nvSpPr>
          <p:cNvPr id="9" name="Text Box 10"/>
          <p:cNvSpPr txBox="1">
            <a:spLocks noChangeArrowheads="1"/>
          </p:cNvSpPr>
          <p:nvPr/>
        </p:nvSpPr>
        <p:spPr bwMode="auto">
          <a:xfrm>
            <a:off x="4164357" y="3543301"/>
            <a:ext cx="14509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32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32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32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32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32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9pPr>
          </a:lstStyle>
          <a:p>
            <a:pPr eaLnBrk="1" hangingPunct="1"/>
            <a:r>
              <a:rPr lang="en-US" altLang="zh-TW" sz="2400"/>
              <a:t>evaluation</a:t>
            </a:r>
          </a:p>
        </p:txBody>
      </p:sp>
      <p:sp>
        <p:nvSpPr>
          <p:cNvPr id="10" name="AutoShape 11"/>
          <p:cNvSpPr>
            <a:spLocks noChangeArrowheads="1"/>
          </p:cNvSpPr>
          <p:nvPr/>
        </p:nvSpPr>
        <p:spPr bwMode="auto">
          <a:xfrm>
            <a:off x="7841282" y="4000501"/>
            <a:ext cx="647700" cy="865188"/>
          </a:xfrm>
          <a:prstGeom prst="downArrow">
            <a:avLst>
              <a:gd name="adj1" fmla="val 50000"/>
              <a:gd name="adj2" fmla="val 33395"/>
            </a:avLst>
          </a:prstGeom>
          <a:solidFill>
            <a:schemeClr val="accent1"/>
          </a:solidFill>
          <a:ln w="9525">
            <a:solidFill>
              <a:schemeClr val="tx1"/>
            </a:solidFill>
            <a:miter lim="800000"/>
            <a:headEnd/>
            <a:tailEnd/>
          </a:ln>
        </p:spPr>
        <p:txBody>
          <a:bodyPr wrap="none" anchor="ctr"/>
          <a:lstStyle>
            <a:lvl1pPr eaLnBrk="0" hangingPunct="0">
              <a:defRPr kumimoji="1" sz="32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32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32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32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32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9pPr>
          </a:lstStyle>
          <a:p>
            <a:pPr eaLnBrk="1" hangingPunct="1"/>
            <a:endParaRPr lang="zh-TW" altLang="en-US"/>
          </a:p>
        </p:txBody>
      </p:sp>
      <p:sp>
        <p:nvSpPr>
          <p:cNvPr id="11" name="Text Box 12"/>
          <p:cNvSpPr txBox="1">
            <a:spLocks noChangeArrowheads="1"/>
          </p:cNvSpPr>
          <p:nvPr/>
        </p:nvSpPr>
        <p:spPr bwMode="auto">
          <a:xfrm>
            <a:off x="8685832" y="4073526"/>
            <a:ext cx="21431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32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32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32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32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32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9pPr>
          </a:lstStyle>
          <a:p>
            <a:pPr eaLnBrk="1" hangingPunct="1"/>
            <a:r>
              <a:rPr lang="en-US" altLang="zh-TW" sz="2400" dirty="0" smtClean="0"/>
              <a:t>Point-wise product</a:t>
            </a:r>
            <a:endParaRPr lang="en-US" altLang="zh-TW" sz="2400" dirty="0"/>
          </a:p>
        </p:txBody>
      </p:sp>
      <p:sp>
        <p:nvSpPr>
          <p:cNvPr id="12" name="Rectangle 13"/>
          <p:cNvSpPr>
            <a:spLocks noChangeArrowheads="1"/>
          </p:cNvSpPr>
          <p:nvPr/>
        </p:nvSpPr>
        <p:spPr bwMode="auto">
          <a:xfrm>
            <a:off x="6401420" y="5153026"/>
            <a:ext cx="417512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kumimoji="1" sz="32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32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32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32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32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9pPr>
          </a:lstStyle>
          <a:p>
            <a:pPr eaLnBrk="1" hangingPunct="1"/>
            <a:r>
              <a:rPr lang="en-US" altLang="zh-TW" sz="2400">
                <a:ea typeface="新細明體" panose="02020500000000000000" pitchFamily="18" charset="-120"/>
              </a:rPr>
              <a:t>(</a:t>
            </a:r>
            <a:r>
              <a:rPr lang="en-US" altLang="zh-TW" sz="2400" i="1">
                <a:ea typeface="新細明體" panose="02020500000000000000" pitchFamily="18" charset="-120"/>
              </a:rPr>
              <a:t>p</a:t>
            </a:r>
            <a:r>
              <a:rPr lang="en-US" altLang="zh-TW" sz="2400">
                <a:ea typeface="新細明體" panose="02020500000000000000" pitchFamily="18" charset="-120"/>
              </a:rPr>
              <a:t>(w</a:t>
            </a:r>
            <a:r>
              <a:rPr lang="en-US" altLang="zh-TW" sz="2400" baseline="-25000">
                <a:ea typeface="新細明體" panose="02020500000000000000" pitchFamily="18" charset="-120"/>
              </a:rPr>
              <a:t>0</a:t>
            </a:r>
            <a:r>
              <a:rPr lang="en-US" altLang="zh-TW" sz="2400">
                <a:ea typeface="新細明體" panose="02020500000000000000" pitchFamily="18" charset="-120"/>
              </a:rPr>
              <a:t>)*</a:t>
            </a:r>
            <a:r>
              <a:rPr lang="en-US" altLang="zh-TW" sz="2400" i="1">
                <a:ea typeface="新細明體" panose="02020500000000000000" pitchFamily="18" charset="-120"/>
              </a:rPr>
              <a:t>q</a:t>
            </a:r>
            <a:r>
              <a:rPr lang="en-US" altLang="zh-TW" sz="2400">
                <a:ea typeface="新細明體" panose="02020500000000000000" pitchFamily="18" charset="-120"/>
              </a:rPr>
              <a:t>(w</a:t>
            </a:r>
            <a:r>
              <a:rPr lang="en-US" altLang="zh-TW" sz="2400" baseline="-25000">
                <a:ea typeface="新細明體" panose="02020500000000000000" pitchFamily="18" charset="-120"/>
              </a:rPr>
              <a:t>0</a:t>
            </a:r>
            <a:r>
              <a:rPr lang="en-US" altLang="zh-TW" sz="2400">
                <a:ea typeface="新細明體" panose="02020500000000000000" pitchFamily="18" charset="-120"/>
              </a:rPr>
              <a:t>), </a:t>
            </a:r>
            <a:r>
              <a:rPr lang="en-US" altLang="zh-TW" sz="2400" i="1">
                <a:ea typeface="新細明體" panose="02020500000000000000" pitchFamily="18" charset="-120"/>
              </a:rPr>
              <a:t>p</a:t>
            </a:r>
            <a:r>
              <a:rPr lang="en-US" altLang="zh-TW" sz="2400">
                <a:ea typeface="新細明體" panose="02020500000000000000" pitchFamily="18" charset="-120"/>
              </a:rPr>
              <a:t>(w</a:t>
            </a:r>
            <a:r>
              <a:rPr lang="en-US" altLang="zh-TW" sz="2400" baseline="-25000">
                <a:ea typeface="新細明體" panose="02020500000000000000" pitchFamily="18" charset="-120"/>
              </a:rPr>
              <a:t>1</a:t>
            </a:r>
            <a:r>
              <a:rPr lang="en-US" altLang="zh-TW" sz="2400">
                <a:ea typeface="新細明體" panose="02020500000000000000" pitchFamily="18" charset="-120"/>
              </a:rPr>
              <a:t>)*</a:t>
            </a:r>
            <a:r>
              <a:rPr lang="en-US" altLang="zh-TW" sz="2400" i="1">
                <a:ea typeface="新細明體" panose="02020500000000000000" pitchFamily="18" charset="-120"/>
              </a:rPr>
              <a:t>q</a:t>
            </a:r>
            <a:r>
              <a:rPr lang="en-US" altLang="zh-TW" sz="2400">
                <a:ea typeface="新細明體" panose="02020500000000000000" pitchFamily="18" charset="-120"/>
              </a:rPr>
              <a:t>(w</a:t>
            </a:r>
            <a:r>
              <a:rPr lang="en-US" altLang="zh-TW" sz="2400" baseline="-25000">
                <a:ea typeface="新細明體" panose="02020500000000000000" pitchFamily="18" charset="-120"/>
              </a:rPr>
              <a:t>1</a:t>
            </a:r>
            <a:r>
              <a:rPr lang="en-US" altLang="zh-TW" sz="2400">
                <a:ea typeface="新細明體" panose="02020500000000000000" pitchFamily="18" charset="-120"/>
              </a:rPr>
              <a:t>),…</a:t>
            </a:r>
          </a:p>
          <a:p>
            <a:pPr eaLnBrk="1" hangingPunct="1"/>
            <a:r>
              <a:rPr lang="en-US" altLang="zh-TW" sz="2400">
                <a:ea typeface="新細明體" panose="02020500000000000000" pitchFamily="18" charset="-120"/>
              </a:rPr>
              <a:t>, </a:t>
            </a:r>
            <a:r>
              <a:rPr lang="en-US" altLang="zh-TW" sz="2400" i="1">
                <a:ea typeface="新細明體" panose="02020500000000000000" pitchFamily="18" charset="-120"/>
              </a:rPr>
              <a:t>p</a:t>
            </a:r>
            <a:r>
              <a:rPr lang="en-US" altLang="zh-TW" sz="2400">
                <a:ea typeface="新細明體" panose="02020500000000000000" pitchFamily="18" charset="-120"/>
              </a:rPr>
              <a:t>(w</a:t>
            </a:r>
            <a:r>
              <a:rPr lang="en-US" altLang="zh-TW" sz="2400" baseline="-25000">
                <a:ea typeface="新細明體" panose="02020500000000000000" pitchFamily="18" charset="-120"/>
              </a:rPr>
              <a:t>2n</a:t>
            </a:r>
            <a:r>
              <a:rPr lang="en-US" altLang="zh-TW" sz="2400">
                <a:ea typeface="新細明體" panose="02020500000000000000" pitchFamily="18" charset="-120"/>
              </a:rPr>
              <a:t>)*</a:t>
            </a:r>
            <a:r>
              <a:rPr lang="en-US" altLang="zh-TW" sz="2400" i="1">
                <a:ea typeface="新細明體" panose="02020500000000000000" pitchFamily="18" charset="-120"/>
              </a:rPr>
              <a:t>q</a:t>
            </a:r>
            <a:r>
              <a:rPr lang="en-US" altLang="zh-TW" sz="2400">
                <a:ea typeface="新細明體" panose="02020500000000000000" pitchFamily="18" charset="-120"/>
              </a:rPr>
              <a:t>(w</a:t>
            </a:r>
            <a:r>
              <a:rPr lang="en-US" altLang="zh-TW" sz="2400" baseline="-25000">
                <a:ea typeface="新細明體" panose="02020500000000000000" pitchFamily="18" charset="-120"/>
              </a:rPr>
              <a:t>2n</a:t>
            </a:r>
            <a:r>
              <a:rPr lang="en-US" altLang="zh-TW" sz="2400">
                <a:ea typeface="新細明體" panose="02020500000000000000" pitchFamily="18" charset="-120"/>
              </a:rPr>
              <a:t>) )</a:t>
            </a:r>
          </a:p>
        </p:txBody>
      </p:sp>
      <p:sp>
        <p:nvSpPr>
          <p:cNvPr id="13" name="AutoShape 14"/>
          <p:cNvSpPr>
            <a:spLocks noChangeArrowheads="1"/>
          </p:cNvSpPr>
          <p:nvPr/>
        </p:nvSpPr>
        <p:spPr bwMode="auto">
          <a:xfrm>
            <a:off x="4164356" y="3327401"/>
            <a:ext cx="2415347" cy="360362"/>
          </a:xfrm>
          <a:prstGeom prst="rightArrow">
            <a:avLst>
              <a:gd name="adj1" fmla="val 50000"/>
              <a:gd name="adj2" fmla="val 119934"/>
            </a:avLst>
          </a:prstGeom>
          <a:solidFill>
            <a:schemeClr val="accent1"/>
          </a:solidFill>
          <a:ln w="9525">
            <a:solidFill>
              <a:schemeClr val="tx1"/>
            </a:solidFill>
            <a:miter lim="800000"/>
            <a:headEnd/>
            <a:tailEnd/>
          </a:ln>
        </p:spPr>
        <p:txBody>
          <a:bodyPr wrap="none" anchor="ctr"/>
          <a:lstStyle>
            <a:lvl1pPr eaLnBrk="0" hangingPunct="0">
              <a:defRPr kumimoji="1" sz="32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32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32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32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32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9pPr>
          </a:lstStyle>
          <a:p>
            <a:pPr eaLnBrk="1" hangingPunct="1"/>
            <a:endParaRPr lang="zh-TW" altLang="en-US"/>
          </a:p>
        </p:txBody>
      </p:sp>
      <p:sp>
        <p:nvSpPr>
          <p:cNvPr id="14" name="AutoShape 15"/>
          <p:cNvSpPr>
            <a:spLocks noChangeArrowheads="1"/>
          </p:cNvSpPr>
          <p:nvPr/>
        </p:nvSpPr>
        <p:spPr bwMode="auto">
          <a:xfrm>
            <a:off x="4164356" y="5487988"/>
            <a:ext cx="2102073" cy="431800"/>
          </a:xfrm>
          <a:prstGeom prst="leftArrow">
            <a:avLst>
              <a:gd name="adj1" fmla="val 50000"/>
              <a:gd name="adj2" fmla="val 87592"/>
            </a:avLst>
          </a:prstGeom>
          <a:solidFill>
            <a:schemeClr val="accent1"/>
          </a:solidFill>
          <a:ln w="9525">
            <a:solidFill>
              <a:schemeClr val="tx1"/>
            </a:solidFill>
            <a:miter lim="800000"/>
            <a:headEnd/>
            <a:tailEnd/>
          </a:ln>
        </p:spPr>
        <p:txBody>
          <a:bodyPr wrap="none" anchor="ctr"/>
          <a:lstStyle>
            <a:lvl1pPr eaLnBrk="0" hangingPunct="0">
              <a:defRPr kumimoji="1" sz="32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32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32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32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32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9pPr>
          </a:lstStyle>
          <a:p>
            <a:pPr eaLnBrk="1" hangingPunct="1"/>
            <a:endParaRPr lang="zh-TW" altLang="en-US"/>
          </a:p>
        </p:txBody>
      </p:sp>
      <p:sp>
        <p:nvSpPr>
          <p:cNvPr id="15" name="Text Box 16"/>
          <p:cNvSpPr txBox="1">
            <a:spLocks noChangeArrowheads="1"/>
          </p:cNvSpPr>
          <p:nvPr/>
        </p:nvSpPr>
        <p:spPr bwMode="auto">
          <a:xfrm>
            <a:off x="4237382" y="5991226"/>
            <a:ext cx="17383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32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32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32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32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32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9pPr>
          </a:lstStyle>
          <a:p>
            <a:pPr eaLnBrk="1" hangingPunct="1"/>
            <a:r>
              <a:rPr lang="en-US" altLang="zh-TW" sz="2400"/>
              <a:t>interpolation</a:t>
            </a:r>
          </a:p>
        </p:txBody>
      </p:sp>
      <p:sp>
        <p:nvSpPr>
          <p:cNvPr id="16" name="Rectangle 17"/>
          <p:cNvSpPr>
            <a:spLocks noChangeArrowheads="1"/>
          </p:cNvSpPr>
          <p:nvPr/>
        </p:nvSpPr>
        <p:spPr bwMode="auto">
          <a:xfrm>
            <a:off x="960782" y="5435601"/>
            <a:ext cx="338455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kumimoji="1" sz="32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32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32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32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32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9pPr>
          </a:lstStyle>
          <a:p>
            <a:pPr eaLnBrk="1" hangingPunct="1"/>
            <a:r>
              <a:rPr lang="en-US" altLang="zh-TW" sz="2400">
                <a:ea typeface="新細明體" panose="02020500000000000000" pitchFamily="18" charset="-120"/>
              </a:rPr>
              <a:t>(c</a:t>
            </a:r>
            <a:r>
              <a:rPr lang="en-US" altLang="zh-TW" sz="2400" baseline="-25000">
                <a:ea typeface="新細明體" panose="02020500000000000000" pitchFamily="18" charset="-120"/>
              </a:rPr>
              <a:t>0</a:t>
            </a:r>
            <a:r>
              <a:rPr lang="en-US" altLang="zh-TW" sz="2400">
                <a:ea typeface="新細明體" panose="02020500000000000000" pitchFamily="18" charset="-120"/>
              </a:rPr>
              <a:t>,c</a:t>
            </a:r>
            <a:r>
              <a:rPr lang="en-US" altLang="zh-TW" sz="2400" baseline="-25000">
                <a:ea typeface="新細明體" panose="02020500000000000000" pitchFamily="18" charset="-120"/>
              </a:rPr>
              <a:t>1</a:t>
            </a:r>
            <a:r>
              <a:rPr lang="en-US" altLang="zh-TW" sz="2400">
                <a:ea typeface="新細明體" panose="02020500000000000000" pitchFamily="18" charset="-120"/>
              </a:rPr>
              <a:t>,c</a:t>
            </a:r>
            <a:r>
              <a:rPr lang="en-US" altLang="zh-TW" sz="2400" baseline="-25000">
                <a:ea typeface="新細明體" panose="02020500000000000000" pitchFamily="18" charset="-120"/>
              </a:rPr>
              <a:t>2</a:t>
            </a:r>
            <a:r>
              <a:rPr lang="en-US" altLang="zh-TW" sz="2400">
                <a:ea typeface="新細明體" panose="02020500000000000000" pitchFamily="18" charset="-120"/>
              </a:rPr>
              <a:t>,…,c</a:t>
            </a:r>
            <a:r>
              <a:rPr lang="en-US" altLang="zh-TW" sz="2400" baseline="-25000">
                <a:ea typeface="新細明體" panose="02020500000000000000" pitchFamily="18" charset="-120"/>
              </a:rPr>
              <a:t>n</a:t>
            </a:r>
            <a:r>
              <a:rPr lang="en-US" altLang="zh-TW" sz="2400">
                <a:ea typeface="新細明體" panose="02020500000000000000" pitchFamily="18" charset="-120"/>
              </a:rPr>
              <a:t>,…,c</a:t>
            </a:r>
            <a:r>
              <a:rPr lang="en-US" altLang="zh-TW" sz="2400" baseline="-25000">
                <a:ea typeface="新細明體" panose="02020500000000000000" pitchFamily="18" charset="-120"/>
              </a:rPr>
              <a:t>2n-1</a:t>
            </a:r>
            <a:r>
              <a:rPr lang="en-US" altLang="zh-TW" sz="2400">
                <a:ea typeface="新細明體" panose="02020500000000000000" pitchFamily="18" charset="-120"/>
              </a:rPr>
              <a:t>)</a:t>
            </a:r>
          </a:p>
        </p:txBody>
      </p:sp>
      <p:sp>
        <p:nvSpPr>
          <p:cNvPr id="17" name="Rectangle 18"/>
          <p:cNvSpPr>
            <a:spLocks noChangeArrowheads="1"/>
          </p:cNvSpPr>
          <p:nvPr/>
        </p:nvSpPr>
        <p:spPr bwMode="auto">
          <a:xfrm>
            <a:off x="6109045" y="1690688"/>
            <a:ext cx="36734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kumimoji="1" sz="32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32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32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32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32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9pPr>
          </a:lstStyle>
          <a:p>
            <a:pPr eaLnBrk="1" hangingPunct="1"/>
            <a:r>
              <a:rPr lang="en-US" altLang="zh-TW" sz="2400" i="1">
                <a:ea typeface="新細明體" panose="02020500000000000000" pitchFamily="18" charset="-120"/>
              </a:rPr>
              <a:t>P</a:t>
            </a:r>
            <a:r>
              <a:rPr lang="en-US" altLang="zh-TW" sz="2400">
                <a:ea typeface="新細明體" panose="02020500000000000000" pitchFamily="18" charset="-120"/>
              </a:rPr>
              <a:t>(x)=a</a:t>
            </a:r>
            <a:r>
              <a:rPr lang="en-US" altLang="zh-TW" sz="2400" baseline="-25000">
                <a:ea typeface="新細明體" panose="02020500000000000000" pitchFamily="18" charset="-120"/>
              </a:rPr>
              <a:t>0</a:t>
            </a:r>
            <a:r>
              <a:rPr lang="en-US" altLang="zh-TW" sz="2400">
                <a:ea typeface="新細明體" panose="02020500000000000000" pitchFamily="18" charset="-120"/>
              </a:rPr>
              <a:t>+a</a:t>
            </a:r>
            <a:r>
              <a:rPr lang="en-US" altLang="zh-TW" sz="2400" baseline="-25000">
                <a:ea typeface="新細明體" panose="02020500000000000000" pitchFamily="18" charset="-120"/>
              </a:rPr>
              <a:t>1</a:t>
            </a:r>
            <a:r>
              <a:rPr lang="en-US" altLang="zh-TW" sz="2400">
                <a:ea typeface="新細明體" panose="02020500000000000000" pitchFamily="18" charset="-120"/>
              </a:rPr>
              <a:t>x+…+a</a:t>
            </a:r>
            <a:r>
              <a:rPr lang="en-US" altLang="zh-TW" sz="2400" baseline="-25000">
                <a:ea typeface="新細明體" panose="02020500000000000000" pitchFamily="18" charset="-120"/>
              </a:rPr>
              <a:t>n-1</a:t>
            </a:r>
            <a:r>
              <a:rPr lang="en-US" altLang="zh-TW" sz="2400">
                <a:ea typeface="新細明體" panose="02020500000000000000" pitchFamily="18" charset="-120"/>
              </a:rPr>
              <a:t>x</a:t>
            </a:r>
            <a:r>
              <a:rPr lang="en-US" altLang="zh-TW" sz="2400" baseline="30000">
                <a:ea typeface="新細明體" panose="02020500000000000000" pitchFamily="18" charset="-120"/>
              </a:rPr>
              <a:t>n-1</a:t>
            </a:r>
            <a:endParaRPr lang="en-US" altLang="zh-TW" sz="2400">
              <a:ea typeface="新細明體" panose="02020500000000000000" pitchFamily="18" charset="-120"/>
            </a:endParaRPr>
          </a:p>
          <a:p>
            <a:pPr eaLnBrk="1" hangingPunct="1"/>
            <a:r>
              <a:rPr lang="en-US" altLang="zh-TW" sz="2400" i="1">
                <a:ea typeface="新細明體" panose="02020500000000000000" pitchFamily="18" charset="-120"/>
              </a:rPr>
              <a:t>q</a:t>
            </a:r>
            <a:r>
              <a:rPr lang="en-US" altLang="zh-TW" sz="2400">
                <a:ea typeface="新細明體" panose="02020500000000000000" pitchFamily="18" charset="-120"/>
              </a:rPr>
              <a:t>(x)=b</a:t>
            </a:r>
            <a:r>
              <a:rPr lang="en-US" altLang="zh-TW" sz="2400" baseline="-25000">
                <a:ea typeface="新細明體" panose="02020500000000000000" pitchFamily="18" charset="-120"/>
              </a:rPr>
              <a:t>0</a:t>
            </a:r>
            <a:r>
              <a:rPr lang="en-US" altLang="zh-TW" sz="2400">
                <a:ea typeface="新細明體" panose="02020500000000000000" pitchFamily="18" charset="-120"/>
              </a:rPr>
              <a:t>+b</a:t>
            </a:r>
            <a:r>
              <a:rPr lang="en-US" altLang="zh-TW" sz="2400" baseline="-25000">
                <a:ea typeface="新細明體" panose="02020500000000000000" pitchFamily="18" charset="-120"/>
              </a:rPr>
              <a:t>1</a:t>
            </a:r>
            <a:r>
              <a:rPr lang="en-US" altLang="zh-TW" sz="2400">
                <a:ea typeface="新細明體" panose="02020500000000000000" pitchFamily="18" charset="-120"/>
              </a:rPr>
              <a:t>x+…+b</a:t>
            </a:r>
            <a:r>
              <a:rPr lang="en-US" altLang="zh-TW" sz="2400" baseline="-25000">
                <a:ea typeface="新細明體" panose="02020500000000000000" pitchFamily="18" charset="-120"/>
              </a:rPr>
              <a:t>n-1</a:t>
            </a:r>
            <a:r>
              <a:rPr lang="en-US" altLang="zh-TW" sz="2400">
                <a:ea typeface="新細明體" panose="02020500000000000000" pitchFamily="18" charset="-120"/>
              </a:rPr>
              <a:t>x</a:t>
            </a:r>
            <a:r>
              <a:rPr lang="en-US" altLang="zh-TW" sz="2400" baseline="30000">
                <a:ea typeface="新細明體" panose="02020500000000000000" pitchFamily="18" charset="-120"/>
              </a:rPr>
              <a:t>n-1</a:t>
            </a:r>
          </a:p>
        </p:txBody>
      </p:sp>
      <p:sp>
        <p:nvSpPr>
          <p:cNvPr id="18" name="AutoShape 19"/>
          <p:cNvSpPr>
            <a:spLocks noChangeArrowheads="1"/>
          </p:cNvSpPr>
          <p:nvPr/>
        </p:nvSpPr>
        <p:spPr bwMode="auto">
          <a:xfrm>
            <a:off x="2292695" y="4067176"/>
            <a:ext cx="863600" cy="936625"/>
          </a:xfrm>
          <a:prstGeom prst="downArrow">
            <a:avLst>
              <a:gd name="adj1" fmla="val 50000"/>
              <a:gd name="adj2" fmla="val 27114"/>
            </a:avLst>
          </a:prstGeom>
          <a:solidFill>
            <a:schemeClr val="accent2"/>
          </a:solidFill>
          <a:ln w="9525">
            <a:solidFill>
              <a:schemeClr val="hlink"/>
            </a:solidFill>
            <a:miter lim="800000"/>
            <a:headEnd/>
            <a:tailEnd/>
          </a:ln>
        </p:spPr>
        <p:txBody>
          <a:bodyPr wrap="none" anchor="ctr"/>
          <a:lstStyle>
            <a:lvl1pPr eaLnBrk="0" hangingPunct="0">
              <a:defRPr kumimoji="1" sz="32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32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32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32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32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9pPr>
          </a:lstStyle>
          <a:p>
            <a:pPr eaLnBrk="1" hangingPunct="1"/>
            <a:endParaRPr lang="zh-TW" altLang="en-US">
              <a:solidFill>
                <a:schemeClr val="accent2"/>
              </a:solidFill>
            </a:endParaRPr>
          </a:p>
        </p:txBody>
      </p:sp>
      <p:sp>
        <p:nvSpPr>
          <p:cNvPr id="19" name="Text Box 20"/>
          <p:cNvSpPr txBox="1">
            <a:spLocks noChangeArrowheads="1"/>
          </p:cNvSpPr>
          <p:nvPr/>
        </p:nvSpPr>
        <p:spPr bwMode="auto">
          <a:xfrm>
            <a:off x="960782" y="4930776"/>
            <a:ext cx="340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3200">
                <a:solidFill>
                  <a:schemeClr val="tx1"/>
                </a:solidFill>
                <a:latin typeface="Times New Roman" panose="02020603050405020304" pitchFamily="18" charset="0"/>
                <a:ea typeface="標楷體" panose="03000509000000000000" pitchFamily="65" charset="-120"/>
              </a:defRPr>
            </a:lvl1pPr>
            <a:lvl2pPr marL="742950" indent="-285750" eaLnBrk="0" hangingPunct="0">
              <a:defRPr kumimoji="1" sz="3200">
                <a:solidFill>
                  <a:schemeClr val="tx1"/>
                </a:solidFill>
                <a:latin typeface="Times New Roman" panose="02020603050405020304" pitchFamily="18" charset="0"/>
                <a:ea typeface="標楷體" panose="03000509000000000000" pitchFamily="65" charset="-120"/>
              </a:defRPr>
            </a:lvl2pPr>
            <a:lvl3pPr marL="1143000" indent="-228600" eaLnBrk="0" hangingPunct="0">
              <a:defRPr kumimoji="1" sz="3200">
                <a:solidFill>
                  <a:schemeClr val="tx1"/>
                </a:solidFill>
                <a:latin typeface="Times New Roman" panose="02020603050405020304" pitchFamily="18" charset="0"/>
                <a:ea typeface="標楷體" panose="03000509000000000000" pitchFamily="65" charset="-120"/>
              </a:defRPr>
            </a:lvl3pPr>
            <a:lvl4pPr marL="1600200" indent="-228600" eaLnBrk="0" hangingPunct="0">
              <a:defRPr kumimoji="1" sz="3200">
                <a:solidFill>
                  <a:schemeClr val="tx1"/>
                </a:solidFill>
                <a:latin typeface="Times New Roman" panose="02020603050405020304" pitchFamily="18" charset="0"/>
                <a:ea typeface="標楷體" panose="03000509000000000000" pitchFamily="65" charset="-120"/>
              </a:defRPr>
            </a:lvl4pPr>
            <a:lvl5pPr marL="2057400" indent="-228600" eaLnBrk="0" hangingPunct="0">
              <a:defRPr kumimoji="1" sz="3200">
                <a:solidFill>
                  <a:schemeClr val="tx1"/>
                </a:solidFill>
                <a:latin typeface="Times New Roman" panose="02020603050405020304" pitchFamily="18" charset="0"/>
                <a:ea typeface="標楷體" panose="03000509000000000000" pitchFamily="65" charset="-12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ea typeface="標楷體" panose="03000509000000000000" pitchFamily="65" charset="-120"/>
              </a:defRPr>
            </a:lvl9pPr>
          </a:lstStyle>
          <a:p>
            <a:pPr eaLnBrk="1" hangingPunct="1"/>
            <a:r>
              <a:rPr lang="en-US" altLang="zh-TW" sz="2400"/>
              <a:t>Polynomial Multiplication</a:t>
            </a:r>
          </a:p>
        </p:txBody>
      </p:sp>
    </p:spTree>
    <p:extLst>
      <p:ext uri="{BB962C8B-B14F-4D97-AF65-F5344CB8AC3E}">
        <p14:creationId xmlns:p14="http://schemas.microsoft.com/office/powerpoint/2010/main" val="497363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Interpolation in binary extension fields</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838200" y="1825625"/>
                <a:ext cx="10515600" cy="4351338"/>
              </a:xfrm>
            </p:spPr>
            <p:txBody>
              <a:bodyPr>
                <a:normAutofit lnSpcReduction="10000"/>
              </a:bodyPr>
              <a:lstStyle/>
              <a:p>
                <a:r>
                  <a:rPr lang="en-US" altLang="zh-TW" dirty="0" smtClean="0"/>
                  <a:t>Evaluation point</a:t>
                </a:r>
              </a:p>
              <a:p>
                <a:pPr lvl="1"/>
                <a:r>
                  <a:rPr lang="en-US" altLang="zh-TW" dirty="0" smtClean="0"/>
                  <a:t>In </a:t>
                </a:r>
                <a14:m>
                  <m:oMath xmlns:m="http://schemas.openxmlformats.org/officeDocument/2006/math">
                    <m:r>
                      <a:rPr lang="en-US" altLang="zh-TW" b="0" i="1" smtClean="0">
                        <a:latin typeface="Cambria Math" panose="02040503050406030204" pitchFamily="18" charset="0"/>
                      </a:rPr>
                      <m:t>𝐺𝐹</m:t>
                    </m:r>
                    <m:r>
                      <a:rPr lang="en-US" altLang="zh-TW" b="0" i="1" smtClean="0">
                        <a:latin typeface="Cambria Math" panose="02040503050406030204" pitchFamily="18" charset="0"/>
                      </a:rPr>
                      <m:t>(</m:t>
                    </m:r>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2</m:t>
                        </m:r>
                      </m:e>
                      <m:sup>
                        <m:r>
                          <a:rPr lang="en-US" altLang="zh-TW" b="0" i="1" smtClean="0">
                            <a:latin typeface="Cambria Math" panose="02040503050406030204" pitchFamily="18" charset="0"/>
                          </a:rPr>
                          <m:t>2</m:t>
                        </m:r>
                      </m:sup>
                    </m:sSup>
                    <m:r>
                      <a:rPr lang="en-US" altLang="zh-TW" b="0" i="1" smtClean="0">
                        <a:latin typeface="Cambria Math" panose="02040503050406030204" pitchFamily="18" charset="0"/>
                      </a:rPr>
                      <m:t>)</m:t>
                    </m:r>
                  </m:oMath>
                </a14:m>
                <a:r>
                  <a:rPr lang="en-US" altLang="zh-TW" dirty="0" smtClean="0"/>
                  <a:t>, it includes four elements </a:t>
                </a:r>
                <a14:m>
                  <m:oMath xmlns:m="http://schemas.openxmlformats.org/officeDocument/2006/math">
                    <m:r>
                      <a:rPr lang="en-US" altLang="zh-TW" i="1" dirty="0" smtClean="0">
                        <a:latin typeface="Cambria Math" panose="02040503050406030204" pitchFamily="18" charset="0"/>
                      </a:rPr>
                      <m:t>{0,1,</m:t>
                    </m:r>
                    <m:r>
                      <a:rPr lang="en-US" altLang="zh-TW" b="0" i="1" dirty="0" smtClean="0">
                        <a:latin typeface="Cambria Math" panose="02040503050406030204" pitchFamily="18" charset="0"/>
                      </a:rPr>
                      <m:t>𝑤</m:t>
                    </m:r>
                    <m:r>
                      <a:rPr lang="en-US" altLang="zh-TW" b="0" i="1" dirty="0" smtClean="0">
                        <a:latin typeface="Cambria Math" panose="02040503050406030204" pitchFamily="18" charset="0"/>
                      </a:rPr>
                      <m:t>,</m:t>
                    </m:r>
                    <m:r>
                      <a:rPr lang="en-US" altLang="zh-TW" b="0" i="1" dirty="0" smtClean="0">
                        <a:latin typeface="Cambria Math" panose="02040503050406030204" pitchFamily="18" charset="0"/>
                      </a:rPr>
                      <m:t>𝑤</m:t>
                    </m:r>
                    <m:r>
                      <a:rPr lang="en-US" altLang="zh-TW" b="0" i="1" dirty="0" smtClean="0">
                        <a:latin typeface="Cambria Math" panose="02040503050406030204" pitchFamily="18" charset="0"/>
                      </a:rPr>
                      <m:t>+1}</m:t>
                    </m:r>
                  </m:oMath>
                </a14:m>
                <a:endParaRPr lang="en-US" altLang="zh-TW" dirty="0" smtClean="0"/>
              </a:p>
              <a:p>
                <a:pPr lvl="1"/>
                <a:r>
                  <a:rPr lang="en-US" altLang="zh-TW" dirty="0" smtClean="0"/>
                  <a:t>Based on </a:t>
                </a:r>
                <a14:m>
                  <m:oMath xmlns:m="http://schemas.openxmlformats.org/officeDocument/2006/math">
                    <m:r>
                      <a:rPr lang="en-US" altLang="zh-TW" i="1">
                        <a:latin typeface="Cambria Math" panose="02040503050406030204" pitchFamily="18" charset="0"/>
                      </a:rPr>
                      <m:t>𝐺𝐹</m:t>
                    </m:r>
                    <m:r>
                      <a:rPr lang="en-US" altLang="zh-TW" i="1">
                        <a:latin typeface="Cambria Math" panose="02040503050406030204" pitchFamily="18" charset="0"/>
                      </a:rPr>
                      <m:t>(</m:t>
                    </m:r>
                    <m:sSup>
                      <m:sSupPr>
                        <m:ctrlPr>
                          <a:rPr lang="en-US" altLang="zh-TW" i="1">
                            <a:latin typeface="Cambria Math" panose="02040503050406030204" pitchFamily="18" charset="0"/>
                          </a:rPr>
                        </m:ctrlPr>
                      </m:sSupPr>
                      <m:e>
                        <m:r>
                          <a:rPr lang="en-US" altLang="zh-TW" i="1">
                            <a:latin typeface="Cambria Math" panose="02040503050406030204" pitchFamily="18" charset="0"/>
                          </a:rPr>
                          <m:t>2</m:t>
                        </m:r>
                      </m:e>
                      <m:sup>
                        <m:r>
                          <a:rPr lang="en-US" altLang="zh-TW" i="1">
                            <a:latin typeface="Cambria Math" panose="02040503050406030204" pitchFamily="18" charset="0"/>
                          </a:rPr>
                          <m:t>2</m:t>
                        </m:r>
                      </m:sup>
                    </m:sSup>
                    <m:r>
                      <a:rPr lang="en-US" altLang="zh-TW" i="1">
                        <a:latin typeface="Cambria Math" panose="02040503050406030204" pitchFamily="18" charset="0"/>
                      </a:rPr>
                      <m:t>)</m:t>
                    </m:r>
                  </m:oMath>
                </a14:m>
                <a:r>
                  <a:rPr lang="en-US" altLang="zh-TW" dirty="0" smtClean="0"/>
                  <a:t>, we have five elements </a:t>
                </a:r>
                <a14:m>
                  <m:oMath xmlns:m="http://schemas.openxmlformats.org/officeDocument/2006/math">
                    <m:d>
                      <m:dPr>
                        <m:begChr m:val="{"/>
                        <m:endChr m:val="}"/>
                        <m:ctrlPr>
                          <a:rPr lang="en-US" altLang="zh-TW" i="1" dirty="0">
                            <a:latin typeface="Cambria Math" panose="02040503050406030204" pitchFamily="18" charset="0"/>
                          </a:rPr>
                        </m:ctrlPr>
                      </m:dPr>
                      <m:e>
                        <m:r>
                          <a:rPr lang="en-US" altLang="zh-TW" i="1" dirty="0">
                            <a:latin typeface="Cambria Math" panose="02040503050406030204" pitchFamily="18" charset="0"/>
                          </a:rPr>
                          <m:t>0,1,</m:t>
                        </m:r>
                        <m:r>
                          <a:rPr lang="en-US" altLang="zh-TW" b="0" i="1" dirty="0" smtClean="0">
                            <a:latin typeface="Cambria Math" panose="02040503050406030204" pitchFamily="18" charset="0"/>
                          </a:rPr>
                          <m:t>𝑤</m:t>
                        </m:r>
                        <m:r>
                          <a:rPr lang="en-US" altLang="zh-TW" i="1" dirty="0">
                            <a:latin typeface="Cambria Math" panose="02040503050406030204" pitchFamily="18" charset="0"/>
                          </a:rPr>
                          <m:t>,</m:t>
                        </m:r>
                        <m:r>
                          <a:rPr lang="en-US" altLang="zh-TW" b="0" i="1" dirty="0" smtClean="0">
                            <a:latin typeface="Cambria Math" panose="02040503050406030204" pitchFamily="18" charset="0"/>
                          </a:rPr>
                          <m:t>𝑤</m:t>
                        </m:r>
                        <m:r>
                          <a:rPr lang="en-US" altLang="zh-TW" i="1" dirty="0">
                            <a:latin typeface="Cambria Math" panose="02040503050406030204" pitchFamily="18" charset="0"/>
                          </a:rPr>
                          <m:t>+1</m:t>
                        </m:r>
                      </m:e>
                    </m:d>
                    <m:r>
                      <a:rPr lang="en-US" altLang="zh-TW" i="1" dirty="0" smtClean="0">
                        <a:latin typeface="Cambria Math" panose="02040503050406030204" pitchFamily="18" charset="0"/>
                        <a:ea typeface="Cambria Math" panose="02040503050406030204" pitchFamily="18" charset="0"/>
                      </a:rPr>
                      <m:t>∪</m:t>
                    </m:r>
                    <m:r>
                      <a:rPr lang="en-US" altLang="zh-TW" b="0" i="1" dirty="0" smtClean="0">
                        <a:latin typeface="Cambria Math" panose="02040503050406030204" pitchFamily="18" charset="0"/>
                        <a:ea typeface="Cambria Math" panose="02040503050406030204" pitchFamily="18" charset="0"/>
                      </a:rPr>
                      <m:t>{∞}</m:t>
                    </m:r>
                  </m:oMath>
                </a14:m>
                <a:r>
                  <a:rPr lang="zh-TW" altLang="en-US" dirty="0" smtClean="0"/>
                  <a:t> </a:t>
                </a:r>
                <a:r>
                  <a:rPr lang="en-US" altLang="zh-TW" dirty="0" smtClean="0"/>
                  <a:t>to use the evaluation point.</a:t>
                </a:r>
              </a:p>
              <a:p>
                <a:r>
                  <a:rPr lang="en-US" altLang="zh-TW" dirty="0" err="1" smtClean="0"/>
                  <a:t>Toom</a:t>
                </a:r>
                <a:r>
                  <a:rPr lang="en-US" altLang="zh-TW" dirty="0" smtClean="0"/>
                  <a:t>-Cook algorithm is a special case of convolution algorithm</a:t>
                </a:r>
              </a:p>
              <a:p>
                <a:r>
                  <a:rPr lang="en-US" altLang="zh-TW" dirty="0" smtClean="0"/>
                  <a:t>Our proposed TCA is based on the following assumption:</a:t>
                </a:r>
              </a:p>
              <a:p>
                <a:pPr lvl="1"/>
                <a:r>
                  <a:rPr lang="en-US" altLang="zh-TW" dirty="0" smtClean="0"/>
                  <a:t>Evaluation point based on </a:t>
                </a:r>
                <a14:m>
                  <m:oMath xmlns:m="http://schemas.openxmlformats.org/officeDocument/2006/math">
                    <m:r>
                      <a:rPr lang="en-US" altLang="zh-TW" i="1">
                        <a:latin typeface="Cambria Math" panose="02040503050406030204" pitchFamily="18" charset="0"/>
                      </a:rPr>
                      <m:t>𝐺𝐹</m:t>
                    </m:r>
                    <m:r>
                      <a:rPr lang="en-US" altLang="zh-TW" i="1">
                        <a:latin typeface="Cambria Math" panose="02040503050406030204" pitchFamily="18" charset="0"/>
                      </a:rPr>
                      <m:t>(</m:t>
                    </m:r>
                    <m:sSup>
                      <m:sSupPr>
                        <m:ctrlPr>
                          <a:rPr lang="en-US" altLang="zh-TW" i="1">
                            <a:latin typeface="Cambria Math" panose="02040503050406030204" pitchFamily="18" charset="0"/>
                          </a:rPr>
                        </m:ctrlPr>
                      </m:sSupPr>
                      <m:e>
                        <m:r>
                          <a:rPr lang="en-US" altLang="zh-TW" i="1">
                            <a:latin typeface="Cambria Math" panose="02040503050406030204" pitchFamily="18" charset="0"/>
                          </a:rPr>
                          <m:t>2</m:t>
                        </m:r>
                      </m:e>
                      <m:sup>
                        <m:r>
                          <a:rPr lang="en-US" altLang="zh-TW" i="1">
                            <a:latin typeface="Cambria Math" panose="02040503050406030204" pitchFamily="18" charset="0"/>
                          </a:rPr>
                          <m:t>2</m:t>
                        </m:r>
                      </m:sup>
                    </m:sSup>
                    <m:r>
                      <a:rPr lang="en-US" altLang="zh-TW" i="1">
                        <a:latin typeface="Cambria Math" panose="02040503050406030204" pitchFamily="18" charset="0"/>
                      </a:rPr>
                      <m:t>)</m:t>
                    </m:r>
                  </m:oMath>
                </a14:m>
                <a:r>
                  <a:rPr lang="en-US" altLang="zh-TW" dirty="0" smtClean="0"/>
                  <a:t>: we can select (2,2)-way, (3,2)-way, (4,2)-way, (3,3)-way TCA</a:t>
                </a:r>
              </a:p>
              <a:p>
                <a:pPr lvl="1"/>
                <a:r>
                  <a:rPr lang="en-US" altLang="zh-TW" dirty="0" smtClean="0"/>
                  <a:t>We use five elements </a:t>
                </a:r>
                <a14:m>
                  <m:oMath xmlns:m="http://schemas.openxmlformats.org/officeDocument/2006/math">
                    <m:d>
                      <m:dPr>
                        <m:begChr m:val="{"/>
                        <m:endChr m:val="}"/>
                        <m:ctrlPr>
                          <a:rPr lang="en-US" altLang="zh-TW" i="1" dirty="0">
                            <a:latin typeface="Cambria Math" panose="02040503050406030204" pitchFamily="18" charset="0"/>
                          </a:rPr>
                        </m:ctrlPr>
                      </m:dPr>
                      <m:e>
                        <m:r>
                          <a:rPr lang="en-US" altLang="zh-TW" i="1" dirty="0">
                            <a:latin typeface="Cambria Math" panose="02040503050406030204" pitchFamily="18" charset="0"/>
                          </a:rPr>
                          <m:t>0,1,</m:t>
                        </m:r>
                        <m:r>
                          <a:rPr lang="en-US" altLang="zh-TW" b="0" i="1" dirty="0" smtClean="0">
                            <a:latin typeface="Cambria Math" panose="02040503050406030204" pitchFamily="18" charset="0"/>
                          </a:rPr>
                          <m:t>𝑤</m:t>
                        </m:r>
                        <m:r>
                          <a:rPr lang="en-US" altLang="zh-TW" i="1" dirty="0">
                            <a:latin typeface="Cambria Math" panose="02040503050406030204" pitchFamily="18" charset="0"/>
                          </a:rPr>
                          <m:t>,</m:t>
                        </m:r>
                        <m:r>
                          <a:rPr lang="en-US" altLang="zh-TW" b="0" i="1" dirty="0" smtClean="0">
                            <a:latin typeface="Cambria Math" panose="02040503050406030204" pitchFamily="18" charset="0"/>
                          </a:rPr>
                          <m:t>𝑤</m:t>
                        </m:r>
                        <m:r>
                          <a:rPr lang="en-US" altLang="zh-TW" i="1" dirty="0">
                            <a:latin typeface="Cambria Math" panose="02040503050406030204" pitchFamily="18" charset="0"/>
                          </a:rPr>
                          <m:t>+1</m:t>
                        </m:r>
                        <m:r>
                          <a:rPr lang="en-US" altLang="zh-TW" b="0" i="1" dirty="0" smtClean="0">
                            <a:latin typeface="Cambria Math" panose="02040503050406030204" pitchFamily="18" charset="0"/>
                          </a:rPr>
                          <m:t>,</m:t>
                        </m:r>
                        <m:r>
                          <a:rPr lang="en-US" altLang="zh-TW" i="1" dirty="0">
                            <a:latin typeface="Cambria Math" panose="02040503050406030204" pitchFamily="18" charset="0"/>
                            <a:ea typeface="Cambria Math" panose="02040503050406030204" pitchFamily="18" charset="0"/>
                          </a:rPr>
                          <m:t>∞</m:t>
                        </m:r>
                      </m:e>
                    </m:d>
                  </m:oMath>
                </a14:m>
                <a:r>
                  <a:rPr lang="en-US" altLang="zh-TW" dirty="0" smtClean="0"/>
                  <a:t> to derive (4,2)-way </a:t>
                </a:r>
                <a:r>
                  <a:rPr lang="en-US" altLang="zh-TW" dirty="0" err="1"/>
                  <a:t>Toom</a:t>
                </a:r>
                <a:r>
                  <a:rPr lang="en-US" altLang="zh-TW" dirty="0"/>
                  <a:t>-Cook </a:t>
                </a:r>
                <a:r>
                  <a:rPr lang="en-US" altLang="zh-TW" dirty="0" smtClean="0"/>
                  <a:t>algorithm </a:t>
                </a:r>
              </a:p>
              <a:p>
                <a:pPr lvl="1"/>
                <a:r>
                  <a:rPr lang="en-US" altLang="zh-TW" dirty="0"/>
                  <a:t>We use </a:t>
                </a:r>
                <a:r>
                  <a:rPr lang="en-US" altLang="zh-TW" dirty="0" smtClean="0"/>
                  <a:t>four </a:t>
                </a:r>
                <a:r>
                  <a:rPr lang="en-US" altLang="zh-TW" dirty="0"/>
                  <a:t>elements </a:t>
                </a:r>
                <a14:m>
                  <m:oMath xmlns:m="http://schemas.openxmlformats.org/officeDocument/2006/math">
                    <m:d>
                      <m:dPr>
                        <m:begChr m:val="{"/>
                        <m:endChr m:val="}"/>
                        <m:ctrlPr>
                          <a:rPr lang="en-US" altLang="zh-TW" i="1" dirty="0">
                            <a:latin typeface="Cambria Math" panose="02040503050406030204" pitchFamily="18" charset="0"/>
                          </a:rPr>
                        </m:ctrlPr>
                      </m:dPr>
                      <m:e>
                        <m:r>
                          <a:rPr lang="en-US" altLang="zh-TW" i="1" dirty="0">
                            <a:latin typeface="Cambria Math" panose="02040503050406030204" pitchFamily="18" charset="0"/>
                          </a:rPr>
                          <m:t>0,1,</m:t>
                        </m:r>
                        <m:r>
                          <a:rPr lang="en-US" altLang="zh-TW" b="0" i="1" dirty="0" smtClean="0">
                            <a:latin typeface="Cambria Math" panose="02040503050406030204" pitchFamily="18" charset="0"/>
                          </a:rPr>
                          <m:t>𝑤</m:t>
                        </m:r>
                        <m:r>
                          <a:rPr lang="en-US" altLang="zh-TW" i="1" dirty="0">
                            <a:latin typeface="Cambria Math" panose="02040503050406030204" pitchFamily="18" charset="0"/>
                          </a:rPr>
                          <m:t>,</m:t>
                        </m:r>
                        <m:r>
                          <a:rPr lang="zh-TW" altLang="en-US" i="1" dirty="0" smtClean="0">
                            <a:latin typeface="Cambria Math" panose="02040503050406030204" pitchFamily="18" charset="0"/>
                          </a:rPr>
                          <m:t> </m:t>
                        </m:r>
                        <m:r>
                          <a:rPr lang="en-US" altLang="zh-TW" i="1" dirty="0">
                            <a:latin typeface="Cambria Math" panose="02040503050406030204" pitchFamily="18" charset="0"/>
                            <a:ea typeface="Cambria Math" panose="02040503050406030204" pitchFamily="18" charset="0"/>
                          </a:rPr>
                          <m:t>∞</m:t>
                        </m:r>
                      </m:e>
                    </m:d>
                  </m:oMath>
                </a14:m>
                <a:r>
                  <a:rPr lang="en-US" altLang="zh-TW" dirty="0"/>
                  <a:t> to </a:t>
                </a:r>
                <a:r>
                  <a:rPr lang="en-US" altLang="zh-TW" dirty="0" smtClean="0"/>
                  <a:t>derive (3,2,)-way </a:t>
                </a:r>
                <a:r>
                  <a:rPr lang="en-US" altLang="zh-TW" dirty="0" err="1"/>
                  <a:t>Toom</a:t>
                </a:r>
                <a:r>
                  <a:rPr lang="en-US" altLang="zh-TW" dirty="0"/>
                  <a:t>-Cook </a:t>
                </a:r>
                <a:r>
                  <a:rPr lang="en-US" altLang="zh-TW" dirty="0" smtClean="0"/>
                  <a:t>algorithm</a:t>
                </a: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838200" y="1825625"/>
                <a:ext cx="10515600" cy="4351338"/>
              </a:xfrm>
              <a:blipFill rotWithShape="0">
                <a:blip r:embed="rId2"/>
                <a:stretch>
                  <a:fillRect l="-1043" t="-308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81140758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(4,2)-way </a:t>
            </a:r>
            <a:r>
              <a:rPr lang="en-US" altLang="zh-TW" dirty="0" err="1" smtClean="0"/>
              <a:t>Toom</a:t>
            </a:r>
            <a:r>
              <a:rPr lang="en-US" altLang="zh-TW" dirty="0" smtClean="0"/>
              <a:t>-Cook algorithm</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lstStyle/>
              <a:p>
                <a:r>
                  <a:rPr lang="en-US" altLang="zh-TW" dirty="0" smtClean="0"/>
                  <a:t>Polynomial  definition</a:t>
                </a:r>
              </a:p>
              <a:p>
                <a:pPr lvl="1"/>
                <a14:m>
                  <m:oMath xmlns:m="http://schemas.openxmlformats.org/officeDocument/2006/math">
                    <m:r>
                      <a:rPr lang="en-US" altLang="zh-TW" i="1" dirty="0" smtClean="0">
                        <a:latin typeface="Cambria Math" panose="02040503050406030204" pitchFamily="18" charset="0"/>
                      </a:rPr>
                      <m:t>𝐴</m:t>
                    </m:r>
                    <m:r>
                      <a:rPr lang="en-US" altLang="zh-TW" i="1" dirty="0" smtClean="0">
                        <a:latin typeface="Cambria Math" panose="02040503050406030204" pitchFamily="18" charset="0"/>
                      </a:rPr>
                      <m:t>=</m:t>
                    </m:r>
                    <m:sSub>
                      <m:sSubPr>
                        <m:ctrlPr>
                          <a:rPr lang="en-US" altLang="zh-TW" i="1" dirty="0" smtClean="0">
                            <a:latin typeface="Cambria Math" panose="02040503050406030204" pitchFamily="18" charset="0"/>
                          </a:rPr>
                        </m:ctrlPr>
                      </m:sSubPr>
                      <m:e>
                        <m:r>
                          <a:rPr lang="en-US" altLang="zh-TW" b="0" i="1" dirty="0" smtClean="0">
                            <a:latin typeface="Cambria Math" panose="02040503050406030204" pitchFamily="18" charset="0"/>
                          </a:rPr>
                          <m:t>𝐴</m:t>
                        </m:r>
                      </m:e>
                      <m:sub>
                        <m:r>
                          <a:rPr lang="en-US" altLang="zh-TW" b="0" i="1" dirty="0" smtClean="0">
                            <a:latin typeface="Cambria Math" panose="02040503050406030204" pitchFamily="18" charset="0"/>
                          </a:rPr>
                          <m:t>0</m:t>
                        </m:r>
                      </m:sub>
                    </m:sSub>
                    <m:r>
                      <a:rPr lang="en-US" altLang="zh-TW" b="0" i="1" dirty="0" smtClean="0">
                        <a:latin typeface="Cambria Math" panose="02040503050406030204" pitchFamily="18" charset="0"/>
                      </a:rPr>
                      <m:t>+</m:t>
                    </m:r>
                    <m:sSub>
                      <m:sSubPr>
                        <m:ctrlPr>
                          <a:rPr lang="en-US" altLang="zh-TW" b="0" i="1" dirty="0" smtClean="0">
                            <a:latin typeface="Cambria Math" panose="02040503050406030204" pitchFamily="18" charset="0"/>
                          </a:rPr>
                        </m:ctrlPr>
                      </m:sSubPr>
                      <m:e>
                        <m:r>
                          <a:rPr lang="en-US" altLang="zh-TW" b="0" i="1" dirty="0" smtClean="0">
                            <a:latin typeface="Cambria Math" panose="02040503050406030204" pitchFamily="18" charset="0"/>
                          </a:rPr>
                          <m:t>𝐴</m:t>
                        </m:r>
                      </m:e>
                      <m:sub>
                        <m:r>
                          <a:rPr lang="en-US" altLang="zh-TW" b="0" i="1" dirty="0" smtClean="0">
                            <a:latin typeface="Cambria Math" panose="02040503050406030204" pitchFamily="18" charset="0"/>
                          </a:rPr>
                          <m:t>1</m:t>
                        </m:r>
                      </m:sub>
                    </m:sSub>
                    <m:r>
                      <a:rPr lang="en-US" altLang="zh-TW" b="0" i="1" dirty="0" smtClean="0">
                        <a:latin typeface="Cambria Math" panose="02040503050406030204" pitchFamily="18" charset="0"/>
                      </a:rPr>
                      <m:t>𝑥</m:t>
                    </m:r>
                    <m:r>
                      <a:rPr lang="en-US" altLang="zh-TW" b="0" i="1" dirty="0" smtClean="0">
                        <a:latin typeface="Cambria Math" panose="02040503050406030204" pitchFamily="18" charset="0"/>
                      </a:rPr>
                      <m:t>+</m:t>
                    </m:r>
                    <m:sSubSup>
                      <m:sSubSupPr>
                        <m:ctrlPr>
                          <a:rPr lang="en-US" altLang="zh-TW" b="0" i="1" dirty="0" smtClean="0">
                            <a:latin typeface="Cambria Math" panose="02040503050406030204" pitchFamily="18" charset="0"/>
                          </a:rPr>
                        </m:ctrlPr>
                      </m:sSubSupPr>
                      <m:e>
                        <m:r>
                          <a:rPr lang="en-US" altLang="zh-TW" b="0" i="1" dirty="0" smtClean="0">
                            <a:latin typeface="Cambria Math" panose="02040503050406030204" pitchFamily="18" charset="0"/>
                          </a:rPr>
                          <m:t>𝐴</m:t>
                        </m:r>
                      </m:e>
                      <m:sub>
                        <m:r>
                          <a:rPr lang="en-US" altLang="zh-TW" b="0" i="1" smtClean="0">
                            <a:latin typeface="Cambria Math" panose="02040503050406030204" pitchFamily="18" charset="0"/>
                          </a:rPr>
                          <m:t>2</m:t>
                        </m:r>
                      </m:sub>
                      <m:sup/>
                    </m:sSubSup>
                    <m:sSup>
                      <m:sSupPr>
                        <m:ctrlPr>
                          <a:rPr lang="en-US" altLang="zh-TW" b="0" i="1" dirty="0" smtClean="0">
                            <a:latin typeface="Cambria Math" panose="02040503050406030204" pitchFamily="18" charset="0"/>
                          </a:rPr>
                        </m:ctrlPr>
                      </m:sSupPr>
                      <m:e>
                        <m:r>
                          <a:rPr lang="en-US" altLang="zh-TW" b="0" i="1" dirty="0" smtClean="0">
                            <a:latin typeface="Cambria Math" panose="02040503050406030204" pitchFamily="18" charset="0"/>
                          </a:rPr>
                          <m:t>𝑥</m:t>
                        </m:r>
                      </m:e>
                      <m:sup>
                        <m:r>
                          <a:rPr lang="en-US" altLang="zh-TW" b="0" i="1" dirty="0" smtClean="0">
                            <a:latin typeface="Cambria Math" panose="02040503050406030204" pitchFamily="18" charset="0"/>
                          </a:rPr>
                          <m:t>2</m:t>
                        </m:r>
                      </m:sup>
                    </m:sSup>
                    <m:r>
                      <a:rPr lang="en-US" altLang="zh-TW" b="0" i="1" dirty="0" smtClean="0">
                        <a:latin typeface="Cambria Math" panose="02040503050406030204" pitchFamily="18" charset="0"/>
                      </a:rPr>
                      <m:t>+</m:t>
                    </m:r>
                    <m:sSub>
                      <m:sSubPr>
                        <m:ctrlPr>
                          <a:rPr lang="en-US" altLang="zh-TW" b="0" i="1" dirty="0" smtClean="0">
                            <a:latin typeface="Cambria Math" panose="02040503050406030204" pitchFamily="18" charset="0"/>
                          </a:rPr>
                        </m:ctrlPr>
                      </m:sSubPr>
                      <m:e>
                        <m:r>
                          <a:rPr lang="en-US" altLang="zh-TW" b="0" i="1" dirty="0" smtClean="0">
                            <a:latin typeface="Cambria Math" panose="02040503050406030204" pitchFamily="18" charset="0"/>
                          </a:rPr>
                          <m:t>𝐴</m:t>
                        </m:r>
                      </m:e>
                      <m:sub>
                        <m:r>
                          <a:rPr lang="en-US" altLang="zh-TW" b="0" i="1" dirty="0" smtClean="0">
                            <a:latin typeface="Cambria Math" panose="02040503050406030204" pitchFamily="18" charset="0"/>
                          </a:rPr>
                          <m:t>3</m:t>
                        </m:r>
                      </m:sub>
                    </m:sSub>
                    <m:sSup>
                      <m:sSupPr>
                        <m:ctrlPr>
                          <a:rPr lang="en-US" altLang="zh-TW" b="0" i="1" dirty="0" smtClean="0">
                            <a:latin typeface="Cambria Math" panose="02040503050406030204" pitchFamily="18" charset="0"/>
                          </a:rPr>
                        </m:ctrlPr>
                      </m:sSupPr>
                      <m:e>
                        <m:r>
                          <a:rPr lang="en-US" altLang="zh-TW" b="0" i="1" dirty="0" smtClean="0">
                            <a:latin typeface="Cambria Math" panose="02040503050406030204" pitchFamily="18" charset="0"/>
                          </a:rPr>
                          <m:t>𝑥</m:t>
                        </m:r>
                      </m:e>
                      <m:sup>
                        <m:r>
                          <a:rPr lang="en-US" altLang="zh-TW" b="0" i="1" dirty="0" smtClean="0">
                            <a:latin typeface="Cambria Math" panose="02040503050406030204" pitchFamily="18" charset="0"/>
                          </a:rPr>
                          <m:t>3</m:t>
                        </m:r>
                      </m:sup>
                    </m:sSup>
                  </m:oMath>
                </a14:m>
                <a:endParaRPr lang="en-US" altLang="zh-TW" dirty="0" smtClean="0"/>
              </a:p>
              <a:p>
                <a:pPr lvl="1"/>
                <a14:m>
                  <m:oMath xmlns:m="http://schemas.openxmlformats.org/officeDocument/2006/math">
                    <m:r>
                      <a:rPr lang="en-US" altLang="zh-TW" b="0" i="1" dirty="0" smtClean="0">
                        <a:latin typeface="Cambria Math" panose="02040503050406030204" pitchFamily="18" charset="0"/>
                      </a:rPr>
                      <m:t>𝐵</m:t>
                    </m:r>
                    <m:r>
                      <a:rPr lang="en-US" altLang="zh-TW" i="1" dirty="0">
                        <a:latin typeface="Cambria Math" panose="02040503050406030204" pitchFamily="18" charset="0"/>
                      </a:rPr>
                      <m:t>=</m:t>
                    </m:r>
                    <m:sSub>
                      <m:sSubPr>
                        <m:ctrlPr>
                          <a:rPr lang="en-US" altLang="zh-TW" i="1" dirty="0">
                            <a:latin typeface="Cambria Math" panose="02040503050406030204" pitchFamily="18" charset="0"/>
                          </a:rPr>
                        </m:ctrlPr>
                      </m:sSubPr>
                      <m:e>
                        <m:r>
                          <a:rPr lang="en-US" altLang="zh-TW" b="0" i="1" dirty="0" smtClean="0">
                            <a:latin typeface="Cambria Math" panose="02040503050406030204" pitchFamily="18" charset="0"/>
                          </a:rPr>
                          <m:t>𝐵</m:t>
                        </m:r>
                      </m:e>
                      <m:sub>
                        <m:r>
                          <a:rPr lang="en-US" altLang="zh-TW" i="1" dirty="0">
                            <a:latin typeface="Cambria Math" panose="02040503050406030204" pitchFamily="18" charset="0"/>
                          </a:rPr>
                          <m:t>0</m:t>
                        </m:r>
                      </m:sub>
                    </m:sSub>
                    <m:r>
                      <a:rPr lang="en-US" altLang="zh-TW" i="1" dirty="0">
                        <a:latin typeface="Cambria Math" panose="02040503050406030204" pitchFamily="18" charset="0"/>
                      </a:rPr>
                      <m:t>+</m:t>
                    </m:r>
                    <m:sSub>
                      <m:sSubPr>
                        <m:ctrlPr>
                          <a:rPr lang="en-US" altLang="zh-TW" i="1" dirty="0">
                            <a:latin typeface="Cambria Math" panose="02040503050406030204" pitchFamily="18" charset="0"/>
                          </a:rPr>
                        </m:ctrlPr>
                      </m:sSubPr>
                      <m:e>
                        <m:r>
                          <a:rPr lang="en-US" altLang="zh-TW" b="0" i="1" dirty="0" smtClean="0">
                            <a:latin typeface="Cambria Math" panose="02040503050406030204" pitchFamily="18" charset="0"/>
                          </a:rPr>
                          <m:t>𝐵</m:t>
                        </m:r>
                      </m:e>
                      <m:sub>
                        <m:r>
                          <a:rPr lang="en-US" altLang="zh-TW" i="1" dirty="0">
                            <a:latin typeface="Cambria Math" panose="02040503050406030204" pitchFamily="18" charset="0"/>
                          </a:rPr>
                          <m:t>1</m:t>
                        </m:r>
                      </m:sub>
                    </m:sSub>
                    <m:r>
                      <a:rPr lang="en-US" altLang="zh-TW" i="1" dirty="0">
                        <a:latin typeface="Cambria Math" panose="02040503050406030204" pitchFamily="18" charset="0"/>
                      </a:rPr>
                      <m:t>𝑥</m:t>
                    </m:r>
                  </m:oMath>
                </a14:m>
                <a:endParaRPr lang="en-US" altLang="zh-TW" dirty="0" smtClean="0"/>
              </a:p>
              <a:p>
                <a:r>
                  <a:rPr lang="en-US" altLang="zh-TW" dirty="0" smtClean="0"/>
                  <a:t>Evaluation and point-wise product</a:t>
                </a:r>
              </a:p>
              <a:p>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0">
                <a:blip r:embed="rId2"/>
                <a:stretch>
                  <a:fillRect l="-1043" t="-2241"/>
                </a:stretch>
              </a:blipFill>
            </p:spPr>
            <p:txBody>
              <a:bodyPr/>
              <a:lstStyle/>
              <a:p>
                <a:r>
                  <a:rPr lang="zh-TW" altLang="en-US">
                    <a:noFill/>
                  </a:rPr>
                  <a:t> </a:t>
                </a:r>
              </a:p>
            </p:txBody>
          </p:sp>
        </mc:Fallback>
      </mc:AlternateContent>
      <p:pic>
        <p:nvPicPr>
          <p:cNvPr id="5" name="圖片 4"/>
          <p:cNvPicPr>
            <a:picLocks noChangeAspect="1"/>
          </p:cNvPicPr>
          <p:nvPr/>
        </p:nvPicPr>
        <p:blipFill>
          <a:blip r:embed="rId3"/>
          <a:stretch>
            <a:fillRect/>
          </a:stretch>
        </p:blipFill>
        <p:spPr>
          <a:xfrm>
            <a:off x="914833" y="4001294"/>
            <a:ext cx="9572625" cy="2457450"/>
          </a:xfrm>
          <a:prstGeom prst="rect">
            <a:avLst/>
          </a:prstGeom>
        </p:spPr>
      </p:pic>
    </p:spTree>
    <p:extLst>
      <p:ext uri="{BB962C8B-B14F-4D97-AF65-F5344CB8AC3E}">
        <p14:creationId xmlns:p14="http://schemas.microsoft.com/office/powerpoint/2010/main" val="288172695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(4,2)-way </a:t>
            </a:r>
            <a:r>
              <a:rPr lang="en-US" altLang="zh-TW" dirty="0" err="1"/>
              <a:t>Toom</a:t>
            </a:r>
            <a:r>
              <a:rPr lang="en-US" altLang="zh-TW" dirty="0"/>
              <a:t>-Cook algorithm</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lstStyle/>
              <a:p>
                <a:r>
                  <a:rPr lang="en-US" altLang="zh-TW" dirty="0" smtClean="0"/>
                  <a:t>Reconstruction stage</a:t>
                </a:r>
              </a:p>
              <a:p>
                <a:pPr lvl="1"/>
                <a:r>
                  <a:rPr lang="en-US" altLang="zh-TW" dirty="0" smtClean="0"/>
                  <a:t>Let the original product be </a:t>
                </a:r>
                <a14:m>
                  <m:oMath xmlns:m="http://schemas.openxmlformats.org/officeDocument/2006/math">
                    <m:r>
                      <a:rPr lang="en-US" altLang="zh-TW" i="1" dirty="0" smtClean="0">
                        <a:latin typeface="Cambria Math" panose="02040503050406030204" pitchFamily="18" charset="0"/>
                      </a:rPr>
                      <m:t>𝐶</m:t>
                    </m:r>
                    <m:r>
                      <a:rPr lang="en-US" altLang="zh-TW" i="1" dirty="0" smtClean="0">
                        <a:latin typeface="Cambria Math" panose="02040503050406030204" pitchFamily="18" charset="0"/>
                      </a:rPr>
                      <m:t>=</m:t>
                    </m:r>
                    <m:sSub>
                      <m:sSubPr>
                        <m:ctrlPr>
                          <a:rPr lang="en-US" altLang="zh-TW" i="1" dirty="0" smtClean="0">
                            <a:latin typeface="Cambria Math" panose="02040503050406030204" pitchFamily="18" charset="0"/>
                          </a:rPr>
                        </m:ctrlPr>
                      </m:sSubPr>
                      <m:e>
                        <m:r>
                          <a:rPr lang="en-US" altLang="zh-TW" b="0" i="1" dirty="0" smtClean="0">
                            <a:latin typeface="Cambria Math" panose="02040503050406030204" pitchFamily="18" charset="0"/>
                          </a:rPr>
                          <m:t>𝐶</m:t>
                        </m:r>
                      </m:e>
                      <m:sub>
                        <m:r>
                          <a:rPr lang="en-US" altLang="zh-TW" b="0" i="1" dirty="0" smtClean="0">
                            <a:latin typeface="Cambria Math" panose="02040503050406030204" pitchFamily="18" charset="0"/>
                          </a:rPr>
                          <m:t>0</m:t>
                        </m:r>
                      </m:sub>
                    </m:sSub>
                    <m:r>
                      <a:rPr lang="en-US" altLang="zh-TW" b="0" i="1" dirty="0" smtClean="0">
                        <a:latin typeface="Cambria Math" panose="02040503050406030204" pitchFamily="18" charset="0"/>
                      </a:rPr>
                      <m:t>+</m:t>
                    </m:r>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𝐶</m:t>
                        </m:r>
                      </m:e>
                      <m:sub>
                        <m:r>
                          <a:rPr lang="en-US" altLang="zh-TW" b="0" i="1" dirty="0" smtClean="0">
                            <a:latin typeface="Cambria Math" panose="02040503050406030204" pitchFamily="18" charset="0"/>
                          </a:rPr>
                          <m:t>1</m:t>
                        </m:r>
                      </m:sub>
                    </m:sSub>
                    <m:r>
                      <a:rPr lang="en-US" altLang="zh-TW" b="0" i="1" dirty="0" smtClean="0">
                        <a:latin typeface="Cambria Math" panose="02040503050406030204" pitchFamily="18" charset="0"/>
                      </a:rPr>
                      <m:t>𝑥</m:t>
                    </m:r>
                    <m:r>
                      <a:rPr lang="en-US" altLang="zh-TW" b="0" i="1" dirty="0" smtClean="0">
                        <a:latin typeface="Cambria Math" panose="02040503050406030204" pitchFamily="18" charset="0"/>
                      </a:rPr>
                      <m:t>+</m:t>
                    </m:r>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𝐶</m:t>
                        </m:r>
                      </m:e>
                      <m:sub>
                        <m:r>
                          <a:rPr lang="en-US" altLang="zh-TW" b="0" i="1" dirty="0" smtClean="0">
                            <a:latin typeface="Cambria Math" panose="02040503050406030204" pitchFamily="18" charset="0"/>
                          </a:rPr>
                          <m:t>2</m:t>
                        </m:r>
                      </m:sub>
                    </m:sSub>
                    <m:sSup>
                      <m:sSupPr>
                        <m:ctrlPr>
                          <a:rPr lang="en-US" altLang="zh-TW" i="1" dirty="0" smtClean="0">
                            <a:latin typeface="Cambria Math" panose="02040503050406030204" pitchFamily="18" charset="0"/>
                          </a:rPr>
                        </m:ctrlPr>
                      </m:sSupPr>
                      <m:e>
                        <m:r>
                          <a:rPr lang="en-US" altLang="zh-TW" b="0" i="1" dirty="0" smtClean="0">
                            <a:latin typeface="Cambria Math" panose="02040503050406030204" pitchFamily="18" charset="0"/>
                          </a:rPr>
                          <m:t>𝑥</m:t>
                        </m:r>
                      </m:e>
                      <m:sup>
                        <m:r>
                          <a:rPr lang="en-US" altLang="zh-TW" b="0" i="1" dirty="0" smtClean="0">
                            <a:latin typeface="Cambria Math" panose="02040503050406030204" pitchFamily="18" charset="0"/>
                          </a:rPr>
                          <m:t>2</m:t>
                        </m:r>
                      </m:sup>
                    </m:sSup>
                    <m:r>
                      <a:rPr lang="en-US" altLang="zh-TW" b="0" i="1" dirty="0" smtClean="0">
                        <a:latin typeface="Cambria Math" panose="02040503050406030204" pitchFamily="18" charset="0"/>
                      </a:rPr>
                      <m:t>+</m:t>
                    </m:r>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𝐶</m:t>
                        </m:r>
                      </m:e>
                      <m:sub>
                        <m:r>
                          <a:rPr lang="en-US" altLang="zh-TW" b="0" i="1" dirty="0" smtClean="0">
                            <a:latin typeface="Cambria Math" panose="02040503050406030204" pitchFamily="18" charset="0"/>
                          </a:rPr>
                          <m:t>3</m:t>
                        </m:r>
                      </m:sub>
                    </m:sSub>
                    <m:sSup>
                      <m:sSupPr>
                        <m:ctrlPr>
                          <a:rPr lang="en-US" altLang="zh-TW" i="1" dirty="0">
                            <a:latin typeface="Cambria Math" panose="02040503050406030204" pitchFamily="18" charset="0"/>
                          </a:rPr>
                        </m:ctrlPr>
                      </m:sSupPr>
                      <m:e>
                        <m:r>
                          <a:rPr lang="en-US" altLang="zh-TW" i="1" dirty="0">
                            <a:latin typeface="Cambria Math" panose="02040503050406030204" pitchFamily="18" charset="0"/>
                          </a:rPr>
                          <m:t>𝑥</m:t>
                        </m:r>
                      </m:e>
                      <m:sup>
                        <m:r>
                          <a:rPr lang="en-US" altLang="zh-TW" b="0" i="1" dirty="0" smtClean="0">
                            <a:latin typeface="Cambria Math" panose="02040503050406030204" pitchFamily="18" charset="0"/>
                          </a:rPr>
                          <m:t>3</m:t>
                        </m:r>
                      </m:sup>
                    </m:sSup>
                    <m:r>
                      <a:rPr lang="en-US" altLang="zh-TW" b="0" i="1" dirty="0" smtClean="0">
                        <a:latin typeface="Cambria Math" panose="02040503050406030204" pitchFamily="18" charset="0"/>
                      </a:rPr>
                      <m:t>+</m:t>
                    </m:r>
                    <m:sSub>
                      <m:sSubPr>
                        <m:ctrlPr>
                          <a:rPr lang="en-US" altLang="zh-TW" i="1" dirty="0">
                            <a:latin typeface="Cambria Math" panose="02040503050406030204" pitchFamily="18" charset="0"/>
                          </a:rPr>
                        </m:ctrlPr>
                      </m:sSubPr>
                      <m:e>
                        <m:r>
                          <a:rPr lang="en-US" altLang="zh-TW" i="1" dirty="0">
                            <a:latin typeface="Cambria Math" panose="02040503050406030204" pitchFamily="18" charset="0"/>
                          </a:rPr>
                          <m:t>𝐶</m:t>
                        </m:r>
                      </m:e>
                      <m:sub>
                        <m:r>
                          <a:rPr lang="en-US" altLang="zh-TW" b="0" i="1" dirty="0" smtClean="0">
                            <a:latin typeface="Cambria Math" panose="02040503050406030204" pitchFamily="18" charset="0"/>
                          </a:rPr>
                          <m:t>4</m:t>
                        </m:r>
                      </m:sub>
                    </m:sSub>
                    <m:sSup>
                      <m:sSupPr>
                        <m:ctrlPr>
                          <a:rPr lang="en-US" altLang="zh-TW" i="1" dirty="0">
                            <a:latin typeface="Cambria Math" panose="02040503050406030204" pitchFamily="18" charset="0"/>
                          </a:rPr>
                        </m:ctrlPr>
                      </m:sSupPr>
                      <m:e>
                        <m:r>
                          <a:rPr lang="en-US" altLang="zh-TW" i="1" dirty="0">
                            <a:latin typeface="Cambria Math" panose="02040503050406030204" pitchFamily="18" charset="0"/>
                          </a:rPr>
                          <m:t>𝑥</m:t>
                        </m:r>
                      </m:e>
                      <m:sup>
                        <m:r>
                          <a:rPr lang="en-US" altLang="zh-TW" b="0" i="1" dirty="0" smtClean="0">
                            <a:latin typeface="Cambria Math" panose="02040503050406030204" pitchFamily="18" charset="0"/>
                          </a:rPr>
                          <m:t>4</m:t>
                        </m:r>
                      </m:sup>
                    </m:sSup>
                  </m:oMath>
                </a14:m>
                <a:endParaRPr lang="en-US" altLang="zh-TW" dirty="0" smtClean="0"/>
              </a:p>
              <a:p>
                <a:pPr lvl="1"/>
                <a:r>
                  <a:rPr lang="en-US" altLang="zh-TW" dirty="0" smtClean="0"/>
                  <a:t>By using </a:t>
                </a:r>
                <a:r>
                  <a:rPr lang="en-US" altLang="zh-TW" dirty="0"/>
                  <a:t>use Lagrange </a:t>
                </a:r>
                <a:r>
                  <a:rPr lang="en-US" altLang="zh-TW" dirty="0" smtClean="0"/>
                  <a:t>interpolation, we have</a:t>
                </a:r>
              </a:p>
              <a:p>
                <a:pPr marL="457200" lvl="1" indent="0">
                  <a:buNone/>
                </a:pP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0">
                <a:blip r:embed="rId2"/>
                <a:stretch>
                  <a:fillRect l="-1043" t="-2241"/>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graphicFrame>
            <p:nvGraphicFramePr>
              <p:cNvPr id="5" name="表格 4"/>
              <p:cNvGraphicFramePr>
                <a:graphicFrameLocks noGrp="1"/>
              </p:cNvGraphicFramePr>
              <p:nvPr>
                <p:extLst>
                  <p:ext uri="{D42A27DB-BD31-4B8C-83A1-F6EECF244321}">
                    <p14:modId xmlns:p14="http://schemas.microsoft.com/office/powerpoint/2010/main" val="698379025"/>
                  </p:ext>
                </p:extLst>
              </p:nvPr>
            </p:nvGraphicFramePr>
            <p:xfrm>
              <a:off x="1145309" y="3678527"/>
              <a:ext cx="8128000" cy="1854200"/>
            </p:xfrm>
            <a:graphic>
              <a:graphicData uri="http://schemas.openxmlformats.org/drawingml/2006/table">
                <a:tbl>
                  <a:tblPr firstRow="1" bandRow="1">
                    <a:tableStyleId>{5C22544A-7EE6-4342-B048-85BDC9FD1C3A}</a:tableStyleId>
                  </a:tblPr>
                  <a:tblGrid>
                    <a:gridCol w="4064000"/>
                    <a:gridCol w="4064000"/>
                  </a:tblGrid>
                  <a:tr h="370840">
                    <a:tc>
                      <a:txBody>
                        <a:bodyPr/>
                        <a:lstStyle/>
                        <a:p>
                          <a:pPr/>
                          <a14:m>
                            <m:oMathPara xmlns:m="http://schemas.openxmlformats.org/officeDocument/2006/math">
                              <m:oMathParaPr>
                                <m:jc m:val="centerGroup"/>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𝐶</m:t>
                                    </m:r>
                                  </m:e>
                                  <m:sub>
                                    <m:r>
                                      <a:rPr lang="en-US" altLang="zh-TW" b="0" i="1" smtClean="0">
                                        <a:latin typeface="Cambria Math" panose="02040503050406030204" pitchFamily="18" charset="0"/>
                                      </a:rPr>
                                      <m:t>0</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𝑃</m:t>
                                    </m:r>
                                  </m:e>
                                  <m:sub>
                                    <m:r>
                                      <a:rPr lang="en-US" altLang="zh-TW" b="0" i="1" smtClean="0">
                                        <a:latin typeface="Cambria Math" panose="02040503050406030204" pitchFamily="18" charset="0"/>
                                      </a:rPr>
                                      <m:t>0</m:t>
                                    </m:r>
                                  </m:sub>
                                </m:sSub>
                              </m:oMath>
                            </m:oMathPara>
                          </a14:m>
                          <a:endParaRPr lang="zh-TW" altLang="en-US" dirty="0"/>
                        </a:p>
                      </a:txBody>
                      <a:tcPr/>
                    </a:tc>
                    <a:tc>
                      <a:txBody>
                        <a:bodyPr/>
                        <a:lstStyle/>
                        <a:p>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𝑒𝑣𝑎𝑙𝑢𝑎𝑡𝑖𝑜𝑛</m:t>
                                </m:r>
                                <m:r>
                                  <a:rPr lang="en-US" altLang="zh-TW" b="0" i="1" smtClean="0">
                                    <a:latin typeface="Cambria Math" panose="02040503050406030204" pitchFamily="18" charset="0"/>
                                  </a:rPr>
                                  <m:t> </m:t>
                                </m:r>
                                <m:r>
                                  <a:rPr lang="en-US" altLang="zh-TW" b="0" i="1" smtClean="0">
                                    <a:latin typeface="Cambria Math" panose="02040503050406030204" pitchFamily="18" charset="0"/>
                                  </a:rPr>
                                  <m:t>𝑎𝑡</m:t>
                                </m:r>
                                <m:r>
                                  <a:rPr lang="en-US" altLang="zh-TW" b="0" i="1" smtClean="0">
                                    <a:latin typeface="Cambria Math" panose="02040503050406030204" pitchFamily="18" charset="0"/>
                                  </a:rPr>
                                  <m:t> 0</m:t>
                                </m:r>
                              </m:oMath>
                            </m:oMathPara>
                          </a14:m>
                          <a:endParaRPr lang="zh-TW" altLang="en-US" dirty="0"/>
                        </a:p>
                      </a:txBody>
                      <a:tcPr/>
                    </a:tc>
                  </a:tr>
                  <a:tr h="370840">
                    <a:tc>
                      <a:txBody>
                        <a:bodyPr/>
                        <a:lstStyle/>
                        <a:p>
                          <a:pPr/>
                          <a14:m>
                            <m:oMathPara xmlns:m="http://schemas.openxmlformats.org/officeDocument/2006/math">
                              <m:oMathParaPr>
                                <m:jc m:val="centerGroup"/>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𝐶</m:t>
                                    </m:r>
                                  </m:e>
                                  <m:sub>
                                    <m:r>
                                      <a:rPr lang="en-US" altLang="zh-TW" b="0" i="1" smtClean="0">
                                        <a:latin typeface="Cambria Math" panose="02040503050406030204" pitchFamily="18" charset="0"/>
                                      </a:rPr>
                                      <m:t>1</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𝑃</m:t>
                                    </m:r>
                                  </m:e>
                                  <m:sub>
                                    <m:r>
                                      <a:rPr lang="en-US" altLang="zh-TW" b="0" i="1" smtClean="0">
                                        <a:latin typeface="Cambria Math" panose="02040503050406030204" pitchFamily="18" charset="0"/>
                                      </a:rPr>
                                      <m:t>124</m:t>
                                    </m:r>
                                  </m:sub>
                                </m:sSub>
                                <m:r>
                                  <a:rPr lang="en-US" altLang="zh-TW" b="0" i="1" smtClean="0">
                                    <a:latin typeface="Cambria Math" panose="02040503050406030204" pitchFamily="18" charset="0"/>
                                  </a:rPr>
                                  <m:t>+</m:t>
                                </m:r>
                                <m:r>
                                  <a:rPr lang="en-US" altLang="zh-TW" b="0" i="1" smtClean="0">
                                    <a:latin typeface="Cambria Math" panose="02040503050406030204" pitchFamily="18" charset="0"/>
                                  </a:rPr>
                                  <m:t>𝑤</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𝑃</m:t>
                                    </m:r>
                                  </m:e>
                                  <m:sub>
                                    <m:r>
                                      <a:rPr lang="en-US" altLang="zh-TW" b="0" i="1" smtClean="0">
                                        <a:latin typeface="Cambria Math" panose="02040503050406030204" pitchFamily="18" charset="0"/>
                                      </a:rPr>
                                      <m:t>23</m:t>
                                    </m:r>
                                  </m:sub>
                                </m:sSub>
                              </m:oMath>
                            </m:oMathPara>
                          </a14:m>
                          <a:endParaRPr lang="zh-TW" altLang="en-US" dirty="0"/>
                        </a:p>
                      </a:txBody>
                      <a:tcPr/>
                    </a:tc>
                    <a:tc>
                      <a:txBody>
                        <a:bodyPr/>
                        <a:lstStyle/>
                        <a:p>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𝑒𝑣𝑎𝑙𝑢𝑎𝑡𝑖𝑜𝑛</m:t>
                                </m:r>
                                <m:r>
                                  <a:rPr lang="en-US" altLang="zh-TW" b="0" i="1" smtClean="0">
                                    <a:latin typeface="Cambria Math" panose="02040503050406030204" pitchFamily="18" charset="0"/>
                                  </a:rPr>
                                  <m:t> </m:t>
                                </m:r>
                                <m:r>
                                  <a:rPr lang="en-US" altLang="zh-TW" b="0" i="1" smtClean="0">
                                    <a:latin typeface="Cambria Math" panose="02040503050406030204" pitchFamily="18" charset="0"/>
                                  </a:rPr>
                                  <m:t>𝑎𝑡</m:t>
                                </m:r>
                                <m:r>
                                  <a:rPr lang="en-US" altLang="zh-TW" b="0" i="1" smtClean="0">
                                    <a:latin typeface="Cambria Math" panose="02040503050406030204" pitchFamily="18" charset="0"/>
                                  </a:rPr>
                                  <m:t> 1</m:t>
                                </m:r>
                              </m:oMath>
                            </m:oMathPara>
                          </a14:m>
                          <a:endParaRPr lang="zh-TW" altLang="en-US" dirty="0"/>
                        </a:p>
                      </a:txBody>
                      <a:tcPr/>
                    </a:tc>
                  </a:tr>
                  <a:tr h="370840">
                    <a:tc>
                      <a:txBody>
                        <a:bodyPr/>
                        <a:lstStyle/>
                        <a:p>
                          <a:pPr/>
                          <a14:m>
                            <m:oMathPara xmlns:m="http://schemas.openxmlformats.org/officeDocument/2006/math">
                              <m:oMathParaPr>
                                <m:jc m:val="centerGroup"/>
                              </m:oMathParaPr>
                              <m:oMath xmlns:m="http://schemas.openxmlformats.org/officeDocument/2006/math">
                                <m:sSub>
                                  <m:sSubPr>
                                    <m:ctrlPr>
                                      <a:rPr lang="en-US" altLang="zh-TW" i="1" smtClean="0">
                                        <a:latin typeface="Cambria Math" panose="02040503050406030204" pitchFamily="18" charset="0"/>
                                      </a:rPr>
                                    </m:ctrlPr>
                                  </m:sSubPr>
                                  <m:e>
                                    <m:r>
                                      <a:rPr lang="en-US" altLang="zh-TW" i="1">
                                        <a:latin typeface="Cambria Math" panose="02040503050406030204" pitchFamily="18" charset="0"/>
                                      </a:rPr>
                                      <m:t>𝐶</m:t>
                                    </m:r>
                                  </m:e>
                                  <m:sub>
                                    <m:r>
                                      <a:rPr lang="en-US" altLang="zh-TW" b="0" i="1" smtClean="0">
                                        <a:latin typeface="Cambria Math" panose="02040503050406030204" pitchFamily="18" charset="0"/>
                                      </a:rPr>
                                      <m:t>2</m:t>
                                    </m:r>
                                  </m:sub>
                                </m:sSub>
                                <m:r>
                                  <a:rPr lang="en-US" altLang="zh-TW" i="1">
                                    <a:latin typeface="Cambria Math" panose="02040503050406030204" pitchFamily="18" charset="0"/>
                                  </a:rPr>
                                  <m:t>=</m:t>
                                </m:r>
                                <m:sSub>
                                  <m:sSubPr>
                                    <m:ctrlPr>
                                      <a:rPr lang="en-US" altLang="zh-TW" i="1">
                                        <a:latin typeface="Cambria Math" panose="02040503050406030204" pitchFamily="18" charset="0"/>
                                      </a:rPr>
                                    </m:ctrlPr>
                                  </m:sSubPr>
                                  <m:e>
                                    <m:r>
                                      <a:rPr lang="en-US" altLang="zh-TW" i="1">
                                        <a:latin typeface="Cambria Math" panose="02040503050406030204" pitchFamily="18" charset="0"/>
                                      </a:rPr>
                                      <m:t>𝑃</m:t>
                                    </m:r>
                                  </m:e>
                                  <m:sub>
                                    <m:r>
                                      <a:rPr lang="en-US" altLang="zh-TW" i="1">
                                        <a:latin typeface="Cambria Math" panose="02040503050406030204" pitchFamily="18" charset="0"/>
                                      </a:rPr>
                                      <m:t>1</m:t>
                                    </m:r>
                                    <m:r>
                                      <a:rPr lang="en-US" altLang="zh-TW" b="0" i="1" smtClean="0">
                                        <a:latin typeface="Cambria Math" panose="02040503050406030204" pitchFamily="18" charset="0"/>
                                      </a:rPr>
                                      <m:t>3</m:t>
                                    </m:r>
                                  </m:sub>
                                </m:sSub>
                                <m:r>
                                  <a:rPr lang="en-US" altLang="zh-TW" i="1">
                                    <a:latin typeface="Cambria Math" panose="02040503050406030204" pitchFamily="18" charset="0"/>
                                  </a:rPr>
                                  <m:t>+</m:t>
                                </m:r>
                                <m:r>
                                  <a:rPr lang="en-US" altLang="zh-TW" i="1">
                                    <a:latin typeface="Cambria Math" panose="02040503050406030204" pitchFamily="18" charset="0"/>
                                  </a:rPr>
                                  <m:t>𝑤</m:t>
                                </m:r>
                                <m:sSub>
                                  <m:sSubPr>
                                    <m:ctrlPr>
                                      <a:rPr lang="en-US" altLang="zh-TW" i="1">
                                        <a:latin typeface="Cambria Math" panose="02040503050406030204" pitchFamily="18" charset="0"/>
                                      </a:rPr>
                                    </m:ctrlPr>
                                  </m:sSubPr>
                                  <m:e>
                                    <m:r>
                                      <a:rPr lang="en-US" altLang="zh-TW" i="1">
                                        <a:latin typeface="Cambria Math" panose="02040503050406030204" pitchFamily="18" charset="0"/>
                                      </a:rPr>
                                      <m:t>𝑃</m:t>
                                    </m:r>
                                  </m:e>
                                  <m:sub>
                                    <m:r>
                                      <a:rPr lang="en-US" altLang="zh-TW" i="1">
                                        <a:latin typeface="Cambria Math" panose="02040503050406030204" pitchFamily="18" charset="0"/>
                                      </a:rPr>
                                      <m:t>23</m:t>
                                    </m:r>
                                  </m:sub>
                                </m:sSub>
                              </m:oMath>
                            </m:oMathPara>
                          </a14:m>
                          <a:endParaRPr lang="zh-TW" altLang="en-US" dirty="0"/>
                        </a:p>
                      </a:txBody>
                      <a:tcPr/>
                    </a:tc>
                    <a:tc>
                      <a:txBody>
                        <a:bodyPr/>
                        <a:lstStyle/>
                        <a:p>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𝑒𝑣𝑎𝑙𝑢𝑎𝑡𝑖𝑜𝑛</m:t>
                                </m:r>
                                <m:r>
                                  <a:rPr lang="en-US" altLang="zh-TW" b="0" i="1" smtClean="0">
                                    <a:latin typeface="Cambria Math" panose="02040503050406030204" pitchFamily="18" charset="0"/>
                                  </a:rPr>
                                  <m:t> </m:t>
                                </m:r>
                                <m:r>
                                  <a:rPr lang="en-US" altLang="zh-TW" b="0" i="1" smtClean="0">
                                    <a:latin typeface="Cambria Math" panose="02040503050406030204" pitchFamily="18" charset="0"/>
                                  </a:rPr>
                                  <m:t>𝑎𝑡</m:t>
                                </m:r>
                                <m:r>
                                  <a:rPr lang="en-US" altLang="zh-TW" b="0" i="1" smtClean="0">
                                    <a:latin typeface="Cambria Math" panose="02040503050406030204" pitchFamily="18" charset="0"/>
                                  </a:rPr>
                                  <m:t> </m:t>
                                </m:r>
                                <m:r>
                                  <a:rPr lang="en-US" altLang="zh-TW" b="0" i="1" smtClean="0">
                                    <a:latin typeface="Cambria Math" panose="02040503050406030204" pitchFamily="18" charset="0"/>
                                  </a:rPr>
                                  <m:t>𝑤</m:t>
                                </m:r>
                              </m:oMath>
                            </m:oMathPara>
                          </a14:m>
                          <a:endParaRPr lang="zh-TW" altLang="en-US" dirty="0"/>
                        </a:p>
                      </a:txBody>
                      <a:tcPr/>
                    </a:tc>
                  </a:tr>
                  <a:tr h="370840">
                    <a:tc>
                      <a:txBody>
                        <a:bodyPr/>
                        <a:lstStyle/>
                        <a:p>
                          <a:pPr/>
                          <a14:m>
                            <m:oMathPara xmlns:m="http://schemas.openxmlformats.org/officeDocument/2006/math">
                              <m:oMathParaPr>
                                <m:jc m:val="centerGroup"/>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𝐶</m:t>
                                    </m:r>
                                  </m:e>
                                  <m:sub>
                                    <m:r>
                                      <a:rPr lang="en-US" altLang="zh-TW" b="0" i="1" smtClean="0">
                                        <a:latin typeface="Cambria Math" panose="02040503050406030204" pitchFamily="18" charset="0"/>
                                      </a:rPr>
                                      <m:t>3</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𝑃</m:t>
                                    </m:r>
                                  </m:e>
                                  <m:sub>
                                    <m:r>
                                      <a:rPr lang="en-US" altLang="zh-TW" b="0" i="1" smtClean="0">
                                        <a:latin typeface="Cambria Math" panose="02040503050406030204" pitchFamily="18" charset="0"/>
                                      </a:rPr>
                                      <m:t>0123</m:t>
                                    </m:r>
                                  </m:sub>
                                </m:sSub>
                              </m:oMath>
                            </m:oMathPara>
                          </a14:m>
                          <a:endParaRPr lang="zh-TW" altLang="en-US" dirty="0"/>
                        </a:p>
                      </a:txBody>
                      <a:tcPr/>
                    </a:tc>
                    <a:tc>
                      <a:txBody>
                        <a:bodyPr/>
                        <a:lstStyle/>
                        <a:p>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𝑒𝑣𝑎𝑙𝑢𝑎𝑡𝑖𝑜𝑛</m:t>
                                </m:r>
                                <m:r>
                                  <a:rPr lang="en-US" altLang="zh-TW" b="0" i="1" smtClean="0">
                                    <a:latin typeface="Cambria Math" panose="02040503050406030204" pitchFamily="18" charset="0"/>
                                  </a:rPr>
                                  <m:t> </m:t>
                                </m:r>
                                <m:r>
                                  <a:rPr lang="en-US" altLang="zh-TW" b="0" i="1" smtClean="0">
                                    <a:latin typeface="Cambria Math" panose="02040503050406030204" pitchFamily="18" charset="0"/>
                                  </a:rPr>
                                  <m:t>𝑎𝑡</m:t>
                                </m:r>
                                <m:r>
                                  <a:rPr lang="en-US" altLang="zh-TW" b="0" i="1" smtClean="0">
                                    <a:latin typeface="Cambria Math" panose="02040503050406030204" pitchFamily="18" charset="0"/>
                                  </a:rPr>
                                  <m:t> </m:t>
                                </m:r>
                                <m:r>
                                  <a:rPr lang="en-US" altLang="zh-TW" b="0" i="1" smtClean="0">
                                    <a:latin typeface="Cambria Math" panose="02040503050406030204" pitchFamily="18" charset="0"/>
                                  </a:rPr>
                                  <m:t>𝑤</m:t>
                                </m:r>
                                <m:r>
                                  <a:rPr lang="en-US" altLang="zh-TW" b="0" i="1" smtClean="0">
                                    <a:latin typeface="Cambria Math" panose="02040503050406030204" pitchFamily="18" charset="0"/>
                                  </a:rPr>
                                  <m:t>+1</m:t>
                                </m:r>
                              </m:oMath>
                            </m:oMathPara>
                          </a14:m>
                          <a:endParaRPr lang="zh-TW" altLang="en-US" dirty="0"/>
                        </a:p>
                      </a:txBody>
                      <a:tcPr/>
                    </a:tc>
                  </a:tr>
                  <a:tr h="370840">
                    <a:tc>
                      <a:txBody>
                        <a:bodyPr/>
                        <a:lstStyle/>
                        <a:p>
                          <a:pPr/>
                          <a14:m>
                            <m:oMathPara xmlns:m="http://schemas.openxmlformats.org/officeDocument/2006/math">
                              <m:oMathParaPr>
                                <m:jc m:val="centerGroup"/>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𝐶</m:t>
                                    </m:r>
                                  </m:e>
                                  <m:sub>
                                    <m:r>
                                      <a:rPr lang="en-US" altLang="zh-TW" b="0" i="1" smtClean="0">
                                        <a:latin typeface="Cambria Math" panose="02040503050406030204" pitchFamily="18" charset="0"/>
                                      </a:rPr>
                                      <m:t>4</m:t>
                                    </m:r>
                                  </m:sub>
                                </m:sSub>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𝑃</m:t>
                                    </m:r>
                                  </m:e>
                                  <m:sub>
                                    <m:r>
                                      <a:rPr lang="en-US" altLang="zh-TW" b="0" i="1" smtClean="0">
                                        <a:latin typeface="Cambria Math" panose="02040503050406030204" pitchFamily="18" charset="0"/>
                                      </a:rPr>
                                      <m:t>4</m:t>
                                    </m:r>
                                  </m:sub>
                                </m:sSub>
                              </m:oMath>
                            </m:oMathPara>
                          </a14:m>
                          <a:endParaRPr lang="zh-TW" altLang="en-US" dirty="0"/>
                        </a:p>
                      </a:txBody>
                      <a:tcPr/>
                    </a:tc>
                    <a:tc>
                      <a:txBody>
                        <a:bodyPr/>
                        <a:lstStyle/>
                        <a:p>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𝑒𝑣𝑎𝑙𝑢𝑎𝑡𝑖𝑜𝑛</m:t>
                                </m:r>
                                <m:r>
                                  <a:rPr lang="en-US" altLang="zh-TW" b="0" i="1" smtClean="0">
                                    <a:latin typeface="Cambria Math" panose="02040503050406030204" pitchFamily="18" charset="0"/>
                                  </a:rPr>
                                  <m:t> </m:t>
                                </m:r>
                                <m:r>
                                  <a:rPr lang="en-US" altLang="zh-TW" b="0" i="1" smtClean="0">
                                    <a:latin typeface="Cambria Math" panose="02040503050406030204" pitchFamily="18" charset="0"/>
                                  </a:rPr>
                                  <m:t>𝑎𝑡</m:t>
                                </m:r>
                                <m:r>
                                  <a:rPr lang="en-US" altLang="zh-TW" b="0" i="1" smtClean="0">
                                    <a:latin typeface="Cambria Math" panose="02040503050406030204" pitchFamily="18" charset="0"/>
                                  </a:rPr>
                                  <m:t> ∞</m:t>
                                </m:r>
                              </m:oMath>
                            </m:oMathPara>
                          </a14:m>
                          <a:endParaRPr lang="zh-TW" altLang="en-US" dirty="0"/>
                        </a:p>
                      </a:txBody>
                      <a:tcPr/>
                    </a:tc>
                  </a:tr>
                </a:tbl>
              </a:graphicData>
            </a:graphic>
          </p:graphicFrame>
        </mc:Choice>
        <mc:Fallback xmlns="">
          <p:graphicFrame>
            <p:nvGraphicFramePr>
              <p:cNvPr id="5" name="表格 4"/>
              <p:cNvGraphicFramePr>
                <a:graphicFrameLocks noGrp="1"/>
              </p:cNvGraphicFramePr>
              <p:nvPr>
                <p:extLst>
                  <p:ext uri="{D42A27DB-BD31-4B8C-83A1-F6EECF244321}">
                    <p14:modId xmlns:p14="http://schemas.microsoft.com/office/powerpoint/2010/main" val="698379025"/>
                  </p:ext>
                </p:extLst>
              </p:nvPr>
            </p:nvGraphicFramePr>
            <p:xfrm>
              <a:off x="1145309" y="3678527"/>
              <a:ext cx="8128000" cy="1854200"/>
            </p:xfrm>
            <a:graphic>
              <a:graphicData uri="http://schemas.openxmlformats.org/drawingml/2006/table">
                <a:tbl>
                  <a:tblPr firstRow="1" bandRow="1">
                    <a:tableStyleId>{5C22544A-7EE6-4342-B048-85BDC9FD1C3A}</a:tableStyleId>
                  </a:tblPr>
                  <a:tblGrid>
                    <a:gridCol w="4064000"/>
                    <a:gridCol w="4064000"/>
                  </a:tblGrid>
                  <a:tr h="370840">
                    <a:tc>
                      <a:txBody>
                        <a:bodyPr/>
                        <a:lstStyle/>
                        <a:p>
                          <a:endParaRPr lang="zh-TW"/>
                        </a:p>
                      </a:txBody>
                      <a:tcPr>
                        <a:blipFill rotWithShape="0">
                          <a:blip r:embed="rId3"/>
                          <a:stretch>
                            <a:fillRect l="-150" t="-1639" r="-100449" b="-403279"/>
                          </a:stretch>
                        </a:blipFill>
                      </a:tcPr>
                    </a:tc>
                    <a:tc>
                      <a:txBody>
                        <a:bodyPr/>
                        <a:lstStyle/>
                        <a:p>
                          <a:endParaRPr lang="zh-TW"/>
                        </a:p>
                      </a:txBody>
                      <a:tcPr>
                        <a:blipFill rotWithShape="0">
                          <a:blip r:embed="rId3"/>
                          <a:stretch>
                            <a:fillRect l="-100300" t="-1639" r="-600" b="-403279"/>
                          </a:stretch>
                        </a:blipFill>
                      </a:tcPr>
                    </a:tc>
                  </a:tr>
                  <a:tr h="370840">
                    <a:tc>
                      <a:txBody>
                        <a:bodyPr/>
                        <a:lstStyle/>
                        <a:p>
                          <a:endParaRPr lang="zh-TW"/>
                        </a:p>
                      </a:txBody>
                      <a:tcPr>
                        <a:blipFill rotWithShape="0">
                          <a:blip r:embed="rId3"/>
                          <a:stretch>
                            <a:fillRect l="-150" t="-101639" r="-100449" b="-303279"/>
                          </a:stretch>
                        </a:blipFill>
                      </a:tcPr>
                    </a:tc>
                    <a:tc>
                      <a:txBody>
                        <a:bodyPr/>
                        <a:lstStyle/>
                        <a:p>
                          <a:endParaRPr lang="zh-TW"/>
                        </a:p>
                      </a:txBody>
                      <a:tcPr>
                        <a:blipFill rotWithShape="0">
                          <a:blip r:embed="rId3"/>
                          <a:stretch>
                            <a:fillRect l="-100300" t="-101639" r="-600" b="-303279"/>
                          </a:stretch>
                        </a:blipFill>
                      </a:tcPr>
                    </a:tc>
                  </a:tr>
                  <a:tr h="370840">
                    <a:tc>
                      <a:txBody>
                        <a:bodyPr/>
                        <a:lstStyle/>
                        <a:p>
                          <a:endParaRPr lang="zh-TW"/>
                        </a:p>
                      </a:txBody>
                      <a:tcPr>
                        <a:blipFill rotWithShape="0">
                          <a:blip r:embed="rId3"/>
                          <a:stretch>
                            <a:fillRect l="-150" t="-201639" r="-100449" b="-203279"/>
                          </a:stretch>
                        </a:blipFill>
                      </a:tcPr>
                    </a:tc>
                    <a:tc>
                      <a:txBody>
                        <a:bodyPr/>
                        <a:lstStyle/>
                        <a:p>
                          <a:endParaRPr lang="zh-TW"/>
                        </a:p>
                      </a:txBody>
                      <a:tcPr>
                        <a:blipFill rotWithShape="0">
                          <a:blip r:embed="rId3"/>
                          <a:stretch>
                            <a:fillRect l="-100300" t="-201639" r="-600" b="-203279"/>
                          </a:stretch>
                        </a:blipFill>
                      </a:tcPr>
                    </a:tc>
                  </a:tr>
                  <a:tr h="370840">
                    <a:tc>
                      <a:txBody>
                        <a:bodyPr/>
                        <a:lstStyle/>
                        <a:p>
                          <a:endParaRPr lang="zh-TW"/>
                        </a:p>
                      </a:txBody>
                      <a:tcPr>
                        <a:blipFill rotWithShape="0">
                          <a:blip r:embed="rId3"/>
                          <a:stretch>
                            <a:fillRect l="-150" t="-301639" r="-100449" b="-103279"/>
                          </a:stretch>
                        </a:blipFill>
                      </a:tcPr>
                    </a:tc>
                    <a:tc>
                      <a:txBody>
                        <a:bodyPr/>
                        <a:lstStyle/>
                        <a:p>
                          <a:endParaRPr lang="zh-TW"/>
                        </a:p>
                      </a:txBody>
                      <a:tcPr>
                        <a:blipFill rotWithShape="0">
                          <a:blip r:embed="rId3"/>
                          <a:stretch>
                            <a:fillRect l="-100300" t="-301639" r="-600" b="-103279"/>
                          </a:stretch>
                        </a:blipFill>
                      </a:tcPr>
                    </a:tc>
                  </a:tr>
                  <a:tr h="370840">
                    <a:tc>
                      <a:txBody>
                        <a:bodyPr/>
                        <a:lstStyle/>
                        <a:p>
                          <a:endParaRPr lang="zh-TW"/>
                        </a:p>
                      </a:txBody>
                      <a:tcPr>
                        <a:blipFill rotWithShape="0">
                          <a:blip r:embed="rId3"/>
                          <a:stretch>
                            <a:fillRect l="-150" t="-401639" r="-100449" b="-3279"/>
                          </a:stretch>
                        </a:blipFill>
                      </a:tcPr>
                    </a:tc>
                    <a:tc>
                      <a:txBody>
                        <a:bodyPr/>
                        <a:lstStyle/>
                        <a:p>
                          <a:endParaRPr lang="zh-TW"/>
                        </a:p>
                      </a:txBody>
                      <a:tcPr>
                        <a:blipFill rotWithShape="0">
                          <a:blip r:embed="rId3"/>
                          <a:stretch>
                            <a:fillRect l="-100300" t="-401639" r="-600" b="-3279"/>
                          </a:stretch>
                        </a:blipFill>
                      </a:tcPr>
                    </a:tc>
                  </a:tr>
                </a:tbl>
              </a:graphicData>
            </a:graphic>
          </p:graphicFrame>
        </mc:Fallback>
      </mc:AlternateContent>
    </p:spTree>
    <p:extLst>
      <p:ext uri="{BB962C8B-B14F-4D97-AF65-F5344CB8AC3E}">
        <p14:creationId xmlns:p14="http://schemas.microsoft.com/office/powerpoint/2010/main" val="219891451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(4,2)-Way </a:t>
            </a:r>
            <a:r>
              <a:rPr lang="en-US" altLang="zh-TW" dirty="0" err="1" smtClean="0"/>
              <a:t>Toom</a:t>
            </a:r>
            <a:r>
              <a:rPr lang="en-US" altLang="zh-TW" dirty="0" smtClean="0"/>
              <a:t>-Cook architecture</a:t>
            </a:r>
            <a:endParaRPr lang="zh-TW" altLang="en-US" dirty="0"/>
          </a:p>
        </p:txBody>
      </p:sp>
      <p:pic>
        <p:nvPicPr>
          <p:cNvPr id="5" name="內容版面配置區 4"/>
          <p:cNvPicPr>
            <a:picLocks noGrp="1" noChangeAspect="1"/>
          </p:cNvPicPr>
          <p:nvPr>
            <p:ph idx="1"/>
          </p:nvPr>
        </p:nvPicPr>
        <p:blipFill>
          <a:blip r:embed="rId2"/>
          <a:stretch>
            <a:fillRect/>
          </a:stretch>
        </p:blipFill>
        <p:spPr>
          <a:xfrm>
            <a:off x="8338058" y="1853334"/>
            <a:ext cx="3634647" cy="4351338"/>
          </a:xfrm>
          <a:prstGeom prst="rect">
            <a:avLst/>
          </a:prstGeom>
        </p:spPr>
      </p:pic>
      <p:pic>
        <p:nvPicPr>
          <p:cNvPr id="4" name="圖片 3"/>
          <p:cNvPicPr>
            <a:picLocks noChangeAspect="1"/>
          </p:cNvPicPr>
          <p:nvPr/>
        </p:nvPicPr>
        <p:blipFill>
          <a:blip r:embed="rId3"/>
          <a:stretch>
            <a:fillRect/>
          </a:stretch>
        </p:blipFill>
        <p:spPr>
          <a:xfrm>
            <a:off x="309562" y="1621415"/>
            <a:ext cx="7731976" cy="4239058"/>
          </a:xfrm>
          <a:prstGeom prst="rect">
            <a:avLst/>
          </a:prstGeom>
        </p:spPr>
      </p:pic>
    </p:spTree>
    <p:extLst>
      <p:ext uri="{BB962C8B-B14F-4D97-AF65-F5344CB8AC3E}">
        <p14:creationId xmlns:p14="http://schemas.microsoft.com/office/powerpoint/2010/main" val="3117087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Analysis complexity for (4,2)-way TCA</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838200" y="1825625"/>
                <a:ext cx="4156364" cy="4351338"/>
              </a:xfrm>
            </p:spPr>
            <p:txBody>
              <a:bodyPr/>
              <a:lstStyle/>
              <a:p>
                <a:r>
                  <a:rPr lang="en-US" altLang="zh-TW" dirty="0" smtClean="0"/>
                  <a:t>Evaluation in </a:t>
                </a:r>
                <a14:m>
                  <m:oMath xmlns:m="http://schemas.openxmlformats.org/officeDocument/2006/math">
                    <m:sSub>
                      <m:sSubPr>
                        <m:ctrlPr>
                          <a:rPr lang="en-US" altLang="zh-TW" i="1" dirty="0" smtClean="0">
                            <a:latin typeface="Cambria Math" panose="02040503050406030204" pitchFamily="18" charset="0"/>
                          </a:rPr>
                        </m:ctrlPr>
                      </m:sSubPr>
                      <m:e>
                        <m:r>
                          <a:rPr lang="en-US" altLang="zh-TW" b="0" i="1" dirty="0" smtClean="0">
                            <a:latin typeface="Cambria Math" panose="02040503050406030204" pitchFamily="18" charset="0"/>
                          </a:rPr>
                          <m:t>𝐹</m:t>
                        </m:r>
                      </m:e>
                      <m:sub>
                        <m:r>
                          <a:rPr lang="en-US" altLang="zh-TW" b="0" i="1" dirty="0" smtClean="0">
                            <a:latin typeface="Cambria Math" panose="02040503050406030204" pitchFamily="18" charset="0"/>
                          </a:rPr>
                          <m:t>4</m:t>
                        </m:r>
                      </m:sub>
                    </m:sSub>
                  </m:oMath>
                </a14:m>
                <a:endParaRPr lang="en-US" altLang="zh-TW" dirty="0" smtClean="0"/>
              </a:p>
              <a:p>
                <a:endParaRPr lang="en-US" altLang="zh-TW" dirty="0"/>
              </a:p>
              <a:p>
                <a:endParaRPr lang="en-US" altLang="zh-TW" dirty="0" smtClean="0"/>
              </a:p>
              <a:p>
                <a:endParaRPr lang="en-US" altLang="zh-TW" dirty="0"/>
              </a:p>
              <a:p>
                <a:r>
                  <a:rPr lang="en-US" altLang="zh-TW" dirty="0" smtClean="0"/>
                  <a:t>Evaluation in </a:t>
                </a:r>
                <a14:m>
                  <m:oMath xmlns:m="http://schemas.openxmlformats.org/officeDocument/2006/math">
                    <m:sSub>
                      <m:sSubPr>
                        <m:ctrlPr>
                          <a:rPr lang="en-US" altLang="zh-TW" i="1" dirty="0" smtClean="0">
                            <a:latin typeface="Cambria Math" panose="02040503050406030204" pitchFamily="18" charset="0"/>
                          </a:rPr>
                        </m:ctrlPr>
                      </m:sSubPr>
                      <m:e>
                        <m:r>
                          <a:rPr lang="en-US" altLang="zh-TW" i="1" dirty="0">
                            <a:latin typeface="Cambria Math" panose="02040503050406030204" pitchFamily="18" charset="0"/>
                          </a:rPr>
                          <m:t>𝐹</m:t>
                        </m:r>
                      </m:e>
                      <m:sub>
                        <m:r>
                          <a:rPr lang="en-US" altLang="zh-TW" b="0" i="1" dirty="0" smtClean="0">
                            <a:latin typeface="Cambria Math" panose="02040503050406030204" pitchFamily="18" charset="0"/>
                          </a:rPr>
                          <m:t>2</m:t>
                        </m:r>
                      </m:sub>
                    </m:sSub>
                  </m:oMath>
                </a14:m>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838200" y="1825625"/>
                <a:ext cx="4156364" cy="4351338"/>
              </a:xfrm>
              <a:blipFill rotWithShape="0">
                <a:blip r:embed="rId2"/>
                <a:stretch>
                  <a:fillRect l="-2643" t="-2241"/>
                </a:stretch>
              </a:blipFill>
            </p:spPr>
            <p:txBody>
              <a:bodyPr/>
              <a:lstStyle/>
              <a:p>
                <a:r>
                  <a:rPr lang="zh-TW" altLang="en-US">
                    <a:noFill/>
                  </a:rPr>
                  <a:t> </a:t>
                </a:r>
              </a:p>
            </p:txBody>
          </p:sp>
        </mc:Fallback>
      </mc:AlternateContent>
      <p:pic>
        <p:nvPicPr>
          <p:cNvPr id="4" name="圖片 3"/>
          <p:cNvPicPr>
            <a:picLocks noChangeAspect="1"/>
          </p:cNvPicPr>
          <p:nvPr/>
        </p:nvPicPr>
        <p:blipFill>
          <a:blip r:embed="rId3"/>
          <a:stretch>
            <a:fillRect/>
          </a:stretch>
        </p:blipFill>
        <p:spPr>
          <a:xfrm>
            <a:off x="771525" y="2416753"/>
            <a:ext cx="7600950" cy="1276350"/>
          </a:xfrm>
          <a:prstGeom prst="rect">
            <a:avLst/>
          </a:prstGeom>
        </p:spPr>
      </p:pic>
      <p:pic>
        <p:nvPicPr>
          <p:cNvPr id="5" name="圖片 4"/>
          <p:cNvPicPr>
            <a:picLocks noChangeAspect="1"/>
          </p:cNvPicPr>
          <p:nvPr/>
        </p:nvPicPr>
        <p:blipFill>
          <a:blip r:embed="rId4"/>
          <a:stretch>
            <a:fillRect/>
          </a:stretch>
        </p:blipFill>
        <p:spPr>
          <a:xfrm>
            <a:off x="1347354" y="4563773"/>
            <a:ext cx="9372600" cy="1152525"/>
          </a:xfrm>
          <a:prstGeom prst="rect">
            <a:avLst/>
          </a:prstGeom>
        </p:spPr>
      </p:pic>
    </p:spTree>
    <p:extLst>
      <p:ext uri="{BB962C8B-B14F-4D97-AF65-F5344CB8AC3E}">
        <p14:creationId xmlns:p14="http://schemas.microsoft.com/office/powerpoint/2010/main" val="39963613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4"/>
          <p:cNvSpPr>
            <a:spLocks noGrp="1"/>
          </p:cNvSpPr>
          <p:nvPr>
            <p:ph type="sldNum" sz="quarter" idx="11"/>
          </p:nvPr>
        </p:nvSpPr>
        <p:spPr/>
        <p:txBody>
          <a:bodyPr/>
          <a:lstStyle/>
          <a:p>
            <a:r>
              <a:rPr lang="en-US" altLang="zh-TW"/>
              <a:t>3-</a:t>
            </a:r>
            <a:fld id="{65DA662C-3EEB-4D72-A046-0D859F88C152}" type="slidenum">
              <a:rPr lang="en-US" altLang="zh-TW"/>
              <a:pPr/>
              <a:t>5</a:t>
            </a:fld>
            <a:endParaRPr lang="en-US" altLang="zh-TW"/>
          </a:p>
        </p:txBody>
      </p:sp>
      <p:sp>
        <p:nvSpPr>
          <p:cNvPr id="6146" name="Rectangle 2"/>
          <p:cNvSpPr>
            <a:spLocks noGrp="1" noChangeArrowheads="1"/>
          </p:cNvSpPr>
          <p:nvPr>
            <p:ph type="title"/>
          </p:nvPr>
        </p:nvSpPr>
        <p:spPr/>
        <p:txBody>
          <a:bodyPr/>
          <a:lstStyle/>
          <a:p>
            <a:r>
              <a:rPr lang="zh-TW" altLang="en-US"/>
              <a:t>電子商務安全 </a:t>
            </a:r>
          </a:p>
        </p:txBody>
      </p:sp>
      <p:sp>
        <p:nvSpPr>
          <p:cNvPr id="6147" name="Rectangle 3"/>
          <p:cNvSpPr>
            <a:spLocks noGrp="1" noChangeArrowheads="1"/>
          </p:cNvSpPr>
          <p:nvPr>
            <p:ph type="body" idx="1"/>
          </p:nvPr>
        </p:nvSpPr>
        <p:spPr/>
        <p:txBody>
          <a:bodyPr/>
          <a:lstStyle/>
          <a:p>
            <a:r>
              <a:rPr lang="zh-TW" altLang="en-US">
                <a:sym typeface="Monotype Sorts" pitchFamily="2" charset="2"/>
              </a:rPr>
              <a:t>電子商務乃是指利用電腦或網際網路來完成交易的商業模式，諸如網路行銷、網路銀行、電子購物、及隨選視訊等，都是以電腦網路來做為其交易的平台</a:t>
            </a:r>
          </a:p>
          <a:p>
            <a:r>
              <a:rPr lang="zh-TW" altLang="en-US"/>
              <a:t>電子商務安全幾項重要議題</a:t>
            </a:r>
          </a:p>
          <a:p>
            <a:pPr lvl="1"/>
            <a:r>
              <a:rPr lang="zh-TW" altLang="en-US"/>
              <a:t>電子付款</a:t>
            </a:r>
          </a:p>
          <a:p>
            <a:pPr lvl="1"/>
            <a:r>
              <a:rPr lang="en-US" altLang="zh-TW"/>
              <a:t>SET</a:t>
            </a:r>
            <a:r>
              <a:rPr lang="zh-TW" altLang="en-US"/>
              <a:t>安全交易</a:t>
            </a:r>
          </a:p>
          <a:p>
            <a:pPr lvl="1"/>
            <a:r>
              <a:rPr lang="en-US" altLang="zh-TW"/>
              <a:t>SSL</a:t>
            </a:r>
            <a:r>
              <a:rPr lang="zh-TW" altLang="en-US"/>
              <a:t>安全交易</a:t>
            </a:r>
          </a:p>
        </p:txBody>
      </p:sp>
    </p:spTree>
    <p:extLst>
      <p:ext uri="{BB962C8B-B14F-4D97-AF65-F5344CB8AC3E}">
        <p14:creationId xmlns:p14="http://schemas.microsoft.com/office/powerpoint/2010/main" val="416507129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Digit-serial multiplication architecture</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4" name="圖片 3"/>
          <p:cNvPicPr>
            <a:picLocks noChangeAspect="1"/>
          </p:cNvPicPr>
          <p:nvPr/>
        </p:nvPicPr>
        <p:blipFill>
          <a:blip r:embed="rId2"/>
          <a:stretch>
            <a:fillRect/>
          </a:stretch>
        </p:blipFill>
        <p:spPr>
          <a:xfrm>
            <a:off x="1070264" y="2191544"/>
            <a:ext cx="9220200" cy="3619500"/>
          </a:xfrm>
          <a:prstGeom prst="rect">
            <a:avLst/>
          </a:prstGeom>
        </p:spPr>
      </p:pic>
      <p:pic>
        <p:nvPicPr>
          <p:cNvPr id="5" name="圖片 4"/>
          <p:cNvPicPr>
            <a:picLocks noChangeAspect="1"/>
          </p:cNvPicPr>
          <p:nvPr/>
        </p:nvPicPr>
        <p:blipFill>
          <a:blip r:embed="rId3"/>
          <a:stretch>
            <a:fillRect/>
          </a:stretch>
        </p:blipFill>
        <p:spPr>
          <a:xfrm>
            <a:off x="1070264" y="1603772"/>
            <a:ext cx="8810625" cy="809625"/>
          </a:xfrm>
          <a:prstGeom prst="rect">
            <a:avLst/>
          </a:prstGeom>
        </p:spPr>
      </p:pic>
      <mc:AlternateContent xmlns:mc="http://schemas.openxmlformats.org/markup-compatibility/2006" xmlns:p14="http://schemas.microsoft.com/office/powerpoint/2010/main">
        <mc:Choice Requires="p14">
          <p:contentPart p14:bwMode="auto" r:id="rId4">
            <p14:nvContentPartPr>
              <p14:cNvPr id="11" name="筆跡 10"/>
              <p14:cNvContentPartPr/>
              <p14:nvPr/>
            </p14:nvContentPartPr>
            <p14:xfrm>
              <a:off x="3121680" y="1736673"/>
              <a:ext cx="1209600" cy="965880"/>
            </p14:xfrm>
          </p:contentPart>
        </mc:Choice>
        <mc:Fallback xmlns="">
          <p:pic>
            <p:nvPicPr>
              <p:cNvPr id="11" name="筆跡 10"/>
              <p:cNvPicPr/>
              <p:nvPr/>
            </p:nvPicPr>
            <p:blipFill>
              <a:blip r:embed="rId5"/>
              <a:stretch>
                <a:fillRect/>
              </a:stretch>
            </p:blipFill>
            <p:spPr>
              <a:xfrm>
                <a:off x="3110520" y="1725513"/>
                <a:ext cx="1231920" cy="988200"/>
              </a:xfrm>
              <a:prstGeom prst="rect">
                <a:avLst/>
              </a:prstGeom>
            </p:spPr>
          </p:pic>
        </mc:Fallback>
      </mc:AlternateContent>
    </p:spTree>
    <p:extLst>
      <p:ext uri="{BB962C8B-B14F-4D97-AF65-F5344CB8AC3E}">
        <p14:creationId xmlns:p14="http://schemas.microsoft.com/office/powerpoint/2010/main" val="419778274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Comparison of schoolbook digit-serial multiplier and the proposed TCA multiplier</a:t>
            </a:r>
            <a:endParaRPr lang="zh-TW" altLang="en-US" dirty="0"/>
          </a:p>
        </p:txBody>
      </p:sp>
      <mc:AlternateContent xmlns:mc="http://schemas.openxmlformats.org/markup-compatibility/2006" xmlns:a14="http://schemas.microsoft.com/office/drawing/2010/main">
        <mc:Choice Requires="a14">
          <p:graphicFrame>
            <p:nvGraphicFramePr>
              <p:cNvPr id="5" name="內容版面配置區 4"/>
              <p:cNvGraphicFramePr>
                <a:graphicFrameLocks noGrp="1"/>
              </p:cNvGraphicFramePr>
              <p:nvPr>
                <p:ph idx="1"/>
                <p:extLst>
                  <p:ext uri="{D42A27DB-BD31-4B8C-83A1-F6EECF244321}">
                    <p14:modId xmlns:p14="http://schemas.microsoft.com/office/powerpoint/2010/main" val="4067801688"/>
                  </p:ext>
                </p:extLst>
              </p:nvPr>
            </p:nvGraphicFramePr>
            <p:xfrm>
              <a:off x="838200" y="1825625"/>
              <a:ext cx="10515600" cy="4607243"/>
            </p:xfrm>
            <a:graphic>
              <a:graphicData uri="http://schemas.openxmlformats.org/drawingml/2006/table">
                <a:tbl>
                  <a:tblPr firstRow="1" bandRow="1">
                    <a:tableStyleId>{5C22544A-7EE6-4342-B048-85BDC9FD1C3A}</a:tableStyleId>
                  </a:tblPr>
                  <a:tblGrid>
                    <a:gridCol w="1846943"/>
                    <a:gridCol w="2786743"/>
                    <a:gridCol w="3098800"/>
                    <a:gridCol w="2783114"/>
                  </a:tblGrid>
                  <a:tr h="370840">
                    <a:tc>
                      <a:txBody>
                        <a:bodyPr/>
                        <a:lstStyle/>
                        <a:p>
                          <a:r>
                            <a:rPr lang="en-US" altLang="zh-TW" dirty="0" smtClean="0"/>
                            <a:t>multipliers</a:t>
                          </a:r>
                          <a:endParaRPr lang="zh-TW" altLang="en-US" dirty="0"/>
                        </a:p>
                      </a:txBody>
                      <a:tcPr/>
                    </a:tc>
                    <a:tc>
                      <a:txBody>
                        <a:bodyPr/>
                        <a:lstStyle/>
                        <a:p>
                          <a:r>
                            <a:rPr lang="en-US" altLang="zh-TW" dirty="0" smtClean="0"/>
                            <a:t>[14]</a:t>
                          </a:r>
                          <a:endParaRPr lang="zh-TW" altLang="en-US" dirty="0"/>
                        </a:p>
                      </a:txBody>
                      <a:tcPr/>
                    </a:tc>
                    <a:tc>
                      <a:txBody>
                        <a:bodyPr/>
                        <a:lstStyle/>
                        <a:p>
                          <a:r>
                            <a:rPr lang="en-US" altLang="zh-TW" dirty="0" smtClean="0"/>
                            <a:t>[15]</a:t>
                          </a:r>
                          <a:endParaRPr lang="zh-TW" altLang="en-US" dirty="0"/>
                        </a:p>
                      </a:txBody>
                      <a:tcPr/>
                    </a:tc>
                    <a:tc>
                      <a:txBody>
                        <a:bodyPr/>
                        <a:lstStyle/>
                        <a:p>
                          <a:r>
                            <a:rPr lang="en-US" altLang="zh-TW" dirty="0" smtClean="0"/>
                            <a:t>proposed</a:t>
                          </a:r>
                          <a:endParaRPr lang="zh-TW" altLang="en-US" dirty="0"/>
                        </a:p>
                      </a:txBody>
                      <a:tcPr/>
                    </a:tc>
                  </a:tr>
                  <a:tr h="370840">
                    <a:tc>
                      <a:txBody>
                        <a:bodyPr/>
                        <a:lstStyle/>
                        <a:p>
                          <a:r>
                            <a:rPr lang="en-US" altLang="zh-TW" dirty="0" smtClean="0"/>
                            <a:t>Partial product approach</a:t>
                          </a:r>
                          <a:endParaRPr lang="zh-TW" altLang="en-US" dirty="0"/>
                        </a:p>
                      </a:txBody>
                      <a:tcPr/>
                    </a:tc>
                    <a:tc>
                      <a:txBody>
                        <a:bodyPr/>
                        <a:lstStyle/>
                        <a:p>
                          <a:r>
                            <a:rPr lang="en-US" altLang="zh-TW" dirty="0" smtClean="0"/>
                            <a:t>naive</a:t>
                          </a:r>
                          <a:endParaRPr lang="zh-TW" altLang="en-US" dirty="0"/>
                        </a:p>
                      </a:txBody>
                      <a:tcPr/>
                    </a:tc>
                    <a:tc>
                      <a:txBody>
                        <a:bodyPr/>
                        <a:lstStyle/>
                        <a:p>
                          <a:r>
                            <a:rPr lang="en-US" altLang="zh-TW" dirty="0" smtClean="0"/>
                            <a:t>naive</a:t>
                          </a:r>
                          <a:endParaRPr lang="zh-TW" altLang="en-US" dirty="0"/>
                        </a:p>
                      </a:txBody>
                      <a:tcPr/>
                    </a:tc>
                    <a:tc>
                      <a:txBody>
                        <a:bodyPr/>
                        <a:lstStyle/>
                        <a:p>
                          <a:r>
                            <a:rPr lang="en-US" altLang="zh-TW" dirty="0" err="1" smtClean="0"/>
                            <a:t>Toom</a:t>
                          </a:r>
                          <a:r>
                            <a:rPr lang="en-US" altLang="zh-TW" dirty="0" smtClean="0"/>
                            <a:t>-Cook</a:t>
                          </a:r>
                          <a:endParaRPr lang="zh-TW" altLang="en-US" dirty="0"/>
                        </a:p>
                      </a:txBody>
                      <a:tcPr/>
                    </a:tc>
                  </a:tr>
                  <a:tr h="370840">
                    <a:tc>
                      <a:txBody>
                        <a:bodyPr/>
                        <a:lstStyle/>
                        <a:p>
                          <a:r>
                            <a:rPr lang="en-US" altLang="zh-TW" dirty="0" smtClean="0"/>
                            <a:t>Latency</a:t>
                          </a:r>
                          <a:endParaRPr lang="zh-TW" altLang="en-US" dirty="0"/>
                        </a:p>
                      </a:txBody>
                      <a:tcPr/>
                    </a:tc>
                    <a:tc>
                      <a:txBody>
                        <a:bodyPr/>
                        <a:lstStyle/>
                        <a:p>
                          <a:pPr/>
                          <a14:m>
                            <m:oMathPara xmlns:m="http://schemas.openxmlformats.org/officeDocument/2006/math">
                              <m:oMathParaPr>
                                <m:jc m:val="centerGroup"/>
                              </m:oMathParaPr>
                              <m:oMath xmlns:m="http://schemas.openxmlformats.org/officeDocument/2006/math">
                                <m:f>
                                  <m:fPr>
                                    <m:ctrlPr>
                                      <a:rPr lang="en-US" altLang="zh-TW" i="1" smtClean="0">
                                        <a:latin typeface="Cambria Math" panose="02040503050406030204" pitchFamily="18" charset="0"/>
                                      </a:rPr>
                                    </m:ctrlPr>
                                  </m:fPr>
                                  <m:num>
                                    <m:r>
                                      <a:rPr lang="en-US" altLang="zh-TW" b="0" i="1" smtClean="0">
                                        <a:latin typeface="Cambria Math" panose="02040503050406030204" pitchFamily="18" charset="0"/>
                                      </a:rPr>
                                      <m:t>𝑚</m:t>
                                    </m:r>
                                  </m:num>
                                  <m:den>
                                    <m:r>
                                      <a:rPr lang="en-US" altLang="zh-TW" b="0" i="1" smtClean="0">
                                        <a:latin typeface="Cambria Math" panose="02040503050406030204" pitchFamily="18" charset="0"/>
                                      </a:rPr>
                                      <m:t>𝑑</m:t>
                                    </m:r>
                                  </m:den>
                                </m:f>
                                <m:r>
                                  <a:rPr lang="en-US" altLang="zh-TW" i="1" smtClean="0">
                                    <a:latin typeface="Cambria Math" panose="02040503050406030204" pitchFamily="18" charset="0"/>
                                  </a:rPr>
                                  <m:t>+</m:t>
                                </m:r>
                                <m:r>
                                  <a:rPr lang="en-US" altLang="zh-TW" b="0" i="1" smtClean="0">
                                    <a:latin typeface="Cambria Math" panose="02040503050406030204" pitchFamily="18" charset="0"/>
                                  </a:rPr>
                                  <m:t>1</m:t>
                                </m:r>
                              </m:oMath>
                            </m:oMathPara>
                          </a14:m>
                          <a:endParaRPr lang="zh-TW"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en-US" altLang="zh-TW" i="1" smtClean="0">
                                        <a:latin typeface="Cambria Math" panose="02040503050406030204" pitchFamily="18" charset="0"/>
                                      </a:rPr>
                                    </m:ctrlPr>
                                  </m:fPr>
                                  <m:num>
                                    <m:r>
                                      <a:rPr lang="en-US" altLang="zh-TW" b="0" i="1" smtClean="0">
                                        <a:latin typeface="Cambria Math" panose="02040503050406030204" pitchFamily="18" charset="0"/>
                                      </a:rPr>
                                      <m:t>𝑚</m:t>
                                    </m:r>
                                  </m:num>
                                  <m:den>
                                    <m:r>
                                      <a:rPr lang="en-US" altLang="zh-TW" b="0" i="1" smtClean="0">
                                        <a:latin typeface="Cambria Math" panose="02040503050406030204" pitchFamily="18" charset="0"/>
                                      </a:rPr>
                                      <m:t>𝑑</m:t>
                                    </m:r>
                                  </m:den>
                                </m:f>
                                <m:r>
                                  <a:rPr lang="en-US" altLang="zh-TW" i="1" smtClean="0">
                                    <a:latin typeface="Cambria Math" panose="02040503050406030204" pitchFamily="18" charset="0"/>
                                  </a:rPr>
                                  <m:t>+</m:t>
                                </m:r>
                                <m:r>
                                  <a:rPr lang="en-US" altLang="zh-TW" b="0" i="1" smtClean="0">
                                    <a:latin typeface="Cambria Math" panose="02040503050406030204" pitchFamily="18" charset="0"/>
                                  </a:rPr>
                                  <m:t>1</m:t>
                                </m:r>
                              </m:oMath>
                            </m:oMathPara>
                          </a14:m>
                          <a:endParaRPr lang="zh-TW" alt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lang="en-US" altLang="zh-TW" i="1" smtClean="0">
                                        <a:latin typeface="Cambria Math" panose="02040503050406030204" pitchFamily="18" charset="0"/>
                                      </a:rPr>
                                    </m:ctrlPr>
                                  </m:sSupPr>
                                  <m:e>
                                    <m:r>
                                      <a:rPr lang="en-US" altLang="zh-TW" b="0" i="1" smtClean="0">
                                        <a:latin typeface="Cambria Math" panose="02040503050406030204" pitchFamily="18" charset="0"/>
                                      </a:rPr>
                                      <m:t>𝑚</m:t>
                                    </m:r>
                                  </m:e>
                                  <m:sup>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𝑙𝑜𝑔</m:t>
                                        </m:r>
                                      </m:e>
                                      <m:sub>
                                        <m:r>
                                          <a:rPr lang="en-US" altLang="zh-TW" b="0" i="1" smtClean="0">
                                            <a:latin typeface="Cambria Math" panose="02040503050406030204" pitchFamily="18" charset="0"/>
                                          </a:rPr>
                                          <m:t>4</m:t>
                                        </m:r>
                                      </m:sub>
                                    </m:sSub>
                                    <m:r>
                                      <a:rPr lang="en-US" altLang="zh-TW" b="0" i="1" smtClean="0">
                                        <a:latin typeface="Cambria Math" panose="02040503050406030204" pitchFamily="18" charset="0"/>
                                      </a:rPr>
                                      <m:t>2</m:t>
                                    </m:r>
                                  </m:sup>
                                </m:sSup>
                                <m:r>
                                  <a:rPr lang="en-US" altLang="zh-TW" i="1" smtClean="0">
                                    <a:latin typeface="Cambria Math" panose="02040503050406030204" pitchFamily="18" charset="0"/>
                                  </a:rPr>
                                  <m:t>+</m:t>
                                </m:r>
                                <m:r>
                                  <a:rPr lang="en-US" altLang="zh-TW" b="0" i="1" smtClean="0">
                                    <a:latin typeface="Cambria Math" panose="02040503050406030204" pitchFamily="18" charset="0"/>
                                  </a:rPr>
                                  <m:t>1</m:t>
                                </m:r>
                              </m:oMath>
                            </m:oMathPara>
                          </a14:m>
                          <a:endParaRPr lang="zh-TW" altLang="en-US" dirty="0"/>
                        </a:p>
                      </a:txBody>
                      <a:tcPr/>
                    </a:tc>
                  </a:tr>
                  <a:tr h="370840">
                    <a:tc>
                      <a:txBody>
                        <a:bodyPr/>
                        <a:lstStyle/>
                        <a:p>
                          <a:r>
                            <a:rPr lang="en-US" altLang="zh-TW" dirty="0" smtClean="0"/>
                            <a:t>#XOR</a:t>
                          </a:r>
                          <a:endParaRPr lang="zh-TW" altLang="en-US" dirty="0"/>
                        </a:p>
                      </a:txBody>
                      <a:tcPr/>
                    </a:tc>
                    <a:tc>
                      <a:txBody>
                        <a:bodyPr/>
                        <a:lstStyle/>
                        <a:p>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𝑑</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3</m:t>
                                    </m:r>
                                    <m:r>
                                      <a:rPr lang="en-US" altLang="zh-TW" b="0" i="1" smtClean="0">
                                        <a:latin typeface="Cambria Math" panose="02040503050406030204" pitchFamily="18" charset="0"/>
                                      </a:rPr>
                                      <m:t>𝑚</m:t>
                                    </m:r>
                                    <m:r>
                                      <a:rPr lang="en-US" altLang="zh-TW" b="0" i="1" smtClean="0">
                                        <a:latin typeface="Cambria Math" panose="02040503050406030204" pitchFamily="18" charset="0"/>
                                      </a:rPr>
                                      <m:t>−2</m:t>
                                    </m:r>
                                  </m:e>
                                </m:d>
                                <m:r>
                                  <a:rPr lang="en-US" altLang="zh-TW" b="0" i="1" smtClean="0">
                                    <a:latin typeface="Cambria Math" panose="02040503050406030204" pitchFamily="18" charset="0"/>
                                  </a:rPr>
                                  <m:t>−</m:t>
                                </m:r>
                                <m:r>
                                  <a:rPr lang="en-US" altLang="zh-TW" b="0" i="1" smtClean="0">
                                    <a:latin typeface="Cambria Math" panose="02040503050406030204" pitchFamily="18" charset="0"/>
                                  </a:rPr>
                                  <m:t>𝑚</m:t>
                                </m:r>
                                <m:r>
                                  <a:rPr lang="en-US" altLang="zh-TW" b="0" i="1" smtClean="0">
                                    <a:latin typeface="Cambria Math" panose="02040503050406030204" pitchFamily="18" charset="0"/>
                                  </a:rPr>
                                  <m:t>+1</m:t>
                                </m:r>
                              </m:oMath>
                            </m:oMathPara>
                          </a14:m>
                          <a:endParaRPr lang="zh-TW" altLang="en-US" dirty="0"/>
                        </a:p>
                      </a:txBody>
                      <a:tcPr/>
                    </a:tc>
                    <a:tc>
                      <a:txBody>
                        <a:bodyPr/>
                        <a:lstStyle/>
                        <a:p>
                          <a:pPr/>
                          <a14:m>
                            <m:oMathPara xmlns:m="http://schemas.openxmlformats.org/officeDocument/2006/math">
                              <m:oMathParaPr>
                                <m:jc m:val="centerGroup"/>
                              </m:oMathParaPr>
                              <m:oMath xmlns:m="http://schemas.openxmlformats.org/officeDocument/2006/math">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𝑚</m:t>
                                    </m:r>
                                    <m:r>
                                      <a:rPr lang="en-US" altLang="zh-TW" b="0" i="1" smtClean="0">
                                        <a:latin typeface="Cambria Math" panose="02040503050406030204" pitchFamily="18" charset="0"/>
                                      </a:rPr>
                                      <m:t>+</m:t>
                                    </m:r>
                                    <m:r>
                                      <a:rPr lang="en-US" altLang="zh-TW" b="0" i="1" smtClean="0">
                                        <a:latin typeface="Cambria Math" panose="02040503050406030204" pitchFamily="18" charset="0"/>
                                      </a:rPr>
                                      <m:t>𝑘</m:t>
                                    </m:r>
                                  </m:e>
                                </m:d>
                                <m:r>
                                  <a:rPr lang="en-US" altLang="zh-TW" b="0" i="1" smtClean="0">
                                    <a:latin typeface="Cambria Math" panose="02040503050406030204" pitchFamily="18" charset="0"/>
                                  </a:rPr>
                                  <m:t>𝑑</m:t>
                                </m:r>
                                <m:r>
                                  <a:rPr lang="en-US" altLang="zh-TW" b="0" i="1" smtClean="0">
                                    <a:latin typeface="Cambria Math" panose="02040503050406030204" pitchFamily="18" charset="0"/>
                                  </a:rPr>
                                  <m:t>+(</m:t>
                                </m:r>
                                <m:r>
                                  <a:rPr lang="en-US" altLang="zh-TW" b="0" i="1" smtClean="0">
                                    <a:latin typeface="Cambria Math" panose="02040503050406030204" pitchFamily="18" charset="0"/>
                                  </a:rPr>
                                  <m:t>𝑘</m:t>
                                </m:r>
                                <m:r>
                                  <a:rPr lang="en-US" altLang="zh-TW" b="0" i="1" smtClean="0">
                                    <a:latin typeface="Cambria Math" panose="02040503050406030204" pitchFamily="18" charset="0"/>
                                  </a:rPr>
                                  <m:t>+1)(</m:t>
                                </m:r>
                                <m:r>
                                  <a:rPr lang="en-US" altLang="zh-TW" b="0" i="1" smtClean="0">
                                    <a:latin typeface="Cambria Math" panose="02040503050406030204" pitchFamily="18" charset="0"/>
                                  </a:rPr>
                                  <m:t>𝑑</m:t>
                                </m:r>
                                <m:r>
                                  <a:rPr lang="en-US" altLang="zh-TW" b="0" i="1" smtClean="0">
                                    <a:latin typeface="Cambria Math" panose="02040503050406030204" pitchFamily="18" charset="0"/>
                                  </a:rPr>
                                  <m:t>−1)</m:t>
                                </m:r>
                              </m:oMath>
                            </m:oMathPara>
                          </a14:m>
                          <a:endParaRPr lang="zh-TW" altLang="en-US" dirty="0"/>
                        </a:p>
                      </a:txBody>
                      <a:tcPr/>
                    </a:tc>
                    <a:tc>
                      <a:txBody>
                        <a:bodyPr/>
                        <a:lstStyle/>
                        <a:p>
                          <a:pPr/>
                          <a14:m>
                            <m:oMathPara xmlns:m="http://schemas.openxmlformats.org/officeDocument/2006/math">
                              <m:oMathParaPr>
                                <m:jc m:val="centerGroup"/>
                              </m:oMathParaPr>
                              <m:oMath xmlns:m="http://schemas.openxmlformats.org/officeDocument/2006/math">
                                <m:f>
                                  <m:fPr>
                                    <m:ctrlPr>
                                      <a:rPr lang="en-US" altLang="zh-TW" i="1" dirty="0" smtClean="0">
                                        <a:latin typeface="Cambria Math" panose="02040503050406030204" pitchFamily="18" charset="0"/>
                                      </a:rPr>
                                    </m:ctrlPr>
                                  </m:fPr>
                                  <m:num>
                                    <m:r>
                                      <a:rPr lang="en-US" altLang="zh-TW" b="0" i="1" dirty="0" smtClean="0">
                                        <a:latin typeface="Cambria Math" panose="02040503050406030204" pitchFamily="18" charset="0"/>
                                      </a:rPr>
                                      <m:t>92</m:t>
                                    </m:r>
                                  </m:num>
                                  <m:den>
                                    <m:r>
                                      <a:rPr lang="en-US" altLang="zh-TW" b="0" i="1" dirty="0" smtClean="0">
                                        <a:latin typeface="Cambria Math" panose="02040503050406030204" pitchFamily="18" charset="0"/>
                                      </a:rPr>
                                      <m:t>3</m:t>
                                    </m:r>
                                  </m:den>
                                </m:f>
                                <m:sSup>
                                  <m:sSupPr>
                                    <m:ctrlPr>
                                      <a:rPr lang="en-US" altLang="zh-TW" b="0" i="1" dirty="0" smtClean="0">
                                        <a:latin typeface="Cambria Math" panose="02040503050406030204" pitchFamily="18" charset="0"/>
                                      </a:rPr>
                                    </m:ctrlPr>
                                  </m:sSupPr>
                                  <m:e>
                                    <m:r>
                                      <a:rPr lang="en-US" altLang="zh-TW" b="0" i="1" dirty="0" smtClean="0">
                                        <a:latin typeface="Cambria Math" panose="02040503050406030204" pitchFamily="18" charset="0"/>
                                      </a:rPr>
                                      <m:t>𝑚</m:t>
                                    </m:r>
                                  </m:e>
                                  <m:sup>
                                    <m:sSub>
                                      <m:sSubPr>
                                        <m:ctrlPr>
                                          <a:rPr lang="en-US" altLang="zh-TW" b="0" i="1" dirty="0" smtClean="0">
                                            <a:latin typeface="Cambria Math" panose="02040503050406030204" pitchFamily="18" charset="0"/>
                                          </a:rPr>
                                        </m:ctrlPr>
                                      </m:sSubPr>
                                      <m:e>
                                        <m:r>
                                          <a:rPr lang="en-US" altLang="zh-TW" b="0" i="1" dirty="0" smtClean="0">
                                            <a:latin typeface="Cambria Math" panose="02040503050406030204" pitchFamily="18" charset="0"/>
                                          </a:rPr>
                                          <m:t>𝑙𝑜𝑔</m:t>
                                        </m:r>
                                      </m:e>
                                      <m:sub>
                                        <m:r>
                                          <a:rPr lang="en-US" altLang="zh-TW" b="0" i="1" dirty="0" smtClean="0">
                                            <a:latin typeface="Cambria Math" panose="02040503050406030204" pitchFamily="18" charset="0"/>
                                          </a:rPr>
                                          <m:t>4</m:t>
                                        </m:r>
                                      </m:sub>
                                    </m:sSub>
                                    <m:r>
                                      <a:rPr lang="en-US" altLang="zh-TW" b="0" i="1" dirty="0" smtClean="0">
                                        <a:latin typeface="Cambria Math" panose="02040503050406030204" pitchFamily="18" charset="0"/>
                                      </a:rPr>
                                      <m:t>5</m:t>
                                    </m:r>
                                  </m:sup>
                                </m:sSup>
                                <m:r>
                                  <a:rPr lang="en-US" altLang="zh-TW" b="0" i="1" dirty="0" smtClean="0">
                                    <a:latin typeface="Cambria Math" panose="02040503050406030204" pitchFamily="18" charset="0"/>
                                  </a:rPr>
                                  <m:t>−</m:t>
                                </m:r>
                                <m:sSup>
                                  <m:sSupPr>
                                    <m:ctrlPr>
                                      <a:rPr lang="en-US" altLang="zh-TW" b="0" i="1" dirty="0" smtClean="0">
                                        <a:latin typeface="Cambria Math" panose="02040503050406030204" pitchFamily="18" charset="0"/>
                                      </a:rPr>
                                    </m:ctrlPr>
                                  </m:sSupPr>
                                  <m:e>
                                    <m:r>
                                      <a:rPr lang="en-US" altLang="zh-TW" b="0" i="1" dirty="0" smtClean="0">
                                        <a:latin typeface="Cambria Math" panose="02040503050406030204" pitchFamily="18" charset="0"/>
                                      </a:rPr>
                                      <m:t>𝑚</m:t>
                                    </m:r>
                                  </m:e>
                                  <m:sup>
                                    <m:sSub>
                                      <m:sSubPr>
                                        <m:ctrlPr>
                                          <a:rPr lang="en-US" altLang="zh-TW" b="0" i="1" dirty="0" smtClean="0">
                                            <a:latin typeface="Cambria Math" panose="02040503050406030204" pitchFamily="18" charset="0"/>
                                          </a:rPr>
                                        </m:ctrlPr>
                                      </m:sSubPr>
                                      <m:e>
                                        <m:r>
                                          <a:rPr lang="en-US" altLang="zh-TW" b="0" i="1" dirty="0" smtClean="0">
                                            <a:latin typeface="Cambria Math" panose="02040503050406030204" pitchFamily="18" charset="0"/>
                                          </a:rPr>
                                          <m:t>𝑙𝑜𝑔</m:t>
                                        </m:r>
                                      </m:e>
                                      <m:sub>
                                        <m:r>
                                          <a:rPr lang="en-US" altLang="zh-TW" b="0" i="1" dirty="0" smtClean="0">
                                            <a:latin typeface="Cambria Math" panose="02040503050406030204" pitchFamily="18" charset="0"/>
                                          </a:rPr>
                                          <m:t>4</m:t>
                                        </m:r>
                                      </m:sub>
                                    </m:sSub>
                                    <m:r>
                                      <a:rPr lang="en-US" altLang="zh-TW" b="0" i="1" dirty="0" smtClean="0">
                                        <a:latin typeface="Cambria Math" panose="02040503050406030204" pitchFamily="18" charset="0"/>
                                      </a:rPr>
                                      <m:t>3</m:t>
                                    </m:r>
                                  </m:sup>
                                </m:sSup>
                                <m:r>
                                  <a:rPr lang="en-US" altLang="zh-TW" b="0" i="1" dirty="0" smtClean="0">
                                    <a:latin typeface="Cambria Math" panose="02040503050406030204" pitchFamily="18" charset="0"/>
                                  </a:rPr>
                                  <m:t>+</m:t>
                                </m:r>
                                <m:f>
                                  <m:fPr>
                                    <m:ctrlPr>
                                      <a:rPr lang="en-US" altLang="zh-TW" b="0" i="1" dirty="0" smtClean="0">
                                        <a:latin typeface="Cambria Math" panose="02040503050406030204" pitchFamily="18" charset="0"/>
                                      </a:rPr>
                                    </m:ctrlPr>
                                  </m:fPr>
                                  <m:num>
                                    <m:r>
                                      <a:rPr lang="en-US" altLang="zh-TW" b="0" i="1" dirty="0" smtClean="0">
                                        <a:latin typeface="Cambria Math" panose="02040503050406030204" pitchFamily="18" charset="0"/>
                                      </a:rPr>
                                      <m:t>4</m:t>
                                    </m:r>
                                  </m:num>
                                  <m:den>
                                    <m:r>
                                      <a:rPr lang="en-US" altLang="zh-TW" b="0" i="1" dirty="0" smtClean="0">
                                        <a:latin typeface="Cambria Math" panose="02040503050406030204" pitchFamily="18" charset="0"/>
                                      </a:rPr>
                                      <m:t>3</m:t>
                                    </m:r>
                                  </m:den>
                                </m:f>
                                <m:sSup>
                                  <m:sSupPr>
                                    <m:ctrlPr>
                                      <a:rPr lang="en-US" altLang="zh-TW" b="0" i="1" dirty="0" smtClean="0">
                                        <a:latin typeface="Cambria Math" panose="02040503050406030204" pitchFamily="18" charset="0"/>
                                      </a:rPr>
                                    </m:ctrlPr>
                                  </m:sSupPr>
                                  <m:e>
                                    <m:r>
                                      <a:rPr lang="en-US" altLang="zh-TW" b="0" i="1" dirty="0" smtClean="0">
                                        <a:latin typeface="Cambria Math" panose="02040503050406030204" pitchFamily="18" charset="0"/>
                                      </a:rPr>
                                      <m:t>𝑚</m:t>
                                    </m:r>
                                  </m:e>
                                  <m:sup>
                                    <m:sSub>
                                      <m:sSubPr>
                                        <m:ctrlPr>
                                          <a:rPr lang="en-US" altLang="zh-TW" b="0" i="1" dirty="0" smtClean="0">
                                            <a:latin typeface="Cambria Math" panose="02040503050406030204" pitchFamily="18" charset="0"/>
                                          </a:rPr>
                                        </m:ctrlPr>
                                      </m:sSubPr>
                                      <m:e>
                                        <m:r>
                                          <a:rPr lang="en-US" altLang="zh-TW" b="0" i="1" dirty="0" smtClean="0">
                                            <a:latin typeface="Cambria Math" panose="02040503050406030204" pitchFamily="18" charset="0"/>
                                          </a:rPr>
                                          <m:t>𝑙𝑜𝑔</m:t>
                                        </m:r>
                                      </m:e>
                                      <m:sub>
                                        <m:r>
                                          <a:rPr lang="en-US" altLang="zh-TW" b="0" i="1" dirty="0" smtClean="0">
                                            <a:latin typeface="Cambria Math" panose="02040503050406030204" pitchFamily="18" charset="0"/>
                                          </a:rPr>
                                          <m:t>4</m:t>
                                        </m:r>
                                      </m:sub>
                                    </m:sSub>
                                    <m:r>
                                      <a:rPr lang="en-US" altLang="zh-TW" b="0" i="1" dirty="0" smtClean="0">
                                        <a:latin typeface="Cambria Math" panose="02040503050406030204" pitchFamily="18" charset="0"/>
                                      </a:rPr>
                                      <m:t>2</m:t>
                                    </m:r>
                                  </m:sup>
                                </m:sSup>
                                <m:r>
                                  <a:rPr lang="en-US" altLang="zh-TW" b="0" i="1" dirty="0" smtClean="0">
                                    <a:latin typeface="Cambria Math" panose="02040503050406030204" pitchFamily="18" charset="0"/>
                                  </a:rPr>
                                  <m:t>+29</m:t>
                                </m:r>
                                <m:r>
                                  <a:rPr lang="en-US" altLang="zh-TW" b="0" i="1" dirty="0" smtClean="0">
                                    <a:latin typeface="Cambria Math" panose="02040503050406030204" pitchFamily="18" charset="0"/>
                                  </a:rPr>
                                  <m:t>𝑚</m:t>
                                </m:r>
                                <m:r>
                                  <a:rPr lang="en-US" altLang="zh-TW" b="0" i="1" dirty="0" smtClean="0">
                                    <a:latin typeface="Cambria Math" panose="02040503050406030204" pitchFamily="18" charset="0"/>
                                  </a:rPr>
                                  <m:t>+1</m:t>
                                </m:r>
                              </m:oMath>
                            </m:oMathPara>
                          </a14:m>
                          <a:endParaRPr lang="zh-TW" altLang="en-US" dirty="0"/>
                        </a:p>
                      </a:txBody>
                      <a:tcPr/>
                    </a:tc>
                  </a:tr>
                  <a:tr h="185420">
                    <a:tc>
                      <a:txBody>
                        <a:bodyPr/>
                        <a:lstStyle/>
                        <a:p>
                          <a:r>
                            <a:rPr lang="en-US" altLang="zh-TW" dirty="0" smtClean="0"/>
                            <a:t>#AND</a:t>
                          </a:r>
                          <a:endParaRPr lang="zh-TW" altLang="en-US" dirty="0"/>
                        </a:p>
                      </a:txBody>
                      <a:tcPr>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𝑑</m:t>
                                </m:r>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3</m:t>
                                    </m:r>
                                    <m:r>
                                      <a:rPr lang="en-US" altLang="zh-TW" b="0" i="1" smtClean="0">
                                        <a:latin typeface="Cambria Math" panose="02040503050406030204" pitchFamily="18" charset="0"/>
                                      </a:rPr>
                                      <m:t>𝑚</m:t>
                                    </m:r>
                                    <m:r>
                                      <a:rPr lang="en-US" altLang="zh-TW" b="0" i="1" smtClean="0">
                                        <a:latin typeface="Cambria Math" panose="02040503050406030204" pitchFamily="18" charset="0"/>
                                      </a:rPr>
                                      <m:t>−2</m:t>
                                    </m:r>
                                  </m:e>
                                </m:d>
                                <m:r>
                                  <a:rPr lang="en-US" altLang="zh-TW" b="0" i="1" smtClean="0">
                                    <a:latin typeface="Cambria Math" panose="02040503050406030204" pitchFamily="18" charset="0"/>
                                  </a:rPr>
                                  <m:t>−</m:t>
                                </m:r>
                                <m:r>
                                  <a:rPr lang="en-US" altLang="zh-TW" b="0" i="1" smtClean="0">
                                    <a:latin typeface="Cambria Math" panose="02040503050406030204" pitchFamily="18" charset="0"/>
                                  </a:rPr>
                                  <m:t>𝑚</m:t>
                                </m:r>
                                <m:r>
                                  <a:rPr lang="en-US" altLang="zh-TW" b="0" i="1" smtClean="0">
                                    <a:latin typeface="Cambria Math" panose="02040503050406030204" pitchFamily="18" charset="0"/>
                                  </a:rPr>
                                  <m:t>+1</m:t>
                                </m:r>
                              </m:oMath>
                            </m:oMathPara>
                          </a14:m>
                          <a:endParaRPr lang="zh-TW" altLang="en-US" dirty="0"/>
                        </a:p>
                      </a:txBody>
                      <a:tcPr>
                        <a:lnB w="12700" cap="flat" cmpd="sng" algn="ctr">
                          <a:solidFill>
                            <a:schemeClr val="tx1"/>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𝑚</m:t>
                                    </m:r>
                                    <m:r>
                                      <a:rPr lang="en-US" altLang="zh-TW" b="0" i="1" smtClean="0">
                                        <a:latin typeface="Cambria Math" panose="02040503050406030204" pitchFamily="18" charset="0"/>
                                      </a:rPr>
                                      <m:t>+</m:t>
                                    </m:r>
                                    <m:r>
                                      <a:rPr lang="en-US" altLang="zh-TW" b="0" i="1" smtClean="0">
                                        <a:latin typeface="Cambria Math" panose="02040503050406030204" pitchFamily="18" charset="0"/>
                                      </a:rPr>
                                      <m:t>𝑘</m:t>
                                    </m:r>
                                    <m:r>
                                      <a:rPr lang="en-US" altLang="zh-TW" b="0" i="1" smtClean="0">
                                        <a:latin typeface="Cambria Math" panose="02040503050406030204" pitchFamily="18" charset="0"/>
                                      </a:rPr>
                                      <m:t>+1</m:t>
                                    </m:r>
                                  </m:e>
                                </m:d>
                                <m:r>
                                  <a:rPr lang="en-US" altLang="zh-TW" b="0" i="1" smtClean="0">
                                    <a:latin typeface="Cambria Math" panose="02040503050406030204" pitchFamily="18" charset="0"/>
                                  </a:rPr>
                                  <m:t>𝑑</m:t>
                                </m:r>
                                <m:r>
                                  <a:rPr lang="en-US" altLang="zh-TW" b="0" i="1" smtClean="0">
                                    <a:latin typeface="Cambria Math" panose="02040503050406030204" pitchFamily="18" charset="0"/>
                                  </a:rPr>
                                  <m:t>+(</m:t>
                                </m:r>
                                <m:r>
                                  <a:rPr lang="en-US" altLang="zh-TW" b="0" i="1" smtClean="0">
                                    <a:latin typeface="Cambria Math" panose="02040503050406030204" pitchFamily="18" charset="0"/>
                                  </a:rPr>
                                  <m:t>𝑘</m:t>
                                </m:r>
                                <m:r>
                                  <a:rPr lang="en-US" altLang="zh-TW" b="0" i="1" smtClean="0">
                                    <a:latin typeface="Cambria Math" panose="02040503050406030204" pitchFamily="18" charset="0"/>
                                  </a:rPr>
                                  <m:t>+1)(</m:t>
                                </m:r>
                                <m:r>
                                  <a:rPr lang="en-US" altLang="zh-TW" b="0" i="1" smtClean="0">
                                    <a:latin typeface="Cambria Math" panose="02040503050406030204" pitchFamily="18" charset="0"/>
                                  </a:rPr>
                                  <m:t>𝑑</m:t>
                                </m:r>
                                <m:r>
                                  <a:rPr lang="en-US" altLang="zh-TW" b="0" i="1" smtClean="0">
                                    <a:latin typeface="Cambria Math" panose="02040503050406030204" pitchFamily="18" charset="0"/>
                                  </a:rPr>
                                  <m:t>−1)</m:t>
                                </m:r>
                              </m:oMath>
                            </m:oMathPara>
                          </a14:m>
                          <a:endParaRPr lang="zh-TW" altLang="en-US" dirty="0"/>
                        </a:p>
                      </a:txBody>
                      <a:tcPr>
                        <a:lnB w="12700" cap="flat" cmpd="sng" algn="ctr">
                          <a:solidFill>
                            <a:schemeClr val="tx1"/>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r>
                                  <a:rPr lang="en-US" altLang="zh-TW" b="0" i="1" dirty="0" smtClean="0">
                                    <a:latin typeface="Cambria Math" panose="02040503050406030204" pitchFamily="18" charset="0"/>
                                  </a:rPr>
                                  <m:t>3</m:t>
                                </m:r>
                                <m:sSup>
                                  <m:sSupPr>
                                    <m:ctrlPr>
                                      <a:rPr lang="en-US" altLang="zh-TW" b="0" i="1" dirty="0" smtClean="0">
                                        <a:latin typeface="Cambria Math" panose="02040503050406030204" pitchFamily="18" charset="0"/>
                                      </a:rPr>
                                    </m:ctrlPr>
                                  </m:sSupPr>
                                  <m:e>
                                    <m:r>
                                      <a:rPr lang="en-US" altLang="zh-TW" b="0" i="1" dirty="0" smtClean="0">
                                        <a:latin typeface="Cambria Math" panose="02040503050406030204" pitchFamily="18" charset="0"/>
                                      </a:rPr>
                                      <m:t>𝑚</m:t>
                                    </m:r>
                                  </m:e>
                                  <m:sup>
                                    <m:sSub>
                                      <m:sSubPr>
                                        <m:ctrlPr>
                                          <a:rPr lang="en-US" altLang="zh-TW" b="0" i="1" dirty="0" smtClean="0">
                                            <a:latin typeface="Cambria Math" panose="02040503050406030204" pitchFamily="18" charset="0"/>
                                          </a:rPr>
                                        </m:ctrlPr>
                                      </m:sSubPr>
                                      <m:e>
                                        <m:r>
                                          <a:rPr lang="en-US" altLang="zh-TW" b="0" i="1" dirty="0" smtClean="0">
                                            <a:latin typeface="Cambria Math" panose="02040503050406030204" pitchFamily="18" charset="0"/>
                                          </a:rPr>
                                          <m:t>𝑙𝑜𝑔</m:t>
                                        </m:r>
                                      </m:e>
                                      <m:sub>
                                        <m:r>
                                          <a:rPr lang="en-US" altLang="zh-TW" b="0" i="1" dirty="0" smtClean="0">
                                            <a:latin typeface="Cambria Math" panose="02040503050406030204" pitchFamily="18" charset="0"/>
                                          </a:rPr>
                                          <m:t>4</m:t>
                                        </m:r>
                                      </m:sub>
                                    </m:sSub>
                                    <m:r>
                                      <a:rPr lang="en-US" altLang="zh-TW" b="0" i="1" dirty="0" smtClean="0">
                                        <a:latin typeface="Cambria Math" panose="02040503050406030204" pitchFamily="18" charset="0"/>
                                      </a:rPr>
                                      <m:t>5</m:t>
                                    </m:r>
                                  </m:sup>
                                </m:sSup>
                                <m:r>
                                  <a:rPr lang="en-US" altLang="zh-TW" b="0" i="1" dirty="0" smtClean="0">
                                    <a:latin typeface="Cambria Math" panose="02040503050406030204" pitchFamily="18" charset="0"/>
                                  </a:rPr>
                                  <m:t>−2</m:t>
                                </m:r>
                                <m:sSup>
                                  <m:sSupPr>
                                    <m:ctrlPr>
                                      <a:rPr lang="en-US" altLang="zh-TW" b="0" i="1" dirty="0" smtClean="0">
                                        <a:latin typeface="Cambria Math" panose="02040503050406030204" pitchFamily="18" charset="0"/>
                                      </a:rPr>
                                    </m:ctrlPr>
                                  </m:sSupPr>
                                  <m:e>
                                    <m:r>
                                      <a:rPr lang="en-US" altLang="zh-TW" b="0" i="1" dirty="0" smtClean="0">
                                        <a:latin typeface="Cambria Math" panose="02040503050406030204" pitchFamily="18" charset="0"/>
                                      </a:rPr>
                                      <m:t>𝑚</m:t>
                                    </m:r>
                                  </m:e>
                                  <m:sup>
                                    <m:sSub>
                                      <m:sSubPr>
                                        <m:ctrlPr>
                                          <a:rPr lang="en-US" altLang="zh-TW" b="0" i="1" dirty="0" smtClean="0">
                                            <a:latin typeface="Cambria Math" panose="02040503050406030204" pitchFamily="18" charset="0"/>
                                          </a:rPr>
                                        </m:ctrlPr>
                                      </m:sSubPr>
                                      <m:e>
                                        <m:r>
                                          <a:rPr lang="en-US" altLang="zh-TW" b="0" i="1" dirty="0" smtClean="0">
                                            <a:latin typeface="Cambria Math" panose="02040503050406030204" pitchFamily="18" charset="0"/>
                                          </a:rPr>
                                          <m:t>𝑙𝑜𝑔</m:t>
                                        </m:r>
                                      </m:e>
                                      <m:sub>
                                        <m:r>
                                          <a:rPr lang="en-US" altLang="zh-TW" b="0" i="1" dirty="0" smtClean="0">
                                            <a:latin typeface="Cambria Math" panose="02040503050406030204" pitchFamily="18" charset="0"/>
                                          </a:rPr>
                                          <m:t>4</m:t>
                                        </m:r>
                                      </m:sub>
                                    </m:sSub>
                                    <m:r>
                                      <a:rPr lang="en-US" altLang="zh-TW" b="0" i="1" dirty="0" smtClean="0">
                                        <a:latin typeface="Cambria Math" panose="02040503050406030204" pitchFamily="18" charset="0"/>
                                      </a:rPr>
                                      <m:t>3</m:t>
                                    </m:r>
                                  </m:sup>
                                </m:sSup>
                              </m:oMath>
                            </m:oMathPara>
                          </a14:m>
                          <a:endParaRPr lang="zh-TW" altLang="en-US" dirty="0"/>
                        </a:p>
                      </a:txBody>
                      <a:tcPr>
                        <a:lnB w="12700" cap="flat" cmpd="sng" algn="ctr">
                          <a:solidFill>
                            <a:schemeClr val="tx1"/>
                          </a:solidFill>
                          <a:prstDash val="solid"/>
                          <a:round/>
                          <a:headEnd type="none" w="med" len="med"/>
                          <a:tailEnd type="none" w="med" len="med"/>
                        </a:lnB>
                      </a:tcPr>
                    </a:tc>
                  </a:tr>
                  <a:tr h="182880">
                    <a:tc>
                      <a:txBody>
                        <a:bodyPr/>
                        <a:lstStyle/>
                        <a:p>
                          <a:r>
                            <a:rPr lang="en-US" altLang="zh-TW" dirty="0" smtClean="0"/>
                            <a:t>Critical delay</a:t>
                          </a:r>
                          <a:endParaRPr lang="zh-TW" alt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14:m>
                            <m:oMathPara xmlns:m="http://schemas.openxmlformats.org/officeDocument/2006/math">
                              <m:oMathParaPr>
                                <m:jc m:val="centerGroup"/>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𝑇</m:t>
                                    </m:r>
                                  </m:e>
                                  <m:sub>
                                    <m:r>
                                      <a:rPr lang="en-US" altLang="zh-TW" b="0" i="1" smtClean="0">
                                        <a:latin typeface="Cambria Math" panose="02040503050406030204" pitchFamily="18" charset="0"/>
                                      </a:rPr>
                                      <m:t>𝐴</m:t>
                                    </m:r>
                                  </m:sub>
                                </m:sSub>
                                <m:r>
                                  <a:rPr lang="en-US" altLang="zh-TW" b="0" i="1" smtClean="0">
                                    <a:latin typeface="Cambria Math" panose="02040503050406030204" pitchFamily="18" charset="0"/>
                                  </a:rPr>
                                  <m:t>+(1+</m:t>
                                </m:r>
                                <m:func>
                                  <m:funcPr>
                                    <m:ctrlPr>
                                      <a:rPr lang="en-US" altLang="zh-TW" b="0" i="1" smtClean="0">
                                        <a:latin typeface="Cambria Math" panose="02040503050406030204" pitchFamily="18" charset="0"/>
                                      </a:rPr>
                                    </m:ctrlPr>
                                  </m:funcPr>
                                  <m:fNa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𝑙𝑜𝑔</m:t>
                                        </m:r>
                                      </m:e>
                                      <m:sub>
                                        <m:r>
                                          <a:rPr lang="en-US" altLang="zh-TW" b="0" i="1" smtClean="0">
                                            <a:latin typeface="Cambria Math" panose="02040503050406030204" pitchFamily="18" charset="0"/>
                                          </a:rPr>
                                          <m:t>2</m:t>
                                        </m:r>
                                      </m:sub>
                                    </m:sSub>
                                  </m:fName>
                                  <m:e>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𝑑</m:t>
                                        </m:r>
                                        <m:r>
                                          <a:rPr lang="en-US" altLang="zh-TW" b="0" i="1" smtClean="0">
                                            <a:latin typeface="Cambria Math" panose="02040503050406030204" pitchFamily="18" charset="0"/>
                                          </a:rPr>
                                          <m:t>+1</m:t>
                                        </m:r>
                                      </m:e>
                                    </m:d>
                                  </m:e>
                                </m:func>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𝑇</m:t>
                                    </m:r>
                                  </m:e>
                                  <m:sub>
                                    <m:r>
                                      <a:rPr lang="en-US" altLang="zh-TW" b="0" i="1" smtClean="0">
                                        <a:latin typeface="Cambria Math" panose="02040503050406030204" pitchFamily="18" charset="0"/>
                                      </a:rPr>
                                      <m:t>𝑋</m:t>
                                    </m:r>
                                  </m:sub>
                                </m:sSub>
                              </m:oMath>
                            </m:oMathPara>
                          </a14:m>
                          <a:endParaRPr lang="zh-TW" alt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𝑇</m:t>
                                    </m:r>
                                  </m:e>
                                  <m:sub>
                                    <m:r>
                                      <a:rPr lang="en-US" altLang="zh-TW" b="0" i="1" smtClean="0">
                                        <a:latin typeface="Cambria Math" panose="02040503050406030204" pitchFamily="18" charset="0"/>
                                      </a:rPr>
                                      <m:t>𝐴</m:t>
                                    </m:r>
                                  </m:sub>
                                </m:sSub>
                                <m:r>
                                  <a:rPr lang="en-US" altLang="zh-TW" b="0" i="1" smtClean="0">
                                    <a:latin typeface="Cambria Math" panose="02040503050406030204" pitchFamily="18" charset="0"/>
                                  </a:rPr>
                                  <m:t>+(1+</m:t>
                                </m:r>
                                <m:func>
                                  <m:funcPr>
                                    <m:ctrlPr>
                                      <a:rPr lang="en-US" altLang="zh-TW" b="0" i="1" smtClean="0">
                                        <a:latin typeface="Cambria Math" panose="02040503050406030204" pitchFamily="18" charset="0"/>
                                      </a:rPr>
                                    </m:ctrlPr>
                                  </m:funcPr>
                                  <m:fNa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𝑙𝑜𝑔</m:t>
                                        </m:r>
                                      </m:e>
                                      <m:sub>
                                        <m:r>
                                          <a:rPr lang="en-US" altLang="zh-TW" b="0" i="1" smtClean="0">
                                            <a:latin typeface="Cambria Math" panose="02040503050406030204" pitchFamily="18" charset="0"/>
                                          </a:rPr>
                                          <m:t>2</m:t>
                                        </m:r>
                                      </m:sub>
                                    </m:sSub>
                                  </m:fName>
                                  <m:e>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𝑑</m:t>
                                        </m:r>
                                        <m:r>
                                          <a:rPr lang="en-US" altLang="zh-TW" b="0" i="1" smtClean="0">
                                            <a:latin typeface="Cambria Math" panose="02040503050406030204" pitchFamily="18" charset="0"/>
                                          </a:rPr>
                                          <m:t>+1</m:t>
                                        </m:r>
                                      </m:e>
                                    </m:d>
                                  </m:e>
                                </m:func>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𝑇</m:t>
                                    </m:r>
                                  </m:e>
                                  <m:sub>
                                    <m:r>
                                      <a:rPr lang="en-US" altLang="zh-TW" b="0" i="1" smtClean="0">
                                        <a:latin typeface="Cambria Math" panose="02040503050406030204" pitchFamily="18" charset="0"/>
                                      </a:rPr>
                                      <m:t>𝑋</m:t>
                                    </m:r>
                                  </m:sub>
                                </m:sSub>
                              </m:oMath>
                            </m:oMathPara>
                          </a14:m>
                          <a:endParaRPr lang="zh-TW" altLang="en-US" dirty="0"/>
                        </a:p>
                        <a:p>
                          <a:endParaRPr lang="zh-TW" alt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𝑇</m:t>
                                    </m:r>
                                  </m:e>
                                  <m:sub>
                                    <m:r>
                                      <a:rPr lang="en-US" altLang="zh-TW" b="0" i="1" smtClean="0">
                                        <a:latin typeface="Cambria Math" panose="02040503050406030204" pitchFamily="18" charset="0"/>
                                      </a:rPr>
                                      <m:t>𝐴</m:t>
                                    </m:r>
                                  </m:sub>
                                </m:sSub>
                                <m:r>
                                  <a:rPr lang="en-US" altLang="zh-TW" b="0" i="1" smtClean="0">
                                    <a:latin typeface="Cambria Math" panose="02040503050406030204" pitchFamily="18" charset="0"/>
                                  </a:rPr>
                                  <m:t>+(1+7</m:t>
                                </m:r>
                                <m:func>
                                  <m:funcPr>
                                    <m:ctrlPr>
                                      <a:rPr lang="en-US" altLang="zh-TW" b="0" i="1" smtClean="0">
                                        <a:latin typeface="Cambria Math" panose="02040503050406030204" pitchFamily="18" charset="0"/>
                                      </a:rPr>
                                    </m:ctrlPr>
                                  </m:funcPr>
                                  <m:fName>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𝑙𝑜𝑔</m:t>
                                        </m:r>
                                      </m:e>
                                      <m:sub>
                                        <m:r>
                                          <a:rPr lang="en-US" altLang="zh-TW" b="0" i="1" smtClean="0">
                                            <a:latin typeface="Cambria Math" panose="02040503050406030204" pitchFamily="18" charset="0"/>
                                          </a:rPr>
                                          <m:t>4</m:t>
                                        </m:r>
                                      </m:sub>
                                    </m:sSub>
                                  </m:fName>
                                  <m:e>
                                    <m:r>
                                      <a:rPr lang="en-US" altLang="zh-TW" b="0" i="1" smtClean="0">
                                        <a:latin typeface="Cambria Math" panose="02040503050406030204" pitchFamily="18" charset="0"/>
                                      </a:rPr>
                                      <m:t>𝑚</m:t>
                                    </m:r>
                                  </m:e>
                                </m:func>
                                <m:r>
                                  <a:rPr lang="en-US" altLang="zh-TW" b="0" i="1" smtClean="0">
                                    <a:latin typeface="Cambria Math" panose="02040503050406030204" pitchFamily="18" charset="0"/>
                                  </a:rPr>
                                  <m:t>)</m:t>
                                </m:r>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𝑇</m:t>
                                    </m:r>
                                  </m:e>
                                  <m:sub>
                                    <m:r>
                                      <a:rPr lang="en-US" altLang="zh-TW" b="0" i="1" smtClean="0">
                                        <a:latin typeface="Cambria Math" panose="02040503050406030204" pitchFamily="18" charset="0"/>
                                      </a:rPr>
                                      <m:t>𝑋</m:t>
                                    </m:r>
                                  </m:sub>
                                </m:sSub>
                              </m:oMath>
                            </m:oMathPara>
                          </a14:m>
                          <a:endParaRPr lang="zh-TW" altLang="en-US" dirty="0"/>
                        </a:p>
                        <a:p>
                          <a:endParaRPr lang="zh-TW" altLang="en-US" dirty="0"/>
                        </a:p>
                        <a:p>
                          <a:endParaRPr lang="zh-TW" alt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82880">
                    <a:tc>
                      <a:txBody>
                        <a:bodyPr/>
                        <a:lstStyle/>
                        <a:p>
                          <a:endParaRPr lang="zh-TW" altLang="en-US" dirty="0"/>
                        </a:p>
                      </a:txBody>
                      <a:tcPr>
                        <a:lnT w="12700" cap="flat" cmpd="sng" algn="ctr">
                          <a:solidFill>
                            <a:schemeClr val="tx1"/>
                          </a:solidFill>
                          <a:prstDash val="solid"/>
                          <a:round/>
                          <a:headEnd type="none" w="med" len="med"/>
                          <a:tailEnd type="none" w="med" len="med"/>
                        </a:lnT>
                      </a:tcPr>
                    </a:tc>
                    <a:tc>
                      <a:txBody>
                        <a:bodyPr/>
                        <a:lstStyle/>
                        <a:p>
                          <a:endParaRPr lang="zh-TW" altLang="en-US" dirty="0"/>
                        </a:p>
                      </a:txBody>
                      <a:tcPr>
                        <a:lnT w="12700" cap="flat" cmpd="sng" algn="ctr">
                          <a:solidFill>
                            <a:schemeClr val="tx1"/>
                          </a:solidFill>
                          <a:prstDash val="solid"/>
                          <a:round/>
                          <a:headEnd type="none" w="med" len="med"/>
                          <a:tailEnd type="none" w="med" len="med"/>
                        </a:lnT>
                      </a:tcPr>
                    </a:tc>
                    <a:tc>
                      <a:txBody>
                        <a:bodyPr/>
                        <a:lstStyle/>
                        <a:p>
                          <a:endParaRPr lang="zh-TW" altLang="en-US" dirty="0"/>
                        </a:p>
                      </a:txBody>
                      <a:tcPr>
                        <a:lnT w="12700" cap="flat" cmpd="sng" algn="ctr">
                          <a:solidFill>
                            <a:schemeClr val="tx1"/>
                          </a:solidFill>
                          <a:prstDash val="solid"/>
                          <a:round/>
                          <a:headEnd type="none" w="med" len="med"/>
                          <a:tailEnd type="none" w="med" len="med"/>
                        </a:lnT>
                      </a:tcPr>
                    </a:tc>
                    <a:tc>
                      <a:txBody>
                        <a:bodyPr/>
                        <a:lstStyle/>
                        <a:p>
                          <a:endParaRPr lang="zh-TW" altLang="en-US"/>
                        </a:p>
                      </a:txBody>
                      <a:tcPr>
                        <a:lnT w="12700" cap="flat" cmpd="sng" algn="ctr">
                          <a:solidFill>
                            <a:schemeClr val="tx1"/>
                          </a:solidFill>
                          <a:prstDash val="solid"/>
                          <a:round/>
                          <a:headEnd type="none" w="med" len="med"/>
                          <a:tailEnd type="none" w="med" len="med"/>
                        </a:lnT>
                      </a:tcPr>
                    </a:tc>
                  </a:tr>
                </a:tbl>
              </a:graphicData>
            </a:graphic>
          </p:graphicFrame>
        </mc:Choice>
        <mc:Fallback xmlns="">
          <p:graphicFrame>
            <p:nvGraphicFramePr>
              <p:cNvPr id="5" name="內容版面配置區 4"/>
              <p:cNvGraphicFramePr>
                <a:graphicFrameLocks noGrp="1"/>
              </p:cNvGraphicFramePr>
              <p:nvPr>
                <p:ph idx="1"/>
                <p:extLst>
                  <p:ext uri="{D42A27DB-BD31-4B8C-83A1-F6EECF244321}">
                    <p14:modId xmlns:p14="http://schemas.microsoft.com/office/powerpoint/2010/main" val="4067801688"/>
                  </p:ext>
                </p:extLst>
              </p:nvPr>
            </p:nvGraphicFramePr>
            <p:xfrm>
              <a:off x="838200" y="1825625"/>
              <a:ext cx="10515600" cy="4607243"/>
            </p:xfrm>
            <a:graphic>
              <a:graphicData uri="http://schemas.openxmlformats.org/drawingml/2006/table">
                <a:tbl>
                  <a:tblPr firstRow="1" bandRow="1">
                    <a:tableStyleId>{5C22544A-7EE6-4342-B048-85BDC9FD1C3A}</a:tableStyleId>
                  </a:tblPr>
                  <a:tblGrid>
                    <a:gridCol w="1846943"/>
                    <a:gridCol w="2786743"/>
                    <a:gridCol w="3098800"/>
                    <a:gridCol w="2783114"/>
                  </a:tblGrid>
                  <a:tr h="370840">
                    <a:tc>
                      <a:txBody>
                        <a:bodyPr/>
                        <a:lstStyle/>
                        <a:p>
                          <a:r>
                            <a:rPr lang="en-US" altLang="zh-TW" dirty="0" smtClean="0"/>
                            <a:t>multipliers</a:t>
                          </a:r>
                          <a:endParaRPr lang="zh-TW" altLang="en-US" dirty="0"/>
                        </a:p>
                      </a:txBody>
                      <a:tcPr/>
                    </a:tc>
                    <a:tc>
                      <a:txBody>
                        <a:bodyPr/>
                        <a:lstStyle/>
                        <a:p>
                          <a:r>
                            <a:rPr lang="en-US" altLang="zh-TW" dirty="0" smtClean="0"/>
                            <a:t>[14]</a:t>
                          </a:r>
                          <a:endParaRPr lang="zh-TW" altLang="en-US" dirty="0"/>
                        </a:p>
                      </a:txBody>
                      <a:tcPr/>
                    </a:tc>
                    <a:tc>
                      <a:txBody>
                        <a:bodyPr/>
                        <a:lstStyle/>
                        <a:p>
                          <a:r>
                            <a:rPr lang="en-US" altLang="zh-TW" dirty="0" smtClean="0"/>
                            <a:t>[15]</a:t>
                          </a:r>
                          <a:endParaRPr lang="zh-TW" altLang="en-US" dirty="0"/>
                        </a:p>
                      </a:txBody>
                      <a:tcPr/>
                    </a:tc>
                    <a:tc>
                      <a:txBody>
                        <a:bodyPr/>
                        <a:lstStyle/>
                        <a:p>
                          <a:r>
                            <a:rPr lang="en-US" altLang="zh-TW" dirty="0" smtClean="0"/>
                            <a:t>proposed</a:t>
                          </a:r>
                          <a:endParaRPr lang="zh-TW" altLang="en-US" dirty="0"/>
                        </a:p>
                      </a:txBody>
                      <a:tcPr/>
                    </a:tc>
                  </a:tr>
                  <a:tr h="640080">
                    <a:tc>
                      <a:txBody>
                        <a:bodyPr/>
                        <a:lstStyle/>
                        <a:p>
                          <a:r>
                            <a:rPr lang="en-US" altLang="zh-TW" dirty="0" smtClean="0"/>
                            <a:t>Partial product approach</a:t>
                          </a:r>
                          <a:endParaRPr lang="zh-TW" altLang="en-US" dirty="0"/>
                        </a:p>
                      </a:txBody>
                      <a:tcPr/>
                    </a:tc>
                    <a:tc>
                      <a:txBody>
                        <a:bodyPr/>
                        <a:lstStyle/>
                        <a:p>
                          <a:r>
                            <a:rPr lang="en-US" altLang="zh-TW" dirty="0" smtClean="0"/>
                            <a:t>naive</a:t>
                          </a:r>
                          <a:endParaRPr lang="zh-TW" altLang="en-US" dirty="0"/>
                        </a:p>
                      </a:txBody>
                      <a:tcPr/>
                    </a:tc>
                    <a:tc>
                      <a:txBody>
                        <a:bodyPr/>
                        <a:lstStyle/>
                        <a:p>
                          <a:r>
                            <a:rPr lang="en-US" altLang="zh-TW" dirty="0" smtClean="0"/>
                            <a:t>naive</a:t>
                          </a:r>
                          <a:endParaRPr lang="zh-TW" altLang="en-US" dirty="0"/>
                        </a:p>
                      </a:txBody>
                      <a:tcPr/>
                    </a:tc>
                    <a:tc>
                      <a:txBody>
                        <a:bodyPr/>
                        <a:lstStyle/>
                        <a:p>
                          <a:r>
                            <a:rPr lang="en-US" altLang="zh-TW" dirty="0" err="1" smtClean="0"/>
                            <a:t>Toom</a:t>
                          </a:r>
                          <a:r>
                            <a:rPr lang="en-US" altLang="zh-TW" dirty="0" smtClean="0"/>
                            <a:t>-Cook</a:t>
                          </a:r>
                          <a:endParaRPr lang="zh-TW" altLang="en-US" dirty="0"/>
                        </a:p>
                      </a:txBody>
                      <a:tcPr/>
                    </a:tc>
                  </a:tr>
                  <a:tr h="561213">
                    <a:tc>
                      <a:txBody>
                        <a:bodyPr/>
                        <a:lstStyle/>
                        <a:p>
                          <a:r>
                            <a:rPr lang="en-US" altLang="zh-TW" dirty="0" smtClean="0"/>
                            <a:t>Latency</a:t>
                          </a:r>
                          <a:endParaRPr lang="zh-TW" altLang="en-US" dirty="0"/>
                        </a:p>
                      </a:txBody>
                      <a:tcPr/>
                    </a:tc>
                    <a:tc>
                      <a:txBody>
                        <a:bodyPr/>
                        <a:lstStyle/>
                        <a:p>
                          <a:endParaRPr lang="zh-TW"/>
                        </a:p>
                      </a:txBody>
                      <a:tcPr>
                        <a:blipFill rotWithShape="0">
                          <a:blip r:embed="rId2"/>
                          <a:stretch>
                            <a:fillRect l="-66376" t="-185870" r="-211572" b="-544565"/>
                          </a:stretch>
                        </a:blipFill>
                      </a:tcPr>
                    </a:tc>
                    <a:tc>
                      <a:txBody>
                        <a:bodyPr/>
                        <a:lstStyle/>
                        <a:p>
                          <a:endParaRPr lang="zh-TW"/>
                        </a:p>
                      </a:txBody>
                      <a:tcPr>
                        <a:blipFill rotWithShape="0">
                          <a:blip r:embed="rId2"/>
                          <a:stretch>
                            <a:fillRect l="-150000" t="-185870" r="-90748" b="-544565"/>
                          </a:stretch>
                        </a:blipFill>
                      </a:tcPr>
                    </a:tc>
                    <a:tc>
                      <a:txBody>
                        <a:bodyPr/>
                        <a:lstStyle/>
                        <a:p>
                          <a:endParaRPr lang="zh-TW"/>
                        </a:p>
                      </a:txBody>
                      <a:tcPr>
                        <a:blipFill rotWithShape="0">
                          <a:blip r:embed="rId2"/>
                          <a:stretch>
                            <a:fillRect l="-277899" t="-185870" r="-875" b="-544565"/>
                          </a:stretch>
                        </a:blipFill>
                      </a:tcPr>
                    </a:tc>
                  </a:tr>
                  <a:tr h="1121156">
                    <a:tc>
                      <a:txBody>
                        <a:bodyPr/>
                        <a:lstStyle/>
                        <a:p>
                          <a:r>
                            <a:rPr lang="en-US" altLang="zh-TW" dirty="0" smtClean="0"/>
                            <a:t>#XOR</a:t>
                          </a:r>
                          <a:endParaRPr lang="zh-TW" altLang="en-US" dirty="0"/>
                        </a:p>
                      </a:txBody>
                      <a:tcPr/>
                    </a:tc>
                    <a:tc>
                      <a:txBody>
                        <a:bodyPr/>
                        <a:lstStyle/>
                        <a:p>
                          <a:endParaRPr lang="zh-TW"/>
                        </a:p>
                      </a:txBody>
                      <a:tcPr>
                        <a:blipFill rotWithShape="0">
                          <a:blip r:embed="rId2"/>
                          <a:stretch>
                            <a:fillRect l="-66376" t="-142162" r="-211572" b="-170811"/>
                          </a:stretch>
                        </a:blipFill>
                      </a:tcPr>
                    </a:tc>
                    <a:tc>
                      <a:txBody>
                        <a:bodyPr/>
                        <a:lstStyle/>
                        <a:p>
                          <a:endParaRPr lang="zh-TW"/>
                        </a:p>
                      </a:txBody>
                      <a:tcPr>
                        <a:blipFill rotWithShape="0">
                          <a:blip r:embed="rId2"/>
                          <a:stretch>
                            <a:fillRect l="-150000" t="-142162" r="-90748" b="-170811"/>
                          </a:stretch>
                        </a:blipFill>
                      </a:tcPr>
                    </a:tc>
                    <a:tc>
                      <a:txBody>
                        <a:bodyPr/>
                        <a:lstStyle/>
                        <a:p>
                          <a:endParaRPr lang="zh-TW"/>
                        </a:p>
                      </a:txBody>
                      <a:tcPr>
                        <a:blipFill rotWithShape="0">
                          <a:blip r:embed="rId2"/>
                          <a:stretch>
                            <a:fillRect l="-277899" t="-142162" r="-875" b="-170811"/>
                          </a:stretch>
                        </a:blipFill>
                      </a:tcPr>
                    </a:tc>
                  </a:tr>
                  <a:tr h="633794">
                    <a:tc>
                      <a:txBody>
                        <a:bodyPr/>
                        <a:lstStyle/>
                        <a:p>
                          <a:r>
                            <a:rPr lang="en-US" altLang="zh-TW" dirty="0" smtClean="0"/>
                            <a:t>#AND</a:t>
                          </a:r>
                          <a:endParaRPr lang="zh-TW" altLang="en-US" dirty="0"/>
                        </a:p>
                      </a:txBody>
                      <a:tcPr>
                        <a:lnB w="12700" cap="flat" cmpd="sng" algn="ctr">
                          <a:solidFill>
                            <a:schemeClr val="tx1"/>
                          </a:solidFill>
                          <a:prstDash val="solid"/>
                          <a:round/>
                          <a:headEnd type="none" w="med" len="med"/>
                          <a:tailEnd type="none" w="med" len="med"/>
                        </a:lnB>
                      </a:tcPr>
                    </a:tc>
                    <a:tc>
                      <a:txBody>
                        <a:bodyPr/>
                        <a:lstStyle/>
                        <a:p>
                          <a:endParaRPr lang="zh-TW"/>
                        </a:p>
                      </a:txBody>
                      <a:tcPr>
                        <a:lnB w="12700" cap="flat" cmpd="sng" algn="ctr">
                          <a:solidFill>
                            <a:schemeClr val="tx1"/>
                          </a:solidFill>
                          <a:prstDash val="solid"/>
                          <a:round/>
                          <a:headEnd type="none" w="med" len="med"/>
                          <a:tailEnd type="none" w="med" len="med"/>
                        </a:lnB>
                        <a:blipFill rotWithShape="0">
                          <a:blip r:embed="rId2"/>
                          <a:stretch>
                            <a:fillRect l="-66376" t="-430769" r="-211572" b="-203846"/>
                          </a:stretch>
                        </a:blipFill>
                      </a:tcPr>
                    </a:tc>
                    <a:tc>
                      <a:txBody>
                        <a:bodyPr/>
                        <a:lstStyle/>
                        <a:p>
                          <a:endParaRPr lang="zh-TW"/>
                        </a:p>
                      </a:txBody>
                      <a:tcPr>
                        <a:lnB w="12700" cap="flat" cmpd="sng" algn="ctr">
                          <a:solidFill>
                            <a:schemeClr val="tx1"/>
                          </a:solidFill>
                          <a:prstDash val="solid"/>
                          <a:round/>
                          <a:headEnd type="none" w="med" len="med"/>
                          <a:tailEnd type="none" w="med" len="med"/>
                        </a:lnB>
                        <a:blipFill rotWithShape="0">
                          <a:blip r:embed="rId2"/>
                          <a:stretch>
                            <a:fillRect l="-150000" t="-430769" r="-90748" b="-203846"/>
                          </a:stretch>
                        </a:blipFill>
                      </a:tcPr>
                    </a:tc>
                    <a:tc>
                      <a:txBody>
                        <a:bodyPr/>
                        <a:lstStyle/>
                        <a:p>
                          <a:endParaRPr lang="zh-TW"/>
                        </a:p>
                      </a:txBody>
                      <a:tcPr>
                        <a:lnB w="12700" cap="flat" cmpd="sng" algn="ctr">
                          <a:solidFill>
                            <a:schemeClr val="tx1"/>
                          </a:solidFill>
                          <a:prstDash val="solid"/>
                          <a:round/>
                          <a:headEnd type="none" w="med" len="med"/>
                          <a:tailEnd type="none" w="med" len="med"/>
                        </a:lnB>
                        <a:blipFill rotWithShape="0">
                          <a:blip r:embed="rId2"/>
                          <a:stretch>
                            <a:fillRect l="-277899" t="-430769" r="-875" b="-203846"/>
                          </a:stretch>
                        </a:blipFill>
                      </a:tcPr>
                    </a:tc>
                  </a:tr>
                  <a:tr h="914400">
                    <a:tc>
                      <a:txBody>
                        <a:bodyPr/>
                        <a:lstStyle/>
                        <a:p>
                          <a:r>
                            <a:rPr lang="en-US" altLang="zh-TW" dirty="0" smtClean="0"/>
                            <a:t>Critical delay</a:t>
                          </a:r>
                          <a:endParaRPr lang="zh-TW" altLang="en-US"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zh-TW"/>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0">
                          <a:blip r:embed="rId2"/>
                          <a:stretch>
                            <a:fillRect l="-66376" t="-368000" r="-211572" b="-41333"/>
                          </a:stretch>
                        </a:blipFill>
                      </a:tcPr>
                    </a:tc>
                    <a:tc>
                      <a:txBody>
                        <a:bodyPr/>
                        <a:lstStyle/>
                        <a:p>
                          <a:endParaRPr lang="zh-TW"/>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0">
                          <a:blip r:embed="rId2"/>
                          <a:stretch>
                            <a:fillRect l="-150000" t="-368000" r="-90748" b="-41333"/>
                          </a:stretch>
                        </a:blipFill>
                      </a:tcPr>
                    </a:tc>
                    <a:tc>
                      <a:txBody>
                        <a:bodyPr/>
                        <a:lstStyle/>
                        <a:p>
                          <a:endParaRPr lang="zh-TW"/>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rotWithShape="0">
                          <a:blip r:embed="rId2"/>
                          <a:stretch>
                            <a:fillRect l="-277899" t="-368000" r="-875" b="-41333"/>
                          </a:stretch>
                        </a:blipFill>
                      </a:tcPr>
                    </a:tc>
                  </a:tr>
                  <a:tr h="365760">
                    <a:tc>
                      <a:txBody>
                        <a:bodyPr/>
                        <a:lstStyle/>
                        <a:p>
                          <a:endParaRPr lang="zh-TW" altLang="en-US" dirty="0"/>
                        </a:p>
                      </a:txBody>
                      <a:tcPr>
                        <a:lnT w="12700" cap="flat" cmpd="sng" algn="ctr">
                          <a:solidFill>
                            <a:schemeClr val="tx1"/>
                          </a:solidFill>
                          <a:prstDash val="solid"/>
                          <a:round/>
                          <a:headEnd type="none" w="med" len="med"/>
                          <a:tailEnd type="none" w="med" len="med"/>
                        </a:lnT>
                      </a:tcPr>
                    </a:tc>
                    <a:tc>
                      <a:txBody>
                        <a:bodyPr/>
                        <a:lstStyle/>
                        <a:p>
                          <a:endParaRPr lang="zh-TW" altLang="en-US" dirty="0"/>
                        </a:p>
                      </a:txBody>
                      <a:tcPr>
                        <a:lnT w="12700" cap="flat" cmpd="sng" algn="ctr">
                          <a:solidFill>
                            <a:schemeClr val="tx1"/>
                          </a:solidFill>
                          <a:prstDash val="solid"/>
                          <a:round/>
                          <a:headEnd type="none" w="med" len="med"/>
                          <a:tailEnd type="none" w="med" len="med"/>
                        </a:lnT>
                      </a:tcPr>
                    </a:tc>
                    <a:tc>
                      <a:txBody>
                        <a:bodyPr/>
                        <a:lstStyle/>
                        <a:p>
                          <a:endParaRPr lang="zh-TW" altLang="en-US" dirty="0"/>
                        </a:p>
                      </a:txBody>
                      <a:tcPr>
                        <a:lnT w="12700" cap="flat" cmpd="sng" algn="ctr">
                          <a:solidFill>
                            <a:schemeClr val="tx1"/>
                          </a:solidFill>
                          <a:prstDash val="solid"/>
                          <a:round/>
                          <a:headEnd type="none" w="med" len="med"/>
                          <a:tailEnd type="none" w="med" len="med"/>
                        </a:lnT>
                      </a:tcPr>
                    </a:tc>
                    <a:tc>
                      <a:txBody>
                        <a:bodyPr/>
                        <a:lstStyle/>
                        <a:p>
                          <a:endParaRPr lang="zh-TW" altLang="en-US"/>
                        </a:p>
                      </a:txBody>
                      <a:tcPr>
                        <a:lnT w="12700" cap="flat" cmpd="sng" algn="ctr">
                          <a:solidFill>
                            <a:schemeClr val="tx1"/>
                          </a:solidFill>
                          <a:prstDash val="solid"/>
                          <a:round/>
                          <a:headEnd type="none" w="med" len="med"/>
                          <a:tailEnd type="none" w="med" len="med"/>
                        </a:lnT>
                      </a:tcPr>
                    </a:tc>
                  </a:tr>
                </a:tbl>
              </a:graphicData>
            </a:graphic>
          </p:graphicFrame>
        </mc:Fallback>
      </mc:AlternateContent>
    </p:spTree>
    <p:extLst>
      <p:ext uri="{BB962C8B-B14F-4D97-AF65-F5344CB8AC3E}">
        <p14:creationId xmlns:p14="http://schemas.microsoft.com/office/powerpoint/2010/main" val="78792126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標題 1"/>
              <p:cNvSpPr>
                <a:spLocks noGrp="1"/>
              </p:cNvSpPr>
              <p:nvPr>
                <p:ph type="title"/>
              </p:nvPr>
            </p:nvSpPr>
            <p:spPr/>
            <p:txBody>
              <a:bodyPr>
                <a:normAutofit/>
              </a:bodyPr>
              <a:lstStyle/>
              <a:p>
                <a:r>
                  <a:rPr lang="en-US" altLang="zh-TW" dirty="0" smtClean="0"/>
                  <a:t>Lists the comparison of various digit-serial multipliers over </a:t>
                </a:r>
                <a14:m>
                  <m:oMath xmlns:m="http://schemas.openxmlformats.org/officeDocument/2006/math">
                    <m:r>
                      <a:rPr lang="en-US" altLang="zh-TW" i="1" dirty="0" smtClean="0">
                        <a:latin typeface="Cambria Math" panose="02040503050406030204" pitchFamily="18" charset="0"/>
                      </a:rPr>
                      <m:t>𝐺𝐹</m:t>
                    </m:r>
                    <m:r>
                      <a:rPr lang="en-US" altLang="zh-TW" i="1" dirty="0" smtClean="0">
                        <a:latin typeface="Cambria Math" panose="02040503050406030204" pitchFamily="18" charset="0"/>
                      </a:rPr>
                      <m:t>(</m:t>
                    </m:r>
                    <m:sSup>
                      <m:sSupPr>
                        <m:ctrlPr>
                          <a:rPr lang="en-US" altLang="zh-TW" i="1" dirty="0" smtClean="0">
                            <a:latin typeface="Cambria Math" panose="02040503050406030204" pitchFamily="18" charset="0"/>
                          </a:rPr>
                        </m:ctrlPr>
                      </m:sSupPr>
                      <m:e>
                        <m:r>
                          <a:rPr lang="en-US" altLang="zh-TW" b="0" i="1" dirty="0" smtClean="0">
                            <a:latin typeface="Cambria Math" panose="02040503050406030204" pitchFamily="18" charset="0"/>
                          </a:rPr>
                          <m:t>2</m:t>
                        </m:r>
                      </m:e>
                      <m:sup>
                        <m:r>
                          <a:rPr lang="en-US" altLang="zh-TW" b="0" i="1" dirty="0" smtClean="0">
                            <a:latin typeface="Cambria Math" panose="02040503050406030204" pitchFamily="18" charset="0"/>
                          </a:rPr>
                          <m:t>1223</m:t>
                        </m:r>
                      </m:sup>
                    </m:sSup>
                    <m:r>
                      <a:rPr lang="en-US" altLang="zh-TW" b="0" i="1" dirty="0" smtClean="0">
                        <a:latin typeface="Cambria Math" panose="02040503050406030204" pitchFamily="18" charset="0"/>
                      </a:rPr>
                      <m:t>)</m:t>
                    </m:r>
                  </m:oMath>
                </a14:m>
                <a:endParaRPr lang="zh-TW" altLang="en-US" dirty="0"/>
              </a:p>
            </p:txBody>
          </p:sp>
        </mc:Choice>
        <mc:Fallback xmlns="">
          <p:sp>
            <p:nvSpPr>
              <p:cNvPr id="2" name="標題 1"/>
              <p:cNvSpPr>
                <a:spLocks noGrp="1" noRot="1" noChangeAspect="1" noMove="1" noResize="1" noEditPoints="1" noAdjustHandles="1" noChangeArrowheads="1" noChangeShapeType="1" noTextEdit="1"/>
              </p:cNvSpPr>
              <p:nvPr>
                <p:ph type="title"/>
              </p:nvPr>
            </p:nvSpPr>
            <p:spPr>
              <a:blipFill rotWithShape="0">
                <a:blip r:embed="rId2"/>
                <a:stretch>
                  <a:fillRect l="-2377" t="-13364" b="-21659"/>
                </a:stretch>
              </a:blipFill>
            </p:spPr>
            <p:txBody>
              <a:bodyPr/>
              <a:lstStyle/>
              <a:p>
                <a:r>
                  <a:rPr lang="zh-TW" altLang="en-US">
                    <a:noFill/>
                  </a:rPr>
                  <a:t> </a:t>
                </a:r>
              </a:p>
            </p:txBody>
          </p:sp>
        </mc:Fallback>
      </mc:AlternateContent>
      <p:sp>
        <p:nvSpPr>
          <p:cNvPr id="3" name="內容版面配置區 2"/>
          <p:cNvSpPr>
            <a:spLocks noGrp="1"/>
          </p:cNvSpPr>
          <p:nvPr>
            <p:ph idx="1"/>
          </p:nvPr>
        </p:nvSpPr>
        <p:spPr/>
        <p:txBody>
          <a:bodyPr/>
          <a:lstStyle/>
          <a:p>
            <a:endParaRPr lang="zh-TW" altLang="en-US" dirty="0"/>
          </a:p>
        </p:txBody>
      </p:sp>
      <p:pic>
        <p:nvPicPr>
          <p:cNvPr id="5" name="圖片 4"/>
          <p:cNvPicPr>
            <a:picLocks noChangeAspect="1"/>
          </p:cNvPicPr>
          <p:nvPr/>
        </p:nvPicPr>
        <p:blipFill>
          <a:blip r:embed="rId3"/>
          <a:stretch>
            <a:fillRect/>
          </a:stretch>
        </p:blipFill>
        <p:spPr>
          <a:xfrm>
            <a:off x="576262" y="2893868"/>
            <a:ext cx="11039475" cy="2552700"/>
          </a:xfrm>
          <a:prstGeom prst="rect">
            <a:avLst/>
          </a:prstGeom>
        </p:spPr>
      </p:pic>
      <mc:AlternateContent xmlns:mc="http://schemas.openxmlformats.org/markup-compatibility/2006" xmlns:p14="http://schemas.microsoft.com/office/powerpoint/2010/main">
        <mc:Choice Requires="p14">
          <p:contentPart p14:bwMode="auto" r:id="rId4">
            <p14:nvContentPartPr>
              <p14:cNvPr id="24" name="筆跡 23"/>
              <p14:cNvContentPartPr/>
              <p14:nvPr/>
            </p14:nvContentPartPr>
            <p14:xfrm>
              <a:off x="1189920" y="5090433"/>
              <a:ext cx="445320" cy="461160"/>
            </p14:xfrm>
          </p:contentPart>
        </mc:Choice>
        <mc:Fallback xmlns="">
          <p:pic>
            <p:nvPicPr>
              <p:cNvPr id="24" name="筆跡 23"/>
              <p:cNvPicPr/>
              <p:nvPr/>
            </p:nvPicPr>
            <p:blipFill>
              <a:blip r:embed="rId5"/>
              <a:stretch>
                <a:fillRect/>
              </a:stretch>
            </p:blipFill>
            <p:spPr>
              <a:xfrm>
                <a:off x="1187400" y="5087193"/>
                <a:ext cx="459000" cy="4669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9" name="筆跡 28"/>
              <p14:cNvContentPartPr/>
              <p14:nvPr/>
            </p14:nvContentPartPr>
            <p14:xfrm>
              <a:off x="1165800" y="5411913"/>
              <a:ext cx="4250520" cy="438480"/>
            </p14:xfrm>
          </p:contentPart>
        </mc:Choice>
        <mc:Fallback xmlns="">
          <p:pic>
            <p:nvPicPr>
              <p:cNvPr id="29" name="筆跡 28"/>
              <p:cNvPicPr/>
              <p:nvPr/>
            </p:nvPicPr>
            <p:blipFill>
              <a:blip r:embed="rId7"/>
              <a:stretch>
                <a:fillRect/>
              </a:stretch>
            </p:blipFill>
            <p:spPr>
              <a:xfrm>
                <a:off x="1158240" y="5401113"/>
                <a:ext cx="4269240" cy="460440"/>
              </a:xfrm>
              <a:prstGeom prst="rect">
                <a:avLst/>
              </a:prstGeom>
            </p:spPr>
          </p:pic>
        </mc:Fallback>
      </mc:AlternateContent>
    </p:spTree>
    <p:extLst>
      <p:ext uri="{BB962C8B-B14F-4D97-AF65-F5344CB8AC3E}">
        <p14:creationId xmlns:p14="http://schemas.microsoft.com/office/powerpoint/2010/main" val="72693031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Conclusion </a:t>
            </a:r>
            <a:endParaRPr lang="zh-TW" altLang="en-US"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p:txBody>
              <a:bodyPr>
                <a:normAutofit/>
              </a:bodyPr>
              <a:lstStyle/>
              <a:p>
                <a:r>
                  <a:rPr lang="en-US" altLang="zh-TW" dirty="0" smtClean="0"/>
                  <a:t>We have shown the use of TCA for </a:t>
                </a:r>
                <a:r>
                  <a:rPr lang="en-US" altLang="zh-TW" dirty="0"/>
                  <a:t>finite field multiplication</a:t>
                </a:r>
                <a:r>
                  <a:rPr lang="en-US" altLang="zh-TW" dirty="0" smtClean="0"/>
                  <a:t>.</a:t>
                </a:r>
              </a:p>
              <a:p>
                <a:pPr lvl="1"/>
                <a:r>
                  <a:rPr lang="en-US" altLang="zh-TW" dirty="0" smtClean="0"/>
                  <a:t> ( </a:t>
                </a:r>
                <a:r>
                  <a:rPr lang="en-US" altLang="zh-TW" dirty="0"/>
                  <a:t>4,2 ) -way TC decomposition </a:t>
                </a:r>
                <a:r>
                  <a:rPr lang="en-US" altLang="zh-TW" dirty="0" smtClean="0"/>
                  <a:t>is used </a:t>
                </a:r>
                <a:r>
                  <a:rPr lang="en-US" altLang="zh-TW" dirty="0"/>
                  <a:t>for efficient digit-serial multiplication. </a:t>
                </a:r>
                <a:endParaRPr lang="en-US" altLang="zh-TW" dirty="0" smtClean="0"/>
              </a:p>
              <a:p>
                <a:pPr lvl="1"/>
                <a:r>
                  <a:rPr lang="en-US" altLang="zh-TW" dirty="0" smtClean="0"/>
                  <a:t>It involves </a:t>
                </a:r>
                <a:r>
                  <a:rPr lang="en-US" altLang="zh-TW" dirty="0"/>
                  <a:t>hybrid computation in two binary extension fields</a:t>
                </a:r>
                <a:r>
                  <a:rPr lang="en-US" altLang="zh-TW" dirty="0" smtClean="0"/>
                  <a:t>.</a:t>
                </a:r>
              </a:p>
              <a:p>
                <a:pPr lvl="1"/>
                <a:r>
                  <a:rPr lang="en-US" altLang="zh-TW" dirty="0" smtClean="0"/>
                  <a:t> the proposed architecture involves </a:t>
                </a:r>
                <a14:m>
                  <m:oMath xmlns:m="http://schemas.openxmlformats.org/officeDocument/2006/math">
                    <m:r>
                      <a:rPr lang="en-US" altLang="zh-TW" i="1" dirty="0" smtClean="0">
                        <a:latin typeface="Cambria Math" panose="02040503050406030204" pitchFamily="18" charset="0"/>
                      </a:rPr>
                      <m:t>𝑂</m:t>
                    </m:r>
                    <m:r>
                      <a:rPr lang="en-US" altLang="zh-TW" i="1" dirty="0" smtClean="0">
                        <a:latin typeface="Cambria Math" panose="02040503050406030204" pitchFamily="18" charset="0"/>
                      </a:rPr>
                      <m:t>( </m:t>
                    </m:r>
                    <m:sSup>
                      <m:sSupPr>
                        <m:ctrlPr>
                          <a:rPr lang="en-US" altLang="zh-TW" i="1" dirty="0" smtClean="0">
                            <a:latin typeface="Cambria Math" panose="02040503050406030204" pitchFamily="18" charset="0"/>
                          </a:rPr>
                        </m:ctrlPr>
                      </m:sSupPr>
                      <m:e>
                        <m:r>
                          <a:rPr lang="en-US" altLang="zh-TW" b="0" i="1" dirty="0" smtClean="0">
                            <a:latin typeface="Cambria Math" panose="02040503050406030204" pitchFamily="18" charset="0"/>
                          </a:rPr>
                          <m:t>𝑚</m:t>
                        </m:r>
                      </m:e>
                      <m:sup>
                        <m:r>
                          <a:rPr lang="en-US" altLang="zh-TW" b="0" i="1" dirty="0" smtClean="0">
                            <a:latin typeface="Cambria Math" panose="02040503050406030204" pitchFamily="18" charset="0"/>
                          </a:rPr>
                          <m:t>1.16</m:t>
                        </m:r>
                      </m:sup>
                    </m:sSup>
                    <m:r>
                      <a:rPr lang="en-US" altLang="zh-TW" i="1" dirty="0" smtClean="0">
                        <a:latin typeface="Cambria Math" panose="02040503050406030204" pitchFamily="18" charset="0"/>
                      </a:rPr>
                      <m:t>) </m:t>
                    </m:r>
                  </m:oMath>
                </a14:m>
                <a:r>
                  <a:rPr lang="en-US" altLang="zh-TW" dirty="0"/>
                  <a:t>space complexity. </a:t>
                </a:r>
                <a:endParaRPr lang="en-US" altLang="zh-TW" dirty="0" smtClean="0"/>
              </a:p>
              <a:p>
                <a:r>
                  <a:rPr lang="en-US" altLang="zh-TW" dirty="0" smtClean="0"/>
                  <a:t>Furthermore</a:t>
                </a:r>
                <a:r>
                  <a:rPr lang="en-US" altLang="zh-TW" dirty="0"/>
                  <a:t>, based on the proposed method, we extend to </a:t>
                </a:r>
                <a:r>
                  <a:rPr lang="en-US" altLang="zh-TW"/>
                  <a:t>generalize </a:t>
                </a:r>
                <a:r>
                  <a:rPr lang="en-US" altLang="zh-TW" smtClean="0"/>
                  <a:t>TCA for </a:t>
                </a:r>
                <a:r>
                  <a:rPr lang="en-US" altLang="zh-TW" dirty="0"/>
                  <a:t>implementing </a:t>
                </a:r>
                <a:r>
                  <a:rPr lang="en-US" altLang="zh-TW" dirty="0" err="1"/>
                  <a:t>subquadratic</a:t>
                </a:r>
                <a:r>
                  <a:rPr lang="en-US" altLang="zh-TW" dirty="0"/>
                  <a:t> digit-serial multiplier over </a:t>
                </a:r>
                <a14:m>
                  <m:oMath xmlns:m="http://schemas.openxmlformats.org/officeDocument/2006/math">
                    <m:r>
                      <a:rPr lang="en-US" altLang="zh-TW" i="1" dirty="0" smtClean="0">
                        <a:latin typeface="Cambria Math" panose="02040503050406030204" pitchFamily="18" charset="0"/>
                      </a:rPr>
                      <m:t>𝐺𝐹</m:t>
                    </m:r>
                    <m:r>
                      <a:rPr lang="en-US" altLang="zh-TW" i="1" dirty="0" smtClean="0">
                        <a:latin typeface="Cambria Math" panose="02040503050406030204" pitchFamily="18" charset="0"/>
                      </a:rPr>
                      <m:t>( </m:t>
                    </m:r>
                    <m:sSup>
                      <m:sSupPr>
                        <m:ctrlPr>
                          <a:rPr lang="en-US" altLang="zh-TW" i="1" dirty="0" smtClean="0">
                            <a:latin typeface="Cambria Math" panose="02040503050406030204" pitchFamily="18" charset="0"/>
                          </a:rPr>
                        </m:ctrlPr>
                      </m:sSupPr>
                      <m:e>
                        <m:r>
                          <a:rPr lang="en-US" altLang="zh-TW" b="0" i="1" dirty="0" smtClean="0">
                            <a:latin typeface="Cambria Math" panose="02040503050406030204" pitchFamily="18" charset="0"/>
                          </a:rPr>
                          <m:t>2</m:t>
                        </m:r>
                      </m:e>
                      <m:sup>
                        <m:r>
                          <a:rPr lang="en-US" altLang="zh-TW" b="0" i="1" dirty="0" smtClean="0">
                            <a:latin typeface="Cambria Math" panose="02040503050406030204" pitchFamily="18" charset="0"/>
                          </a:rPr>
                          <m:t>𝑚</m:t>
                        </m:r>
                      </m:sup>
                    </m:sSup>
                    <m:r>
                      <a:rPr lang="en-US" altLang="zh-TW" i="1" dirty="0" smtClean="0">
                        <a:latin typeface="Cambria Math" panose="02040503050406030204" pitchFamily="18" charset="0"/>
                      </a:rPr>
                      <m:t>) </m:t>
                    </m:r>
                  </m:oMath>
                </a14:m>
                <a:r>
                  <a:rPr lang="en-US" altLang="zh-TW" dirty="0"/>
                  <a:t>. </a:t>
                </a:r>
                <a:endParaRPr lang="zh-TW" altLang="en-US"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blipFill rotWithShape="0">
                <a:blip r:embed="rId2"/>
                <a:stretch>
                  <a:fillRect l="-1043" t="-2241"/>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42832461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4"/>
          <p:cNvSpPr>
            <a:spLocks noGrp="1"/>
          </p:cNvSpPr>
          <p:nvPr>
            <p:ph type="sldNum" sz="quarter" idx="11"/>
          </p:nvPr>
        </p:nvSpPr>
        <p:spPr/>
        <p:txBody>
          <a:bodyPr/>
          <a:lstStyle/>
          <a:p>
            <a:r>
              <a:rPr lang="en-US" altLang="zh-TW"/>
              <a:t>3-</a:t>
            </a:r>
            <a:fld id="{116C750E-EAEE-4E3B-9753-FB2C68532228}" type="slidenum">
              <a:rPr lang="en-US" altLang="zh-TW"/>
              <a:pPr/>
              <a:t>6</a:t>
            </a:fld>
            <a:endParaRPr lang="en-US" altLang="zh-TW"/>
          </a:p>
        </p:txBody>
      </p:sp>
      <p:sp>
        <p:nvSpPr>
          <p:cNvPr id="14338" name="Rectangle 2"/>
          <p:cNvSpPr>
            <a:spLocks noGrp="1" noChangeArrowheads="1"/>
          </p:cNvSpPr>
          <p:nvPr>
            <p:ph type="title"/>
          </p:nvPr>
        </p:nvSpPr>
        <p:spPr/>
        <p:txBody>
          <a:bodyPr/>
          <a:lstStyle/>
          <a:p>
            <a:r>
              <a:rPr lang="zh-TW" altLang="en-US">
                <a:latin typeface="新細明體" panose="02020500000000000000" pitchFamily="18" charset="-120"/>
              </a:rPr>
              <a:t>電子商務面臨之安全威脅</a:t>
            </a:r>
          </a:p>
        </p:txBody>
      </p:sp>
      <p:sp>
        <p:nvSpPr>
          <p:cNvPr id="14339" name="Rectangle 3"/>
          <p:cNvSpPr>
            <a:spLocks noGrp="1" noChangeArrowheads="1"/>
          </p:cNvSpPr>
          <p:nvPr>
            <p:ph type="body" idx="1"/>
          </p:nvPr>
        </p:nvSpPr>
        <p:spPr/>
        <p:txBody>
          <a:bodyPr>
            <a:normAutofit lnSpcReduction="10000"/>
          </a:bodyPr>
          <a:lstStyle/>
          <a:p>
            <a:pPr>
              <a:lnSpc>
                <a:spcPct val="90000"/>
              </a:lnSpc>
            </a:pPr>
            <a:r>
              <a:rPr lang="zh-TW" altLang="en-US"/>
              <a:t>不安全的網路環境</a:t>
            </a:r>
          </a:p>
          <a:p>
            <a:pPr lvl="1">
              <a:lnSpc>
                <a:spcPct val="90000"/>
              </a:lnSpc>
            </a:pPr>
            <a:r>
              <a:rPr lang="zh-TW" altLang="en-US"/>
              <a:t>偽裝 （</a:t>
            </a:r>
            <a:r>
              <a:rPr lang="en-US" altLang="zh-TW"/>
              <a:t>Fabrication</a:t>
            </a:r>
            <a:r>
              <a:rPr lang="zh-TW" altLang="en-US"/>
              <a:t>）</a:t>
            </a:r>
          </a:p>
          <a:p>
            <a:pPr lvl="1">
              <a:lnSpc>
                <a:spcPct val="90000"/>
              </a:lnSpc>
            </a:pPr>
            <a:r>
              <a:rPr lang="zh-TW" altLang="en-US"/>
              <a:t>竄改 （</a:t>
            </a:r>
            <a:r>
              <a:rPr lang="en-US" altLang="zh-TW"/>
              <a:t>Modification</a:t>
            </a:r>
            <a:r>
              <a:rPr lang="zh-TW" altLang="en-US"/>
              <a:t>）</a:t>
            </a:r>
          </a:p>
          <a:p>
            <a:pPr lvl="1">
              <a:lnSpc>
                <a:spcPct val="90000"/>
              </a:lnSpc>
            </a:pPr>
            <a:r>
              <a:rPr lang="zh-TW" altLang="en-US"/>
              <a:t>中斷 （</a:t>
            </a:r>
            <a:r>
              <a:rPr lang="en-US" altLang="zh-TW"/>
              <a:t>Interruption</a:t>
            </a:r>
            <a:r>
              <a:rPr lang="zh-TW" altLang="en-US"/>
              <a:t>）</a:t>
            </a:r>
          </a:p>
          <a:p>
            <a:pPr lvl="1">
              <a:lnSpc>
                <a:spcPct val="90000"/>
              </a:lnSpc>
            </a:pPr>
            <a:r>
              <a:rPr lang="zh-TW" altLang="en-US"/>
              <a:t>偷窺 （</a:t>
            </a:r>
            <a:r>
              <a:rPr lang="en-US" altLang="zh-TW"/>
              <a:t>Interception</a:t>
            </a:r>
            <a:r>
              <a:rPr lang="zh-TW" altLang="en-US"/>
              <a:t>）</a:t>
            </a:r>
          </a:p>
          <a:p>
            <a:pPr>
              <a:lnSpc>
                <a:spcPct val="90000"/>
              </a:lnSpc>
            </a:pPr>
            <a:r>
              <a:rPr lang="zh-TW" altLang="en-US"/>
              <a:t>電腦病毒</a:t>
            </a:r>
            <a:endParaRPr lang="zh-TW" altLang="en-US" b="1"/>
          </a:p>
          <a:p>
            <a:pPr>
              <a:lnSpc>
                <a:spcPct val="90000"/>
              </a:lnSpc>
            </a:pPr>
            <a:r>
              <a:rPr lang="zh-TW" altLang="en-US"/>
              <a:t>不誠實的消費者</a:t>
            </a:r>
          </a:p>
          <a:p>
            <a:pPr lvl="1">
              <a:lnSpc>
                <a:spcPct val="90000"/>
              </a:lnSpc>
            </a:pPr>
            <a:r>
              <a:rPr lang="zh-TW" altLang="en-US"/>
              <a:t>重覆消費</a:t>
            </a:r>
            <a:r>
              <a:rPr lang="en-US" altLang="zh-TW"/>
              <a:t>(Double spending)</a:t>
            </a:r>
            <a:endParaRPr lang="en-US" altLang="zh-TW" b="1"/>
          </a:p>
          <a:p>
            <a:pPr>
              <a:lnSpc>
                <a:spcPct val="90000"/>
              </a:lnSpc>
            </a:pPr>
            <a:r>
              <a:rPr lang="zh-TW" altLang="en-US"/>
              <a:t>不誠實的商家</a:t>
            </a:r>
          </a:p>
          <a:p>
            <a:pPr lvl="1">
              <a:lnSpc>
                <a:spcPct val="90000"/>
              </a:lnSpc>
            </a:pPr>
            <a:r>
              <a:rPr lang="zh-TW" altLang="en-US"/>
              <a:t>重送 （</a:t>
            </a:r>
            <a:r>
              <a:rPr lang="en-US" altLang="zh-TW"/>
              <a:t>Replay </a:t>
            </a:r>
            <a:r>
              <a:rPr lang="zh-TW" altLang="en-US"/>
              <a:t>）</a:t>
            </a:r>
          </a:p>
        </p:txBody>
      </p:sp>
    </p:spTree>
    <p:extLst>
      <p:ext uri="{BB962C8B-B14F-4D97-AF65-F5344CB8AC3E}">
        <p14:creationId xmlns:p14="http://schemas.microsoft.com/office/powerpoint/2010/main" val="38453193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6"/>
          <p:cNvSpPr>
            <a:spLocks noGrp="1"/>
          </p:cNvSpPr>
          <p:nvPr>
            <p:ph type="sldNum" sz="quarter" idx="11"/>
          </p:nvPr>
        </p:nvSpPr>
        <p:spPr/>
        <p:txBody>
          <a:bodyPr/>
          <a:lstStyle/>
          <a:p>
            <a:r>
              <a:rPr lang="en-US" altLang="zh-TW"/>
              <a:t>3-</a:t>
            </a:r>
            <a:fld id="{CD3C3E0D-E6F9-4C1A-BBC5-6CD24775B81D}" type="slidenum">
              <a:rPr lang="en-US" altLang="zh-TW"/>
              <a:pPr/>
              <a:t>7</a:t>
            </a:fld>
            <a:endParaRPr lang="en-US" altLang="zh-TW"/>
          </a:p>
        </p:txBody>
      </p:sp>
      <p:sp>
        <p:nvSpPr>
          <p:cNvPr id="18434" name="Rectangle 2"/>
          <p:cNvSpPr>
            <a:spLocks noGrp="1" noChangeArrowheads="1"/>
          </p:cNvSpPr>
          <p:nvPr>
            <p:ph type="title"/>
          </p:nvPr>
        </p:nvSpPr>
        <p:spPr/>
        <p:txBody>
          <a:bodyPr/>
          <a:lstStyle/>
          <a:p>
            <a:r>
              <a:rPr lang="zh-TW" altLang="en-US">
                <a:solidFill>
                  <a:schemeClr val="tx1"/>
                </a:solidFill>
              </a:rPr>
              <a:t>電子商務</a:t>
            </a:r>
            <a:r>
              <a:rPr lang="zh-TW" altLang="en-US"/>
              <a:t>運作程序</a:t>
            </a:r>
          </a:p>
        </p:txBody>
      </p:sp>
      <p:pic>
        <p:nvPicPr>
          <p:cNvPr id="18721" name="Picture 28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4113" y="1125538"/>
            <a:ext cx="7200900" cy="489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004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4"/>
          <p:cNvSpPr>
            <a:spLocks noGrp="1"/>
          </p:cNvSpPr>
          <p:nvPr>
            <p:ph type="sldNum" sz="quarter" idx="11"/>
          </p:nvPr>
        </p:nvSpPr>
        <p:spPr/>
        <p:txBody>
          <a:bodyPr/>
          <a:lstStyle/>
          <a:p>
            <a:r>
              <a:rPr lang="en-US" altLang="zh-TW"/>
              <a:t>3-</a:t>
            </a:r>
            <a:fld id="{2FB4D526-B823-480A-B255-B079EF1C4D91}" type="slidenum">
              <a:rPr lang="en-US" altLang="zh-TW"/>
              <a:pPr/>
              <a:t>8</a:t>
            </a:fld>
            <a:endParaRPr lang="en-US" altLang="zh-TW"/>
          </a:p>
        </p:txBody>
      </p:sp>
      <p:sp>
        <p:nvSpPr>
          <p:cNvPr id="48141" name="Rectangle 13"/>
          <p:cNvSpPr>
            <a:spLocks noGrp="1" noChangeArrowheads="1"/>
          </p:cNvSpPr>
          <p:nvPr>
            <p:ph type="title"/>
          </p:nvPr>
        </p:nvSpPr>
        <p:spPr>
          <a:xfrm>
            <a:off x="1847850" y="476250"/>
            <a:ext cx="8229600" cy="863600"/>
          </a:xfrm>
        </p:spPr>
        <p:txBody>
          <a:bodyPr/>
          <a:lstStyle/>
          <a:p>
            <a:r>
              <a:rPr lang="zh-TW" altLang="en-US"/>
              <a:t>普及網路交易所需的功能</a:t>
            </a:r>
          </a:p>
        </p:txBody>
      </p:sp>
      <p:sp>
        <p:nvSpPr>
          <p:cNvPr id="48142" name="Rectangle 14"/>
          <p:cNvSpPr>
            <a:spLocks noGrp="1" noChangeArrowheads="1"/>
          </p:cNvSpPr>
          <p:nvPr>
            <p:ph type="body" idx="1"/>
          </p:nvPr>
        </p:nvSpPr>
        <p:spPr>
          <a:xfrm>
            <a:off x="1992313" y="1412875"/>
            <a:ext cx="8229600" cy="4713288"/>
          </a:xfrm>
        </p:spPr>
        <p:txBody>
          <a:bodyPr/>
          <a:lstStyle/>
          <a:p>
            <a:r>
              <a:rPr lang="zh-TW" altLang="en-US">
                <a:sym typeface="Monotype Sorts" pitchFamily="2" charset="2"/>
              </a:rPr>
              <a:t>簡單的付款工具</a:t>
            </a:r>
          </a:p>
          <a:p>
            <a:pPr lvl="1"/>
            <a:r>
              <a:rPr lang="zh-TW" altLang="en-US">
                <a:sym typeface="Monotype Sorts" pitchFamily="2" charset="2"/>
              </a:rPr>
              <a:t>以信用卡</a:t>
            </a:r>
            <a:r>
              <a:rPr lang="zh-TW" altLang="en-US"/>
              <a:t>、電子付款或其他方式</a:t>
            </a:r>
            <a:r>
              <a:rPr lang="zh-TW" altLang="en-US">
                <a:sym typeface="Monotype Sorts" pitchFamily="2" charset="2"/>
              </a:rPr>
              <a:t>作為交易的付款工具</a:t>
            </a:r>
          </a:p>
          <a:p>
            <a:r>
              <a:rPr lang="zh-TW" altLang="en-US"/>
              <a:t>交易的安全性 </a:t>
            </a:r>
          </a:p>
          <a:p>
            <a:pPr lvl="1"/>
            <a:r>
              <a:rPr lang="zh-TW" altLang="en-US">
                <a:sym typeface="Monotype Sorts" pitchFamily="2" charset="2"/>
              </a:rPr>
              <a:t>鑑別交易對象的身分資訊</a:t>
            </a:r>
            <a:r>
              <a:rPr lang="en-US" altLang="zh-TW">
                <a:sym typeface="Monotype Sorts" pitchFamily="2" charset="2"/>
              </a:rPr>
              <a:t>(</a:t>
            </a:r>
            <a:r>
              <a:rPr lang="zh-TW" altLang="en-US">
                <a:sym typeface="Monotype Sorts" pitchFamily="2" charset="2"/>
              </a:rPr>
              <a:t>買方，商家</a:t>
            </a:r>
            <a:r>
              <a:rPr lang="en-US" altLang="zh-TW">
                <a:sym typeface="Monotype Sorts" pitchFamily="2" charset="2"/>
              </a:rPr>
              <a:t>)</a:t>
            </a:r>
          </a:p>
          <a:p>
            <a:pPr lvl="1"/>
            <a:r>
              <a:rPr lang="zh-TW" altLang="en-US">
                <a:sym typeface="Monotype Sorts" pitchFamily="2" charset="2"/>
              </a:rPr>
              <a:t>保護交易資料在網路上的傳輸私密性及完整性 </a:t>
            </a:r>
          </a:p>
          <a:p>
            <a:pPr lvl="1"/>
            <a:r>
              <a:rPr lang="zh-TW" altLang="en-US">
                <a:sym typeface="Monotype Sorts" pitchFamily="2" charset="2"/>
              </a:rPr>
              <a:t>連線信用授權，達到信用交易的安全性及迅速性</a:t>
            </a:r>
          </a:p>
        </p:txBody>
      </p:sp>
    </p:spTree>
    <p:extLst>
      <p:ext uri="{BB962C8B-B14F-4D97-AF65-F5344CB8AC3E}">
        <p14:creationId xmlns:p14="http://schemas.microsoft.com/office/powerpoint/2010/main" val="32658776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4"/>
          <p:cNvSpPr>
            <a:spLocks noGrp="1"/>
          </p:cNvSpPr>
          <p:nvPr>
            <p:ph type="sldNum" sz="quarter" idx="11"/>
          </p:nvPr>
        </p:nvSpPr>
        <p:spPr/>
        <p:txBody>
          <a:bodyPr/>
          <a:lstStyle/>
          <a:p>
            <a:r>
              <a:rPr lang="en-US" altLang="zh-TW"/>
              <a:t>3-</a:t>
            </a:r>
            <a:fld id="{499C645D-AC00-455D-AE68-269758514CD3}" type="slidenum">
              <a:rPr lang="en-US" altLang="zh-TW"/>
              <a:pPr/>
              <a:t>9</a:t>
            </a:fld>
            <a:endParaRPr lang="en-US" altLang="zh-TW"/>
          </a:p>
        </p:txBody>
      </p:sp>
      <p:sp>
        <p:nvSpPr>
          <p:cNvPr id="134146" name="Rectangle 2"/>
          <p:cNvSpPr>
            <a:spLocks noGrp="1" noChangeArrowheads="1"/>
          </p:cNvSpPr>
          <p:nvPr>
            <p:ph type="title"/>
          </p:nvPr>
        </p:nvSpPr>
        <p:spPr/>
        <p:txBody>
          <a:bodyPr/>
          <a:lstStyle/>
          <a:p>
            <a:r>
              <a:rPr lang="zh-TW" altLang="en-US"/>
              <a:t>普及網路交易所需的功能</a:t>
            </a:r>
          </a:p>
        </p:txBody>
      </p:sp>
      <p:sp>
        <p:nvSpPr>
          <p:cNvPr id="134147" name="Rectangle 3"/>
          <p:cNvSpPr>
            <a:spLocks noGrp="1" noChangeArrowheads="1"/>
          </p:cNvSpPr>
          <p:nvPr>
            <p:ph type="body" idx="1"/>
          </p:nvPr>
        </p:nvSpPr>
        <p:spPr/>
        <p:txBody>
          <a:bodyPr/>
          <a:lstStyle/>
          <a:p>
            <a:r>
              <a:rPr lang="zh-TW" altLang="en-US"/>
              <a:t>交易的方便性</a:t>
            </a:r>
          </a:p>
          <a:p>
            <a:pPr lvl="1"/>
            <a:r>
              <a:rPr lang="zh-TW" altLang="en-US"/>
              <a:t>以網際網路瀏覽軟體</a:t>
            </a:r>
            <a:r>
              <a:rPr lang="en-US" altLang="zh-TW"/>
              <a:t>(</a:t>
            </a:r>
            <a:r>
              <a:rPr lang="zh-TW" altLang="en-US"/>
              <a:t>如</a:t>
            </a:r>
            <a:r>
              <a:rPr lang="en-US" altLang="zh-TW"/>
              <a:t>Navigator</a:t>
            </a:r>
            <a:r>
              <a:rPr lang="zh-TW" altLang="en-US"/>
              <a:t>或</a:t>
            </a:r>
            <a:r>
              <a:rPr lang="en-US" altLang="zh-TW"/>
              <a:t>IE)</a:t>
            </a:r>
            <a:r>
              <a:rPr lang="zh-TW" altLang="en-US"/>
              <a:t>配合其他軟體</a:t>
            </a:r>
          </a:p>
          <a:p>
            <a:pPr lvl="1"/>
            <a:r>
              <a:rPr lang="zh-TW" altLang="en-US"/>
              <a:t>提供多功能且簡易的產品簡介、訂單處理、及送貨服務</a:t>
            </a:r>
          </a:p>
          <a:p>
            <a:pPr lvl="1"/>
            <a:r>
              <a:rPr lang="zh-TW" altLang="en-US"/>
              <a:t>提供即時連線</a:t>
            </a:r>
            <a:r>
              <a:rPr lang="en-US" altLang="zh-TW"/>
              <a:t>(On Line)</a:t>
            </a:r>
            <a:r>
              <a:rPr lang="zh-TW" altLang="en-US"/>
              <a:t>的付款服務，如信用卡授權</a:t>
            </a:r>
          </a:p>
          <a:p>
            <a:endParaRPr lang="en-US" altLang="zh-TW"/>
          </a:p>
        </p:txBody>
      </p:sp>
    </p:spTree>
    <p:extLst>
      <p:ext uri="{BB962C8B-B14F-4D97-AF65-F5344CB8AC3E}">
        <p14:creationId xmlns:p14="http://schemas.microsoft.com/office/powerpoint/2010/main" val="37617249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1404</TotalTime>
  <Words>1961</Words>
  <Application>Microsoft Office PowerPoint</Application>
  <PresentationFormat>寬螢幕</PresentationFormat>
  <Paragraphs>393</Paragraphs>
  <Slides>53</Slides>
  <Notes>18</Notes>
  <HiddenSlides>1</HiddenSlides>
  <MMClips>0</MMClips>
  <ScaleCrop>false</ScaleCrop>
  <HeadingPairs>
    <vt:vector size="8" baseType="variant">
      <vt:variant>
        <vt:lpstr>使用字型</vt:lpstr>
      </vt:variant>
      <vt:variant>
        <vt:i4>11</vt:i4>
      </vt:variant>
      <vt:variant>
        <vt:lpstr>佈景主題</vt:lpstr>
      </vt:variant>
      <vt:variant>
        <vt:i4>1</vt:i4>
      </vt:variant>
      <vt:variant>
        <vt:lpstr>內嵌 OLE 伺服程式</vt:lpstr>
      </vt:variant>
      <vt:variant>
        <vt:i4>2</vt:i4>
      </vt:variant>
      <vt:variant>
        <vt:lpstr>投影片標題</vt:lpstr>
      </vt:variant>
      <vt:variant>
        <vt:i4>53</vt:i4>
      </vt:variant>
    </vt:vector>
  </HeadingPairs>
  <TitlesOfParts>
    <vt:vector size="67" baseType="lpstr">
      <vt:lpstr>Arial Unicode MS</vt:lpstr>
      <vt:lpstr>Courier</vt:lpstr>
      <vt:lpstr>Monotype Sorts</vt:lpstr>
      <vt:lpstr>ＭＳ Ｐゴシック</vt:lpstr>
      <vt:lpstr>新細明體</vt:lpstr>
      <vt:lpstr>標楷體</vt:lpstr>
      <vt:lpstr>Arial</vt:lpstr>
      <vt:lpstr>Calibri</vt:lpstr>
      <vt:lpstr>Calibri Light</vt:lpstr>
      <vt:lpstr>Cambria Math</vt:lpstr>
      <vt:lpstr>Times New Roman</vt:lpstr>
      <vt:lpstr>Office 佈景主題</vt:lpstr>
      <vt:lpstr>VISIO</vt:lpstr>
      <vt:lpstr>Equation</vt:lpstr>
      <vt:lpstr>Forward Lightweight Cryptosystem Implementation</vt:lpstr>
      <vt:lpstr>Cryptosystem architecture</vt:lpstr>
      <vt:lpstr>Public-Key Applications</vt:lpstr>
      <vt:lpstr>我國政府公開金鑰基礎建設之架構</vt:lpstr>
      <vt:lpstr>電子商務安全 </vt:lpstr>
      <vt:lpstr>電子商務面臨之安全威脅</vt:lpstr>
      <vt:lpstr>電子商務運作程序</vt:lpstr>
      <vt:lpstr>普及網路交易所需的功能</vt:lpstr>
      <vt:lpstr>普及網路交易所需的功能</vt:lpstr>
      <vt:lpstr>電子商務中購物系統常見的功能</vt:lpstr>
      <vt:lpstr>電子付款的架構 </vt:lpstr>
      <vt:lpstr>電子付款的架構</vt:lpstr>
      <vt:lpstr>電子付款系統的架構</vt:lpstr>
      <vt:lpstr>Elliptic curve cryptography systems</vt:lpstr>
      <vt:lpstr>Graphical Representation</vt:lpstr>
      <vt:lpstr>The Abelian Group</vt:lpstr>
      <vt:lpstr>Elliptic Curve Picture</vt:lpstr>
      <vt:lpstr>Addition in Affine Co-ordinates</vt:lpstr>
      <vt:lpstr>Doubling of a point</vt:lpstr>
      <vt:lpstr>Sum of two points</vt:lpstr>
      <vt:lpstr>PowerPoint 簡報</vt:lpstr>
      <vt:lpstr>Public-Key Cryptosystems</vt:lpstr>
      <vt:lpstr>Public-Key Cryptography</vt:lpstr>
      <vt:lpstr>Public-Key Cryptography</vt:lpstr>
      <vt:lpstr>Benefits of ECC</vt:lpstr>
      <vt:lpstr>Sub-Topics</vt:lpstr>
      <vt:lpstr>ECC operations: Hierarchy</vt:lpstr>
      <vt:lpstr>Scalar Multiplication: MSB first</vt:lpstr>
      <vt:lpstr>Example</vt:lpstr>
      <vt:lpstr>Lightweight cryptography application</vt:lpstr>
      <vt:lpstr>The need for lightweight cryptography</vt:lpstr>
      <vt:lpstr>RFID</vt:lpstr>
      <vt:lpstr>SCADA</vt:lpstr>
      <vt:lpstr>Implantable medical devices</vt:lpstr>
      <vt:lpstr>Internet of things</vt:lpstr>
      <vt:lpstr>SIMON and SPECK block cipher</vt:lpstr>
      <vt:lpstr>PowerPoint 簡報</vt:lpstr>
      <vt:lpstr>PowerPoint 簡報</vt:lpstr>
      <vt:lpstr>Introduction</vt:lpstr>
      <vt:lpstr>The implementation problem for ECC</vt:lpstr>
      <vt:lpstr>Finite field multiplication scheme</vt:lpstr>
      <vt:lpstr>Subquadratic space computational algorithm for finite field multiplication</vt:lpstr>
      <vt:lpstr>Toom-Cook algorithm (TCA)</vt:lpstr>
      <vt:lpstr>Polynomial multiplication based on TCA</vt:lpstr>
      <vt:lpstr>Interpolation in binary extension fields</vt:lpstr>
      <vt:lpstr>(4,2)-way Toom-Cook algorithm</vt:lpstr>
      <vt:lpstr>(4,2)-way Toom-Cook algorithm</vt:lpstr>
      <vt:lpstr>(4,2)-Way Toom-Cook architecture</vt:lpstr>
      <vt:lpstr>Analysis complexity for (4,2)-way TCA</vt:lpstr>
      <vt:lpstr>Digit-serial multiplication architecture</vt:lpstr>
      <vt:lpstr>Comparison of schoolbook digit-serial multiplier and the proposed TCA multiplier</vt:lpstr>
      <vt:lpstr>Lists the comparison of various digit-serial multipliers over GF(2^1223)</vt:lpstr>
      <vt:lpstr>Conclusion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Subquadratic Space Complexity Digit-Serial Multiplier over Binary Extension Fields using Toom-Cook Algorithm</dc:title>
  <dc:creator>Chiou-Yng Lee</dc:creator>
  <cp:lastModifiedBy>Chiou-Yng Lee</cp:lastModifiedBy>
  <cp:revision>57</cp:revision>
  <dcterms:created xsi:type="dcterms:W3CDTF">2014-10-18T12:08:17Z</dcterms:created>
  <dcterms:modified xsi:type="dcterms:W3CDTF">2015-02-18T06:36:15Z</dcterms:modified>
</cp:coreProperties>
</file>