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86" r:id="rId4"/>
    <p:sldMasterId id="2147483698" r:id="rId5"/>
    <p:sldMasterId id="2147483710" r:id="rId6"/>
    <p:sldMasterId id="2147483722" r:id="rId7"/>
    <p:sldMasterId id="2147483736" r:id="rId8"/>
    <p:sldMasterId id="2147483750" r:id="rId9"/>
    <p:sldMasterId id="2147483764" r:id="rId10"/>
  </p:sldMasterIdLst>
  <p:notesMasterIdLst>
    <p:notesMasterId r:id="rId74"/>
  </p:notesMasterIdLst>
  <p:handoutMasterIdLst>
    <p:handoutMasterId r:id="rId75"/>
  </p:handoutMasterIdLst>
  <p:sldIdLst>
    <p:sldId id="256" r:id="rId11"/>
    <p:sldId id="257" r:id="rId12"/>
    <p:sldId id="258" r:id="rId13"/>
    <p:sldId id="259" r:id="rId14"/>
    <p:sldId id="260" r:id="rId15"/>
    <p:sldId id="261" r:id="rId16"/>
    <p:sldId id="262" r:id="rId17"/>
    <p:sldId id="263" r:id="rId18"/>
    <p:sldId id="265" r:id="rId19"/>
    <p:sldId id="266" r:id="rId20"/>
    <p:sldId id="267" r:id="rId21"/>
    <p:sldId id="268" r:id="rId22"/>
    <p:sldId id="270" r:id="rId23"/>
    <p:sldId id="271" r:id="rId24"/>
    <p:sldId id="272" r:id="rId25"/>
    <p:sldId id="273" r:id="rId26"/>
    <p:sldId id="274" r:id="rId27"/>
    <p:sldId id="275" r:id="rId28"/>
    <p:sldId id="276"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278" r:id="rId7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20" autoAdjust="0"/>
  </p:normalViewPr>
  <p:slideViewPr>
    <p:cSldViewPr snapToGrid="0">
      <p:cViewPr varScale="1">
        <p:scale>
          <a:sx n="41" d="100"/>
          <a:sy n="41" d="100"/>
        </p:scale>
        <p:origin x="-1142" y="-77"/>
      </p:cViewPr>
      <p:guideLst>
        <p:guide orient="horz" pos="2160"/>
        <p:guide pos="3840"/>
      </p:guideLst>
    </p:cSldViewPr>
  </p:slideViewPr>
  <p:notesTextViewPr>
    <p:cViewPr>
      <p:scale>
        <a:sx n="1" d="1"/>
        <a:sy n="1" d="1"/>
      </p:scale>
      <p:origin x="0" y="0"/>
    </p:cViewPr>
  </p:notesTextViewPr>
  <p:sorterViewPr>
    <p:cViewPr>
      <p:scale>
        <a:sx n="100" d="100"/>
        <a:sy n="100" d="100"/>
      </p:scale>
      <p:origin x="0" y="116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4D276B-3E2A-4EA8-BEE9-59AF527D4008}" type="doc">
      <dgm:prSet loTypeId="urn:microsoft.com/office/officeart/2008/layout/HorizontalMultiLevelHierarchy" loCatId="hierarchy" qsTypeId="urn:microsoft.com/office/officeart/2005/8/quickstyle/simple1" qsCatId="simple" csTypeId="urn:microsoft.com/office/officeart/2005/8/colors/accent1_4" csCatId="accent1" phldr="1"/>
      <dgm:spPr/>
      <dgm:t>
        <a:bodyPr/>
        <a:lstStyle/>
        <a:p>
          <a:endParaRPr lang="zh-TW" altLang="en-US"/>
        </a:p>
      </dgm:t>
    </dgm:pt>
    <dgm:pt modelId="{9CF79CBE-9AE4-4FF2-9DF1-EF8F66DA9DAE}">
      <dgm:prSet phldrT="[文字]" custT="1"/>
      <dgm:spPr>
        <a:solidFill>
          <a:srgbClr val="99CC00"/>
        </a:solidFill>
      </dgm:spPr>
      <dgm:t>
        <a:bodyPr vert="vert" anchor="t" anchorCtr="0"/>
        <a:lstStyle/>
        <a:p>
          <a:r>
            <a:rPr lang="en-US" altLang="zh-TW" sz="4000" b="1" u="sng" dirty="0" smtClean="0"/>
            <a:t>MSP Detection</a:t>
          </a:r>
        </a:p>
      </dgm:t>
    </dgm:pt>
    <dgm:pt modelId="{EC945D21-1C91-4EF2-87F9-582B16B10024}" type="parTrans" cxnId="{F0D5E340-1F2D-4417-A483-B19C95E3DEAB}">
      <dgm:prSet/>
      <dgm:spPr/>
      <dgm:t>
        <a:bodyPr/>
        <a:lstStyle/>
        <a:p>
          <a:endParaRPr lang="zh-TW" altLang="en-US"/>
        </a:p>
      </dgm:t>
    </dgm:pt>
    <dgm:pt modelId="{7A51E249-E351-471D-A91D-5956B84E7F0C}" type="sibTrans" cxnId="{F0D5E340-1F2D-4417-A483-B19C95E3DEAB}">
      <dgm:prSet/>
      <dgm:spPr/>
      <dgm:t>
        <a:bodyPr/>
        <a:lstStyle/>
        <a:p>
          <a:endParaRPr lang="zh-TW" altLang="en-US"/>
        </a:p>
      </dgm:t>
    </dgm:pt>
    <dgm:pt modelId="{EF51ABB5-4B3B-4D9D-9AA2-3373A228955D}">
      <dgm:prSet phldrT="[文字]" custT="1"/>
      <dgm:spPr>
        <a:solidFill>
          <a:srgbClr val="99CC00"/>
        </a:solidFill>
      </dgm:spPr>
      <dgm:t>
        <a:bodyPr anchor="t" anchorCtr="0"/>
        <a:lstStyle/>
        <a:p>
          <a:r>
            <a:rPr lang="en-US" altLang="zh-TW" sz="3600" b="1" u="sng" dirty="0" smtClean="0"/>
            <a:t>NTT Measurement</a:t>
          </a:r>
          <a:endParaRPr lang="zh-TW" altLang="en-US" sz="3600" b="1" u="sng" dirty="0"/>
        </a:p>
      </dgm:t>
    </dgm:pt>
    <dgm:pt modelId="{ADF83241-8016-463A-8EBA-9D7E14E0CBCF}" type="parTrans" cxnId="{02D593FB-95CE-47C4-85D4-496F361BA1DF}">
      <dgm:prSet/>
      <dgm:spPr/>
      <dgm:t>
        <a:bodyPr/>
        <a:lstStyle/>
        <a:p>
          <a:endParaRPr lang="zh-TW" altLang="en-US"/>
        </a:p>
      </dgm:t>
    </dgm:pt>
    <dgm:pt modelId="{9A0EC6FC-F821-4EF8-A21B-134DECE77B8C}" type="sibTrans" cxnId="{02D593FB-95CE-47C4-85D4-496F361BA1DF}">
      <dgm:prSet/>
      <dgm:spPr/>
      <dgm:t>
        <a:bodyPr/>
        <a:lstStyle/>
        <a:p>
          <a:endParaRPr lang="zh-TW" altLang="en-US"/>
        </a:p>
      </dgm:t>
    </dgm:pt>
    <dgm:pt modelId="{61C4FA7D-345B-453D-849B-08487EF81FC3}">
      <dgm:prSet phldrT="[文字]" custT="1"/>
      <dgm:spPr>
        <a:solidFill>
          <a:srgbClr val="99CC00"/>
        </a:solidFill>
      </dgm:spPr>
      <dgm:t>
        <a:bodyPr anchor="t" anchorCtr="0"/>
        <a:lstStyle/>
        <a:p>
          <a:r>
            <a:rPr lang="en-US" altLang="zh-TW" sz="3600" b="1" u="sng" dirty="0" smtClean="0"/>
            <a:t>Growth Parameters Measurement</a:t>
          </a:r>
          <a:endParaRPr lang="zh-TW" altLang="en-US" sz="3600" b="1" u="sng" dirty="0"/>
        </a:p>
      </dgm:t>
    </dgm:pt>
    <dgm:pt modelId="{D75D222A-D94C-44A6-AA04-143E67B04C22}" type="parTrans" cxnId="{CBE7981A-A99B-4E8E-BD27-C7220F8E21A9}">
      <dgm:prSet/>
      <dgm:spPr/>
      <dgm:t>
        <a:bodyPr/>
        <a:lstStyle/>
        <a:p>
          <a:endParaRPr lang="zh-TW" altLang="en-US"/>
        </a:p>
      </dgm:t>
    </dgm:pt>
    <dgm:pt modelId="{B7F9180D-299F-4041-A4B7-3E8F76EE4CA9}" type="sibTrans" cxnId="{CBE7981A-A99B-4E8E-BD27-C7220F8E21A9}">
      <dgm:prSet/>
      <dgm:spPr/>
      <dgm:t>
        <a:bodyPr/>
        <a:lstStyle/>
        <a:p>
          <a:endParaRPr lang="zh-TW" altLang="en-US"/>
        </a:p>
      </dgm:t>
    </dgm:pt>
    <dgm:pt modelId="{B0D4D6BD-28BE-41E6-8E4D-E931DC29528C}" type="pres">
      <dgm:prSet presAssocID="{954D276B-3E2A-4EA8-BEE9-59AF527D4008}" presName="Name0" presStyleCnt="0">
        <dgm:presLayoutVars>
          <dgm:chPref val="1"/>
          <dgm:dir/>
          <dgm:animOne val="branch"/>
          <dgm:animLvl val="lvl"/>
          <dgm:resizeHandles val="exact"/>
        </dgm:presLayoutVars>
      </dgm:prSet>
      <dgm:spPr/>
      <dgm:t>
        <a:bodyPr/>
        <a:lstStyle/>
        <a:p>
          <a:endParaRPr lang="zh-TW" altLang="en-US"/>
        </a:p>
      </dgm:t>
    </dgm:pt>
    <dgm:pt modelId="{DED1B30C-BBE0-4527-8F64-B37C0C14D821}" type="pres">
      <dgm:prSet presAssocID="{9CF79CBE-9AE4-4FF2-9DF1-EF8F66DA9DAE}" presName="root1" presStyleCnt="0"/>
      <dgm:spPr/>
    </dgm:pt>
    <dgm:pt modelId="{EBBA8639-69EA-4B91-B56E-131F4FF8C5DD}" type="pres">
      <dgm:prSet presAssocID="{9CF79CBE-9AE4-4FF2-9DF1-EF8F66DA9DAE}" presName="LevelOneTextNode" presStyleLbl="node0" presStyleIdx="0" presStyleCnt="1" custScaleX="368870" custScaleY="95138" custLinFactX="-48482" custLinFactNeighborX="-100000" custLinFactNeighborY="72">
        <dgm:presLayoutVars>
          <dgm:chPref val="3"/>
        </dgm:presLayoutVars>
      </dgm:prSet>
      <dgm:spPr/>
      <dgm:t>
        <a:bodyPr/>
        <a:lstStyle/>
        <a:p>
          <a:endParaRPr lang="zh-TW" altLang="en-US"/>
        </a:p>
      </dgm:t>
    </dgm:pt>
    <dgm:pt modelId="{22F2FF08-CBE0-4B26-A93A-8D31A88F5EB9}" type="pres">
      <dgm:prSet presAssocID="{9CF79CBE-9AE4-4FF2-9DF1-EF8F66DA9DAE}" presName="level2hierChild" presStyleCnt="0"/>
      <dgm:spPr/>
    </dgm:pt>
    <dgm:pt modelId="{952FAFF4-91D0-4F73-9340-4AEC78984667}" type="pres">
      <dgm:prSet presAssocID="{ADF83241-8016-463A-8EBA-9D7E14E0CBCF}" presName="conn2-1" presStyleLbl="parChTrans1D2" presStyleIdx="0" presStyleCnt="2"/>
      <dgm:spPr/>
      <dgm:t>
        <a:bodyPr/>
        <a:lstStyle/>
        <a:p>
          <a:endParaRPr lang="zh-TW" altLang="en-US"/>
        </a:p>
      </dgm:t>
    </dgm:pt>
    <dgm:pt modelId="{EA7BF108-62A6-41DA-912C-7A205EF5A907}" type="pres">
      <dgm:prSet presAssocID="{ADF83241-8016-463A-8EBA-9D7E14E0CBCF}" presName="connTx" presStyleLbl="parChTrans1D2" presStyleIdx="0" presStyleCnt="2"/>
      <dgm:spPr/>
      <dgm:t>
        <a:bodyPr/>
        <a:lstStyle/>
        <a:p>
          <a:endParaRPr lang="zh-TW" altLang="en-US"/>
        </a:p>
      </dgm:t>
    </dgm:pt>
    <dgm:pt modelId="{61EF784C-777D-4E16-9350-F27DA5048E27}" type="pres">
      <dgm:prSet presAssocID="{EF51ABB5-4B3B-4D9D-9AA2-3373A228955D}" presName="root2" presStyleCnt="0"/>
      <dgm:spPr/>
    </dgm:pt>
    <dgm:pt modelId="{BB58EA9F-4132-46CF-B82F-BF20B57B5702}" type="pres">
      <dgm:prSet presAssocID="{EF51ABB5-4B3B-4D9D-9AA2-3373A228955D}" presName="LevelTwoTextNode" presStyleLbl="node2" presStyleIdx="0" presStyleCnt="2" custScaleX="293648" custScaleY="172089" custLinFactNeighborX="26102" custLinFactNeighborY="7213">
        <dgm:presLayoutVars>
          <dgm:chPref val="3"/>
        </dgm:presLayoutVars>
      </dgm:prSet>
      <dgm:spPr/>
      <dgm:t>
        <a:bodyPr/>
        <a:lstStyle/>
        <a:p>
          <a:endParaRPr lang="zh-TW" altLang="en-US"/>
        </a:p>
      </dgm:t>
    </dgm:pt>
    <dgm:pt modelId="{83EF7913-6E3F-4064-B185-843A6224E83D}" type="pres">
      <dgm:prSet presAssocID="{EF51ABB5-4B3B-4D9D-9AA2-3373A228955D}" presName="level3hierChild" presStyleCnt="0"/>
      <dgm:spPr/>
    </dgm:pt>
    <dgm:pt modelId="{DE0EAC83-BDD3-4567-A368-C4FF4B8388D0}" type="pres">
      <dgm:prSet presAssocID="{D75D222A-D94C-44A6-AA04-143E67B04C22}" presName="conn2-1" presStyleLbl="parChTrans1D2" presStyleIdx="1" presStyleCnt="2"/>
      <dgm:spPr/>
      <dgm:t>
        <a:bodyPr/>
        <a:lstStyle/>
        <a:p>
          <a:endParaRPr lang="zh-TW" altLang="en-US"/>
        </a:p>
      </dgm:t>
    </dgm:pt>
    <dgm:pt modelId="{54F8716A-D4A7-4AC8-A24A-AE07F8D6C818}" type="pres">
      <dgm:prSet presAssocID="{D75D222A-D94C-44A6-AA04-143E67B04C22}" presName="connTx" presStyleLbl="parChTrans1D2" presStyleIdx="1" presStyleCnt="2"/>
      <dgm:spPr/>
      <dgm:t>
        <a:bodyPr/>
        <a:lstStyle/>
        <a:p>
          <a:endParaRPr lang="zh-TW" altLang="en-US"/>
        </a:p>
      </dgm:t>
    </dgm:pt>
    <dgm:pt modelId="{318BA3BA-C226-4BA9-8063-ECE95FF07524}" type="pres">
      <dgm:prSet presAssocID="{61C4FA7D-345B-453D-849B-08487EF81FC3}" presName="root2" presStyleCnt="0"/>
      <dgm:spPr/>
    </dgm:pt>
    <dgm:pt modelId="{5C107471-03CE-4916-87EA-540992B77271}" type="pres">
      <dgm:prSet presAssocID="{61C4FA7D-345B-453D-849B-08487EF81FC3}" presName="LevelTwoTextNode" presStyleLbl="node2" presStyleIdx="1" presStyleCnt="2" custScaleX="294892" custScaleY="344326" custLinFactNeighborX="26461" custLinFactNeighborY="385">
        <dgm:presLayoutVars>
          <dgm:chPref val="3"/>
        </dgm:presLayoutVars>
      </dgm:prSet>
      <dgm:spPr/>
      <dgm:t>
        <a:bodyPr/>
        <a:lstStyle/>
        <a:p>
          <a:endParaRPr lang="zh-TW" altLang="en-US"/>
        </a:p>
      </dgm:t>
    </dgm:pt>
    <dgm:pt modelId="{DD95F536-B300-4A31-99DE-524C79490F09}" type="pres">
      <dgm:prSet presAssocID="{61C4FA7D-345B-453D-849B-08487EF81FC3}" presName="level3hierChild" presStyleCnt="0"/>
      <dgm:spPr/>
    </dgm:pt>
  </dgm:ptLst>
  <dgm:cxnLst>
    <dgm:cxn modelId="{54EF1CCB-A722-4CFB-B9F1-082881D5D141}" type="presOf" srcId="{ADF83241-8016-463A-8EBA-9D7E14E0CBCF}" destId="{EA7BF108-62A6-41DA-912C-7A205EF5A907}" srcOrd="1" destOrd="0" presId="urn:microsoft.com/office/officeart/2008/layout/HorizontalMultiLevelHierarchy"/>
    <dgm:cxn modelId="{47560BF8-FEDC-44B9-B4EF-A8B9F4457854}" type="presOf" srcId="{954D276B-3E2A-4EA8-BEE9-59AF527D4008}" destId="{B0D4D6BD-28BE-41E6-8E4D-E931DC29528C}" srcOrd="0" destOrd="0" presId="urn:microsoft.com/office/officeart/2008/layout/HorizontalMultiLevelHierarchy"/>
    <dgm:cxn modelId="{F0D5E340-1F2D-4417-A483-B19C95E3DEAB}" srcId="{954D276B-3E2A-4EA8-BEE9-59AF527D4008}" destId="{9CF79CBE-9AE4-4FF2-9DF1-EF8F66DA9DAE}" srcOrd="0" destOrd="0" parTransId="{EC945D21-1C91-4EF2-87F9-582B16B10024}" sibTransId="{7A51E249-E351-471D-A91D-5956B84E7F0C}"/>
    <dgm:cxn modelId="{FEE233CB-AA4B-40CC-BBB3-A0E4C495A0C7}" type="presOf" srcId="{9CF79CBE-9AE4-4FF2-9DF1-EF8F66DA9DAE}" destId="{EBBA8639-69EA-4B91-B56E-131F4FF8C5DD}" srcOrd="0" destOrd="0" presId="urn:microsoft.com/office/officeart/2008/layout/HorizontalMultiLevelHierarchy"/>
    <dgm:cxn modelId="{CBE7981A-A99B-4E8E-BD27-C7220F8E21A9}" srcId="{9CF79CBE-9AE4-4FF2-9DF1-EF8F66DA9DAE}" destId="{61C4FA7D-345B-453D-849B-08487EF81FC3}" srcOrd="1" destOrd="0" parTransId="{D75D222A-D94C-44A6-AA04-143E67B04C22}" sibTransId="{B7F9180D-299F-4041-A4B7-3E8F76EE4CA9}"/>
    <dgm:cxn modelId="{02D593FB-95CE-47C4-85D4-496F361BA1DF}" srcId="{9CF79CBE-9AE4-4FF2-9DF1-EF8F66DA9DAE}" destId="{EF51ABB5-4B3B-4D9D-9AA2-3373A228955D}" srcOrd="0" destOrd="0" parTransId="{ADF83241-8016-463A-8EBA-9D7E14E0CBCF}" sibTransId="{9A0EC6FC-F821-4EF8-A21B-134DECE77B8C}"/>
    <dgm:cxn modelId="{F30558E5-E1FB-415F-8463-1902C31EBEB9}" type="presOf" srcId="{EF51ABB5-4B3B-4D9D-9AA2-3373A228955D}" destId="{BB58EA9F-4132-46CF-B82F-BF20B57B5702}" srcOrd="0" destOrd="0" presId="urn:microsoft.com/office/officeart/2008/layout/HorizontalMultiLevelHierarchy"/>
    <dgm:cxn modelId="{524D99D6-5CCC-464D-9A6A-E053AE9281DF}" type="presOf" srcId="{61C4FA7D-345B-453D-849B-08487EF81FC3}" destId="{5C107471-03CE-4916-87EA-540992B77271}" srcOrd="0" destOrd="0" presId="urn:microsoft.com/office/officeart/2008/layout/HorizontalMultiLevelHierarchy"/>
    <dgm:cxn modelId="{F56226AC-9DDC-43F2-A82C-3C0D3857A45C}" type="presOf" srcId="{D75D222A-D94C-44A6-AA04-143E67B04C22}" destId="{54F8716A-D4A7-4AC8-A24A-AE07F8D6C818}" srcOrd="1" destOrd="0" presId="urn:microsoft.com/office/officeart/2008/layout/HorizontalMultiLevelHierarchy"/>
    <dgm:cxn modelId="{89EA9111-1B49-4C3C-9531-3E7BA138066B}" type="presOf" srcId="{D75D222A-D94C-44A6-AA04-143E67B04C22}" destId="{DE0EAC83-BDD3-4567-A368-C4FF4B8388D0}" srcOrd="0" destOrd="0" presId="urn:microsoft.com/office/officeart/2008/layout/HorizontalMultiLevelHierarchy"/>
    <dgm:cxn modelId="{D569C2FB-FFDE-4BB1-BD78-57A294025F7B}" type="presOf" srcId="{ADF83241-8016-463A-8EBA-9D7E14E0CBCF}" destId="{952FAFF4-91D0-4F73-9340-4AEC78984667}" srcOrd="0" destOrd="0" presId="urn:microsoft.com/office/officeart/2008/layout/HorizontalMultiLevelHierarchy"/>
    <dgm:cxn modelId="{5E519266-2E03-4A1D-876D-3ABA2388E014}" type="presParOf" srcId="{B0D4D6BD-28BE-41E6-8E4D-E931DC29528C}" destId="{DED1B30C-BBE0-4527-8F64-B37C0C14D821}" srcOrd="0" destOrd="0" presId="urn:microsoft.com/office/officeart/2008/layout/HorizontalMultiLevelHierarchy"/>
    <dgm:cxn modelId="{64C4EE08-A28F-4F98-9BFB-0AF71857AF8B}" type="presParOf" srcId="{DED1B30C-BBE0-4527-8F64-B37C0C14D821}" destId="{EBBA8639-69EA-4B91-B56E-131F4FF8C5DD}" srcOrd="0" destOrd="0" presId="urn:microsoft.com/office/officeart/2008/layout/HorizontalMultiLevelHierarchy"/>
    <dgm:cxn modelId="{9193B516-A337-4E82-82AB-802169B7B1E1}" type="presParOf" srcId="{DED1B30C-BBE0-4527-8F64-B37C0C14D821}" destId="{22F2FF08-CBE0-4B26-A93A-8D31A88F5EB9}" srcOrd="1" destOrd="0" presId="urn:microsoft.com/office/officeart/2008/layout/HorizontalMultiLevelHierarchy"/>
    <dgm:cxn modelId="{F1761AB4-DDFF-4A23-A540-7C2617484F46}" type="presParOf" srcId="{22F2FF08-CBE0-4B26-A93A-8D31A88F5EB9}" destId="{952FAFF4-91D0-4F73-9340-4AEC78984667}" srcOrd="0" destOrd="0" presId="urn:microsoft.com/office/officeart/2008/layout/HorizontalMultiLevelHierarchy"/>
    <dgm:cxn modelId="{1314F9B7-701B-44D1-ADB3-DE643C12F7B7}" type="presParOf" srcId="{952FAFF4-91D0-4F73-9340-4AEC78984667}" destId="{EA7BF108-62A6-41DA-912C-7A205EF5A907}" srcOrd="0" destOrd="0" presId="urn:microsoft.com/office/officeart/2008/layout/HorizontalMultiLevelHierarchy"/>
    <dgm:cxn modelId="{D9B41108-D2A2-473B-A5D6-03991CDD7A4D}" type="presParOf" srcId="{22F2FF08-CBE0-4B26-A93A-8D31A88F5EB9}" destId="{61EF784C-777D-4E16-9350-F27DA5048E27}" srcOrd="1" destOrd="0" presId="urn:microsoft.com/office/officeart/2008/layout/HorizontalMultiLevelHierarchy"/>
    <dgm:cxn modelId="{1CEAA550-AEF5-4D96-BD2B-7DA639A3E71E}" type="presParOf" srcId="{61EF784C-777D-4E16-9350-F27DA5048E27}" destId="{BB58EA9F-4132-46CF-B82F-BF20B57B5702}" srcOrd="0" destOrd="0" presId="urn:microsoft.com/office/officeart/2008/layout/HorizontalMultiLevelHierarchy"/>
    <dgm:cxn modelId="{F2501805-2C4F-4EE8-8D68-67A3BD54A55E}" type="presParOf" srcId="{61EF784C-777D-4E16-9350-F27DA5048E27}" destId="{83EF7913-6E3F-4064-B185-843A6224E83D}" srcOrd="1" destOrd="0" presId="urn:microsoft.com/office/officeart/2008/layout/HorizontalMultiLevelHierarchy"/>
    <dgm:cxn modelId="{4EDE69F2-798D-4307-BB05-3F755EA1AF98}" type="presParOf" srcId="{22F2FF08-CBE0-4B26-A93A-8D31A88F5EB9}" destId="{DE0EAC83-BDD3-4567-A368-C4FF4B8388D0}" srcOrd="2" destOrd="0" presId="urn:microsoft.com/office/officeart/2008/layout/HorizontalMultiLevelHierarchy"/>
    <dgm:cxn modelId="{9CFED40F-781C-4C66-AF92-A60C6F618FAA}" type="presParOf" srcId="{DE0EAC83-BDD3-4567-A368-C4FF4B8388D0}" destId="{54F8716A-D4A7-4AC8-A24A-AE07F8D6C818}" srcOrd="0" destOrd="0" presId="urn:microsoft.com/office/officeart/2008/layout/HorizontalMultiLevelHierarchy"/>
    <dgm:cxn modelId="{900013CA-37A8-4AD0-A93A-C6467115C31C}" type="presParOf" srcId="{22F2FF08-CBE0-4B26-A93A-8D31A88F5EB9}" destId="{318BA3BA-C226-4BA9-8063-ECE95FF07524}" srcOrd="3" destOrd="0" presId="urn:microsoft.com/office/officeart/2008/layout/HorizontalMultiLevelHierarchy"/>
    <dgm:cxn modelId="{C5974151-10AA-4279-94AF-696A3D76352A}" type="presParOf" srcId="{318BA3BA-C226-4BA9-8063-ECE95FF07524}" destId="{5C107471-03CE-4916-87EA-540992B77271}" srcOrd="0" destOrd="0" presId="urn:microsoft.com/office/officeart/2008/layout/HorizontalMultiLevelHierarchy"/>
    <dgm:cxn modelId="{4B6E5113-8777-4F8A-856F-C4587869C6C2}" type="presParOf" srcId="{318BA3BA-C226-4BA9-8063-ECE95FF07524}" destId="{DD95F536-B300-4A31-99DE-524C79490F09}"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0E31131-C328-4301-AA6F-A8E6EEFC7544}"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zh-TW" altLang="en-US"/>
        </a:p>
      </dgm:t>
    </dgm:pt>
    <dgm:pt modelId="{2FD874BE-DDAD-4CC1-B628-A4EAE780161A}">
      <dgm:prSet phldrT="[文字]" custT="1"/>
      <dgm:spPr/>
      <dgm:t>
        <a:bodyPr/>
        <a:lstStyle/>
        <a:p>
          <a:r>
            <a:rPr lang="en-US" altLang="zh-TW" sz="2000" b="1" dirty="0" smtClean="0"/>
            <a:t>Initialization</a:t>
          </a:r>
          <a:endParaRPr lang="zh-TW" altLang="en-US" sz="2000" b="1" dirty="0"/>
        </a:p>
      </dgm:t>
    </dgm:pt>
    <dgm:pt modelId="{605A567F-C4A4-4FE2-A683-6C289979A592}" type="parTrans" cxnId="{D3DDB773-CC2A-4142-ABD2-174053328D32}">
      <dgm:prSet/>
      <dgm:spPr/>
      <dgm:t>
        <a:bodyPr/>
        <a:lstStyle/>
        <a:p>
          <a:endParaRPr lang="zh-TW" altLang="en-US" sz="2800" b="1"/>
        </a:p>
      </dgm:t>
    </dgm:pt>
    <dgm:pt modelId="{A716E80C-2874-4FA3-ACD8-9FC75AB2243A}" type="sibTrans" cxnId="{D3DDB773-CC2A-4142-ABD2-174053328D32}">
      <dgm:prSet custT="1"/>
      <dgm:spPr/>
      <dgm:t>
        <a:bodyPr/>
        <a:lstStyle/>
        <a:p>
          <a:endParaRPr lang="zh-TW" altLang="en-US" sz="1200" b="1"/>
        </a:p>
      </dgm:t>
    </dgm:pt>
    <dgm:pt modelId="{C0E569E0-CEB4-4F0B-83B3-FC3D7ED8A659}">
      <dgm:prSet phldrT="[文字]" custT="1"/>
      <dgm:spPr>
        <a:solidFill>
          <a:srgbClr val="BDD2F2"/>
        </a:solidFill>
      </dgm:spPr>
      <dgm:t>
        <a:bodyPr/>
        <a:lstStyle/>
        <a:p>
          <a:r>
            <a:rPr lang="en-US" altLang="zh-TW" sz="2000" b="1" dirty="0" smtClean="0"/>
            <a:t>The information of MSP</a:t>
          </a:r>
          <a:endParaRPr lang="zh-TW" altLang="en-US" sz="2000" b="1" dirty="0"/>
        </a:p>
      </dgm:t>
    </dgm:pt>
    <dgm:pt modelId="{5318A338-05F1-4DA3-AD6C-DADF3671571C}" type="parTrans" cxnId="{841CE519-6427-4AFD-A04C-F8A7D0A93067}">
      <dgm:prSet/>
      <dgm:spPr/>
      <dgm:t>
        <a:bodyPr/>
        <a:lstStyle/>
        <a:p>
          <a:endParaRPr lang="zh-TW" altLang="en-US" sz="2800" b="1"/>
        </a:p>
      </dgm:t>
    </dgm:pt>
    <dgm:pt modelId="{B8678584-9875-4EF5-B6D5-4782AA8925BD}" type="sibTrans" cxnId="{841CE519-6427-4AFD-A04C-F8A7D0A93067}">
      <dgm:prSet/>
      <dgm:spPr/>
      <dgm:t>
        <a:bodyPr/>
        <a:lstStyle/>
        <a:p>
          <a:endParaRPr lang="zh-TW" altLang="en-US" sz="2800" b="1"/>
        </a:p>
      </dgm:t>
    </dgm:pt>
    <dgm:pt modelId="{A0647B2A-668E-413B-A5DC-D8A9415B1F89}">
      <dgm:prSet phldrT="[文字]" custT="1"/>
      <dgm:spPr/>
      <dgm:t>
        <a:bodyPr/>
        <a:lstStyle/>
        <a:p>
          <a:r>
            <a:rPr lang="en-US" altLang="zh-TW" sz="2000" b="1" dirty="0" smtClean="0"/>
            <a:t>Image Enhancement &amp; Noise Reduction</a:t>
          </a:r>
          <a:endParaRPr lang="zh-TW" altLang="en-US" sz="2000" b="1" dirty="0"/>
        </a:p>
      </dgm:t>
    </dgm:pt>
    <dgm:pt modelId="{1BED3491-E9FD-48DF-8A2D-DA48F677A5A0}" type="parTrans" cxnId="{62E076F0-07AF-4AE4-97B6-FE03847A037A}">
      <dgm:prSet/>
      <dgm:spPr/>
      <dgm:t>
        <a:bodyPr/>
        <a:lstStyle/>
        <a:p>
          <a:endParaRPr lang="zh-TW" altLang="en-US" sz="2800" b="1"/>
        </a:p>
      </dgm:t>
    </dgm:pt>
    <dgm:pt modelId="{64A2D7C0-B4F1-4B58-8CD5-0FA72C7E1D35}" type="sibTrans" cxnId="{62E076F0-07AF-4AE4-97B6-FE03847A037A}">
      <dgm:prSet custT="1"/>
      <dgm:spPr/>
      <dgm:t>
        <a:bodyPr/>
        <a:lstStyle/>
        <a:p>
          <a:endParaRPr lang="zh-TW" altLang="en-US" sz="1200" b="1"/>
        </a:p>
      </dgm:t>
    </dgm:pt>
    <dgm:pt modelId="{0CC49B6F-88ED-4BDB-BDC3-57E840176120}">
      <dgm:prSet phldrT="[文字]" custT="1"/>
      <dgm:spPr>
        <a:solidFill>
          <a:srgbClr val="BDD2F2"/>
        </a:solidFill>
        <a:ln>
          <a:solidFill>
            <a:srgbClr val="96B8D6"/>
          </a:solidFill>
        </a:ln>
      </dgm:spPr>
      <dgm:t>
        <a:bodyPr/>
        <a:lstStyle/>
        <a:p>
          <a:r>
            <a:rPr lang="en-US" altLang="zh-TW" sz="2000" b="1" dirty="0" smtClean="0"/>
            <a:t>3-D Fetal Ultrasound Image</a:t>
          </a:r>
          <a:endParaRPr lang="zh-TW" altLang="en-US" sz="2000" b="1" dirty="0"/>
        </a:p>
      </dgm:t>
    </dgm:pt>
    <dgm:pt modelId="{BEA3C213-BD5E-46A1-A327-032BFF733A5C}" type="parTrans" cxnId="{DFBCD0F4-A1C5-49FC-8EEA-D8715E1E7EE9}">
      <dgm:prSet/>
      <dgm:spPr/>
      <dgm:t>
        <a:bodyPr/>
        <a:lstStyle/>
        <a:p>
          <a:endParaRPr lang="zh-TW" altLang="en-US" sz="2800" b="1"/>
        </a:p>
      </dgm:t>
    </dgm:pt>
    <dgm:pt modelId="{762EAD4C-0AD3-499F-A772-246BE2355B5A}" type="sibTrans" cxnId="{DFBCD0F4-A1C5-49FC-8EEA-D8715E1E7EE9}">
      <dgm:prSet custT="1"/>
      <dgm:spPr/>
      <dgm:t>
        <a:bodyPr/>
        <a:lstStyle/>
        <a:p>
          <a:endParaRPr lang="zh-TW" altLang="en-US" sz="1200" b="1"/>
        </a:p>
      </dgm:t>
    </dgm:pt>
    <dgm:pt modelId="{0ED8C62F-A3DC-4A99-A127-B4FB2241EDD2}">
      <dgm:prSet custT="1"/>
      <dgm:spPr/>
      <dgm:t>
        <a:bodyPr/>
        <a:lstStyle/>
        <a:p>
          <a:r>
            <a:rPr lang="en-US" altLang="zh-TW" sz="2000" b="1" dirty="0" smtClean="0"/>
            <a:t>MSP Detection by Image and Anatomical Features</a:t>
          </a:r>
          <a:endParaRPr lang="zh-TW" altLang="en-US" sz="2000" b="1" dirty="0"/>
        </a:p>
      </dgm:t>
    </dgm:pt>
    <dgm:pt modelId="{60DC0B43-87A3-4D8C-9AF9-E6535BD06EA1}" type="parTrans" cxnId="{8320BFF9-F296-4093-996D-904711DFF19F}">
      <dgm:prSet/>
      <dgm:spPr/>
      <dgm:t>
        <a:bodyPr/>
        <a:lstStyle/>
        <a:p>
          <a:endParaRPr lang="zh-TW" altLang="en-US" sz="2800"/>
        </a:p>
      </dgm:t>
    </dgm:pt>
    <dgm:pt modelId="{44594809-6742-4552-B919-FCCA1D216C42}" type="sibTrans" cxnId="{8320BFF9-F296-4093-996D-904711DFF19F}">
      <dgm:prSet custT="1"/>
      <dgm:spPr/>
      <dgm:t>
        <a:bodyPr/>
        <a:lstStyle/>
        <a:p>
          <a:endParaRPr lang="zh-TW" altLang="en-US" sz="1200"/>
        </a:p>
      </dgm:t>
    </dgm:pt>
    <dgm:pt modelId="{43585FAF-F197-4B70-8019-8073A30CA520}" type="pres">
      <dgm:prSet presAssocID="{30E31131-C328-4301-AA6F-A8E6EEFC7544}" presName="linearFlow" presStyleCnt="0">
        <dgm:presLayoutVars>
          <dgm:resizeHandles val="exact"/>
        </dgm:presLayoutVars>
      </dgm:prSet>
      <dgm:spPr/>
      <dgm:t>
        <a:bodyPr/>
        <a:lstStyle/>
        <a:p>
          <a:endParaRPr lang="zh-TW" altLang="en-US"/>
        </a:p>
      </dgm:t>
    </dgm:pt>
    <dgm:pt modelId="{AE3135CE-060E-4CD0-AEB2-08B315AB3F80}" type="pres">
      <dgm:prSet presAssocID="{0CC49B6F-88ED-4BDB-BDC3-57E840176120}" presName="node" presStyleLbl="node1" presStyleIdx="0" presStyleCnt="5" custScaleX="169725">
        <dgm:presLayoutVars>
          <dgm:bulletEnabled val="1"/>
        </dgm:presLayoutVars>
      </dgm:prSet>
      <dgm:spPr/>
      <dgm:t>
        <a:bodyPr/>
        <a:lstStyle/>
        <a:p>
          <a:endParaRPr lang="zh-TW" altLang="en-US"/>
        </a:p>
      </dgm:t>
    </dgm:pt>
    <dgm:pt modelId="{9C38638E-7A9E-4D06-B90C-A7636363E049}" type="pres">
      <dgm:prSet presAssocID="{762EAD4C-0AD3-499F-A772-246BE2355B5A}" presName="sibTrans" presStyleLbl="sibTrans2D1" presStyleIdx="0" presStyleCnt="4"/>
      <dgm:spPr/>
      <dgm:t>
        <a:bodyPr/>
        <a:lstStyle/>
        <a:p>
          <a:endParaRPr lang="zh-TW" altLang="en-US"/>
        </a:p>
      </dgm:t>
    </dgm:pt>
    <dgm:pt modelId="{C5772B8E-6A89-4C92-B962-4ACA575253BA}" type="pres">
      <dgm:prSet presAssocID="{762EAD4C-0AD3-499F-A772-246BE2355B5A}" presName="connectorText" presStyleLbl="sibTrans2D1" presStyleIdx="0" presStyleCnt="4"/>
      <dgm:spPr/>
      <dgm:t>
        <a:bodyPr/>
        <a:lstStyle/>
        <a:p>
          <a:endParaRPr lang="zh-TW" altLang="en-US"/>
        </a:p>
      </dgm:t>
    </dgm:pt>
    <dgm:pt modelId="{694F7D84-8F04-4FEF-A1B8-02BF470BC0E8}" type="pres">
      <dgm:prSet presAssocID="{2FD874BE-DDAD-4CC1-B628-A4EAE780161A}" presName="node" presStyleLbl="node1" presStyleIdx="1" presStyleCnt="5" custScaleX="169725">
        <dgm:presLayoutVars>
          <dgm:bulletEnabled val="1"/>
        </dgm:presLayoutVars>
      </dgm:prSet>
      <dgm:spPr/>
      <dgm:t>
        <a:bodyPr/>
        <a:lstStyle/>
        <a:p>
          <a:endParaRPr lang="zh-TW" altLang="en-US"/>
        </a:p>
      </dgm:t>
    </dgm:pt>
    <dgm:pt modelId="{64821F49-F61F-4358-B6DC-B24CA0AE9D82}" type="pres">
      <dgm:prSet presAssocID="{A716E80C-2874-4FA3-ACD8-9FC75AB2243A}" presName="sibTrans" presStyleLbl="sibTrans2D1" presStyleIdx="1" presStyleCnt="4"/>
      <dgm:spPr/>
      <dgm:t>
        <a:bodyPr/>
        <a:lstStyle/>
        <a:p>
          <a:endParaRPr lang="zh-TW" altLang="en-US"/>
        </a:p>
      </dgm:t>
    </dgm:pt>
    <dgm:pt modelId="{617EA5D6-6218-43F0-9339-994B2E4CB05C}" type="pres">
      <dgm:prSet presAssocID="{A716E80C-2874-4FA3-ACD8-9FC75AB2243A}" presName="connectorText" presStyleLbl="sibTrans2D1" presStyleIdx="1" presStyleCnt="4"/>
      <dgm:spPr/>
      <dgm:t>
        <a:bodyPr/>
        <a:lstStyle/>
        <a:p>
          <a:endParaRPr lang="zh-TW" altLang="en-US"/>
        </a:p>
      </dgm:t>
    </dgm:pt>
    <dgm:pt modelId="{20536CF2-8C27-41FA-876A-AD839F82D866}" type="pres">
      <dgm:prSet presAssocID="{A0647B2A-668E-413B-A5DC-D8A9415B1F89}" presName="node" presStyleLbl="node1" presStyleIdx="2" presStyleCnt="5" custScaleX="169725">
        <dgm:presLayoutVars>
          <dgm:bulletEnabled val="1"/>
        </dgm:presLayoutVars>
      </dgm:prSet>
      <dgm:spPr/>
      <dgm:t>
        <a:bodyPr/>
        <a:lstStyle/>
        <a:p>
          <a:endParaRPr lang="zh-TW" altLang="en-US"/>
        </a:p>
      </dgm:t>
    </dgm:pt>
    <dgm:pt modelId="{5E5801D1-87E3-4880-8C9E-A96FF5CEF374}" type="pres">
      <dgm:prSet presAssocID="{64A2D7C0-B4F1-4B58-8CD5-0FA72C7E1D35}" presName="sibTrans" presStyleLbl="sibTrans2D1" presStyleIdx="2" presStyleCnt="4"/>
      <dgm:spPr/>
      <dgm:t>
        <a:bodyPr/>
        <a:lstStyle/>
        <a:p>
          <a:endParaRPr lang="zh-TW" altLang="en-US"/>
        </a:p>
      </dgm:t>
    </dgm:pt>
    <dgm:pt modelId="{98513870-6AB1-4AFF-9CC3-ED7ED2DC244A}" type="pres">
      <dgm:prSet presAssocID="{64A2D7C0-B4F1-4B58-8CD5-0FA72C7E1D35}" presName="connectorText" presStyleLbl="sibTrans2D1" presStyleIdx="2" presStyleCnt="4"/>
      <dgm:spPr/>
      <dgm:t>
        <a:bodyPr/>
        <a:lstStyle/>
        <a:p>
          <a:endParaRPr lang="zh-TW" altLang="en-US"/>
        </a:p>
      </dgm:t>
    </dgm:pt>
    <dgm:pt modelId="{949164B1-0988-463C-B2EA-B11B1B8C362A}" type="pres">
      <dgm:prSet presAssocID="{0ED8C62F-A3DC-4A99-A127-B4FB2241EDD2}" presName="node" presStyleLbl="node1" presStyleIdx="3" presStyleCnt="5" custScaleX="169725">
        <dgm:presLayoutVars>
          <dgm:bulletEnabled val="1"/>
        </dgm:presLayoutVars>
      </dgm:prSet>
      <dgm:spPr/>
      <dgm:t>
        <a:bodyPr/>
        <a:lstStyle/>
        <a:p>
          <a:endParaRPr lang="zh-TW" altLang="en-US"/>
        </a:p>
      </dgm:t>
    </dgm:pt>
    <dgm:pt modelId="{324360ED-BEAC-4198-B67E-B1965C2EA116}" type="pres">
      <dgm:prSet presAssocID="{44594809-6742-4552-B919-FCCA1D216C42}" presName="sibTrans" presStyleLbl="sibTrans2D1" presStyleIdx="3" presStyleCnt="4"/>
      <dgm:spPr/>
      <dgm:t>
        <a:bodyPr/>
        <a:lstStyle/>
        <a:p>
          <a:endParaRPr lang="zh-TW" altLang="en-US"/>
        </a:p>
      </dgm:t>
    </dgm:pt>
    <dgm:pt modelId="{E100389C-DAF1-4065-AB94-5D9DB90E2633}" type="pres">
      <dgm:prSet presAssocID="{44594809-6742-4552-B919-FCCA1D216C42}" presName="connectorText" presStyleLbl="sibTrans2D1" presStyleIdx="3" presStyleCnt="4"/>
      <dgm:spPr/>
      <dgm:t>
        <a:bodyPr/>
        <a:lstStyle/>
        <a:p>
          <a:endParaRPr lang="zh-TW" altLang="en-US"/>
        </a:p>
      </dgm:t>
    </dgm:pt>
    <dgm:pt modelId="{D4B028D2-E520-49E4-A941-8F2DC8D662B6}" type="pres">
      <dgm:prSet presAssocID="{C0E569E0-CEB4-4F0B-83B3-FC3D7ED8A659}" presName="node" presStyleLbl="node1" presStyleIdx="4" presStyleCnt="5" custScaleX="169725">
        <dgm:presLayoutVars>
          <dgm:bulletEnabled val="1"/>
        </dgm:presLayoutVars>
      </dgm:prSet>
      <dgm:spPr/>
      <dgm:t>
        <a:bodyPr/>
        <a:lstStyle/>
        <a:p>
          <a:endParaRPr lang="zh-TW" altLang="en-US"/>
        </a:p>
      </dgm:t>
    </dgm:pt>
  </dgm:ptLst>
  <dgm:cxnLst>
    <dgm:cxn modelId="{DFBCD0F4-A1C5-49FC-8EEA-D8715E1E7EE9}" srcId="{30E31131-C328-4301-AA6F-A8E6EEFC7544}" destId="{0CC49B6F-88ED-4BDB-BDC3-57E840176120}" srcOrd="0" destOrd="0" parTransId="{BEA3C213-BD5E-46A1-A327-032BFF733A5C}" sibTransId="{762EAD4C-0AD3-499F-A772-246BE2355B5A}"/>
    <dgm:cxn modelId="{010DB4C1-2568-4349-8696-D92A2BB59C62}" type="presOf" srcId="{A0647B2A-668E-413B-A5DC-D8A9415B1F89}" destId="{20536CF2-8C27-41FA-876A-AD839F82D866}" srcOrd="0" destOrd="0" presId="urn:microsoft.com/office/officeart/2005/8/layout/process2"/>
    <dgm:cxn modelId="{40E404B0-5B68-4761-843E-6027D521BF67}" type="presOf" srcId="{A716E80C-2874-4FA3-ACD8-9FC75AB2243A}" destId="{617EA5D6-6218-43F0-9339-994B2E4CB05C}" srcOrd="1" destOrd="0" presId="urn:microsoft.com/office/officeart/2005/8/layout/process2"/>
    <dgm:cxn modelId="{1F88FAAE-9AFA-4033-8D22-2168716EEAE8}" type="presOf" srcId="{44594809-6742-4552-B919-FCCA1D216C42}" destId="{E100389C-DAF1-4065-AB94-5D9DB90E2633}" srcOrd="1" destOrd="0" presId="urn:microsoft.com/office/officeart/2005/8/layout/process2"/>
    <dgm:cxn modelId="{BF9E440E-94C7-4C01-8E7B-CB1C3206788D}" type="presOf" srcId="{C0E569E0-CEB4-4F0B-83B3-FC3D7ED8A659}" destId="{D4B028D2-E520-49E4-A941-8F2DC8D662B6}" srcOrd="0" destOrd="0" presId="urn:microsoft.com/office/officeart/2005/8/layout/process2"/>
    <dgm:cxn modelId="{B8725B36-D3F3-477B-9307-023094019CCF}" type="presOf" srcId="{762EAD4C-0AD3-499F-A772-246BE2355B5A}" destId="{C5772B8E-6A89-4C92-B962-4ACA575253BA}" srcOrd="1" destOrd="0" presId="urn:microsoft.com/office/officeart/2005/8/layout/process2"/>
    <dgm:cxn modelId="{01FD32BE-8AB6-4047-8132-B80B201A678A}" type="presOf" srcId="{A716E80C-2874-4FA3-ACD8-9FC75AB2243A}" destId="{64821F49-F61F-4358-B6DC-B24CA0AE9D82}" srcOrd="0" destOrd="0" presId="urn:microsoft.com/office/officeart/2005/8/layout/process2"/>
    <dgm:cxn modelId="{D3DDB773-CC2A-4142-ABD2-174053328D32}" srcId="{30E31131-C328-4301-AA6F-A8E6EEFC7544}" destId="{2FD874BE-DDAD-4CC1-B628-A4EAE780161A}" srcOrd="1" destOrd="0" parTransId="{605A567F-C4A4-4FE2-A683-6C289979A592}" sibTransId="{A716E80C-2874-4FA3-ACD8-9FC75AB2243A}"/>
    <dgm:cxn modelId="{8320BFF9-F296-4093-996D-904711DFF19F}" srcId="{30E31131-C328-4301-AA6F-A8E6EEFC7544}" destId="{0ED8C62F-A3DC-4A99-A127-B4FB2241EDD2}" srcOrd="3" destOrd="0" parTransId="{60DC0B43-87A3-4D8C-9AF9-E6535BD06EA1}" sibTransId="{44594809-6742-4552-B919-FCCA1D216C42}"/>
    <dgm:cxn modelId="{3D096199-CDB4-4963-B3EE-FB5065AA0DF4}" type="presOf" srcId="{44594809-6742-4552-B919-FCCA1D216C42}" destId="{324360ED-BEAC-4198-B67E-B1965C2EA116}" srcOrd="0" destOrd="0" presId="urn:microsoft.com/office/officeart/2005/8/layout/process2"/>
    <dgm:cxn modelId="{AD0CF887-FEA6-47B6-8071-7F026DC94D9E}" type="presOf" srcId="{0ED8C62F-A3DC-4A99-A127-B4FB2241EDD2}" destId="{949164B1-0988-463C-B2EA-B11B1B8C362A}" srcOrd="0" destOrd="0" presId="urn:microsoft.com/office/officeart/2005/8/layout/process2"/>
    <dgm:cxn modelId="{6F63E6F5-844D-49EC-9581-2F84E75EC120}" type="presOf" srcId="{0CC49B6F-88ED-4BDB-BDC3-57E840176120}" destId="{AE3135CE-060E-4CD0-AEB2-08B315AB3F80}" srcOrd="0" destOrd="0" presId="urn:microsoft.com/office/officeart/2005/8/layout/process2"/>
    <dgm:cxn modelId="{76E073AE-629D-4E5F-9DE3-5B1A426E8C6E}" type="presOf" srcId="{762EAD4C-0AD3-499F-A772-246BE2355B5A}" destId="{9C38638E-7A9E-4D06-B90C-A7636363E049}" srcOrd="0" destOrd="0" presId="urn:microsoft.com/office/officeart/2005/8/layout/process2"/>
    <dgm:cxn modelId="{2A02A24F-D16B-467F-AF5F-1668B061F9B1}" type="presOf" srcId="{2FD874BE-DDAD-4CC1-B628-A4EAE780161A}" destId="{694F7D84-8F04-4FEF-A1B8-02BF470BC0E8}" srcOrd="0" destOrd="0" presId="urn:microsoft.com/office/officeart/2005/8/layout/process2"/>
    <dgm:cxn modelId="{62E076F0-07AF-4AE4-97B6-FE03847A037A}" srcId="{30E31131-C328-4301-AA6F-A8E6EEFC7544}" destId="{A0647B2A-668E-413B-A5DC-D8A9415B1F89}" srcOrd="2" destOrd="0" parTransId="{1BED3491-E9FD-48DF-8A2D-DA48F677A5A0}" sibTransId="{64A2D7C0-B4F1-4B58-8CD5-0FA72C7E1D35}"/>
    <dgm:cxn modelId="{451C1D65-0555-48DC-BF51-3901CCC44E4F}" type="presOf" srcId="{64A2D7C0-B4F1-4B58-8CD5-0FA72C7E1D35}" destId="{5E5801D1-87E3-4880-8C9E-A96FF5CEF374}" srcOrd="0" destOrd="0" presId="urn:microsoft.com/office/officeart/2005/8/layout/process2"/>
    <dgm:cxn modelId="{C04EB9D3-A5F9-466B-ADA9-E2BF29A4FA7A}" type="presOf" srcId="{64A2D7C0-B4F1-4B58-8CD5-0FA72C7E1D35}" destId="{98513870-6AB1-4AFF-9CC3-ED7ED2DC244A}" srcOrd="1" destOrd="0" presId="urn:microsoft.com/office/officeart/2005/8/layout/process2"/>
    <dgm:cxn modelId="{E090E77C-4A55-4331-9909-5A7191F9162F}" type="presOf" srcId="{30E31131-C328-4301-AA6F-A8E6EEFC7544}" destId="{43585FAF-F197-4B70-8019-8073A30CA520}" srcOrd="0" destOrd="0" presId="urn:microsoft.com/office/officeart/2005/8/layout/process2"/>
    <dgm:cxn modelId="{841CE519-6427-4AFD-A04C-F8A7D0A93067}" srcId="{30E31131-C328-4301-AA6F-A8E6EEFC7544}" destId="{C0E569E0-CEB4-4F0B-83B3-FC3D7ED8A659}" srcOrd="4" destOrd="0" parTransId="{5318A338-05F1-4DA3-AD6C-DADF3671571C}" sibTransId="{B8678584-9875-4EF5-B6D5-4782AA8925BD}"/>
    <dgm:cxn modelId="{14BCC6A9-D20D-4FB5-9786-F3B7CD997CAA}" type="presParOf" srcId="{43585FAF-F197-4B70-8019-8073A30CA520}" destId="{AE3135CE-060E-4CD0-AEB2-08B315AB3F80}" srcOrd="0" destOrd="0" presId="urn:microsoft.com/office/officeart/2005/8/layout/process2"/>
    <dgm:cxn modelId="{AB3FAA11-6434-45A2-A7BD-8C06E31D0AFC}" type="presParOf" srcId="{43585FAF-F197-4B70-8019-8073A30CA520}" destId="{9C38638E-7A9E-4D06-B90C-A7636363E049}" srcOrd="1" destOrd="0" presId="urn:microsoft.com/office/officeart/2005/8/layout/process2"/>
    <dgm:cxn modelId="{670FC180-0C24-419C-8ED1-D04675EBC269}" type="presParOf" srcId="{9C38638E-7A9E-4D06-B90C-A7636363E049}" destId="{C5772B8E-6A89-4C92-B962-4ACA575253BA}" srcOrd="0" destOrd="0" presId="urn:microsoft.com/office/officeart/2005/8/layout/process2"/>
    <dgm:cxn modelId="{A32EED56-FB23-42D4-A4A2-B8FC324A3168}" type="presParOf" srcId="{43585FAF-F197-4B70-8019-8073A30CA520}" destId="{694F7D84-8F04-4FEF-A1B8-02BF470BC0E8}" srcOrd="2" destOrd="0" presId="urn:microsoft.com/office/officeart/2005/8/layout/process2"/>
    <dgm:cxn modelId="{7264EAEF-AB3A-4979-944C-F7DC9B8DF310}" type="presParOf" srcId="{43585FAF-F197-4B70-8019-8073A30CA520}" destId="{64821F49-F61F-4358-B6DC-B24CA0AE9D82}" srcOrd="3" destOrd="0" presId="urn:microsoft.com/office/officeart/2005/8/layout/process2"/>
    <dgm:cxn modelId="{C12145A8-0B5E-4D96-82EC-D46BBEB510B1}" type="presParOf" srcId="{64821F49-F61F-4358-B6DC-B24CA0AE9D82}" destId="{617EA5D6-6218-43F0-9339-994B2E4CB05C}" srcOrd="0" destOrd="0" presId="urn:microsoft.com/office/officeart/2005/8/layout/process2"/>
    <dgm:cxn modelId="{A405F304-1588-4E19-BD89-50A4DC7B3EED}" type="presParOf" srcId="{43585FAF-F197-4B70-8019-8073A30CA520}" destId="{20536CF2-8C27-41FA-876A-AD839F82D866}" srcOrd="4" destOrd="0" presId="urn:microsoft.com/office/officeart/2005/8/layout/process2"/>
    <dgm:cxn modelId="{7E6D1465-10AA-444E-8A01-40AE770CE9C8}" type="presParOf" srcId="{43585FAF-F197-4B70-8019-8073A30CA520}" destId="{5E5801D1-87E3-4880-8C9E-A96FF5CEF374}" srcOrd="5" destOrd="0" presId="urn:microsoft.com/office/officeart/2005/8/layout/process2"/>
    <dgm:cxn modelId="{3397C90A-11C8-44A7-B48A-090713F3F80C}" type="presParOf" srcId="{5E5801D1-87E3-4880-8C9E-A96FF5CEF374}" destId="{98513870-6AB1-4AFF-9CC3-ED7ED2DC244A}" srcOrd="0" destOrd="0" presId="urn:microsoft.com/office/officeart/2005/8/layout/process2"/>
    <dgm:cxn modelId="{506240D6-B0A3-4D90-8393-7C231D22DC45}" type="presParOf" srcId="{43585FAF-F197-4B70-8019-8073A30CA520}" destId="{949164B1-0988-463C-B2EA-B11B1B8C362A}" srcOrd="6" destOrd="0" presId="urn:microsoft.com/office/officeart/2005/8/layout/process2"/>
    <dgm:cxn modelId="{32661BD4-F031-4805-98F6-A534DF94FCC8}" type="presParOf" srcId="{43585FAF-F197-4B70-8019-8073A30CA520}" destId="{324360ED-BEAC-4198-B67E-B1965C2EA116}" srcOrd="7" destOrd="0" presId="urn:microsoft.com/office/officeart/2005/8/layout/process2"/>
    <dgm:cxn modelId="{5157E139-0509-42B2-829C-1A7A451FF05C}" type="presParOf" srcId="{324360ED-BEAC-4198-B67E-B1965C2EA116}" destId="{E100389C-DAF1-4065-AB94-5D9DB90E2633}" srcOrd="0" destOrd="0" presId="urn:microsoft.com/office/officeart/2005/8/layout/process2"/>
    <dgm:cxn modelId="{61D4B5A6-ED51-471F-9BA5-4A26F6F3AB86}" type="presParOf" srcId="{43585FAF-F197-4B70-8019-8073A30CA520}" destId="{D4B028D2-E520-49E4-A941-8F2DC8D662B6}" srcOrd="8"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630652-BB89-4240-9588-39A8AE80CADB}" type="doc">
      <dgm:prSet loTypeId="urn:microsoft.com/office/officeart/2005/8/layout/process1" loCatId="process" qsTypeId="urn:microsoft.com/office/officeart/2005/8/quickstyle/simple1" qsCatId="simple" csTypeId="urn:microsoft.com/office/officeart/2005/8/colors/accent1_1" csCatId="accent1" phldr="1"/>
      <dgm:spPr/>
    </dgm:pt>
    <dgm:pt modelId="{11156382-F75B-4365-9C62-10F71CB5C86F}">
      <dgm:prSet phldrT="[文字]" custT="1"/>
      <dgm:spPr/>
      <dgm:t>
        <a:bodyPr/>
        <a:lstStyle/>
        <a:p>
          <a:r>
            <a:rPr lang="en-US" altLang="zh-TW" sz="1600" b="1" dirty="0" smtClean="0"/>
            <a:t>ROI Extraction</a:t>
          </a:r>
          <a:endParaRPr lang="zh-TW" altLang="en-US" sz="1600" b="1" dirty="0"/>
        </a:p>
      </dgm:t>
    </dgm:pt>
    <dgm:pt modelId="{41967F95-FEA8-431A-895C-CFC403ACDA63}" type="parTrans" cxnId="{A4C8DF76-9742-4DB9-99B5-ACB03FB0324D}">
      <dgm:prSet/>
      <dgm:spPr/>
      <dgm:t>
        <a:bodyPr/>
        <a:lstStyle/>
        <a:p>
          <a:endParaRPr lang="zh-TW" altLang="en-US" sz="3200" b="1"/>
        </a:p>
      </dgm:t>
    </dgm:pt>
    <dgm:pt modelId="{89A8E1DA-C99B-4F53-8C40-10BD1F0F119A}" type="sibTrans" cxnId="{A4C8DF76-9742-4DB9-99B5-ACB03FB0324D}">
      <dgm:prSet custT="1"/>
      <dgm:spPr/>
      <dgm:t>
        <a:bodyPr/>
        <a:lstStyle/>
        <a:p>
          <a:endParaRPr lang="zh-TW" altLang="en-US" sz="1200" b="1"/>
        </a:p>
      </dgm:t>
    </dgm:pt>
    <dgm:pt modelId="{7D30FDF7-48D5-4473-A3D2-26EFF917BC2A}">
      <dgm:prSet phldrT="[文字]" custT="1"/>
      <dgm:spPr/>
      <dgm:t>
        <a:bodyPr/>
        <a:lstStyle/>
        <a:p>
          <a:r>
            <a:rPr lang="en-US" altLang="zh-TW" sz="1600" b="1" dirty="0" smtClean="0"/>
            <a:t>NT Segmentation</a:t>
          </a:r>
          <a:endParaRPr lang="zh-TW" altLang="en-US" sz="1600" b="1" dirty="0"/>
        </a:p>
      </dgm:t>
    </dgm:pt>
    <dgm:pt modelId="{E25149BA-C731-48A5-87CD-95F70400CE1B}" type="parTrans" cxnId="{99C307B0-9BCA-4828-BE71-BCF0CEB9A0E1}">
      <dgm:prSet/>
      <dgm:spPr/>
      <dgm:t>
        <a:bodyPr/>
        <a:lstStyle/>
        <a:p>
          <a:endParaRPr lang="zh-TW" altLang="en-US" sz="3200" b="1"/>
        </a:p>
      </dgm:t>
    </dgm:pt>
    <dgm:pt modelId="{475B0568-8666-4E71-B2C6-5AA9197E8CC8}" type="sibTrans" cxnId="{99C307B0-9BCA-4828-BE71-BCF0CEB9A0E1}">
      <dgm:prSet custT="1"/>
      <dgm:spPr/>
      <dgm:t>
        <a:bodyPr/>
        <a:lstStyle/>
        <a:p>
          <a:endParaRPr lang="zh-TW" altLang="en-US" sz="1200" b="1"/>
        </a:p>
      </dgm:t>
    </dgm:pt>
    <dgm:pt modelId="{7A6DE1E6-FCBF-4D63-9A26-7EAACD5868C8}">
      <dgm:prSet phldrT="[文字]" custT="1"/>
      <dgm:spPr>
        <a:solidFill>
          <a:srgbClr val="BDD2F2"/>
        </a:solidFill>
      </dgm:spPr>
      <dgm:t>
        <a:bodyPr/>
        <a:lstStyle/>
        <a:p>
          <a:r>
            <a:rPr lang="en-US" altLang="zh-TW" sz="1800" b="1" dirty="0" smtClean="0"/>
            <a:t>MSP Image</a:t>
          </a:r>
          <a:endParaRPr lang="zh-TW" altLang="en-US" sz="1800" b="1" dirty="0"/>
        </a:p>
      </dgm:t>
    </dgm:pt>
    <dgm:pt modelId="{5A5845C7-85C6-4958-A0F1-3AE3B4A5C027}" type="parTrans" cxnId="{088C18F4-86BD-4104-A304-D851D1988139}">
      <dgm:prSet/>
      <dgm:spPr/>
      <dgm:t>
        <a:bodyPr/>
        <a:lstStyle/>
        <a:p>
          <a:endParaRPr lang="zh-TW" altLang="en-US" sz="3200" b="1"/>
        </a:p>
      </dgm:t>
    </dgm:pt>
    <dgm:pt modelId="{881B6A50-0FCF-4AB9-B74E-62EA248B848F}" type="sibTrans" cxnId="{088C18F4-86BD-4104-A304-D851D1988139}">
      <dgm:prSet custT="1"/>
      <dgm:spPr/>
      <dgm:t>
        <a:bodyPr/>
        <a:lstStyle/>
        <a:p>
          <a:endParaRPr lang="zh-TW" altLang="en-US" sz="1200" b="1"/>
        </a:p>
      </dgm:t>
    </dgm:pt>
    <dgm:pt modelId="{C54C0F81-6E3E-4AA4-90D7-2DE066268BDA}">
      <dgm:prSet phldrT="[文字]" custT="1"/>
      <dgm:spPr/>
      <dgm:t>
        <a:bodyPr/>
        <a:lstStyle/>
        <a:p>
          <a:r>
            <a:rPr lang="en-US" altLang="zh-TW" sz="1600" b="1" dirty="0" smtClean="0"/>
            <a:t>NTT Measurement</a:t>
          </a:r>
          <a:endParaRPr lang="zh-TW" altLang="en-US" sz="1600" b="1" dirty="0"/>
        </a:p>
      </dgm:t>
    </dgm:pt>
    <dgm:pt modelId="{BDB7D654-1E1C-432A-8286-31A31348294E}" type="parTrans" cxnId="{2AE363B1-F769-4DE1-BC03-611B755EB7EC}">
      <dgm:prSet/>
      <dgm:spPr/>
      <dgm:t>
        <a:bodyPr/>
        <a:lstStyle/>
        <a:p>
          <a:endParaRPr lang="zh-TW" altLang="en-US" sz="3200"/>
        </a:p>
      </dgm:t>
    </dgm:pt>
    <dgm:pt modelId="{CAF16E2A-9BC1-4FDB-904B-85EDD3298F07}" type="sibTrans" cxnId="{2AE363B1-F769-4DE1-BC03-611B755EB7EC}">
      <dgm:prSet custT="1"/>
      <dgm:spPr/>
      <dgm:t>
        <a:bodyPr/>
        <a:lstStyle/>
        <a:p>
          <a:endParaRPr lang="zh-TW" altLang="en-US" sz="1200"/>
        </a:p>
      </dgm:t>
    </dgm:pt>
    <dgm:pt modelId="{5229A151-D81B-4434-A0D0-81CCF2C80283}">
      <dgm:prSet phldrT="[文字]" custT="1"/>
      <dgm:spPr>
        <a:solidFill>
          <a:srgbClr val="BDD2F2"/>
        </a:solidFill>
      </dgm:spPr>
      <dgm:t>
        <a:bodyPr/>
        <a:lstStyle/>
        <a:p>
          <a:r>
            <a:rPr lang="en-US" altLang="zh-TW" sz="1800" b="1" dirty="0" smtClean="0"/>
            <a:t>NTT</a:t>
          </a:r>
          <a:endParaRPr lang="zh-TW" altLang="en-US" sz="1800" b="1" dirty="0"/>
        </a:p>
      </dgm:t>
    </dgm:pt>
    <dgm:pt modelId="{965642E6-E2CD-4792-9A63-883DA250C2A7}" type="parTrans" cxnId="{C7FF74C6-8BA9-4A29-A677-F2854D165ED0}">
      <dgm:prSet/>
      <dgm:spPr/>
      <dgm:t>
        <a:bodyPr/>
        <a:lstStyle/>
        <a:p>
          <a:endParaRPr lang="zh-TW" altLang="en-US" sz="3200"/>
        </a:p>
      </dgm:t>
    </dgm:pt>
    <dgm:pt modelId="{F5C6968B-83FC-4F45-8A57-B3325BA66F41}" type="sibTrans" cxnId="{C7FF74C6-8BA9-4A29-A677-F2854D165ED0}">
      <dgm:prSet/>
      <dgm:spPr/>
      <dgm:t>
        <a:bodyPr/>
        <a:lstStyle/>
        <a:p>
          <a:endParaRPr lang="zh-TW" altLang="en-US" sz="3200"/>
        </a:p>
      </dgm:t>
    </dgm:pt>
    <dgm:pt modelId="{C03CF12F-B800-4F3F-8BC2-78CE3181B4EE}">
      <dgm:prSet/>
      <dgm:spPr/>
      <dgm:t>
        <a:bodyPr/>
        <a:lstStyle/>
        <a:p>
          <a:r>
            <a:rPr lang="en-US" altLang="zh-TW" b="1" dirty="0" smtClean="0"/>
            <a:t>Image Preprocessing</a:t>
          </a:r>
          <a:endParaRPr lang="zh-TW" altLang="en-US" b="1" dirty="0"/>
        </a:p>
      </dgm:t>
    </dgm:pt>
    <dgm:pt modelId="{7DBF38C4-B741-4FCA-93C3-2E381D25928B}" type="parTrans" cxnId="{AD163FD0-63FA-4C17-B377-6EB10BAE5EF7}">
      <dgm:prSet/>
      <dgm:spPr/>
      <dgm:t>
        <a:bodyPr/>
        <a:lstStyle/>
        <a:p>
          <a:endParaRPr lang="zh-TW" altLang="en-US"/>
        </a:p>
      </dgm:t>
    </dgm:pt>
    <dgm:pt modelId="{7904B87F-2173-4564-8747-142E43E24D59}" type="sibTrans" cxnId="{AD163FD0-63FA-4C17-B377-6EB10BAE5EF7}">
      <dgm:prSet/>
      <dgm:spPr/>
      <dgm:t>
        <a:bodyPr/>
        <a:lstStyle/>
        <a:p>
          <a:endParaRPr lang="zh-TW" altLang="en-US"/>
        </a:p>
      </dgm:t>
    </dgm:pt>
    <dgm:pt modelId="{5A600F15-393B-4B90-B68B-C82470B76E3F}" type="pres">
      <dgm:prSet presAssocID="{30630652-BB89-4240-9588-39A8AE80CADB}" presName="Name0" presStyleCnt="0">
        <dgm:presLayoutVars>
          <dgm:dir/>
          <dgm:resizeHandles val="exact"/>
        </dgm:presLayoutVars>
      </dgm:prSet>
      <dgm:spPr/>
    </dgm:pt>
    <dgm:pt modelId="{83D55B8F-8C44-4930-B830-4474D2E215FD}" type="pres">
      <dgm:prSet presAssocID="{7A6DE1E6-FCBF-4D63-9A26-7EAACD5868C8}" presName="node" presStyleLbl="node1" presStyleIdx="0" presStyleCnt="6" custScaleX="68118" custScaleY="88035">
        <dgm:presLayoutVars>
          <dgm:bulletEnabled val="1"/>
        </dgm:presLayoutVars>
      </dgm:prSet>
      <dgm:spPr/>
      <dgm:t>
        <a:bodyPr/>
        <a:lstStyle/>
        <a:p>
          <a:endParaRPr lang="zh-TW" altLang="en-US"/>
        </a:p>
      </dgm:t>
    </dgm:pt>
    <dgm:pt modelId="{7E13C0CF-39F7-47FF-BA77-E821679DC9D9}" type="pres">
      <dgm:prSet presAssocID="{881B6A50-0FCF-4AB9-B74E-62EA248B848F}" presName="sibTrans" presStyleLbl="sibTrans2D1" presStyleIdx="0" presStyleCnt="5"/>
      <dgm:spPr/>
      <dgm:t>
        <a:bodyPr/>
        <a:lstStyle/>
        <a:p>
          <a:endParaRPr lang="zh-TW" altLang="en-US"/>
        </a:p>
      </dgm:t>
    </dgm:pt>
    <dgm:pt modelId="{26E89E2E-DFF6-496D-BAE1-3C9993AE9C97}" type="pres">
      <dgm:prSet presAssocID="{881B6A50-0FCF-4AB9-B74E-62EA248B848F}" presName="connectorText" presStyleLbl="sibTrans2D1" presStyleIdx="0" presStyleCnt="5"/>
      <dgm:spPr/>
      <dgm:t>
        <a:bodyPr/>
        <a:lstStyle/>
        <a:p>
          <a:endParaRPr lang="zh-TW" altLang="en-US"/>
        </a:p>
      </dgm:t>
    </dgm:pt>
    <dgm:pt modelId="{A7EC253A-22A1-4A5C-B62E-0627273ADA1E}" type="pres">
      <dgm:prSet presAssocID="{C03CF12F-B800-4F3F-8BC2-78CE3181B4EE}" presName="node" presStyleLbl="node1" presStyleIdx="1" presStyleCnt="6">
        <dgm:presLayoutVars>
          <dgm:bulletEnabled val="1"/>
        </dgm:presLayoutVars>
      </dgm:prSet>
      <dgm:spPr/>
      <dgm:t>
        <a:bodyPr/>
        <a:lstStyle/>
        <a:p>
          <a:endParaRPr lang="zh-TW" altLang="en-US"/>
        </a:p>
      </dgm:t>
    </dgm:pt>
    <dgm:pt modelId="{2FBA56D3-8644-487D-9FDC-734128EEE8DE}" type="pres">
      <dgm:prSet presAssocID="{7904B87F-2173-4564-8747-142E43E24D59}" presName="sibTrans" presStyleLbl="sibTrans2D1" presStyleIdx="1" presStyleCnt="5"/>
      <dgm:spPr/>
      <dgm:t>
        <a:bodyPr/>
        <a:lstStyle/>
        <a:p>
          <a:endParaRPr lang="zh-TW" altLang="en-US"/>
        </a:p>
      </dgm:t>
    </dgm:pt>
    <dgm:pt modelId="{43F368C0-A258-49F3-B2C3-C7AEBCD1456A}" type="pres">
      <dgm:prSet presAssocID="{7904B87F-2173-4564-8747-142E43E24D59}" presName="connectorText" presStyleLbl="sibTrans2D1" presStyleIdx="1" presStyleCnt="5"/>
      <dgm:spPr/>
      <dgm:t>
        <a:bodyPr/>
        <a:lstStyle/>
        <a:p>
          <a:endParaRPr lang="zh-TW" altLang="en-US"/>
        </a:p>
      </dgm:t>
    </dgm:pt>
    <dgm:pt modelId="{9E8AC66E-A0F0-40AF-9F4D-0A422F41DAF5}" type="pres">
      <dgm:prSet presAssocID="{11156382-F75B-4365-9C62-10F71CB5C86F}" presName="node" presStyleLbl="node1" presStyleIdx="2" presStyleCnt="6" custScaleX="92072" custScaleY="100179" custLinFactNeighborX="-6726" custLinFactNeighborY="0">
        <dgm:presLayoutVars>
          <dgm:bulletEnabled val="1"/>
        </dgm:presLayoutVars>
      </dgm:prSet>
      <dgm:spPr/>
      <dgm:t>
        <a:bodyPr/>
        <a:lstStyle/>
        <a:p>
          <a:endParaRPr lang="zh-TW" altLang="en-US"/>
        </a:p>
      </dgm:t>
    </dgm:pt>
    <dgm:pt modelId="{BF0BF5A1-BE7F-42F0-859C-ED9323E3D24C}" type="pres">
      <dgm:prSet presAssocID="{89A8E1DA-C99B-4F53-8C40-10BD1F0F119A}" presName="sibTrans" presStyleLbl="sibTrans2D1" presStyleIdx="2" presStyleCnt="5"/>
      <dgm:spPr/>
      <dgm:t>
        <a:bodyPr/>
        <a:lstStyle/>
        <a:p>
          <a:endParaRPr lang="zh-TW" altLang="en-US"/>
        </a:p>
      </dgm:t>
    </dgm:pt>
    <dgm:pt modelId="{348A29F1-756A-4B74-B1D5-EFEBE189A313}" type="pres">
      <dgm:prSet presAssocID="{89A8E1DA-C99B-4F53-8C40-10BD1F0F119A}" presName="connectorText" presStyleLbl="sibTrans2D1" presStyleIdx="2" presStyleCnt="5"/>
      <dgm:spPr/>
      <dgm:t>
        <a:bodyPr/>
        <a:lstStyle/>
        <a:p>
          <a:endParaRPr lang="zh-TW" altLang="en-US"/>
        </a:p>
      </dgm:t>
    </dgm:pt>
    <dgm:pt modelId="{241724BD-CFC7-41CB-A814-F0C247C094C9}" type="pres">
      <dgm:prSet presAssocID="{7D30FDF7-48D5-4473-A3D2-26EFF917BC2A}" presName="node" presStyleLbl="node1" presStyleIdx="3" presStyleCnt="6" custScaleX="115883" custScaleY="110787" custLinFactNeighborX="-21075" custLinFactNeighborY="27">
        <dgm:presLayoutVars>
          <dgm:bulletEnabled val="1"/>
        </dgm:presLayoutVars>
      </dgm:prSet>
      <dgm:spPr/>
      <dgm:t>
        <a:bodyPr/>
        <a:lstStyle/>
        <a:p>
          <a:endParaRPr lang="zh-TW" altLang="en-US"/>
        </a:p>
      </dgm:t>
    </dgm:pt>
    <dgm:pt modelId="{B1E9BE8E-1B09-46E4-B5A1-3F3C8EC482AC}" type="pres">
      <dgm:prSet presAssocID="{475B0568-8666-4E71-B2C6-5AA9197E8CC8}" presName="sibTrans" presStyleLbl="sibTrans2D1" presStyleIdx="3" presStyleCnt="5"/>
      <dgm:spPr/>
      <dgm:t>
        <a:bodyPr/>
        <a:lstStyle/>
        <a:p>
          <a:endParaRPr lang="zh-TW" altLang="en-US"/>
        </a:p>
      </dgm:t>
    </dgm:pt>
    <dgm:pt modelId="{D2077B50-92A4-44C0-BE10-EF46AEB5428F}" type="pres">
      <dgm:prSet presAssocID="{475B0568-8666-4E71-B2C6-5AA9197E8CC8}" presName="connectorText" presStyleLbl="sibTrans2D1" presStyleIdx="3" presStyleCnt="5"/>
      <dgm:spPr/>
      <dgm:t>
        <a:bodyPr/>
        <a:lstStyle/>
        <a:p>
          <a:endParaRPr lang="zh-TW" altLang="en-US"/>
        </a:p>
      </dgm:t>
    </dgm:pt>
    <dgm:pt modelId="{B8FBF420-EB8F-4760-8FAF-3CDB4E3827AD}" type="pres">
      <dgm:prSet presAssocID="{C54C0F81-6E3E-4AA4-90D7-2DE066268BDA}" presName="node" presStyleLbl="node1" presStyleIdx="4" presStyleCnt="6" custScaleX="120757" custScaleY="110787" custLinFactNeighborX="-21533" custLinFactNeighborY="-904">
        <dgm:presLayoutVars>
          <dgm:bulletEnabled val="1"/>
        </dgm:presLayoutVars>
      </dgm:prSet>
      <dgm:spPr/>
      <dgm:t>
        <a:bodyPr/>
        <a:lstStyle/>
        <a:p>
          <a:endParaRPr lang="zh-TW" altLang="en-US"/>
        </a:p>
      </dgm:t>
    </dgm:pt>
    <dgm:pt modelId="{C7B1931F-7BEC-4B84-8C1D-DF0F62F29C90}" type="pres">
      <dgm:prSet presAssocID="{CAF16E2A-9BC1-4FDB-904B-85EDD3298F07}" presName="sibTrans" presStyleLbl="sibTrans2D1" presStyleIdx="4" presStyleCnt="5"/>
      <dgm:spPr/>
      <dgm:t>
        <a:bodyPr/>
        <a:lstStyle/>
        <a:p>
          <a:endParaRPr lang="zh-TW" altLang="en-US"/>
        </a:p>
      </dgm:t>
    </dgm:pt>
    <dgm:pt modelId="{3A2E2700-C721-43B9-8BFC-EB058B3A0F1F}" type="pres">
      <dgm:prSet presAssocID="{CAF16E2A-9BC1-4FDB-904B-85EDD3298F07}" presName="connectorText" presStyleLbl="sibTrans2D1" presStyleIdx="4" presStyleCnt="5"/>
      <dgm:spPr/>
      <dgm:t>
        <a:bodyPr/>
        <a:lstStyle/>
        <a:p>
          <a:endParaRPr lang="zh-TW" altLang="en-US"/>
        </a:p>
      </dgm:t>
    </dgm:pt>
    <dgm:pt modelId="{03547260-6700-49E7-8375-641B32C156B3}" type="pres">
      <dgm:prSet presAssocID="{5229A151-D81B-4434-A0D0-81CCF2C80283}" presName="node" presStyleLbl="node1" presStyleIdx="5" presStyleCnt="6" custScaleX="53042" custScaleY="59739" custLinFactNeighborX="-30613" custLinFactNeighborY="-1685">
        <dgm:presLayoutVars>
          <dgm:bulletEnabled val="1"/>
        </dgm:presLayoutVars>
      </dgm:prSet>
      <dgm:spPr/>
      <dgm:t>
        <a:bodyPr/>
        <a:lstStyle/>
        <a:p>
          <a:endParaRPr lang="zh-TW" altLang="en-US"/>
        </a:p>
      </dgm:t>
    </dgm:pt>
  </dgm:ptLst>
  <dgm:cxnLst>
    <dgm:cxn modelId="{2CF59FAB-3268-4CA9-B225-A61AE38247BE}" type="presOf" srcId="{CAF16E2A-9BC1-4FDB-904B-85EDD3298F07}" destId="{3A2E2700-C721-43B9-8BFC-EB058B3A0F1F}" srcOrd="1" destOrd="0" presId="urn:microsoft.com/office/officeart/2005/8/layout/process1"/>
    <dgm:cxn modelId="{1C94952D-06ED-44BE-9AEC-578F0D974CFF}" type="presOf" srcId="{89A8E1DA-C99B-4F53-8C40-10BD1F0F119A}" destId="{348A29F1-756A-4B74-B1D5-EFEBE189A313}" srcOrd="1" destOrd="0" presId="urn:microsoft.com/office/officeart/2005/8/layout/process1"/>
    <dgm:cxn modelId="{45BE033C-1563-41B8-9C8D-0AA1744D7A53}" type="presOf" srcId="{881B6A50-0FCF-4AB9-B74E-62EA248B848F}" destId="{7E13C0CF-39F7-47FF-BA77-E821679DC9D9}" srcOrd="0" destOrd="0" presId="urn:microsoft.com/office/officeart/2005/8/layout/process1"/>
    <dgm:cxn modelId="{224C1B35-05C6-410C-982B-F2C5C5D5B177}" type="presOf" srcId="{7904B87F-2173-4564-8747-142E43E24D59}" destId="{43F368C0-A258-49F3-B2C3-C7AEBCD1456A}" srcOrd="1" destOrd="0" presId="urn:microsoft.com/office/officeart/2005/8/layout/process1"/>
    <dgm:cxn modelId="{A4C8DF76-9742-4DB9-99B5-ACB03FB0324D}" srcId="{30630652-BB89-4240-9588-39A8AE80CADB}" destId="{11156382-F75B-4365-9C62-10F71CB5C86F}" srcOrd="2" destOrd="0" parTransId="{41967F95-FEA8-431A-895C-CFC403ACDA63}" sibTransId="{89A8E1DA-C99B-4F53-8C40-10BD1F0F119A}"/>
    <dgm:cxn modelId="{F9418A64-8673-4A51-83EB-63B19E1ED2A3}" type="presOf" srcId="{30630652-BB89-4240-9588-39A8AE80CADB}" destId="{5A600F15-393B-4B90-B68B-C82470B76E3F}" srcOrd="0" destOrd="0" presId="urn:microsoft.com/office/officeart/2005/8/layout/process1"/>
    <dgm:cxn modelId="{7E6C2561-BBA2-4575-B6BC-7B7AC6655217}" type="presOf" srcId="{7A6DE1E6-FCBF-4D63-9A26-7EAACD5868C8}" destId="{83D55B8F-8C44-4930-B830-4474D2E215FD}" srcOrd="0" destOrd="0" presId="urn:microsoft.com/office/officeart/2005/8/layout/process1"/>
    <dgm:cxn modelId="{C4298776-B840-400C-9354-2AF833E2AAE5}" type="presOf" srcId="{7904B87F-2173-4564-8747-142E43E24D59}" destId="{2FBA56D3-8644-487D-9FDC-734128EEE8DE}" srcOrd="0" destOrd="0" presId="urn:microsoft.com/office/officeart/2005/8/layout/process1"/>
    <dgm:cxn modelId="{CFD25EF1-B1EF-4690-989B-2BC67FD456E2}" type="presOf" srcId="{475B0568-8666-4E71-B2C6-5AA9197E8CC8}" destId="{B1E9BE8E-1B09-46E4-B5A1-3F3C8EC482AC}" srcOrd="0" destOrd="0" presId="urn:microsoft.com/office/officeart/2005/8/layout/process1"/>
    <dgm:cxn modelId="{D3C4F4CC-DC55-4BF6-A2D8-627630CFAE5B}" type="presOf" srcId="{475B0568-8666-4E71-B2C6-5AA9197E8CC8}" destId="{D2077B50-92A4-44C0-BE10-EF46AEB5428F}" srcOrd="1" destOrd="0" presId="urn:microsoft.com/office/officeart/2005/8/layout/process1"/>
    <dgm:cxn modelId="{AD163FD0-63FA-4C17-B377-6EB10BAE5EF7}" srcId="{30630652-BB89-4240-9588-39A8AE80CADB}" destId="{C03CF12F-B800-4F3F-8BC2-78CE3181B4EE}" srcOrd="1" destOrd="0" parTransId="{7DBF38C4-B741-4FCA-93C3-2E381D25928B}" sibTransId="{7904B87F-2173-4564-8747-142E43E24D59}"/>
    <dgm:cxn modelId="{98C9AB50-172B-4A14-A88E-F1691B1B566E}" type="presOf" srcId="{11156382-F75B-4365-9C62-10F71CB5C86F}" destId="{9E8AC66E-A0F0-40AF-9F4D-0A422F41DAF5}" srcOrd="0" destOrd="0" presId="urn:microsoft.com/office/officeart/2005/8/layout/process1"/>
    <dgm:cxn modelId="{2AE363B1-F769-4DE1-BC03-611B755EB7EC}" srcId="{30630652-BB89-4240-9588-39A8AE80CADB}" destId="{C54C0F81-6E3E-4AA4-90D7-2DE066268BDA}" srcOrd="4" destOrd="0" parTransId="{BDB7D654-1E1C-432A-8286-31A31348294E}" sibTransId="{CAF16E2A-9BC1-4FDB-904B-85EDD3298F07}"/>
    <dgm:cxn modelId="{C7FF74C6-8BA9-4A29-A677-F2854D165ED0}" srcId="{30630652-BB89-4240-9588-39A8AE80CADB}" destId="{5229A151-D81B-4434-A0D0-81CCF2C80283}" srcOrd="5" destOrd="0" parTransId="{965642E6-E2CD-4792-9A63-883DA250C2A7}" sibTransId="{F5C6968B-83FC-4F45-8A57-B3325BA66F41}"/>
    <dgm:cxn modelId="{088C18F4-86BD-4104-A304-D851D1988139}" srcId="{30630652-BB89-4240-9588-39A8AE80CADB}" destId="{7A6DE1E6-FCBF-4D63-9A26-7EAACD5868C8}" srcOrd="0" destOrd="0" parTransId="{5A5845C7-85C6-4958-A0F1-3AE3B4A5C027}" sibTransId="{881B6A50-0FCF-4AB9-B74E-62EA248B848F}"/>
    <dgm:cxn modelId="{9397E298-222F-40D0-B95F-C0E4D5F9463A}" type="presOf" srcId="{CAF16E2A-9BC1-4FDB-904B-85EDD3298F07}" destId="{C7B1931F-7BEC-4B84-8C1D-DF0F62F29C90}" srcOrd="0" destOrd="0" presId="urn:microsoft.com/office/officeart/2005/8/layout/process1"/>
    <dgm:cxn modelId="{E69C5C5C-EF41-41D8-969F-E6C5E36BD388}" type="presOf" srcId="{5229A151-D81B-4434-A0D0-81CCF2C80283}" destId="{03547260-6700-49E7-8375-641B32C156B3}" srcOrd="0" destOrd="0" presId="urn:microsoft.com/office/officeart/2005/8/layout/process1"/>
    <dgm:cxn modelId="{2328F8A9-7FC0-4E84-949D-C671F8143D30}" type="presOf" srcId="{C03CF12F-B800-4F3F-8BC2-78CE3181B4EE}" destId="{A7EC253A-22A1-4A5C-B62E-0627273ADA1E}" srcOrd="0" destOrd="0" presId="urn:microsoft.com/office/officeart/2005/8/layout/process1"/>
    <dgm:cxn modelId="{71A3DE9F-E80E-449C-B992-AB20B2EE9F87}" type="presOf" srcId="{89A8E1DA-C99B-4F53-8C40-10BD1F0F119A}" destId="{BF0BF5A1-BE7F-42F0-859C-ED9323E3D24C}" srcOrd="0" destOrd="0" presId="urn:microsoft.com/office/officeart/2005/8/layout/process1"/>
    <dgm:cxn modelId="{EF448A56-A25C-4322-9ABA-776530A6CD83}" type="presOf" srcId="{C54C0F81-6E3E-4AA4-90D7-2DE066268BDA}" destId="{B8FBF420-EB8F-4760-8FAF-3CDB4E3827AD}" srcOrd="0" destOrd="0" presId="urn:microsoft.com/office/officeart/2005/8/layout/process1"/>
    <dgm:cxn modelId="{BAB96738-B939-400F-96CC-929C87DAF08E}" type="presOf" srcId="{881B6A50-0FCF-4AB9-B74E-62EA248B848F}" destId="{26E89E2E-DFF6-496D-BAE1-3C9993AE9C97}" srcOrd="1" destOrd="0" presId="urn:microsoft.com/office/officeart/2005/8/layout/process1"/>
    <dgm:cxn modelId="{99C307B0-9BCA-4828-BE71-BCF0CEB9A0E1}" srcId="{30630652-BB89-4240-9588-39A8AE80CADB}" destId="{7D30FDF7-48D5-4473-A3D2-26EFF917BC2A}" srcOrd="3" destOrd="0" parTransId="{E25149BA-C731-48A5-87CD-95F70400CE1B}" sibTransId="{475B0568-8666-4E71-B2C6-5AA9197E8CC8}"/>
    <dgm:cxn modelId="{7DB88F21-29EA-4A01-BD68-A1B6E70B18CC}" type="presOf" srcId="{7D30FDF7-48D5-4473-A3D2-26EFF917BC2A}" destId="{241724BD-CFC7-41CB-A814-F0C247C094C9}" srcOrd="0" destOrd="0" presId="urn:microsoft.com/office/officeart/2005/8/layout/process1"/>
    <dgm:cxn modelId="{95416DE7-2123-48E4-9F2D-FCA73B703E00}" type="presParOf" srcId="{5A600F15-393B-4B90-B68B-C82470B76E3F}" destId="{83D55B8F-8C44-4930-B830-4474D2E215FD}" srcOrd="0" destOrd="0" presId="urn:microsoft.com/office/officeart/2005/8/layout/process1"/>
    <dgm:cxn modelId="{88BA11AB-6D89-4F36-9FB3-9EF79FDA06B7}" type="presParOf" srcId="{5A600F15-393B-4B90-B68B-C82470B76E3F}" destId="{7E13C0CF-39F7-47FF-BA77-E821679DC9D9}" srcOrd="1" destOrd="0" presId="urn:microsoft.com/office/officeart/2005/8/layout/process1"/>
    <dgm:cxn modelId="{09A66A7A-1455-4F34-80FA-09AE42D8C97E}" type="presParOf" srcId="{7E13C0CF-39F7-47FF-BA77-E821679DC9D9}" destId="{26E89E2E-DFF6-496D-BAE1-3C9993AE9C97}" srcOrd="0" destOrd="0" presId="urn:microsoft.com/office/officeart/2005/8/layout/process1"/>
    <dgm:cxn modelId="{1AB987E0-DDB3-4161-ADDE-06C3F2F2B421}" type="presParOf" srcId="{5A600F15-393B-4B90-B68B-C82470B76E3F}" destId="{A7EC253A-22A1-4A5C-B62E-0627273ADA1E}" srcOrd="2" destOrd="0" presId="urn:microsoft.com/office/officeart/2005/8/layout/process1"/>
    <dgm:cxn modelId="{26E316E9-1435-4A62-94BD-61EDFE349D43}" type="presParOf" srcId="{5A600F15-393B-4B90-B68B-C82470B76E3F}" destId="{2FBA56D3-8644-487D-9FDC-734128EEE8DE}" srcOrd="3" destOrd="0" presId="urn:microsoft.com/office/officeart/2005/8/layout/process1"/>
    <dgm:cxn modelId="{587F691F-300C-40C6-94FA-FCCF0E35F48E}" type="presParOf" srcId="{2FBA56D3-8644-487D-9FDC-734128EEE8DE}" destId="{43F368C0-A258-49F3-B2C3-C7AEBCD1456A}" srcOrd="0" destOrd="0" presId="urn:microsoft.com/office/officeart/2005/8/layout/process1"/>
    <dgm:cxn modelId="{A0E3AF59-AEDC-4793-85C8-4CC5CE80DAA6}" type="presParOf" srcId="{5A600F15-393B-4B90-B68B-C82470B76E3F}" destId="{9E8AC66E-A0F0-40AF-9F4D-0A422F41DAF5}" srcOrd="4" destOrd="0" presId="urn:microsoft.com/office/officeart/2005/8/layout/process1"/>
    <dgm:cxn modelId="{FBE7483F-595E-4231-A518-8B54289B6188}" type="presParOf" srcId="{5A600F15-393B-4B90-B68B-C82470B76E3F}" destId="{BF0BF5A1-BE7F-42F0-859C-ED9323E3D24C}" srcOrd="5" destOrd="0" presId="urn:microsoft.com/office/officeart/2005/8/layout/process1"/>
    <dgm:cxn modelId="{7713469B-6E65-4648-96D6-F71A96B6BB07}" type="presParOf" srcId="{BF0BF5A1-BE7F-42F0-859C-ED9323E3D24C}" destId="{348A29F1-756A-4B74-B1D5-EFEBE189A313}" srcOrd="0" destOrd="0" presId="urn:microsoft.com/office/officeart/2005/8/layout/process1"/>
    <dgm:cxn modelId="{4086C92D-4B66-41D4-8B49-EA8AD7DFD225}" type="presParOf" srcId="{5A600F15-393B-4B90-B68B-C82470B76E3F}" destId="{241724BD-CFC7-41CB-A814-F0C247C094C9}" srcOrd="6" destOrd="0" presId="urn:microsoft.com/office/officeart/2005/8/layout/process1"/>
    <dgm:cxn modelId="{994D1445-5D6C-4BC7-BA80-EA9007F99A8C}" type="presParOf" srcId="{5A600F15-393B-4B90-B68B-C82470B76E3F}" destId="{B1E9BE8E-1B09-46E4-B5A1-3F3C8EC482AC}" srcOrd="7" destOrd="0" presId="urn:microsoft.com/office/officeart/2005/8/layout/process1"/>
    <dgm:cxn modelId="{270377EF-089D-4E68-99CB-0825958028D0}" type="presParOf" srcId="{B1E9BE8E-1B09-46E4-B5A1-3F3C8EC482AC}" destId="{D2077B50-92A4-44C0-BE10-EF46AEB5428F}" srcOrd="0" destOrd="0" presId="urn:microsoft.com/office/officeart/2005/8/layout/process1"/>
    <dgm:cxn modelId="{E0E2CE89-6688-44E3-8C95-CAE9F3198F68}" type="presParOf" srcId="{5A600F15-393B-4B90-B68B-C82470B76E3F}" destId="{B8FBF420-EB8F-4760-8FAF-3CDB4E3827AD}" srcOrd="8" destOrd="0" presId="urn:microsoft.com/office/officeart/2005/8/layout/process1"/>
    <dgm:cxn modelId="{078EA35C-DCDA-4E7C-A242-9FF76AE17397}" type="presParOf" srcId="{5A600F15-393B-4B90-B68B-C82470B76E3F}" destId="{C7B1931F-7BEC-4B84-8C1D-DF0F62F29C90}" srcOrd="9" destOrd="0" presId="urn:microsoft.com/office/officeart/2005/8/layout/process1"/>
    <dgm:cxn modelId="{B3244B77-1C5C-4957-BFD7-53C5EB2B29FE}" type="presParOf" srcId="{C7B1931F-7BEC-4B84-8C1D-DF0F62F29C90}" destId="{3A2E2700-C721-43B9-8BFC-EB058B3A0F1F}" srcOrd="0" destOrd="0" presId="urn:microsoft.com/office/officeart/2005/8/layout/process1"/>
    <dgm:cxn modelId="{C101783E-481E-4922-9C12-BBCCD6D4ABFB}" type="presParOf" srcId="{5A600F15-393B-4B90-B68B-C82470B76E3F}" destId="{03547260-6700-49E7-8375-641B32C156B3}" srcOrd="10"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630652-BB89-4240-9588-39A8AE80CADB}"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11156382-F75B-4365-9C62-10F71CB5C86F}">
      <dgm:prSet phldrT="[文字]" custT="1"/>
      <dgm:spPr/>
      <dgm:t>
        <a:bodyPr anchor="t" anchorCtr="0"/>
        <a:lstStyle/>
        <a:p>
          <a:pPr algn="ctr"/>
          <a:r>
            <a:rPr lang="en-US" altLang="zh-TW" sz="1800" b="1" u="sng" dirty="0" smtClean="0"/>
            <a:t>Statistical Fetal Model Construction</a:t>
          </a:r>
        </a:p>
        <a:p>
          <a:pPr algn="ctr"/>
          <a:endParaRPr lang="en-US" altLang="zh-TW" sz="1800" b="1" u="sng" dirty="0" smtClean="0"/>
        </a:p>
        <a:p>
          <a:pPr algn="l"/>
          <a:r>
            <a:rPr lang="en-US" altLang="zh-TW" sz="1800" b="1" u="none" dirty="0" smtClean="0"/>
            <a:t>1</a:t>
          </a:r>
          <a:r>
            <a:rPr lang="en-US" altLang="zh-TW" sz="1600" b="1" u="none" dirty="0" smtClean="0"/>
            <a:t>.  Training Model Acquirement</a:t>
          </a:r>
        </a:p>
        <a:p>
          <a:pPr algn="l"/>
          <a:r>
            <a:rPr lang="en-US" altLang="zh-TW" sz="1600" b="1" u="none" dirty="0" smtClean="0"/>
            <a:t>3.  Statistical Model Construction</a:t>
          </a:r>
          <a:endParaRPr lang="zh-TW" altLang="en-US" sz="1600" b="1" u="none" dirty="0"/>
        </a:p>
      </dgm:t>
    </dgm:pt>
    <dgm:pt modelId="{41967F95-FEA8-431A-895C-CFC403ACDA63}" type="parTrans" cxnId="{A4C8DF76-9742-4DB9-99B5-ACB03FB0324D}">
      <dgm:prSet/>
      <dgm:spPr/>
      <dgm:t>
        <a:bodyPr/>
        <a:lstStyle/>
        <a:p>
          <a:endParaRPr lang="zh-TW" altLang="en-US" sz="3200" b="1"/>
        </a:p>
      </dgm:t>
    </dgm:pt>
    <dgm:pt modelId="{89A8E1DA-C99B-4F53-8C40-10BD1F0F119A}" type="sibTrans" cxnId="{A4C8DF76-9742-4DB9-99B5-ACB03FB0324D}">
      <dgm:prSet custT="1"/>
      <dgm:spPr/>
      <dgm:t>
        <a:bodyPr/>
        <a:lstStyle/>
        <a:p>
          <a:endParaRPr lang="zh-TW" altLang="en-US" sz="1200" b="1"/>
        </a:p>
      </dgm:t>
    </dgm:pt>
    <dgm:pt modelId="{7D30FDF7-48D5-4473-A3D2-26EFF917BC2A}">
      <dgm:prSet phldrT="[文字]" custT="1"/>
      <dgm:spPr/>
      <dgm:t>
        <a:bodyPr anchor="t" anchorCtr="0"/>
        <a:lstStyle/>
        <a:p>
          <a:pPr algn="ctr"/>
          <a:r>
            <a:rPr lang="en-US" altLang="zh-TW" sz="1800" b="1" u="sng" dirty="0" smtClean="0"/>
            <a:t>Model-based Segmentation</a:t>
          </a:r>
        </a:p>
        <a:p>
          <a:pPr algn="l"/>
          <a:endParaRPr lang="en-US" altLang="zh-TW" sz="1800" b="1" dirty="0" smtClean="0"/>
        </a:p>
        <a:p>
          <a:pPr algn="l"/>
          <a:r>
            <a:rPr lang="en-US" altLang="zh-TW" sz="1600" b="1" dirty="0" smtClean="0"/>
            <a:t>1.  MSP-based Registration</a:t>
          </a:r>
        </a:p>
        <a:p>
          <a:pPr algn="l"/>
          <a:r>
            <a:rPr lang="en-US" altLang="zh-TW" sz="1600" b="1" dirty="0" smtClean="0"/>
            <a:t>2. 3-D Segmentation by Model Deformation</a:t>
          </a:r>
          <a:endParaRPr lang="zh-TW" altLang="en-US" sz="1600" b="1" dirty="0"/>
        </a:p>
      </dgm:t>
    </dgm:pt>
    <dgm:pt modelId="{E25149BA-C731-48A5-87CD-95F70400CE1B}" type="parTrans" cxnId="{99C307B0-9BCA-4828-BE71-BCF0CEB9A0E1}">
      <dgm:prSet/>
      <dgm:spPr/>
      <dgm:t>
        <a:bodyPr/>
        <a:lstStyle/>
        <a:p>
          <a:endParaRPr lang="zh-TW" altLang="en-US" sz="3200" b="1"/>
        </a:p>
      </dgm:t>
    </dgm:pt>
    <dgm:pt modelId="{475B0568-8666-4E71-B2C6-5AA9197E8CC8}" type="sibTrans" cxnId="{99C307B0-9BCA-4828-BE71-BCF0CEB9A0E1}">
      <dgm:prSet custT="1"/>
      <dgm:spPr/>
      <dgm:t>
        <a:bodyPr/>
        <a:lstStyle/>
        <a:p>
          <a:endParaRPr lang="zh-TW" altLang="en-US" sz="1200" b="1"/>
        </a:p>
      </dgm:t>
    </dgm:pt>
    <dgm:pt modelId="{7A6DE1E6-FCBF-4D63-9A26-7EAACD5868C8}">
      <dgm:prSet phldrT="[文字]" custT="1"/>
      <dgm:spPr>
        <a:solidFill>
          <a:srgbClr val="BDD2F2"/>
        </a:solidFill>
      </dgm:spPr>
      <dgm:t>
        <a:bodyPr/>
        <a:lstStyle/>
        <a:p>
          <a:r>
            <a:rPr lang="en-US" altLang="zh-TW" sz="1600" b="1" dirty="0" smtClean="0"/>
            <a:t>Image Dataset</a:t>
          </a:r>
          <a:endParaRPr lang="zh-TW" altLang="en-US" sz="1600" b="1" dirty="0"/>
        </a:p>
      </dgm:t>
    </dgm:pt>
    <dgm:pt modelId="{5A5845C7-85C6-4958-A0F1-3AE3B4A5C027}" type="parTrans" cxnId="{088C18F4-86BD-4104-A304-D851D1988139}">
      <dgm:prSet/>
      <dgm:spPr/>
      <dgm:t>
        <a:bodyPr/>
        <a:lstStyle/>
        <a:p>
          <a:endParaRPr lang="zh-TW" altLang="en-US" sz="3200" b="1"/>
        </a:p>
      </dgm:t>
    </dgm:pt>
    <dgm:pt modelId="{881B6A50-0FCF-4AB9-B74E-62EA248B848F}" type="sibTrans" cxnId="{088C18F4-86BD-4104-A304-D851D1988139}">
      <dgm:prSet custT="1"/>
      <dgm:spPr/>
      <dgm:t>
        <a:bodyPr/>
        <a:lstStyle/>
        <a:p>
          <a:endParaRPr lang="zh-TW" altLang="en-US" sz="1200" b="1"/>
        </a:p>
      </dgm:t>
    </dgm:pt>
    <dgm:pt modelId="{5229A151-D81B-4434-A0D0-81CCF2C80283}">
      <dgm:prSet phldrT="[文字]" custT="1"/>
      <dgm:spPr>
        <a:solidFill>
          <a:srgbClr val="BDD2F2"/>
        </a:solidFill>
      </dgm:spPr>
      <dgm:t>
        <a:bodyPr/>
        <a:lstStyle/>
        <a:p>
          <a:r>
            <a:rPr lang="en-US" altLang="zh-TW" sz="1600" b="1" dirty="0" smtClean="0"/>
            <a:t>3-D Fetal Model &amp;  </a:t>
          </a:r>
        </a:p>
        <a:p>
          <a:r>
            <a:rPr lang="en-US" altLang="zh-TW" sz="1400" b="1" dirty="0" smtClean="0"/>
            <a:t>Growth Parameters</a:t>
          </a:r>
        </a:p>
      </dgm:t>
    </dgm:pt>
    <dgm:pt modelId="{965642E6-E2CD-4792-9A63-883DA250C2A7}" type="parTrans" cxnId="{C7FF74C6-8BA9-4A29-A677-F2854D165ED0}">
      <dgm:prSet/>
      <dgm:spPr/>
      <dgm:t>
        <a:bodyPr/>
        <a:lstStyle/>
        <a:p>
          <a:endParaRPr lang="zh-TW" altLang="en-US" sz="3200"/>
        </a:p>
      </dgm:t>
    </dgm:pt>
    <dgm:pt modelId="{F5C6968B-83FC-4F45-8A57-B3325BA66F41}" type="sibTrans" cxnId="{C7FF74C6-8BA9-4A29-A677-F2854D165ED0}">
      <dgm:prSet/>
      <dgm:spPr/>
      <dgm:t>
        <a:bodyPr/>
        <a:lstStyle/>
        <a:p>
          <a:endParaRPr lang="zh-TW" altLang="en-US" sz="3200"/>
        </a:p>
      </dgm:t>
    </dgm:pt>
    <dgm:pt modelId="{7AEA0F13-A65E-4BD4-83C0-86AEAAD903C7}">
      <dgm:prSet custT="1"/>
      <dgm:spPr>
        <a:solidFill>
          <a:srgbClr val="BDD2F2"/>
        </a:solidFill>
      </dgm:spPr>
      <dgm:t>
        <a:bodyPr/>
        <a:lstStyle/>
        <a:p>
          <a:r>
            <a:rPr lang="en-US" altLang="zh-TW" sz="1600" b="1" dirty="0" smtClean="0"/>
            <a:t>Statistical Model</a:t>
          </a:r>
          <a:endParaRPr lang="zh-TW" altLang="en-US" sz="1600" b="1" dirty="0"/>
        </a:p>
      </dgm:t>
    </dgm:pt>
    <dgm:pt modelId="{77AC6F45-0F5B-4939-9495-C9475EB6336E}" type="parTrans" cxnId="{7E1F1F38-B565-489D-8B89-33C1ECBE3BAF}">
      <dgm:prSet/>
      <dgm:spPr/>
      <dgm:t>
        <a:bodyPr/>
        <a:lstStyle/>
        <a:p>
          <a:endParaRPr lang="zh-TW" altLang="en-US" sz="1600"/>
        </a:p>
      </dgm:t>
    </dgm:pt>
    <dgm:pt modelId="{84923586-33B1-44F0-B68D-6260DA01923E}" type="sibTrans" cxnId="{7E1F1F38-B565-489D-8B89-33C1ECBE3BAF}">
      <dgm:prSet custT="1"/>
      <dgm:spPr/>
      <dgm:t>
        <a:bodyPr/>
        <a:lstStyle/>
        <a:p>
          <a:endParaRPr lang="zh-TW" altLang="en-US" sz="1100"/>
        </a:p>
      </dgm:t>
    </dgm:pt>
    <dgm:pt modelId="{5A600F15-393B-4B90-B68B-C82470B76E3F}" type="pres">
      <dgm:prSet presAssocID="{30630652-BB89-4240-9588-39A8AE80CADB}" presName="Name0" presStyleCnt="0">
        <dgm:presLayoutVars>
          <dgm:dir/>
          <dgm:resizeHandles val="exact"/>
        </dgm:presLayoutVars>
      </dgm:prSet>
      <dgm:spPr/>
      <dgm:t>
        <a:bodyPr/>
        <a:lstStyle/>
        <a:p>
          <a:endParaRPr lang="zh-TW" altLang="en-US"/>
        </a:p>
      </dgm:t>
    </dgm:pt>
    <dgm:pt modelId="{83D55B8F-8C44-4930-B830-4474D2E215FD}" type="pres">
      <dgm:prSet presAssocID="{7A6DE1E6-FCBF-4D63-9A26-7EAACD5868C8}" presName="node" presStyleLbl="node1" presStyleIdx="0" presStyleCnt="5" custScaleX="86906" custScaleY="117439" custLinFactNeighborX="29216" custLinFactNeighborY="-3075">
        <dgm:presLayoutVars>
          <dgm:bulletEnabled val="1"/>
        </dgm:presLayoutVars>
      </dgm:prSet>
      <dgm:spPr/>
      <dgm:t>
        <a:bodyPr/>
        <a:lstStyle/>
        <a:p>
          <a:endParaRPr lang="zh-TW" altLang="en-US"/>
        </a:p>
      </dgm:t>
    </dgm:pt>
    <dgm:pt modelId="{7E13C0CF-39F7-47FF-BA77-E821679DC9D9}" type="pres">
      <dgm:prSet presAssocID="{881B6A50-0FCF-4AB9-B74E-62EA248B848F}" presName="sibTrans" presStyleLbl="sibTrans2D1" presStyleIdx="0" presStyleCnt="4"/>
      <dgm:spPr/>
      <dgm:t>
        <a:bodyPr/>
        <a:lstStyle/>
        <a:p>
          <a:endParaRPr lang="zh-TW" altLang="en-US"/>
        </a:p>
      </dgm:t>
    </dgm:pt>
    <dgm:pt modelId="{26E89E2E-DFF6-496D-BAE1-3C9993AE9C97}" type="pres">
      <dgm:prSet presAssocID="{881B6A50-0FCF-4AB9-B74E-62EA248B848F}" presName="connectorText" presStyleLbl="sibTrans2D1" presStyleIdx="0" presStyleCnt="4"/>
      <dgm:spPr/>
      <dgm:t>
        <a:bodyPr/>
        <a:lstStyle/>
        <a:p>
          <a:endParaRPr lang="zh-TW" altLang="en-US"/>
        </a:p>
      </dgm:t>
    </dgm:pt>
    <dgm:pt modelId="{9E8AC66E-A0F0-40AF-9F4D-0A422F41DAF5}" type="pres">
      <dgm:prSet presAssocID="{11156382-F75B-4365-9C62-10F71CB5C86F}" presName="node" presStyleLbl="node1" presStyleIdx="1" presStyleCnt="5" custScaleX="218529" custScaleY="194155" custLinFactNeighborY="-12649">
        <dgm:presLayoutVars>
          <dgm:bulletEnabled val="1"/>
        </dgm:presLayoutVars>
      </dgm:prSet>
      <dgm:spPr/>
      <dgm:t>
        <a:bodyPr/>
        <a:lstStyle/>
        <a:p>
          <a:endParaRPr lang="zh-TW" altLang="en-US"/>
        </a:p>
      </dgm:t>
    </dgm:pt>
    <dgm:pt modelId="{BF0BF5A1-BE7F-42F0-859C-ED9323E3D24C}" type="pres">
      <dgm:prSet presAssocID="{89A8E1DA-C99B-4F53-8C40-10BD1F0F119A}" presName="sibTrans" presStyleLbl="sibTrans2D1" presStyleIdx="1" presStyleCnt="4"/>
      <dgm:spPr/>
      <dgm:t>
        <a:bodyPr/>
        <a:lstStyle/>
        <a:p>
          <a:endParaRPr lang="zh-TW" altLang="en-US"/>
        </a:p>
      </dgm:t>
    </dgm:pt>
    <dgm:pt modelId="{348A29F1-756A-4B74-B1D5-EFEBE189A313}" type="pres">
      <dgm:prSet presAssocID="{89A8E1DA-C99B-4F53-8C40-10BD1F0F119A}" presName="connectorText" presStyleLbl="sibTrans2D1" presStyleIdx="1" presStyleCnt="4"/>
      <dgm:spPr/>
      <dgm:t>
        <a:bodyPr/>
        <a:lstStyle/>
        <a:p>
          <a:endParaRPr lang="zh-TW" altLang="en-US"/>
        </a:p>
      </dgm:t>
    </dgm:pt>
    <dgm:pt modelId="{6D693115-6D72-49C3-9BD3-8F954731A37C}" type="pres">
      <dgm:prSet presAssocID="{7AEA0F13-A65E-4BD4-83C0-86AEAAD903C7}" presName="node" presStyleLbl="node1" presStyleIdx="2" presStyleCnt="5" custScaleX="93515" custScaleY="115389">
        <dgm:presLayoutVars>
          <dgm:bulletEnabled val="1"/>
        </dgm:presLayoutVars>
      </dgm:prSet>
      <dgm:spPr/>
      <dgm:t>
        <a:bodyPr/>
        <a:lstStyle/>
        <a:p>
          <a:endParaRPr lang="zh-TW" altLang="en-US"/>
        </a:p>
      </dgm:t>
    </dgm:pt>
    <dgm:pt modelId="{29935D5B-EF91-4C19-B754-40D7B2715A13}" type="pres">
      <dgm:prSet presAssocID="{84923586-33B1-44F0-B68D-6260DA01923E}" presName="sibTrans" presStyleLbl="sibTrans2D1" presStyleIdx="2" presStyleCnt="4"/>
      <dgm:spPr/>
      <dgm:t>
        <a:bodyPr/>
        <a:lstStyle/>
        <a:p>
          <a:endParaRPr lang="zh-TW" altLang="en-US"/>
        </a:p>
      </dgm:t>
    </dgm:pt>
    <dgm:pt modelId="{FAB23F86-00E3-432C-A0B8-C94EDD387B93}" type="pres">
      <dgm:prSet presAssocID="{84923586-33B1-44F0-B68D-6260DA01923E}" presName="connectorText" presStyleLbl="sibTrans2D1" presStyleIdx="2" presStyleCnt="4"/>
      <dgm:spPr/>
      <dgm:t>
        <a:bodyPr/>
        <a:lstStyle/>
        <a:p>
          <a:endParaRPr lang="zh-TW" altLang="en-US"/>
        </a:p>
      </dgm:t>
    </dgm:pt>
    <dgm:pt modelId="{241724BD-CFC7-41CB-A814-F0C247C094C9}" type="pres">
      <dgm:prSet presAssocID="{7D30FDF7-48D5-4473-A3D2-26EFF917BC2A}" presName="node" presStyleLbl="node1" presStyleIdx="3" presStyleCnt="5" custScaleX="196165" custScaleY="194155" custLinFactNeighborX="-21075" custLinFactNeighborY="27">
        <dgm:presLayoutVars>
          <dgm:bulletEnabled val="1"/>
        </dgm:presLayoutVars>
      </dgm:prSet>
      <dgm:spPr/>
      <dgm:t>
        <a:bodyPr/>
        <a:lstStyle/>
        <a:p>
          <a:endParaRPr lang="zh-TW" altLang="en-US"/>
        </a:p>
      </dgm:t>
    </dgm:pt>
    <dgm:pt modelId="{B1E9BE8E-1B09-46E4-B5A1-3F3C8EC482AC}" type="pres">
      <dgm:prSet presAssocID="{475B0568-8666-4E71-B2C6-5AA9197E8CC8}" presName="sibTrans" presStyleLbl="sibTrans2D1" presStyleIdx="3" presStyleCnt="4"/>
      <dgm:spPr/>
      <dgm:t>
        <a:bodyPr/>
        <a:lstStyle/>
        <a:p>
          <a:endParaRPr lang="zh-TW" altLang="en-US"/>
        </a:p>
      </dgm:t>
    </dgm:pt>
    <dgm:pt modelId="{D2077B50-92A4-44C0-BE10-EF46AEB5428F}" type="pres">
      <dgm:prSet presAssocID="{475B0568-8666-4E71-B2C6-5AA9197E8CC8}" presName="connectorText" presStyleLbl="sibTrans2D1" presStyleIdx="3" presStyleCnt="4"/>
      <dgm:spPr/>
      <dgm:t>
        <a:bodyPr/>
        <a:lstStyle/>
        <a:p>
          <a:endParaRPr lang="zh-TW" altLang="en-US"/>
        </a:p>
      </dgm:t>
    </dgm:pt>
    <dgm:pt modelId="{03547260-6700-49E7-8375-641B32C156B3}" type="pres">
      <dgm:prSet presAssocID="{5229A151-D81B-4434-A0D0-81CCF2C80283}" presName="node" presStyleLbl="node1" presStyleIdx="4" presStyleCnt="5" custScaleX="97112" custScaleY="113339" custLinFactNeighborX="-42138">
        <dgm:presLayoutVars>
          <dgm:bulletEnabled val="1"/>
        </dgm:presLayoutVars>
      </dgm:prSet>
      <dgm:spPr/>
      <dgm:t>
        <a:bodyPr/>
        <a:lstStyle/>
        <a:p>
          <a:endParaRPr lang="zh-TW" altLang="en-US"/>
        </a:p>
      </dgm:t>
    </dgm:pt>
  </dgm:ptLst>
  <dgm:cxnLst>
    <dgm:cxn modelId="{7E1F1F38-B565-489D-8B89-33C1ECBE3BAF}" srcId="{30630652-BB89-4240-9588-39A8AE80CADB}" destId="{7AEA0F13-A65E-4BD4-83C0-86AEAAD903C7}" srcOrd="2" destOrd="0" parTransId="{77AC6F45-0F5B-4939-9495-C9475EB6336E}" sibTransId="{84923586-33B1-44F0-B68D-6260DA01923E}"/>
    <dgm:cxn modelId="{42BE2FB9-DC38-46E8-AB20-846528246BB4}" type="presOf" srcId="{475B0568-8666-4E71-B2C6-5AA9197E8CC8}" destId="{B1E9BE8E-1B09-46E4-B5A1-3F3C8EC482AC}" srcOrd="0" destOrd="0" presId="urn:microsoft.com/office/officeart/2005/8/layout/process1"/>
    <dgm:cxn modelId="{A4C8DF76-9742-4DB9-99B5-ACB03FB0324D}" srcId="{30630652-BB89-4240-9588-39A8AE80CADB}" destId="{11156382-F75B-4365-9C62-10F71CB5C86F}" srcOrd="1" destOrd="0" parTransId="{41967F95-FEA8-431A-895C-CFC403ACDA63}" sibTransId="{89A8E1DA-C99B-4F53-8C40-10BD1F0F119A}"/>
    <dgm:cxn modelId="{B6DC1DB3-1C43-4350-9898-136F45A77A3F}" type="presOf" srcId="{7D30FDF7-48D5-4473-A3D2-26EFF917BC2A}" destId="{241724BD-CFC7-41CB-A814-F0C247C094C9}" srcOrd="0" destOrd="0" presId="urn:microsoft.com/office/officeart/2005/8/layout/process1"/>
    <dgm:cxn modelId="{2B6F1277-5C81-48ED-B4B1-607D0D274FF3}" type="presOf" srcId="{30630652-BB89-4240-9588-39A8AE80CADB}" destId="{5A600F15-393B-4B90-B68B-C82470B76E3F}" srcOrd="0" destOrd="0" presId="urn:microsoft.com/office/officeart/2005/8/layout/process1"/>
    <dgm:cxn modelId="{088C18F4-86BD-4104-A304-D851D1988139}" srcId="{30630652-BB89-4240-9588-39A8AE80CADB}" destId="{7A6DE1E6-FCBF-4D63-9A26-7EAACD5868C8}" srcOrd="0" destOrd="0" parTransId="{5A5845C7-85C6-4958-A0F1-3AE3B4A5C027}" sibTransId="{881B6A50-0FCF-4AB9-B74E-62EA248B848F}"/>
    <dgm:cxn modelId="{FE670029-60F5-4674-83C4-7A3447374707}" type="presOf" srcId="{84923586-33B1-44F0-B68D-6260DA01923E}" destId="{FAB23F86-00E3-432C-A0B8-C94EDD387B93}" srcOrd="1" destOrd="0" presId="urn:microsoft.com/office/officeart/2005/8/layout/process1"/>
    <dgm:cxn modelId="{A268E8AB-09BD-4DAE-8D43-77F428132C85}" type="presOf" srcId="{84923586-33B1-44F0-B68D-6260DA01923E}" destId="{29935D5B-EF91-4C19-B754-40D7B2715A13}" srcOrd="0" destOrd="0" presId="urn:microsoft.com/office/officeart/2005/8/layout/process1"/>
    <dgm:cxn modelId="{A84A4D46-3713-4C48-912C-8A99D40DBC6F}" type="presOf" srcId="{881B6A50-0FCF-4AB9-B74E-62EA248B848F}" destId="{26E89E2E-DFF6-496D-BAE1-3C9993AE9C97}" srcOrd="1" destOrd="0" presId="urn:microsoft.com/office/officeart/2005/8/layout/process1"/>
    <dgm:cxn modelId="{C7FF74C6-8BA9-4A29-A677-F2854D165ED0}" srcId="{30630652-BB89-4240-9588-39A8AE80CADB}" destId="{5229A151-D81B-4434-A0D0-81CCF2C80283}" srcOrd="4" destOrd="0" parTransId="{965642E6-E2CD-4792-9A63-883DA250C2A7}" sibTransId="{F5C6968B-83FC-4F45-8A57-B3325BA66F41}"/>
    <dgm:cxn modelId="{1936EF8A-8A63-40E0-9F4E-A595540E2540}" type="presOf" srcId="{881B6A50-0FCF-4AB9-B74E-62EA248B848F}" destId="{7E13C0CF-39F7-47FF-BA77-E821679DC9D9}" srcOrd="0" destOrd="0" presId="urn:microsoft.com/office/officeart/2005/8/layout/process1"/>
    <dgm:cxn modelId="{99C307B0-9BCA-4828-BE71-BCF0CEB9A0E1}" srcId="{30630652-BB89-4240-9588-39A8AE80CADB}" destId="{7D30FDF7-48D5-4473-A3D2-26EFF917BC2A}" srcOrd="3" destOrd="0" parTransId="{E25149BA-C731-48A5-87CD-95F70400CE1B}" sibTransId="{475B0568-8666-4E71-B2C6-5AA9197E8CC8}"/>
    <dgm:cxn modelId="{3ECD1FBA-2222-4444-A6EB-B4EF1C722C33}" type="presOf" srcId="{89A8E1DA-C99B-4F53-8C40-10BD1F0F119A}" destId="{BF0BF5A1-BE7F-42F0-859C-ED9323E3D24C}" srcOrd="0" destOrd="0" presId="urn:microsoft.com/office/officeart/2005/8/layout/process1"/>
    <dgm:cxn modelId="{D8CA3390-68B6-4A08-AC00-510CC956AC19}" type="presOf" srcId="{5229A151-D81B-4434-A0D0-81CCF2C80283}" destId="{03547260-6700-49E7-8375-641B32C156B3}" srcOrd="0" destOrd="0" presId="urn:microsoft.com/office/officeart/2005/8/layout/process1"/>
    <dgm:cxn modelId="{74FC6C51-8060-4089-BE79-8A352050B9D5}" type="presOf" srcId="{89A8E1DA-C99B-4F53-8C40-10BD1F0F119A}" destId="{348A29F1-756A-4B74-B1D5-EFEBE189A313}" srcOrd="1" destOrd="0" presId="urn:microsoft.com/office/officeart/2005/8/layout/process1"/>
    <dgm:cxn modelId="{456CC15A-29C3-43EB-804D-22963D2BB9AE}" type="presOf" srcId="{7A6DE1E6-FCBF-4D63-9A26-7EAACD5868C8}" destId="{83D55B8F-8C44-4930-B830-4474D2E215FD}" srcOrd="0" destOrd="0" presId="urn:microsoft.com/office/officeart/2005/8/layout/process1"/>
    <dgm:cxn modelId="{A95E33EE-CC72-48FE-940F-649EDF7F0E4B}" type="presOf" srcId="{7AEA0F13-A65E-4BD4-83C0-86AEAAD903C7}" destId="{6D693115-6D72-49C3-9BD3-8F954731A37C}" srcOrd="0" destOrd="0" presId="urn:microsoft.com/office/officeart/2005/8/layout/process1"/>
    <dgm:cxn modelId="{413B9118-2ED0-4905-91A0-1972462FEEBC}" type="presOf" srcId="{11156382-F75B-4365-9C62-10F71CB5C86F}" destId="{9E8AC66E-A0F0-40AF-9F4D-0A422F41DAF5}" srcOrd="0" destOrd="0" presId="urn:microsoft.com/office/officeart/2005/8/layout/process1"/>
    <dgm:cxn modelId="{CBF44A2D-1276-4F60-9F72-F5665076BDB9}" type="presOf" srcId="{475B0568-8666-4E71-B2C6-5AA9197E8CC8}" destId="{D2077B50-92A4-44C0-BE10-EF46AEB5428F}" srcOrd="1" destOrd="0" presId="urn:microsoft.com/office/officeart/2005/8/layout/process1"/>
    <dgm:cxn modelId="{B9F8AFED-AFAE-4403-A428-5B0785946877}" type="presParOf" srcId="{5A600F15-393B-4B90-B68B-C82470B76E3F}" destId="{83D55B8F-8C44-4930-B830-4474D2E215FD}" srcOrd="0" destOrd="0" presId="urn:microsoft.com/office/officeart/2005/8/layout/process1"/>
    <dgm:cxn modelId="{11D0D44F-ADA9-430F-B5F0-428E8EBBF1AD}" type="presParOf" srcId="{5A600F15-393B-4B90-B68B-C82470B76E3F}" destId="{7E13C0CF-39F7-47FF-BA77-E821679DC9D9}" srcOrd="1" destOrd="0" presId="urn:microsoft.com/office/officeart/2005/8/layout/process1"/>
    <dgm:cxn modelId="{67BDDEBB-8D6E-4ED6-9001-8F41A5A1521E}" type="presParOf" srcId="{7E13C0CF-39F7-47FF-BA77-E821679DC9D9}" destId="{26E89E2E-DFF6-496D-BAE1-3C9993AE9C97}" srcOrd="0" destOrd="0" presId="urn:microsoft.com/office/officeart/2005/8/layout/process1"/>
    <dgm:cxn modelId="{8114D950-697F-4D22-BF08-ECA301320154}" type="presParOf" srcId="{5A600F15-393B-4B90-B68B-C82470B76E3F}" destId="{9E8AC66E-A0F0-40AF-9F4D-0A422F41DAF5}" srcOrd="2" destOrd="0" presId="urn:microsoft.com/office/officeart/2005/8/layout/process1"/>
    <dgm:cxn modelId="{DCC5DEB3-F50B-42A4-9545-2F8055AE518B}" type="presParOf" srcId="{5A600F15-393B-4B90-B68B-C82470B76E3F}" destId="{BF0BF5A1-BE7F-42F0-859C-ED9323E3D24C}" srcOrd="3" destOrd="0" presId="urn:microsoft.com/office/officeart/2005/8/layout/process1"/>
    <dgm:cxn modelId="{D6DE2403-185E-43B7-A5F9-096CB74ECC2A}" type="presParOf" srcId="{BF0BF5A1-BE7F-42F0-859C-ED9323E3D24C}" destId="{348A29F1-756A-4B74-B1D5-EFEBE189A313}" srcOrd="0" destOrd="0" presId="urn:microsoft.com/office/officeart/2005/8/layout/process1"/>
    <dgm:cxn modelId="{D5E96969-5F93-4A35-9212-2CD3F3DF0FE3}" type="presParOf" srcId="{5A600F15-393B-4B90-B68B-C82470B76E3F}" destId="{6D693115-6D72-49C3-9BD3-8F954731A37C}" srcOrd="4" destOrd="0" presId="urn:microsoft.com/office/officeart/2005/8/layout/process1"/>
    <dgm:cxn modelId="{00671638-BE73-4D1F-993A-313971A63BEA}" type="presParOf" srcId="{5A600F15-393B-4B90-B68B-C82470B76E3F}" destId="{29935D5B-EF91-4C19-B754-40D7B2715A13}" srcOrd="5" destOrd="0" presId="urn:microsoft.com/office/officeart/2005/8/layout/process1"/>
    <dgm:cxn modelId="{0BC957D9-EB2A-4480-8DAE-DC6FCD82246A}" type="presParOf" srcId="{29935D5B-EF91-4C19-B754-40D7B2715A13}" destId="{FAB23F86-00E3-432C-A0B8-C94EDD387B93}" srcOrd="0" destOrd="0" presId="urn:microsoft.com/office/officeart/2005/8/layout/process1"/>
    <dgm:cxn modelId="{EFF2AE7D-B5C9-4DB6-9E33-2B25B23D156B}" type="presParOf" srcId="{5A600F15-393B-4B90-B68B-C82470B76E3F}" destId="{241724BD-CFC7-41CB-A814-F0C247C094C9}" srcOrd="6" destOrd="0" presId="urn:microsoft.com/office/officeart/2005/8/layout/process1"/>
    <dgm:cxn modelId="{A366FE76-3ACC-4176-9146-3F85CA27E950}" type="presParOf" srcId="{5A600F15-393B-4B90-B68B-C82470B76E3F}" destId="{B1E9BE8E-1B09-46E4-B5A1-3F3C8EC482AC}" srcOrd="7" destOrd="0" presId="urn:microsoft.com/office/officeart/2005/8/layout/process1"/>
    <dgm:cxn modelId="{9666A5C5-F9A7-427D-B1E2-A8D2AACC2FC7}" type="presParOf" srcId="{B1E9BE8E-1B09-46E4-B5A1-3F3C8EC482AC}" destId="{D2077B50-92A4-44C0-BE10-EF46AEB5428F}" srcOrd="0" destOrd="0" presId="urn:microsoft.com/office/officeart/2005/8/layout/process1"/>
    <dgm:cxn modelId="{FEB3F480-7DD2-4991-BB1F-725C891F95C8}" type="presParOf" srcId="{5A600F15-393B-4B90-B68B-C82470B76E3F}" destId="{03547260-6700-49E7-8375-641B32C156B3}" srcOrd="8" destOrd="0" presId="urn:microsoft.com/office/officeart/2005/8/layout/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E31131-C328-4301-AA6F-A8E6EEFC7544}" type="doc">
      <dgm:prSet loTypeId="urn:microsoft.com/office/officeart/2005/8/layout/process2" loCatId="process" qsTypeId="urn:microsoft.com/office/officeart/2005/8/quickstyle/simple1" qsCatId="simple" csTypeId="urn:microsoft.com/office/officeart/2005/8/colors/accent1_1" csCatId="accent1" phldr="1"/>
      <dgm:spPr/>
      <dgm:t>
        <a:bodyPr/>
        <a:lstStyle/>
        <a:p>
          <a:endParaRPr lang="zh-TW" altLang="en-US"/>
        </a:p>
      </dgm:t>
    </dgm:pt>
    <dgm:pt modelId="{2FD874BE-DDAD-4CC1-B628-A4EAE780161A}">
      <dgm:prSet phldrT="[文字]" custT="1"/>
      <dgm:spPr/>
      <dgm:t>
        <a:bodyPr/>
        <a:lstStyle/>
        <a:p>
          <a:r>
            <a:rPr lang="en-US" altLang="zh-TW" sz="1800" b="1" dirty="0" smtClean="0"/>
            <a:t>Initialization</a:t>
          </a:r>
          <a:endParaRPr lang="zh-TW" altLang="en-US" sz="1800" b="1" dirty="0"/>
        </a:p>
      </dgm:t>
    </dgm:pt>
    <dgm:pt modelId="{605A567F-C4A4-4FE2-A683-6C289979A592}" type="parTrans" cxnId="{D3DDB773-CC2A-4142-ABD2-174053328D32}">
      <dgm:prSet/>
      <dgm:spPr/>
      <dgm:t>
        <a:bodyPr/>
        <a:lstStyle/>
        <a:p>
          <a:endParaRPr lang="zh-TW" altLang="en-US" sz="2400" b="1"/>
        </a:p>
      </dgm:t>
    </dgm:pt>
    <dgm:pt modelId="{A716E80C-2874-4FA3-ACD8-9FC75AB2243A}" type="sibTrans" cxnId="{D3DDB773-CC2A-4142-ABD2-174053328D32}">
      <dgm:prSet custT="1"/>
      <dgm:spPr/>
      <dgm:t>
        <a:bodyPr/>
        <a:lstStyle/>
        <a:p>
          <a:endParaRPr lang="zh-TW" altLang="en-US" sz="1100" b="1"/>
        </a:p>
      </dgm:t>
    </dgm:pt>
    <dgm:pt modelId="{C0E569E0-CEB4-4F0B-83B3-FC3D7ED8A659}">
      <dgm:prSet phldrT="[文字]" custT="1"/>
      <dgm:spPr>
        <a:solidFill>
          <a:srgbClr val="BDD2F2"/>
        </a:solidFill>
      </dgm:spPr>
      <dgm:t>
        <a:bodyPr/>
        <a:lstStyle/>
        <a:p>
          <a:r>
            <a:rPr lang="en-US" altLang="zh-TW" sz="1800" b="1" dirty="0" smtClean="0"/>
            <a:t>The information of MSP</a:t>
          </a:r>
          <a:endParaRPr lang="zh-TW" altLang="en-US" sz="1800" b="1" dirty="0"/>
        </a:p>
      </dgm:t>
    </dgm:pt>
    <dgm:pt modelId="{5318A338-05F1-4DA3-AD6C-DADF3671571C}" type="parTrans" cxnId="{841CE519-6427-4AFD-A04C-F8A7D0A93067}">
      <dgm:prSet/>
      <dgm:spPr/>
      <dgm:t>
        <a:bodyPr/>
        <a:lstStyle/>
        <a:p>
          <a:endParaRPr lang="zh-TW" altLang="en-US" sz="2400" b="1"/>
        </a:p>
      </dgm:t>
    </dgm:pt>
    <dgm:pt modelId="{B8678584-9875-4EF5-B6D5-4782AA8925BD}" type="sibTrans" cxnId="{841CE519-6427-4AFD-A04C-F8A7D0A93067}">
      <dgm:prSet/>
      <dgm:spPr/>
      <dgm:t>
        <a:bodyPr/>
        <a:lstStyle/>
        <a:p>
          <a:endParaRPr lang="zh-TW" altLang="en-US" sz="2400" b="1"/>
        </a:p>
      </dgm:t>
    </dgm:pt>
    <dgm:pt modelId="{A0647B2A-668E-413B-A5DC-D8A9415B1F89}">
      <dgm:prSet phldrT="[文字]" custT="1"/>
      <dgm:spPr/>
      <dgm:t>
        <a:bodyPr/>
        <a:lstStyle/>
        <a:p>
          <a:r>
            <a:rPr lang="en-US" altLang="zh-TW" sz="1800" b="1" dirty="0" smtClean="0"/>
            <a:t>Image Enhancement &amp; Noise Reduction</a:t>
          </a:r>
          <a:endParaRPr lang="zh-TW" altLang="en-US" sz="1800" b="1" dirty="0"/>
        </a:p>
      </dgm:t>
    </dgm:pt>
    <dgm:pt modelId="{1BED3491-E9FD-48DF-8A2D-DA48F677A5A0}" type="parTrans" cxnId="{62E076F0-07AF-4AE4-97B6-FE03847A037A}">
      <dgm:prSet/>
      <dgm:spPr/>
      <dgm:t>
        <a:bodyPr/>
        <a:lstStyle/>
        <a:p>
          <a:endParaRPr lang="zh-TW" altLang="en-US" sz="2400" b="1"/>
        </a:p>
      </dgm:t>
    </dgm:pt>
    <dgm:pt modelId="{64A2D7C0-B4F1-4B58-8CD5-0FA72C7E1D35}" type="sibTrans" cxnId="{62E076F0-07AF-4AE4-97B6-FE03847A037A}">
      <dgm:prSet custT="1"/>
      <dgm:spPr/>
      <dgm:t>
        <a:bodyPr/>
        <a:lstStyle/>
        <a:p>
          <a:endParaRPr lang="zh-TW" altLang="en-US" sz="1100" b="1"/>
        </a:p>
      </dgm:t>
    </dgm:pt>
    <dgm:pt modelId="{0CC49B6F-88ED-4BDB-BDC3-57E840176120}">
      <dgm:prSet phldrT="[文字]" custT="1"/>
      <dgm:spPr>
        <a:solidFill>
          <a:srgbClr val="BDD2F2"/>
        </a:solidFill>
        <a:ln>
          <a:solidFill>
            <a:srgbClr val="96B8D6"/>
          </a:solidFill>
        </a:ln>
      </dgm:spPr>
      <dgm:t>
        <a:bodyPr/>
        <a:lstStyle/>
        <a:p>
          <a:r>
            <a:rPr lang="en-US" altLang="zh-TW" sz="1800" b="1" dirty="0" smtClean="0"/>
            <a:t>3-D Fetal Ultrasound Image</a:t>
          </a:r>
          <a:endParaRPr lang="zh-TW" altLang="en-US" sz="1800" b="1" dirty="0"/>
        </a:p>
      </dgm:t>
    </dgm:pt>
    <dgm:pt modelId="{BEA3C213-BD5E-46A1-A327-032BFF733A5C}" type="parTrans" cxnId="{DFBCD0F4-A1C5-49FC-8EEA-D8715E1E7EE9}">
      <dgm:prSet/>
      <dgm:spPr/>
      <dgm:t>
        <a:bodyPr/>
        <a:lstStyle/>
        <a:p>
          <a:endParaRPr lang="zh-TW" altLang="en-US" sz="2400" b="1"/>
        </a:p>
      </dgm:t>
    </dgm:pt>
    <dgm:pt modelId="{762EAD4C-0AD3-499F-A772-246BE2355B5A}" type="sibTrans" cxnId="{DFBCD0F4-A1C5-49FC-8EEA-D8715E1E7EE9}">
      <dgm:prSet custT="1"/>
      <dgm:spPr/>
      <dgm:t>
        <a:bodyPr/>
        <a:lstStyle/>
        <a:p>
          <a:endParaRPr lang="zh-TW" altLang="en-US" sz="1100" b="1"/>
        </a:p>
      </dgm:t>
    </dgm:pt>
    <dgm:pt modelId="{0ED8C62F-A3DC-4A99-A127-B4FB2241EDD2}">
      <dgm:prSet custT="1"/>
      <dgm:spPr/>
      <dgm:t>
        <a:bodyPr/>
        <a:lstStyle/>
        <a:p>
          <a:r>
            <a:rPr lang="en-US" altLang="zh-TW" sz="1800" b="1" dirty="0" smtClean="0"/>
            <a:t>MSP Detection by Image and Anatomical Features</a:t>
          </a:r>
          <a:endParaRPr lang="zh-TW" altLang="en-US" sz="1800" b="1" dirty="0"/>
        </a:p>
      </dgm:t>
    </dgm:pt>
    <dgm:pt modelId="{60DC0B43-87A3-4D8C-9AF9-E6535BD06EA1}" type="parTrans" cxnId="{8320BFF9-F296-4093-996D-904711DFF19F}">
      <dgm:prSet/>
      <dgm:spPr/>
      <dgm:t>
        <a:bodyPr/>
        <a:lstStyle/>
        <a:p>
          <a:endParaRPr lang="zh-TW" altLang="en-US" sz="2400"/>
        </a:p>
      </dgm:t>
    </dgm:pt>
    <dgm:pt modelId="{44594809-6742-4552-B919-FCCA1D216C42}" type="sibTrans" cxnId="{8320BFF9-F296-4093-996D-904711DFF19F}">
      <dgm:prSet custT="1"/>
      <dgm:spPr/>
      <dgm:t>
        <a:bodyPr/>
        <a:lstStyle/>
        <a:p>
          <a:endParaRPr lang="zh-TW" altLang="en-US" sz="1100"/>
        </a:p>
      </dgm:t>
    </dgm:pt>
    <dgm:pt modelId="{43585FAF-F197-4B70-8019-8073A30CA520}" type="pres">
      <dgm:prSet presAssocID="{30E31131-C328-4301-AA6F-A8E6EEFC7544}" presName="linearFlow" presStyleCnt="0">
        <dgm:presLayoutVars>
          <dgm:resizeHandles val="exact"/>
        </dgm:presLayoutVars>
      </dgm:prSet>
      <dgm:spPr/>
      <dgm:t>
        <a:bodyPr/>
        <a:lstStyle/>
        <a:p>
          <a:endParaRPr lang="zh-TW" altLang="en-US"/>
        </a:p>
      </dgm:t>
    </dgm:pt>
    <dgm:pt modelId="{AE3135CE-060E-4CD0-AEB2-08B315AB3F80}" type="pres">
      <dgm:prSet presAssocID="{0CC49B6F-88ED-4BDB-BDC3-57E840176120}" presName="node" presStyleLbl="node1" presStyleIdx="0" presStyleCnt="5" custScaleX="169725">
        <dgm:presLayoutVars>
          <dgm:bulletEnabled val="1"/>
        </dgm:presLayoutVars>
      </dgm:prSet>
      <dgm:spPr/>
      <dgm:t>
        <a:bodyPr/>
        <a:lstStyle/>
        <a:p>
          <a:endParaRPr lang="zh-TW" altLang="en-US"/>
        </a:p>
      </dgm:t>
    </dgm:pt>
    <dgm:pt modelId="{9C38638E-7A9E-4D06-B90C-A7636363E049}" type="pres">
      <dgm:prSet presAssocID="{762EAD4C-0AD3-499F-A772-246BE2355B5A}" presName="sibTrans" presStyleLbl="sibTrans2D1" presStyleIdx="0" presStyleCnt="4"/>
      <dgm:spPr/>
      <dgm:t>
        <a:bodyPr/>
        <a:lstStyle/>
        <a:p>
          <a:endParaRPr lang="zh-TW" altLang="en-US"/>
        </a:p>
      </dgm:t>
    </dgm:pt>
    <dgm:pt modelId="{C5772B8E-6A89-4C92-B962-4ACA575253BA}" type="pres">
      <dgm:prSet presAssocID="{762EAD4C-0AD3-499F-A772-246BE2355B5A}" presName="connectorText" presStyleLbl="sibTrans2D1" presStyleIdx="0" presStyleCnt="4"/>
      <dgm:spPr/>
      <dgm:t>
        <a:bodyPr/>
        <a:lstStyle/>
        <a:p>
          <a:endParaRPr lang="zh-TW" altLang="en-US"/>
        </a:p>
      </dgm:t>
    </dgm:pt>
    <dgm:pt modelId="{694F7D84-8F04-4FEF-A1B8-02BF470BC0E8}" type="pres">
      <dgm:prSet presAssocID="{2FD874BE-DDAD-4CC1-B628-A4EAE780161A}" presName="node" presStyleLbl="node1" presStyleIdx="1" presStyleCnt="5" custScaleX="169725" custScaleY="88063">
        <dgm:presLayoutVars>
          <dgm:bulletEnabled val="1"/>
        </dgm:presLayoutVars>
      </dgm:prSet>
      <dgm:spPr/>
      <dgm:t>
        <a:bodyPr/>
        <a:lstStyle/>
        <a:p>
          <a:endParaRPr lang="zh-TW" altLang="en-US"/>
        </a:p>
      </dgm:t>
    </dgm:pt>
    <dgm:pt modelId="{64821F49-F61F-4358-B6DC-B24CA0AE9D82}" type="pres">
      <dgm:prSet presAssocID="{A716E80C-2874-4FA3-ACD8-9FC75AB2243A}" presName="sibTrans" presStyleLbl="sibTrans2D1" presStyleIdx="1" presStyleCnt="4"/>
      <dgm:spPr/>
      <dgm:t>
        <a:bodyPr/>
        <a:lstStyle/>
        <a:p>
          <a:endParaRPr lang="zh-TW" altLang="en-US"/>
        </a:p>
      </dgm:t>
    </dgm:pt>
    <dgm:pt modelId="{617EA5D6-6218-43F0-9339-994B2E4CB05C}" type="pres">
      <dgm:prSet presAssocID="{A716E80C-2874-4FA3-ACD8-9FC75AB2243A}" presName="connectorText" presStyleLbl="sibTrans2D1" presStyleIdx="1" presStyleCnt="4"/>
      <dgm:spPr/>
      <dgm:t>
        <a:bodyPr/>
        <a:lstStyle/>
        <a:p>
          <a:endParaRPr lang="zh-TW" altLang="en-US"/>
        </a:p>
      </dgm:t>
    </dgm:pt>
    <dgm:pt modelId="{20536CF2-8C27-41FA-876A-AD839F82D866}" type="pres">
      <dgm:prSet presAssocID="{A0647B2A-668E-413B-A5DC-D8A9415B1F89}" presName="node" presStyleLbl="node1" presStyleIdx="2" presStyleCnt="5" custScaleX="169725">
        <dgm:presLayoutVars>
          <dgm:bulletEnabled val="1"/>
        </dgm:presLayoutVars>
      </dgm:prSet>
      <dgm:spPr/>
      <dgm:t>
        <a:bodyPr/>
        <a:lstStyle/>
        <a:p>
          <a:endParaRPr lang="zh-TW" altLang="en-US"/>
        </a:p>
      </dgm:t>
    </dgm:pt>
    <dgm:pt modelId="{5E5801D1-87E3-4880-8C9E-A96FF5CEF374}" type="pres">
      <dgm:prSet presAssocID="{64A2D7C0-B4F1-4B58-8CD5-0FA72C7E1D35}" presName="sibTrans" presStyleLbl="sibTrans2D1" presStyleIdx="2" presStyleCnt="4"/>
      <dgm:spPr/>
      <dgm:t>
        <a:bodyPr/>
        <a:lstStyle/>
        <a:p>
          <a:endParaRPr lang="zh-TW" altLang="en-US"/>
        </a:p>
      </dgm:t>
    </dgm:pt>
    <dgm:pt modelId="{98513870-6AB1-4AFF-9CC3-ED7ED2DC244A}" type="pres">
      <dgm:prSet presAssocID="{64A2D7C0-B4F1-4B58-8CD5-0FA72C7E1D35}" presName="connectorText" presStyleLbl="sibTrans2D1" presStyleIdx="2" presStyleCnt="4"/>
      <dgm:spPr/>
      <dgm:t>
        <a:bodyPr/>
        <a:lstStyle/>
        <a:p>
          <a:endParaRPr lang="zh-TW" altLang="en-US"/>
        </a:p>
      </dgm:t>
    </dgm:pt>
    <dgm:pt modelId="{949164B1-0988-463C-B2EA-B11B1B8C362A}" type="pres">
      <dgm:prSet presAssocID="{0ED8C62F-A3DC-4A99-A127-B4FB2241EDD2}" presName="node" presStyleLbl="node1" presStyleIdx="3" presStyleCnt="5" custScaleX="169725" custScaleY="176596">
        <dgm:presLayoutVars>
          <dgm:bulletEnabled val="1"/>
        </dgm:presLayoutVars>
      </dgm:prSet>
      <dgm:spPr/>
      <dgm:t>
        <a:bodyPr/>
        <a:lstStyle/>
        <a:p>
          <a:endParaRPr lang="zh-TW" altLang="en-US"/>
        </a:p>
      </dgm:t>
    </dgm:pt>
    <dgm:pt modelId="{324360ED-BEAC-4198-B67E-B1965C2EA116}" type="pres">
      <dgm:prSet presAssocID="{44594809-6742-4552-B919-FCCA1D216C42}" presName="sibTrans" presStyleLbl="sibTrans2D1" presStyleIdx="3" presStyleCnt="4"/>
      <dgm:spPr/>
      <dgm:t>
        <a:bodyPr/>
        <a:lstStyle/>
        <a:p>
          <a:endParaRPr lang="zh-TW" altLang="en-US"/>
        </a:p>
      </dgm:t>
    </dgm:pt>
    <dgm:pt modelId="{E100389C-DAF1-4065-AB94-5D9DB90E2633}" type="pres">
      <dgm:prSet presAssocID="{44594809-6742-4552-B919-FCCA1D216C42}" presName="connectorText" presStyleLbl="sibTrans2D1" presStyleIdx="3" presStyleCnt="4"/>
      <dgm:spPr/>
      <dgm:t>
        <a:bodyPr/>
        <a:lstStyle/>
        <a:p>
          <a:endParaRPr lang="zh-TW" altLang="en-US"/>
        </a:p>
      </dgm:t>
    </dgm:pt>
    <dgm:pt modelId="{D4B028D2-E520-49E4-A941-8F2DC8D662B6}" type="pres">
      <dgm:prSet presAssocID="{C0E569E0-CEB4-4F0B-83B3-FC3D7ED8A659}" presName="node" presStyleLbl="node1" presStyleIdx="4" presStyleCnt="5" custScaleX="169725">
        <dgm:presLayoutVars>
          <dgm:bulletEnabled val="1"/>
        </dgm:presLayoutVars>
      </dgm:prSet>
      <dgm:spPr/>
      <dgm:t>
        <a:bodyPr/>
        <a:lstStyle/>
        <a:p>
          <a:endParaRPr lang="zh-TW" altLang="en-US"/>
        </a:p>
      </dgm:t>
    </dgm:pt>
  </dgm:ptLst>
  <dgm:cxnLst>
    <dgm:cxn modelId="{DFBCD0F4-A1C5-49FC-8EEA-D8715E1E7EE9}" srcId="{30E31131-C328-4301-AA6F-A8E6EEFC7544}" destId="{0CC49B6F-88ED-4BDB-BDC3-57E840176120}" srcOrd="0" destOrd="0" parTransId="{BEA3C213-BD5E-46A1-A327-032BFF733A5C}" sibTransId="{762EAD4C-0AD3-499F-A772-246BE2355B5A}"/>
    <dgm:cxn modelId="{533AFA75-DB14-44CB-8598-80507105C728}" type="presOf" srcId="{30E31131-C328-4301-AA6F-A8E6EEFC7544}" destId="{43585FAF-F197-4B70-8019-8073A30CA520}" srcOrd="0" destOrd="0" presId="urn:microsoft.com/office/officeart/2005/8/layout/process2"/>
    <dgm:cxn modelId="{E858B00B-ABC6-4E63-905B-C84ACA38C270}" type="presOf" srcId="{A716E80C-2874-4FA3-ACD8-9FC75AB2243A}" destId="{617EA5D6-6218-43F0-9339-994B2E4CB05C}" srcOrd="1" destOrd="0" presId="urn:microsoft.com/office/officeart/2005/8/layout/process2"/>
    <dgm:cxn modelId="{43D89C51-0FA8-4CA5-ACD1-2D43DAB4A25E}" type="presOf" srcId="{A716E80C-2874-4FA3-ACD8-9FC75AB2243A}" destId="{64821F49-F61F-4358-B6DC-B24CA0AE9D82}" srcOrd="0" destOrd="0" presId="urn:microsoft.com/office/officeart/2005/8/layout/process2"/>
    <dgm:cxn modelId="{45C30330-1371-4553-8F65-F904918554A3}" type="presOf" srcId="{64A2D7C0-B4F1-4B58-8CD5-0FA72C7E1D35}" destId="{5E5801D1-87E3-4880-8C9E-A96FF5CEF374}" srcOrd="0" destOrd="0" presId="urn:microsoft.com/office/officeart/2005/8/layout/process2"/>
    <dgm:cxn modelId="{4D99367F-FE9C-4C0B-896D-D499C41EABA2}" type="presOf" srcId="{44594809-6742-4552-B919-FCCA1D216C42}" destId="{324360ED-BEAC-4198-B67E-B1965C2EA116}" srcOrd="0" destOrd="0" presId="urn:microsoft.com/office/officeart/2005/8/layout/process2"/>
    <dgm:cxn modelId="{D3DDB773-CC2A-4142-ABD2-174053328D32}" srcId="{30E31131-C328-4301-AA6F-A8E6EEFC7544}" destId="{2FD874BE-DDAD-4CC1-B628-A4EAE780161A}" srcOrd="1" destOrd="0" parTransId="{605A567F-C4A4-4FE2-A683-6C289979A592}" sibTransId="{A716E80C-2874-4FA3-ACD8-9FC75AB2243A}"/>
    <dgm:cxn modelId="{8320BFF9-F296-4093-996D-904711DFF19F}" srcId="{30E31131-C328-4301-AA6F-A8E6EEFC7544}" destId="{0ED8C62F-A3DC-4A99-A127-B4FB2241EDD2}" srcOrd="3" destOrd="0" parTransId="{60DC0B43-87A3-4D8C-9AF9-E6535BD06EA1}" sibTransId="{44594809-6742-4552-B919-FCCA1D216C42}"/>
    <dgm:cxn modelId="{87DF649A-7BAF-4612-947D-A84A529C8793}" type="presOf" srcId="{762EAD4C-0AD3-499F-A772-246BE2355B5A}" destId="{C5772B8E-6A89-4C92-B962-4ACA575253BA}" srcOrd="1" destOrd="0" presId="urn:microsoft.com/office/officeart/2005/8/layout/process2"/>
    <dgm:cxn modelId="{10D4F78E-B90B-4311-8165-853556BD6A6E}" type="presOf" srcId="{64A2D7C0-B4F1-4B58-8CD5-0FA72C7E1D35}" destId="{98513870-6AB1-4AFF-9CC3-ED7ED2DC244A}" srcOrd="1" destOrd="0" presId="urn:microsoft.com/office/officeart/2005/8/layout/process2"/>
    <dgm:cxn modelId="{14A2F8A3-0DAD-41F4-8D1F-E08513C74481}" type="presOf" srcId="{C0E569E0-CEB4-4F0B-83B3-FC3D7ED8A659}" destId="{D4B028D2-E520-49E4-A941-8F2DC8D662B6}" srcOrd="0" destOrd="0" presId="urn:microsoft.com/office/officeart/2005/8/layout/process2"/>
    <dgm:cxn modelId="{7F33DC22-915B-45B6-B9AA-C4584FB1F4CF}" type="presOf" srcId="{762EAD4C-0AD3-499F-A772-246BE2355B5A}" destId="{9C38638E-7A9E-4D06-B90C-A7636363E049}" srcOrd="0" destOrd="0" presId="urn:microsoft.com/office/officeart/2005/8/layout/process2"/>
    <dgm:cxn modelId="{62E076F0-07AF-4AE4-97B6-FE03847A037A}" srcId="{30E31131-C328-4301-AA6F-A8E6EEFC7544}" destId="{A0647B2A-668E-413B-A5DC-D8A9415B1F89}" srcOrd="2" destOrd="0" parTransId="{1BED3491-E9FD-48DF-8A2D-DA48F677A5A0}" sibTransId="{64A2D7C0-B4F1-4B58-8CD5-0FA72C7E1D35}"/>
    <dgm:cxn modelId="{7F3BDBD8-6EBD-493A-9901-740071830299}" type="presOf" srcId="{44594809-6742-4552-B919-FCCA1D216C42}" destId="{E100389C-DAF1-4065-AB94-5D9DB90E2633}" srcOrd="1" destOrd="0" presId="urn:microsoft.com/office/officeart/2005/8/layout/process2"/>
    <dgm:cxn modelId="{5ADABB50-222D-4853-88C8-2D024F120438}" type="presOf" srcId="{A0647B2A-668E-413B-A5DC-D8A9415B1F89}" destId="{20536CF2-8C27-41FA-876A-AD839F82D866}" srcOrd="0" destOrd="0" presId="urn:microsoft.com/office/officeart/2005/8/layout/process2"/>
    <dgm:cxn modelId="{55DC5530-0A7E-41E4-B6D2-77087591224C}" type="presOf" srcId="{0CC49B6F-88ED-4BDB-BDC3-57E840176120}" destId="{AE3135CE-060E-4CD0-AEB2-08B315AB3F80}" srcOrd="0" destOrd="0" presId="urn:microsoft.com/office/officeart/2005/8/layout/process2"/>
    <dgm:cxn modelId="{58CDB546-F4F9-40EA-BE3B-200F73AFD473}" type="presOf" srcId="{2FD874BE-DDAD-4CC1-B628-A4EAE780161A}" destId="{694F7D84-8F04-4FEF-A1B8-02BF470BC0E8}" srcOrd="0" destOrd="0" presId="urn:microsoft.com/office/officeart/2005/8/layout/process2"/>
    <dgm:cxn modelId="{3A2E3758-AB30-4A76-829E-D162BBF63766}" type="presOf" srcId="{0ED8C62F-A3DC-4A99-A127-B4FB2241EDD2}" destId="{949164B1-0988-463C-B2EA-B11B1B8C362A}" srcOrd="0" destOrd="0" presId="urn:microsoft.com/office/officeart/2005/8/layout/process2"/>
    <dgm:cxn modelId="{841CE519-6427-4AFD-A04C-F8A7D0A93067}" srcId="{30E31131-C328-4301-AA6F-A8E6EEFC7544}" destId="{C0E569E0-CEB4-4F0B-83B3-FC3D7ED8A659}" srcOrd="4" destOrd="0" parTransId="{5318A338-05F1-4DA3-AD6C-DADF3671571C}" sibTransId="{B8678584-9875-4EF5-B6D5-4782AA8925BD}"/>
    <dgm:cxn modelId="{640501FF-4337-4086-9A51-E176E1D78781}" type="presParOf" srcId="{43585FAF-F197-4B70-8019-8073A30CA520}" destId="{AE3135CE-060E-4CD0-AEB2-08B315AB3F80}" srcOrd="0" destOrd="0" presId="urn:microsoft.com/office/officeart/2005/8/layout/process2"/>
    <dgm:cxn modelId="{1192238B-33BF-416B-B964-3D442CE12BA7}" type="presParOf" srcId="{43585FAF-F197-4B70-8019-8073A30CA520}" destId="{9C38638E-7A9E-4D06-B90C-A7636363E049}" srcOrd="1" destOrd="0" presId="urn:microsoft.com/office/officeart/2005/8/layout/process2"/>
    <dgm:cxn modelId="{9C1DDB02-216D-40CD-BE4C-F37F68976C08}" type="presParOf" srcId="{9C38638E-7A9E-4D06-B90C-A7636363E049}" destId="{C5772B8E-6A89-4C92-B962-4ACA575253BA}" srcOrd="0" destOrd="0" presId="urn:microsoft.com/office/officeart/2005/8/layout/process2"/>
    <dgm:cxn modelId="{CEA8D519-6356-4A54-902B-A91A37C31D6F}" type="presParOf" srcId="{43585FAF-F197-4B70-8019-8073A30CA520}" destId="{694F7D84-8F04-4FEF-A1B8-02BF470BC0E8}" srcOrd="2" destOrd="0" presId="urn:microsoft.com/office/officeart/2005/8/layout/process2"/>
    <dgm:cxn modelId="{C9BA497A-827B-4DAC-B1FA-AF48A8DCCF26}" type="presParOf" srcId="{43585FAF-F197-4B70-8019-8073A30CA520}" destId="{64821F49-F61F-4358-B6DC-B24CA0AE9D82}" srcOrd="3" destOrd="0" presId="urn:microsoft.com/office/officeart/2005/8/layout/process2"/>
    <dgm:cxn modelId="{2C856321-23C4-4442-B2E0-5D041D656D0B}" type="presParOf" srcId="{64821F49-F61F-4358-B6DC-B24CA0AE9D82}" destId="{617EA5D6-6218-43F0-9339-994B2E4CB05C}" srcOrd="0" destOrd="0" presId="urn:microsoft.com/office/officeart/2005/8/layout/process2"/>
    <dgm:cxn modelId="{06F0844B-7571-4D78-BADC-E36F3BB73FB2}" type="presParOf" srcId="{43585FAF-F197-4B70-8019-8073A30CA520}" destId="{20536CF2-8C27-41FA-876A-AD839F82D866}" srcOrd="4" destOrd="0" presId="urn:microsoft.com/office/officeart/2005/8/layout/process2"/>
    <dgm:cxn modelId="{A8B0400F-919D-425F-A9F2-EBD8E52781A4}" type="presParOf" srcId="{43585FAF-F197-4B70-8019-8073A30CA520}" destId="{5E5801D1-87E3-4880-8C9E-A96FF5CEF374}" srcOrd="5" destOrd="0" presId="urn:microsoft.com/office/officeart/2005/8/layout/process2"/>
    <dgm:cxn modelId="{0DDD3E8B-8AA0-4467-91BB-7052C0025E44}" type="presParOf" srcId="{5E5801D1-87E3-4880-8C9E-A96FF5CEF374}" destId="{98513870-6AB1-4AFF-9CC3-ED7ED2DC244A}" srcOrd="0" destOrd="0" presId="urn:microsoft.com/office/officeart/2005/8/layout/process2"/>
    <dgm:cxn modelId="{EA08E46E-B0DB-478D-B83F-9E96464C877A}" type="presParOf" srcId="{43585FAF-F197-4B70-8019-8073A30CA520}" destId="{949164B1-0988-463C-B2EA-B11B1B8C362A}" srcOrd="6" destOrd="0" presId="urn:microsoft.com/office/officeart/2005/8/layout/process2"/>
    <dgm:cxn modelId="{0C40C5CC-F1C8-4282-B417-9D43E6119152}" type="presParOf" srcId="{43585FAF-F197-4B70-8019-8073A30CA520}" destId="{324360ED-BEAC-4198-B67E-B1965C2EA116}" srcOrd="7" destOrd="0" presId="urn:microsoft.com/office/officeart/2005/8/layout/process2"/>
    <dgm:cxn modelId="{39D16816-B790-4E5F-9611-BC3048B2DAFC}" type="presParOf" srcId="{324360ED-BEAC-4198-B67E-B1965C2EA116}" destId="{E100389C-DAF1-4065-AB94-5D9DB90E2633}" srcOrd="0" destOrd="0" presId="urn:microsoft.com/office/officeart/2005/8/layout/process2"/>
    <dgm:cxn modelId="{CBD4A568-FED0-4922-A66F-2EA71C40E951}" type="presParOf" srcId="{43585FAF-F197-4B70-8019-8073A30CA520}" destId="{D4B028D2-E520-49E4-A941-8F2DC8D662B6}" srcOrd="8" destOrd="0" presId="urn:microsoft.com/office/officeart/2005/8/layout/process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630652-BB89-4240-9588-39A8AE80CADB}" type="doc">
      <dgm:prSet loTypeId="urn:microsoft.com/office/officeart/2005/8/layout/process2" loCatId="process" qsTypeId="urn:microsoft.com/office/officeart/2005/8/quickstyle/simple1" qsCatId="simple" csTypeId="urn:microsoft.com/office/officeart/2005/8/colors/accent1_1" csCatId="accent1" phldr="1"/>
      <dgm:spPr/>
    </dgm:pt>
    <dgm:pt modelId="{11156382-F75B-4365-9C62-10F71CB5C86F}">
      <dgm:prSet phldrT="[文字]" custT="1"/>
      <dgm:spPr/>
      <dgm:t>
        <a:bodyPr/>
        <a:lstStyle/>
        <a:p>
          <a:r>
            <a:rPr lang="en-US" altLang="zh-TW" sz="1800" b="1" dirty="0" smtClean="0"/>
            <a:t>ROI Extraction</a:t>
          </a:r>
          <a:endParaRPr lang="zh-TW" altLang="en-US" sz="1800" b="1" dirty="0"/>
        </a:p>
      </dgm:t>
    </dgm:pt>
    <dgm:pt modelId="{41967F95-FEA8-431A-895C-CFC403ACDA63}" type="parTrans" cxnId="{A4C8DF76-9742-4DB9-99B5-ACB03FB0324D}">
      <dgm:prSet/>
      <dgm:spPr/>
      <dgm:t>
        <a:bodyPr/>
        <a:lstStyle/>
        <a:p>
          <a:endParaRPr lang="zh-TW" altLang="en-US" sz="3200" b="1"/>
        </a:p>
      </dgm:t>
    </dgm:pt>
    <dgm:pt modelId="{89A8E1DA-C99B-4F53-8C40-10BD1F0F119A}" type="sibTrans" cxnId="{A4C8DF76-9742-4DB9-99B5-ACB03FB0324D}">
      <dgm:prSet custT="1"/>
      <dgm:spPr/>
      <dgm:t>
        <a:bodyPr/>
        <a:lstStyle/>
        <a:p>
          <a:endParaRPr lang="zh-TW" altLang="en-US" sz="1200" b="1"/>
        </a:p>
      </dgm:t>
    </dgm:pt>
    <dgm:pt modelId="{7D30FDF7-48D5-4473-A3D2-26EFF917BC2A}">
      <dgm:prSet phldrT="[文字]" custT="1"/>
      <dgm:spPr/>
      <dgm:t>
        <a:bodyPr/>
        <a:lstStyle/>
        <a:p>
          <a:r>
            <a:rPr lang="en-US" altLang="zh-TW" sz="1800" b="1" dirty="0" smtClean="0"/>
            <a:t>NT Segmentation</a:t>
          </a:r>
          <a:endParaRPr lang="zh-TW" altLang="en-US" sz="1800" b="1" dirty="0"/>
        </a:p>
      </dgm:t>
    </dgm:pt>
    <dgm:pt modelId="{E25149BA-C731-48A5-87CD-95F70400CE1B}" type="parTrans" cxnId="{99C307B0-9BCA-4828-BE71-BCF0CEB9A0E1}">
      <dgm:prSet/>
      <dgm:spPr/>
      <dgm:t>
        <a:bodyPr/>
        <a:lstStyle/>
        <a:p>
          <a:endParaRPr lang="zh-TW" altLang="en-US" sz="3200" b="1"/>
        </a:p>
      </dgm:t>
    </dgm:pt>
    <dgm:pt modelId="{475B0568-8666-4E71-B2C6-5AA9197E8CC8}" type="sibTrans" cxnId="{99C307B0-9BCA-4828-BE71-BCF0CEB9A0E1}">
      <dgm:prSet custT="1"/>
      <dgm:spPr/>
      <dgm:t>
        <a:bodyPr/>
        <a:lstStyle/>
        <a:p>
          <a:endParaRPr lang="zh-TW" altLang="en-US" sz="1200" b="1"/>
        </a:p>
      </dgm:t>
    </dgm:pt>
    <dgm:pt modelId="{7A6DE1E6-FCBF-4D63-9A26-7EAACD5868C8}">
      <dgm:prSet phldrT="[文字]" custT="1"/>
      <dgm:spPr>
        <a:solidFill>
          <a:srgbClr val="BDD2F2"/>
        </a:solidFill>
      </dgm:spPr>
      <dgm:t>
        <a:bodyPr/>
        <a:lstStyle/>
        <a:p>
          <a:r>
            <a:rPr lang="en-US" altLang="zh-TW" sz="1800" b="1" dirty="0" smtClean="0"/>
            <a:t>MSP Image</a:t>
          </a:r>
          <a:endParaRPr lang="zh-TW" altLang="en-US" sz="1800" b="1" dirty="0"/>
        </a:p>
      </dgm:t>
    </dgm:pt>
    <dgm:pt modelId="{5A5845C7-85C6-4958-A0F1-3AE3B4A5C027}" type="parTrans" cxnId="{088C18F4-86BD-4104-A304-D851D1988139}">
      <dgm:prSet/>
      <dgm:spPr/>
      <dgm:t>
        <a:bodyPr/>
        <a:lstStyle/>
        <a:p>
          <a:endParaRPr lang="zh-TW" altLang="en-US" sz="3200" b="1"/>
        </a:p>
      </dgm:t>
    </dgm:pt>
    <dgm:pt modelId="{881B6A50-0FCF-4AB9-B74E-62EA248B848F}" type="sibTrans" cxnId="{088C18F4-86BD-4104-A304-D851D1988139}">
      <dgm:prSet custT="1"/>
      <dgm:spPr/>
      <dgm:t>
        <a:bodyPr/>
        <a:lstStyle/>
        <a:p>
          <a:endParaRPr lang="zh-TW" altLang="en-US" sz="1200" b="1"/>
        </a:p>
      </dgm:t>
    </dgm:pt>
    <dgm:pt modelId="{C54C0F81-6E3E-4AA4-90D7-2DE066268BDA}">
      <dgm:prSet phldrT="[文字]" custT="1"/>
      <dgm:spPr/>
      <dgm:t>
        <a:bodyPr/>
        <a:lstStyle/>
        <a:p>
          <a:r>
            <a:rPr lang="en-US" altLang="zh-TW" sz="1800" b="1" dirty="0" smtClean="0"/>
            <a:t>NTT Measurement</a:t>
          </a:r>
          <a:endParaRPr lang="zh-TW" altLang="en-US" sz="1800" b="1" dirty="0"/>
        </a:p>
      </dgm:t>
    </dgm:pt>
    <dgm:pt modelId="{BDB7D654-1E1C-432A-8286-31A31348294E}" type="parTrans" cxnId="{2AE363B1-F769-4DE1-BC03-611B755EB7EC}">
      <dgm:prSet/>
      <dgm:spPr/>
      <dgm:t>
        <a:bodyPr/>
        <a:lstStyle/>
        <a:p>
          <a:endParaRPr lang="zh-TW" altLang="en-US" sz="3200"/>
        </a:p>
      </dgm:t>
    </dgm:pt>
    <dgm:pt modelId="{CAF16E2A-9BC1-4FDB-904B-85EDD3298F07}" type="sibTrans" cxnId="{2AE363B1-F769-4DE1-BC03-611B755EB7EC}">
      <dgm:prSet custT="1"/>
      <dgm:spPr/>
      <dgm:t>
        <a:bodyPr/>
        <a:lstStyle/>
        <a:p>
          <a:endParaRPr lang="zh-TW" altLang="en-US" sz="1200"/>
        </a:p>
      </dgm:t>
    </dgm:pt>
    <dgm:pt modelId="{5229A151-D81B-4434-A0D0-81CCF2C80283}">
      <dgm:prSet phldrT="[文字]" custT="1"/>
      <dgm:spPr>
        <a:solidFill>
          <a:srgbClr val="BDD2F2"/>
        </a:solidFill>
      </dgm:spPr>
      <dgm:t>
        <a:bodyPr/>
        <a:lstStyle/>
        <a:p>
          <a:r>
            <a:rPr lang="en-US" altLang="zh-TW" sz="1800" b="1" dirty="0" smtClean="0"/>
            <a:t>NTT</a:t>
          </a:r>
          <a:endParaRPr lang="zh-TW" altLang="en-US" sz="1800" b="1" dirty="0"/>
        </a:p>
      </dgm:t>
    </dgm:pt>
    <dgm:pt modelId="{965642E6-E2CD-4792-9A63-883DA250C2A7}" type="parTrans" cxnId="{C7FF74C6-8BA9-4A29-A677-F2854D165ED0}">
      <dgm:prSet/>
      <dgm:spPr/>
      <dgm:t>
        <a:bodyPr/>
        <a:lstStyle/>
        <a:p>
          <a:endParaRPr lang="zh-TW" altLang="en-US" sz="3200"/>
        </a:p>
      </dgm:t>
    </dgm:pt>
    <dgm:pt modelId="{F5C6968B-83FC-4F45-8A57-B3325BA66F41}" type="sibTrans" cxnId="{C7FF74C6-8BA9-4A29-A677-F2854D165ED0}">
      <dgm:prSet/>
      <dgm:spPr/>
      <dgm:t>
        <a:bodyPr/>
        <a:lstStyle/>
        <a:p>
          <a:endParaRPr lang="zh-TW" altLang="en-US" sz="3200"/>
        </a:p>
      </dgm:t>
    </dgm:pt>
    <dgm:pt modelId="{00CB0233-3536-4A9E-85B3-0A2D757CF151}">
      <dgm:prSet/>
      <dgm:spPr/>
      <dgm:t>
        <a:bodyPr/>
        <a:lstStyle/>
        <a:p>
          <a:r>
            <a:rPr lang="en-US" altLang="zh-TW" b="1" dirty="0" smtClean="0"/>
            <a:t>Image Preprocessing</a:t>
          </a:r>
          <a:endParaRPr lang="zh-TW" altLang="en-US" b="1" dirty="0"/>
        </a:p>
      </dgm:t>
    </dgm:pt>
    <dgm:pt modelId="{A4D699DE-AC5C-43EB-B427-EFE05755672E}" type="parTrans" cxnId="{AA3C9EC5-722B-42B7-8F74-046750BE35E3}">
      <dgm:prSet/>
      <dgm:spPr/>
      <dgm:t>
        <a:bodyPr/>
        <a:lstStyle/>
        <a:p>
          <a:endParaRPr lang="zh-TW" altLang="en-US"/>
        </a:p>
      </dgm:t>
    </dgm:pt>
    <dgm:pt modelId="{89250A0E-54A9-4EF9-8BAD-650FBF4FF364}" type="sibTrans" cxnId="{AA3C9EC5-722B-42B7-8F74-046750BE35E3}">
      <dgm:prSet/>
      <dgm:spPr/>
      <dgm:t>
        <a:bodyPr/>
        <a:lstStyle/>
        <a:p>
          <a:endParaRPr lang="zh-TW" altLang="en-US"/>
        </a:p>
      </dgm:t>
    </dgm:pt>
    <dgm:pt modelId="{4EC8FDA6-1A41-439C-AD54-5D300D93C4B8}" type="pres">
      <dgm:prSet presAssocID="{30630652-BB89-4240-9588-39A8AE80CADB}" presName="linearFlow" presStyleCnt="0">
        <dgm:presLayoutVars>
          <dgm:resizeHandles val="exact"/>
        </dgm:presLayoutVars>
      </dgm:prSet>
      <dgm:spPr/>
    </dgm:pt>
    <dgm:pt modelId="{DC9D483E-38BA-4BAC-A4B2-961C9060D95D}" type="pres">
      <dgm:prSet presAssocID="{7A6DE1E6-FCBF-4D63-9A26-7EAACD5868C8}" presName="node" presStyleLbl="node1" presStyleIdx="0" presStyleCnt="6">
        <dgm:presLayoutVars>
          <dgm:bulletEnabled val="1"/>
        </dgm:presLayoutVars>
      </dgm:prSet>
      <dgm:spPr/>
      <dgm:t>
        <a:bodyPr/>
        <a:lstStyle/>
        <a:p>
          <a:endParaRPr lang="zh-TW" altLang="en-US"/>
        </a:p>
      </dgm:t>
    </dgm:pt>
    <dgm:pt modelId="{DC88D9DD-7F81-4FB0-9D79-6914B3CFE614}" type="pres">
      <dgm:prSet presAssocID="{881B6A50-0FCF-4AB9-B74E-62EA248B848F}" presName="sibTrans" presStyleLbl="sibTrans2D1" presStyleIdx="0" presStyleCnt="5"/>
      <dgm:spPr/>
      <dgm:t>
        <a:bodyPr/>
        <a:lstStyle/>
        <a:p>
          <a:endParaRPr lang="zh-TW" altLang="en-US"/>
        </a:p>
      </dgm:t>
    </dgm:pt>
    <dgm:pt modelId="{0BB1672D-64C6-4940-9A2C-279DC4367138}" type="pres">
      <dgm:prSet presAssocID="{881B6A50-0FCF-4AB9-B74E-62EA248B848F}" presName="connectorText" presStyleLbl="sibTrans2D1" presStyleIdx="0" presStyleCnt="5"/>
      <dgm:spPr/>
      <dgm:t>
        <a:bodyPr/>
        <a:lstStyle/>
        <a:p>
          <a:endParaRPr lang="zh-TW" altLang="en-US"/>
        </a:p>
      </dgm:t>
    </dgm:pt>
    <dgm:pt modelId="{AF79EB4F-74EF-42FB-BD55-F1C4FCE417F6}" type="pres">
      <dgm:prSet presAssocID="{00CB0233-3536-4A9E-85B3-0A2D757CF151}" presName="node" presStyleLbl="node1" presStyleIdx="1" presStyleCnt="6">
        <dgm:presLayoutVars>
          <dgm:bulletEnabled val="1"/>
        </dgm:presLayoutVars>
      </dgm:prSet>
      <dgm:spPr/>
      <dgm:t>
        <a:bodyPr/>
        <a:lstStyle/>
        <a:p>
          <a:endParaRPr lang="zh-TW" altLang="en-US"/>
        </a:p>
      </dgm:t>
    </dgm:pt>
    <dgm:pt modelId="{44FD407B-8931-467C-AD73-BCDF1090DB15}" type="pres">
      <dgm:prSet presAssocID="{89250A0E-54A9-4EF9-8BAD-650FBF4FF364}" presName="sibTrans" presStyleLbl="sibTrans2D1" presStyleIdx="1" presStyleCnt="5"/>
      <dgm:spPr/>
      <dgm:t>
        <a:bodyPr/>
        <a:lstStyle/>
        <a:p>
          <a:endParaRPr lang="zh-TW" altLang="en-US"/>
        </a:p>
      </dgm:t>
    </dgm:pt>
    <dgm:pt modelId="{E35599B7-E89B-46FD-B732-C445CCBE9C36}" type="pres">
      <dgm:prSet presAssocID="{89250A0E-54A9-4EF9-8BAD-650FBF4FF364}" presName="connectorText" presStyleLbl="sibTrans2D1" presStyleIdx="1" presStyleCnt="5"/>
      <dgm:spPr/>
      <dgm:t>
        <a:bodyPr/>
        <a:lstStyle/>
        <a:p>
          <a:endParaRPr lang="zh-TW" altLang="en-US"/>
        </a:p>
      </dgm:t>
    </dgm:pt>
    <dgm:pt modelId="{35EE1764-11EF-49F8-95BD-7944588B1000}" type="pres">
      <dgm:prSet presAssocID="{11156382-F75B-4365-9C62-10F71CB5C86F}" presName="node" presStyleLbl="node1" presStyleIdx="2" presStyleCnt="6">
        <dgm:presLayoutVars>
          <dgm:bulletEnabled val="1"/>
        </dgm:presLayoutVars>
      </dgm:prSet>
      <dgm:spPr/>
      <dgm:t>
        <a:bodyPr/>
        <a:lstStyle/>
        <a:p>
          <a:endParaRPr lang="zh-TW" altLang="en-US"/>
        </a:p>
      </dgm:t>
    </dgm:pt>
    <dgm:pt modelId="{2C144EB8-88D4-43DA-9597-4D8D0CA8BEBC}" type="pres">
      <dgm:prSet presAssocID="{89A8E1DA-C99B-4F53-8C40-10BD1F0F119A}" presName="sibTrans" presStyleLbl="sibTrans2D1" presStyleIdx="2" presStyleCnt="5"/>
      <dgm:spPr/>
      <dgm:t>
        <a:bodyPr/>
        <a:lstStyle/>
        <a:p>
          <a:endParaRPr lang="zh-TW" altLang="en-US"/>
        </a:p>
      </dgm:t>
    </dgm:pt>
    <dgm:pt modelId="{6DC73993-3B8B-4056-B357-935FA4D2F58A}" type="pres">
      <dgm:prSet presAssocID="{89A8E1DA-C99B-4F53-8C40-10BD1F0F119A}" presName="connectorText" presStyleLbl="sibTrans2D1" presStyleIdx="2" presStyleCnt="5"/>
      <dgm:spPr/>
      <dgm:t>
        <a:bodyPr/>
        <a:lstStyle/>
        <a:p>
          <a:endParaRPr lang="zh-TW" altLang="en-US"/>
        </a:p>
      </dgm:t>
    </dgm:pt>
    <dgm:pt modelId="{453FDDFC-7223-4CFB-AF2A-6566F219D724}" type="pres">
      <dgm:prSet presAssocID="{7D30FDF7-48D5-4473-A3D2-26EFF917BC2A}" presName="node" presStyleLbl="node1" presStyleIdx="3" presStyleCnt="6">
        <dgm:presLayoutVars>
          <dgm:bulletEnabled val="1"/>
        </dgm:presLayoutVars>
      </dgm:prSet>
      <dgm:spPr/>
      <dgm:t>
        <a:bodyPr/>
        <a:lstStyle/>
        <a:p>
          <a:endParaRPr lang="zh-TW" altLang="en-US"/>
        </a:p>
      </dgm:t>
    </dgm:pt>
    <dgm:pt modelId="{788CAFBD-4A62-4862-A7FF-97DF75EB0F8F}" type="pres">
      <dgm:prSet presAssocID="{475B0568-8666-4E71-B2C6-5AA9197E8CC8}" presName="sibTrans" presStyleLbl="sibTrans2D1" presStyleIdx="3" presStyleCnt="5"/>
      <dgm:spPr/>
      <dgm:t>
        <a:bodyPr/>
        <a:lstStyle/>
        <a:p>
          <a:endParaRPr lang="zh-TW" altLang="en-US"/>
        </a:p>
      </dgm:t>
    </dgm:pt>
    <dgm:pt modelId="{554E2D42-347B-4C3D-9E41-701A4D93EF4E}" type="pres">
      <dgm:prSet presAssocID="{475B0568-8666-4E71-B2C6-5AA9197E8CC8}" presName="connectorText" presStyleLbl="sibTrans2D1" presStyleIdx="3" presStyleCnt="5"/>
      <dgm:spPr/>
      <dgm:t>
        <a:bodyPr/>
        <a:lstStyle/>
        <a:p>
          <a:endParaRPr lang="zh-TW" altLang="en-US"/>
        </a:p>
      </dgm:t>
    </dgm:pt>
    <dgm:pt modelId="{9F728C26-D54B-4ED7-B799-77EA0F3AAFE0}" type="pres">
      <dgm:prSet presAssocID="{C54C0F81-6E3E-4AA4-90D7-2DE066268BDA}" presName="node" presStyleLbl="node1" presStyleIdx="4" presStyleCnt="6">
        <dgm:presLayoutVars>
          <dgm:bulletEnabled val="1"/>
        </dgm:presLayoutVars>
      </dgm:prSet>
      <dgm:spPr/>
      <dgm:t>
        <a:bodyPr/>
        <a:lstStyle/>
        <a:p>
          <a:endParaRPr lang="zh-TW" altLang="en-US"/>
        </a:p>
      </dgm:t>
    </dgm:pt>
    <dgm:pt modelId="{EFE3BAF4-8EDD-4FA2-9E61-F61F7D6B7E93}" type="pres">
      <dgm:prSet presAssocID="{CAF16E2A-9BC1-4FDB-904B-85EDD3298F07}" presName="sibTrans" presStyleLbl="sibTrans2D1" presStyleIdx="4" presStyleCnt="5"/>
      <dgm:spPr/>
      <dgm:t>
        <a:bodyPr/>
        <a:lstStyle/>
        <a:p>
          <a:endParaRPr lang="zh-TW" altLang="en-US"/>
        </a:p>
      </dgm:t>
    </dgm:pt>
    <dgm:pt modelId="{F065CD12-0CC4-4818-B2CC-3E7AA3473C3B}" type="pres">
      <dgm:prSet presAssocID="{CAF16E2A-9BC1-4FDB-904B-85EDD3298F07}" presName="connectorText" presStyleLbl="sibTrans2D1" presStyleIdx="4" presStyleCnt="5"/>
      <dgm:spPr/>
      <dgm:t>
        <a:bodyPr/>
        <a:lstStyle/>
        <a:p>
          <a:endParaRPr lang="zh-TW" altLang="en-US"/>
        </a:p>
      </dgm:t>
    </dgm:pt>
    <dgm:pt modelId="{464C621C-00A4-48AE-891D-BD497076AD5B}" type="pres">
      <dgm:prSet presAssocID="{5229A151-D81B-4434-A0D0-81CCF2C80283}" presName="node" presStyleLbl="node1" presStyleIdx="5" presStyleCnt="6" custScaleY="75800">
        <dgm:presLayoutVars>
          <dgm:bulletEnabled val="1"/>
        </dgm:presLayoutVars>
      </dgm:prSet>
      <dgm:spPr/>
      <dgm:t>
        <a:bodyPr/>
        <a:lstStyle/>
        <a:p>
          <a:endParaRPr lang="zh-TW" altLang="en-US"/>
        </a:p>
      </dgm:t>
    </dgm:pt>
  </dgm:ptLst>
  <dgm:cxnLst>
    <dgm:cxn modelId="{83C02AC1-F170-4235-8BF7-8FD0FF2CA076}" type="presOf" srcId="{881B6A50-0FCF-4AB9-B74E-62EA248B848F}" destId="{DC88D9DD-7F81-4FB0-9D79-6914B3CFE614}" srcOrd="0" destOrd="0" presId="urn:microsoft.com/office/officeart/2005/8/layout/process2"/>
    <dgm:cxn modelId="{DEF502F3-4FCA-4042-B721-AA67785A0D5A}" type="presOf" srcId="{89A8E1DA-C99B-4F53-8C40-10BD1F0F119A}" destId="{6DC73993-3B8B-4056-B357-935FA4D2F58A}" srcOrd="1" destOrd="0" presId="urn:microsoft.com/office/officeart/2005/8/layout/process2"/>
    <dgm:cxn modelId="{088C18F4-86BD-4104-A304-D851D1988139}" srcId="{30630652-BB89-4240-9588-39A8AE80CADB}" destId="{7A6DE1E6-FCBF-4D63-9A26-7EAACD5868C8}" srcOrd="0" destOrd="0" parTransId="{5A5845C7-85C6-4958-A0F1-3AE3B4A5C027}" sibTransId="{881B6A50-0FCF-4AB9-B74E-62EA248B848F}"/>
    <dgm:cxn modelId="{BA6DC521-583C-4147-A0BB-5BFF5BDA14CA}" type="presOf" srcId="{CAF16E2A-9BC1-4FDB-904B-85EDD3298F07}" destId="{EFE3BAF4-8EDD-4FA2-9E61-F61F7D6B7E93}" srcOrd="0" destOrd="0" presId="urn:microsoft.com/office/officeart/2005/8/layout/process2"/>
    <dgm:cxn modelId="{44B32047-00DF-4A83-B6E9-274D59F45B18}" type="presOf" srcId="{5229A151-D81B-4434-A0D0-81CCF2C80283}" destId="{464C621C-00A4-48AE-891D-BD497076AD5B}" srcOrd="0" destOrd="0" presId="urn:microsoft.com/office/officeart/2005/8/layout/process2"/>
    <dgm:cxn modelId="{AA3C9EC5-722B-42B7-8F74-046750BE35E3}" srcId="{30630652-BB89-4240-9588-39A8AE80CADB}" destId="{00CB0233-3536-4A9E-85B3-0A2D757CF151}" srcOrd="1" destOrd="0" parTransId="{A4D699DE-AC5C-43EB-B427-EFE05755672E}" sibTransId="{89250A0E-54A9-4EF9-8BAD-650FBF4FF364}"/>
    <dgm:cxn modelId="{B1EDD8B1-B50D-43CB-8AA5-B247A7C101C1}" type="presOf" srcId="{C54C0F81-6E3E-4AA4-90D7-2DE066268BDA}" destId="{9F728C26-D54B-4ED7-B799-77EA0F3AAFE0}" srcOrd="0" destOrd="0" presId="urn:microsoft.com/office/officeart/2005/8/layout/process2"/>
    <dgm:cxn modelId="{D10B3F84-78E2-4CE6-B046-103868B95A35}" type="presOf" srcId="{7A6DE1E6-FCBF-4D63-9A26-7EAACD5868C8}" destId="{DC9D483E-38BA-4BAC-A4B2-961C9060D95D}" srcOrd="0" destOrd="0" presId="urn:microsoft.com/office/officeart/2005/8/layout/process2"/>
    <dgm:cxn modelId="{CBB2CCAC-47A2-43A5-AAE3-599E0116418C}" type="presOf" srcId="{00CB0233-3536-4A9E-85B3-0A2D757CF151}" destId="{AF79EB4F-74EF-42FB-BD55-F1C4FCE417F6}" srcOrd="0" destOrd="0" presId="urn:microsoft.com/office/officeart/2005/8/layout/process2"/>
    <dgm:cxn modelId="{412CBF34-1B9F-4B5A-A638-54DC311196A1}" type="presOf" srcId="{CAF16E2A-9BC1-4FDB-904B-85EDD3298F07}" destId="{F065CD12-0CC4-4818-B2CC-3E7AA3473C3B}" srcOrd="1" destOrd="0" presId="urn:microsoft.com/office/officeart/2005/8/layout/process2"/>
    <dgm:cxn modelId="{99C307B0-9BCA-4828-BE71-BCF0CEB9A0E1}" srcId="{30630652-BB89-4240-9588-39A8AE80CADB}" destId="{7D30FDF7-48D5-4473-A3D2-26EFF917BC2A}" srcOrd="3" destOrd="0" parTransId="{E25149BA-C731-48A5-87CD-95F70400CE1B}" sibTransId="{475B0568-8666-4E71-B2C6-5AA9197E8CC8}"/>
    <dgm:cxn modelId="{A4C8DF76-9742-4DB9-99B5-ACB03FB0324D}" srcId="{30630652-BB89-4240-9588-39A8AE80CADB}" destId="{11156382-F75B-4365-9C62-10F71CB5C86F}" srcOrd="2" destOrd="0" parTransId="{41967F95-FEA8-431A-895C-CFC403ACDA63}" sibTransId="{89A8E1DA-C99B-4F53-8C40-10BD1F0F119A}"/>
    <dgm:cxn modelId="{C8C4E7B8-CCD6-44F7-B411-3C6C31985EE9}" type="presOf" srcId="{881B6A50-0FCF-4AB9-B74E-62EA248B848F}" destId="{0BB1672D-64C6-4940-9A2C-279DC4367138}" srcOrd="1" destOrd="0" presId="urn:microsoft.com/office/officeart/2005/8/layout/process2"/>
    <dgm:cxn modelId="{AB45728E-38D9-4468-9C0A-3DFD9D2084C1}" type="presOf" srcId="{30630652-BB89-4240-9588-39A8AE80CADB}" destId="{4EC8FDA6-1A41-439C-AD54-5D300D93C4B8}" srcOrd="0" destOrd="0" presId="urn:microsoft.com/office/officeart/2005/8/layout/process2"/>
    <dgm:cxn modelId="{053A75F1-856F-4BC6-B4F6-484D160B9EF4}" type="presOf" srcId="{7D30FDF7-48D5-4473-A3D2-26EFF917BC2A}" destId="{453FDDFC-7223-4CFB-AF2A-6566F219D724}" srcOrd="0" destOrd="0" presId="urn:microsoft.com/office/officeart/2005/8/layout/process2"/>
    <dgm:cxn modelId="{8BE0D8F8-4BC3-4A9C-B05F-6A50157B5AEA}" type="presOf" srcId="{475B0568-8666-4E71-B2C6-5AA9197E8CC8}" destId="{788CAFBD-4A62-4862-A7FF-97DF75EB0F8F}" srcOrd="0" destOrd="0" presId="urn:microsoft.com/office/officeart/2005/8/layout/process2"/>
    <dgm:cxn modelId="{2AD12C09-B7EF-4579-8D68-27741CC66A78}" type="presOf" srcId="{11156382-F75B-4365-9C62-10F71CB5C86F}" destId="{35EE1764-11EF-49F8-95BD-7944588B1000}" srcOrd="0" destOrd="0" presId="urn:microsoft.com/office/officeart/2005/8/layout/process2"/>
    <dgm:cxn modelId="{2AE363B1-F769-4DE1-BC03-611B755EB7EC}" srcId="{30630652-BB89-4240-9588-39A8AE80CADB}" destId="{C54C0F81-6E3E-4AA4-90D7-2DE066268BDA}" srcOrd="4" destOrd="0" parTransId="{BDB7D654-1E1C-432A-8286-31A31348294E}" sibTransId="{CAF16E2A-9BC1-4FDB-904B-85EDD3298F07}"/>
    <dgm:cxn modelId="{150BA007-E9F5-4188-942B-12A279AD04CF}" type="presOf" srcId="{89250A0E-54A9-4EF9-8BAD-650FBF4FF364}" destId="{E35599B7-E89B-46FD-B732-C445CCBE9C36}" srcOrd="1" destOrd="0" presId="urn:microsoft.com/office/officeart/2005/8/layout/process2"/>
    <dgm:cxn modelId="{C7FF74C6-8BA9-4A29-A677-F2854D165ED0}" srcId="{30630652-BB89-4240-9588-39A8AE80CADB}" destId="{5229A151-D81B-4434-A0D0-81CCF2C80283}" srcOrd="5" destOrd="0" parTransId="{965642E6-E2CD-4792-9A63-883DA250C2A7}" sibTransId="{F5C6968B-83FC-4F45-8A57-B3325BA66F41}"/>
    <dgm:cxn modelId="{0DA757D1-590A-4FAF-86DC-8D31100FD0A4}" type="presOf" srcId="{89250A0E-54A9-4EF9-8BAD-650FBF4FF364}" destId="{44FD407B-8931-467C-AD73-BCDF1090DB15}" srcOrd="0" destOrd="0" presId="urn:microsoft.com/office/officeart/2005/8/layout/process2"/>
    <dgm:cxn modelId="{DF9BBBF5-F8B9-448D-A4EB-9027FA9D0584}" type="presOf" srcId="{475B0568-8666-4E71-B2C6-5AA9197E8CC8}" destId="{554E2D42-347B-4C3D-9E41-701A4D93EF4E}" srcOrd="1" destOrd="0" presId="urn:microsoft.com/office/officeart/2005/8/layout/process2"/>
    <dgm:cxn modelId="{6A4BAE79-A9B3-4B50-B8FD-1843B2E5CDEF}" type="presOf" srcId="{89A8E1DA-C99B-4F53-8C40-10BD1F0F119A}" destId="{2C144EB8-88D4-43DA-9597-4D8D0CA8BEBC}" srcOrd="0" destOrd="0" presId="urn:microsoft.com/office/officeart/2005/8/layout/process2"/>
    <dgm:cxn modelId="{84E4BB8E-14E4-4465-BD48-DDAFE632B8D2}" type="presParOf" srcId="{4EC8FDA6-1A41-439C-AD54-5D300D93C4B8}" destId="{DC9D483E-38BA-4BAC-A4B2-961C9060D95D}" srcOrd="0" destOrd="0" presId="urn:microsoft.com/office/officeart/2005/8/layout/process2"/>
    <dgm:cxn modelId="{EA640406-A58D-4703-82B0-F742680F4B80}" type="presParOf" srcId="{4EC8FDA6-1A41-439C-AD54-5D300D93C4B8}" destId="{DC88D9DD-7F81-4FB0-9D79-6914B3CFE614}" srcOrd="1" destOrd="0" presId="urn:microsoft.com/office/officeart/2005/8/layout/process2"/>
    <dgm:cxn modelId="{FD12FDC3-F448-40FE-AF77-B5553DF16CEB}" type="presParOf" srcId="{DC88D9DD-7F81-4FB0-9D79-6914B3CFE614}" destId="{0BB1672D-64C6-4940-9A2C-279DC4367138}" srcOrd="0" destOrd="0" presId="urn:microsoft.com/office/officeart/2005/8/layout/process2"/>
    <dgm:cxn modelId="{9614E83A-366A-4191-A2C4-22A226E6D1B2}" type="presParOf" srcId="{4EC8FDA6-1A41-439C-AD54-5D300D93C4B8}" destId="{AF79EB4F-74EF-42FB-BD55-F1C4FCE417F6}" srcOrd="2" destOrd="0" presId="urn:microsoft.com/office/officeart/2005/8/layout/process2"/>
    <dgm:cxn modelId="{8A792B56-FA44-4CF2-B2D8-5913386600E7}" type="presParOf" srcId="{4EC8FDA6-1A41-439C-AD54-5D300D93C4B8}" destId="{44FD407B-8931-467C-AD73-BCDF1090DB15}" srcOrd="3" destOrd="0" presId="urn:microsoft.com/office/officeart/2005/8/layout/process2"/>
    <dgm:cxn modelId="{F3EDA3A9-A22F-4214-AE37-450FAC9941A4}" type="presParOf" srcId="{44FD407B-8931-467C-AD73-BCDF1090DB15}" destId="{E35599B7-E89B-46FD-B732-C445CCBE9C36}" srcOrd="0" destOrd="0" presId="urn:microsoft.com/office/officeart/2005/8/layout/process2"/>
    <dgm:cxn modelId="{0B5E450D-D4B6-4333-8A02-FFD30E6A2D00}" type="presParOf" srcId="{4EC8FDA6-1A41-439C-AD54-5D300D93C4B8}" destId="{35EE1764-11EF-49F8-95BD-7944588B1000}" srcOrd="4" destOrd="0" presId="urn:microsoft.com/office/officeart/2005/8/layout/process2"/>
    <dgm:cxn modelId="{21996BD7-8824-4594-993C-72D8F7501871}" type="presParOf" srcId="{4EC8FDA6-1A41-439C-AD54-5D300D93C4B8}" destId="{2C144EB8-88D4-43DA-9597-4D8D0CA8BEBC}" srcOrd="5" destOrd="0" presId="urn:microsoft.com/office/officeart/2005/8/layout/process2"/>
    <dgm:cxn modelId="{2753255B-B46A-40E4-A1C1-3914EEC22639}" type="presParOf" srcId="{2C144EB8-88D4-43DA-9597-4D8D0CA8BEBC}" destId="{6DC73993-3B8B-4056-B357-935FA4D2F58A}" srcOrd="0" destOrd="0" presId="urn:microsoft.com/office/officeart/2005/8/layout/process2"/>
    <dgm:cxn modelId="{52C4455E-911D-4285-897E-D28CD5B157C2}" type="presParOf" srcId="{4EC8FDA6-1A41-439C-AD54-5D300D93C4B8}" destId="{453FDDFC-7223-4CFB-AF2A-6566F219D724}" srcOrd="6" destOrd="0" presId="urn:microsoft.com/office/officeart/2005/8/layout/process2"/>
    <dgm:cxn modelId="{D0DEF53E-FD02-4930-A4C0-ED117067BC83}" type="presParOf" srcId="{4EC8FDA6-1A41-439C-AD54-5D300D93C4B8}" destId="{788CAFBD-4A62-4862-A7FF-97DF75EB0F8F}" srcOrd="7" destOrd="0" presId="urn:microsoft.com/office/officeart/2005/8/layout/process2"/>
    <dgm:cxn modelId="{81FA62D9-4A13-4C4F-84DA-655D50D5DFE2}" type="presParOf" srcId="{788CAFBD-4A62-4862-A7FF-97DF75EB0F8F}" destId="{554E2D42-347B-4C3D-9E41-701A4D93EF4E}" srcOrd="0" destOrd="0" presId="urn:microsoft.com/office/officeart/2005/8/layout/process2"/>
    <dgm:cxn modelId="{E87886CD-C9BA-4F6E-BEA3-E218E7024F1D}" type="presParOf" srcId="{4EC8FDA6-1A41-439C-AD54-5D300D93C4B8}" destId="{9F728C26-D54B-4ED7-B799-77EA0F3AAFE0}" srcOrd="8" destOrd="0" presId="urn:microsoft.com/office/officeart/2005/8/layout/process2"/>
    <dgm:cxn modelId="{B6B67068-EA22-4357-8AEA-54E5B6F244CA}" type="presParOf" srcId="{4EC8FDA6-1A41-439C-AD54-5D300D93C4B8}" destId="{EFE3BAF4-8EDD-4FA2-9E61-F61F7D6B7E93}" srcOrd="9" destOrd="0" presId="urn:microsoft.com/office/officeart/2005/8/layout/process2"/>
    <dgm:cxn modelId="{85589168-C9E2-4AF2-85D4-9BE3AA4F5CEF}" type="presParOf" srcId="{EFE3BAF4-8EDD-4FA2-9E61-F61F7D6B7E93}" destId="{F065CD12-0CC4-4818-B2CC-3E7AA3473C3B}" srcOrd="0" destOrd="0" presId="urn:microsoft.com/office/officeart/2005/8/layout/process2"/>
    <dgm:cxn modelId="{1FCA814E-8240-4267-B837-76C65B75C9CD}" type="presParOf" srcId="{4EC8FDA6-1A41-439C-AD54-5D300D93C4B8}" destId="{464C621C-00A4-48AE-891D-BD497076AD5B}" srcOrd="1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630652-BB89-4240-9588-39A8AE80CADB}"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11156382-F75B-4365-9C62-10F71CB5C86F}">
      <dgm:prSet phldrT="[文字]" custT="1"/>
      <dgm:spPr/>
      <dgm:t>
        <a:bodyPr anchor="t" anchorCtr="0"/>
        <a:lstStyle/>
        <a:p>
          <a:pPr algn="ctr"/>
          <a:r>
            <a:rPr lang="en-US" altLang="zh-TW" sz="1800" b="1" u="sng" dirty="0" smtClean="0"/>
            <a:t>Statistical Fetal Model Construction</a:t>
          </a:r>
        </a:p>
        <a:p>
          <a:pPr algn="ctr"/>
          <a:endParaRPr lang="en-US" altLang="zh-TW" sz="1800" b="1" u="sng" dirty="0" smtClean="0"/>
        </a:p>
        <a:p>
          <a:pPr algn="l"/>
          <a:r>
            <a:rPr lang="en-US" altLang="zh-TW" sz="1800" b="1" u="none" dirty="0" smtClean="0"/>
            <a:t>1</a:t>
          </a:r>
          <a:r>
            <a:rPr lang="en-US" altLang="zh-TW" sz="1600" b="1" u="none" dirty="0" smtClean="0"/>
            <a:t>.  Training Model Acquirement</a:t>
          </a:r>
        </a:p>
        <a:p>
          <a:pPr algn="l"/>
          <a:r>
            <a:rPr lang="en-US" altLang="zh-TW" sz="1600" b="1" u="none" dirty="0" smtClean="0"/>
            <a:t>3.  Statistical Model Construction</a:t>
          </a:r>
          <a:endParaRPr lang="zh-TW" altLang="en-US" sz="1600" b="1" u="none" dirty="0"/>
        </a:p>
      </dgm:t>
    </dgm:pt>
    <dgm:pt modelId="{41967F95-FEA8-431A-895C-CFC403ACDA63}" type="parTrans" cxnId="{A4C8DF76-9742-4DB9-99B5-ACB03FB0324D}">
      <dgm:prSet/>
      <dgm:spPr/>
      <dgm:t>
        <a:bodyPr/>
        <a:lstStyle/>
        <a:p>
          <a:endParaRPr lang="zh-TW" altLang="en-US" sz="3200" b="1"/>
        </a:p>
      </dgm:t>
    </dgm:pt>
    <dgm:pt modelId="{89A8E1DA-C99B-4F53-8C40-10BD1F0F119A}" type="sibTrans" cxnId="{A4C8DF76-9742-4DB9-99B5-ACB03FB0324D}">
      <dgm:prSet custT="1"/>
      <dgm:spPr/>
      <dgm:t>
        <a:bodyPr/>
        <a:lstStyle/>
        <a:p>
          <a:endParaRPr lang="zh-TW" altLang="en-US" sz="1200" b="1"/>
        </a:p>
      </dgm:t>
    </dgm:pt>
    <dgm:pt modelId="{7D30FDF7-48D5-4473-A3D2-26EFF917BC2A}">
      <dgm:prSet phldrT="[文字]" custT="1"/>
      <dgm:spPr/>
      <dgm:t>
        <a:bodyPr anchor="t" anchorCtr="0"/>
        <a:lstStyle/>
        <a:p>
          <a:pPr algn="ctr"/>
          <a:r>
            <a:rPr lang="en-US" altLang="zh-TW" sz="1800" b="1" u="sng" dirty="0" smtClean="0"/>
            <a:t>Model-based Segmentation</a:t>
          </a:r>
        </a:p>
        <a:p>
          <a:pPr algn="l"/>
          <a:endParaRPr lang="en-US" altLang="zh-TW" sz="1800" b="1" dirty="0" smtClean="0"/>
        </a:p>
        <a:p>
          <a:pPr algn="l"/>
          <a:r>
            <a:rPr lang="en-US" altLang="zh-TW" sz="1600" b="1" dirty="0" smtClean="0"/>
            <a:t>1.  MSP-based Registration</a:t>
          </a:r>
        </a:p>
        <a:p>
          <a:pPr algn="l"/>
          <a:r>
            <a:rPr lang="en-US" altLang="zh-TW" sz="1600" b="1" dirty="0" smtClean="0"/>
            <a:t>2. 3-D Segmentation by Model Deformation</a:t>
          </a:r>
          <a:endParaRPr lang="zh-TW" altLang="en-US" sz="1600" b="1" dirty="0"/>
        </a:p>
      </dgm:t>
    </dgm:pt>
    <dgm:pt modelId="{E25149BA-C731-48A5-87CD-95F70400CE1B}" type="parTrans" cxnId="{99C307B0-9BCA-4828-BE71-BCF0CEB9A0E1}">
      <dgm:prSet/>
      <dgm:spPr/>
      <dgm:t>
        <a:bodyPr/>
        <a:lstStyle/>
        <a:p>
          <a:endParaRPr lang="zh-TW" altLang="en-US" sz="3200" b="1"/>
        </a:p>
      </dgm:t>
    </dgm:pt>
    <dgm:pt modelId="{475B0568-8666-4E71-B2C6-5AA9197E8CC8}" type="sibTrans" cxnId="{99C307B0-9BCA-4828-BE71-BCF0CEB9A0E1}">
      <dgm:prSet custT="1"/>
      <dgm:spPr/>
      <dgm:t>
        <a:bodyPr/>
        <a:lstStyle/>
        <a:p>
          <a:endParaRPr lang="zh-TW" altLang="en-US" sz="1200" b="1"/>
        </a:p>
      </dgm:t>
    </dgm:pt>
    <dgm:pt modelId="{7A6DE1E6-FCBF-4D63-9A26-7EAACD5868C8}">
      <dgm:prSet phldrT="[文字]" custT="1"/>
      <dgm:spPr>
        <a:solidFill>
          <a:srgbClr val="BDD2F2"/>
        </a:solidFill>
      </dgm:spPr>
      <dgm:t>
        <a:bodyPr/>
        <a:lstStyle/>
        <a:p>
          <a:r>
            <a:rPr lang="en-US" altLang="zh-TW" sz="1600" b="1" dirty="0" smtClean="0"/>
            <a:t>Image Dataset</a:t>
          </a:r>
          <a:endParaRPr lang="zh-TW" altLang="en-US" sz="1600" b="1" dirty="0"/>
        </a:p>
      </dgm:t>
    </dgm:pt>
    <dgm:pt modelId="{5A5845C7-85C6-4958-A0F1-3AE3B4A5C027}" type="parTrans" cxnId="{088C18F4-86BD-4104-A304-D851D1988139}">
      <dgm:prSet/>
      <dgm:spPr/>
      <dgm:t>
        <a:bodyPr/>
        <a:lstStyle/>
        <a:p>
          <a:endParaRPr lang="zh-TW" altLang="en-US" sz="3200" b="1"/>
        </a:p>
      </dgm:t>
    </dgm:pt>
    <dgm:pt modelId="{881B6A50-0FCF-4AB9-B74E-62EA248B848F}" type="sibTrans" cxnId="{088C18F4-86BD-4104-A304-D851D1988139}">
      <dgm:prSet custT="1"/>
      <dgm:spPr/>
      <dgm:t>
        <a:bodyPr/>
        <a:lstStyle/>
        <a:p>
          <a:endParaRPr lang="zh-TW" altLang="en-US" sz="1200" b="1"/>
        </a:p>
      </dgm:t>
    </dgm:pt>
    <dgm:pt modelId="{5229A151-D81B-4434-A0D0-81CCF2C80283}">
      <dgm:prSet phldrT="[文字]" custT="1"/>
      <dgm:spPr>
        <a:solidFill>
          <a:srgbClr val="BDD2F2"/>
        </a:solidFill>
      </dgm:spPr>
      <dgm:t>
        <a:bodyPr/>
        <a:lstStyle/>
        <a:p>
          <a:r>
            <a:rPr lang="en-US" altLang="zh-TW" sz="1600" b="1" dirty="0" smtClean="0"/>
            <a:t>3D Fetal Model &amp;  </a:t>
          </a:r>
        </a:p>
        <a:p>
          <a:r>
            <a:rPr lang="en-US" altLang="zh-TW" sz="1400" b="1" dirty="0" smtClean="0"/>
            <a:t>Growth Parameters</a:t>
          </a:r>
        </a:p>
      </dgm:t>
    </dgm:pt>
    <dgm:pt modelId="{965642E6-E2CD-4792-9A63-883DA250C2A7}" type="parTrans" cxnId="{C7FF74C6-8BA9-4A29-A677-F2854D165ED0}">
      <dgm:prSet/>
      <dgm:spPr/>
      <dgm:t>
        <a:bodyPr/>
        <a:lstStyle/>
        <a:p>
          <a:endParaRPr lang="zh-TW" altLang="en-US" sz="3200"/>
        </a:p>
      </dgm:t>
    </dgm:pt>
    <dgm:pt modelId="{F5C6968B-83FC-4F45-8A57-B3325BA66F41}" type="sibTrans" cxnId="{C7FF74C6-8BA9-4A29-A677-F2854D165ED0}">
      <dgm:prSet/>
      <dgm:spPr/>
      <dgm:t>
        <a:bodyPr/>
        <a:lstStyle/>
        <a:p>
          <a:endParaRPr lang="zh-TW" altLang="en-US" sz="3200"/>
        </a:p>
      </dgm:t>
    </dgm:pt>
    <dgm:pt modelId="{7AEA0F13-A65E-4BD4-83C0-86AEAAD903C7}">
      <dgm:prSet custT="1"/>
      <dgm:spPr>
        <a:solidFill>
          <a:srgbClr val="BDD2F2"/>
        </a:solidFill>
      </dgm:spPr>
      <dgm:t>
        <a:bodyPr/>
        <a:lstStyle/>
        <a:p>
          <a:r>
            <a:rPr lang="en-US" altLang="zh-TW" sz="1600" b="1" dirty="0" smtClean="0"/>
            <a:t>Statistical Model</a:t>
          </a:r>
          <a:endParaRPr lang="zh-TW" altLang="en-US" sz="1600" b="1" dirty="0"/>
        </a:p>
      </dgm:t>
    </dgm:pt>
    <dgm:pt modelId="{77AC6F45-0F5B-4939-9495-C9475EB6336E}" type="parTrans" cxnId="{7E1F1F38-B565-489D-8B89-33C1ECBE3BAF}">
      <dgm:prSet/>
      <dgm:spPr/>
      <dgm:t>
        <a:bodyPr/>
        <a:lstStyle/>
        <a:p>
          <a:endParaRPr lang="zh-TW" altLang="en-US" sz="1600"/>
        </a:p>
      </dgm:t>
    </dgm:pt>
    <dgm:pt modelId="{84923586-33B1-44F0-B68D-6260DA01923E}" type="sibTrans" cxnId="{7E1F1F38-B565-489D-8B89-33C1ECBE3BAF}">
      <dgm:prSet custT="1"/>
      <dgm:spPr/>
      <dgm:t>
        <a:bodyPr/>
        <a:lstStyle/>
        <a:p>
          <a:endParaRPr lang="zh-TW" altLang="en-US" sz="1100"/>
        </a:p>
      </dgm:t>
    </dgm:pt>
    <dgm:pt modelId="{5A600F15-393B-4B90-B68B-C82470B76E3F}" type="pres">
      <dgm:prSet presAssocID="{30630652-BB89-4240-9588-39A8AE80CADB}" presName="Name0" presStyleCnt="0">
        <dgm:presLayoutVars>
          <dgm:dir/>
          <dgm:resizeHandles val="exact"/>
        </dgm:presLayoutVars>
      </dgm:prSet>
      <dgm:spPr/>
      <dgm:t>
        <a:bodyPr/>
        <a:lstStyle/>
        <a:p>
          <a:endParaRPr lang="zh-TW" altLang="en-US"/>
        </a:p>
      </dgm:t>
    </dgm:pt>
    <dgm:pt modelId="{83D55B8F-8C44-4930-B830-4474D2E215FD}" type="pres">
      <dgm:prSet presAssocID="{7A6DE1E6-FCBF-4D63-9A26-7EAACD5868C8}" presName="node" presStyleLbl="node1" presStyleIdx="0" presStyleCnt="5" custScaleX="79856" custScaleY="64411" custLinFactNeighborX="33843" custLinFactNeighborY="410">
        <dgm:presLayoutVars>
          <dgm:bulletEnabled val="1"/>
        </dgm:presLayoutVars>
      </dgm:prSet>
      <dgm:spPr/>
      <dgm:t>
        <a:bodyPr/>
        <a:lstStyle/>
        <a:p>
          <a:endParaRPr lang="zh-TW" altLang="en-US"/>
        </a:p>
      </dgm:t>
    </dgm:pt>
    <dgm:pt modelId="{7E13C0CF-39F7-47FF-BA77-E821679DC9D9}" type="pres">
      <dgm:prSet presAssocID="{881B6A50-0FCF-4AB9-B74E-62EA248B848F}" presName="sibTrans" presStyleLbl="sibTrans2D1" presStyleIdx="0" presStyleCnt="4"/>
      <dgm:spPr/>
      <dgm:t>
        <a:bodyPr/>
        <a:lstStyle/>
        <a:p>
          <a:endParaRPr lang="zh-TW" altLang="en-US"/>
        </a:p>
      </dgm:t>
    </dgm:pt>
    <dgm:pt modelId="{26E89E2E-DFF6-496D-BAE1-3C9993AE9C97}" type="pres">
      <dgm:prSet presAssocID="{881B6A50-0FCF-4AB9-B74E-62EA248B848F}" presName="connectorText" presStyleLbl="sibTrans2D1" presStyleIdx="0" presStyleCnt="4"/>
      <dgm:spPr/>
      <dgm:t>
        <a:bodyPr/>
        <a:lstStyle/>
        <a:p>
          <a:endParaRPr lang="zh-TW" altLang="en-US"/>
        </a:p>
      </dgm:t>
    </dgm:pt>
    <dgm:pt modelId="{9E8AC66E-A0F0-40AF-9F4D-0A422F41DAF5}" type="pres">
      <dgm:prSet presAssocID="{11156382-F75B-4365-9C62-10F71CB5C86F}" presName="node" presStyleLbl="node1" presStyleIdx="1" presStyleCnt="5" custScaleX="164820" custScaleY="105145" custLinFactNeighborY="-890">
        <dgm:presLayoutVars>
          <dgm:bulletEnabled val="1"/>
        </dgm:presLayoutVars>
      </dgm:prSet>
      <dgm:spPr/>
      <dgm:t>
        <a:bodyPr/>
        <a:lstStyle/>
        <a:p>
          <a:endParaRPr lang="zh-TW" altLang="en-US"/>
        </a:p>
      </dgm:t>
    </dgm:pt>
    <dgm:pt modelId="{BF0BF5A1-BE7F-42F0-859C-ED9323E3D24C}" type="pres">
      <dgm:prSet presAssocID="{89A8E1DA-C99B-4F53-8C40-10BD1F0F119A}" presName="sibTrans" presStyleLbl="sibTrans2D1" presStyleIdx="1" presStyleCnt="4"/>
      <dgm:spPr/>
      <dgm:t>
        <a:bodyPr/>
        <a:lstStyle/>
        <a:p>
          <a:endParaRPr lang="zh-TW" altLang="en-US"/>
        </a:p>
      </dgm:t>
    </dgm:pt>
    <dgm:pt modelId="{348A29F1-756A-4B74-B1D5-EFEBE189A313}" type="pres">
      <dgm:prSet presAssocID="{89A8E1DA-C99B-4F53-8C40-10BD1F0F119A}" presName="connectorText" presStyleLbl="sibTrans2D1" presStyleIdx="1" presStyleCnt="4"/>
      <dgm:spPr/>
      <dgm:t>
        <a:bodyPr/>
        <a:lstStyle/>
        <a:p>
          <a:endParaRPr lang="zh-TW" altLang="en-US"/>
        </a:p>
      </dgm:t>
    </dgm:pt>
    <dgm:pt modelId="{6D693115-6D72-49C3-9BD3-8F954731A37C}" type="pres">
      <dgm:prSet presAssocID="{7AEA0F13-A65E-4BD4-83C0-86AEAAD903C7}" presName="node" presStyleLbl="node1" presStyleIdx="2" presStyleCnt="5" custScaleX="96050" custScaleY="63287">
        <dgm:presLayoutVars>
          <dgm:bulletEnabled val="1"/>
        </dgm:presLayoutVars>
      </dgm:prSet>
      <dgm:spPr/>
      <dgm:t>
        <a:bodyPr/>
        <a:lstStyle/>
        <a:p>
          <a:endParaRPr lang="zh-TW" altLang="en-US"/>
        </a:p>
      </dgm:t>
    </dgm:pt>
    <dgm:pt modelId="{29935D5B-EF91-4C19-B754-40D7B2715A13}" type="pres">
      <dgm:prSet presAssocID="{84923586-33B1-44F0-B68D-6260DA01923E}" presName="sibTrans" presStyleLbl="sibTrans2D1" presStyleIdx="2" presStyleCnt="4"/>
      <dgm:spPr/>
      <dgm:t>
        <a:bodyPr/>
        <a:lstStyle/>
        <a:p>
          <a:endParaRPr lang="zh-TW" altLang="en-US"/>
        </a:p>
      </dgm:t>
    </dgm:pt>
    <dgm:pt modelId="{FAB23F86-00E3-432C-A0B8-C94EDD387B93}" type="pres">
      <dgm:prSet presAssocID="{84923586-33B1-44F0-B68D-6260DA01923E}" presName="connectorText" presStyleLbl="sibTrans2D1" presStyleIdx="2" presStyleCnt="4"/>
      <dgm:spPr/>
      <dgm:t>
        <a:bodyPr/>
        <a:lstStyle/>
        <a:p>
          <a:endParaRPr lang="zh-TW" altLang="en-US"/>
        </a:p>
      </dgm:t>
    </dgm:pt>
    <dgm:pt modelId="{241724BD-CFC7-41CB-A814-F0C247C094C9}" type="pres">
      <dgm:prSet presAssocID="{7D30FDF7-48D5-4473-A3D2-26EFF917BC2A}" presName="node" presStyleLbl="node1" presStyleIdx="3" presStyleCnt="5" custScaleX="215559" custScaleY="105145" custLinFactNeighborX="-21075" custLinFactNeighborY="27">
        <dgm:presLayoutVars>
          <dgm:bulletEnabled val="1"/>
        </dgm:presLayoutVars>
      </dgm:prSet>
      <dgm:spPr/>
      <dgm:t>
        <a:bodyPr/>
        <a:lstStyle/>
        <a:p>
          <a:endParaRPr lang="zh-TW" altLang="en-US"/>
        </a:p>
      </dgm:t>
    </dgm:pt>
    <dgm:pt modelId="{B1E9BE8E-1B09-46E4-B5A1-3F3C8EC482AC}" type="pres">
      <dgm:prSet presAssocID="{475B0568-8666-4E71-B2C6-5AA9197E8CC8}" presName="sibTrans" presStyleLbl="sibTrans2D1" presStyleIdx="3" presStyleCnt="4"/>
      <dgm:spPr/>
      <dgm:t>
        <a:bodyPr/>
        <a:lstStyle/>
        <a:p>
          <a:endParaRPr lang="zh-TW" altLang="en-US"/>
        </a:p>
      </dgm:t>
    </dgm:pt>
    <dgm:pt modelId="{D2077B50-92A4-44C0-BE10-EF46AEB5428F}" type="pres">
      <dgm:prSet presAssocID="{475B0568-8666-4E71-B2C6-5AA9197E8CC8}" presName="connectorText" presStyleLbl="sibTrans2D1" presStyleIdx="3" presStyleCnt="4"/>
      <dgm:spPr/>
      <dgm:t>
        <a:bodyPr/>
        <a:lstStyle/>
        <a:p>
          <a:endParaRPr lang="zh-TW" altLang="en-US"/>
        </a:p>
      </dgm:t>
    </dgm:pt>
    <dgm:pt modelId="{03547260-6700-49E7-8375-641B32C156B3}" type="pres">
      <dgm:prSet presAssocID="{5229A151-D81B-4434-A0D0-81CCF2C80283}" presName="node" presStyleLbl="node1" presStyleIdx="4" presStyleCnt="5" custScaleX="97112" custScaleY="62163" custLinFactNeighborX="-42138">
        <dgm:presLayoutVars>
          <dgm:bulletEnabled val="1"/>
        </dgm:presLayoutVars>
      </dgm:prSet>
      <dgm:spPr/>
      <dgm:t>
        <a:bodyPr/>
        <a:lstStyle/>
        <a:p>
          <a:endParaRPr lang="zh-TW" altLang="en-US"/>
        </a:p>
      </dgm:t>
    </dgm:pt>
  </dgm:ptLst>
  <dgm:cxnLst>
    <dgm:cxn modelId="{0A778FEA-3F83-4027-9B30-C7148260F740}" type="presOf" srcId="{84923586-33B1-44F0-B68D-6260DA01923E}" destId="{29935D5B-EF91-4C19-B754-40D7B2715A13}" srcOrd="0" destOrd="0" presId="urn:microsoft.com/office/officeart/2005/8/layout/process1"/>
    <dgm:cxn modelId="{088C18F4-86BD-4104-A304-D851D1988139}" srcId="{30630652-BB89-4240-9588-39A8AE80CADB}" destId="{7A6DE1E6-FCBF-4D63-9A26-7EAACD5868C8}" srcOrd="0" destOrd="0" parTransId="{5A5845C7-85C6-4958-A0F1-3AE3B4A5C027}" sibTransId="{881B6A50-0FCF-4AB9-B74E-62EA248B848F}"/>
    <dgm:cxn modelId="{D5FBAEF0-8E03-48EE-91A5-D2EEA1FC7A1C}" type="presOf" srcId="{5229A151-D81B-4434-A0D0-81CCF2C80283}" destId="{03547260-6700-49E7-8375-641B32C156B3}" srcOrd="0" destOrd="0" presId="urn:microsoft.com/office/officeart/2005/8/layout/process1"/>
    <dgm:cxn modelId="{4E9E4FA2-6BEB-44DC-9069-C76532EE3B88}" type="presOf" srcId="{89A8E1DA-C99B-4F53-8C40-10BD1F0F119A}" destId="{348A29F1-756A-4B74-B1D5-EFEBE189A313}" srcOrd="1" destOrd="0" presId="urn:microsoft.com/office/officeart/2005/8/layout/process1"/>
    <dgm:cxn modelId="{7E1F1F38-B565-489D-8B89-33C1ECBE3BAF}" srcId="{30630652-BB89-4240-9588-39A8AE80CADB}" destId="{7AEA0F13-A65E-4BD4-83C0-86AEAAD903C7}" srcOrd="2" destOrd="0" parTransId="{77AC6F45-0F5B-4939-9495-C9475EB6336E}" sibTransId="{84923586-33B1-44F0-B68D-6260DA01923E}"/>
    <dgm:cxn modelId="{BB75F574-DBFD-476F-8798-C01043D0D49C}" type="presOf" srcId="{881B6A50-0FCF-4AB9-B74E-62EA248B848F}" destId="{7E13C0CF-39F7-47FF-BA77-E821679DC9D9}" srcOrd="0" destOrd="0" presId="urn:microsoft.com/office/officeart/2005/8/layout/process1"/>
    <dgm:cxn modelId="{250D3AA2-2C44-4012-99EA-B1606D8D3A86}" type="presOf" srcId="{30630652-BB89-4240-9588-39A8AE80CADB}" destId="{5A600F15-393B-4B90-B68B-C82470B76E3F}" srcOrd="0" destOrd="0" presId="urn:microsoft.com/office/officeart/2005/8/layout/process1"/>
    <dgm:cxn modelId="{9B7EFA5D-B34E-41F2-A4CD-B1D420F124F6}" type="presOf" srcId="{84923586-33B1-44F0-B68D-6260DA01923E}" destId="{FAB23F86-00E3-432C-A0B8-C94EDD387B93}" srcOrd="1" destOrd="0" presId="urn:microsoft.com/office/officeart/2005/8/layout/process1"/>
    <dgm:cxn modelId="{99C307B0-9BCA-4828-BE71-BCF0CEB9A0E1}" srcId="{30630652-BB89-4240-9588-39A8AE80CADB}" destId="{7D30FDF7-48D5-4473-A3D2-26EFF917BC2A}" srcOrd="3" destOrd="0" parTransId="{E25149BA-C731-48A5-87CD-95F70400CE1B}" sibTransId="{475B0568-8666-4E71-B2C6-5AA9197E8CC8}"/>
    <dgm:cxn modelId="{A4C8DF76-9742-4DB9-99B5-ACB03FB0324D}" srcId="{30630652-BB89-4240-9588-39A8AE80CADB}" destId="{11156382-F75B-4365-9C62-10F71CB5C86F}" srcOrd="1" destOrd="0" parTransId="{41967F95-FEA8-431A-895C-CFC403ACDA63}" sibTransId="{89A8E1DA-C99B-4F53-8C40-10BD1F0F119A}"/>
    <dgm:cxn modelId="{26A1DA79-9F30-42D8-931C-2416192D315C}" type="presOf" srcId="{89A8E1DA-C99B-4F53-8C40-10BD1F0F119A}" destId="{BF0BF5A1-BE7F-42F0-859C-ED9323E3D24C}" srcOrd="0" destOrd="0" presId="urn:microsoft.com/office/officeart/2005/8/layout/process1"/>
    <dgm:cxn modelId="{395533A0-678B-467F-A367-E8DA71D199EC}" type="presOf" srcId="{475B0568-8666-4E71-B2C6-5AA9197E8CC8}" destId="{B1E9BE8E-1B09-46E4-B5A1-3F3C8EC482AC}" srcOrd="0" destOrd="0" presId="urn:microsoft.com/office/officeart/2005/8/layout/process1"/>
    <dgm:cxn modelId="{9C9842F4-3252-4CDC-B52C-87B705291F16}" type="presOf" srcId="{11156382-F75B-4365-9C62-10F71CB5C86F}" destId="{9E8AC66E-A0F0-40AF-9F4D-0A422F41DAF5}" srcOrd="0" destOrd="0" presId="urn:microsoft.com/office/officeart/2005/8/layout/process1"/>
    <dgm:cxn modelId="{FF6A9D46-827C-444C-96A2-280FF742D740}" type="presOf" srcId="{7D30FDF7-48D5-4473-A3D2-26EFF917BC2A}" destId="{241724BD-CFC7-41CB-A814-F0C247C094C9}" srcOrd="0" destOrd="0" presId="urn:microsoft.com/office/officeart/2005/8/layout/process1"/>
    <dgm:cxn modelId="{5E238B95-BC87-48A0-B105-484D97573EF9}" type="presOf" srcId="{881B6A50-0FCF-4AB9-B74E-62EA248B848F}" destId="{26E89E2E-DFF6-496D-BAE1-3C9993AE9C97}" srcOrd="1" destOrd="0" presId="urn:microsoft.com/office/officeart/2005/8/layout/process1"/>
    <dgm:cxn modelId="{C1674A6E-7106-400E-BE21-829537FF7A2D}" type="presOf" srcId="{7A6DE1E6-FCBF-4D63-9A26-7EAACD5868C8}" destId="{83D55B8F-8C44-4930-B830-4474D2E215FD}" srcOrd="0" destOrd="0" presId="urn:microsoft.com/office/officeart/2005/8/layout/process1"/>
    <dgm:cxn modelId="{C7FF74C6-8BA9-4A29-A677-F2854D165ED0}" srcId="{30630652-BB89-4240-9588-39A8AE80CADB}" destId="{5229A151-D81B-4434-A0D0-81CCF2C80283}" srcOrd="4" destOrd="0" parTransId="{965642E6-E2CD-4792-9A63-883DA250C2A7}" sibTransId="{F5C6968B-83FC-4F45-8A57-B3325BA66F41}"/>
    <dgm:cxn modelId="{29619CA2-9192-4CBC-81A3-601EB7C8F351}" type="presOf" srcId="{7AEA0F13-A65E-4BD4-83C0-86AEAAD903C7}" destId="{6D693115-6D72-49C3-9BD3-8F954731A37C}" srcOrd="0" destOrd="0" presId="urn:microsoft.com/office/officeart/2005/8/layout/process1"/>
    <dgm:cxn modelId="{6B3A41EB-8B2C-4CF4-9E5C-78945651E501}" type="presOf" srcId="{475B0568-8666-4E71-B2C6-5AA9197E8CC8}" destId="{D2077B50-92A4-44C0-BE10-EF46AEB5428F}" srcOrd="1" destOrd="0" presId="urn:microsoft.com/office/officeart/2005/8/layout/process1"/>
    <dgm:cxn modelId="{F7B3F5F2-5D99-4387-8E33-4B5267B2C351}" type="presParOf" srcId="{5A600F15-393B-4B90-B68B-C82470B76E3F}" destId="{83D55B8F-8C44-4930-B830-4474D2E215FD}" srcOrd="0" destOrd="0" presId="urn:microsoft.com/office/officeart/2005/8/layout/process1"/>
    <dgm:cxn modelId="{AC4199D2-3B86-470A-BEDA-0EBF558FBF5B}" type="presParOf" srcId="{5A600F15-393B-4B90-B68B-C82470B76E3F}" destId="{7E13C0CF-39F7-47FF-BA77-E821679DC9D9}" srcOrd="1" destOrd="0" presId="urn:microsoft.com/office/officeart/2005/8/layout/process1"/>
    <dgm:cxn modelId="{C5B462B5-1A73-423C-A78D-30BEBE6DE9B8}" type="presParOf" srcId="{7E13C0CF-39F7-47FF-BA77-E821679DC9D9}" destId="{26E89E2E-DFF6-496D-BAE1-3C9993AE9C97}" srcOrd="0" destOrd="0" presId="urn:microsoft.com/office/officeart/2005/8/layout/process1"/>
    <dgm:cxn modelId="{89B1E8D7-9D9D-4070-B4DF-50A74AE4EE3A}" type="presParOf" srcId="{5A600F15-393B-4B90-B68B-C82470B76E3F}" destId="{9E8AC66E-A0F0-40AF-9F4D-0A422F41DAF5}" srcOrd="2" destOrd="0" presId="urn:microsoft.com/office/officeart/2005/8/layout/process1"/>
    <dgm:cxn modelId="{8E80A753-3347-4949-9A57-53713030C884}" type="presParOf" srcId="{5A600F15-393B-4B90-B68B-C82470B76E3F}" destId="{BF0BF5A1-BE7F-42F0-859C-ED9323E3D24C}" srcOrd="3" destOrd="0" presId="urn:microsoft.com/office/officeart/2005/8/layout/process1"/>
    <dgm:cxn modelId="{0FD08243-1D95-4817-B2C8-0DC5DF0B1915}" type="presParOf" srcId="{BF0BF5A1-BE7F-42F0-859C-ED9323E3D24C}" destId="{348A29F1-756A-4B74-B1D5-EFEBE189A313}" srcOrd="0" destOrd="0" presId="urn:microsoft.com/office/officeart/2005/8/layout/process1"/>
    <dgm:cxn modelId="{DD353A6C-F667-4059-810A-B9F2CDE73F5C}" type="presParOf" srcId="{5A600F15-393B-4B90-B68B-C82470B76E3F}" destId="{6D693115-6D72-49C3-9BD3-8F954731A37C}" srcOrd="4" destOrd="0" presId="urn:microsoft.com/office/officeart/2005/8/layout/process1"/>
    <dgm:cxn modelId="{DCC5443E-B16A-4EBB-95B0-98737AC23047}" type="presParOf" srcId="{5A600F15-393B-4B90-B68B-C82470B76E3F}" destId="{29935D5B-EF91-4C19-B754-40D7B2715A13}" srcOrd="5" destOrd="0" presId="urn:microsoft.com/office/officeart/2005/8/layout/process1"/>
    <dgm:cxn modelId="{28148FA9-0C42-4BBF-AE58-07AC04F99331}" type="presParOf" srcId="{29935D5B-EF91-4C19-B754-40D7B2715A13}" destId="{FAB23F86-00E3-432C-A0B8-C94EDD387B93}" srcOrd="0" destOrd="0" presId="urn:microsoft.com/office/officeart/2005/8/layout/process1"/>
    <dgm:cxn modelId="{6013A3F5-7067-4F9A-9059-99DB84612D48}" type="presParOf" srcId="{5A600F15-393B-4B90-B68B-C82470B76E3F}" destId="{241724BD-CFC7-41CB-A814-F0C247C094C9}" srcOrd="6" destOrd="0" presId="urn:microsoft.com/office/officeart/2005/8/layout/process1"/>
    <dgm:cxn modelId="{9B159B2E-1D6D-4BD9-9A7F-0957150FE2B0}" type="presParOf" srcId="{5A600F15-393B-4B90-B68B-C82470B76E3F}" destId="{B1E9BE8E-1B09-46E4-B5A1-3F3C8EC482AC}" srcOrd="7" destOrd="0" presId="urn:microsoft.com/office/officeart/2005/8/layout/process1"/>
    <dgm:cxn modelId="{5BEEFC27-D4F7-4CD6-BBF1-A94F5BB14B13}" type="presParOf" srcId="{B1E9BE8E-1B09-46E4-B5A1-3F3C8EC482AC}" destId="{D2077B50-92A4-44C0-BE10-EF46AEB5428F}" srcOrd="0" destOrd="0" presId="urn:microsoft.com/office/officeart/2005/8/layout/process1"/>
    <dgm:cxn modelId="{7534D96F-2DEB-44FC-A070-B757B37CD2F0}" type="presParOf" srcId="{5A600F15-393B-4B90-B68B-C82470B76E3F}" destId="{03547260-6700-49E7-8375-641B32C156B3}"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ECA32A-1764-4F88-B0C3-6AF5CBC23497}" type="doc">
      <dgm:prSet loTypeId="urn:microsoft.com/office/officeart/2005/8/layout/process3" loCatId="process" qsTypeId="urn:microsoft.com/office/officeart/2005/8/quickstyle/3d1" qsCatId="3D" csTypeId="urn:microsoft.com/office/officeart/2005/8/colors/accent2_2" csCatId="accent2" phldr="1"/>
      <dgm:spPr/>
      <dgm:t>
        <a:bodyPr/>
        <a:lstStyle/>
        <a:p>
          <a:endParaRPr lang="zh-TW" altLang="en-US"/>
        </a:p>
      </dgm:t>
    </dgm:pt>
    <dgm:pt modelId="{FDB3D241-F488-4694-AE93-B6BC6F1F9063}">
      <dgm:prSet phldrT="[文字]" custT="1"/>
      <dgm:spPr>
        <a:solidFill>
          <a:srgbClr val="CCFFCC"/>
        </a:solidFill>
      </dgm:spPr>
      <dgm:t>
        <a:bodyPr/>
        <a:lstStyle/>
        <a:p>
          <a:r>
            <a:rPr lang="en-US" altLang="zh-TW" sz="1800" b="1" dirty="0" smtClean="0">
              <a:solidFill>
                <a:schemeClr val="accent6"/>
              </a:solidFill>
            </a:rPr>
            <a:t>Image</a:t>
          </a:r>
        </a:p>
        <a:p>
          <a:r>
            <a:rPr lang="en-US" altLang="zh-TW" sz="1800" b="1" dirty="0" smtClean="0">
              <a:solidFill>
                <a:schemeClr val="accent6"/>
              </a:solidFill>
            </a:rPr>
            <a:t>Preprocessing</a:t>
          </a:r>
          <a:endParaRPr lang="zh-TW" altLang="en-US" sz="1800" b="1" dirty="0">
            <a:solidFill>
              <a:schemeClr val="accent6"/>
            </a:solidFill>
          </a:endParaRPr>
        </a:p>
      </dgm:t>
    </dgm:pt>
    <dgm:pt modelId="{75754B69-A143-4157-B0F2-65792491D471}" type="parTrans" cxnId="{6875F233-6716-4DB5-A2D6-EF76F2787137}">
      <dgm:prSet/>
      <dgm:spPr/>
      <dgm:t>
        <a:bodyPr/>
        <a:lstStyle/>
        <a:p>
          <a:endParaRPr lang="zh-TW" altLang="en-US" sz="2000" b="0"/>
        </a:p>
      </dgm:t>
    </dgm:pt>
    <dgm:pt modelId="{55B8E54A-D10B-49BA-A22A-D60DBA67557D}" type="sibTrans" cxnId="{6875F233-6716-4DB5-A2D6-EF76F2787137}">
      <dgm:prSet custT="1"/>
      <dgm:spPr/>
      <dgm:t>
        <a:bodyPr/>
        <a:lstStyle/>
        <a:p>
          <a:endParaRPr lang="zh-TW" altLang="en-US" sz="1600" b="0"/>
        </a:p>
      </dgm:t>
    </dgm:pt>
    <dgm:pt modelId="{81DCAD23-9FD4-4AF2-99A2-2906183781B3}">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Median Filter</a:t>
          </a:r>
          <a:endParaRPr lang="zh-TW" altLang="en-US" sz="1800" b="0" dirty="0"/>
        </a:p>
      </dgm:t>
    </dgm:pt>
    <dgm:pt modelId="{9A1A37D9-BC7E-405A-85E9-6DD557BDBFFE}" type="parTrans" cxnId="{32F312CE-F179-434A-BE62-C9CACF68A5AD}">
      <dgm:prSet/>
      <dgm:spPr/>
      <dgm:t>
        <a:bodyPr/>
        <a:lstStyle/>
        <a:p>
          <a:endParaRPr lang="zh-TW" altLang="en-US" sz="2000" b="0"/>
        </a:p>
      </dgm:t>
    </dgm:pt>
    <dgm:pt modelId="{3A32B77D-E71D-408D-AE80-EF58C0A0EC7B}" type="sibTrans" cxnId="{32F312CE-F179-434A-BE62-C9CACF68A5AD}">
      <dgm:prSet/>
      <dgm:spPr/>
      <dgm:t>
        <a:bodyPr/>
        <a:lstStyle/>
        <a:p>
          <a:endParaRPr lang="zh-TW" altLang="en-US" sz="2000" b="0"/>
        </a:p>
      </dgm:t>
    </dgm:pt>
    <dgm:pt modelId="{809C2318-403C-4B3C-9175-089DE45411E6}">
      <dgm:prSet phldrT="[文字]" custT="1"/>
      <dgm:spPr>
        <a:solidFill>
          <a:srgbClr val="CCFFCC"/>
        </a:solidFill>
      </dgm:spPr>
      <dgm:t>
        <a:bodyPr/>
        <a:lstStyle/>
        <a:p>
          <a:r>
            <a:rPr lang="en-US" altLang="zh-TW" sz="1800" b="1" dirty="0" smtClean="0">
              <a:solidFill>
                <a:schemeClr val="accent6"/>
              </a:solidFill>
            </a:rPr>
            <a:t>Training Model</a:t>
          </a:r>
        </a:p>
        <a:p>
          <a:r>
            <a:rPr lang="en-US" altLang="zh-TW" sz="1800" b="1" dirty="0" smtClean="0">
              <a:solidFill>
                <a:schemeClr val="accent6"/>
              </a:solidFill>
            </a:rPr>
            <a:t>Acquirement</a:t>
          </a:r>
          <a:endParaRPr lang="zh-TW" altLang="en-US" sz="1800" b="1" dirty="0">
            <a:solidFill>
              <a:schemeClr val="accent6"/>
            </a:solidFill>
          </a:endParaRPr>
        </a:p>
      </dgm:t>
    </dgm:pt>
    <dgm:pt modelId="{61830A71-6119-4941-8FB6-B526397799BF}" type="parTrans" cxnId="{2151AD49-067C-4F79-AE4F-8397EDDBBF89}">
      <dgm:prSet/>
      <dgm:spPr/>
      <dgm:t>
        <a:bodyPr/>
        <a:lstStyle/>
        <a:p>
          <a:endParaRPr lang="zh-TW" altLang="en-US" sz="2000" b="0"/>
        </a:p>
      </dgm:t>
    </dgm:pt>
    <dgm:pt modelId="{142FD547-204F-46F7-B958-58032A12B2E1}" type="sibTrans" cxnId="{2151AD49-067C-4F79-AE4F-8397EDDBBF89}">
      <dgm:prSet custT="1"/>
      <dgm:spPr/>
      <dgm:t>
        <a:bodyPr/>
        <a:lstStyle/>
        <a:p>
          <a:endParaRPr lang="zh-TW" altLang="en-US" sz="1600" b="0"/>
        </a:p>
      </dgm:t>
    </dgm:pt>
    <dgm:pt modelId="{EA120FCF-B9AA-4F4F-9931-0A68B82B3D0B}">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MSP-based Registration</a:t>
          </a:r>
          <a:endParaRPr lang="zh-TW" altLang="en-US" sz="1800" b="0" dirty="0"/>
        </a:p>
      </dgm:t>
    </dgm:pt>
    <dgm:pt modelId="{49E63555-51C5-463B-9F81-C4C753945830}" type="parTrans" cxnId="{F9E46A05-B6C2-471F-A4EE-C0413EC18B30}">
      <dgm:prSet/>
      <dgm:spPr/>
      <dgm:t>
        <a:bodyPr/>
        <a:lstStyle/>
        <a:p>
          <a:endParaRPr lang="zh-TW" altLang="en-US" sz="2000" b="0"/>
        </a:p>
      </dgm:t>
    </dgm:pt>
    <dgm:pt modelId="{E6C9E14F-7031-4487-BD27-04A007BA7A91}" type="sibTrans" cxnId="{F9E46A05-B6C2-471F-A4EE-C0413EC18B30}">
      <dgm:prSet/>
      <dgm:spPr/>
      <dgm:t>
        <a:bodyPr/>
        <a:lstStyle/>
        <a:p>
          <a:endParaRPr lang="zh-TW" altLang="en-US" sz="2000" b="0"/>
        </a:p>
      </dgm:t>
    </dgm:pt>
    <dgm:pt modelId="{BD58D515-80F7-4DAD-98FA-ACFE1FB3D899}">
      <dgm:prSet phldrT="[文字]" custT="1"/>
      <dgm:spPr>
        <a:solidFill>
          <a:srgbClr val="CCFFCC"/>
        </a:solidFill>
      </dgm:spPr>
      <dgm:t>
        <a:bodyPr/>
        <a:lstStyle/>
        <a:p>
          <a:r>
            <a:rPr lang="en-US" altLang="zh-TW" sz="1800" b="1" dirty="0" smtClean="0">
              <a:solidFill>
                <a:schemeClr val="accent6"/>
              </a:solidFill>
            </a:rPr>
            <a:t>Statistical Model Construction</a:t>
          </a:r>
          <a:endParaRPr lang="zh-TW" altLang="en-US" sz="1800" b="1" dirty="0">
            <a:solidFill>
              <a:schemeClr val="accent6"/>
            </a:solidFill>
          </a:endParaRPr>
        </a:p>
      </dgm:t>
    </dgm:pt>
    <dgm:pt modelId="{D41DC31C-784B-42DB-9249-3508706E77C6}" type="parTrans" cxnId="{7632B926-8327-48E2-982E-6BC0E239AE94}">
      <dgm:prSet/>
      <dgm:spPr/>
      <dgm:t>
        <a:bodyPr/>
        <a:lstStyle/>
        <a:p>
          <a:endParaRPr lang="zh-TW" altLang="en-US" sz="2000" b="0"/>
        </a:p>
      </dgm:t>
    </dgm:pt>
    <dgm:pt modelId="{1159644A-1C80-4535-A175-53D4AE1BD007}" type="sibTrans" cxnId="{7632B926-8327-48E2-982E-6BC0E239AE94}">
      <dgm:prSet/>
      <dgm:spPr/>
      <dgm:t>
        <a:bodyPr/>
        <a:lstStyle/>
        <a:p>
          <a:endParaRPr lang="zh-TW" altLang="en-US" sz="2000" b="0"/>
        </a:p>
      </dgm:t>
    </dgm:pt>
    <dgm:pt modelId="{9FE47AA9-DE34-4CCD-A1C8-7AE48BCBF9C6}">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Model Alignment</a:t>
          </a:r>
          <a:endParaRPr lang="zh-TW" altLang="en-US" sz="1800" b="0" dirty="0"/>
        </a:p>
      </dgm:t>
    </dgm:pt>
    <dgm:pt modelId="{60049B5A-255B-4D7D-BECE-9B1602483C8E}" type="parTrans" cxnId="{210B5765-F5AE-4B1D-A443-5507B696D05A}">
      <dgm:prSet/>
      <dgm:spPr/>
      <dgm:t>
        <a:bodyPr/>
        <a:lstStyle/>
        <a:p>
          <a:endParaRPr lang="zh-TW" altLang="en-US" sz="2000" b="0"/>
        </a:p>
      </dgm:t>
    </dgm:pt>
    <dgm:pt modelId="{BD9058F2-7380-42AD-A409-5F5118CC0729}" type="sibTrans" cxnId="{210B5765-F5AE-4B1D-A443-5507B696D05A}">
      <dgm:prSet/>
      <dgm:spPr/>
      <dgm:t>
        <a:bodyPr/>
        <a:lstStyle/>
        <a:p>
          <a:endParaRPr lang="zh-TW" altLang="en-US" sz="2000" b="0"/>
        </a:p>
      </dgm:t>
    </dgm:pt>
    <dgm:pt modelId="{5D012464-B343-4A2F-8734-88E16CB04C82}">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Anisotropic Diffusion</a:t>
          </a:r>
          <a:endParaRPr lang="zh-TW" altLang="en-US" sz="1800" b="0" dirty="0"/>
        </a:p>
      </dgm:t>
    </dgm:pt>
    <dgm:pt modelId="{392F993E-AA15-48C2-B0AE-8A95678786EB}" type="parTrans" cxnId="{05D8A352-1E28-4E83-83CA-3B8D419A8693}">
      <dgm:prSet/>
      <dgm:spPr/>
      <dgm:t>
        <a:bodyPr/>
        <a:lstStyle/>
        <a:p>
          <a:endParaRPr lang="zh-TW" altLang="en-US" sz="2000" b="0"/>
        </a:p>
      </dgm:t>
    </dgm:pt>
    <dgm:pt modelId="{DD51EC15-38DF-4CFD-B9AB-0BEF5342D667}" type="sibTrans" cxnId="{05D8A352-1E28-4E83-83CA-3B8D419A8693}">
      <dgm:prSet/>
      <dgm:spPr/>
      <dgm:t>
        <a:bodyPr/>
        <a:lstStyle/>
        <a:p>
          <a:endParaRPr lang="zh-TW" altLang="en-US" sz="2000" b="0"/>
        </a:p>
      </dgm:t>
    </dgm:pt>
    <dgm:pt modelId="{6F01C7CC-033B-47AC-88BB-ABBC48369F43}">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Gamma Correction</a:t>
          </a:r>
          <a:endParaRPr lang="zh-TW" altLang="en-US" sz="1800" b="0" dirty="0"/>
        </a:p>
      </dgm:t>
    </dgm:pt>
    <dgm:pt modelId="{0E405FC9-503A-42FE-8146-5C7EB41F7AC9}" type="parTrans" cxnId="{C9004595-3072-4675-955F-2716845B8FEF}">
      <dgm:prSet/>
      <dgm:spPr/>
      <dgm:t>
        <a:bodyPr/>
        <a:lstStyle/>
        <a:p>
          <a:endParaRPr lang="zh-TW" altLang="en-US" sz="2000" b="0"/>
        </a:p>
      </dgm:t>
    </dgm:pt>
    <dgm:pt modelId="{CFCD9F93-9236-4CFF-88B0-6C49952A40AF}" type="sibTrans" cxnId="{C9004595-3072-4675-955F-2716845B8FEF}">
      <dgm:prSet/>
      <dgm:spPr/>
      <dgm:t>
        <a:bodyPr/>
        <a:lstStyle/>
        <a:p>
          <a:endParaRPr lang="zh-TW" altLang="en-US" sz="2000" b="0"/>
        </a:p>
      </dgm:t>
    </dgm:pt>
    <dgm:pt modelId="{05C6402B-72D7-4B8C-91A5-36C3DACE5EAF}">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Initial Model Deformation</a:t>
          </a:r>
          <a:endParaRPr lang="zh-TW" altLang="en-US" sz="1800" b="0" dirty="0"/>
        </a:p>
      </dgm:t>
    </dgm:pt>
    <dgm:pt modelId="{62AC6D4F-A040-4EE7-9F93-2D04A8984B2F}" type="parTrans" cxnId="{27446021-EFE7-433B-A522-BAEBF7E11409}">
      <dgm:prSet/>
      <dgm:spPr/>
      <dgm:t>
        <a:bodyPr/>
        <a:lstStyle/>
        <a:p>
          <a:endParaRPr lang="zh-TW" altLang="en-US" sz="2000" b="0"/>
        </a:p>
      </dgm:t>
    </dgm:pt>
    <dgm:pt modelId="{8FDDDBB7-4E62-4EC7-8C38-67604CB59EAF}" type="sibTrans" cxnId="{27446021-EFE7-433B-A522-BAEBF7E11409}">
      <dgm:prSet/>
      <dgm:spPr/>
      <dgm:t>
        <a:bodyPr/>
        <a:lstStyle/>
        <a:p>
          <a:endParaRPr lang="zh-TW" altLang="en-US" sz="2000" b="0"/>
        </a:p>
      </dgm:t>
    </dgm:pt>
    <dgm:pt modelId="{5AFDD009-6296-4063-879C-08CEFD45630F}">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Mean Shape Model </a:t>
          </a:r>
          <a:endParaRPr lang="zh-TW" altLang="en-US" sz="1800" b="0" dirty="0"/>
        </a:p>
      </dgm:t>
    </dgm:pt>
    <dgm:pt modelId="{572DB9C4-F6A2-4FD5-9CEA-E2542AEF6711}" type="parTrans" cxnId="{20D14F87-2F1A-4D16-907B-9633905EDEF1}">
      <dgm:prSet/>
      <dgm:spPr/>
      <dgm:t>
        <a:bodyPr/>
        <a:lstStyle/>
        <a:p>
          <a:endParaRPr lang="zh-TW" altLang="en-US" sz="2000" b="0"/>
        </a:p>
      </dgm:t>
    </dgm:pt>
    <dgm:pt modelId="{2530F4F5-3E0A-474C-88AD-3033D9C2F8C7}" type="sibTrans" cxnId="{20D14F87-2F1A-4D16-907B-9633905EDEF1}">
      <dgm:prSet/>
      <dgm:spPr/>
      <dgm:t>
        <a:bodyPr/>
        <a:lstStyle/>
        <a:p>
          <a:endParaRPr lang="zh-TW" altLang="en-US" sz="2000" b="0"/>
        </a:p>
      </dgm:t>
    </dgm:pt>
    <dgm:pt modelId="{4C1875ED-3603-47BC-A4E7-82F56C940EA9}">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Principle Component Analysis(PCA)</a:t>
          </a:r>
          <a:endParaRPr lang="zh-TW" altLang="en-US" sz="1800" b="0" dirty="0"/>
        </a:p>
      </dgm:t>
    </dgm:pt>
    <dgm:pt modelId="{44BFBFEB-A4E2-4873-A57E-4C283AA8D25D}" type="parTrans" cxnId="{FFF51D27-FD59-4AB4-B831-D3C1283322EF}">
      <dgm:prSet/>
      <dgm:spPr/>
      <dgm:t>
        <a:bodyPr/>
        <a:lstStyle/>
        <a:p>
          <a:endParaRPr lang="zh-TW" altLang="en-US" sz="2000" b="0"/>
        </a:p>
      </dgm:t>
    </dgm:pt>
    <dgm:pt modelId="{2F5C4979-5A36-4939-B55C-031EB180A437}" type="sibTrans" cxnId="{FFF51D27-FD59-4AB4-B831-D3C1283322EF}">
      <dgm:prSet/>
      <dgm:spPr/>
      <dgm:t>
        <a:bodyPr/>
        <a:lstStyle/>
        <a:p>
          <a:endParaRPr lang="zh-TW" altLang="en-US" sz="2000" b="0"/>
        </a:p>
      </dgm:t>
    </dgm:pt>
    <dgm:pt modelId="{BBD25D10-1207-40BE-8A0A-4ACFE739DFB7}">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Statistical Model</a:t>
          </a:r>
          <a:endParaRPr lang="zh-TW" altLang="en-US" sz="1800" b="0" dirty="0"/>
        </a:p>
      </dgm:t>
    </dgm:pt>
    <dgm:pt modelId="{572523D8-8DF0-4C7B-B4CB-E371D000F88A}" type="parTrans" cxnId="{E82B4297-C174-4E43-A154-8C24FE8F35BB}">
      <dgm:prSet/>
      <dgm:spPr/>
      <dgm:t>
        <a:bodyPr/>
        <a:lstStyle/>
        <a:p>
          <a:endParaRPr lang="zh-TW" altLang="en-US" sz="2000" b="0"/>
        </a:p>
      </dgm:t>
    </dgm:pt>
    <dgm:pt modelId="{64702B1E-E098-40D1-9333-525F0F50B5A5}" type="sibTrans" cxnId="{E82B4297-C174-4E43-A154-8C24FE8F35BB}">
      <dgm:prSet/>
      <dgm:spPr/>
      <dgm:t>
        <a:bodyPr/>
        <a:lstStyle/>
        <a:p>
          <a:endParaRPr lang="zh-TW" altLang="en-US" sz="2000" b="0"/>
        </a:p>
      </dgm:t>
    </dgm:pt>
    <dgm:pt modelId="{D0E05BFE-DE51-45CE-A903-D485E398C59F}">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3AE5D74F-9682-4DDF-8230-6E031C1F178B}" type="parTrans" cxnId="{F45248ED-F594-48DA-9328-CF9B2952DDB8}">
      <dgm:prSet/>
      <dgm:spPr/>
      <dgm:t>
        <a:bodyPr/>
        <a:lstStyle/>
        <a:p>
          <a:endParaRPr lang="zh-TW" altLang="en-US" sz="2000" b="0"/>
        </a:p>
      </dgm:t>
    </dgm:pt>
    <dgm:pt modelId="{FAA33403-3DBF-4B81-87BE-B8B96709B60E}" type="sibTrans" cxnId="{F45248ED-F594-48DA-9328-CF9B2952DDB8}">
      <dgm:prSet/>
      <dgm:spPr/>
      <dgm:t>
        <a:bodyPr/>
        <a:lstStyle/>
        <a:p>
          <a:endParaRPr lang="zh-TW" altLang="en-US" sz="2000" b="0"/>
        </a:p>
      </dgm:t>
    </dgm:pt>
    <dgm:pt modelId="{7B93F060-B885-40A3-B3C1-FC7DCB85B957}">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44A14289-6B9C-4490-B304-5741302A3775}" type="parTrans" cxnId="{119938DE-5B8B-4BF6-8B52-005DE06F7BCA}">
      <dgm:prSet/>
      <dgm:spPr/>
      <dgm:t>
        <a:bodyPr/>
        <a:lstStyle/>
        <a:p>
          <a:endParaRPr lang="zh-TW" altLang="en-US" sz="2000" b="0"/>
        </a:p>
      </dgm:t>
    </dgm:pt>
    <dgm:pt modelId="{92F0F98D-D7C7-470C-9EFA-45B8F4D8ACBE}" type="sibTrans" cxnId="{119938DE-5B8B-4BF6-8B52-005DE06F7BCA}">
      <dgm:prSet/>
      <dgm:spPr/>
      <dgm:t>
        <a:bodyPr/>
        <a:lstStyle/>
        <a:p>
          <a:endParaRPr lang="zh-TW" altLang="en-US" sz="2000" b="0"/>
        </a:p>
      </dgm:t>
    </dgm:pt>
    <dgm:pt modelId="{A1B91873-1FE5-42C3-A1E2-6D0217A6D7A8}">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CEBDAD2E-2982-4A93-9806-1A6E0A67E17D}" type="parTrans" cxnId="{C09FB365-5FA9-4568-AAE5-A2EF0CABFC44}">
      <dgm:prSet/>
      <dgm:spPr/>
      <dgm:t>
        <a:bodyPr/>
        <a:lstStyle/>
        <a:p>
          <a:endParaRPr lang="zh-TW" altLang="en-US" sz="2000" b="0"/>
        </a:p>
      </dgm:t>
    </dgm:pt>
    <dgm:pt modelId="{656E7F2F-4EFD-439A-B23B-FC7136AEFEC9}" type="sibTrans" cxnId="{C09FB365-5FA9-4568-AAE5-A2EF0CABFC44}">
      <dgm:prSet/>
      <dgm:spPr/>
      <dgm:t>
        <a:bodyPr/>
        <a:lstStyle/>
        <a:p>
          <a:endParaRPr lang="zh-TW" altLang="en-US" sz="2000" b="0"/>
        </a:p>
      </dgm:t>
    </dgm:pt>
    <dgm:pt modelId="{CBE9FEE4-F6ED-4FE9-AFCE-2BEC69A04592}">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BB15094E-2FE9-4A85-951D-D89DF17A1FE5}" type="parTrans" cxnId="{2A62AC01-E3F4-49BD-8080-60BF335EA78D}">
      <dgm:prSet/>
      <dgm:spPr/>
      <dgm:t>
        <a:bodyPr/>
        <a:lstStyle/>
        <a:p>
          <a:endParaRPr lang="zh-TW" altLang="en-US" sz="2000" b="0"/>
        </a:p>
      </dgm:t>
    </dgm:pt>
    <dgm:pt modelId="{D6AFD904-BF20-4237-88B5-EC2859304A3F}" type="sibTrans" cxnId="{2A62AC01-E3F4-49BD-8080-60BF335EA78D}">
      <dgm:prSet/>
      <dgm:spPr/>
      <dgm:t>
        <a:bodyPr/>
        <a:lstStyle/>
        <a:p>
          <a:endParaRPr lang="zh-TW" altLang="en-US" sz="2000" b="0"/>
        </a:p>
      </dgm:t>
    </dgm:pt>
    <dgm:pt modelId="{5815CAB1-8216-4C8E-83AD-5196A5042FF0}">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16AE4BFE-3472-4520-AA85-BFA2727EC768}" type="parTrans" cxnId="{C9DE7753-4866-488F-B970-B1E250E106CB}">
      <dgm:prSet/>
      <dgm:spPr/>
      <dgm:t>
        <a:bodyPr/>
        <a:lstStyle/>
        <a:p>
          <a:endParaRPr lang="zh-TW" altLang="en-US" sz="2000" b="0"/>
        </a:p>
      </dgm:t>
    </dgm:pt>
    <dgm:pt modelId="{F7EEC586-17EE-431E-84C9-1CBCF713A7AA}" type="sibTrans" cxnId="{C9DE7753-4866-488F-B970-B1E250E106CB}">
      <dgm:prSet/>
      <dgm:spPr/>
      <dgm:t>
        <a:bodyPr/>
        <a:lstStyle/>
        <a:p>
          <a:endParaRPr lang="zh-TW" altLang="en-US" sz="2000" b="0"/>
        </a:p>
      </dgm:t>
    </dgm:pt>
    <dgm:pt modelId="{B0099881-7BAB-4EEF-96C2-7E5495C2D28A}">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DB5FF5E2-18C6-40A8-812D-5A96C066427E}" type="parTrans" cxnId="{04B875B3-BD9D-4412-B11E-8CF360A23A67}">
      <dgm:prSet/>
      <dgm:spPr/>
      <dgm:t>
        <a:bodyPr/>
        <a:lstStyle/>
        <a:p>
          <a:endParaRPr lang="zh-TW" altLang="en-US" sz="2000" b="0"/>
        </a:p>
      </dgm:t>
    </dgm:pt>
    <dgm:pt modelId="{ADE16012-0821-4751-BB3B-798BD42D8E15}" type="sibTrans" cxnId="{04B875B3-BD9D-4412-B11E-8CF360A23A67}">
      <dgm:prSet/>
      <dgm:spPr/>
      <dgm:t>
        <a:bodyPr/>
        <a:lstStyle/>
        <a:p>
          <a:endParaRPr lang="zh-TW" altLang="en-US" sz="2000" b="0"/>
        </a:p>
      </dgm:t>
    </dgm:pt>
    <dgm:pt modelId="{9791F832-6746-48F0-BFA0-3E1F9E1F0A13}">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1800" b="0" dirty="0" smtClean="0"/>
            <a:t>Prototype Model</a:t>
          </a:r>
          <a:endParaRPr lang="zh-TW" altLang="en-US" sz="1800" b="0" dirty="0"/>
        </a:p>
      </dgm:t>
    </dgm:pt>
    <dgm:pt modelId="{AF3C21E2-2642-4DEA-B10A-958CFC06741A}" type="parTrans" cxnId="{2F7A563B-8867-4386-86BE-8FB8262C87F1}">
      <dgm:prSet/>
      <dgm:spPr/>
      <dgm:t>
        <a:bodyPr/>
        <a:lstStyle/>
        <a:p>
          <a:endParaRPr lang="zh-TW" altLang="en-US"/>
        </a:p>
      </dgm:t>
    </dgm:pt>
    <dgm:pt modelId="{3DDF8C35-0B02-4193-9190-B77ED24736B8}" type="sibTrans" cxnId="{2F7A563B-8867-4386-86BE-8FB8262C87F1}">
      <dgm:prSet/>
      <dgm:spPr/>
      <dgm:t>
        <a:bodyPr/>
        <a:lstStyle/>
        <a:p>
          <a:endParaRPr lang="zh-TW" altLang="en-US"/>
        </a:p>
      </dgm:t>
    </dgm:pt>
    <dgm:pt modelId="{C2E54EF1-09CD-45E7-AD47-DEC91E2FA252}">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1800" b="0" dirty="0"/>
        </a:p>
      </dgm:t>
    </dgm:pt>
    <dgm:pt modelId="{D6FA7641-9FC2-459B-B966-1B062753E60C}" type="parTrans" cxnId="{7A9CCF06-0999-414A-9005-9F030998489C}">
      <dgm:prSet/>
      <dgm:spPr/>
      <dgm:t>
        <a:bodyPr/>
        <a:lstStyle/>
        <a:p>
          <a:endParaRPr lang="zh-TW" altLang="en-US"/>
        </a:p>
      </dgm:t>
    </dgm:pt>
    <dgm:pt modelId="{6113F996-394F-4A84-8502-66CBF5CCF34B}" type="sibTrans" cxnId="{7A9CCF06-0999-414A-9005-9F030998489C}">
      <dgm:prSet/>
      <dgm:spPr/>
      <dgm:t>
        <a:bodyPr/>
        <a:lstStyle/>
        <a:p>
          <a:endParaRPr lang="zh-TW" altLang="en-US"/>
        </a:p>
      </dgm:t>
    </dgm:pt>
    <dgm:pt modelId="{2941B12A-F6DC-49E2-A233-161E405C23A4}" type="pres">
      <dgm:prSet presAssocID="{61ECA32A-1764-4F88-B0C3-6AF5CBC23497}" presName="linearFlow" presStyleCnt="0">
        <dgm:presLayoutVars>
          <dgm:dir/>
          <dgm:animLvl val="lvl"/>
          <dgm:resizeHandles val="exact"/>
        </dgm:presLayoutVars>
      </dgm:prSet>
      <dgm:spPr/>
      <dgm:t>
        <a:bodyPr/>
        <a:lstStyle/>
        <a:p>
          <a:endParaRPr lang="zh-TW" altLang="en-US"/>
        </a:p>
      </dgm:t>
    </dgm:pt>
    <dgm:pt modelId="{A59A9A90-4ADE-4CB1-9FD2-ABC48EEE0485}" type="pres">
      <dgm:prSet presAssocID="{FDB3D241-F488-4694-AE93-B6BC6F1F9063}" presName="composite" presStyleCnt="0"/>
      <dgm:spPr/>
    </dgm:pt>
    <dgm:pt modelId="{86555F24-66F2-48CD-808B-02B4A0C8092B}" type="pres">
      <dgm:prSet presAssocID="{FDB3D241-F488-4694-AE93-B6BC6F1F9063}" presName="parTx" presStyleLbl="node1" presStyleIdx="0" presStyleCnt="3">
        <dgm:presLayoutVars>
          <dgm:chMax val="0"/>
          <dgm:chPref val="0"/>
          <dgm:bulletEnabled val="1"/>
        </dgm:presLayoutVars>
      </dgm:prSet>
      <dgm:spPr/>
      <dgm:t>
        <a:bodyPr/>
        <a:lstStyle/>
        <a:p>
          <a:endParaRPr lang="zh-TW" altLang="en-US"/>
        </a:p>
      </dgm:t>
    </dgm:pt>
    <dgm:pt modelId="{8180B96F-A1B0-4BD4-B67E-57B8A568644D}" type="pres">
      <dgm:prSet presAssocID="{FDB3D241-F488-4694-AE93-B6BC6F1F9063}" presName="parSh" presStyleLbl="node1" presStyleIdx="0" presStyleCnt="3"/>
      <dgm:spPr/>
      <dgm:t>
        <a:bodyPr/>
        <a:lstStyle/>
        <a:p>
          <a:endParaRPr lang="zh-TW" altLang="en-US"/>
        </a:p>
      </dgm:t>
    </dgm:pt>
    <dgm:pt modelId="{CE6C2702-24FE-4806-B384-3C86390E46A2}" type="pres">
      <dgm:prSet presAssocID="{FDB3D241-F488-4694-AE93-B6BC6F1F9063}" presName="desTx" presStyleLbl="fgAcc1" presStyleIdx="0" presStyleCnt="3" custLinFactNeighborX="-14346" custLinFactNeighborY="1472">
        <dgm:presLayoutVars>
          <dgm:bulletEnabled val="1"/>
        </dgm:presLayoutVars>
      </dgm:prSet>
      <dgm:spPr/>
      <dgm:t>
        <a:bodyPr/>
        <a:lstStyle/>
        <a:p>
          <a:endParaRPr lang="zh-TW" altLang="en-US"/>
        </a:p>
      </dgm:t>
    </dgm:pt>
    <dgm:pt modelId="{59906998-EC4C-40B4-B948-1D37200D7386}" type="pres">
      <dgm:prSet presAssocID="{55B8E54A-D10B-49BA-A22A-D60DBA67557D}" presName="sibTrans" presStyleLbl="sibTrans2D1" presStyleIdx="0" presStyleCnt="2"/>
      <dgm:spPr/>
      <dgm:t>
        <a:bodyPr/>
        <a:lstStyle/>
        <a:p>
          <a:endParaRPr lang="zh-TW" altLang="en-US"/>
        </a:p>
      </dgm:t>
    </dgm:pt>
    <dgm:pt modelId="{54592DCD-5A7A-4A24-9A51-37C2D1DFE3EE}" type="pres">
      <dgm:prSet presAssocID="{55B8E54A-D10B-49BA-A22A-D60DBA67557D}" presName="connTx" presStyleLbl="sibTrans2D1" presStyleIdx="0" presStyleCnt="2"/>
      <dgm:spPr/>
      <dgm:t>
        <a:bodyPr/>
        <a:lstStyle/>
        <a:p>
          <a:endParaRPr lang="zh-TW" altLang="en-US"/>
        </a:p>
      </dgm:t>
    </dgm:pt>
    <dgm:pt modelId="{84764878-5A23-46C3-9FA4-D64D46229722}" type="pres">
      <dgm:prSet presAssocID="{809C2318-403C-4B3C-9175-089DE45411E6}" presName="composite" presStyleCnt="0"/>
      <dgm:spPr/>
    </dgm:pt>
    <dgm:pt modelId="{CE0061CA-7B19-4FBD-9CEC-1F4993C41013}" type="pres">
      <dgm:prSet presAssocID="{809C2318-403C-4B3C-9175-089DE45411E6}" presName="parTx" presStyleLbl="node1" presStyleIdx="0" presStyleCnt="3">
        <dgm:presLayoutVars>
          <dgm:chMax val="0"/>
          <dgm:chPref val="0"/>
          <dgm:bulletEnabled val="1"/>
        </dgm:presLayoutVars>
      </dgm:prSet>
      <dgm:spPr/>
      <dgm:t>
        <a:bodyPr/>
        <a:lstStyle/>
        <a:p>
          <a:endParaRPr lang="zh-TW" altLang="en-US"/>
        </a:p>
      </dgm:t>
    </dgm:pt>
    <dgm:pt modelId="{B9F528FE-DF34-422C-9AF9-1F0701B8094E}" type="pres">
      <dgm:prSet presAssocID="{809C2318-403C-4B3C-9175-089DE45411E6}" presName="parSh" presStyleLbl="node1" presStyleIdx="1" presStyleCnt="3"/>
      <dgm:spPr/>
      <dgm:t>
        <a:bodyPr/>
        <a:lstStyle/>
        <a:p>
          <a:endParaRPr lang="zh-TW" altLang="en-US"/>
        </a:p>
      </dgm:t>
    </dgm:pt>
    <dgm:pt modelId="{32D05456-DA30-4DD1-8970-D535BDD11724}" type="pres">
      <dgm:prSet presAssocID="{809C2318-403C-4B3C-9175-089DE45411E6}" presName="desTx" presStyleLbl="fgAcc1" presStyleIdx="1" presStyleCnt="3" custLinFactNeighborX="-14346" custLinFactNeighborY="1472">
        <dgm:presLayoutVars>
          <dgm:bulletEnabled val="1"/>
        </dgm:presLayoutVars>
      </dgm:prSet>
      <dgm:spPr/>
      <dgm:t>
        <a:bodyPr/>
        <a:lstStyle/>
        <a:p>
          <a:endParaRPr lang="zh-TW" altLang="en-US"/>
        </a:p>
      </dgm:t>
    </dgm:pt>
    <dgm:pt modelId="{A753063F-5BDE-45A9-9950-87F890344F6E}" type="pres">
      <dgm:prSet presAssocID="{142FD547-204F-46F7-B958-58032A12B2E1}" presName="sibTrans" presStyleLbl="sibTrans2D1" presStyleIdx="1" presStyleCnt="2"/>
      <dgm:spPr/>
      <dgm:t>
        <a:bodyPr/>
        <a:lstStyle/>
        <a:p>
          <a:endParaRPr lang="zh-TW" altLang="en-US"/>
        </a:p>
      </dgm:t>
    </dgm:pt>
    <dgm:pt modelId="{DCE5DCB9-8B0C-44F9-A7D9-2D2EEB226D99}" type="pres">
      <dgm:prSet presAssocID="{142FD547-204F-46F7-B958-58032A12B2E1}" presName="connTx" presStyleLbl="sibTrans2D1" presStyleIdx="1" presStyleCnt="2"/>
      <dgm:spPr/>
      <dgm:t>
        <a:bodyPr/>
        <a:lstStyle/>
        <a:p>
          <a:endParaRPr lang="zh-TW" altLang="en-US"/>
        </a:p>
      </dgm:t>
    </dgm:pt>
    <dgm:pt modelId="{81D30881-E29C-409E-8C3D-656862E6C76C}" type="pres">
      <dgm:prSet presAssocID="{BD58D515-80F7-4DAD-98FA-ACFE1FB3D899}" presName="composite" presStyleCnt="0"/>
      <dgm:spPr/>
    </dgm:pt>
    <dgm:pt modelId="{0070F3C8-B408-43C0-9302-B1A6225CEB2D}" type="pres">
      <dgm:prSet presAssocID="{BD58D515-80F7-4DAD-98FA-ACFE1FB3D899}" presName="parTx" presStyleLbl="node1" presStyleIdx="1" presStyleCnt="3">
        <dgm:presLayoutVars>
          <dgm:chMax val="0"/>
          <dgm:chPref val="0"/>
          <dgm:bulletEnabled val="1"/>
        </dgm:presLayoutVars>
      </dgm:prSet>
      <dgm:spPr/>
      <dgm:t>
        <a:bodyPr/>
        <a:lstStyle/>
        <a:p>
          <a:endParaRPr lang="zh-TW" altLang="en-US"/>
        </a:p>
      </dgm:t>
    </dgm:pt>
    <dgm:pt modelId="{B1AB1835-9D65-4CAA-8EAB-702B70D67960}" type="pres">
      <dgm:prSet presAssocID="{BD58D515-80F7-4DAD-98FA-ACFE1FB3D899}" presName="parSh" presStyleLbl="node1" presStyleIdx="2" presStyleCnt="3"/>
      <dgm:spPr/>
      <dgm:t>
        <a:bodyPr/>
        <a:lstStyle/>
        <a:p>
          <a:endParaRPr lang="zh-TW" altLang="en-US"/>
        </a:p>
      </dgm:t>
    </dgm:pt>
    <dgm:pt modelId="{7C50A304-06F7-4953-BFF3-2197B3ADAFA1}" type="pres">
      <dgm:prSet presAssocID="{BD58D515-80F7-4DAD-98FA-ACFE1FB3D899}" presName="desTx" presStyleLbl="fgAcc1" presStyleIdx="2" presStyleCnt="3" custLinFactNeighborX="-14346" custLinFactNeighborY="1472">
        <dgm:presLayoutVars>
          <dgm:bulletEnabled val="1"/>
        </dgm:presLayoutVars>
      </dgm:prSet>
      <dgm:spPr/>
      <dgm:t>
        <a:bodyPr/>
        <a:lstStyle/>
        <a:p>
          <a:endParaRPr lang="zh-TW" altLang="en-US"/>
        </a:p>
      </dgm:t>
    </dgm:pt>
  </dgm:ptLst>
  <dgm:cxnLst>
    <dgm:cxn modelId="{EA926DA6-1599-4B8F-8674-83FE826CE2D0}" type="presOf" srcId="{55B8E54A-D10B-49BA-A22A-D60DBA67557D}" destId="{54592DCD-5A7A-4A24-9A51-37C2D1DFE3EE}" srcOrd="1" destOrd="0" presId="urn:microsoft.com/office/officeart/2005/8/layout/process3"/>
    <dgm:cxn modelId="{C95CA619-46BE-4CC8-A1B9-40E0C6ACEA16}" type="presOf" srcId="{5D012464-B343-4A2F-8734-88E16CB04C82}" destId="{CE6C2702-24FE-4806-B384-3C86390E46A2}" srcOrd="0" destOrd="2" presId="urn:microsoft.com/office/officeart/2005/8/layout/process3"/>
    <dgm:cxn modelId="{6875F233-6716-4DB5-A2D6-EF76F2787137}" srcId="{61ECA32A-1764-4F88-B0C3-6AF5CBC23497}" destId="{FDB3D241-F488-4694-AE93-B6BC6F1F9063}" srcOrd="0" destOrd="0" parTransId="{75754B69-A143-4157-B0F2-65792491D471}" sibTransId="{55B8E54A-D10B-49BA-A22A-D60DBA67557D}"/>
    <dgm:cxn modelId="{20D14F87-2F1A-4D16-907B-9633905EDEF1}" srcId="{BD58D515-80F7-4DAD-98FA-ACFE1FB3D899}" destId="{5AFDD009-6296-4063-879C-08CEFD45630F}" srcOrd="2" destOrd="0" parTransId="{572DB9C4-F6A2-4FD5-9CEA-E2542AEF6711}" sibTransId="{2530F4F5-3E0A-474C-88AD-3033D9C2F8C7}"/>
    <dgm:cxn modelId="{7A9CCF06-0999-414A-9005-9F030998489C}" srcId="{809C2318-403C-4B3C-9175-089DE45411E6}" destId="{C2E54EF1-09CD-45E7-AD47-DEC91E2FA252}" srcOrd="1" destOrd="0" parTransId="{D6FA7641-9FC2-459B-B966-1B062753E60C}" sibTransId="{6113F996-394F-4A84-8502-66CBF5CCF34B}"/>
    <dgm:cxn modelId="{73BA3C0A-CD54-46F2-9EA5-68AD04E72795}" type="presOf" srcId="{81DCAD23-9FD4-4AF2-99A2-2906183781B3}" destId="{CE6C2702-24FE-4806-B384-3C86390E46A2}" srcOrd="0" destOrd="0" presId="urn:microsoft.com/office/officeart/2005/8/layout/process3"/>
    <dgm:cxn modelId="{E82B4297-C174-4E43-A154-8C24FE8F35BB}" srcId="{BD58D515-80F7-4DAD-98FA-ACFE1FB3D899}" destId="{BBD25D10-1207-40BE-8A0A-4ACFE739DFB7}" srcOrd="6" destOrd="0" parTransId="{572523D8-8DF0-4C7B-B4CB-E371D000F88A}" sibTransId="{64702B1E-E098-40D1-9333-525F0F50B5A5}"/>
    <dgm:cxn modelId="{24EE5301-FC6E-409A-BBCA-76035E80D04A}" type="presOf" srcId="{D0E05BFE-DE51-45CE-A903-D485E398C59F}" destId="{32D05456-DA30-4DD1-8970-D535BDD11724}" srcOrd="0" destOrd="3" presId="urn:microsoft.com/office/officeart/2005/8/layout/process3"/>
    <dgm:cxn modelId="{D7A95BA8-DA69-4D96-A916-262A59397730}" type="presOf" srcId="{7B93F060-B885-40A3-B3C1-FC7DCB85B957}" destId="{CE6C2702-24FE-4806-B384-3C86390E46A2}" srcOrd="0" destOrd="1" presId="urn:microsoft.com/office/officeart/2005/8/layout/process3"/>
    <dgm:cxn modelId="{C2C0B89A-FC37-4909-9B39-3EF831CDCED0}" type="presOf" srcId="{05C6402B-72D7-4B8C-91A5-36C3DACE5EAF}" destId="{32D05456-DA30-4DD1-8970-D535BDD11724}" srcOrd="0" destOrd="4" presId="urn:microsoft.com/office/officeart/2005/8/layout/process3"/>
    <dgm:cxn modelId="{DE388F14-ACB8-4018-A10A-949E5B6C2EEE}" type="presOf" srcId="{55B8E54A-D10B-49BA-A22A-D60DBA67557D}" destId="{59906998-EC4C-40B4-B948-1D37200D7386}" srcOrd="0" destOrd="0" presId="urn:microsoft.com/office/officeart/2005/8/layout/process3"/>
    <dgm:cxn modelId="{FD2958C8-C7C7-4F55-9707-EF54F6ABC134}" type="presOf" srcId="{61ECA32A-1764-4F88-B0C3-6AF5CBC23497}" destId="{2941B12A-F6DC-49E2-A233-161E405C23A4}" srcOrd="0" destOrd="0" presId="urn:microsoft.com/office/officeart/2005/8/layout/process3"/>
    <dgm:cxn modelId="{F9E46A05-B6C2-471F-A4EE-C0413EC18B30}" srcId="{809C2318-403C-4B3C-9175-089DE45411E6}" destId="{EA120FCF-B9AA-4F4F-9931-0A68B82B3D0B}" srcOrd="2" destOrd="0" parTransId="{49E63555-51C5-463B-9F81-C4C753945830}" sibTransId="{E6C9E14F-7031-4487-BD27-04A007BA7A91}"/>
    <dgm:cxn modelId="{A5DF4C13-C0A5-4C16-B540-52CEC2913EBA}" type="presOf" srcId="{142FD547-204F-46F7-B958-58032A12B2E1}" destId="{DCE5DCB9-8B0C-44F9-A7D9-2D2EEB226D99}" srcOrd="1" destOrd="0" presId="urn:microsoft.com/office/officeart/2005/8/layout/process3"/>
    <dgm:cxn modelId="{437162B3-01B3-48D7-94E7-CFF40B775832}" type="presOf" srcId="{4C1875ED-3603-47BC-A4E7-82F56C940EA9}" destId="{7C50A304-06F7-4953-BFF3-2197B3ADAFA1}" srcOrd="0" destOrd="4" presId="urn:microsoft.com/office/officeart/2005/8/layout/process3"/>
    <dgm:cxn modelId="{27446021-EFE7-433B-A522-BAEBF7E11409}" srcId="{809C2318-403C-4B3C-9175-089DE45411E6}" destId="{05C6402B-72D7-4B8C-91A5-36C3DACE5EAF}" srcOrd="4" destOrd="0" parTransId="{62AC6D4F-A040-4EE7-9F93-2D04A8984B2F}" sibTransId="{8FDDDBB7-4E62-4EC7-8C38-67604CB59EAF}"/>
    <dgm:cxn modelId="{05D8A352-1E28-4E83-83CA-3B8D419A8693}" srcId="{FDB3D241-F488-4694-AE93-B6BC6F1F9063}" destId="{5D012464-B343-4A2F-8734-88E16CB04C82}" srcOrd="2" destOrd="0" parTransId="{392F993E-AA15-48C2-B0AE-8A95678786EB}" sibTransId="{DD51EC15-38DF-4CFD-B9AB-0BEF5342D667}"/>
    <dgm:cxn modelId="{119938DE-5B8B-4BF6-8B52-005DE06F7BCA}" srcId="{FDB3D241-F488-4694-AE93-B6BC6F1F9063}" destId="{7B93F060-B885-40A3-B3C1-FC7DCB85B957}" srcOrd="1" destOrd="0" parTransId="{44A14289-6B9C-4490-B304-5741302A3775}" sibTransId="{92F0F98D-D7C7-470C-9EFA-45B8F4D8ACBE}"/>
    <dgm:cxn modelId="{AEBB490E-F10C-42A3-811F-6754C294E35C}" type="presOf" srcId="{809C2318-403C-4B3C-9175-089DE45411E6}" destId="{B9F528FE-DF34-422C-9AF9-1F0701B8094E}" srcOrd="1" destOrd="0" presId="urn:microsoft.com/office/officeart/2005/8/layout/process3"/>
    <dgm:cxn modelId="{32F312CE-F179-434A-BE62-C9CACF68A5AD}" srcId="{FDB3D241-F488-4694-AE93-B6BC6F1F9063}" destId="{81DCAD23-9FD4-4AF2-99A2-2906183781B3}" srcOrd="0" destOrd="0" parTransId="{9A1A37D9-BC7E-405A-85E9-6DD557BDBFFE}" sibTransId="{3A32B77D-E71D-408D-AE80-EF58C0A0EC7B}"/>
    <dgm:cxn modelId="{0BDE05DC-72E3-4D5B-8F85-E2D02882545E}" type="presOf" srcId="{142FD547-204F-46F7-B958-58032A12B2E1}" destId="{A753063F-5BDE-45A9-9950-87F890344F6E}" srcOrd="0" destOrd="0" presId="urn:microsoft.com/office/officeart/2005/8/layout/process3"/>
    <dgm:cxn modelId="{04B875B3-BD9D-4412-B11E-8CF360A23A67}" srcId="{BD58D515-80F7-4DAD-98FA-ACFE1FB3D899}" destId="{B0099881-7BAB-4EEF-96C2-7E5495C2D28A}" srcOrd="5" destOrd="0" parTransId="{DB5FF5E2-18C6-40A8-812D-5A96C066427E}" sibTransId="{ADE16012-0821-4751-BB3B-798BD42D8E15}"/>
    <dgm:cxn modelId="{C9DE7753-4866-488F-B970-B1E250E106CB}" srcId="{BD58D515-80F7-4DAD-98FA-ACFE1FB3D899}" destId="{5815CAB1-8216-4C8E-83AD-5196A5042FF0}" srcOrd="3" destOrd="0" parTransId="{16AE4BFE-3472-4520-AA85-BFA2727EC768}" sibTransId="{F7EEC586-17EE-431E-84C9-1CBCF713A7AA}"/>
    <dgm:cxn modelId="{7632B926-8327-48E2-982E-6BC0E239AE94}" srcId="{61ECA32A-1764-4F88-B0C3-6AF5CBC23497}" destId="{BD58D515-80F7-4DAD-98FA-ACFE1FB3D899}" srcOrd="2" destOrd="0" parTransId="{D41DC31C-784B-42DB-9249-3508706E77C6}" sibTransId="{1159644A-1C80-4535-A175-53D4AE1BD007}"/>
    <dgm:cxn modelId="{F3C133BF-2D19-461C-931A-09108693CE5F}" type="presOf" srcId="{BBD25D10-1207-40BE-8A0A-4ACFE739DFB7}" destId="{7C50A304-06F7-4953-BFF3-2197B3ADAFA1}" srcOrd="0" destOrd="6" presId="urn:microsoft.com/office/officeart/2005/8/layout/process3"/>
    <dgm:cxn modelId="{21E6029A-5793-4B72-A9FB-8D5EAB2597CF}" type="presOf" srcId="{6F01C7CC-033B-47AC-88BB-ABBC48369F43}" destId="{CE6C2702-24FE-4806-B384-3C86390E46A2}" srcOrd="0" destOrd="4" presId="urn:microsoft.com/office/officeart/2005/8/layout/process3"/>
    <dgm:cxn modelId="{2F7A563B-8867-4386-86BE-8FB8262C87F1}" srcId="{809C2318-403C-4B3C-9175-089DE45411E6}" destId="{9791F832-6746-48F0-BFA0-3E1F9E1F0A13}" srcOrd="0" destOrd="0" parTransId="{AF3C21E2-2642-4DEA-B10A-958CFC06741A}" sibTransId="{3DDF8C35-0B02-4193-9190-B77ED24736B8}"/>
    <dgm:cxn modelId="{0E2FE29B-D057-4437-BA95-202A37D31031}" type="presOf" srcId="{B0099881-7BAB-4EEF-96C2-7E5495C2D28A}" destId="{7C50A304-06F7-4953-BFF3-2197B3ADAFA1}" srcOrd="0" destOrd="5" presId="urn:microsoft.com/office/officeart/2005/8/layout/process3"/>
    <dgm:cxn modelId="{210B5765-F5AE-4B1D-A443-5507B696D05A}" srcId="{BD58D515-80F7-4DAD-98FA-ACFE1FB3D899}" destId="{9FE47AA9-DE34-4CCD-A1C8-7AE48BCBF9C6}" srcOrd="0" destOrd="0" parTransId="{60049B5A-255B-4D7D-BECE-9B1602483C8E}" sibTransId="{BD9058F2-7380-42AD-A409-5F5118CC0729}"/>
    <dgm:cxn modelId="{A5C90246-71B8-469A-BE85-2CE1D19CE7C7}" type="presOf" srcId="{9791F832-6746-48F0-BFA0-3E1F9E1F0A13}" destId="{32D05456-DA30-4DD1-8970-D535BDD11724}" srcOrd="0" destOrd="0" presId="urn:microsoft.com/office/officeart/2005/8/layout/process3"/>
    <dgm:cxn modelId="{610C5FFC-11DE-45E4-8EBF-961A569C3E0C}" type="presOf" srcId="{BD58D515-80F7-4DAD-98FA-ACFE1FB3D899}" destId="{0070F3C8-B408-43C0-9302-B1A6225CEB2D}" srcOrd="0" destOrd="0" presId="urn:microsoft.com/office/officeart/2005/8/layout/process3"/>
    <dgm:cxn modelId="{4CB82A13-59FF-46AE-89B0-D0E10B87401D}" type="presOf" srcId="{CBE9FEE4-F6ED-4FE9-AFCE-2BEC69A04592}" destId="{7C50A304-06F7-4953-BFF3-2197B3ADAFA1}" srcOrd="0" destOrd="1" presId="urn:microsoft.com/office/officeart/2005/8/layout/process3"/>
    <dgm:cxn modelId="{D2026C43-3940-41CC-9FE7-12AD36940A81}" type="presOf" srcId="{FDB3D241-F488-4694-AE93-B6BC6F1F9063}" destId="{8180B96F-A1B0-4BD4-B67E-57B8A568644D}" srcOrd="1" destOrd="0" presId="urn:microsoft.com/office/officeart/2005/8/layout/process3"/>
    <dgm:cxn modelId="{254F9DC9-364F-482A-AA94-F2DC3F14F2A1}" type="presOf" srcId="{5815CAB1-8216-4C8E-83AD-5196A5042FF0}" destId="{7C50A304-06F7-4953-BFF3-2197B3ADAFA1}" srcOrd="0" destOrd="3" presId="urn:microsoft.com/office/officeart/2005/8/layout/process3"/>
    <dgm:cxn modelId="{2A62AC01-E3F4-49BD-8080-60BF335EA78D}" srcId="{BD58D515-80F7-4DAD-98FA-ACFE1FB3D899}" destId="{CBE9FEE4-F6ED-4FE9-AFCE-2BEC69A04592}" srcOrd="1" destOrd="0" parTransId="{BB15094E-2FE9-4A85-951D-D89DF17A1FE5}" sibTransId="{D6AFD904-BF20-4237-88B5-EC2859304A3F}"/>
    <dgm:cxn modelId="{F45248ED-F594-48DA-9328-CF9B2952DDB8}" srcId="{809C2318-403C-4B3C-9175-089DE45411E6}" destId="{D0E05BFE-DE51-45CE-A903-D485E398C59F}" srcOrd="3" destOrd="0" parTransId="{3AE5D74F-9682-4DDF-8230-6E031C1F178B}" sibTransId="{FAA33403-3DBF-4B81-87BE-B8B96709B60E}"/>
    <dgm:cxn modelId="{6F334A32-684B-43CD-BCB6-1712390BDD5F}" type="presOf" srcId="{EA120FCF-B9AA-4F4F-9931-0A68B82B3D0B}" destId="{32D05456-DA30-4DD1-8970-D535BDD11724}" srcOrd="0" destOrd="2" presId="urn:microsoft.com/office/officeart/2005/8/layout/process3"/>
    <dgm:cxn modelId="{54C396C9-DE56-4A67-BD86-C9B6A2D46377}" type="presOf" srcId="{5AFDD009-6296-4063-879C-08CEFD45630F}" destId="{7C50A304-06F7-4953-BFF3-2197B3ADAFA1}" srcOrd="0" destOrd="2" presId="urn:microsoft.com/office/officeart/2005/8/layout/process3"/>
    <dgm:cxn modelId="{2151AD49-067C-4F79-AE4F-8397EDDBBF89}" srcId="{61ECA32A-1764-4F88-B0C3-6AF5CBC23497}" destId="{809C2318-403C-4B3C-9175-089DE45411E6}" srcOrd="1" destOrd="0" parTransId="{61830A71-6119-4941-8FB6-B526397799BF}" sibTransId="{142FD547-204F-46F7-B958-58032A12B2E1}"/>
    <dgm:cxn modelId="{FFF51D27-FD59-4AB4-B831-D3C1283322EF}" srcId="{BD58D515-80F7-4DAD-98FA-ACFE1FB3D899}" destId="{4C1875ED-3603-47BC-A4E7-82F56C940EA9}" srcOrd="4" destOrd="0" parTransId="{44BFBFEB-A4E2-4873-A57E-4C283AA8D25D}" sibTransId="{2F5C4979-5A36-4939-B55C-031EB180A437}"/>
    <dgm:cxn modelId="{BEE6DCCD-EB06-4806-A9D8-2486A3A002E9}" type="presOf" srcId="{809C2318-403C-4B3C-9175-089DE45411E6}" destId="{CE0061CA-7B19-4FBD-9CEC-1F4993C41013}" srcOrd="0" destOrd="0" presId="urn:microsoft.com/office/officeart/2005/8/layout/process3"/>
    <dgm:cxn modelId="{C9004595-3072-4675-955F-2716845B8FEF}" srcId="{FDB3D241-F488-4694-AE93-B6BC6F1F9063}" destId="{6F01C7CC-033B-47AC-88BB-ABBC48369F43}" srcOrd="4" destOrd="0" parTransId="{0E405FC9-503A-42FE-8146-5C7EB41F7AC9}" sibTransId="{CFCD9F93-9236-4CFF-88B0-6C49952A40AF}"/>
    <dgm:cxn modelId="{4B801912-F309-4C9C-A388-2AFC76D162C0}" type="presOf" srcId="{9FE47AA9-DE34-4CCD-A1C8-7AE48BCBF9C6}" destId="{7C50A304-06F7-4953-BFF3-2197B3ADAFA1}" srcOrd="0" destOrd="0" presId="urn:microsoft.com/office/officeart/2005/8/layout/process3"/>
    <dgm:cxn modelId="{B1EDADCF-C169-4BF1-8901-5060A00DC13E}" type="presOf" srcId="{C2E54EF1-09CD-45E7-AD47-DEC91E2FA252}" destId="{32D05456-DA30-4DD1-8970-D535BDD11724}" srcOrd="0" destOrd="1" presId="urn:microsoft.com/office/officeart/2005/8/layout/process3"/>
    <dgm:cxn modelId="{C09FB365-5FA9-4568-AAE5-A2EF0CABFC44}" srcId="{FDB3D241-F488-4694-AE93-B6BC6F1F9063}" destId="{A1B91873-1FE5-42C3-A1E2-6D0217A6D7A8}" srcOrd="3" destOrd="0" parTransId="{CEBDAD2E-2982-4A93-9806-1A6E0A67E17D}" sibTransId="{656E7F2F-4EFD-439A-B23B-FC7136AEFEC9}"/>
    <dgm:cxn modelId="{2AC80AA1-6143-4474-AEF9-0B32A16565D9}" type="presOf" srcId="{A1B91873-1FE5-42C3-A1E2-6D0217A6D7A8}" destId="{CE6C2702-24FE-4806-B384-3C86390E46A2}" srcOrd="0" destOrd="3" presId="urn:microsoft.com/office/officeart/2005/8/layout/process3"/>
    <dgm:cxn modelId="{31B1D3F3-3DCE-479A-9239-7DD84530EBD6}" type="presOf" srcId="{BD58D515-80F7-4DAD-98FA-ACFE1FB3D899}" destId="{B1AB1835-9D65-4CAA-8EAB-702B70D67960}" srcOrd="1" destOrd="0" presId="urn:microsoft.com/office/officeart/2005/8/layout/process3"/>
    <dgm:cxn modelId="{B4C1894E-5EDA-4C87-9AAE-1AED676B8A61}" type="presOf" srcId="{FDB3D241-F488-4694-AE93-B6BC6F1F9063}" destId="{86555F24-66F2-48CD-808B-02B4A0C8092B}" srcOrd="0" destOrd="0" presId="urn:microsoft.com/office/officeart/2005/8/layout/process3"/>
    <dgm:cxn modelId="{1D79E2AB-0CE6-4177-805C-707DEBE8835B}" type="presParOf" srcId="{2941B12A-F6DC-49E2-A233-161E405C23A4}" destId="{A59A9A90-4ADE-4CB1-9FD2-ABC48EEE0485}" srcOrd="0" destOrd="0" presId="urn:microsoft.com/office/officeart/2005/8/layout/process3"/>
    <dgm:cxn modelId="{275AFA1F-0994-492A-9FBF-DA4A60FB08BC}" type="presParOf" srcId="{A59A9A90-4ADE-4CB1-9FD2-ABC48EEE0485}" destId="{86555F24-66F2-48CD-808B-02B4A0C8092B}" srcOrd="0" destOrd="0" presId="urn:microsoft.com/office/officeart/2005/8/layout/process3"/>
    <dgm:cxn modelId="{5510BFE4-4A40-4C3C-9211-5F6D4B285EB4}" type="presParOf" srcId="{A59A9A90-4ADE-4CB1-9FD2-ABC48EEE0485}" destId="{8180B96F-A1B0-4BD4-B67E-57B8A568644D}" srcOrd="1" destOrd="0" presId="urn:microsoft.com/office/officeart/2005/8/layout/process3"/>
    <dgm:cxn modelId="{B62F74FA-4515-4EE8-B4BD-67CD848A58D4}" type="presParOf" srcId="{A59A9A90-4ADE-4CB1-9FD2-ABC48EEE0485}" destId="{CE6C2702-24FE-4806-B384-3C86390E46A2}" srcOrd="2" destOrd="0" presId="urn:microsoft.com/office/officeart/2005/8/layout/process3"/>
    <dgm:cxn modelId="{C34F4998-47FF-415A-A521-2B9F2924D3DF}" type="presParOf" srcId="{2941B12A-F6DC-49E2-A233-161E405C23A4}" destId="{59906998-EC4C-40B4-B948-1D37200D7386}" srcOrd="1" destOrd="0" presId="urn:microsoft.com/office/officeart/2005/8/layout/process3"/>
    <dgm:cxn modelId="{DA92C507-E347-41BE-9380-980788668D0E}" type="presParOf" srcId="{59906998-EC4C-40B4-B948-1D37200D7386}" destId="{54592DCD-5A7A-4A24-9A51-37C2D1DFE3EE}" srcOrd="0" destOrd="0" presId="urn:microsoft.com/office/officeart/2005/8/layout/process3"/>
    <dgm:cxn modelId="{FC2DB318-C14C-4DEA-A130-6541D1E90011}" type="presParOf" srcId="{2941B12A-F6DC-49E2-A233-161E405C23A4}" destId="{84764878-5A23-46C3-9FA4-D64D46229722}" srcOrd="2" destOrd="0" presId="urn:microsoft.com/office/officeart/2005/8/layout/process3"/>
    <dgm:cxn modelId="{4019753A-1259-44C4-9711-DFD30052F230}" type="presParOf" srcId="{84764878-5A23-46C3-9FA4-D64D46229722}" destId="{CE0061CA-7B19-4FBD-9CEC-1F4993C41013}" srcOrd="0" destOrd="0" presId="urn:microsoft.com/office/officeart/2005/8/layout/process3"/>
    <dgm:cxn modelId="{DE506CA3-AF3A-4D6A-A55C-C94B3D6287ED}" type="presParOf" srcId="{84764878-5A23-46C3-9FA4-D64D46229722}" destId="{B9F528FE-DF34-422C-9AF9-1F0701B8094E}" srcOrd="1" destOrd="0" presId="urn:microsoft.com/office/officeart/2005/8/layout/process3"/>
    <dgm:cxn modelId="{4FE22A1C-83CB-4B42-962E-0F9F74DE34E0}" type="presParOf" srcId="{84764878-5A23-46C3-9FA4-D64D46229722}" destId="{32D05456-DA30-4DD1-8970-D535BDD11724}" srcOrd="2" destOrd="0" presId="urn:microsoft.com/office/officeart/2005/8/layout/process3"/>
    <dgm:cxn modelId="{DC951470-1B95-4AA0-B445-54138A942473}" type="presParOf" srcId="{2941B12A-F6DC-49E2-A233-161E405C23A4}" destId="{A753063F-5BDE-45A9-9950-87F890344F6E}" srcOrd="3" destOrd="0" presId="urn:microsoft.com/office/officeart/2005/8/layout/process3"/>
    <dgm:cxn modelId="{0B6EEF91-49F3-4C44-88C2-DDE6DFF1E1CF}" type="presParOf" srcId="{A753063F-5BDE-45A9-9950-87F890344F6E}" destId="{DCE5DCB9-8B0C-44F9-A7D9-2D2EEB226D99}" srcOrd="0" destOrd="0" presId="urn:microsoft.com/office/officeart/2005/8/layout/process3"/>
    <dgm:cxn modelId="{45776E8D-46F3-482E-87C2-CD6B0D22F450}" type="presParOf" srcId="{2941B12A-F6DC-49E2-A233-161E405C23A4}" destId="{81D30881-E29C-409E-8C3D-656862E6C76C}" srcOrd="4" destOrd="0" presId="urn:microsoft.com/office/officeart/2005/8/layout/process3"/>
    <dgm:cxn modelId="{BA9AB2D4-4C83-4611-9026-CD400B3D78BE}" type="presParOf" srcId="{81D30881-E29C-409E-8C3D-656862E6C76C}" destId="{0070F3C8-B408-43C0-9302-B1A6225CEB2D}" srcOrd="0" destOrd="0" presId="urn:microsoft.com/office/officeart/2005/8/layout/process3"/>
    <dgm:cxn modelId="{95D719B0-69CD-483B-AAE0-F9E1F8216B73}" type="presParOf" srcId="{81D30881-E29C-409E-8C3D-656862E6C76C}" destId="{B1AB1835-9D65-4CAA-8EAB-702B70D67960}" srcOrd="1" destOrd="0" presId="urn:microsoft.com/office/officeart/2005/8/layout/process3"/>
    <dgm:cxn modelId="{F726D8C4-0FFB-4DEB-9CAD-79ABEA0D5F17}" type="presParOf" srcId="{81D30881-E29C-409E-8C3D-656862E6C76C}" destId="{7C50A304-06F7-4953-BFF3-2197B3ADAFA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ECA32A-1764-4F88-B0C3-6AF5CBC23497}" type="doc">
      <dgm:prSet loTypeId="urn:microsoft.com/office/officeart/2005/8/layout/process3" loCatId="process" qsTypeId="urn:microsoft.com/office/officeart/2005/8/quickstyle/3d1" qsCatId="3D" csTypeId="urn:microsoft.com/office/officeart/2005/8/colors/accent2_2" csCatId="accent2" phldr="1"/>
      <dgm:spPr/>
      <dgm:t>
        <a:bodyPr/>
        <a:lstStyle/>
        <a:p>
          <a:endParaRPr lang="zh-TW" altLang="en-US"/>
        </a:p>
      </dgm:t>
    </dgm:pt>
    <dgm:pt modelId="{809C2318-403C-4B3C-9175-089DE45411E6}">
      <dgm:prSet phldrT="[文字]" custT="1"/>
      <dgm:spPr>
        <a:solidFill>
          <a:srgbClr val="CCFFCC"/>
        </a:solidFill>
      </dgm:spPr>
      <dgm:t>
        <a:bodyPr/>
        <a:lstStyle/>
        <a:p>
          <a:r>
            <a:rPr lang="en-US" altLang="zh-TW" sz="2000" b="1" dirty="0" smtClean="0">
              <a:solidFill>
                <a:schemeClr val="accent6"/>
              </a:solidFill>
            </a:rPr>
            <a:t>MSP-based Registration</a:t>
          </a:r>
          <a:endParaRPr lang="zh-TW" altLang="en-US" sz="2000" b="1" dirty="0">
            <a:solidFill>
              <a:schemeClr val="accent6"/>
            </a:solidFill>
          </a:endParaRPr>
        </a:p>
      </dgm:t>
    </dgm:pt>
    <dgm:pt modelId="{61830A71-6119-4941-8FB6-B526397799BF}" type="parTrans" cxnId="{2151AD49-067C-4F79-AE4F-8397EDDBBF89}">
      <dgm:prSet/>
      <dgm:spPr/>
      <dgm:t>
        <a:bodyPr/>
        <a:lstStyle/>
        <a:p>
          <a:endParaRPr lang="zh-TW" altLang="en-US" sz="2400" b="0"/>
        </a:p>
      </dgm:t>
    </dgm:pt>
    <dgm:pt modelId="{142FD547-204F-46F7-B958-58032A12B2E1}" type="sibTrans" cxnId="{2151AD49-067C-4F79-AE4F-8397EDDBBF89}">
      <dgm:prSet custT="1"/>
      <dgm:spPr/>
      <dgm:t>
        <a:bodyPr/>
        <a:lstStyle/>
        <a:p>
          <a:endParaRPr lang="zh-TW" altLang="en-US" sz="1800" b="0"/>
        </a:p>
      </dgm:t>
    </dgm:pt>
    <dgm:pt modelId="{BD58D515-80F7-4DAD-98FA-ACFE1FB3D899}">
      <dgm:prSet phldrT="[文字]" custT="1"/>
      <dgm:spPr>
        <a:solidFill>
          <a:srgbClr val="CCFFCC"/>
        </a:solidFill>
      </dgm:spPr>
      <dgm:t>
        <a:bodyPr/>
        <a:lstStyle/>
        <a:p>
          <a:r>
            <a:rPr lang="en-US" altLang="zh-TW" sz="2000" b="1" dirty="0" smtClean="0">
              <a:solidFill>
                <a:schemeClr val="accent6"/>
              </a:solidFill>
            </a:rPr>
            <a:t>3-D Segmentation by Model Deformation</a:t>
          </a:r>
          <a:endParaRPr lang="zh-TW" altLang="en-US" sz="2000" b="1" dirty="0">
            <a:solidFill>
              <a:schemeClr val="accent6"/>
            </a:solidFill>
          </a:endParaRPr>
        </a:p>
      </dgm:t>
    </dgm:pt>
    <dgm:pt modelId="{D41DC31C-784B-42DB-9249-3508706E77C6}" type="parTrans" cxnId="{7632B926-8327-48E2-982E-6BC0E239AE94}">
      <dgm:prSet/>
      <dgm:spPr/>
      <dgm:t>
        <a:bodyPr/>
        <a:lstStyle/>
        <a:p>
          <a:endParaRPr lang="zh-TW" altLang="en-US" sz="2400" b="0"/>
        </a:p>
      </dgm:t>
    </dgm:pt>
    <dgm:pt modelId="{1159644A-1C80-4535-A175-53D4AE1BD007}" type="sibTrans" cxnId="{7632B926-8327-48E2-982E-6BC0E239AE94}">
      <dgm:prSet/>
      <dgm:spPr/>
      <dgm:t>
        <a:bodyPr/>
        <a:lstStyle/>
        <a:p>
          <a:endParaRPr lang="zh-TW" altLang="en-US" sz="2400" b="0"/>
        </a:p>
      </dgm:t>
    </dgm:pt>
    <dgm:pt modelId="{9FE47AA9-DE34-4CCD-A1C8-7AE48BCBF9C6}">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u="sng" dirty="0" smtClean="0"/>
            <a:t>Global Deformation</a:t>
          </a:r>
          <a:endParaRPr lang="zh-TW" altLang="en-US" sz="2000" b="0" u="sng" dirty="0"/>
        </a:p>
      </dgm:t>
    </dgm:pt>
    <dgm:pt modelId="{60049B5A-255B-4D7D-BECE-9B1602483C8E}" type="parTrans" cxnId="{210B5765-F5AE-4B1D-A443-5507B696D05A}">
      <dgm:prSet/>
      <dgm:spPr/>
      <dgm:t>
        <a:bodyPr/>
        <a:lstStyle/>
        <a:p>
          <a:endParaRPr lang="zh-TW" altLang="en-US" sz="2400" b="0"/>
        </a:p>
      </dgm:t>
    </dgm:pt>
    <dgm:pt modelId="{BD9058F2-7380-42AD-A409-5F5118CC0729}" type="sibTrans" cxnId="{210B5765-F5AE-4B1D-A443-5507B696D05A}">
      <dgm:prSet/>
      <dgm:spPr/>
      <dgm:t>
        <a:bodyPr/>
        <a:lstStyle/>
        <a:p>
          <a:endParaRPr lang="zh-TW" altLang="en-US" sz="2400" b="0"/>
        </a:p>
      </dgm:t>
    </dgm:pt>
    <dgm:pt modelId="{BBD25D10-1207-40BE-8A0A-4ACFE739DFB7}">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u="sng" dirty="0" smtClean="0"/>
            <a:t>Local Deformation</a:t>
          </a:r>
          <a:endParaRPr lang="zh-TW" altLang="en-US" sz="2000" b="0" u="sng" dirty="0"/>
        </a:p>
      </dgm:t>
    </dgm:pt>
    <dgm:pt modelId="{572523D8-8DF0-4C7B-B4CB-E371D000F88A}" type="parTrans" cxnId="{E82B4297-C174-4E43-A154-8C24FE8F35BB}">
      <dgm:prSet/>
      <dgm:spPr/>
      <dgm:t>
        <a:bodyPr/>
        <a:lstStyle/>
        <a:p>
          <a:endParaRPr lang="zh-TW" altLang="en-US" sz="2400" b="0"/>
        </a:p>
      </dgm:t>
    </dgm:pt>
    <dgm:pt modelId="{64702B1E-E098-40D1-9333-525F0F50B5A5}" type="sibTrans" cxnId="{E82B4297-C174-4E43-A154-8C24FE8F35BB}">
      <dgm:prSet/>
      <dgm:spPr/>
      <dgm:t>
        <a:bodyPr/>
        <a:lstStyle/>
        <a:p>
          <a:endParaRPr lang="zh-TW" altLang="en-US" sz="2400" b="0"/>
        </a:p>
      </dgm:t>
    </dgm:pt>
    <dgm:pt modelId="{5815CAB1-8216-4C8E-83AD-5196A5042FF0}">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dirty="0" smtClean="0"/>
            <a:t>3-D Active Shape Model (ASM)</a:t>
          </a:r>
          <a:endParaRPr lang="zh-TW" altLang="en-US" sz="2000" b="0" dirty="0"/>
        </a:p>
      </dgm:t>
    </dgm:pt>
    <dgm:pt modelId="{16AE4BFE-3472-4520-AA85-BFA2727EC768}" type="parTrans" cxnId="{C9DE7753-4866-488F-B970-B1E250E106CB}">
      <dgm:prSet/>
      <dgm:spPr/>
      <dgm:t>
        <a:bodyPr/>
        <a:lstStyle/>
        <a:p>
          <a:endParaRPr lang="zh-TW" altLang="en-US" sz="2400" b="0"/>
        </a:p>
      </dgm:t>
    </dgm:pt>
    <dgm:pt modelId="{F7EEC586-17EE-431E-84C9-1CBCF713A7AA}" type="sibTrans" cxnId="{C9DE7753-4866-488F-B970-B1E250E106CB}">
      <dgm:prSet/>
      <dgm:spPr/>
      <dgm:t>
        <a:bodyPr/>
        <a:lstStyle/>
        <a:p>
          <a:endParaRPr lang="zh-TW" altLang="en-US" sz="2400" b="0"/>
        </a:p>
      </dgm:t>
    </dgm:pt>
    <dgm:pt modelId="{B0099881-7BAB-4EEF-96C2-7E5495C2D28A}">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2000" b="0" dirty="0"/>
        </a:p>
      </dgm:t>
    </dgm:pt>
    <dgm:pt modelId="{DB5FF5E2-18C6-40A8-812D-5A96C066427E}" type="parTrans" cxnId="{04B875B3-BD9D-4412-B11E-8CF360A23A67}">
      <dgm:prSet/>
      <dgm:spPr/>
      <dgm:t>
        <a:bodyPr/>
        <a:lstStyle/>
        <a:p>
          <a:endParaRPr lang="zh-TW" altLang="en-US" sz="2400" b="0"/>
        </a:p>
      </dgm:t>
    </dgm:pt>
    <dgm:pt modelId="{ADE16012-0821-4751-BB3B-798BD42D8E15}" type="sibTrans" cxnId="{04B875B3-BD9D-4412-B11E-8CF360A23A67}">
      <dgm:prSet/>
      <dgm:spPr/>
      <dgm:t>
        <a:bodyPr/>
        <a:lstStyle/>
        <a:p>
          <a:endParaRPr lang="zh-TW" altLang="en-US" sz="2400" b="0"/>
        </a:p>
      </dgm:t>
    </dgm:pt>
    <dgm:pt modelId="{9791F832-6746-48F0-BFA0-3E1F9E1F0A13}">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dirty="0" smtClean="0"/>
            <a:t>Corresponding Feature Points of the volume image and the model</a:t>
          </a:r>
          <a:endParaRPr lang="zh-TW" altLang="en-US" sz="2000" b="0" dirty="0"/>
        </a:p>
      </dgm:t>
    </dgm:pt>
    <dgm:pt modelId="{AF3C21E2-2642-4DEA-B10A-958CFC06741A}" type="parTrans" cxnId="{2F7A563B-8867-4386-86BE-8FB8262C87F1}">
      <dgm:prSet/>
      <dgm:spPr/>
      <dgm:t>
        <a:bodyPr/>
        <a:lstStyle/>
        <a:p>
          <a:endParaRPr lang="zh-TW" altLang="en-US" sz="2000"/>
        </a:p>
      </dgm:t>
    </dgm:pt>
    <dgm:pt modelId="{3DDF8C35-0B02-4193-9190-B77ED24736B8}" type="sibTrans" cxnId="{2F7A563B-8867-4386-86BE-8FB8262C87F1}">
      <dgm:prSet/>
      <dgm:spPr/>
      <dgm:t>
        <a:bodyPr/>
        <a:lstStyle/>
        <a:p>
          <a:endParaRPr lang="zh-TW" altLang="en-US" sz="2000"/>
        </a:p>
      </dgm:t>
    </dgm:pt>
    <dgm:pt modelId="{2DF7FD2A-10AF-4595-A15F-B026798C52E4}">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u="none" dirty="0" smtClean="0"/>
            <a:t>3-D Snake Model</a:t>
          </a:r>
          <a:endParaRPr lang="zh-TW" altLang="en-US" sz="2000" b="0" u="none" dirty="0"/>
        </a:p>
      </dgm:t>
    </dgm:pt>
    <dgm:pt modelId="{1743F23F-761D-41DE-9B2A-FC75C320817E}" type="parTrans" cxnId="{2FF77686-0BC2-4D78-A171-C673ABBD272F}">
      <dgm:prSet/>
      <dgm:spPr/>
      <dgm:t>
        <a:bodyPr/>
        <a:lstStyle/>
        <a:p>
          <a:endParaRPr lang="zh-TW" altLang="en-US" sz="2000"/>
        </a:p>
      </dgm:t>
    </dgm:pt>
    <dgm:pt modelId="{38031152-5A77-45E4-BCA1-B99F29932CE6}" type="sibTrans" cxnId="{2FF77686-0BC2-4D78-A171-C673ABBD272F}">
      <dgm:prSet/>
      <dgm:spPr/>
      <dgm:t>
        <a:bodyPr/>
        <a:lstStyle/>
        <a:p>
          <a:endParaRPr lang="zh-TW" altLang="en-US" sz="2000"/>
        </a:p>
      </dgm:t>
    </dgm:pt>
    <dgm:pt modelId="{8713BA0C-B38F-4FB9-A7A7-CC9ED33451C3}">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dirty="0" smtClean="0"/>
            <a:t>Affine Transformation</a:t>
          </a:r>
          <a:endParaRPr lang="zh-TW" altLang="en-US" sz="2000" b="0" dirty="0"/>
        </a:p>
      </dgm:t>
    </dgm:pt>
    <dgm:pt modelId="{D075D0B4-E326-4E62-954A-1F52BF93E076}" type="parTrans" cxnId="{07860DA9-9701-4A36-8C8E-90B606A4332E}">
      <dgm:prSet/>
      <dgm:spPr/>
    </dgm:pt>
    <dgm:pt modelId="{8A6E7891-BB8E-4945-A623-5752779EEA41}" type="sibTrans" cxnId="{07860DA9-9701-4A36-8C8E-90B606A4332E}">
      <dgm:prSet/>
      <dgm:spPr/>
    </dgm:pt>
    <dgm:pt modelId="{1B6766CB-8B7A-4D32-876E-AF2F27BD0D6B}">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endParaRPr lang="zh-TW" altLang="en-US" sz="2000" b="0" dirty="0"/>
        </a:p>
      </dgm:t>
    </dgm:pt>
    <dgm:pt modelId="{AB49F7D1-11A6-49BC-BBF3-37B34CC3CFEC}" type="parTrans" cxnId="{48A33834-5D64-47A7-81E9-A87D928F334A}">
      <dgm:prSet/>
      <dgm:spPr/>
    </dgm:pt>
    <dgm:pt modelId="{30B0A860-D90F-4486-B650-C82E5645F5ED}" type="sibTrans" cxnId="{48A33834-5D64-47A7-81E9-A87D928F334A}">
      <dgm:prSet/>
      <dgm:spPr/>
    </dgm:pt>
    <dgm:pt modelId="{60454013-BD08-45EC-B25D-5529969EB7EF}">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dirty="0" smtClean="0"/>
            <a:t>Translation</a:t>
          </a:r>
          <a:endParaRPr lang="zh-TW" altLang="en-US" sz="2000" b="0" dirty="0"/>
        </a:p>
      </dgm:t>
    </dgm:pt>
    <dgm:pt modelId="{D654AB6D-029E-4904-A1B9-893F96123981}" type="parTrans" cxnId="{AD42E02A-68EB-491E-BBB1-2A26C52AC19E}">
      <dgm:prSet/>
      <dgm:spPr/>
    </dgm:pt>
    <dgm:pt modelId="{9C57C92C-817E-4078-8D09-3456786CCAF0}" type="sibTrans" cxnId="{AD42E02A-68EB-491E-BBB1-2A26C52AC19E}">
      <dgm:prSet/>
      <dgm:spPr/>
    </dgm:pt>
    <dgm:pt modelId="{CD0FE64E-5A2B-421E-9412-8BECC7E80D62}">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dirty="0" smtClean="0"/>
            <a:t>Rotation</a:t>
          </a:r>
          <a:endParaRPr lang="zh-TW" altLang="en-US" sz="2000" b="0" dirty="0"/>
        </a:p>
      </dgm:t>
    </dgm:pt>
    <dgm:pt modelId="{C335CBE1-289C-413F-BED1-25DB2C43B011}" type="parTrans" cxnId="{57C2AF6C-4CFA-4AE3-88B7-D18719ED86F2}">
      <dgm:prSet/>
      <dgm:spPr/>
    </dgm:pt>
    <dgm:pt modelId="{834684F3-B425-40B9-B09D-BC581C14F501}" type="sibTrans" cxnId="{57C2AF6C-4CFA-4AE3-88B7-D18719ED86F2}">
      <dgm:prSet/>
      <dgm:spPr/>
    </dgm:pt>
    <dgm:pt modelId="{EE6B2968-238D-487B-9402-0F8A5F11C055}">
      <dgm:prSet phldrT="[文字]" custT="1">
        <dgm:style>
          <a:lnRef idx="2">
            <a:schemeClr val="accent2"/>
          </a:lnRef>
          <a:fillRef idx="1">
            <a:schemeClr val="lt1"/>
          </a:fillRef>
          <a:effectRef idx="0">
            <a:schemeClr val="accent2"/>
          </a:effectRef>
          <a:fontRef idx="minor">
            <a:schemeClr val="dk1"/>
          </a:fontRef>
        </dgm:style>
      </dgm:prSet>
      <dgm:spPr>
        <a:ln>
          <a:solidFill>
            <a:schemeClr val="tx1">
              <a:lumMod val="60000"/>
              <a:lumOff val="40000"/>
            </a:schemeClr>
          </a:solidFill>
        </a:ln>
      </dgm:spPr>
      <dgm:t>
        <a:bodyPr/>
        <a:lstStyle/>
        <a:p>
          <a:r>
            <a:rPr lang="en-US" altLang="zh-TW" sz="2000" b="0" dirty="0" smtClean="0"/>
            <a:t>Scaling</a:t>
          </a:r>
          <a:endParaRPr lang="zh-TW" altLang="en-US" sz="2000" b="0" dirty="0"/>
        </a:p>
      </dgm:t>
    </dgm:pt>
    <dgm:pt modelId="{9E23653D-AA4C-4F29-8EC7-607A767062D0}" type="parTrans" cxnId="{47AEEEC7-F821-47A7-848E-27BF51DF0626}">
      <dgm:prSet/>
      <dgm:spPr/>
    </dgm:pt>
    <dgm:pt modelId="{2A7B8FD1-85AC-4EC1-89C2-D654B9E757C8}" type="sibTrans" cxnId="{47AEEEC7-F821-47A7-848E-27BF51DF0626}">
      <dgm:prSet/>
      <dgm:spPr/>
    </dgm:pt>
    <dgm:pt modelId="{2941B12A-F6DC-49E2-A233-161E405C23A4}" type="pres">
      <dgm:prSet presAssocID="{61ECA32A-1764-4F88-B0C3-6AF5CBC23497}" presName="linearFlow" presStyleCnt="0">
        <dgm:presLayoutVars>
          <dgm:dir/>
          <dgm:animLvl val="lvl"/>
          <dgm:resizeHandles val="exact"/>
        </dgm:presLayoutVars>
      </dgm:prSet>
      <dgm:spPr/>
      <dgm:t>
        <a:bodyPr/>
        <a:lstStyle/>
        <a:p>
          <a:endParaRPr lang="zh-TW" altLang="en-US"/>
        </a:p>
      </dgm:t>
    </dgm:pt>
    <dgm:pt modelId="{84764878-5A23-46C3-9FA4-D64D46229722}" type="pres">
      <dgm:prSet presAssocID="{809C2318-403C-4B3C-9175-089DE45411E6}" presName="composite" presStyleCnt="0"/>
      <dgm:spPr/>
    </dgm:pt>
    <dgm:pt modelId="{CE0061CA-7B19-4FBD-9CEC-1F4993C41013}" type="pres">
      <dgm:prSet presAssocID="{809C2318-403C-4B3C-9175-089DE45411E6}" presName="parTx" presStyleLbl="node1" presStyleIdx="0" presStyleCnt="2">
        <dgm:presLayoutVars>
          <dgm:chMax val="0"/>
          <dgm:chPref val="0"/>
          <dgm:bulletEnabled val="1"/>
        </dgm:presLayoutVars>
      </dgm:prSet>
      <dgm:spPr/>
      <dgm:t>
        <a:bodyPr/>
        <a:lstStyle/>
        <a:p>
          <a:endParaRPr lang="zh-TW" altLang="en-US"/>
        </a:p>
      </dgm:t>
    </dgm:pt>
    <dgm:pt modelId="{B9F528FE-DF34-422C-9AF9-1F0701B8094E}" type="pres">
      <dgm:prSet presAssocID="{809C2318-403C-4B3C-9175-089DE45411E6}" presName="parSh" presStyleLbl="node1" presStyleIdx="0" presStyleCnt="2"/>
      <dgm:spPr/>
      <dgm:t>
        <a:bodyPr/>
        <a:lstStyle/>
        <a:p>
          <a:endParaRPr lang="zh-TW" altLang="en-US"/>
        </a:p>
      </dgm:t>
    </dgm:pt>
    <dgm:pt modelId="{32D05456-DA30-4DD1-8970-D535BDD11724}" type="pres">
      <dgm:prSet presAssocID="{809C2318-403C-4B3C-9175-089DE45411E6}" presName="desTx" presStyleLbl="fgAcc1" presStyleIdx="0" presStyleCnt="2" custLinFactNeighborX="-14346" custLinFactNeighborY="1472">
        <dgm:presLayoutVars>
          <dgm:bulletEnabled val="1"/>
        </dgm:presLayoutVars>
      </dgm:prSet>
      <dgm:spPr/>
      <dgm:t>
        <a:bodyPr/>
        <a:lstStyle/>
        <a:p>
          <a:endParaRPr lang="zh-TW" altLang="en-US"/>
        </a:p>
      </dgm:t>
    </dgm:pt>
    <dgm:pt modelId="{A753063F-5BDE-45A9-9950-87F890344F6E}" type="pres">
      <dgm:prSet presAssocID="{142FD547-204F-46F7-B958-58032A12B2E1}" presName="sibTrans" presStyleLbl="sibTrans2D1" presStyleIdx="0" presStyleCnt="1"/>
      <dgm:spPr/>
      <dgm:t>
        <a:bodyPr/>
        <a:lstStyle/>
        <a:p>
          <a:endParaRPr lang="zh-TW" altLang="en-US"/>
        </a:p>
      </dgm:t>
    </dgm:pt>
    <dgm:pt modelId="{DCE5DCB9-8B0C-44F9-A7D9-2D2EEB226D99}" type="pres">
      <dgm:prSet presAssocID="{142FD547-204F-46F7-B958-58032A12B2E1}" presName="connTx" presStyleLbl="sibTrans2D1" presStyleIdx="0" presStyleCnt="1"/>
      <dgm:spPr/>
      <dgm:t>
        <a:bodyPr/>
        <a:lstStyle/>
        <a:p>
          <a:endParaRPr lang="zh-TW" altLang="en-US"/>
        </a:p>
      </dgm:t>
    </dgm:pt>
    <dgm:pt modelId="{81D30881-E29C-409E-8C3D-656862E6C76C}" type="pres">
      <dgm:prSet presAssocID="{BD58D515-80F7-4DAD-98FA-ACFE1FB3D899}" presName="composite" presStyleCnt="0"/>
      <dgm:spPr/>
    </dgm:pt>
    <dgm:pt modelId="{0070F3C8-B408-43C0-9302-B1A6225CEB2D}" type="pres">
      <dgm:prSet presAssocID="{BD58D515-80F7-4DAD-98FA-ACFE1FB3D899}" presName="parTx" presStyleLbl="node1" presStyleIdx="0" presStyleCnt="2">
        <dgm:presLayoutVars>
          <dgm:chMax val="0"/>
          <dgm:chPref val="0"/>
          <dgm:bulletEnabled val="1"/>
        </dgm:presLayoutVars>
      </dgm:prSet>
      <dgm:spPr/>
      <dgm:t>
        <a:bodyPr/>
        <a:lstStyle/>
        <a:p>
          <a:endParaRPr lang="zh-TW" altLang="en-US"/>
        </a:p>
      </dgm:t>
    </dgm:pt>
    <dgm:pt modelId="{B1AB1835-9D65-4CAA-8EAB-702B70D67960}" type="pres">
      <dgm:prSet presAssocID="{BD58D515-80F7-4DAD-98FA-ACFE1FB3D899}" presName="parSh" presStyleLbl="node1" presStyleIdx="1" presStyleCnt="2"/>
      <dgm:spPr/>
      <dgm:t>
        <a:bodyPr/>
        <a:lstStyle/>
        <a:p>
          <a:endParaRPr lang="zh-TW" altLang="en-US"/>
        </a:p>
      </dgm:t>
    </dgm:pt>
    <dgm:pt modelId="{7C50A304-06F7-4953-BFF3-2197B3ADAFA1}" type="pres">
      <dgm:prSet presAssocID="{BD58D515-80F7-4DAD-98FA-ACFE1FB3D899}" presName="desTx" presStyleLbl="fgAcc1" presStyleIdx="1" presStyleCnt="2" custLinFactNeighborX="-14346" custLinFactNeighborY="1472">
        <dgm:presLayoutVars>
          <dgm:bulletEnabled val="1"/>
        </dgm:presLayoutVars>
      </dgm:prSet>
      <dgm:spPr/>
      <dgm:t>
        <a:bodyPr/>
        <a:lstStyle/>
        <a:p>
          <a:endParaRPr lang="zh-TW" altLang="en-US"/>
        </a:p>
      </dgm:t>
    </dgm:pt>
  </dgm:ptLst>
  <dgm:cxnLst>
    <dgm:cxn modelId="{7632B926-8327-48E2-982E-6BC0E239AE94}" srcId="{61ECA32A-1764-4F88-B0C3-6AF5CBC23497}" destId="{BD58D515-80F7-4DAD-98FA-ACFE1FB3D899}" srcOrd="1" destOrd="0" parTransId="{D41DC31C-784B-42DB-9249-3508706E77C6}" sibTransId="{1159644A-1C80-4535-A175-53D4AE1BD007}"/>
    <dgm:cxn modelId="{B693463B-B442-4691-BFE5-38DD3C0036D2}" type="presOf" srcId="{B0099881-7BAB-4EEF-96C2-7E5495C2D28A}" destId="{7C50A304-06F7-4953-BFF3-2197B3ADAFA1}" srcOrd="0" destOrd="2" presId="urn:microsoft.com/office/officeart/2005/8/layout/process3"/>
    <dgm:cxn modelId="{C461CD38-5F7E-463A-9381-25787BE9375A}" type="presOf" srcId="{5815CAB1-8216-4C8E-83AD-5196A5042FF0}" destId="{7C50A304-06F7-4953-BFF3-2197B3ADAFA1}" srcOrd="0" destOrd="1" presId="urn:microsoft.com/office/officeart/2005/8/layout/process3"/>
    <dgm:cxn modelId="{2151AD49-067C-4F79-AE4F-8397EDDBBF89}" srcId="{61ECA32A-1764-4F88-B0C3-6AF5CBC23497}" destId="{809C2318-403C-4B3C-9175-089DE45411E6}" srcOrd="0" destOrd="0" parTransId="{61830A71-6119-4941-8FB6-B526397799BF}" sibTransId="{142FD547-204F-46F7-B958-58032A12B2E1}"/>
    <dgm:cxn modelId="{2FF77686-0BC2-4D78-A171-C673ABBD272F}" srcId="{BBD25D10-1207-40BE-8A0A-4ACFE739DFB7}" destId="{2DF7FD2A-10AF-4595-A15F-B026798C52E4}" srcOrd="0" destOrd="0" parTransId="{1743F23F-761D-41DE-9B2A-FC75C320817E}" sibTransId="{38031152-5A77-45E4-BCA1-B99F29932CE6}"/>
    <dgm:cxn modelId="{8659CCAE-F6E2-465B-B9FC-A35714FD17EE}" type="presOf" srcId="{142FD547-204F-46F7-B958-58032A12B2E1}" destId="{A753063F-5BDE-45A9-9950-87F890344F6E}" srcOrd="0" destOrd="0" presId="urn:microsoft.com/office/officeart/2005/8/layout/process3"/>
    <dgm:cxn modelId="{D40AC1C5-193F-46BD-8F15-C1506D2A2243}" type="presOf" srcId="{9791F832-6746-48F0-BFA0-3E1F9E1F0A13}" destId="{32D05456-DA30-4DD1-8970-D535BDD11724}" srcOrd="0" destOrd="0" presId="urn:microsoft.com/office/officeart/2005/8/layout/process3"/>
    <dgm:cxn modelId="{47AEEEC7-F821-47A7-848E-27BF51DF0626}" srcId="{8713BA0C-B38F-4FB9-A7A7-CC9ED33451C3}" destId="{EE6B2968-238D-487B-9402-0F8A5F11C055}" srcOrd="2" destOrd="0" parTransId="{9E23653D-AA4C-4F29-8EC7-607A767062D0}" sibTransId="{2A7B8FD1-85AC-4EC1-89C2-D654B9E757C8}"/>
    <dgm:cxn modelId="{8935CFC6-69F3-4E49-97C4-C886BD54D4F7}" type="presOf" srcId="{809C2318-403C-4B3C-9175-089DE45411E6}" destId="{CE0061CA-7B19-4FBD-9CEC-1F4993C41013}" srcOrd="0" destOrd="0" presId="urn:microsoft.com/office/officeart/2005/8/layout/process3"/>
    <dgm:cxn modelId="{48A33834-5D64-47A7-81E9-A87D928F334A}" srcId="{809C2318-403C-4B3C-9175-089DE45411E6}" destId="{1B6766CB-8B7A-4D32-876E-AF2F27BD0D6B}" srcOrd="1" destOrd="0" parTransId="{AB49F7D1-11A6-49BC-BBF3-37B34CC3CFEC}" sibTransId="{30B0A860-D90F-4486-B650-C82E5645F5ED}"/>
    <dgm:cxn modelId="{AD42E02A-68EB-491E-BBB1-2A26C52AC19E}" srcId="{8713BA0C-B38F-4FB9-A7A7-CC9ED33451C3}" destId="{60454013-BD08-45EC-B25D-5529969EB7EF}" srcOrd="0" destOrd="0" parTransId="{D654AB6D-029E-4904-A1B9-893F96123981}" sibTransId="{9C57C92C-817E-4078-8D09-3456786CCAF0}"/>
    <dgm:cxn modelId="{04B875B3-BD9D-4412-B11E-8CF360A23A67}" srcId="{BD58D515-80F7-4DAD-98FA-ACFE1FB3D899}" destId="{B0099881-7BAB-4EEF-96C2-7E5495C2D28A}" srcOrd="1" destOrd="0" parTransId="{DB5FF5E2-18C6-40A8-812D-5A96C066427E}" sibTransId="{ADE16012-0821-4751-BB3B-798BD42D8E15}"/>
    <dgm:cxn modelId="{96034BA6-71FF-479F-A67C-68904529AB94}" type="presOf" srcId="{8713BA0C-B38F-4FB9-A7A7-CC9ED33451C3}" destId="{32D05456-DA30-4DD1-8970-D535BDD11724}" srcOrd="0" destOrd="2" presId="urn:microsoft.com/office/officeart/2005/8/layout/process3"/>
    <dgm:cxn modelId="{49227831-6A8F-4DC7-801C-42F0F06ABC24}" type="presOf" srcId="{809C2318-403C-4B3C-9175-089DE45411E6}" destId="{B9F528FE-DF34-422C-9AF9-1F0701B8094E}" srcOrd="1" destOrd="0" presId="urn:microsoft.com/office/officeart/2005/8/layout/process3"/>
    <dgm:cxn modelId="{E82B4297-C174-4E43-A154-8C24FE8F35BB}" srcId="{BD58D515-80F7-4DAD-98FA-ACFE1FB3D899}" destId="{BBD25D10-1207-40BE-8A0A-4ACFE739DFB7}" srcOrd="2" destOrd="0" parTransId="{572523D8-8DF0-4C7B-B4CB-E371D000F88A}" sibTransId="{64702B1E-E098-40D1-9333-525F0F50B5A5}"/>
    <dgm:cxn modelId="{EC592ED7-599F-4677-B311-0D9E62B41120}" type="presOf" srcId="{BD58D515-80F7-4DAD-98FA-ACFE1FB3D899}" destId="{0070F3C8-B408-43C0-9302-B1A6225CEB2D}" srcOrd="0" destOrd="0" presId="urn:microsoft.com/office/officeart/2005/8/layout/process3"/>
    <dgm:cxn modelId="{05DB0479-309F-4D90-B1E7-BAB086655ADB}" type="presOf" srcId="{9FE47AA9-DE34-4CCD-A1C8-7AE48BCBF9C6}" destId="{7C50A304-06F7-4953-BFF3-2197B3ADAFA1}" srcOrd="0" destOrd="0" presId="urn:microsoft.com/office/officeart/2005/8/layout/process3"/>
    <dgm:cxn modelId="{2F7A563B-8867-4386-86BE-8FB8262C87F1}" srcId="{809C2318-403C-4B3C-9175-089DE45411E6}" destId="{9791F832-6746-48F0-BFA0-3E1F9E1F0A13}" srcOrd="0" destOrd="0" parTransId="{AF3C21E2-2642-4DEA-B10A-958CFC06741A}" sibTransId="{3DDF8C35-0B02-4193-9190-B77ED24736B8}"/>
    <dgm:cxn modelId="{0F600DE9-A61B-4B9C-A789-C91ACD4C7409}" type="presOf" srcId="{EE6B2968-238D-487B-9402-0F8A5F11C055}" destId="{32D05456-DA30-4DD1-8970-D535BDD11724}" srcOrd="0" destOrd="5" presId="urn:microsoft.com/office/officeart/2005/8/layout/process3"/>
    <dgm:cxn modelId="{C2EF02BE-6098-4BD6-894E-9304FB3FAAE7}" type="presOf" srcId="{BD58D515-80F7-4DAD-98FA-ACFE1FB3D899}" destId="{B1AB1835-9D65-4CAA-8EAB-702B70D67960}" srcOrd="1" destOrd="0" presId="urn:microsoft.com/office/officeart/2005/8/layout/process3"/>
    <dgm:cxn modelId="{DDED3469-7816-45CF-96E9-146FA24D6CC5}" type="presOf" srcId="{61ECA32A-1764-4F88-B0C3-6AF5CBC23497}" destId="{2941B12A-F6DC-49E2-A233-161E405C23A4}" srcOrd="0" destOrd="0" presId="urn:microsoft.com/office/officeart/2005/8/layout/process3"/>
    <dgm:cxn modelId="{210B5765-F5AE-4B1D-A443-5507B696D05A}" srcId="{BD58D515-80F7-4DAD-98FA-ACFE1FB3D899}" destId="{9FE47AA9-DE34-4CCD-A1C8-7AE48BCBF9C6}" srcOrd="0" destOrd="0" parTransId="{60049B5A-255B-4D7D-BECE-9B1602483C8E}" sibTransId="{BD9058F2-7380-42AD-A409-5F5118CC0729}"/>
    <dgm:cxn modelId="{D42EAED7-EFB3-4416-B68A-358577422D83}" type="presOf" srcId="{CD0FE64E-5A2B-421E-9412-8BECC7E80D62}" destId="{32D05456-DA30-4DD1-8970-D535BDD11724}" srcOrd="0" destOrd="4" presId="urn:microsoft.com/office/officeart/2005/8/layout/process3"/>
    <dgm:cxn modelId="{07860DA9-9701-4A36-8C8E-90B606A4332E}" srcId="{809C2318-403C-4B3C-9175-089DE45411E6}" destId="{8713BA0C-B38F-4FB9-A7A7-CC9ED33451C3}" srcOrd="2" destOrd="0" parTransId="{D075D0B4-E326-4E62-954A-1F52BF93E076}" sibTransId="{8A6E7891-BB8E-4945-A623-5752779EEA41}"/>
    <dgm:cxn modelId="{8D610401-65C4-4EAC-A12E-583B88813C8A}" type="presOf" srcId="{1B6766CB-8B7A-4D32-876E-AF2F27BD0D6B}" destId="{32D05456-DA30-4DD1-8970-D535BDD11724}" srcOrd="0" destOrd="1" presId="urn:microsoft.com/office/officeart/2005/8/layout/process3"/>
    <dgm:cxn modelId="{7219901B-A4B5-4A08-A35C-12E1C9DCD255}" type="presOf" srcId="{2DF7FD2A-10AF-4595-A15F-B026798C52E4}" destId="{7C50A304-06F7-4953-BFF3-2197B3ADAFA1}" srcOrd="0" destOrd="4" presId="urn:microsoft.com/office/officeart/2005/8/layout/process3"/>
    <dgm:cxn modelId="{57C2AF6C-4CFA-4AE3-88B7-D18719ED86F2}" srcId="{8713BA0C-B38F-4FB9-A7A7-CC9ED33451C3}" destId="{CD0FE64E-5A2B-421E-9412-8BECC7E80D62}" srcOrd="1" destOrd="0" parTransId="{C335CBE1-289C-413F-BED1-25DB2C43B011}" sibTransId="{834684F3-B425-40B9-B09D-BC581C14F501}"/>
    <dgm:cxn modelId="{0B66DE05-5848-49E2-B63B-E346231B4916}" type="presOf" srcId="{60454013-BD08-45EC-B25D-5529969EB7EF}" destId="{32D05456-DA30-4DD1-8970-D535BDD11724}" srcOrd="0" destOrd="3" presId="urn:microsoft.com/office/officeart/2005/8/layout/process3"/>
    <dgm:cxn modelId="{C9DE7753-4866-488F-B970-B1E250E106CB}" srcId="{9FE47AA9-DE34-4CCD-A1C8-7AE48BCBF9C6}" destId="{5815CAB1-8216-4C8E-83AD-5196A5042FF0}" srcOrd="0" destOrd="0" parTransId="{16AE4BFE-3472-4520-AA85-BFA2727EC768}" sibTransId="{F7EEC586-17EE-431E-84C9-1CBCF713A7AA}"/>
    <dgm:cxn modelId="{179B460D-1D7B-402D-A95F-76C62E2FE926}" type="presOf" srcId="{142FD547-204F-46F7-B958-58032A12B2E1}" destId="{DCE5DCB9-8B0C-44F9-A7D9-2D2EEB226D99}" srcOrd="1" destOrd="0" presId="urn:microsoft.com/office/officeart/2005/8/layout/process3"/>
    <dgm:cxn modelId="{97113BE2-CD12-4BCF-8F1B-E1B36108EA00}" type="presOf" srcId="{BBD25D10-1207-40BE-8A0A-4ACFE739DFB7}" destId="{7C50A304-06F7-4953-BFF3-2197B3ADAFA1}" srcOrd="0" destOrd="3" presId="urn:microsoft.com/office/officeart/2005/8/layout/process3"/>
    <dgm:cxn modelId="{B1EC88BC-15E7-4CED-91E2-8BB7B9CB2521}" type="presParOf" srcId="{2941B12A-F6DC-49E2-A233-161E405C23A4}" destId="{84764878-5A23-46C3-9FA4-D64D46229722}" srcOrd="0" destOrd="0" presId="urn:microsoft.com/office/officeart/2005/8/layout/process3"/>
    <dgm:cxn modelId="{A1BAF566-6E41-4434-88DB-9C085FE82711}" type="presParOf" srcId="{84764878-5A23-46C3-9FA4-D64D46229722}" destId="{CE0061CA-7B19-4FBD-9CEC-1F4993C41013}" srcOrd="0" destOrd="0" presId="urn:microsoft.com/office/officeart/2005/8/layout/process3"/>
    <dgm:cxn modelId="{2902CB2C-79F2-4E0B-BC26-43641B40B632}" type="presParOf" srcId="{84764878-5A23-46C3-9FA4-D64D46229722}" destId="{B9F528FE-DF34-422C-9AF9-1F0701B8094E}" srcOrd="1" destOrd="0" presId="urn:microsoft.com/office/officeart/2005/8/layout/process3"/>
    <dgm:cxn modelId="{598BCF08-8AB6-4743-B94A-89383972FCEE}" type="presParOf" srcId="{84764878-5A23-46C3-9FA4-D64D46229722}" destId="{32D05456-DA30-4DD1-8970-D535BDD11724}" srcOrd="2" destOrd="0" presId="urn:microsoft.com/office/officeart/2005/8/layout/process3"/>
    <dgm:cxn modelId="{6009CE85-85BE-4092-834B-7E4758E4E7FD}" type="presParOf" srcId="{2941B12A-F6DC-49E2-A233-161E405C23A4}" destId="{A753063F-5BDE-45A9-9950-87F890344F6E}" srcOrd="1" destOrd="0" presId="urn:microsoft.com/office/officeart/2005/8/layout/process3"/>
    <dgm:cxn modelId="{D392863E-0A6B-4B5A-8281-17AEA9A97714}" type="presParOf" srcId="{A753063F-5BDE-45A9-9950-87F890344F6E}" destId="{DCE5DCB9-8B0C-44F9-A7D9-2D2EEB226D99}" srcOrd="0" destOrd="0" presId="urn:microsoft.com/office/officeart/2005/8/layout/process3"/>
    <dgm:cxn modelId="{34F963CB-D307-4770-9C28-FBDA92C74524}" type="presParOf" srcId="{2941B12A-F6DC-49E2-A233-161E405C23A4}" destId="{81D30881-E29C-409E-8C3D-656862E6C76C}" srcOrd="2" destOrd="0" presId="urn:microsoft.com/office/officeart/2005/8/layout/process3"/>
    <dgm:cxn modelId="{D78669A6-4214-4629-8415-BBA7B8BF16D9}" type="presParOf" srcId="{81D30881-E29C-409E-8C3D-656862E6C76C}" destId="{0070F3C8-B408-43C0-9302-B1A6225CEB2D}" srcOrd="0" destOrd="0" presId="urn:microsoft.com/office/officeart/2005/8/layout/process3"/>
    <dgm:cxn modelId="{7EFB8F60-66F0-4BEE-A7A4-0132C0DA3831}" type="presParOf" srcId="{81D30881-E29C-409E-8C3D-656862E6C76C}" destId="{B1AB1835-9D65-4CAA-8EAB-702B70D67960}" srcOrd="1" destOrd="0" presId="urn:microsoft.com/office/officeart/2005/8/layout/process3"/>
    <dgm:cxn modelId="{AB088D61-3959-4B76-AA39-BC996A9EFF9D}" type="presParOf" srcId="{81D30881-E29C-409E-8C3D-656862E6C76C}" destId="{7C50A304-06F7-4953-BFF3-2197B3ADAFA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EAC83-BDD3-4567-A368-C4FF4B8388D0}">
      <dsp:nvSpPr>
        <dsp:cNvPr id="0" name=""/>
        <dsp:cNvSpPr/>
      </dsp:nvSpPr>
      <dsp:spPr>
        <a:xfrm>
          <a:off x="5929080" y="2739140"/>
          <a:ext cx="3035811" cy="994372"/>
        </a:xfrm>
        <a:custGeom>
          <a:avLst/>
          <a:gdLst/>
          <a:ahLst/>
          <a:cxnLst/>
          <a:rect l="0" t="0" r="0" b="0"/>
          <a:pathLst>
            <a:path>
              <a:moveTo>
                <a:pt x="0" y="0"/>
              </a:moveTo>
              <a:lnTo>
                <a:pt x="1517905" y="0"/>
              </a:lnTo>
              <a:lnTo>
                <a:pt x="1517905" y="994372"/>
              </a:lnTo>
              <a:lnTo>
                <a:pt x="3035811" y="994372"/>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a:off x="7367123" y="3156463"/>
        <a:ext cx="159725" cy="159725"/>
      </dsp:txXfrm>
    </dsp:sp>
    <dsp:sp modelId="{952FAFF4-91D0-4F73-9340-4AEC78984667}">
      <dsp:nvSpPr>
        <dsp:cNvPr id="0" name=""/>
        <dsp:cNvSpPr/>
      </dsp:nvSpPr>
      <dsp:spPr>
        <a:xfrm>
          <a:off x="5929080" y="944851"/>
          <a:ext cx="3023930" cy="1794289"/>
        </a:xfrm>
        <a:custGeom>
          <a:avLst/>
          <a:gdLst/>
          <a:ahLst/>
          <a:cxnLst/>
          <a:rect l="0" t="0" r="0" b="0"/>
          <a:pathLst>
            <a:path>
              <a:moveTo>
                <a:pt x="0" y="1794289"/>
              </a:moveTo>
              <a:lnTo>
                <a:pt x="1511965" y="1794289"/>
              </a:lnTo>
              <a:lnTo>
                <a:pt x="1511965" y="0"/>
              </a:lnTo>
              <a:lnTo>
                <a:pt x="3023930"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7353141" y="1754090"/>
        <a:ext cx="175809" cy="175809"/>
      </dsp:txXfrm>
    </dsp:sp>
    <dsp:sp modelId="{EBBA8639-69EA-4B91-B56E-131F4FF8C5DD}">
      <dsp:nvSpPr>
        <dsp:cNvPr id="0" name=""/>
        <dsp:cNvSpPr/>
      </dsp:nvSpPr>
      <dsp:spPr>
        <a:xfrm rot="16200000">
          <a:off x="1541978" y="878196"/>
          <a:ext cx="5052315" cy="3721888"/>
        </a:xfrm>
        <a:prstGeom prst="rect">
          <a:avLst/>
        </a:prstGeom>
        <a:solidFill>
          <a:srgbClr val="99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25400" tIns="25400" rIns="25400" bIns="25400" numCol="1" spcCol="1270" anchor="t" anchorCtr="0">
          <a:noAutofit/>
        </a:bodyPr>
        <a:lstStyle/>
        <a:p>
          <a:pPr lvl="0" algn="ctr" defTabSz="1778000">
            <a:lnSpc>
              <a:spcPct val="90000"/>
            </a:lnSpc>
            <a:spcBef>
              <a:spcPct val="0"/>
            </a:spcBef>
            <a:spcAft>
              <a:spcPct val="35000"/>
            </a:spcAft>
          </a:pPr>
          <a:r>
            <a:rPr lang="en-US" altLang="zh-TW" sz="4000" b="1" u="sng" kern="1200" dirty="0" smtClean="0"/>
            <a:t>MSP Detection</a:t>
          </a:r>
        </a:p>
      </dsp:txBody>
      <dsp:txXfrm>
        <a:off x="1541978" y="878196"/>
        <a:ext cx="5052315" cy="3721888"/>
      </dsp:txXfrm>
    </dsp:sp>
    <dsp:sp modelId="{BB58EA9F-4132-46CF-B82F-BF20B57B5702}">
      <dsp:nvSpPr>
        <dsp:cNvPr id="0" name=""/>
        <dsp:cNvSpPr/>
      </dsp:nvSpPr>
      <dsp:spPr>
        <a:xfrm>
          <a:off x="8953011" y="76664"/>
          <a:ext cx="9718314" cy="1736373"/>
        </a:xfrm>
        <a:prstGeom prst="rect">
          <a:avLst/>
        </a:prstGeom>
        <a:solidFill>
          <a:srgbClr val="99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lvl="0" algn="ctr" defTabSz="1600200">
            <a:lnSpc>
              <a:spcPct val="90000"/>
            </a:lnSpc>
            <a:spcBef>
              <a:spcPct val="0"/>
            </a:spcBef>
            <a:spcAft>
              <a:spcPct val="35000"/>
            </a:spcAft>
          </a:pPr>
          <a:r>
            <a:rPr lang="en-US" altLang="zh-TW" sz="3600" b="1" u="sng" kern="1200" dirty="0" smtClean="0"/>
            <a:t>NTT Measurement</a:t>
          </a:r>
          <a:endParaRPr lang="zh-TW" altLang="en-US" sz="3600" b="1" u="sng" kern="1200" dirty="0"/>
        </a:p>
      </dsp:txBody>
      <dsp:txXfrm>
        <a:off x="8953011" y="76664"/>
        <a:ext cx="9718314" cy="1736373"/>
      </dsp:txXfrm>
    </dsp:sp>
    <dsp:sp modelId="{5C107471-03CE-4916-87EA-540992B77271}">
      <dsp:nvSpPr>
        <dsp:cNvPr id="0" name=""/>
        <dsp:cNvSpPr/>
      </dsp:nvSpPr>
      <dsp:spPr>
        <a:xfrm>
          <a:off x="8964892" y="1996392"/>
          <a:ext cx="9759484" cy="3474240"/>
        </a:xfrm>
        <a:prstGeom prst="rect">
          <a:avLst/>
        </a:prstGeom>
        <a:solidFill>
          <a:srgbClr val="99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lvl="0" algn="ctr" defTabSz="1600200">
            <a:lnSpc>
              <a:spcPct val="90000"/>
            </a:lnSpc>
            <a:spcBef>
              <a:spcPct val="0"/>
            </a:spcBef>
            <a:spcAft>
              <a:spcPct val="35000"/>
            </a:spcAft>
          </a:pPr>
          <a:r>
            <a:rPr lang="en-US" altLang="zh-TW" sz="3600" b="1" u="sng" kern="1200" dirty="0" smtClean="0"/>
            <a:t>Growth Parameters Measurement</a:t>
          </a:r>
          <a:endParaRPr lang="zh-TW" altLang="en-US" sz="3600" b="1" u="sng" kern="1200" dirty="0"/>
        </a:p>
      </dsp:txBody>
      <dsp:txXfrm>
        <a:off x="8964892" y="1996392"/>
        <a:ext cx="9759484" cy="3474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135CE-060E-4CD0-AEB2-08B315AB3F80}">
      <dsp:nvSpPr>
        <dsp:cNvPr id="0" name=""/>
        <dsp:cNvSpPr/>
      </dsp:nvSpPr>
      <dsp:spPr>
        <a:xfrm>
          <a:off x="239636" y="2550"/>
          <a:ext cx="4049296" cy="596449"/>
        </a:xfrm>
        <a:prstGeom prst="roundRect">
          <a:avLst>
            <a:gd name="adj" fmla="val 10000"/>
          </a:avLst>
        </a:prstGeom>
        <a:solidFill>
          <a:srgbClr val="BDD2F2"/>
        </a:solidFill>
        <a:ln w="25400" cap="flat" cmpd="sng" algn="ctr">
          <a:solidFill>
            <a:srgbClr val="96B8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smtClean="0"/>
            <a:t>3-D Fetal Ultrasound Image</a:t>
          </a:r>
          <a:endParaRPr lang="zh-TW" altLang="en-US" sz="2000" b="1" kern="1200" dirty="0"/>
        </a:p>
      </dsp:txBody>
      <dsp:txXfrm>
        <a:off x="257105" y="20019"/>
        <a:ext cx="4014358" cy="561511"/>
      </dsp:txXfrm>
    </dsp:sp>
    <dsp:sp modelId="{9C38638E-7A9E-4D06-B90C-A7636363E049}">
      <dsp:nvSpPr>
        <dsp:cNvPr id="0" name=""/>
        <dsp:cNvSpPr/>
      </dsp:nvSpPr>
      <dsp:spPr>
        <a:xfrm rot="5400000">
          <a:off x="2152450" y="613911"/>
          <a:ext cx="223668" cy="2684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rot="-5400000">
        <a:off x="2183763" y="636278"/>
        <a:ext cx="161042" cy="156568"/>
      </dsp:txXfrm>
    </dsp:sp>
    <dsp:sp modelId="{694F7D84-8F04-4FEF-A1B8-02BF470BC0E8}">
      <dsp:nvSpPr>
        <dsp:cNvPr id="0" name=""/>
        <dsp:cNvSpPr/>
      </dsp:nvSpPr>
      <dsp:spPr>
        <a:xfrm>
          <a:off x="239636" y="897225"/>
          <a:ext cx="4049296" cy="59644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smtClean="0"/>
            <a:t>Initialization</a:t>
          </a:r>
          <a:endParaRPr lang="zh-TW" altLang="en-US" sz="2000" b="1" kern="1200" dirty="0"/>
        </a:p>
      </dsp:txBody>
      <dsp:txXfrm>
        <a:off x="257105" y="914694"/>
        <a:ext cx="4014358" cy="561511"/>
      </dsp:txXfrm>
    </dsp:sp>
    <dsp:sp modelId="{64821F49-F61F-4358-B6DC-B24CA0AE9D82}">
      <dsp:nvSpPr>
        <dsp:cNvPr id="0" name=""/>
        <dsp:cNvSpPr/>
      </dsp:nvSpPr>
      <dsp:spPr>
        <a:xfrm rot="5400000">
          <a:off x="2152450" y="1508586"/>
          <a:ext cx="223668" cy="2684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rot="-5400000">
        <a:off x="2183763" y="1530953"/>
        <a:ext cx="161042" cy="156568"/>
      </dsp:txXfrm>
    </dsp:sp>
    <dsp:sp modelId="{20536CF2-8C27-41FA-876A-AD839F82D866}">
      <dsp:nvSpPr>
        <dsp:cNvPr id="0" name=""/>
        <dsp:cNvSpPr/>
      </dsp:nvSpPr>
      <dsp:spPr>
        <a:xfrm>
          <a:off x="239636" y="1791899"/>
          <a:ext cx="4049296" cy="59644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smtClean="0"/>
            <a:t>Image Enhancement &amp; Noise Reduction</a:t>
          </a:r>
          <a:endParaRPr lang="zh-TW" altLang="en-US" sz="2000" b="1" kern="1200" dirty="0"/>
        </a:p>
      </dsp:txBody>
      <dsp:txXfrm>
        <a:off x="257105" y="1809368"/>
        <a:ext cx="4014358" cy="561511"/>
      </dsp:txXfrm>
    </dsp:sp>
    <dsp:sp modelId="{5E5801D1-87E3-4880-8C9E-A96FF5CEF374}">
      <dsp:nvSpPr>
        <dsp:cNvPr id="0" name=""/>
        <dsp:cNvSpPr/>
      </dsp:nvSpPr>
      <dsp:spPr>
        <a:xfrm rot="5400000">
          <a:off x="2152450" y="2403260"/>
          <a:ext cx="223668" cy="2684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rot="-5400000">
        <a:off x="2183763" y="2425627"/>
        <a:ext cx="161042" cy="156568"/>
      </dsp:txXfrm>
    </dsp:sp>
    <dsp:sp modelId="{949164B1-0988-463C-B2EA-B11B1B8C362A}">
      <dsp:nvSpPr>
        <dsp:cNvPr id="0" name=""/>
        <dsp:cNvSpPr/>
      </dsp:nvSpPr>
      <dsp:spPr>
        <a:xfrm>
          <a:off x="239636" y="2686574"/>
          <a:ext cx="4049296" cy="59644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smtClean="0"/>
            <a:t>MSP Detection by Image and Anatomical Features</a:t>
          </a:r>
          <a:endParaRPr lang="zh-TW" altLang="en-US" sz="2000" b="1" kern="1200" dirty="0"/>
        </a:p>
      </dsp:txBody>
      <dsp:txXfrm>
        <a:off x="257105" y="2704043"/>
        <a:ext cx="4014358" cy="561511"/>
      </dsp:txXfrm>
    </dsp:sp>
    <dsp:sp modelId="{324360ED-BEAC-4198-B67E-B1965C2EA116}">
      <dsp:nvSpPr>
        <dsp:cNvPr id="0" name=""/>
        <dsp:cNvSpPr/>
      </dsp:nvSpPr>
      <dsp:spPr>
        <a:xfrm rot="5400000">
          <a:off x="2152450" y="3297934"/>
          <a:ext cx="223668" cy="2684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5400000">
        <a:off x="2183763" y="3320301"/>
        <a:ext cx="161042" cy="156568"/>
      </dsp:txXfrm>
    </dsp:sp>
    <dsp:sp modelId="{D4B028D2-E520-49E4-A941-8F2DC8D662B6}">
      <dsp:nvSpPr>
        <dsp:cNvPr id="0" name=""/>
        <dsp:cNvSpPr/>
      </dsp:nvSpPr>
      <dsp:spPr>
        <a:xfrm>
          <a:off x="239636" y="3581248"/>
          <a:ext cx="4049296" cy="596449"/>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zh-TW" sz="2000" b="1" kern="1200" dirty="0" smtClean="0"/>
            <a:t>The information of MSP</a:t>
          </a:r>
          <a:endParaRPr lang="zh-TW" altLang="en-US" sz="2000" b="1" kern="1200" dirty="0"/>
        </a:p>
      </dsp:txBody>
      <dsp:txXfrm>
        <a:off x="257105" y="3598717"/>
        <a:ext cx="4014358" cy="5615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55B8F-8C44-4930-B830-4474D2E215FD}">
      <dsp:nvSpPr>
        <dsp:cNvPr id="0" name=""/>
        <dsp:cNvSpPr/>
      </dsp:nvSpPr>
      <dsp:spPr>
        <a:xfrm>
          <a:off x="2640" y="131956"/>
          <a:ext cx="1155972" cy="896379"/>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MSP Image</a:t>
          </a:r>
          <a:endParaRPr lang="zh-TW" altLang="en-US" sz="1800" b="1" kern="1200" dirty="0"/>
        </a:p>
      </dsp:txBody>
      <dsp:txXfrm>
        <a:off x="28894" y="158210"/>
        <a:ext cx="1103464" cy="843871"/>
      </dsp:txXfrm>
    </dsp:sp>
    <dsp:sp modelId="{7E13C0CF-39F7-47FF-BA77-E821679DC9D9}">
      <dsp:nvSpPr>
        <dsp:cNvPr id="0" name=""/>
        <dsp:cNvSpPr/>
      </dsp:nvSpPr>
      <dsp:spPr>
        <a:xfrm>
          <a:off x="1328313" y="369716"/>
          <a:ext cx="359767" cy="4208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1328313" y="453888"/>
        <a:ext cx="251837" cy="252515"/>
      </dsp:txXfrm>
    </dsp:sp>
    <dsp:sp modelId="{A7EC253A-22A1-4A5C-B62E-0627273ADA1E}">
      <dsp:nvSpPr>
        <dsp:cNvPr id="0" name=""/>
        <dsp:cNvSpPr/>
      </dsp:nvSpPr>
      <dsp:spPr>
        <a:xfrm>
          <a:off x="1837418" y="71042"/>
          <a:ext cx="1697014" cy="101820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altLang="zh-TW" sz="1900" b="1" kern="1200" dirty="0" smtClean="0"/>
            <a:t>Image Preprocessing</a:t>
          </a:r>
          <a:endParaRPr lang="zh-TW" altLang="en-US" sz="1900" b="1" kern="1200" dirty="0"/>
        </a:p>
      </dsp:txBody>
      <dsp:txXfrm>
        <a:off x="1867240" y="100864"/>
        <a:ext cx="1637370" cy="958564"/>
      </dsp:txXfrm>
    </dsp:sp>
    <dsp:sp modelId="{2FBA56D3-8644-487D-9FDC-734128EEE8DE}">
      <dsp:nvSpPr>
        <dsp:cNvPr id="0" name=""/>
        <dsp:cNvSpPr/>
      </dsp:nvSpPr>
      <dsp:spPr>
        <a:xfrm>
          <a:off x="3692719" y="369716"/>
          <a:ext cx="335569" cy="4208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TW" altLang="en-US" sz="1600" kern="1200"/>
        </a:p>
      </dsp:txBody>
      <dsp:txXfrm>
        <a:off x="3692719" y="453888"/>
        <a:ext cx="234898" cy="252515"/>
      </dsp:txXfrm>
    </dsp:sp>
    <dsp:sp modelId="{9E8AC66E-A0F0-40AF-9F4D-0A422F41DAF5}">
      <dsp:nvSpPr>
        <dsp:cNvPr id="0" name=""/>
        <dsp:cNvSpPr/>
      </dsp:nvSpPr>
      <dsp:spPr>
        <a:xfrm>
          <a:off x="4167581" y="70130"/>
          <a:ext cx="1562475" cy="102003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ROI Extraction</a:t>
          </a:r>
          <a:endParaRPr lang="zh-TW" altLang="en-US" sz="1600" b="1" kern="1200" dirty="0"/>
        </a:p>
      </dsp:txBody>
      <dsp:txXfrm>
        <a:off x="4197457" y="100006"/>
        <a:ext cx="1502723" cy="960279"/>
      </dsp:txXfrm>
    </dsp:sp>
    <dsp:sp modelId="{BF0BF5A1-BE7F-42F0-859C-ED9323E3D24C}">
      <dsp:nvSpPr>
        <dsp:cNvPr id="0" name=""/>
        <dsp:cNvSpPr/>
      </dsp:nvSpPr>
      <dsp:spPr>
        <a:xfrm rot="403">
          <a:off x="5875407" y="369843"/>
          <a:ext cx="308144" cy="4208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5875407" y="454010"/>
        <a:ext cx="215701" cy="252515"/>
      </dsp:txXfrm>
    </dsp:sp>
    <dsp:sp modelId="{241724BD-CFC7-41CB-A814-F0C247C094C9}">
      <dsp:nvSpPr>
        <dsp:cNvPr id="0" name=""/>
        <dsp:cNvSpPr/>
      </dsp:nvSpPr>
      <dsp:spPr>
        <a:xfrm>
          <a:off x="6311460" y="16400"/>
          <a:ext cx="1966551" cy="1128042"/>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NT Segmentation</a:t>
          </a:r>
          <a:endParaRPr lang="zh-TW" altLang="en-US" sz="1600" b="1" kern="1200" dirty="0"/>
        </a:p>
      </dsp:txBody>
      <dsp:txXfrm>
        <a:off x="6344499" y="49439"/>
        <a:ext cx="1900473" cy="1061964"/>
      </dsp:txXfrm>
    </dsp:sp>
    <dsp:sp modelId="{B1E9BE8E-1B09-46E4-B5A1-3F3C8EC482AC}">
      <dsp:nvSpPr>
        <dsp:cNvPr id="0" name=""/>
        <dsp:cNvSpPr/>
      </dsp:nvSpPr>
      <dsp:spPr>
        <a:xfrm rot="21587857">
          <a:off x="8446935" y="365289"/>
          <a:ext cx="358121" cy="4208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8446935" y="449651"/>
        <a:ext cx="250685" cy="252515"/>
      </dsp:txXfrm>
    </dsp:sp>
    <dsp:sp modelId="{B8FBF420-EB8F-4760-8FAF-3CDB4E3827AD}">
      <dsp:nvSpPr>
        <dsp:cNvPr id="0" name=""/>
        <dsp:cNvSpPr/>
      </dsp:nvSpPr>
      <dsp:spPr>
        <a:xfrm>
          <a:off x="8953708" y="6920"/>
          <a:ext cx="2049263" cy="1128042"/>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NTT Measurement</a:t>
          </a:r>
          <a:endParaRPr lang="zh-TW" altLang="en-US" sz="1600" b="1" kern="1200" dirty="0"/>
        </a:p>
      </dsp:txBody>
      <dsp:txXfrm>
        <a:off x="8986747" y="39959"/>
        <a:ext cx="1983185" cy="1061964"/>
      </dsp:txXfrm>
    </dsp:sp>
    <dsp:sp modelId="{C7B1931F-7BEC-4B84-8C1D-DF0F62F29C90}">
      <dsp:nvSpPr>
        <dsp:cNvPr id="0" name=""/>
        <dsp:cNvSpPr/>
      </dsp:nvSpPr>
      <dsp:spPr>
        <a:xfrm rot="21586932">
          <a:off x="11157263" y="355408"/>
          <a:ext cx="327102" cy="4208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a:off x="11157263" y="439767"/>
        <a:ext cx="228971" cy="252515"/>
      </dsp:txXfrm>
    </dsp:sp>
    <dsp:sp modelId="{03547260-6700-49E7-8375-641B32C156B3}">
      <dsp:nvSpPr>
        <dsp:cNvPr id="0" name=""/>
        <dsp:cNvSpPr/>
      </dsp:nvSpPr>
      <dsp:spPr>
        <a:xfrm>
          <a:off x="11620142" y="258855"/>
          <a:ext cx="900130" cy="608267"/>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NTT</a:t>
          </a:r>
          <a:endParaRPr lang="zh-TW" altLang="en-US" sz="1800" b="1" kern="1200" dirty="0"/>
        </a:p>
      </dsp:txBody>
      <dsp:txXfrm>
        <a:off x="11637958" y="276671"/>
        <a:ext cx="864498" cy="5726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55B8F-8C44-4930-B830-4474D2E215FD}">
      <dsp:nvSpPr>
        <dsp:cNvPr id="0" name=""/>
        <dsp:cNvSpPr/>
      </dsp:nvSpPr>
      <dsp:spPr>
        <a:xfrm>
          <a:off x="188923" y="0"/>
          <a:ext cx="1344440" cy="1930776"/>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Image Dataset</a:t>
          </a:r>
          <a:endParaRPr lang="zh-TW" altLang="en-US" sz="1600" b="1" kern="1200" dirty="0"/>
        </a:p>
      </dsp:txBody>
      <dsp:txXfrm>
        <a:off x="228300" y="39377"/>
        <a:ext cx="1265686" cy="1852022"/>
      </dsp:txXfrm>
    </dsp:sp>
    <dsp:sp modelId="{7E13C0CF-39F7-47FF-BA77-E821679DC9D9}">
      <dsp:nvSpPr>
        <dsp:cNvPr id="0" name=""/>
        <dsp:cNvSpPr/>
      </dsp:nvSpPr>
      <dsp:spPr>
        <a:xfrm rot="51108">
          <a:off x="1642855" y="786907"/>
          <a:ext cx="232172" cy="3836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1642859" y="863120"/>
        <a:ext cx="162520" cy="230195"/>
      </dsp:txXfrm>
    </dsp:sp>
    <dsp:sp modelId="{9E8AC66E-A0F0-40AF-9F4D-0A422F41DAF5}">
      <dsp:nvSpPr>
        <dsp:cNvPr id="0" name=""/>
        <dsp:cNvSpPr/>
      </dsp:nvSpPr>
      <dsp:spPr>
        <a:xfrm>
          <a:off x="1971377" y="-588993"/>
          <a:ext cx="3380656" cy="319203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altLang="zh-TW" sz="1800" b="1" u="sng" kern="1200" dirty="0" smtClean="0"/>
            <a:t>Statistical Fetal Model Construction</a:t>
          </a:r>
        </a:p>
        <a:p>
          <a:pPr lvl="0" algn="ctr" defTabSz="800100">
            <a:lnSpc>
              <a:spcPct val="90000"/>
            </a:lnSpc>
            <a:spcBef>
              <a:spcPct val="0"/>
            </a:spcBef>
            <a:spcAft>
              <a:spcPct val="35000"/>
            </a:spcAft>
          </a:pPr>
          <a:endParaRPr lang="en-US" altLang="zh-TW" sz="1800" b="1" u="sng" kern="1200" dirty="0" smtClean="0"/>
        </a:p>
        <a:p>
          <a:pPr lvl="0" algn="l" defTabSz="800100">
            <a:lnSpc>
              <a:spcPct val="90000"/>
            </a:lnSpc>
            <a:spcBef>
              <a:spcPct val="0"/>
            </a:spcBef>
            <a:spcAft>
              <a:spcPct val="35000"/>
            </a:spcAft>
          </a:pPr>
          <a:r>
            <a:rPr lang="en-US" altLang="zh-TW" sz="1800" b="1" u="none" kern="1200" dirty="0" smtClean="0"/>
            <a:t>1</a:t>
          </a:r>
          <a:r>
            <a:rPr lang="en-US" altLang="zh-TW" sz="1600" b="1" u="none" kern="1200" dirty="0" smtClean="0"/>
            <a:t>.  Training Model Acquirement</a:t>
          </a:r>
        </a:p>
        <a:p>
          <a:pPr lvl="0" algn="l" defTabSz="800100">
            <a:lnSpc>
              <a:spcPct val="90000"/>
            </a:lnSpc>
            <a:spcBef>
              <a:spcPct val="0"/>
            </a:spcBef>
            <a:spcAft>
              <a:spcPct val="35000"/>
            </a:spcAft>
          </a:pPr>
          <a:r>
            <a:rPr lang="en-US" altLang="zh-TW" sz="1600" b="1" u="none" kern="1200" dirty="0" smtClean="0"/>
            <a:t>3.  Statistical Model Construction</a:t>
          </a:r>
          <a:endParaRPr lang="zh-TW" altLang="en-US" sz="1600" b="1" u="none" kern="1200" dirty="0"/>
        </a:p>
      </dsp:txBody>
      <dsp:txXfrm>
        <a:off x="2064869" y="-495501"/>
        <a:ext cx="3193672" cy="3005055"/>
      </dsp:txXfrm>
    </dsp:sp>
    <dsp:sp modelId="{BF0BF5A1-BE7F-42F0-859C-ED9323E3D24C}">
      <dsp:nvSpPr>
        <dsp:cNvPr id="0" name=""/>
        <dsp:cNvSpPr/>
      </dsp:nvSpPr>
      <dsp:spPr>
        <a:xfrm>
          <a:off x="5506734" y="815197"/>
          <a:ext cx="327965" cy="3836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5506734" y="891928"/>
        <a:ext cx="229576" cy="230195"/>
      </dsp:txXfrm>
    </dsp:sp>
    <dsp:sp modelId="{6D693115-6D72-49C3-9BD3-8F954731A37C}">
      <dsp:nvSpPr>
        <dsp:cNvPr id="0" name=""/>
        <dsp:cNvSpPr/>
      </dsp:nvSpPr>
      <dsp:spPr>
        <a:xfrm>
          <a:off x="5970836" y="58490"/>
          <a:ext cx="1446682" cy="1897072"/>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Statistical Model</a:t>
          </a:r>
          <a:endParaRPr lang="zh-TW" altLang="en-US" sz="1600" b="1" kern="1200" dirty="0"/>
        </a:p>
      </dsp:txBody>
      <dsp:txXfrm>
        <a:off x="6013208" y="100862"/>
        <a:ext cx="1361938" cy="1812328"/>
      </dsp:txXfrm>
    </dsp:sp>
    <dsp:sp modelId="{29935D5B-EF91-4C19-B754-40D7B2715A13}">
      <dsp:nvSpPr>
        <dsp:cNvPr id="0" name=""/>
        <dsp:cNvSpPr/>
      </dsp:nvSpPr>
      <dsp:spPr>
        <a:xfrm>
          <a:off x="7539616" y="815197"/>
          <a:ext cx="258846" cy="3836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7539616" y="891928"/>
        <a:ext cx="181192" cy="230195"/>
      </dsp:txXfrm>
    </dsp:sp>
    <dsp:sp modelId="{241724BD-CFC7-41CB-A814-F0C247C094C9}">
      <dsp:nvSpPr>
        <dsp:cNvPr id="0" name=""/>
        <dsp:cNvSpPr/>
      </dsp:nvSpPr>
      <dsp:spPr>
        <a:xfrm>
          <a:off x="7905909" y="-588993"/>
          <a:ext cx="3034684" cy="319203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altLang="zh-TW" sz="1800" b="1" u="sng" kern="1200" dirty="0" smtClean="0"/>
            <a:t>Model-based Segmentation</a:t>
          </a:r>
        </a:p>
        <a:p>
          <a:pPr lvl="0" algn="l" defTabSz="800100">
            <a:lnSpc>
              <a:spcPct val="90000"/>
            </a:lnSpc>
            <a:spcBef>
              <a:spcPct val="0"/>
            </a:spcBef>
            <a:spcAft>
              <a:spcPct val="35000"/>
            </a:spcAft>
          </a:pPr>
          <a:endParaRPr lang="en-US" altLang="zh-TW" sz="1800" b="1" kern="1200" dirty="0" smtClean="0"/>
        </a:p>
        <a:p>
          <a:pPr lvl="0" algn="l" defTabSz="800100">
            <a:lnSpc>
              <a:spcPct val="90000"/>
            </a:lnSpc>
            <a:spcBef>
              <a:spcPct val="0"/>
            </a:spcBef>
            <a:spcAft>
              <a:spcPct val="35000"/>
            </a:spcAft>
          </a:pPr>
          <a:r>
            <a:rPr lang="en-US" altLang="zh-TW" sz="1600" b="1" kern="1200" dirty="0" smtClean="0"/>
            <a:t>1.  MSP-based Registration</a:t>
          </a:r>
        </a:p>
        <a:p>
          <a:pPr lvl="0" algn="l" defTabSz="800100">
            <a:lnSpc>
              <a:spcPct val="90000"/>
            </a:lnSpc>
            <a:spcBef>
              <a:spcPct val="0"/>
            </a:spcBef>
            <a:spcAft>
              <a:spcPct val="35000"/>
            </a:spcAft>
          </a:pPr>
          <a:r>
            <a:rPr lang="en-US" altLang="zh-TW" sz="1600" b="1" kern="1200" dirty="0" smtClean="0"/>
            <a:t>2. 3-D Segmentation by Model Deformation</a:t>
          </a:r>
          <a:endParaRPr lang="zh-TW" altLang="en-US" sz="1600" b="1" kern="1200" dirty="0"/>
        </a:p>
      </dsp:txBody>
      <dsp:txXfrm>
        <a:off x="7994792" y="-500110"/>
        <a:ext cx="2856918" cy="3014273"/>
      </dsp:txXfrm>
    </dsp:sp>
    <dsp:sp modelId="{B1E9BE8E-1B09-46E4-B5A1-3F3C8EC482AC}">
      <dsp:nvSpPr>
        <dsp:cNvPr id="0" name=""/>
        <dsp:cNvSpPr/>
      </dsp:nvSpPr>
      <dsp:spPr>
        <a:xfrm>
          <a:off x="11062709" y="815197"/>
          <a:ext cx="258885" cy="3836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11062709" y="891928"/>
        <a:ext cx="181220" cy="230195"/>
      </dsp:txXfrm>
    </dsp:sp>
    <dsp:sp modelId="{03547260-6700-49E7-8375-641B32C156B3}">
      <dsp:nvSpPr>
        <dsp:cNvPr id="0" name=""/>
        <dsp:cNvSpPr/>
      </dsp:nvSpPr>
      <dsp:spPr>
        <a:xfrm>
          <a:off x="11429057" y="75341"/>
          <a:ext cx="1502328" cy="1863369"/>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3-D Fetal Model &amp;  </a:t>
          </a:r>
        </a:p>
        <a:p>
          <a:pPr lvl="0" algn="ctr" defTabSz="711200">
            <a:lnSpc>
              <a:spcPct val="90000"/>
            </a:lnSpc>
            <a:spcBef>
              <a:spcPct val="0"/>
            </a:spcBef>
            <a:spcAft>
              <a:spcPct val="35000"/>
            </a:spcAft>
          </a:pPr>
          <a:r>
            <a:rPr lang="en-US" altLang="zh-TW" sz="1400" b="1" kern="1200" dirty="0" smtClean="0"/>
            <a:t>Growth Parameters</a:t>
          </a:r>
        </a:p>
      </dsp:txBody>
      <dsp:txXfrm>
        <a:off x="11473059" y="119343"/>
        <a:ext cx="1414324" cy="17753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135CE-060E-4CD0-AEB2-08B315AB3F80}">
      <dsp:nvSpPr>
        <dsp:cNvPr id="0" name=""/>
        <dsp:cNvSpPr/>
      </dsp:nvSpPr>
      <dsp:spPr>
        <a:xfrm>
          <a:off x="0" y="4627"/>
          <a:ext cx="3135812" cy="545470"/>
        </a:xfrm>
        <a:prstGeom prst="roundRect">
          <a:avLst>
            <a:gd name="adj" fmla="val 10000"/>
          </a:avLst>
        </a:prstGeom>
        <a:solidFill>
          <a:srgbClr val="BDD2F2"/>
        </a:solidFill>
        <a:ln w="25400" cap="flat" cmpd="sng" algn="ctr">
          <a:solidFill>
            <a:srgbClr val="96B8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3-D Fetal Ultrasound Image</a:t>
          </a:r>
          <a:endParaRPr lang="zh-TW" altLang="en-US" sz="1800" b="1" kern="1200" dirty="0"/>
        </a:p>
      </dsp:txBody>
      <dsp:txXfrm>
        <a:off x="15976" y="20603"/>
        <a:ext cx="3103860" cy="513518"/>
      </dsp:txXfrm>
    </dsp:sp>
    <dsp:sp modelId="{9C38638E-7A9E-4D06-B90C-A7636363E049}">
      <dsp:nvSpPr>
        <dsp:cNvPr id="0" name=""/>
        <dsp:cNvSpPr/>
      </dsp:nvSpPr>
      <dsp:spPr>
        <a:xfrm rot="5400000">
          <a:off x="1465630" y="563735"/>
          <a:ext cx="204551" cy="2454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b="1" kern="1200"/>
        </a:p>
      </dsp:txBody>
      <dsp:txXfrm rot="-5400000">
        <a:off x="1494268" y="584190"/>
        <a:ext cx="147277" cy="143186"/>
      </dsp:txXfrm>
    </dsp:sp>
    <dsp:sp modelId="{694F7D84-8F04-4FEF-A1B8-02BF470BC0E8}">
      <dsp:nvSpPr>
        <dsp:cNvPr id="0" name=""/>
        <dsp:cNvSpPr/>
      </dsp:nvSpPr>
      <dsp:spPr>
        <a:xfrm>
          <a:off x="0" y="822834"/>
          <a:ext cx="3135812" cy="48035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Initialization</a:t>
          </a:r>
          <a:endParaRPr lang="zh-TW" altLang="en-US" sz="1800" b="1" kern="1200" dirty="0"/>
        </a:p>
      </dsp:txBody>
      <dsp:txXfrm>
        <a:off x="14069" y="836903"/>
        <a:ext cx="3107674" cy="452220"/>
      </dsp:txXfrm>
    </dsp:sp>
    <dsp:sp modelId="{64821F49-F61F-4358-B6DC-B24CA0AE9D82}">
      <dsp:nvSpPr>
        <dsp:cNvPr id="0" name=""/>
        <dsp:cNvSpPr/>
      </dsp:nvSpPr>
      <dsp:spPr>
        <a:xfrm rot="5400000">
          <a:off x="1465630" y="1316829"/>
          <a:ext cx="204551" cy="2454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b="1" kern="1200"/>
        </a:p>
      </dsp:txBody>
      <dsp:txXfrm rot="-5400000">
        <a:off x="1494268" y="1337284"/>
        <a:ext cx="147277" cy="143186"/>
      </dsp:txXfrm>
    </dsp:sp>
    <dsp:sp modelId="{20536CF2-8C27-41FA-876A-AD839F82D866}">
      <dsp:nvSpPr>
        <dsp:cNvPr id="0" name=""/>
        <dsp:cNvSpPr/>
      </dsp:nvSpPr>
      <dsp:spPr>
        <a:xfrm>
          <a:off x="0" y="1575928"/>
          <a:ext cx="3135812" cy="54547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Image Enhancement &amp; Noise Reduction</a:t>
          </a:r>
          <a:endParaRPr lang="zh-TW" altLang="en-US" sz="1800" b="1" kern="1200" dirty="0"/>
        </a:p>
      </dsp:txBody>
      <dsp:txXfrm>
        <a:off x="15976" y="1591904"/>
        <a:ext cx="3103860" cy="513518"/>
      </dsp:txXfrm>
    </dsp:sp>
    <dsp:sp modelId="{5E5801D1-87E3-4880-8C9E-A96FF5CEF374}">
      <dsp:nvSpPr>
        <dsp:cNvPr id="0" name=""/>
        <dsp:cNvSpPr/>
      </dsp:nvSpPr>
      <dsp:spPr>
        <a:xfrm rot="5400000">
          <a:off x="1465630" y="2135035"/>
          <a:ext cx="204551" cy="2454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b="1" kern="1200"/>
        </a:p>
      </dsp:txBody>
      <dsp:txXfrm rot="-5400000">
        <a:off x="1494268" y="2155490"/>
        <a:ext cx="147277" cy="143186"/>
      </dsp:txXfrm>
    </dsp:sp>
    <dsp:sp modelId="{949164B1-0988-463C-B2EA-B11B1B8C362A}">
      <dsp:nvSpPr>
        <dsp:cNvPr id="0" name=""/>
        <dsp:cNvSpPr/>
      </dsp:nvSpPr>
      <dsp:spPr>
        <a:xfrm>
          <a:off x="0" y="2394134"/>
          <a:ext cx="3135812" cy="963279"/>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MSP Detection by Image and Anatomical Features</a:t>
          </a:r>
          <a:endParaRPr lang="zh-TW" altLang="en-US" sz="1800" b="1" kern="1200" dirty="0"/>
        </a:p>
      </dsp:txBody>
      <dsp:txXfrm>
        <a:off x="28213" y="2422347"/>
        <a:ext cx="3079386" cy="906853"/>
      </dsp:txXfrm>
    </dsp:sp>
    <dsp:sp modelId="{324360ED-BEAC-4198-B67E-B1965C2EA116}">
      <dsp:nvSpPr>
        <dsp:cNvPr id="0" name=""/>
        <dsp:cNvSpPr/>
      </dsp:nvSpPr>
      <dsp:spPr>
        <a:xfrm rot="5400000">
          <a:off x="1465630" y="3371051"/>
          <a:ext cx="204551" cy="2454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rot="-5400000">
        <a:off x="1494268" y="3391506"/>
        <a:ext cx="147277" cy="143186"/>
      </dsp:txXfrm>
    </dsp:sp>
    <dsp:sp modelId="{D4B028D2-E520-49E4-A941-8F2DC8D662B6}">
      <dsp:nvSpPr>
        <dsp:cNvPr id="0" name=""/>
        <dsp:cNvSpPr/>
      </dsp:nvSpPr>
      <dsp:spPr>
        <a:xfrm>
          <a:off x="0" y="3630150"/>
          <a:ext cx="3135812" cy="545470"/>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The information of MSP</a:t>
          </a:r>
          <a:endParaRPr lang="zh-TW" altLang="en-US" sz="1800" b="1" kern="1200" dirty="0"/>
        </a:p>
      </dsp:txBody>
      <dsp:txXfrm>
        <a:off x="15976" y="3646126"/>
        <a:ext cx="3103860" cy="5135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D483E-38BA-4BAC-A4B2-961C9060D95D}">
      <dsp:nvSpPr>
        <dsp:cNvPr id="0" name=""/>
        <dsp:cNvSpPr/>
      </dsp:nvSpPr>
      <dsp:spPr>
        <a:xfrm>
          <a:off x="534918" y="1999"/>
          <a:ext cx="1966019" cy="491504"/>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MSP Image</a:t>
          </a:r>
          <a:endParaRPr lang="zh-TW" altLang="en-US" sz="1800" b="1" kern="1200" dirty="0"/>
        </a:p>
      </dsp:txBody>
      <dsp:txXfrm>
        <a:off x="549314" y="16395"/>
        <a:ext cx="1937227" cy="462712"/>
      </dsp:txXfrm>
    </dsp:sp>
    <dsp:sp modelId="{DC88D9DD-7F81-4FB0-9D79-6914B3CFE614}">
      <dsp:nvSpPr>
        <dsp:cNvPr id="0" name=""/>
        <dsp:cNvSpPr/>
      </dsp:nvSpPr>
      <dsp:spPr>
        <a:xfrm rot="5400000">
          <a:off x="1425771" y="505792"/>
          <a:ext cx="184314" cy="2211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rot="-5400000">
        <a:off x="1451575" y="524223"/>
        <a:ext cx="132707" cy="129020"/>
      </dsp:txXfrm>
    </dsp:sp>
    <dsp:sp modelId="{AF79EB4F-74EF-42FB-BD55-F1C4FCE417F6}">
      <dsp:nvSpPr>
        <dsp:cNvPr id="0" name=""/>
        <dsp:cNvSpPr/>
      </dsp:nvSpPr>
      <dsp:spPr>
        <a:xfrm>
          <a:off x="534918" y="739257"/>
          <a:ext cx="1966019" cy="49150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altLang="zh-TW" sz="1500" b="1" kern="1200" dirty="0" smtClean="0"/>
            <a:t>Image Preprocessing</a:t>
          </a:r>
          <a:endParaRPr lang="zh-TW" altLang="en-US" sz="1500" b="1" kern="1200" dirty="0"/>
        </a:p>
      </dsp:txBody>
      <dsp:txXfrm>
        <a:off x="549314" y="753653"/>
        <a:ext cx="1937227" cy="462712"/>
      </dsp:txXfrm>
    </dsp:sp>
    <dsp:sp modelId="{44FD407B-8931-467C-AD73-BCDF1090DB15}">
      <dsp:nvSpPr>
        <dsp:cNvPr id="0" name=""/>
        <dsp:cNvSpPr/>
      </dsp:nvSpPr>
      <dsp:spPr>
        <a:xfrm rot="5400000">
          <a:off x="1425771" y="1243049"/>
          <a:ext cx="184314" cy="2211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zh-TW" altLang="en-US" sz="900" kern="1200"/>
        </a:p>
      </dsp:txBody>
      <dsp:txXfrm rot="-5400000">
        <a:off x="1451575" y="1261480"/>
        <a:ext cx="132707" cy="129020"/>
      </dsp:txXfrm>
    </dsp:sp>
    <dsp:sp modelId="{35EE1764-11EF-49F8-95BD-7944588B1000}">
      <dsp:nvSpPr>
        <dsp:cNvPr id="0" name=""/>
        <dsp:cNvSpPr/>
      </dsp:nvSpPr>
      <dsp:spPr>
        <a:xfrm>
          <a:off x="534918" y="1476514"/>
          <a:ext cx="1966019" cy="49150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ROI Extraction</a:t>
          </a:r>
          <a:endParaRPr lang="zh-TW" altLang="en-US" sz="1800" b="1" kern="1200" dirty="0"/>
        </a:p>
      </dsp:txBody>
      <dsp:txXfrm>
        <a:off x="549314" y="1490910"/>
        <a:ext cx="1937227" cy="462712"/>
      </dsp:txXfrm>
    </dsp:sp>
    <dsp:sp modelId="{2C144EB8-88D4-43DA-9597-4D8D0CA8BEBC}">
      <dsp:nvSpPr>
        <dsp:cNvPr id="0" name=""/>
        <dsp:cNvSpPr/>
      </dsp:nvSpPr>
      <dsp:spPr>
        <a:xfrm rot="5400000">
          <a:off x="1425771" y="1980306"/>
          <a:ext cx="184314" cy="2211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rot="-5400000">
        <a:off x="1451575" y="1998737"/>
        <a:ext cx="132707" cy="129020"/>
      </dsp:txXfrm>
    </dsp:sp>
    <dsp:sp modelId="{453FDDFC-7223-4CFB-AF2A-6566F219D724}">
      <dsp:nvSpPr>
        <dsp:cNvPr id="0" name=""/>
        <dsp:cNvSpPr/>
      </dsp:nvSpPr>
      <dsp:spPr>
        <a:xfrm>
          <a:off x="534918" y="2213771"/>
          <a:ext cx="1966019" cy="49150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NT Segmentation</a:t>
          </a:r>
          <a:endParaRPr lang="zh-TW" altLang="en-US" sz="1800" b="1" kern="1200" dirty="0"/>
        </a:p>
      </dsp:txBody>
      <dsp:txXfrm>
        <a:off x="549314" y="2228167"/>
        <a:ext cx="1937227" cy="462712"/>
      </dsp:txXfrm>
    </dsp:sp>
    <dsp:sp modelId="{788CAFBD-4A62-4862-A7FF-97DF75EB0F8F}">
      <dsp:nvSpPr>
        <dsp:cNvPr id="0" name=""/>
        <dsp:cNvSpPr/>
      </dsp:nvSpPr>
      <dsp:spPr>
        <a:xfrm rot="5400000">
          <a:off x="1425771" y="2717564"/>
          <a:ext cx="184314" cy="2211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rot="-5400000">
        <a:off x="1451575" y="2735995"/>
        <a:ext cx="132707" cy="129020"/>
      </dsp:txXfrm>
    </dsp:sp>
    <dsp:sp modelId="{9F728C26-D54B-4ED7-B799-77EA0F3AAFE0}">
      <dsp:nvSpPr>
        <dsp:cNvPr id="0" name=""/>
        <dsp:cNvSpPr/>
      </dsp:nvSpPr>
      <dsp:spPr>
        <a:xfrm>
          <a:off x="534918" y="2951029"/>
          <a:ext cx="1966019" cy="49150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NTT Measurement</a:t>
          </a:r>
          <a:endParaRPr lang="zh-TW" altLang="en-US" sz="1800" b="1" kern="1200" dirty="0"/>
        </a:p>
      </dsp:txBody>
      <dsp:txXfrm>
        <a:off x="549314" y="2965425"/>
        <a:ext cx="1937227" cy="462712"/>
      </dsp:txXfrm>
    </dsp:sp>
    <dsp:sp modelId="{EFE3BAF4-8EDD-4FA2-9E61-F61F7D6B7E93}">
      <dsp:nvSpPr>
        <dsp:cNvPr id="0" name=""/>
        <dsp:cNvSpPr/>
      </dsp:nvSpPr>
      <dsp:spPr>
        <a:xfrm rot="5400000">
          <a:off x="1425771" y="3454821"/>
          <a:ext cx="184314" cy="2211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5400000">
        <a:off x="1451575" y="3473252"/>
        <a:ext cx="132707" cy="129020"/>
      </dsp:txXfrm>
    </dsp:sp>
    <dsp:sp modelId="{464C621C-00A4-48AE-891D-BD497076AD5B}">
      <dsp:nvSpPr>
        <dsp:cNvPr id="0" name=""/>
        <dsp:cNvSpPr/>
      </dsp:nvSpPr>
      <dsp:spPr>
        <a:xfrm>
          <a:off x="534918" y="3688286"/>
          <a:ext cx="1966019" cy="372560"/>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TW" sz="1800" b="1" kern="1200" dirty="0" smtClean="0"/>
            <a:t>NTT</a:t>
          </a:r>
          <a:endParaRPr lang="zh-TW" altLang="en-US" sz="1800" b="1" kern="1200" dirty="0"/>
        </a:p>
      </dsp:txBody>
      <dsp:txXfrm>
        <a:off x="545830" y="3699198"/>
        <a:ext cx="1944195" cy="3507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55B8F-8C44-4930-B830-4474D2E215FD}">
      <dsp:nvSpPr>
        <dsp:cNvPr id="0" name=""/>
        <dsp:cNvSpPr/>
      </dsp:nvSpPr>
      <dsp:spPr>
        <a:xfrm>
          <a:off x="214076" y="959120"/>
          <a:ext cx="1222047" cy="872463"/>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Image Dataset</a:t>
          </a:r>
          <a:endParaRPr lang="zh-TW" altLang="en-US" sz="1600" b="1" kern="1200" dirty="0"/>
        </a:p>
      </dsp:txBody>
      <dsp:txXfrm>
        <a:off x="239630" y="984674"/>
        <a:ext cx="1170939" cy="821355"/>
      </dsp:txXfrm>
    </dsp:sp>
    <dsp:sp modelId="{7E13C0CF-39F7-47FF-BA77-E821679DC9D9}">
      <dsp:nvSpPr>
        <dsp:cNvPr id="0" name=""/>
        <dsp:cNvSpPr/>
      </dsp:nvSpPr>
      <dsp:spPr>
        <a:xfrm rot="21572511">
          <a:off x="1537361" y="1199039"/>
          <a:ext cx="214637" cy="3795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1537362" y="1275199"/>
        <a:ext cx="150246" cy="227711"/>
      </dsp:txXfrm>
    </dsp:sp>
    <dsp:sp modelId="{9E8AC66E-A0F0-40AF-9F4D-0A422F41DAF5}">
      <dsp:nvSpPr>
        <dsp:cNvPr id="0" name=""/>
        <dsp:cNvSpPr/>
      </dsp:nvSpPr>
      <dsp:spPr>
        <a:xfrm>
          <a:off x="1841087" y="629599"/>
          <a:ext cx="2522263" cy="149508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altLang="zh-TW" sz="1800" b="1" u="sng" kern="1200" dirty="0" smtClean="0"/>
            <a:t>Statistical Fetal Model Construction</a:t>
          </a:r>
        </a:p>
        <a:p>
          <a:pPr lvl="0" algn="ctr" defTabSz="800100">
            <a:lnSpc>
              <a:spcPct val="90000"/>
            </a:lnSpc>
            <a:spcBef>
              <a:spcPct val="0"/>
            </a:spcBef>
            <a:spcAft>
              <a:spcPct val="35000"/>
            </a:spcAft>
          </a:pPr>
          <a:endParaRPr lang="en-US" altLang="zh-TW" sz="1800" b="1" u="sng" kern="1200" dirty="0" smtClean="0"/>
        </a:p>
        <a:p>
          <a:pPr lvl="0" algn="l" defTabSz="800100">
            <a:lnSpc>
              <a:spcPct val="90000"/>
            </a:lnSpc>
            <a:spcBef>
              <a:spcPct val="0"/>
            </a:spcBef>
            <a:spcAft>
              <a:spcPct val="35000"/>
            </a:spcAft>
          </a:pPr>
          <a:r>
            <a:rPr lang="en-US" altLang="zh-TW" sz="1800" b="1" u="none" kern="1200" dirty="0" smtClean="0"/>
            <a:t>1</a:t>
          </a:r>
          <a:r>
            <a:rPr lang="en-US" altLang="zh-TW" sz="1600" b="1" u="none" kern="1200" dirty="0" smtClean="0"/>
            <a:t>.  Training Model Acquirement</a:t>
          </a:r>
        </a:p>
        <a:p>
          <a:pPr lvl="0" algn="l" defTabSz="800100">
            <a:lnSpc>
              <a:spcPct val="90000"/>
            </a:lnSpc>
            <a:spcBef>
              <a:spcPct val="0"/>
            </a:spcBef>
            <a:spcAft>
              <a:spcPct val="35000"/>
            </a:spcAft>
          </a:pPr>
          <a:r>
            <a:rPr lang="en-US" altLang="zh-TW" sz="1600" b="1" u="none" kern="1200" dirty="0" smtClean="0"/>
            <a:t>3.  Statistical Model Construction</a:t>
          </a:r>
          <a:endParaRPr lang="zh-TW" altLang="en-US" sz="1600" b="1" u="none" kern="1200" dirty="0"/>
        </a:p>
      </dsp:txBody>
      <dsp:txXfrm>
        <a:off x="1884877" y="673389"/>
        <a:ext cx="2434683" cy="1407508"/>
      </dsp:txXfrm>
    </dsp:sp>
    <dsp:sp modelId="{BF0BF5A1-BE7F-42F0-859C-ED9323E3D24C}">
      <dsp:nvSpPr>
        <dsp:cNvPr id="0" name=""/>
        <dsp:cNvSpPr/>
      </dsp:nvSpPr>
      <dsp:spPr>
        <a:xfrm rot="16680">
          <a:off x="4516380" y="1195033"/>
          <a:ext cx="324430" cy="3795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4516381" y="1270700"/>
        <a:ext cx="227101" cy="227711"/>
      </dsp:txXfrm>
    </dsp:sp>
    <dsp:sp modelId="{6D693115-6D72-49C3-9BD3-8F954731A37C}">
      <dsp:nvSpPr>
        <dsp:cNvPr id="0" name=""/>
        <dsp:cNvSpPr/>
      </dsp:nvSpPr>
      <dsp:spPr>
        <a:xfrm>
          <a:off x="4975476" y="939850"/>
          <a:ext cx="1469866" cy="899896"/>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Statistical Model</a:t>
          </a:r>
          <a:endParaRPr lang="zh-TW" altLang="en-US" sz="1600" b="1" kern="1200" dirty="0"/>
        </a:p>
      </dsp:txBody>
      <dsp:txXfrm>
        <a:off x="5001833" y="966207"/>
        <a:ext cx="1417152" cy="847182"/>
      </dsp:txXfrm>
    </dsp:sp>
    <dsp:sp modelId="{29935D5B-EF91-4C19-B754-40D7B2715A13}">
      <dsp:nvSpPr>
        <dsp:cNvPr id="0" name=""/>
        <dsp:cNvSpPr/>
      </dsp:nvSpPr>
      <dsp:spPr>
        <a:xfrm rot="484">
          <a:off x="6566123" y="1200178"/>
          <a:ext cx="256053" cy="3795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p>
      </dsp:txBody>
      <dsp:txXfrm>
        <a:off x="6566123" y="1276076"/>
        <a:ext cx="179237" cy="227711"/>
      </dsp:txXfrm>
    </dsp:sp>
    <dsp:sp modelId="{241724BD-CFC7-41CB-A814-F0C247C094C9}">
      <dsp:nvSpPr>
        <dsp:cNvPr id="0" name=""/>
        <dsp:cNvSpPr/>
      </dsp:nvSpPr>
      <dsp:spPr>
        <a:xfrm>
          <a:off x="6928463" y="604196"/>
          <a:ext cx="3298729" cy="157201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altLang="zh-TW" sz="1800" b="1" u="sng" kern="1200" dirty="0" smtClean="0"/>
            <a:t>Model-based Segmentation</a:t>
          </a:r>
        </a:p>
        <a:p>
          <a:pPr lvl="0" algn="l" defTabSz="800100">
            <a:lnSpc>
              <a:spcPct val="90000"/>
            </a:lnSpc>
            <a:spcBef>
              <a:spcPct val="0"/>
            </a:spcBef>
            <a:spcAft>
              <a:spcPct val="35000"/>
            </a:spcAft>
          </a:pPr>
          <a:endParaRPr lang="en-US" altLang="zh-TW" sz="1800" b="1" kern="1200" dirty="0" smtClean="0"/>
        </a:p>
        <a:p>
          <a:pPr lvl="0" algn="l" defTabSz="800100">
            <a:lnSpc>
              <a:spcPct val="90000"/>
            </a:lnSpc>
            <a:spcBef>
              <a:spcPct val="0"/>
            </a:spcBef>
            <a:spcAft>
              <a:spcPct val="35000"/>
            </a:spcAft>
          </a:pPr>
          <a:r>
            <a:rPr lang="en-US" altLang="zh-TW" sz="1600" b="1" kern="1200" dirty="0" smtClean="0"/>
            <a:t>1.  MSP-based Registration</a:t>
          </a:r>
        </a:p>
        <a:p>
          <a:pPr lvl="0" algn="l" defTabSz="800100">
            <a:lnSpc>
              <a:spcPct val="90000"/>
            </a:lnSpc>
            <a:spcBef>
              <a:spcPct val="0"/>
            </a:spcBef>
            <a:spcAft>
              <a:spcPct val="35000"/>
            </a:spcAft>
          </a:pPr>
          <a:r>
            <a:rPr lang="en-US" altLang="zh-TW" sz="1600" b="1" kern="1200" dirty="0" smtClean="0"/>
            <a:t>2. 3-D Segmentation by Model Deformation</a:t>
          </a:r>
          <a:endParaRPr lang="zh-TW" altLang="en-US" sz="1600" b="1" kern="1200" dirty="0"/>
        </a:p>
      </dsp:txBody>
      <dsp:txXfrm>
        <a:off x="6974506" y="650239"/>
        <a:ext cx="3206643" cy="1479924"/>
      </dsp:txXfrm>
    </dsp:sp>
    <dsp:sp modelId="{B1E9BE8E-1B09-46E4-B5A1-3F3C8EC482AC}">
      <dsp:nvSpPr>
        <dsp:cNvPr id="0" name=""/>
        <dsp:cNvSpPr/>
      </dsp:nvSpPr>
      <dsp:spPr>
        <a:xfrm rot="21599517">
          <a:off x="10347991" y="1200176"/>
          <a:ext cx="256092" cy="3795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b="1" kern="1200"/>
        </a:p>
      </dsp:txBody>
      <dsp:txXfrm>
        <a:off x="10347991" y="1276084"/>
        <a:ext cx="179264" cy="227711"/>
      </dsp:txXfrm>
    </dsp:sp>
    <dsp:sp modelId="{03547260-6700-49E7-8375-641B32C156B3}">
      <dsp:nvSpPr>
        <dsp:cNvPr id="0" name=""/>
        <dsp:cNvSpPr/>
      </dsp:nvSpPr>
      <dsp:spPr>
        <a:xfrm>
          <a:off x="10710386" y="924355"/>
          <a:ext cx="1486118" cy="930886"/>
        </a:xfrm>
        <a:prstGeom prst="roundRect">
          <a:avLst>
            <a:gd name="adj" fmla="val 10000"/>
          </a:avLst>
        </a:prstGeom>
        <a:solidFill>
          <a:srgbClr val="BDD2F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TW" sz="1600" b="1" kern="1200" dirty="0" smtClean="0"/>
            <a:t>3D Fetal Model &amp;  </a:t>
          </a:r>
        </a:p>
        <a:p>
          <a:pPr lvl="0" algn="ctr" defTabSz="711200">
            <a:lnSpc>
              <a:spcPct val="90000"/>
            </a:lnSpc>
            <a:spcBef>
              <a:spcPct val="0"/>
            </a:spcBef>
            <a:spcAft>
              <a:spcPct val="35000"/>
            </a:spcAft>
          </a:pPr>
          <a:r>
            <a:rPr lang="en-US" altLang="zh-TW" sz="1400" b="1" kern="1200" dirty="0" smtClean="0"/>
            <a:t>Growth Parameters</a:t>
          </a:r>
        </a:p>
      </dsp:txBody>
      <dsp:txXfrm>
        <a:off x="10737651" y="951620"/>
        <a:ext cx="1431588" cy="8763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0B96F-A1B0-4BD4-B67E-57B8A568644D}">
      <dsp:nvSpPr>
        <dsp:cNvPr id="0" name=""/>
        <dsp:cNvSpPr/>
      </dsp:nvSpPr>
      <dsp:spPr>
        <a:xfrm>
          <a:off x="6001" y="21649"/>
          <a:ext cx="2728608" cy="2116800"/>
        </a:xfrm>
        <a:prstGeom prst="roundRect">
          <a:avLst>
            <a:gd name="adj" fmla="val 10000"/>
          </a:avLst>
        </a:prstGeom>
        <a:solidFill>
          <a:srgbClr val="CCFFCC"/>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altLang="zh-TW" sz="1800" b="1" kern="1200" dirty="0" smtClean="0">
              <a:solidFill>
                <a:schemeClr val="accent6"/>
              </a:solidFill>
            </a:rPr>
            <a:t>Image</a:t>
          </a:r>
        </a:p>
        <a:p>
          <a:pPr lvl="0" algn="l" defTabSz="800100">
            <a:lnSpc>
              <a:spcPct val="90000"/>
            </a:lnSpc>
            <a:spcBef>
              <a:spcPct val="0"/>
            </a:spcBef>
            <a:spcAft>
              <a:spcPct val="35000"/>
            </a:spcAft>
          </a:pPr>
          <a:r>
            <a:rPr lang="en-US" altLang="zh-TW" sz="1800" b="1" kern="1200" dirty="0" smtClean="0">
              <a:solidFill>
                <a:schemeClr val="accent6"/>
              </a:solidFill>
            </a:rPr>
            <a:t>Preprocessing</a:t>
          </a:r>
          <a:endParaRPr lang="zh-TW" altLang="en-US" sz="1800" b="1" kern="1200" dirty="0">
            <a:solidFill>
              <a:schemeClr val="accent6"/>
            </a:solidFill>
          </a:endParaRPr>
        </a:p>
      </dsp:txBody>
      <dsp:txXfrm>
        <a:off x="6001" y="21649"/>
        <a:ext cx="2728608" cy="1091443"/>
      </dsp:txXfrm>
    </dsp:sp>
    <dsp:sp modelId="{CE6C2702-24FE-4806-B384-3C86390E46A2}">
      <dsp:nvSpPr>
        <dsp:cNvPr id="0" name=""/>
        <dsp:cNvSpPr/>
      </dsp:nvSpPr>
      <dsp:spPr>
        <a:xfrm>
          <a:off x="173426" y="1134743"/>
          <a:ext cx="2728608" cy="2822400"/>
        </a:xfrm>
        <a:prstGeom prst="roundRect">
          <a:avLst>
            <a:gd name="adj" fmla="val 10000"/>
          </a:avLst>
        </a:prstGeom>
        <a:solidFill>
          <a:schemeClr val="lt1"/>
        </a:solidFill>
        <a:ln w="25400" cap="flat" cmpd="sng" algn="ctr">
          <a:solidFill>
            <a:schemeClr val="tx1">
              <a:lumMod val="60000"/>
              <a:lumOff val="40000"/>
            </a:schemeClr>
          </a:solidFill>
          <a:prstDash val="solid"/>
        </a:ln>
        <a:effectLst/>
        <a:scene3d>
          <a:camera prst="orthographicFront"/>
          <a:lightRig rig="flat" dir="t"/>
        </a:scene3d>
        <a:sp3d z="190500" extrusionH="12700"/>
      </dsp:spPr>
      <dsp:style>
        <a:lnRef idx="2">
          <a:schemeClr val="accent2"/>
        </a:lnRef>
        <a:fillRef idx="1">
          <a:schemeClr val="lt1"/>
        </a:fillRef>
        <a:effectRef idx="0">
          <a:schemeClr val="accent2"/>
        </a:effectRef>
        <a:fontRef idx="minor">
          <a:schemeClr val="dk1"/>
        </a:fontRef>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altLang="zh-TW" sz="1800" b="0" kern="1200" dirty="0" smtClean="0"/>
            <a:t>Median Filter</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Anisotropic Diffusion</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Gamma Correction</a:t>
          </a:r>
          <a:endParaRPr lang="zh-TW" altLang="en-US" sz="1800" b="0" kern="1200" dirty="0"/>
        </a:p>
      </dsp:txBody>
      <dsp:txXfrm>
        <a:off x="253344" y="1214661"/>
        <a:ext cx="2568772" cy="2662564"/>
      </dsp:txXfrm>
    </dsp:sp>
    <dsp:sp modelId="{59906998-EC4C-40B4-B948-1D37200D7386}">
      <dsp:nvSpPr>
        <dsp:cNvPr id="0" name=""/>
        <dsp:cNvSpPr/>
      </dsp:nvSpPr>
      <dsp:spPr>
        <a:xfrm>
          <a:off x="3148256" y="227699"/>
          <a:ext cx="876931" cy="679344"/>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TW" altLang="en-US" sz="1600" b="0" kern="1200"/>
        </a:p>
      </dsp:txBody>
      <dsp:txXfrm>
        <a:off x="3148256" y="363568"/>
        <a:ext cx="673128" cy="407606"/>
      </dsp:txXfrm>
    </dsp:sp>
    <dsp:sp modelId="{B9F528FE-DF34-422C-9AF9-1F0701B8094E}">
      <dsp:nvSpPr>
        <dsp:cNvPr id="0" name=""/>
        <dsp:cNvSpPr/>
      </dsp:nvSpPr>
      <dsp:spPr>
        <a:xfrm>
          <a:off x="4389198" y="21649"/>
          <a:ext cx="2728608" cy="2116800"/>
        </a:xfrm>
        <a:prstGeom prst="roundRect">
          <a:avLst>
            <a:gd name="adj" fmla="val 10000"/>
          </a:avLst>
        </a:prstGeom>
        <a:solidFill>
          <a:srgbClr val="CCFFCC"/>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altLang="zh-TW" sz="1800" b="1" kern="1200" dirty="0" smtClean="0">
              <a:solidFill>
                <a:schemeClr val="accent6"/>
              </a:solidFill>
            </a:rPr>
            <a:t>Training Model</a:t>
          </a:r>
        </a:p>
        <a:p>
          <a:pPr lvl="0" algn="l" defTabSz="800100">
            <a:lnSpc>
              <a:spcPct val="90000"/>
            </a:lnSpc>
            <a:spcBef>
              <a:spcPct val="0"/>
            </a:spcBef>
            <a:spcAft>
              <a:spcPct val="35000"/>
            </a:spcAft>
          </a:pPr>
          <a:r>
            <a:rPr lang="en-US" altLang="zh-TW" sz="1800" b="1" kern="1200" dirty="0" smtClean="0">
              <a:solidFill>
                <a:schemeClr val="accent6"/>
              </a:solidFill>
            </a:rPr>
            <a:t>Acquirement</a:t>
          </a:r>
          <a:endParaRPr lang="zh-TW" altLang="en-US" sz="1800" b="1" kern="1200" dirty="0">
            <a:solidFill>
              <a:schemeClr val="accent6"/>
            </a:solidFill>
          </a:endParaRPr>
        </a:p>
      </dsp:txBody>
      <dsp:txXfrm>
        <a:off x="4389198" y="21649"/>
        <a:ext cx="2728608" cy="1091443"/>
      </dsp:txXfrm>
    </dsp:sp>
    <dsp:sp modelId="{32D05456-DA30-4DD1-8970-D535BDD11724}">
      <dsp:nvSpPr>
        <dsp:cNvPr id="0" name=""/>
        <dsp:cNvSpPr/>
      </dsp:nvSpPr>
      <dsp:spPr>
        <a:xfrm>
          <a:off x="4556623" y="1134743"/>
          <a:ext cx="2728608" cy="2822400"/>
        </a:xfrm>
        <a:prstGeom prst="roundRect">
          <a:avLst>
            <a:gd name="adj" fmla="val 10000"/>
          </a:avLst>
        </a:prstGeom>
        <a:solidFill>
          <a:schemeClr val="lt1"/>
        </a:solidFill>
        <a:ln w="25400" cap="flat" cmpd="sng" algn="ctr">
          <a:solidFill>
            <a:schemeClr val="tx1">
              <a:lumMod val="60000"/>
              <a:lumOff val="40000"/>
            </a:schemeClr>
          </a:solidFill>
          <a:prstDash val="solid"/>
        </a:ln>
        <a:effectLst/>
        <a:scene3d>
          <a:camera prst="orthographicFront"/>
          <a:lightRig rig="flat" dir="t"/>
        </a:scene3d>
        <a:sp3d z="190500" extrusionH="12700"/>
      </dsp:spPr>
      <dsp:style>
        <a:lnRef idx="2">
          <a:schemeClr val="accent2"/>
        </a:lnRef>
        <a:fillRef idx="1">
          <a:schemeClr val="lt1"/>
        </a:fillRef>
        <a:effectRef idx="0">
          <a:schemeClr val="accent2"/>
        </a:effectRef>
        <a:fontRef idx="minor">
          <a:schemeClr val="dk1"/>
        </a:fontRef>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altLang="zh-TW" sz="1800" b="0" kern="1200" dirty="0" smtClean="0"/>
            <a:t>Prototype Model</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MSP-based Registration</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Initial Model Deformation</a:t>
          </a:r>
          <a:endParaRPr lang="zh-TW" altLang="en-US" sz="1800" b="0" kern="1200" dirty="0"/>
        </a:p>
      </dsp:txBody>
      <dsp:txXfrm>
        <a:off x="4636541" y="1214661"/>
        <a:ext cx="2568772" cy="2662564"/>
      </dsp:txXfrm>
    </dsp:sp>
    <dsp:sp modelId="{A753063F-5BDE-45A9-9950-87F890344F6E}">
      <dsp:nvSpPr>
        <dsp:cNvPr id="0" name=""/>
        <dsp:cNvSpPr/>
      </dsp:nvSpPr>
      <dsp:spPr>
        <a:xfrm>
          <a:off x="7531453" y="227699"/>
          <a:ext cx="876931" cy="679344"/>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TW" altLang="en-US" sz="1600" b="0" kern="1200"/>
        </a:p>
      </dsp:txBody>
      <dsp:txXfrm>
        <a:off x="7531453" y="363568"/>
        <a:ext cx="673128" cy="407606"/>
      </dsp:txXfrm>
    </dsp:sp>
    <dsp:sp modelId="{B1AB1835-9D65-4CAA-8EAB-702B70D67960}">
      <dsp:nvSpPr>
        <dsp:cNvPr id="0" name=""/>
        <dsp:cNvSpPr/>
      </dsp:nvSpPr>
      <dsp:spPr>
        <a:xfrm>
          <a:off x="8772394" y="21649"/>
          <a:ext cx="2728608" cy="2116800"/>
        </a:xfrm>
        <a:prstGeom prst="roundRect">
          <a:avLst>
            <a:gd name="adj" fmla="val 10000"/>
          </a:avLst>
        </a:prstGeom>
        <a:solidFill>
          <a:srgbClr val="CCFFCC"/>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altLang="zh-TW" sz="1800" b="1" kern="1200" dirty="0" smtClean="0">
              <a:solidFill>
                <a:schemeClr val="accent6"/>
              </a:solidFill>
            </a:rPr>
            <a:t>Statistical Model Construction</a:t>
          </a:r>
          <a:endParaRPr lang="zh-TW" altLang="en-US" sz="1800" b="1" kern="1200" dirty="0">
            <a:solidFill>
              <a:schemeClr val="accent6"/>
            </a:solidFill>
          </a:endParaRPr>
        </a:p>
      </dsp:txBody>
      <dsp:txXfrm>
        <a:off x="8772394" y="21649"/>
        <a:ext cx="2728608" cy="1091443"/>
      </dsp:txXfrm>
    </dsp:sp>
    <dsp:sp modelId="{7C50A304-06F7-4953-BFF3-2197B3ADAFA1}">
      <dsp:nvSpPr>
        <dsp:cNvPr id="0" name=""/>
        <dsp:cNvSpPr/>
      </dsp:nvSpPr>
      <dsp:spPr>
        <a:xfrm>
          <a:off x="8939820" y="1134743"/>
          <a:ext cx="2728608" cy="2822400"/>
        </a:xfrm>
        <a:prstGeom prst="roundRect">
          <a:avLst>
            <a:gd name="adj" fmla="val 10000"/>
          </a:avLst>
        </a:prstGeom>
        <a:solidFill>
          <a:schemeClr val="lt1"/>
        </a:solidFill>
        <a:ln w="25400" cap="flat" cmpd="sng" algn="ctr">
          <a:solidFill>
            <a:schemeClr val="tx1">
              <a:lumMod val="60000"/>
              <a:lumOff val="40000"/>
            </a:schemeClr>
          </a:solidFill>
          <a:prstDash val="solid"/>
        </a:ln>
        <a:effectLst/>
        <a:scene3d>
          <a:camera prst="orthographicFront"/>
          <a:lightRig rig="flat" dir="t"/>
        </a:scene3d>
        <a:sp3d z="190500" extrusionH="12700"/>
      </dsp:spPr>
      <dsp:style>
        <a:lnRef idx="2">
          <a:schemeClr val="accent2"/>
        </a:lnRef>
        <a:fillRef idx="1">
          <a:schemeClr val="lt1"/>
        </a:fillRef>
        <a:effectRef idx="0">
          <a:schemeClr val="accent2"/>
        </a:effectRef>
        <a:fontRef idx="minor">
          <a:schemeClr val="dk1"/>
        </a:fontRef>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altLang="zh-TW" sz="1800" b="0" kern="1200" dirty="0" smtClean="0"/>
            <a:t>Model Alignment</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Mean Shape Model </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Principle Component Analysis(PCA)</a:t>
          </a:r>
          <a:endParaRPr lang="zh-TW" altLang="en-US" sz="1800" b="0" kern="1200" dirty="0"/>
        </a:p>
        <a:p>
          <a:pPr marL="171450" lvl="1" indent="-171450" algn="l" defTabSz="800100">
            <a:lnSpc>
              <a:spcPct val="90000"/>
            </a:lnSpc>
            <a:spcBef>
              <a:spcPct val="0"/>
            </a:spcBef>
            <a:spcAft>
              <a:spcPct val="15000"/>
            </a:spcAft>
            <a:buChar char="••"/>
          </a:pPr>
          <a:endParaRPr lang="zh-TW" altLang="en-US" sz="1800" b="0" kern="1200" dirty="0"/>
        </a:p>
        <a:p>
          <a:pPr marL="171450" lvl="1" indent="-171450" algn="l" defTabSz="800100">
            <a:lnSpc>
              <a:spcPct val="90000"/>
            </a:lnSpc>
            <a:spcBef>
              <a:spcPct val="0"/>
            </a:spcBef>
            <a:spcAft>
              <a:spcPct val="15000"/>
            </a:spcAft>
            <a:buChar char="••"/>
          </a:pPr>
          <a:r>
            <a:rPr lang="en-US" altLang="zh-TW" sz="1800" b="0" kern="1200" dirty="0" smtClean="0"/>
            <a:t>Statistical Model</a:t>
          </a:r>
          <a:endParaRPr lang="zh-TW" altLang="en-US" sz="1800" b="0" kern="1200" dirty="0"/>
        </a:p>
      </dsp:txBody>
      <dsp:txXfrm>
        <a:off x="9019738" y="1214661"/>
        <a:ext cx="2568772" cy="26625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28FE-DF34-422C-9AF9-1F0701B8094E}">
      <dsp:nvSpPr>
        <dsp:cNvPr id="0" name=""/>
        <dsp:cNvSpPr/>
      </dsp:nvSpPr>
      <dsp:spPr>
        <a:xfrm>
          <a:off x="4995" y="34571"/>
          <a:ext cx="4288511" cy="1944000"/>
        </a:xfrm>
        <a:prstGeom prst="roundRect">
          <a:avLst>
            <a:gd name="adj" fmla="val 10000"/>
          </a:avLst>
        </a:prstGeom>
        <a:solidFill>
          <a:srgbClr val="CCFFCC"/>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altLang="zh-TW" sz="2000" b="1" kern="1200" dirty="0" smtClean="0">
              <a:solidFill>
                <a:schemeClr val="accent6"/>
              </a:solidFill>
            </a:rPr>
            <a:t>MSP-based Registration</a:t>
          </a:r>
          <a:endParaRPr lang="zh-TW" altLang="en-US" sz="2000" b="1" kern="1200" dirty="0">
            <a:solidFill>
              <a:schemeClr val="accent6"/>
            </a:solidFill>
          </a:endParaRPr>
        </a:p>
      </dsp:txBody>
      <dsp:txXfrm>
        <a:off x="4995" y="34571"/>
        <a:ext cx="4288511" cy="1296000"/>
      </dsp:txXfrm>
    </dsp:sp>
    <dsp:sp modelId="{32D05456-DA30-4DD1-8970-D535BDD11724}">
      <dsp:nvSpPr>
        <dsp:cNvPr id="0" name=""/>
        <dsp:cNvSpPr/>
      </dsp:nvSpPr>
      <dsp:spPr>
        <a:xfrm>
          <a:off x="268135" y="1365142"/>
          <a:ext cx="4288511" cy="2592000"/>
        </a:xfrm>
        <a:prstGeom prst="roundRect">
          <a:avLst>
            <a:gd name="adj" fmla="val 10000"/>
          </a:avLst>
        </a:prstGeom>
        <a:solidFill>
          <a:schemeClr val="lt1"/>
        </a:solidFill>
        <a:ln w="25400" cap="flat" cmpd="sng" algn="ctr">
          <a:solidFill>
            <a:schemeClr val="tx1">
              <a:lumMod val="60000"/>
              <a:lumOff val="40000"/>
            </a:schemeClr>
          </a:solidFill>
          <a:prstDash val="solid"/>
        </a:ln>
        <a:effectLst/>
        <a:scene3d>
          <a:camera prst="orthographicFront"/>
          <a:lightRig rig="flat" dir="t"/>
        </a:scene3d>
        <a:sp3d z="190500" extrusionH="12700"/>
      </dsp:spPr>
      <dsp:style>
        <a:lnRef idx="2">
          <a:schemeClr val="accent2"/>
        </a:lnRef>
        <a:fillRef idx="1">
          <a:schemeClr val="lt1"/>
        </a:fillRef>
        <a:effectRef idx="0">
          <a:schemeClr val="accent2"/>
        </a:effectRef>
        <a:fontRef idx="minor">
          <a:schemeClr val="dk1"/>
        </a:fontRef>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altLang="zh-TW" sz="2000" b="0" kern="1200" dirty="0" smtClean="0"/>
            <a:t>Corresponding Feature Points of the volume image and the model</a:t>
          </a:r>
          <a:endParaRPr lang="zh-TW" altLang="en-US" sz="2000" b="0" kern="1200" dirty="0"/>
        </a:p>
        <a:p>
          <a:pPr marL="228600" lvl="1" indent="-228600" algn="l" defTabSz="889000">
            <a:lnSpc>
              <a:spcPct val="90000"/>
            </a:lnSpc>
            <a:spcBef>
              <a:spcPct val="0"/>
            </a:spcBef>
            <a:spcAft>
              <a:spcPct val="15000"/>
            </a:spcAft>
            <a:buChar char="••"/>
          </a:pPr>
          <a:endParaRPr lang="zh-TW" altLang="en-US" sz="2000" b="0" kern="1200" dirty="0"/>
        </a:p>
        <a:p>
          <a:pPr marL="228600" lvl="1" indent="-228600" algn="l" defTabSz="889000">
            <a:lnSpc>
              <a:spcPct val="90000"/>
            </a:lnSpc>
            <a:spcBef>
              <a:spcPct val="0"/>
            </a:spcBef>
            <a:spcAft>
              <a:spcPct val="15000"/>
            </a:spcAft>
            <a:buChar char="••"/>
          </a:pPr>
          <a:r>
            <a:rPr lang="en-US" altLang="zh-TW" sz="2000" b="0" kern="1200" dirty="0" smtClean="0"/>
            <a:t>Affine Transformation</a:t>
          </a:r>
          <a:endParaRPr lang="zh-TW" altLang="en-US" sz="2000" b="0" kern="1200" dirty="0"/>
        </a:p>
        <a:p>
          <a:pPr marL="457200" lvl="2" indent="-228600" algn="l" defTabSz="889000">
            <a:lnSpc>
              <a:spcPct val="90000"/>
            </a:lnSpc>
            <a:spcBef>
              <a:spcPct val="0"/>
            </a:spcBef>
            <a:spcAft>
              <a:spcPct val="15000"/>
            </a:spcAft>
            <a:buChar char="••"/>
          </a:pPr>
          <a:r>
            <a:rPr lang="en-US" altLang="zh-TW" sz="2000" b="0" kern="1200" dirty="0" smtClean="0"/>
            <a:t>Translation</a:t>
          </a:r>
          <a:endParaRPr lang="zh-TW" altLang="en-US" sz="2000" b="0" kern="1200" dirty="0"/>
        </a:p>
        <a:p>
          <a:pPr marL="457200" lvl="2" indent="-228600" algn="l" defTabSz="889000">
            <a:lnSpc>
              <a:spcPct val="90000"/>
            </a:lnSpc>
            <a:spcBef>
              <a:spcPct val="0"/>
            </a:spcBef>
            <a:spcAft>
              <a:spcPct val="15000"/>
            </a:spcAft>
            <a:buChar char="••"/>
          </a:pPr>
          <a:r>
            <a:rPr lang="en-US" altLang="zh-TW" sz="2000" b="0" kern="1200" dirty="0" smtClean="0"/>
            <a:t>Rotation</a:t>
          </a:r>
          <a:endParaRPr lang="zh-TW" altLang="en-US" sz="2000" b="0" kern="1200" dirty="0"/>
        </a:p>
        <a:p>
          <a:pPr marL="457200" lvl="2" indent="-228600" algn="l" defTabSz="889000">
            <a:lnSpc>
              <a:spcPct val="90000"/>
            </a:lnSpc>
            <a:spcBef>
              <a:spcPct val="0"/>
            </a:spcBef>
            <a:spcAft>
              <a:spcPct val="15000"/>
            </a:spcAft>
            <a:buChar char="••"/>
          </a:pPr>
          <a:r>
            <a:rPr lang="en-US" altLang="zh-TW" sz="2000" b="0" kern="1200" dirty="0" smtClean="0"/>
            <a:t>Scaling</a:t>
          </a:r>
          <a:endParaRPr lang="zh-TW" altLang="en-US" sz="2000" b="0" kern="1200" dirty="0"/>
        </a:p>
      </dsp:txBody>
      <dsp:txXfrm>
        <a:off x="344052" y="1441059"/>
        <a:ext cx="4136677" cy="2440166"/>
      </dsp:txXfrm>
    </dsp:sp>
    <dsp:sp modelId="{A753063F-5BDE-45A9-9950-87F890344F6E}">
      <dsp:nvSpPr>
        <dsp:cNvPr id="0" name=""/>
        <dsp:cNvSpPr/>
      </dsp:nvSpPr>
      <dsp:spPr>
        <a:xfrm>
          <a:off x="4943630" y="148713"/>
          <a:ext cx="1378260" cy="1067715"/>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b="0" kern="1200"/>
        </a:p>
      </dsp:txBody>
      <dsp:txXfrm>
        <a:off x="4943630" y="362256"/>
        <a:ext cx="1057946" cy="640629"/>
      </dsp:txXfrm>
    </dsp:sp>
    <dsp:sp modelId="{B1AB1835-9D65-4CAA-8EAB-702B70D67960}">
      <dsp:nvSpPr>
        <dsp:cNvPr id="0" name=""/>
        <dsp:cNvSpPr/>
      </dsp:nvSpPr>
      <dsp:spPr>
        <a:xfrm>
          <a:off x="6893998" y="34571"/>
          <a:ext cx="4288511" cy="1944000"/>
        </a:xfrm>
        <a:prstGeom prst="roundRect">
          <a:avLst>
            <a:gd name="adj" fmla="val 10000"/>
          </a:avLst>
        </a:prstGeom>
        <a:solidFill>
          <a:srgbClr val="CCFFCC"/>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altLang="zh-TW" sz="2000" b="1" kern="1200" dirty="0" smtClean="0">
              <a:solidFill>
                <a:schemeClr val="accent6"/>
              </a:solidFill>
            </a:rPr>
            <a:t>3-D Segmentation by Model Deformation</a:t>
          </a:r>
          <a:endParaRPr lang="zh-TW" altLang="en-US" sz="2000" b="1" kern="1200" dirty="0">
            <a:solidFill>
              <a:schemeClr val="accent6"/>
            </a:solidFill>
          </a:endParaRPr>
        </a:p>
      </dsp:txBody>
      <dsp:txXfrm>
        <a:off x="6893998" y="34571"/>
        <a:ext cx="4288511" cy="1296000"/>
      </dsp:txXfrm>
    </dsp:sp>
    <dsp:sp modelId="{7C50A304-06F7-4953-BFF3-2197B3ADAFA1}">
      <dsp:nvSpPr>
        <dsp:cNvPr id="0" name=""/>
        <dsp:cNvSpPr/>
      </dsp:nvSpPr>
      <dsp:spPr>
        <a:xfrm>
          <a:off x="7157138" y="1365142"/>
          <a:ext cx="4288511" cy="2592000"/>
        </a:xfrm>
        <a:prstGeom prst="roundRect">
          <a:avLst>
            <a:gd name="adj" fmla="val 10000"/>
          </a:avLst>
        </a:prstGeom>
        <a:solidFill>
          <a:schemeClr val="lt1"/>
        </a:solidFill>
        <a:ln w="25400" cap="flat" cmpd="sng" algn="ctr">
          <a:solidFill>
            <a:schemeClr val="tx1">
              <a:lumMod val="60000"/>
              <a:lumOff val="40000"/>
            </a:schemeClr>
          </a:solidFill>
          <a:prstDash val="solid"/>
        </a:ln>
        <a:effectLst/>
        <a:scene3d>
          <a:camera prst="orthographicFront"/>
          <a:lightRig rig="flat" dir="t"/>
        </a:scene3d>
        <a:sp3d z="190500" extrusionH="12700"/>
      </dsp:spPr>
      <dsp:style>
        <a:lnRef idx="2">
          <a:schemeClr val="accent2"/>
        </a:lnRef>
        <a:fillRef idx="1">
          <a:schemeClr val="lt1"/>
        </a:fillRef>
        <a:effectRef idx="0">
          <a:schemeClr val="accent2"/>
        </a:effectRef>
        <a:fontRef idx="minor">
          <a:schemeClr val="dk1"/>
        </a:fontRef>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altLang="zh-TW" sz="2000" b="0" u="sng" kern="1200" dirty="0" smtClean="0"/>
            <a:t>Global Deformation</a:t>
          </a:r>
          <a:endParaRPr lang="zh-TW" altLang="en-US" sz="2000" b="0" u="sng" kern="1200" dirty="0"/>
        </a:p>
        <a:p>
          <a:pPr marL="457200" lvl="2" indent="-228600" algn="l" defTabSz="889000">
            <a:lnSpc>
              <a:spcPct val="90000"/>
            </a:lnSpc>
            <a:spcBef>
              <a:spcPct val="0"/>
            </a:spcBef>
            <a:spcAft>
              <a:spcPct val="15000"/>
            </a:spcAft>
            <a:buChar char="••"/>
          </a:pPr>
          <a:r>
            <a:rPr lang="en-US" altLang="zh-TW" sz="2000" b="0" kern="1200" dirty="0" smtClean="0"/>
            <a:t>3-D Active Shape Model (ASM)</a:t>
          </a:r>
          <a:endParaRPr lang="zh-TW" altLang="en-US" sz="2000" b="0" kern="1200" dirty="0"/>
        </a:p>
        <a:p>
          <a:pPr marL="228600" lvl="1" indent="-228600" algn="l" defTabSz="889000">
            <a:lnSpc>
              <a:spcPct val="90000"/>
            </a:lnSpc>
            <a:spcBef>
              <a:spcPct val="0"/>
            </a:spcBef>
            <a:spcAft>
              <a:spcPct val="15000"/>
            </a:spcAft>
            <a:buChar char="••"/>
          </a:pPr>
          <a:endParaRPr lang="zh-TW" altLang="en-US" sz="2000" b="0" kern="1200" dirty="0"/>
        </a:p>
        <a:p>
          <a:pPr marL="228600" lvl="1" indent="-228600" algn="l" defTabSz="889000">
            <a:lnSpc>
              <a:spcPct val="90000"/>
            </a:lnSpc>
            <a:spcBef>
              <a:spcPct val="0"/>
            </a:spcBef>
            <a:spcAft>
              <a:spcPct val="15000"/>
            </a:spcAft>
            <a:buChar char="••"/>
          </a:pPr>
          <a:r>
            <a:rPr lang="en-US" altLang="zh-TW" sz="2000" b="0" u="sng" kern="1200" dirty="0" smtClean="0"/>
            <a:t>Local Deformation</a:t>
          </a:r>
          <a:endParaRPr lang="zh-TW" altLang="en-US" sz="2000" b="0" u="sng" kern="1200" dirty="0"/>
        </a:p>
        <a:p>
          <a:pPr marL="457200" lvl="2" indent="-228600" algn="l" defTabSz="889000">
            <a:lnSpc>
              <a:spcPct val="90000"/>
            </a:lnSpc>
            <a:spcBef>
              <a:spcPct val="0"/>
            </a:spcBef>
            <a:spcAft>
              <a:spcPct val="15000"/>
            </a:spcAft>
            <a:buChar char="••"/>
          </a:pPr>
          <a:r>
            <a:rPr lang="en-US" altLang="zh-TW" sz="2000" b="0" u="none" kern="1200" dirty="0" smtClean="0"/>
            <a:t>3-D Snake Model</a:t>
          </a:r>
          <a:endParaRPr lang="zh-TW" altLang="en-US" sz="2000" b="0" u="none" kern="1200" dirty="0"/>
        </a:p>
      </dsp:txBody>
      <dsp:txXfrm>
        <a:off x="7233055" y="1441059"/>
        <a:ext cx="4136677" cy="244016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4" Type="http://schemas.openxmlformats.org/officeDocument/2006/relationships/image" Target="../media/image6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27B36E4-6F39-4D84-BF75-FB6AEF3BE503}" type="datetimeFigureOut">
              <a:rPr lang="zh-TW" altLang="en-US" smtClean="0"/>
              <a:t>2015/4/21</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6C2EABC-8EE1-4135-AC75-EEF848E91CFA}" type="slidenum">
              <a:rPr lang="zh-TW" altLang="en-US" smtClean="0"/>
              <a:t>‹#›</a:t>
            </a:fld>
            <a:endParaRPr lang="zh-TW" altLang="en-US"/>
          </a:p>
        </p:txBody>
      </p:sp>
    </p:spTree>
    <p:extLst>
      <p:ext uri="{BB962C8B-B14F-4D97-AF65-F5344CB8AC3E}">
        <p14:creationId xmlns:p14="http://schemas.microsoft.com/office/powerpoint/2010/main" val="145477404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3CF67-7253-4030-B168-FA8BF5E43939}" type="datetimeFigureOut">
              <a:rPr lang="zh-TW" altLang="en-US" smtClean="0"/>
              <a:t>2015/4/21</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74106F-A1F4-4106-A1BF-438342D0D867}" type="slidenum">
              <a:rPr lang="zh-TW" altLang="en-US" smtClean="0"/>
              <a:t>‹#›</a:t>
            </a:fld>
            <a:endParaRPr lang="zh-TW" altLang="en-US"/>
          </a:p>
        </p:txBody>
      </p:sp>
    </p:spTree>
    <p:extLst>
      <p:ext uri="{BB962C8B-B14F-4D97-AF65-F5344CB8AC3E}">
        <p14:creationId xmlns:p14="http://schemas.microsoft.com/office/powerpoint/2010/main" val="177618050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a:xfrm>
            <a:off x="685800" y="1143000"/>
            <a:ext cx="5486400" cy="3086100"/>
          </a:xfrm>
          <a:ln/>
        </p:spPr>
      </p:sp>
      <p:sp>
        <p:nvSpPr>
          <p:cNvPr id="3" name="備忘稿版面配置區 2"/>
          <p:cNvSpPr>
            <a:spLocks noGrp="1"/>
          </p:cNvSpPr>
          <p:nvPr>
            <p:ph type="body" idx="1"/>
          </p:nvPr>
        </p:nvSpPr>
        <p:spPr/>
        <p:txBody>
          <a:bodyPr>
            <a:normAutofit/>
          </a:bodyPr>
          <a:lstStyle/>
          <a:p>
            <a:pPr>
              <a:defRPr/>
            </a:pPr>
            <a:r>
              <a:rPr lang="zh-TW" altLang="en-US" sz="1800" dirty="0" smtClean="0"/>
              <a:t>各位老師，各位同學，大家好，我是陳芷涵，今天要報告的題目是自動結核菌判讀系統，</a:t>
            </a:r>
            <a:r>
              <a:rPr lang="en-US" altLang="zh-TW" sz="1800" b="1" dirty="0" smtClean="0">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Automatic Mycobacterium Tuberculosis Identification System </a:t>
            </a:r>
            <a:r>
              <a:rPr lang="zh-TW" altLang="en-US" sz="1800" dirty="0" smtClean="0">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，我的指導教授是孫永年博士。</a:t>
            </a:r>
          </a:p>
          <a:p>
            <a:pPr>
              <a:defRPr/>
            </a:pPr>
            <a:endParaRPr lang="zh-TW" altLang="en-US" dirty="0"/>
          </a:p>
        </p:txBody>
      </p:sp>
    </p:spTree>
    <p:extLst>
      <p:ext uri="{BB962C8B-B14F-4D97-AF65-F5344CB8AC3E}">
        <p14:creationId xmlns:p14="http://schemas.microsoft.com/office/powerpoint/2010/main" val="2826882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r>
              <a:rPr lang="en-US" altLang="zh-TW" dirty="0" smtClean="0"/>
              <a:t>[ </a:t>
            </a:r>
            <a:r>
              <a:rPr lang="zh-TW" altLang="en-US" dirty="0" smtClean="0"/>
              <a:t>第一孕期胎兒超音波檢查</a:t>
            </a:r>
            <a:r>
              <a:rPr lang="en-US" altLang="zh-TW" dirty="0" smtClean="0"/>
              <a:t>: NTT/ CRL ]</a:t>
            </a:r>
          </a:p>
          <a:p>
            <a:r>
              <a:rPr lang="zh-TW" altLang="en-US" sz="2000" dirty="0" smtClean="0"/>
              <a:t>再來還有其他臨床參數與胎兒生長發育相關。</a:t>
            </a:r>
            <a:endParaRPr lang="en-US" altLang="zh-TW" sz="2000" dirty="0" smtClean="0"/>
          </a:p>
          <a:p>
            <a:r>
              <a:rPr lang="zh-TW" altLang="en-US" sz="2000" dirty="0" smtClean="0"/>
              <a:t>身長量測用於估計懷孕週數已被認為是相當可信的。</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000" dirty="0" smtClean="0"/>
              <a:t>目前已研究證實在身長</a:t>
            </a:r>
            <a:r>
              <a:rPr lang="en-US" altLang="zh-TW" sz="2000" dirty="0" smtClean="0"/>
              <a:t>45~84mm</a:t>
            </a:r>
            <a:r>
              <a:rPr lang="zh-TW" altLang="en-US" sz="2000" dirty="0" smtClean="0"/>
              <a:t>的範圍，</a:t>
            </a:r>
            <a:r>
              <a:rPr lang="en-US" altLang="zh-TW" sz="2000" dirty="0" smtClean="0"/>
              <a:t>NT</a:t>
            </a:r>
            <a:r>
              <a:rPr lang="zh-TW" altLang="en-US" sz="2000" dirty="0" smtClean="0"/>
              <a:t>厚度對於</a:t>
            </a:r>
            <a:r>
              <a:rPr lang="zh-TW" altLang="zh-TW" sz="2000" dirty="0" smtClean="0"/>
              <a:t>唐氏症</a:t>
            </a:r>
            <a:r>
              <a:rPr lang="zh-TW" altLang="en-US" sz="2000" dirty="0" smtClean="0"/>
              <a:t>的篩檢是重要的指標。</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000" dirty="0" smtClean="0"/>
              <a:t>此外，胎兒頭部橫徑</a:t>
            </a:r>
            <a:r>
              <a:rPr lang="en-US" altLang="zh-TW" sz="2000" dirty="0" smtClean="0"/>
              <a:t>BPD</a:t>
            </a:r>
            <a:r>
              <a:rPr lang="zh-TW" altLang="en-US" sz="2000" dirty="0" smtClean="0"/>
              <a:t>、頭圍</a:t>
            </a:r>
            <a:r>
              <a:rPr lang="en-US" altLang="zh-TW" sz="2000" dirty="0" smtClean="0"/>
              <a:t>HC</a:t>
            </a:r>
            <a:r>
              <a:rPr lang="zh-TW" altLang="en-US" sz="2000" dirty="0" smtClean="0"/>
              <a:t>、腹圍</a:t>
            </a:r>
            <a:r>
              <a:rPr lang="en-US" altLang="zh-TW" sz="2000" dirty="0" smtClean="0"/>
              <a:t>AC</a:t>
            </a:r>
            <a:r>
              <a:rPr lang="zh-TW" altLang="en-US" sz="2000" dirty="0" smtClean="0"/>
              <a:t>，皆可助於檢測胎兒的生長發育。</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endParaRPr lang="zh-TW" altLang="en-US" dirty="0"/>
          </a:p>
        </p:txBody>
      </p:sp>
    </p:spTree>
    <p:extLst>
      <p:ext uri="{BB962C8B-B14F-4D97-AF65-F5344CB8AC3E}">
        <p14:creationId xmlns:p14="http://schemas.microsoft.com/office/powerpoint/2010/main" val="2784618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r>
              <a:rPr lang="en-US" altLang="zh-TW" dirty="0" smtClean="0"/>
              <a:t>[ </a:t>
            </a:r>
            <a:r>
              <a:rPr lang="zh-TW" altLang="en-US" dirty="0" smtClean="0"/>
              <a:t>超音波影像檢查之困難 </a:t>
            </a:r>
            <a:r>
              <a:rPr lang="en-US" altLang="zh-TW" dirty="0" smtClean="0"/>
              <a:t>]</a:t>
            </a:r>
          </a:p>
          <a:p>
            <a:r>
              <a:rPr lang="zh-TW" altLang="en-US" sz="1200" b="0" i="0" u="none" strike="noStrike" kern="1200" baseline="0" dirty="0" smtClean="0">
                <a:solidFill>
                  <a:schemeClr val="tx1"/>
                </a:solidFill>
                <a:latin typeface="Arial" charset="0"/>
                <a:ea typeface="+mn-ea"/>
                <a:cs typeface="+mn-cs"/>
              </a:rPr>
              <a:t>胎兒超音波影像通常會有訊號雜訊比太低、斑點狀雜訊</a:t>
            </a:r>
            <a:r>
              <a:rPr lang="en-US" altLang="zh-TW" sz="1200" b="0" i="0" u="none" strike="noStrike" kern="1200" baseline="0" dirty="0" smtClean="0">
                <a:solidFill>
                  <a:schemeClr val="tx1"/>
                </a:solidFill>
                <a:latin typeface="Arial" charset="0"/>
                <a:ea typeface="+mn-ea"/>
                <a:cs typeface="+mn-cs"/>
              </a:rPr>
              <a:t>(speckle noise)</a:t>
            </a:r>
            <a:r>
              <a:rPr lang="zh-TW" altLang="en-US" sz="1200" b="0" i="0" u="none" strike="noStrike" kern="1200" baseline="0" dirty="0" smtClean="0">
                <a:solidFill>
                  <a:schemeClr val="tx1"/>
                </a:solidFill>
                <a:latin typeface="Arial" charset="0"/>
                <a:ea typeface="+mn-ea"/>
                <a:cs typeface="+mn-cs"/>
              </a:rPr>
              <a:t>、陰影遮蔽等缺陷，造成解剖構造的觀察不明顯；</a:t>
            </a:r>
            <a:endParaRPr lang="en-US" altLang="zh-TW" sz="1200" b="0" i="0" u="none" strike="noStrike" kern="1200" baseline="0" dirty="0" smtClean="0">
              <a:solidFill>
                <a:schemeClr val="tx1"/>
              </a:solidFill>
              <a:latin typeface="Arial" charset="0"/>
              <a:ea typeface="+mn-ea"/>
              <a:cs typeface="+mn-cs"/>
            </a:endParaRPr>
          </a:p>
          <a:p>
            <a:endParaRPr lang="en-US" altLang="zh-TW" sz="1200" b="0" i="0" u="none" strike="noStrike" kern="1200" baseline="0" dirty="0" smtClean="0">
              <a:solidFill>
                <a:schemeClr val="tx1"/>
              </a:solidFill>
              <a:latin typeface="Arial" charset="0"/>
              <a:ea typeface="+mn-ea"/>
              <a:cs typeface="+mn-cs"/>
            </a:endParaRPr>
          </a:p>
          <a:p>
            <a:r>
              <a:rPr lang="zh-TW" altLang="en-US" sz="1200" b="0" i="0" u="none" strike="noStrike" kern="1200" baseline="0" dirty="0" smtClean="0">
                <a:solidFill>
                  <a:schemeClr val="tx1"/>
                </a:solidFill>
                <a:latin typeface="Arial" charset="0"/>
                <a:ea typeface="+mn-ea"/>
                <a:cs typeface="+mn-cs"/>
              </a:rPr>
              <a:t>第一孕期之超音波影像更因為胎兒發育尚未完整，以及胎兒本身附著於子宮內膜造成邊界不明顯等問題，使得目前超音波影像量測與評估大都仰賴專業臨床人員的經驗，也易於導致人為的誤差。</a:t>
            </a:r>
            <a:endParaRPr lang="en-US" altLang="zh-TW" sz="1200" b="0" i="0" u="none" strike="noStrike" kern="1200" baseline="0" dirty="0" smtClean="0">
              <a:solidFill>
                <a:schemeClr val="tx1"/>
              </a:solidFill>
              <a:latin typeface="Arial" charset="0"/>
              <a:ea typeface="+mn-ea"/>
              <a:cs typeface="+mn-cs"/>
            </a:endParaRPr>
          </a:p>
          <a:p>
            <a:endParaRPr lang="en-US" altLang="zh-TW" sz="1200" b="0" i="0" u="none" strike="noStrike" kern="1200" baseline="0" dirty="0" smtClean="0">
              <a:solidFill>
                <a:schemeClr val="tx1"/>
              </a:solidFill>
              <a:latin typeface="Arial" charset="0"/>
              <a:ea typeface="+mn-ea"/>
              <a:cs typeface="+mn-cs"/>
            </a:endParaRPr>
          </a:p>
          <a:p>
            <a:r>
              <a:rPr lang="zh-TW" altLang="en-US" sz="1200" b="0" i="0" u="none" strike="noStrike" kern="1200" baseline="0" dirty="0" smtClean="0">
                <a:solidFill>
                  <a:schemeClr val="tx1"/>
                </a:solidFill>
                <a:latin typeface="Arial" charset="0"/>
                <a:ea typeface="+mn-ea"/>
                <a:cs typeface="+mn-cs"/>
              </a:rPr>
              <a:t>此外，胎兒頸部透明帶厚度需在胎兒正中矢面</a:t>
            </a:r>
            <a:r>
              <a:rPr lang="en-US" altLang="zh-TW" sz="1200" b="0" i="0" u="none" strike="noStrike" kern="1200" baseline="0" dirty="0" smtClean="0">
                <a:solidFill>
                  <a:schemeClr val="tx1"/>
                </a:solidFill>
                <a:latin typeface="Arial" charset="0"/>
                <a:ea typeface="+mn-ea"/>
                <a:cs typeface="+mn-cs"/>
              </a:rPr>
              <a:t>(exactly </a:t>
            </a:r>
            <a:r>
              <a:rPr lang="en-US" altLang="zh-TW" sz="1200" b="0" i="0" u="none" strike="noStrike" kern="1200" baseline="0" dirty="0" err="1" smtClean="0">
                <a:solidFill>
                  <a:schemeClr val="tx1"/>
                </a:solidFill>
                <a:latin typeface="Arial" charset="0"/>
                <a:ea typeface="+mn-ea"/>
                <a:cs typeface="+mn-cs"/>
              </a:rPr>
              <a:t>midsagittal</a:t>
            </a:r>
            <a:r>
              <a:rPr lang="en-US" altLang="zh-TW" sz="1200" b="0" i="0" u="none" strike="noStrike" kern="1200" baseline="0" dirty="0" smtClean="0">
                <a:solidFill>
                  <a:schemeClr val="tx1"/>
                </a:solidFill>
                <a:latin typeface="Arial" charset="0"/>
                <a:ea typeface="+mn-ea"/>
                <a:cs typeface="+mn-cs"/>
              </a:rPr>
              <a:t> plane)</a:t>
            </a:r>
            <a:r>
              <a:rPr lang="zh-TW" altLang="en-US" sz="1200" b="0" i="0" u="none" strike="noStrike" kern="1200" baseline="0" dirty="0" smtClean="0">
                <a:solidFill>
                  <a:schemeClr val="tx1"/>
                </a:solidFill>
                <a:latin typeface="Arial" charset="0"/>
                <a:ea typeface="+mn-ea"/>
                <a:cs typeface="+mn-cs"/>
              </a:rPr>
              <a:t>上量測，</a:t>
            </a:r>
            <a:r>
              <a:rPr lang="en-US" altLang="zh-TW" sz="1200" b="0" i="0" u="none" strike="noStrike" kern="1200" baseline="0" dirty="0" smtClean="0">
                <a:solidFill>
                  <a:schemeClr val="tx1"/>
                </a:solidFill>
                <a:latin typeface="Arial" charset="0"/>
                <a:ea typeface="+mn-ea"/>
                <a:cs typeface="+mn-cs"/>
              </a:rPr>
              <a:t>MSP</a:t>
            </a:r>
            <a:r>
              <a:rPr lang="zh-TW" altLang="en-US" sz="1200" b="0" i="0" u="none" strike="noStrike" kern="1200" baseline="0" dirty="0" smtClean="0">
                <a:solidFill>
                  <a:schemeClr val="tx1"/>
                </a:solidFill>
                <a:latin typeface="Arial" charset="0"/>
                <a:ea typeface="+mn-ea"/>
                <a:cs typeface="+mn-cs"/>
              </a:rPr>
              <a:t>偏差會造成</a:t>
            </a:r>
            <a:r>
              <a:rPr lang="en-US" altLang="zh-TW" sz="1200" b="0" i="0" u="none" strike="noStrike" kern="1200" baseline="0" dirty="0" smtClean="0">
                <a:solidFill>
                  <a:schemeClr val="tx1"/>
                </a:solidFill>
                <a:latin typeface="Arial" charset="0"/>
                <a:ea typeface="+mn-ea"/>
                <a:cs typeface="+mn-cs"/>
              </a:rPr>
              <a:t>NTT</a:t>
            </a:r>
            <a:r>
              <a:rPr lang="zh-TW" altLang="en-US" sz="1200" b="0" i="0" u="none" strike="noStrike" kern="1200" baseline="0" dirty="0" smtClean="0">
                <a:solidFill>
                  <a:schemeClr val="tx1"/>
                </a:solidFill>
                <a:latin typeface="Arial" charset="0"/>
                <a:ea typeface="+mn-ea"/>
                <a:cs typeface="+mn-cs"/>
              </a:rPr>
              <a:t>無法正確的被量測。</a:t>
            </a:r>
            <a:endParaRPr lang="en-US" altLang="zh-TW" sz="1200" b="0" i="0" u="none" strike="noStrike" kern="1200" baseline="0" dirty="0" smtClean="0">
              <a:solidFill>
                <a:schemeClr val="tx1"/>
              </a:solidFill>
              <a:latin typeface="Arial" charset="0"/>
              <a:ea typeface="+mn-ea"/>
              <a:cs typeface="+mn-cs"/>
            </a:endParaRPr>
          </a:p>
          <a:p>
            <a:endParaRPr lang="en-US" altLang="zh-TW" sz="1200" b="0" i="0" u="none" strike="noStrike" kern="1200" baseline="0" dirty="0" smtClean="0">
              <a:solidFill>
                <a:schemeClr val="tx1"/>
              </a:solidFill>
              <a:latin typeface="Arial" charset="0"/>
              <a:ea typeface="+mn-ea"/>
              <a:cs typeface="+mn-cs"/>
            </a:endParaRPr>
          </a:p>
          <a:p>
            <a:r>
              <a:rPr lang="zh-TW" altLang="en-US" sz="1200" b="0" i="0" u="none" strike="noStrike" kern="1200" baseline="0" dirty="0" smtClean="0">
                <a:solidFill>
                  <a:schemeClr val="tx1"/>
                </a:solidFill>
                <a:latin typeface="Arial" charset="0"/>
                <a:ea typeface="+mn-ea"/>
                <a:cs typeface="+mn-cs"/>
              </a:rPr>
              <a:t>如何在三維超音波影像中找到此正確觀察面，也是一項對於臨床人員相當耗時與困難的技術。</a:t>
            </a:r>
            <a:endParaRPr lang="en-US" altLang="zh-TW" dirty="0" smtClean="0"/>
          </a:p>
        </p:txBody>
      </p:sp>
    </p:spTree>
    <p:extLst>
      <p:ext uri="{BB962C8B-B14F-4D97-AF65-F5344CB8AC3E}">
        <p14:creationId xmlns:p14="http://schemas.microsoft.com/office/powerpoint/2010/main" val="3082990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r>
              <a:rPr lang="en-US" altLang="zh-TW" dirty="0" smtClean="0"/>
              <a:t>[</a:t>
            </a:r>
            <a:r>
              <a:rPr lang="zh-TW" altLang="en-US" dirty="0" smtClean="0"/>
              <a:t>摘要我們的方法：</a:t>
            </a:r>
            <a:r>
              <a:rPr lang="en-US" altLang="zh-TW" dirty="0" smtClean="0"/>
              <a:t>MSP</a:t>
            </a:r>
            <a:r>
              <a:rPr lang="zh-TW" altLang="en-US" dirty="0" smtClean="0"/>
              <a:t> </a:t>
            </a:r>
            <a:r>
              <a:rPr lang="en-US" altLang="zh-TW" dirty="0" smtClean="0"/>
              <a:t>Detection</a:t>
            </a:r>
            <a:r>
              <a:rPr lang="zh-TW" altLang="en-US" dirty="0" smtClean="0"/>
              <a:t> </a:t>
            </a:r>
            <a:r>
              <a:rPr lang="en-US" altLang="zh-TW" dirty="0" smtClean="0"/>
              <a:t>+</a:t>
            </a:r>
            <a:r>
              <a:rPr lang="zh-TW" altLang="en-US" dirty="0" smtClean="0"/>
              <a:t> </a:t>
            </a:r>
            <a:r>
              <a:rPr lang="en-US" altLang="zh-TW" dirty="0" smtClean="0"/>
              <a:t>NTT</a:t>
            </a:r>
            <a:r>
              <a:rPr lang="zh-TW" altLang="en-US" dirty="0" smtClean="0"/>
              <a:t> </a:t>
            </a:r>
            <a:r>
              <a:rPr lang="en-US" altLang="zh-TW" dirty="0" smtClean="0"/>
              <a:t>+</a:t>
            </a:r>
            <a:r>
              <a:rPr lang="zh-TW" altLang="en-US" dirty="0" smtClean="0"/>
              <a:t> </a:t>
            </a:r>
            <a:r>
              <a:rPr lang="en-US" altLang="zh-TW" dirty="0" smtClean="0"/>
              <a:t>CRL</a:t>
            </a:r>
            <a:r>
              <a:rPr lang="zh-TW" altLang="en-US" dirty="0" smtClean="0"/>
              <a:t> </a:t>
            </a:r>
            <a:r>
              <a:rPr lang="en-US" altLang="zh-TW" dirty="0" smtClean="0"/>
              <a:t>]</a:t>
            </a:r>
          </a:p>
          <a:p>
            <a:r>
              <a:rPr lang="zh-TW" altLang="en-US" sz="1200" dirty="0" smtClean="0">
                <a:latin typeface="Times New Roman" pitchFamily="18" charset="0"/>
                <a:ea typeface="標楷體" pitchFamily="65" charset="-120"/>
                <a:cs typeface="Times New Roman" pitchFamily="18" charset="0"/>
              </a:rPr>
              <a:t>我們發</a:t>
            </a:r>
            <a:r>
              <a:rPr lang="zh-TW" altLang="en-US" sz="1200" b="0" i="0" u="none" strike="noStrike" kern="1200" baseline="0" dirty="0" smtClean="0">
                <a:solidFill>
                  <a:schemeClr val="tx1"/>
                </a:solidFill>
                <a:latin typeface="Arial" charset="0"/>
                <a:ea typeface="+mn-ea"/>
                <a:cs typeface="+mn-cs"/>
              </a:rPr>
              <a:t>展自動化三維胎兒超音波影像分割與定量參數量測技術，以協助第一孕期之胎兒臨床診斷。</a:t>
            </a:r>
            <a:endParaRPr lang="en-US" altLang="zh-TW" sz="1200" b="0" i="0" u="none" strike="noStrike" kern="1200" baseline="0" dirty="0" smtClean="0">
              <a:solidFill>
                <a:schemeClr val="tx1"/>
              </a:solidFill>
              <a:latin typeface="Arial" charset="0"/>
              <a:ea typeface="+mn-ea"/>
              <a:cs typeface="+mn-cs"/>
            </a:endParaRPr>
          </a:p>
          <a:p>
            <a:endParaRPr lang="en-US" altLang="zh-TW" sz="1200" b="0" i="0" u="none" strike="noStrike" kern="1200" baseline="0" dirty="0" smtClean="0">
              <a:solidFill>
                <a:schemeClr val="tx1"/>
              </a:solidFill>
              <a:latin typeface="Arial" charset="0"/>
              <a:ea typeface="+mn-ea"/>
              <a:cs typeface="+mn-cs"/>
            </a:endParaRPr>
          </a:p>
          <a:p>
            <a:r>
              <a:rPr lang="zh-TW" altLang="en-US" sz="1200" dirty="0" smtClean="0">
                <a:latin typeface="Times New Roman" pitchFamily="18" charset="0"/>
                <a:ea typeface="標楷體" pitchFamily="65" charset="-120"/>
                <a:cs typeface="Times New Roman" pitchFamily="18" charset="0"/>
              </a:rPr>
              <a:t>針對</a:t>
            </a:r>
            <a:r>
              <a:rPr lang="en-US" altLang="zh-TW" sz="1200" dirty="0" smtClean="0">
                <a:latin typeface="Times New Roman" pitchFamily="18" charset="0"/>
                <a:ea typeface="標楷體" pitchFamily="65" charset="-120"/>
                <a:cs typeface="Times New Roman" pitchFamily="18" charset="0"/>
              </a:rPr>
              <a:t>3D </a:t>
            </a:r>
            <a:r>
              <a:rPr lang="zh-TW" altLang="en-US" sz="1200" dirty="0" smtClean="0">
                <a:latin typeface="Times New Roman" pitchFamily="18" charset="0"/>
                <a:ea typeface="標楷體" pitchFamily="65" charset="-120"/>
                <a:cs typeface="Times New Roman" pitchFamily="18" charset="0"/>
              </a:rPr>
              <a:t>超音波，首先將發展</a:t>
            </a:r>
            <a:r>
              <a:rPr lang="en-US" altLang="zh-TW" sz="1200" dirty="0" smtClean="0">
                <a:latin typeface="Times New Roman" pitchFamily="18" charset="0"/>
                <a:ea typeface="標楷體" pitchFamily="65" charset="-120"/>
                <a:cs typeface="Times New Roman" pitchFamily="18" charset="0"/>
              </a:rPr>
              <a:t>3D</a:t>
            </a:r>
            <a:r>
              <a:rPr lang="zh-TW" altLang="en-US" sz="1200" dirty="0" smtClean="0">
                <a:latin typeface="Times New Roman" pitchFamily="18" charset="0"/>
                <a:ea typeface="標楷體" pitchFamily="65" charset="-120"/>
                <a:cs typeface="Times New Roman" pitchFamily="18" charset="0"/>
              </a:rPr>
              <a:t>影像中</a:t>
            </a:r>
            <a:r>
              <a:rPr lang="zh-TW" altLang="en-US" sz="1200" dirty="0" smtClean="0">
                <a:latin typeface="標楷體" pitchFamily="65" charset="-120"/>
                <a:ea typeface="標楷體" pitchFamily="65" charset="-120"/>
                <a:cs typeface="Times New Roman" pitchFamily="18" charset="0"/>
              </a:rPr>
              <a:t>胎兒</a:t>
            </a:r>
            <a:r>
              <a:rPr lang="en-US" altLang="zh-TW" sz="1200" dirty="0" err="1" smtClean="0">
                <a:latin typeface="標楷體" pitchFamily="65" charset="-120"/>
                <a:ea typeface="標楷體" pitchFamily="65" charset="-120"/>
                <a:cs typeface="Times New Roman" pitchFamily="18" charset="0"/>
              </a:rPr>
              <a:t>midsagittal</a:t>
            </a:r>
            <a:r>
              <a:rPr lang="en-US" altLang="zh-TW" sz="1200" dirty="0" smtClean="0">
                <a:latin typeface="標楷體" pitchFamily="65" charset="-120"/>
                <a:ea typeface="標楷體" pitchFamily="65" charset="-120"/>
                <a:cs typeface="Times New Roman" pitchFamily="18" charset="0"/>
              </a:rPr>
              <a:t> plane</a:t>
            </a:r>
            <a:r>
              <a:rPr lang="zh-TW" altLang="en-US" sz="1200" dirty="0" smtClean="0">
                <a:latin typeface="標楷體" pitchFamily="65" charset="-120"/>
                <a:ea typeface="標楷體" pitchFamily="65" charset="-120"/>
                <a:cs typeface="Times New Roman" pitchFamily="18" charset="0"/>
              </a:rPr>
              <a:t>的自動偵測系統，並在正確的</a:t>
            </a:r>
            <a:r>
              <a:rPr lang="en-US" altLang="zh-TW" sz="1200" dirty="0" smtClean="0">
                <a:latin typeface="標楷體" pitchFamily="65" charset="-120"/>
                <a:ea typeface="標楷體" pitchFamily="65" charset="-120"/>
                <a:cs typeface="Times New Roman" pitchFamily="18" charset="0"/>
              </a:rPr>
              <a:t>MSP</a:t>
            </a:r>
            <a:r>
              <a:rPr lang="zh-TW" altLang="en-US" sz="1200" dirty="0" smtClean="0">
                <a:latin typeface="標楷體" pitchFamily="65" charset="-120"/>
                <a:ea typeface="標楷體" pitchFamily="65" charset="-120"/>
                <a:cs typeface="Times New Roman" pitchFamily="18" charset="0"/>
              </a:rPr>
              <a:t>影像上作</a:t>
            </a:r>
            <a:r>
              <a:rPr lang="en-US" altLang="zh-TW" sz="1200" dirty="0" smtClean="0">
                <a:latin typeface="Times New Roman" pitchFamily="18" charset="0"/>
                <a:ea typeface="標楷體" pitchFamily="65" charset="-120"/>
                <a:cs typeface="Times New Roman" pitchFamily="18" charset="0"/>
              </a:rPr>
              <a:t> NTT</a:t>
            </a:r>
            <a:r>
              <a:rPr lang="zh-TW" altLang="en-US" sz="1200" dirty="0" smtClean="0">
                <a:latin typeface="Times New Roman" pitchFamily="18" charset="0"/>
                <a:ea typeface="標楷體" pitchFamily="65" charset="-120"/>
                <a:cs typeface="Times New Roman" pitchFamily="18" charset="0"/>
              </a:rPr>
              <a:t>之量測；</a:t>
            </a:r>
            <a:endParaRPr lang="en-US" altLang="zh-TW" sz="1200" dirty="0" smtClean="0">
              <a:latin typeface="Times New Roman" pitchFamily="18" charset="0"/>
              <a:ea typeface="標楷體" pitchFamily="65" charset="-120"/>
              <a:cs typeface="Times New Roman" pitchFamily="18" charset="0"/>
            </a:endParaRPr>
          </a:p>
          <a:p>
            <a:r>
              <a:rPr lang="zh-TW" altLang="en-US" sz="1200" dirty="0" smtClean="0">
                <a:latin typeface="Times New Roman" pitchFamily="18" charset="0"/>
                <a:ea typeface="標楷體" pitchFamily="65" charset="-120"/>
                <a:cs typeface="Times New Roman" pitchFamily="18" charset="0"/>
              </a:rPr>
              <a:t>然</a:t>
            </a:r>
            <a:r>
              <a:rPr lang="zh-TW" altLang="en-US" sz="1200" dirty="0" smtClean="0">
                <a:latin typeface="標楷體" pitchFamily="65" charset="-120"/>
                <a:ea typeface="標楷體" pitchFamily="65" charset="-120"/>
                <a:cs typeface="Times New Roman" pitchFamily="18" charset="0"/>
              </a:rPr>
              <a:t>後再</a:t>
            </a:r>
            <a:r>
              <a:rPr lang="zh-TW" altLang="en-US" sz="1200" dirty="0" smtClean="0">
                <a:latin typeface="Times New Roman" pitchFamily="18" charset="0"/>
                <a:ea typeface="標楷體" pitchFamily="65" charset="-120"/>
                <a:cs typeface="Times New Roman" pitchFamily="18" charset="0"/>
              </a:rPr>
              <a:t>利用</a:t>
            </a:r>
            <a:r>
              <a:rPr lang="en-US" altLang="zh-TW" sz="1200" dirty="0" smtClean="0">
                <a:latin typeface="Times New Roman" pitchFamily="18" charset="0"/>
                <a:ea typeface="標楷體" pitchFamily="65" charset="-120"/>
                <a:cs typeface="Times New Roman" pitchFamily="18" charset="0"/>
              </a:rPr>
              <a:t>MSP</a:t>
            </a:r>
            <a:r>
              <a:rPr lang="zh-TW" altLang="en-US" sz="1200" dirty="0" smtClean="0">
                <a:latin typeface="Times New Roman" pitchFamily="18" charset="0"/>
                <a:ea typeface="標楷體" pitchFamily="65" charset="-120"/>
                <a:cs typeface="Times New Roman" pitchFamily="18" charset="0"/>
              </a:rPr>
              <a:t>定位胎兒區域，加上以模型為基礎的影像分割方法，以獲得胎兒頭部和軀幹的</a:t>
            </a:r>
            <a:r>
              <a:rPr lang="en-US" altLang="zh-TW" sz="1200" dirty="0" smtClean="0">
                <a:latin typeface="Times New Roman" pitchFamily="18" charset="0"/>
                <a:ea typeface="標楷體" pitchFamily="65" charset="-120"/>
                <a:cs typeface="Times New Roman" pitchFamily="18" charset="0"/>
              </a:rPr>
              <a:t>3D</a:t>
            </a:r>
            <a:r>
              <a:rPr lang="zh-TW" altLang="en-US" sz="1200" dirty="0" smtClean="0">
                <a:latin typeface="Times New Roman" pitchFamily="18" charset="0"/>
                <a:ea typeface="標楷體" pitchFamily="65" charset="-120"/>
                <a:cs typeface="Times New Roman" pitchFamily="18" charset="0"/>
              </a:rPr>
              <a:t>模型。</a:t>
            </a:r>
            <a:endParaRPr lang="en-US" altLang="zh-TW" sz="1200" dirty="0" smtClean="0">
              <a:latin typeface="Times New Roman" pitchFamily="18" charset="0"/>
              <a:ea typeface="標楷體" pitchFamily="65" charset="-120"/>
              <a:cs typeface="Times New Roman" pitchFamily="18" charset="0"/>
            </a:endParaRPr>
          </a:p>
          <a:p>
            <a:endParaRPr lang="en-US" altLang="zh-TW" sz="1200" dirty="0" smtClean="0">
              <a:latin typeface="Times New Roman" pitchFamily="18" charset="0"/>
              <a:ea typeface="標楷體" pitchFamily="65" charset="-120"/>
              <a:cs typeface="Times New Roman" pitchFamily="18" charset="0"/>
            </a:endParaRPr>
          </a:p>
          <a:p>
            <a:r>
              <a:rPr lang="zh-TW" altLang="en-US" sz="1200" dirty="0" smtClean="0">
                <a:latin typeface="Times New Roman" pitchFamily="18" charset="0"/>
                <a:ea typeface="標楷體" pitchFamily="65" charset="-120"/>
                <a:cs typeface="Times New Roman" pitchFamily="18" charset="0"/>
              </a:rPr>
              <a:t>我們建立出的胎兒</a:t>
            </a:r>
            <a:r>
              <a:rPr lang="en-US" altLang="zh-TW" sz="1200" dirty="0" smtClean="0">
                <a:latin typeface="Times New Roman" pitchFamily="18" charset="0"/>
                <a:ea typeface="標楷體" pitchFamily="65" charset="-120"/>
                <a:cs typeface="Times New Roman" pitchFamily="18" charset="0"/>
              </a:rPr>
              <a:t>3D </a:t>
            </a:r>
            <a:r>
              <a:rPr lang="zh-TW" altLang="en-US" sz="1200" dirty="0" smtClean="0">
                <a:latin typeface="Times New Roman" pitchFamily="18" charset="0"/>
                <a:ea typeface="標楷體" pitchFamily="65" charset="-120"/>
                <a:cs typeface="Times New Roman" pitchFamily="18" charset="0"/>
              </a:rPr>
              <a:t>影像模型將會被標準化與座標化，使得臨床操作人員可以找出正確的觀察區域，用於胎兒生長參數的量測。</a:t>
            </a:r>
            <a:endParaRPr lang="zh-TW" altLang="en-US" dirty="0"/>
          </a:p>
        </p:txBody>
      </p:sp>
    </p:spTree>
    <p:extLst>
      <p:ext uri="{BB962C8B-B14F-4D97-AF65-F5344CB8AC3E}">
        <p14:creationId xmlns:p14="http://schemas.microsoft.com/office/powerpoint/2010/main" val="259319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r>
              <a:rPr lang="en-US" altLang="zh-TW" b="0" baseline="0" dirty="0" smtClean="0"/>
              <a:t>[1]“</a:t>
            </a:r>
            <a:r>
              <a:rPr lang="en-US" altLang="zh-TW" sz="1200" b="0" i="0" u="none" strike="noStrike" kern="1200" baseline="0" dirty="0" smtClean="0">
                <a:solidFill>
                  <a:schemeClr val="tx1"/>
                </a:solidFill>
                <a:latin typeface="Arial" charset="0"/>
                <a:ea typeface="+mn-ea"/>
                <a:cs typeface="+mn-cs"/>
              </a:rPr>
              <a:t>Semi-automated system for measurement of nuchal translucency </a:t>
            </a:r>
            <a:r>
              <a:rPr lang="en-US" altLang="zh-TW" sz="1200" b="0" i="0" u="none" strike="noStrike" kern="1200" baseline="0" dirty="0" err="1" smtClean="0">
                <a:solidFill>
                  <a:schemeClr val="tx1"/>
                </a:solidFill>
                <a:latin typeface="Arial" charset="0"/>
                <a:ea typeface="+mn-ea"/>
                <a:cs typeface="+mn-cs"/>
              </a:rPr>
              <a:t>thickness,”</a:t>
            </a:r>
            <a:r>
              <a:rPr lang="en-US" altLang="zh-TW" sz="1200" b="0" i="1" u="none" strike="noStrike" kern="1200" baseline="0" dirty="0" err="1" smtClean="0">
                <a:solidFill>
                  <a:schemeClr val="tx1"/>
                </a:solidFill>
                <a:latin typeface="Arial" charset="0"/>
                <a:ea typeface="+mn-ea"/>
                <a:cs typeface="+mn-cs"/>
              </a:rPr>
              <a:t>Ultrasound</a:t>
            </a:r>
            <a:r>
              <a:rPr lang="en-US" altLang="zh-TW" sz="1200" b="0" i="1" u="none" strike="noStrike" kern="1200" baseline="0" dirty="0" smtClean="0">
                <a:solidFill>
                  <a:schemeClr val="tx1"/>
                </a:solidFill>
                <a:latin typeface="Arial" charset="0"/>
                <a:ea typeface="+mn-ea"/>
                <a:cs typeface="+mn-cs"/>
              </a:rPr>
              <a:t> </a:t>
            </a:r>
            <a:r>
              <a:rPr lang="en-US" altLang="zh-TW" sz="1200" b="0" i="1" u="none" strike="noStrike" kern="1200" baseline="0" dirty="0" err="1" smtClean="0">
                <a:solidFill>
                  <a:schemeClr val="tx1"/>
                </a:solidFill>
                <a:latin typeface="Arial" charset="0"/>
                <a:ea typeface="+mn-ea"/>
                <a:cs typeface="+mn-cs"/>
              </a:rPr>
              <a:t>Obstet</a:t>
            </a:r>
            <a:r>
              <a:rPr lang="en-US" altLang="zh-TW" sz="1200" b="0" i="1" u="none" strike="noStrike" kern="1200" baseline="0" dirty="0" smtClean="0">
                <a:solidFill>
                  <a:schemeClr val="tx1"/>
                </a:solidFill>
                <a:latin typeface="Arial" charset="0"/>
                <a:ea typeface="+mn-ea"/>
                <a:cs typeface="+mn-cs"/>
              </a:rPr>
              <a:t> </a:t>
            </a:r>
            <a:r>
              <a:rPr lang="en-US" altLang="zh-TW" sz="1200" b="0" i="1" u="none" strike="noStrike" kern="1200" baseline="0" dirty="0" err="1" smtClean="0">
                <a:solidFill>
                  <a:schemeClr val="tx1"/>
                </a:solidFill>
                <a:latin typeface="Arial" charset="0"/>
                <a:ea typeface="+mn-ea"/>
                <a:cs typeface="+mn-cs"/>
              </a:rPr>
              <a:t>Gynecol</a:t>
            </a:r>
            <a:r>
              <a:rPr lang="en-US" altLang="zh-TW" sz="1200" b="0" i="1" u="none" strike="noStrike" kern="1200" baseline="0" dirty="0" smtClean="0">
                <a:solidFill>
                  <a:schemeClr val="tx1"/>
                </a:solidFill>
                <a:latin typeface="Arial" charset="0"/>
                <a:ea typeface="+mn-ea"/>
                <a:cs typeface="+mn-cs"/>
              </a:rPr>
              <a:t>  </a:t>
            </a:r>
            <a:r>
              <a:rPr lang="en-US" altLang="zh-TW" sz="1200" b="0" i="0" u="none" strike="noStrike" kern="1200" baseline="0" dirty="0" smtClean="0">
                <a:solidFill>
                  <a:schemeClr val="tx1"/>
                </a:solidFill>
                <a:latin typeface="Arial" charset="0"/>
                <a:ea typeface="+mn-ea"/>
                <a:cs typeface="+mn-cs"/>
              </a:rPr>
              <a:t>2010; </a:t>
            </a:r>
            <a:r>
              <a:rPr lang="en-US" altLang="zh-TW" sz="1200" b="1" i="0" u="none" strike="noStrike" kern="1200" baseline="0" dirty="0" smtClean="0">
                <a:solidFill>
                  <a:schemeClr val="tx1"/>
                </a:solidFill>
                <a:latin typeface="Arial" charset="0"/>
                <a:ea typeface="+mn-ea"/>
                <a:cs typeface="+mn-cs"/>
              </a:rPr>
              <a:t>36</a:t>
            </a:r>
            <a:r>
              <a:rPr lang="en-US" altLang="zh-TW" sz="1200" b="0" i="0" u="none" strike="noStrike" kern="1200" baseline="0" dirty="0" smtClean="0">
                <a:solidFill>
                  <a:schemeClr val="tx1"/>
                </a:solidFill>
                <a:latin typeface="Arial" charset="0"/>
                <a:ea typeface="+mn-ea"/>
                <a:cs typeface="+mn-cs"/>
              </a:rPr>
              <a:t>: 412–416</a:t>
            </a:r>
          </a:p>
          <a:p>
            <a:r>
              <a:rPr lang="en-US" altLang="zh-TW" sz="1200" b="0" i="0" u="none" strike="noStrike" kern="1200" baseline="0" dirty="0" smtClean="0">
                <a:solidFill>
                  <a:schemeClr val="tx1"/>
                </a:solidFill>
                <a:latin typeface="Arial" charset="0"/>
                <a:ea typeface="+mn-ea"/>
                <a:cs typeface="+mn-cs"/>
              </a:rPr>
              <a:t>[2] “Measurement of Nuchal Translucency Thickness for Detection of Chromosomal Abnormalities using First Trimester Ultrasound Fetal Images,” </a:t>
            </a:r>
            <a:r>
              <a:rPr lang="en-US" altLang="zh-TW" sz="1200" b="0" i="1" u="none" strike="noStrike" kern="1200" baseline="0" dirty="0" smtClean="0">
                <a:solidFill>
                  <a:schemeClr val="tx1"/>
                </a:solidFill>
                <a:latin typeface="Arial" charset="0"/>
                <a:ea typeface="+mn-ea"/>
                <a:cs typeface="+mn-cs"/>
              </a:rPr>
              <a:t>(IJCSIS) International Journal of Computer Science and Information Security, Vol. 6, No. 3, 2009</a:t>
            </a:r>
          </a:p>
          <a:p>
            <a:endParaRPr lang="en-US" altLang="zh-TW" sz="1200" b="0" i="1" u="none" strike="noStrike" kern="1200" baseline="0" dirty="0" smtClean="0">
              <a:solidFill>
                <a:schemeClr val="tx1"/>
              </a:solidFill>
              <a:latin typeface="Arial" charset="0"/>
              <a:ea typeface="+mn-ea"/>
              <a:cs typeface="+mn-cs"/>
            </a:endParaRPr>
          </a:p>
          <a:p>
            <a:r>
              <a:rPr lang="en-US" altLang="zh-TW" sz="1200" b="0" i="0" u="none" strike="noStrike" kern="1200" baseline="0" dirty="0" smtClean="0">
                <a:solidFill>
                  <a:schemeClr val="tx1"/>
                </a:solidFill>
                <a:latin typeface="Arial" charset="0"/>
                <a:ea typeface="+mn-ea"/>
                <a:cs typeface="+mn-cs"/>
              </a:rPr>
              <a:t>Problem: the correct MSP</a:t>
            </a:r>
          </a:p>
          <a:p>
            <a:endParaRPr lang="en-US" altLang="zh-TW" b="0" i="0" baseline="0" dirty="0" smtClean="0"/>
          </a:p>
        </p:txBody>
      </p:sp>
    </p:spTree>
    <p:extLst>
      <p:ext uri="{BB962C8B-B14F-4D97-AF65-F5344CB8AC3E}">
        <p14:creationId xmlns:p14="http://schemas.microsoft.com/office/powerpoint/2010/main" val="2179618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r>
              <a:rPr lang="en-US" altLang="zh-TW" dirty="0" smtClean="0"/>
              <a:t>[3] “Registration-based Segmentation of Three-Dimensional Ultrasound Images For Quantitative Measurement of Fetal Craniofacial Structure ,” </a:t>
            </a:r>
            <a:r>
              <a:rPr lang="en-US" altLang="zh-TW" i="1" dirty="0" smtClean="0"/>
              <a:t>Ultrasound in Med. &amp; Biol. </a:t>
            </a:r>
            <a:r>
              <a:rPr lang="en-US" altLang="zh-TW" i="0" dirty="0" smtClean="0"/>
              <a:t> Vol.22, No. 8, pp. 1005-1013, Aug. 2012</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TW" i="0" baseline="0" dirty="0" smtClean="0"/>
              <a:t>[4] “</a:t>
            </a:r>
            <a:r>
              <a:rPr lang="en-US" altLang="zh-TW" sz="1200" b="0" i="0" kern="1200" dirty="0" smtClean="0">
                <a:solidFill>
                  <a:schemeClr val="tx1"/>
                </a:solidFill>
                <a:effectLst/>
                <a:latin typeface="Arial" charset="0"/>
                <a:ea typeface="+mn-ea"/>
                <a:cs typeface="+mn-cs"/>
              </a:rPr>
              <a:t>An automatic algorithm to extract first trimester fetal head and trunk structures from 3D volumes,”</a:t>
            </a:r>
            <a:r>
              <a:rPr lang="en-US" altLang="zh-TW" sz="1200" b="0" i="1" u="none" strike="noStrike" kern="1200" baseline="0" dirty="0" smtClean="0">
                <a:solidFill>
                  <a:schemeClr val="tx1"/>
                </a:solidFill>
                <a:latin typeface="Arial" charset="0"/>
                <a:ea typeface="+mn-ea"/>
                <a:cs typeface="+mn-cs"/>
              </a:rPr>
              <a:t> Ultrasound </a:t>
            </a:r>
            <a:r>
              <a:rPr lang="en-US" altLang="zh-TW" sz="1200" b="0" i="1" u="none" strike="noStrike" kern="1200" baseline="0" dirty="0" err="1" smtClean="0">
                <a:solidFill>
                  <a:schemeClr val="tx1"/>
                </a:solidFill>
                <a:latin typeface="Arial" charset="0"/>
                <a:ea typeface="+mn-ea"/>
                <a:cs typeface="+mn-cs"/>
              </a:rPr>
              <a:t>Obstet</a:t>
            </a:r>
            <a:r>
              <a:rPr lang="en-US" altLang="zh-TW" sz="1200" b="0" i="1" u="none" strike="noStrike" kern="1200" baseline="0" dirty="0" smtClean="0">
                <a:solidFill>
                  <a:schemeClr val="tx1"/>
                </a:solidFill>
                <a:latin typeface="Arial" charset="0"/>
                <a:ea typeface="+mn-ea"/>
                <a:cs typeface="+mn-cs"/>
              </a:rPr>
              <a:t> </a:t>
            </a:r>
            <a:r>
              <a:rPr lang="en-US" altLang="zh-TW" sz="1200" b="0" i="1" u="none" strike="noStrike" kern="1200" baseline="0" dirty="0" err="1" smtClean="0">
                <a:solidFill>
                  <a:schemeClr val="tx1"/>
                </a:solidFill>
                <a:latin typeface="Arial" charset="0"/>
                <a:ea typeface="+mn-ea"/>
                <a:cs typeface="+mn-cs"/>
              </a:rPr>
              <a:t>Gynecol</a:t>
            </a:r>
            <a:r>
              <a:rPr lang="en-US" altLang="zh-TW" sz="1200" b="0" i="1" u="none" strike="noStrike" kern="1200" baseline="0" dirty="0" smtClean="0">
                <a:solidFill>
                  <a:schemeClr val="tx1"/>
                </a:solidFill>
                <a:latin typeface="Arial" charset="0"/>
                <a:ea typeface="+mn-ea"/>
                <a:cs typeface="+mn-cs"/>
              </a:rPr>
              <a:t>  </a:t>
            </a:r>
            <a:r>
              <a:rPr lang="en-US" altLang="zh-TW" sz="1200" b="0" i="0" u="none" strike="noStrike" kern="1200" baseline="0" dirty="0" smtClean="0">
                <a:solidFill>
                  <a:schemeClr val="tx1"/>
                </a:solidFill>
                <a:latin typeface="Arial" charset="0"/>
                <a:ea typeface="+mn-ea"/>
                <a:cs typeface="+mn-cs"/>
              </a:rPr>
              <a:t>2013; </a:t>
            </a:r>
            <a:r>
              <a:rPr lang="en-US" altLang="zh-TW" sz="1200" b="1" i="0" u="none" strike="noStrike" kern="1200" baseline="0" dirty="0" smtClean="0">
                <a:solidFill>
                  <a:schemeClr val="tx1"/>
                </a:solidFill>
                <a:latin typeface="Arial" charset="0"/>
                <a:ea typeface="+mn-ea"/>
                <a:cs typeface="+mn-cs"/>
              </a:rPr>
              <a:t>42</a:t>
            </a:r>
            <a:r>
              <a:rPr lang="en-US" altLang="zh-TW" sz="1200" b="0" i="0" u="none" strike="noStrike" kern="1200" baseline="0" dirty="0" smtClean="0">
                <a:solidFill>
                  <a:schemeClr val="tx1"/>
                </a:solidFill>
                <a:latin typeface="Arial" charset="0"/>
                <a:ea typeface="+mn-ea"/>
                <a:cs typeface="+mn-cs"/>
              </a:rPr>
              <a:t>: 154–155</a:t>
            </a:r>
          </a:p>
          <a:p>
            <a:endParaRPr lang="en-US" altLang="zh-TW" b="0" baseline="0" dirty="0" smtClean="0"/>
          </a:p>
        </p:txBody>
      </p:sp>
    </p:spTree>
    <p:extLst>
      <p:ext uri="{BB962C8B-B14F-4D97-AF65-F5344CB8AC3E}">
        <p14:creationId xmlns:p14="http://schemas.microsoft.com/office/powerpoint/2010/main" val="574307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a:t>
            </a:r>
            <a:r>
              <a:rPr lang="zh-TW" altLang="en-US" baseline="0" dirty="0" smtClean="0"/>
              <a:t> </a:t>
            </a:r>
            <a:r>
              <a:rPr lang="en-US" altLang="zh-TW" baseline="0" dirty="0" smtClean="0"/>
              <a:t>Sagittal, coronal, axial view</a:t>
            </a:r>
            <a:r>
              <a:rPr lang="zh-TW" altLang="en-US" baseline="0" dirty="0" smtClean="0"/>
              <a:t> </a:t>
            </a:r>
            <a:r>
              <a:rPr lang="en-US" altLang="zh-TW" baseline="0" dirty="0" smtClean="0"/>
              <a:t>]</a:t>
            </a:r>
          </a:p>
          <a:p>
            <a:r>
              <a:rPr lang="zh-TW" altLang="en-US" baseline="0" dirty="0" smtClean="0"/>
              <a:t>我們使用的影像資料是第一孕期的胎兒超音波影像，包含完整的頭部及軀幹。</a:t>
            </a:r>
            <a:endParaRPr lang="en-US" altLang="zh-TW" baseline="0" dirty="0" smtClean="0"/>
          </a:p>
          <a:p>
            <a:endParaRPr lang="en-US" altLang="zh-TW" baseline="0" dirty="0" smtClean="0"/>
          </a:p>
          <a:p>
            <a:r>
              <a:rPr lang="en-US" altLang="zh-TW" baseline="0" dirty="0" smtClean="0"/>
              <a:t>Volume data</a:t>
            </a:r>
            <a:r>
              <a:rPr lang="zh-TW" altLang="en-US" baseline="0" dirty="0" smtClean="0"/>
              <a:t>大小不一定，但長寬高大致上都介於</a:t>
            </a:r>
            <a:r>
              <a:rPr lang="en-US" altLang="zh-TW" baseline="0" dirty="0" smtClean="0"/>
              <a:t>150~250</a:t>
            </a:r>
            <a:r>
              <a:rPr lang="zh-TW" altLang="en-US" baseline="0" dirty="0" smtClean="0"/>
              <a:t> </a:t>
            </a:r>
            <a:r>
              <a:rPr lang="en-US" altLang="zh-TW" baseline="0" dirty="0" smtClean="0"/>
              <a:t>voxel</a:t>
            </a:r>
            <a:r>
              <a:rPr lang="zh-TW" altLang="en-US" baseline="0" dirty="0" smtClean="0"/>
              <a:t>，解析度皆不同。</a:t>
            </a:r>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21</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 NTT &amp; CRL </a:t>
            </a:r>
            <a:r>
              <a:rPr lang="zh-TW" altLang="en-US" baseline="0" dirty="0" smtClean="0"/>
              <a:t>手動量測示意圖 </a:t>
            </a:r>
            <a:r>
              <a:rPr lang="en-US" altLang="zh-TW" baseline="0" dirty="0" smtClean="0"/>
              <a:t>]</a:t>
            </a:r>
          </a:p>
          <a:p>
            <a:r>
              <a:rPr lang="zh-TW" altLang="en-US" baseline="0" dirty="0" smtClean="0"/>
              <a:t>方法將分為三個部分作介紹</a:t>
            </a:r>
            <a:endParaRPr lang="en-US" altLang="zh-TW" baseline="0" dirty="0" smtClean="0"/>
          </a:p>
          <a:p>
            <a:r>
              <a:rPr lang="zh-TW" altLang="en-US" baseline="0" dirty="0" smtClean="0"/>
              <a:t>手動量測示意圖</a:t>
            </a:r>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23</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dirty="0" smtClean="0"/>
              <a:t>[Flow</a:t>
            </a:r>
            <a:r>
              <a:rPr lang="en-US" altLang="zh-TW" baseline="0" dirty="0" smtClean="0"/>
              <a:t> Chart ]</a:t>
            </a:r>
          </a:p>
          <a:p>
            <a:r>
              <a:rPr lang="zh-TW" altLang="en-US" baseline="0" dirty="0" smtClean="0"/>
              <a:t>這是完整方法的流程圖</a:t>
            </a:r>
            <a:endParaRPr lang="en-US" altLang="zh-TW" baseline="0" dirty="0" smtClean="0"/>
          </a:p>
          <a:p>
            <a:r>
              <a:rPr lang="zh-TW" altLang="en-US" dirty="0" smtClean="0"/>
              <a:t>第一部份</a:t>
            </a:r>
            <a:r>
              <a:rPr lang="en-US" altLang="zh-TW" dirty="0" smtClean="0"/>
              <a:t>MSP</a:t>
            </a:r>
            <a:r>
              <a:rPr lang="zh-TW" altLang="en-US" dirty="0" smtClean="0"/>
              <a:t> </a:t>
            </a:r>
            <a:r>
              <a:rPr lang="en-US" altLang="zh-TW" dirty="0" smtClean="0"/>
              <a:t>Detection</a:t>
            </a:r>
            <a:r>
              <a:rPr lang="zh-TW" altLang="en-US" dirty="0" smtClean="0"/>
              <a:t>可從</a:t>
            </a:r>
            <a:r>
              <a:rPr lang="en-US" altLang="zh-TW" dirty="0" smtClean="0"/>
              <a:t>3D</a:t>
            </a:r>
            <a:r>
              <a:rPr lang="zh-TW" altLang="en-US" dirty="0" smtClean="0"/>
              <a:t>超音波影像中得到</a:t>
            </a:r>
            <a:r>
              <a:rPr lang="en-US" altLang="zh-TW" dirty="0" smtClean="0"/>
              <a:t>MSP</a:t>
            </a:r>
            <a:r>
              <a:rPr lang="zh-TW" altLang="en-US" dirty="0" smtClean="0"/>
              <a:t>影像及資訊，我們蒐集</a:t>
            </a:r>
            <a:r>
              <a:rPr lang="en-US" altLang="zh-TW" dirty="0" smtClean="0"/>
              <a:t>170</a:t>
            </a:r>
            <a:r>
              <a:rPr lang="zh-TW" altLang="en-US" dirty="0" smtClean="0"/>
              <a:t>筆的影像建立完整的</a:t>
            </a:r>
            <a:r>
              <a:rPr lang="en-US" altLang="zh-TW" dirty="0" smtClean="0"/>
              <a:t>3D</a:t>
            </a:r>
            <a:r>
              <a:rPr lang="zh-TW" altLang="en-US" dirty="0" smtClean="0"/>
              <a:t>胎兒超音波影像資料庫。</a:t>
            </a:r>
            <a:endParaRPr lang="en-US" altLang="zh-TW" dirty="0" smtClean="0"/>
          </a:p>
          <a:p>
            <a:r>
              <a:rPr lang="zh-TW" altLang="en-US" dirty="0" smtClean="0"/>
              <a:t>再來利用</a:t>
            </a:r>
            <a:r>
              <a:rPr lang="en-US" altLang="zh-TW" dirty="0" smtClean="0"/>
              <a:t>MSP</a:t>
            </a:r>
            <a:r>
              <a:rPr lang="zh-TW" altLang="en-US" dirty="0" smtClean="0"/>
              <a:t>影像及資訊分別做</a:t>
            </a:r>
            <a:r>
              <a:rPr lang="en-US" altLang="zh-TW" dirty="0" smtClean="0"/>
              <a:t>NTT</a:t>
            </a:r>
            <a:r>
              <a:rPr lang="zh-TW" altLang="en-US" dirty="0" smtClean="0"/>
              <a:t>和生長參數的量測</a:t>
            </a:r>
            <a:endParaRPr lang="zh-TW" altLang="en-US" dirty="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24</a:t>
            </a:fld>
            <a:endParaRPr lang="en-GB">
              <a:solidFill>
                <a:prstClr val="white"/>
              </a:solidFill>
            </a:endParaRPr>
          </a:p>
        </p:txBody>
      </p:sp>
    </p:spTree>
    <p:extLst>
      <p:ext uri="{BB962C8B-B14F-4D97-AF65-F5344CB8AC3E}">
        <p14:creationId xmlns:p14="http://schemas.microsoft.com/office/powerpoint/2010/main" val="4137414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altLang="zh-TW" baseline="0" dirty="0" smtClean="0"/>
              <a:t>[ Intro: Definition of MSP]</a:t>
            </a:r>
            <a:endParaRPr lang="en-US" altLang="zh-TW" u="sng" baseline="0" dirty="0" smtClean="0">
              <a:solidFill>
                <a:schemeClr val="tx1">
                  <a:lumMod val="60000"/>
                  <a:lumOff val="40000"/>
                </a:schemeClr>
              </a:solidFill>
            </a:endParaRPr>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000" dirty="0" smtClean="0"/>
              <a:t>首先從</a:t>
            </a:r>
            <a:r>
              <a:rPr lang="en-US" altLang="zh-TW" sz="2000" dirty="0" smtClean="0"/>
              <a:t>MSP Detection</a:t>
            </a:r>
            <a:r>
              <a:rPr lang="zh-TW" altLang="en-US" sz="2000" dirty="0" smtClean="0"/>
              <a:t>開始介紹</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zh-TW" sz="2000" dirty="0" smtClean="0"/>
              <a:t>依據</a:t>
            </a:r>
            <a:r>
              <a:rPr lang="zh-TW" altLang="en-US" sz="2000" dirty="0" smtClean="0"/>
              <a:t>英國胎兒醫學基金會</a:t>
            </a:r>
            <a:r>
              <a:rPr lang="zh-TW" altLang="zh-TW" sz="2000" dirty="0" smtClean="0"/>
              <a:t>的</a:t>
            </a:r>
            <a:r>
              <a:rPr lang="en-US" altLang="zh-TW" sz="2000" dirty="0" smtClean="0"/>
              <a:t>NTT</a:t>
            </a:r>
            <a:r>
              <a:rPr lang="zh-TW" altLang="zh-TW" sz="2000" dirty="0" smtClean="0"/>
              <a:t>測量協定，胎兒</a:t>
            </a:r>
            <a:r>
              <a:rPr lang="zh-TW" altLang="en-US" sz="2000" dirty="0" smtClean="0"/>
              <a:t>頭頸</a:t>
            </a:r>
            <a:r>
              <a:rPr lang="zh-TW" altLang="zh-TW" sz="2000" dirty="0" smtClean="0"/>
              <a:t>部的</a:t>
            </a:r>
            <a:r>
              <a:rPr lang="en-US" altLang="zh-TW" sz="2000" dirty="0" smtClean="0"/>
              <a:t>Mid-sagittal</a:t>
            </a:r>
            <a:r>
              <a:rPr lang="zh-TW" altLang="en-US" sz="2000" dirty="0" smtClean="0"/>
              <a:t> </a:t>
            </a:r>
            <a:r>
              <a:rPr lang="en-US" altLang="zh-TW" sz="2000" dirty="0" smtClean="0"/>
              <a:t>plane</a:t>
            </a:r>
            <a:r>
              <a:rPr lang="zh-TW" altLang="en-US" sz="2000" dirty="0" smtClean="0"/>
              <a:t>要</a:t>
            </a:r>
            <a:r>
              <a:rPr lang="zh-TW" altLang="zh-TW" sz="2000" dirty="0" smtClean="0"/>
              <a:t>能看到以下特徵：</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sz="2000" dirty="0" smtClean="0"/>
              <a:t>1)  </a:t>
            </a:r>
            <a:r>
              <a:rPr lang="zh-TW" altLang="zh-TW" sz="2000" dirty="0" smtClean="0"/>
              <a:t>前方有明顯的鼻尖點、呈矩形的上顎、</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sz="2000" dirty="0" smtClean="0"/>
              <a:t>2)  </a:t>
            </a:r>
            <a:r>
              <a:rPr lang="zh-TW" altLang="zh-TW" sz="2000" dirty="0" smtClean="0"/>
              <a:t>中間區域有半透明的間腦、</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sz="2000" dirty="0" smtClean="0"/>
              <a:t>3)  </a:t>
            </a:r>
            <a:r>
              <a:rPr lang="zh-TW" altLang="zh-TW" sz="2000" dirty="0" smtClean="0"/>
              <a:t>後方的頸部透明帶薄膜。 </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zh-TW" sz="2000" dirty="0" smtClean="0"/>
              <a:t>若觀察面些微偏離正確的中線平面將無法明確呈現鼻尖點，且上頷骨的觀察會偏移到顴骨突出的部位。</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000" dirty="0" smtClean="0"/>
              <a:t>我們將依據這些特徵來判定平面是否為正確</a:t>
            </a:r>
            <a:r>
              <a:rPr lang="en-US" altLang="zh-TW" sz="2000" dirty="0" smtClean="0"/>
              <a:t>MSP</a:t>
            </a:r>
            <a:r>
              <a:rPr lang="zh-TW" altLang="en-US" sz="2000" dirty="0" smtClean="0"/>
              <a:t>。</a:t>
            </a:r>
            <a:endParaRPr lang="zh-TW" altLang="zh-TW" sz="200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25</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baseline="0" dirty="0" smtClean="0"/>
              <a:t>[</a:t>
            </a:r>
            <a:r>
              <a:rPr lang="zh-TW" altLang="en-US" baseline="0" dirty="0" smtClean="0"/>
              <a:t> </a:t>
            </a:r>
            <a:r>
              <a:rPr lang="en-US" altLang="zh-TW" baseline="0" dirty="0" smtClean="0"/>
              <a:t>MSP</a:t>
            </a:r>
            <a:r>
              <a:rPr lang="zh-TW" altLang="en-US" baseline="0" dirty="0" smtClean="0"/>
              <a:t> </a:t>
            </a:r>
            <a:r>
              <a:rPr lang="en-US" altLang="zh-TW" baseline="0" dirty="0" smtClean="0"/>
              <a:t>Detection</a:t>
            </a:r>
            <a:r>
              <a:rPr lang="zh-TW" altLang="en-US" baseline="0" dirty="0" smtClean="0"/>
              <a:t> </a:t>
            </a:r>
            <a:r>
              <a:rPr lang="en-US" altLang="zh-TW" baseline="0" dirty="0" smtClean="0"/>
              <a:t>- Initialization]</a:t>
            </a:r>
          </a:p>
          <a:p>
            <a:r>
              <a:rPr lang="zh-TW" altLang="en-US" baseline="0" dirty="0" smtClean="0"/>
              <a:t>在輸入</a:t>
            </a:r>
            <a:r>
              <a:rPr lang="en-US" altLang="zh-TW" baseline="0" dirty="0" smtClean="0"/>
              <a:t>3D</a:t>
            </a:r>
            <a:r>
              <a:rPr lang="zh-TW" altLang="en-US" baseline="0" dirty="0" smtClean="0"/>
              <a:t>超音波影像後，我們的偵測系統會先定位胎兒位置。</a:t>
            </a:r>
            <a:endParaRPr lang="en-US" altLang="zh-TW" baseline="0" dirty="0" smtClean="0"/>
          </a:p>
          <a:p>
            <a:endParaRPr lang="en-US" altLang="zh-TW" baseline="0" dirty="0" smtClean="0"/>
          </a:p>
          <a:p>
            <a:r>
              <a:rPr lang="zh-TW" altLang="en-US" baseline="0" dirty="0" smtClean="0"/>
              <a:t>此部分需要操作者先手動選取一個適當的</a:t>
            </a:r>
            <a:r>
              <a:rPr lang="en-US" altLang="zh-TW" baseline="0" dirty="0" smtClean="0"/>
              <a:t>sagittal plane</a:t>
            </a:r>
            <a:r>
              <a:rPr lang="zh-TW" altLang="en-US" baseline="0" dirty="0" smtClean="0"/>
              <a:t>，此平面影像包含最大面積胎兒頭頸部區域，</a:t>
            </a:r>
            <a:endParaRPr lang="en-US" altLang="zh-TW" baseline="0" dirty="0" smtClean="0"/>
          </a:p>
          <a:p>
            <a:r>
              <a:rPr lang="zh-TW" altLang="en-US" baseline="0" dirty="0" smtClean="0"/>
              <a:t>這裡也是整個系統唯一需要使用者介入的步驟。</a:t>
            </a:r>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26</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a:xfrm>
            <a:off x="685800" y="1143000"/>
            <a:ext cx="5486400" cy="3086100"/>
          </a:xfrm>
          <a:ln/>
        </p:spPr>
      </p:sp>
      <p:sp>
        <p:nvSpPr>
          <p:cNvPr id="7885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en-US" smtClean="0"/>
          </a:p>
        </p:txBody>
      </p:sp>
    </p:spTree>
    <p:extLst>
      <p:ext uri="{BB962C8B-B14F-4D97-AF65-F5344CB8AC3E}">
        <p14:creationId xmlns:p14="http://schemas.microsoft.com/office/powerpoint/2010/main" val="3495437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 MSP Detection – Image Preprocessing ]</a:t>
            </a:r>
          </a:p>
          <a:p>
            <a:r>
              <a:rPr lang="zh-TW" altLang="en-US" baseline="0" dirty="0" smtClean="0"/>
              <a:t>再來對影像作前處理，包含</a:t>
            </a:r>
            <a:r>
              <a:rPr lang="en-US" altLang="zh-TW" baseline="0" dirty="0" err="1" smtClean="0"/>
              <a:t>abcd</a:t>
            </a:r>
            <a:endParaRPr lang="en-US" altLang="zh-TW" baseline="0" dirty="0" smtClean="0"/>
          </a:p>
          <a:p>
            <a:r>
              <a:rPr lang="zh-TW" altLang="en-US" baseline="0" dirty="0" smtClean="0"/>
              <a:t>先對影像做去雜訊平滑的處理，再調整影像亮度及對比度，最後設定</a:t>
            </a:r>
            <a:r>
              <a:rPr lang="en-US" altLang="zh-TW" baseline="0" dirty="0" smtClean="0"/>
              <a:t>threshold</a:t>
            </a:r>
            <a:r>
              <a:rPr lang="zh-TW" altLang="en-US" baseline="0" dirty="0" smtClean="0"/>
              <a:t>從影像獲得頭骨資訊用來定位胎兒。</a:t>
            </a:r>
            <a:endParaRPr lang="en-US" altLang="zh-TW" baseline="0" dirty="0" smtClean="0"/>
          </a:p>
          <a:p>
            <a:r>
              <a:rPr lang="zh-TW" altLang="en-US" baseline="0" dirty="0" smtClean="0"/>
              <a:t>將胎兒定位後放大頭頸部，依據影像特徵及胎兒構造上的對稱性，經過五個步驟在空間中三方向做調整即可自動偵測出</a:t>
            </a:r>
            <a:r>
              <a:rPr lang="en-US" altLang="zh-TW" baseline="0" smtClean="0"/>
              <a:t>Mid-sagittal </a:t>
            </a:r>
            <a:r>
              <a:rPr lang="en-US" altLang="zh-TW" baseline="0" dirty="0" smtClean="0"/>
              <a:t>plane</a:t>
            </a:r>
            <a:r>
              <a:rPr lang="zh-TW" altLang="en-US" baseline="0" dirty="0" smtClean="0"/>
              <a:t>。</a:t>
            </a:r>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27</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 Results (Images ]</a:t>
            </a:r>
          </a:p>
          <a:p>
            <a:r>
              <a:rPr lang="zh-TW" altLang="en-US" sz="1200" b="0" dirty="0" smtClean="0">
                <a:latin typeface="微軟正黑體" pitchFamily="34" charset="-120"/>
                <a:ea typeface="微軟正黑體" pitchFamily="34" charset="-120"/>
              </a:rPr>
              <a:t>胎兒</a:t>
            </a:r>
            <a:r>
              <a:rPr lang="en-US" altLang="zh-TW" sz="1200" b="0" dirty="0" smtClean="0">
                <a:latin typeface="微軟正黑體" pitchFamily="34" charset="-120"/>
                <a:ea typeface="微軟正黑體" pitchFamily="34" charset="-120"/>
              </a:rPr>
              <a:t>3D </a:t>
            </a:r>
            <a:r>
              <a:rPr lang="zh-TW" altLang="en-US" sz="1200" b="0" dirty="0" smtClean="0">
                <a:latin typeface="微軟正黑體" pitchFamily="34" charset="-120"/>
                <a:ea typeface="微軟正黑體" pitchFamily="34" charset="-120"/>
              </a:rPr>
              <a:t>超音波影像之</a:t>
            </a:r>
            <a:r>
              <a:rPr lang="en-US" altLang="zh-TW" sz="1200" b="0" dirty="0" smtClean="0">
                <a:latin typeface="微軟正黑體" pitchFamily="34" charset="-120"/>
                <a:ea typeface="微軟正黑體" pitchFamily="34" charset="-120"/>
              </a:rPr>
              <a:t>MSP</a:t>
            </a:r>
            <a:r>
              <a:rPr lang="zh-TW" altLang="en-US" sz="1200" b="0" dirty="0" smtClean="0">
                <a:latin typeface="微軟正黑體" pitchFamily="34" charset="-120"/>
                <a:ea typeface="微軟正黑體" pitchFamily="34" charset="-120"/>
              </a:rPr>
              <a:t>自動偵測系統結果。</a:t>
            </a:r>
            <a:endParaRPr lang="en-US" altLang="zh-TW" sz="1200" b="0" dirty="0" smtClean="0">
              <a:latin typeface="微軟正黑體" pitchFamily="34" charset="-120"/>
              <a:ea typeface="微軟正黑體" pitchFamily="34" charset="-120"/>
            </a:endParaRPr>
          </a:p>
          <a:p>
            <a:r>
              <a:rPr lang="zh-TW" altLang="en-US" sz="1200" b="0" dirty="0" smtClean="0">
                <a:latin typeface="微軟正黑體" pitchFamily="34" charset="-120"/>
                <a:ea typeface="微軟正黑體" pitchFamily="34" charset="-120"/>
              </a:rPr>
              <a:t>這裡共有</a:t>
            </a:r>
            <a:r>
              <a:rPr lang="en-US" altLang="zh-TW" sz="1200" b="0" dirty="0" smtClean="0">
                <a:latin typeface="微軟正黑體" pitchFamily="34" charset="-120"/>
                <a:ea typeface="微軟正黑體" pitchFamily="34" charset="-120"/>
              </a:rPr>
              <a:t>6</a:t>
            </a:r>
            <a:r>
              <a:rPr lang="zh-TW" altLang="en-US" sz="1200" b="0" dirty="0" smtClean="0">
                <a:latin typeface="微軟正黑體" pitchFamily="34" charset="-120"/>
                <a:ea typeface="微軟正黑體" pitchFamily="34" charset="-120"/>
              </a:rPr>
              <a:t>個</a:t>
            </a:r>
            <a:r>
              <a:rPr lang="en-US" altLang="zh-TW" sz="1200" b="0" dirty="0" smtClean="0">
                <a:latin typeface="微軟正黑體" pitchFamily="34" charset="-120"/>
                <a:ea typeface="微軟正黑體" pitchFamily="34" charset="-120"/>
              </a:rPr>
              <a:t>cases</a:t>
            </a:r>
          </a:p>
          <a:p>
            <a:r>
              <a:rPr lang="zh-TW" altLang="en-US" sz="1200" b="0" dirty="0" smtClean="0">
                <a:latin typeface="微軟正黑體" pitchFamily="34" charset="-120"/>
                <a:ea typeface="微軟正黑體" pitchFamily="34" charset="-120"/>
              </a:rPr>
              <a:t>左圖為</a:t>
            </a:r>
            <a:r>
              <a:rPr lang="en-US" altLang="zh-TW" sz="1200" b="0" dirty="0" smtClean="0">
                <a:latin typeface="微軟正黑體" pitchFamily="34" charset="-120"/>
                <a:ea typeface="微軟正黑體" pitchFamily="34" charset="-120"/>
              </a:rPr>
              <a:t>Initial sagittal plane</a:t>
            </a:r>
            <a:r>
              <a:rPr lang="zh-TW" altLang="en-US" sz="1200" b="0" dirty="0" smtClean="0">
                <a:latin typeface="微軟正黑體" pitchFamily="34" charset="-120"/>
                <a:ea typeface="微軟正黑體" pitchFamily="34" charset="-120"/>
              </a:rPr>
              <a:t>影像；</a:t>
            </a:r>
            <a:endParaRPr lang="en-US" altLang="zh-TW" sz="1200" b="0" dirty="0" smtClean="0">
              <a:latin typeface="微軟正黑體" pitchFamily="34" charset="-120"/>
              <a:ea typeface="微軟正黑體" pitchFamily="34" charset="-120"/>
            </a:endParaRPr>
          </a:p>
          <a:p>
            <a:r>
              <a:rPr lang="zh-TW" altLang="en-US" sz="1200" b="0" dirty="0" smtClean="0">
                <a:latin typeface="微軟正黑體" pitchFamily="34" charset="-120"/>
                <a:ea typeface="微軟正黑體" pitchFamily="34" charset="-120"/>
              </a:rPr>
              <a:t>右圖為自動偵測之結果影像，即為胎兒超音波之</a:t>
            </a:r>
            <a:r>
              <a:rPr lang="en-US" altLang="zh-TW" sz="1200" b="0" dirty="0" smtClean="0">
                <a:latin typeface="微軟正黑體" pitchFamily="34" charset="-120"/>
                <a:ea typeface="微軟正黑體" pitchFamily="34" charset="-120"/>
              </a:rPr>
              <a:t>MSP</a:t>
            </a:r>
            <a:r>
              <a:rPr lang="zh-TW" altLang="en-US" sz="1200" b="0" dirty="0" smtClean="0">
                <a:latin typeface="微軟正黑體" pitchFamily="34" charset="-120"/>
                <a:ea typeface="微軟正黑體" pitchFamily="34" charset="-120"/>
              </a:rPr>
              <a:t>影像，影像中黃色框指出</a:t>
            </a:r>
            <a:r>
              <a:rPr lang="en-US" altLang="zh-TW" sz="1200" b="0" dirty="0" smtClean="0">
                <a:latin typeface="微軟正黑體" pitchFamily="34" charset="-120"/>
                <a:ea typeface="微軟正黑體" pitchFamily="34" charset="-120"/>
              </a:rPr>
              <a:t>NT</a:t>
            </a:r>
            <a:r>
              <a:rPr lang="zh-TW" altLang="en-US" sz="1200" b="0" dirty="0" smtClean="0">
                <a:latin typeface="微軟正黑體" pitchFamily="34" charset="-120"/>
                <a:ea typeface="微軟正黑體" pitchFamily="34" charset="-120"/>
              </a:rPr>
              <a:t>區域</a:t>
            </a:r>
            <a:endParaRPr lang="en-US" altLang="zh-TW" b="0"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28</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baseline="0" dirty="0" smtClean="0"/>
              <a:t>[ Results (database performance &amp; classification ] </a:t>
            </a:r>
          </a:p>
          <a:p>
            <a:r>
              <a:rPr lang="zh-TW" altLang="en-US" sz="1200" dirty="0" smtClean="0">
                <a:latin typeface="Times New Roman" pitchFamily="18" charset="0"/>
                <a:ea typeface="標楷體" pitchFamily="65" charset="-120"/>
              </a:rPr>
              <a:t>目前為止，我們已蒐集</a:t>
            </a:r>
            <a:r>
              <a:rPr lang="en-US" altLang="zh-TW" sz="1200" dirty="0" smtClean="0">
                <a:latin typeface="Times New Roman" pitchFamily="18" charset="0"/>
                <a:ea typeface="標楷體" pitchFamily="65" charset="-120"/>
              </a:rPr>
              <a:t>170</a:t>
            </a:r>
            <a:r>
              <a:rPr lang="zh-TW" altLang="en-US" sz="1200" dirty="0" smtClean="0">
                <a:latin typeface="Times New Roman" pitchFamily="18" charset="0"/>
                <a:ea typeface="標楷體" pitchFamily="65" charset="-120"/>
              </a:rPr>
              <a:t>筆影像資料並建立完整的胎兒</a:t>
            </a:r>
            <a:r>
              <a:rPr lang="en-US" altLang="zh-TW" sz="1200" dirty="0" smtClean="0">
                <a:latin typeface="Times New Roman" pitchFamily="18" charset="0"/>
                <a:ea typeface="標楷體" pitchFamily="65" charset="-120"/>
              </a:rPr>
              <a:t>3D </a:t>
            </a:r>
            <a:r>
              <a:rPr lang="zh-TW" altLang="en-US" sz="1200" dirty="0" smtClean="0">
                <a:latin typeface="Times New Roman" pitchFamily="18" charset="0"/>
                <a:ea typeface="標楷體" pitchFamily="65" charset="-120"/>
              </a:rPr>
              <a:t>超音波影像資料庫，近期會增加至</a:t>
            </a:r>
            <a:r>
              <a:rPr lang="en-US" altLang="zh-TW" sz="1200" dirty="0" smtClean="0">
                <a:latin typeface="Times New Roman" pitchFamily="18" charset="0"/>
                <a:ea typeface="標楷體" pitchFamily="65" charset="-120"/>
              </a:rPr>
              <a:t>200</a:t>
            </a:r>
            <a:r>
              <a:rPr lang="zh-TW" altLang="en-US" sz="1200" dirty="0" smtClean="0">
                <a:latin typeface="Times New Roman" pitchFamily="18" charset="0"/>
                <a:ea typeface="標楷體" pitchFamily="65" charset="-120"/>
              </a:rPr>
              <a:t>筆以上影像資料。</a:t>
            </a:r>
            <a:endParaRPr lang="en-US" altLang="zh-TW" sz="1200" dirty="0" smtClean="0">
              <a:latin typeface="Times New Roman" pitchFamily="18" charset="0"/>
              <a:ea typeface="標楷體" pitchFamily="65" charset="-120"/>
            </a:endParaRPr>
          </a:p>
          <a:p>
            <a:r>
              <a:rPr lang="zh-TW" altLang="en-US" sz="1200" dirty="0" smtClean="0">
                <a:latin typeface="Times New Roman" pitchFamily="18" charset="0"/>
                <a:ea typeface="標楷體" pitchFamily="65" charset="-120"/>
              </a:rPr>
              <a:t>利用此資料庫影像測試我們的</a:t>
            </a:r>
            <a:r>
              <a:rPr lang="en-US" altLang="zh-TW" sz="1200" dirty="0" smtClean="0">
                <a:latin typeface="Times New Roman" pitchFamily="18" charset="0"/>
                <a:ea typeface="標楷體" pitchFamily="65" charset="-120"/>
              </a:rPr>
              <a:t>MSP</a:t>
            </a:r>
            <a:r>
              <a:rPr lang="zh-TW" altLang="en-US" sz="1200" dirty="0" smtClean="0">
                <a:latin typeface="Times New Roman" pitchFamily="18" charset="0"/>
                <a:ea typeface="標楷體" pitchFamily="65" charset="-120"/>
              </a:rPr>
              <a:t>自動偵測系統已有良好的成果，準確率可達</a:t>
            </a:r>
            <a:r>
              <a:rPr lang="en-US" altLang="zh-TW" sz="1200" dirty="0" smtClean="0">
                <a:latin typeface="Times New Roman" pitchFamily="18" charset="0"/>
                <a:ea typeface="標楷體" pitchFamily="65" charset="-120"/>
              </a:rPr>
              <a:t>85%</a:t>
            </a:r>
            <a:r>
              <a:rPr lang="zh-TW" altLang="en-US" sz="1200" dirty="0" smtClean="0">
                <a:latin typeface="Times New Roman" pitchFamily="18" charset="0"/>
                <a:ea typeface="標楷體" pitchFamily="65" charset="-120"/>
              </a:rPr>
              <a:t>以上。</a:t>
            </a:r>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29</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 Results (database performance &amp; classification ] </a:t>
            </a:r>
          </a:p>
          <a:p>
            <a:r>
              <a:rPr lang="zh-TW" altLang="en-US" sz="1200" dirty="0" smtClean="0">
                <a:latin typeface="Times New Roman" pitchFamily="18" charset="0"/>
                <a:ea typeface="標楷體" pitchFamily="65" charset="-120"/>
              </a:rPr>
              <a:t>目前為止，我們已蒐集</a:t>
            </a:r>
            <a:r>
              <a:rPr lang="en-US" altLang="zh-TW" sz="1200" dirty="0" smtClean="0">
                <a:latin typeface="Times New Roman" pitchFamily="18" charset="0"/>
                <a:ea typeface="標楷體" pitchFamily="65" charset="-120"/>
              </a:rPr>
              <a:t>170</a:t>
            </a:r>
            <a:r>
              <a:rPr lang="zh-TW" altLang="en-US" sz="1200" dirty="0" smtClean="0">
                <a:latin typeface="Times New Roman" pitchFamily="18" charset="0"/>
                <a:ea typeface="標楷體" pitchFamily="65" charset="-120"/>
              </a:rPr>
              <a:t>筆影像資料並建立完整的胎兒</a:t>
            </a:r>
            <a:r>
              <a:rPr lang="en-US" altLang="zh-TW" sz="1200" dirty="0" smtClean="0">
                <a:latin typeface="Times New Roman" pitchFamily="18" charset="0"/>
                <a:ea typeface="標楷體" pitchFamily="65" charset="-120"/>
              </a:rPr>
              <a:t>3D </a:t>
            </a:r>
            <a:r>
              <a:rPr lang="zh-TW" altLang="en-US" sz="1200" dirty="0" smtClean="0">
                <a:latin typeface="Times New Roman" pitchFamily="18" charset="0"/>
                <a:ea typeface="標楷體" pitchFamily="65" charset="-120"/>
              </a:rPr>
              <a:t>超音波影像資料庫，近期會增加至</a:t>
            </a:r>
            <a:r>
              <a:rPr lang="en-US" altLang="zh-TW" sz="1200" dirty="0" smtClean="0">
                <a:latin typeface="Times New Roman" pitchFamily="18" charset="0"/>
                <a:ea typeface="標楷體" pitchFamily="65" charset="-120"/>
              </a:rPr>
              <a:t>200</a:t>
            </a:r>
            <a:r>
              <a:rPr lang="zh-TW" altLang="en-US" sz="1200" dirty="0" smtClean="0">
                <a:latin typeface="Times New Roman" pitchFamily="18" charset="0"/>
                <a:ea typeface="標楷體" pitchFamily="65" charset="-120"/>
              </a:rPr>
              <a:t>筆以上影像資料。</a:t>
            </a:r>
            <a:endParaRPr lang="en-US" altLang="zh-TW" sz="1200" dirty="0" smtClean="0">
              <a:latin typeface="Times New Roman" pitchFamily="18" charset="0"/>
              <a:ea typeface="標楷體" pitchFamily="65" charset="-120"/>
            </a:endParaRPr>
          </a:p>
          <a:p>
            <a:r>
              <a:rPr lang="zh-TW" altLang="en-US" sz="1200" dirty="0" smtClean="0">
                <a:latin typeface="Times New Roman" pitchFamily="18" charset="0"/>
                <a:ea typeface="標楷體" pitchFamily="65" charset="-120"/>
              </a:rPr>
              <a:t>利用此資料庫影像測試我們的</a:t>
            </a:r>
            <a:r>
              <a:rPr lang="en-US" altLang="zh-TW" sz="1200" dirty="0" smtClean="0">
                <a:latin typeface="Times New Roman" pitchFamily="18" charset="0"/>
                <a:ea typeface="標楷體" pitchFamily="65" charset="-120"/>
              </a:rPr>
              <a:t>MSP</a:t>
            </a:r>
            <a:r>
              <a:rPr lang="zh-TW" altLang="en-US" sz="1200" dirty="0" smtClean="0">
                <a:latin typeface="Times New Roman" pitchFamily="18" charset="0"/>
                <a:ea typeface="標楷體" pitchFamily="65" charset="-120"/>
              </a:rPr>
              <a:t>自動偵測系統已有良好的成果，準確率可達</a:t>
            </a:r>
            <a:r>
              <a:rPr lang="en-US" altLang="zh-TW" sz="1200" dirty="0" smtClean="0">
                <a:latin typeface="Times New Roman" pitchFamily="18" charset="0"/>
                <a:ea typeface="標楷體" pitchFamily="65" charset="-120"/>
              </a:rPr>
              <a:t>85%</a:t>
            </a:r>
            <a:r>
              <a:rPr lang="zh-TW" altLang="en-US" sz="1200" dirty="0" smtClean="0">
                <a:latin typeface="Times New Roman" pitchFamily="18" charset="0"/>
                <a:ea typeface="標楷體" pitchFamily="65" charset="-120"/>
              </a:rPr>
              <a:t>以上。</a:t>
            </a:r>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30</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baseline="0" dirty="0" smtClean="0"/>
              <a:t>Snake model</a:t>
            </a:r>
          </a:p>
          <a:p>
            <a:r>
              <a:rPr lang="en-US" altLang="zh-TW" baseline="0" dirty="0" smtClean="0"/>
              <a:t>Based on MSP</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32</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NTT Result</a:t>
            </a:r>
          </a:p>
          <a:p>
            <a:r>
              <a:rPr lang="en-US" altLang="zh-TW" baseline="0" dirty="0" smtClean="0"/>
              <a:t>Future Work</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33</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NTT Result</a:t>
            </a:r>
          </a:p>
          <a:p>
            <a:r>
              <a:rPr lang="en-US" altLang="zh-TW" baseline="0" dirty="0" smtClean="0"/>
              <a:t>Future Work</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34</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NTT Result</a:t>
            </a:r>
          </a:p>
          <a:p>
            <a:r>
              <a:rPr lang="en-US" altLang="zh-TW" baseline="0" dirty="0" smtClean="0"/>
              <a:t>Future Work</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35</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NTT Result</a:t>
            </a:r>
          </a:p>
          <a:p>
            <a:r>
              <a:rPr lang="en-US" altLang="zh-TW" baseline="0" dirty="0" smtClean="0"/>
              <a:t>Future Work</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36</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zh-TW" altLang="en-US" baseline="0" dirty="0" smtClean="0"/>
              <a:t>簡述方法</a:t>
            </a:r>
            <a:endParaRPr lang="en-US" altLang="zh-TW" baseline="0" dirty="0" smtClean="0"/>
          </a:p>
          <a:p>
            <a:r>
              <a:rPr lang="en-US" altLang="zh-TW" baseline="0" dirty="0" smtClean="0"/>
              <a:t>Model-based Segmentation</a:t>
            </a:r>
          </a:p>
          <a:p>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38</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a:xfrm>
            <a:off x="685800" y="1143000"/>
            <a:ext cx="5486400" cy="3086100"/>
          </a:xfrm>
          <a:ln/>
        </p:spPr>
      </p:sp>
      <p:sp>
        <p:nvSpPr>
          <p:cNvPr id="798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en-US" smtClean="0"/>
          </a:p>
        </p:txBody>
      </p:sp>
    </p:spTree>
    <p:extLst>
      <p:ext uri="{BB962C8B-B14F-4D97-AF65-F5344CB8AC3E}">
        <p14:creationId xmlns:p14="http://schemas.microsoft.com/office/powerpoint/2010/main" val="2585673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baseline="0" dirty="0" smtClean="0"/>
              <a:t>Flow Chart: Model-based Segmentation</a:t>
            </a:r>
          </a:p>
          <a:p>
            <a:r>
              <a:rPr lang="en-US" altLang="zh-TW" baseline="0" dirty="0" smtClean="0"/>
              <a:t>Model training</a:t>
            </a:r>
          </a:p>
          <a:p>
            <a:r>
              <a:rPr lang="en-US" altLang="zh-TW" baseline="0" dirty="0" smtClean="0"/>
              <a:t>MSP for Registration</a:t>
            </a:r>
          </a:p>
          <a:p>
            <a:r>
              <a:rPr lang="en-US" altLang="zh-TW" baseline="0" dirty="0" smtClean="0"/>
              <a:t>3d deformation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39</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baseline="0" dirty="0" smtClean="0"/>
              <a:t>Statistical Model training</a:t>
            </a:r>
          </a:p>
          <a:p>
            <a:r>
              <a:rPr lang="en-US" altLang="zh-TW" baseline="0" dirty="0" smtClean="0"/>
              <a:t>Preprocessing</a:t>
            </a:r>
          </a:p>
          <a:p>
            <a:r>
              <a:rPr lang="en-US" altLang="zh-TW" baseline="0" dirty="0" smtClean="0"/>
              <a:t>Registration</a:t>
            </a:r>
          </a:p>
          <a:p>
            <a:r>
              <a:rPr lang="en-US" altLang="zh-TW" baseline="0" dirty="0" smtClean="0"/>
              <a:t>Mesh Deformation</a:t>
            </a:r>
          </a:p>
          <a:p>
            <a:r>
              <a:rPr lang="en-US" altLang="zh-TW" baseline="0" dirty="0" smtClean="0"/>
              <a:t>Model Construction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40</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Statistical Model training</a:t>
            </a:r>
          </a:p>
          <a:p>
            <a:r>
              <a:rPr lang="en-US" altLang="zh-TW" baseline="0" dirty="0" smtClean="0"/>
              <a:t>Preprocessing</a:t>
            </a:r>
          </a:p>
          <a:p>
            <a:r>
              <a:rPr lang="en-US" altLang="zh-TW" baseline="0" dirty="0" smtClean="0"/>
              <a:t>Registration</a:t>
            </a:r>
          </a:p>
          <a:p>
            <a:r>
              <a:rPr lang="en-US" altLang="zh-TW" baseline="0" dirty="0" smtClean="0"/>
              <a:t>Mesh Deformation</a:t>
            </a:r>
          </a:p>
          <a:p>
            <a:r>
              <a:rPr lang="en-US" altLang="zh-TW" baseline="0" dirty="0" smtClean="0"/>
              <a:t>Model Construction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41</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Statistical Model training</a:t>
            </a:r>
          </a:p>
          <a:p>
            <a:r>
              <a:rPr lang="en-US" altLang="zh-TW" baseline="0" dirty="0" smtClean="0"/>
              <a:t>Preprocessing</a:t>
            </a:r>
          </a:p>
          <a:p>
            <a:r>
              <a:rPr lang="en-US" altLang="zh-TW" baseline="0" dirty="0" smtClean="0"/>
              <a:t>Registration</a:t>
            </a:r>
          </a:p>
          <a:p>
            <a:r>
              <a:rPr lang="en-US" altLang="zh-TW" baseline="0" dirty="0" smtClean="0"/>
              <a:t>Mesh Deformation</a:t>
            </a:r>
          </a:p>
          <a:p>
            <a:r>
              <a:rPr lang="en-US" altLang="zh-TW" baseline="0" dirty="0" smtClean="0"/>
              <a:t>Model Construction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42</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Statistical Model training</a:t>
            </a:r>
          </a:p>
          <a:p>
            <a:r>
              <a:rPr lang="en-US" altLang="zh-TW" baseline="0" dirty="0" smtClean="0"/>
              <a:t>Preprocessing</a:t>
            </a:r>
          </a:p>
          <a:p>
            <a:r>
              <a:rPr lang="en-US" altLang="zh-TW" baseline="0" dirty="0" smtClean="0"/>
              <a:t>Registration</a:t>
            </a:r>
          </a:p>
          <a:p>
            <a:r>
              <a:rPr lang="en-US" altLang="zh-TW" baseline="0" dirty="0" smtClean="0"/>
              <a:t>Mesh Deformation</a:t>
            </a:r>
          </a:p>
          <a:p>
            <a:r>
              <a:rPr lang="en-US" altLang="zh-TW" baseline="0" dirty="0" smtClean="0"/>
              <a:t>Model Construction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43</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Statistical Model training</a:t>
            </a:r>
          </a:p>
          <a:p>
            <a:r>
              <a:rPr lang="en-US" altLang="zh-TW" baseline="0" dirty="0" smtClean="0"/>
              <a:t>Preprocessing</a:t>
            </a:r>
          </a:p>
          <a:p>
            <a:r>
              <a:rPr lang="en-US" altLang="zh-TW" baseline="0" dirty="0" smtClean="0"/>
              <a:t>Registration</a:t>
            </a:r>
          </a:p>
          <a:p>
            <a:r>
              <a:rPr lang="en-US" altLang="zh-TW" baseline="0" dirty="0" smtClean="0"/>
              <a:t>Mesh Deformation</a:t>
            </a:r>
          </a:p>
          <a:p>
            <a:r>
              <a:rPr lang="en-US" altLang="zh-TW" baseline="0" dirty="0" smtClean="0"/>
              <a:t>Model Construction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44</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baseline="0" dirty="0" smtClean="0"/>
              <a:t>Model-based Segmentation</a:t>
            </a:r>
          </a:p>
          <a:p>
            <a:r>
              <a:rPr lang="en-US" altLang="zh-TW" baseline="0" dirty="0" smtClean="0"/>
              <a:t>Registration</a:t>
            </a:r>
          </a:p>
          <a:p>
            <a:r>
              <a:rPr lang="en-US" altLang="zh-TW" baseline="0" dirty="0" smtClean="0"/>
              <a:t>ASM</a:t>
            </a:r>
          </a:p>
          <a:p>
            <a:r>
              <a:rPr lang="en-US" altLang="zh-TW" baseline="0" dirty="0" smtClean="0"/>
              <a:t>Snake</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45</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Model-based Segmentation</a:t>
            </a:r>
          </a:p>
          <a:p>
            <a:r>
              <a:rPr lang="en-US" altLang="zh-TW" baseline="0" dirty="0" smtClean="0"/>
              <a:t>Future Work: dynamic Snake</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46</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Statistical Model training</a:t>
            </a:r>
          </a:p>
          <a:p>
            <a:r>
              <a:rPr lang="en-US" altLang="zh-TW" baseline="0" dirty="0" smtClean="0"/>
              <a:t>Preprocessing</a:t>
            </a:r>
          </a:p>
          <a:p>
            <a:r>
              <a:rPr lang="en-US" altLang="zh-TW" baseline="0" dirty="0" smtClean="0"/>
              <a:t>Registration</a:t>
            </a:r>
          </a:p>
          <a:p>
            <a:r>
              <a:rPr lang="en-US" altLang="zh-TW" baseline="0" dirty="0" smtClean="0"/>
              <a:t>Mesh Deformation</a:t>
            </a:r>
          </a:p>
          <a:p>
            <a:r>
              <a:rPr lang="en-US" altLang="zh-TW" baseline="0" dirty="0" smtClean="0"/>
              <a:t>Model Construction</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47</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 Segmentation Results ]</a:t>
            </a:r>
          </a:p>
          <a:p>
            <a:pPr marL="0" marR="0" indent="0" algn="l" defTabSz="914400" rtl="0" eaLnBrk="1" fontAlgn="base" latinLnBrk="0" hangingPunct="1">
              <a:lnSpc>
                <a:spcPct val="100000"/>
              </a:lnSpc>
              <a:spcBef>
                <a:spcPct val="30000"/>
              </a:spcBef>
              <a:spcAft>
                <a:spcPct val="0"/>
              </a:spcAft>
              <a:buClrTx/>
              <a:buSzTx/>
              <a:buFontTx/>
              <a:buNone/>
              <a:tabLst/>
              <a:defRPr/>
            </a:pPr>
            <a:r>
              <a:rPr lang="zh-TW" altLang="en-US" sz="1200" b="0" dirty="0" smtClean="0">
                <a:latin typeface="微軟正黑體" pitchFamily="34" charset="-120"/>
                <a:ea typeface="微軟正黑體" pitchFamily="34" charset="-120"/>
              </a:rPr>
              <a:t>自動分割胎兒</a:t>
            </a:r>
            <a:r>
              <a:rPr lang="en-US" altLang="zh-TW" sz="1200" b="0" dirty="0" smtClean="0">
                <a:latin typeface="微軟正黑體" pitchFamily="34" charset="-120"/>
                <a:ea typeface="微軟正黑體" pitchFamily="34" charset="-120"/>
              </a:rPr>
              <a:t>3D</a:t>
            </a:r>
            <a:r>
              <a:rPr lang="zh-TW" altLang="en-US" sz="1200" b="0" dirty="0" smtClean="0">
                <a:latin typeface="微軟正黑體" pitchFamily="34" charset="-120"/>
                <a:ea typeface="微軟正黑體" pitchFamily="34" charset="-120"/>
              </a:rPr>
              <a:t>頭部與軀幹模型結果。</a:t>
            </a:r>
            <a:endParaRPr lang="en-US" altLang="zh-TW" sz="1200" b="0" dirty="0" smtClean="0">
              <a:latin typeface="微軟正黑體" pitchFamily="34" charset="-120"/>
              <a:ea typeface="微軟正黑體" pitchFamily="34" charset="-12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zh-TW" altLang="en-US" sz="1200" b="0" dirty="0" smtClean="0">
                <a:latin typeface="微軟正黑體" pitchFamily="34" charset="-120"/>
                <a:ea typeface="微軟正黑體" pitchFamily="34" charset="-120"/>
              </a:rPr>
              <a:t>左圖為矢狀面</a:t>
            </a:r>
            <a:r>
              <a:rPr lang="en-US" altLang="zh-TW" sz="1200" b="0" dirty="0" smtClean="0">
                <a:latin typeface="微軟正黑體" pitchFamily="34" charset="-120"/>
                <a:ea typeface="微軟正黑體" pitchFamily="34" charset="-120"/>
              </a:rPr>
              <a:t>(sagittal view)</a:t>
            </a:r>
            <a:r>
              <a:rPr lang="zh-TW" altLang="en-US" sz="1200" b="0" dirty="0" smtClean="0">
                <a:latin typeface="微軟正黑體" pitchFamily="34" charset="-120"/>
                <a:ea typeface="微軟正黑體" pitchFamily="34" charset="-120"/>
              </a:rPr>
              <a:t>影像，矢狀面方向可以明顯看出</a:t>
            </a:r>
            <a:r>
              <a:rPr lang="en-US" altLang="zh-TW" sz="1200" b="0" dirty="0" smtClean="0">
                <a:latin typeface="微軟正黑體" pitchFamily="34" charset="-120"/>
                <a:ea typeface="微軟正黑體" pitchFamily="34" charset="-120"/>
              </a:rPr>
              <a:t>3D</a:t>
            </a:r>
            <a:r>
              <a:rPr lang="zh-TW" altLang="en-US" sz="1200" b="0" dirty="0" smtClean="0">
                <a:latin typeface="微軟正黑體" pitchFamily="34" charset="-120"/>
                <a:ea typeface="微軟正黑體" pitchFamily="34" charset="-120"/>
              </a:rPr>
              <a:t>胎兒模型與影像的貼合程度；</a:t>
            </a:r>
            <a:endParaRPr lang="en-US" altLang="zh-TW" sz="1200" b="0" dirty="0" smtClean="0">
              <a:latin typeface="微軟正黑體" pitchFamily="34" charset="-120"/>
              <a:ea typeface="微軟正黑體" pitchFamily="34" charset="-12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zh-TW" altLang="en-US" sz="1200" b="0" dirty="0" smtClean="0">
                <a:latin typeface="微軟正黑體" pitchFamily="34" charset="-120"/>
                <a:ea typeface="微軟正黑體" pitchFamily="34" charset="-120"/>
              </a:rPr>
              <a:t>右圖為冠狀面</a:t>
            </a:r>
            <a:r>
              <a:rPr lang="en-US" altLang="zh-TW" sz="1200" b="0" dirty="0" smtClean="0">
                <a:latin typeface="微軟正黑體" pitchFamily="34" charset="-120"/>
                <a:ea typeface="微軟正黑體" pitchFamily="34" charset="-120"/>
              </a:rPr>
              <a:t>(coronal view)</a:t>
            </a:r>
            <a:r>
              <a:rPr lang="zh-TW" altLang="en-US" sz="1200" b="0" dirty="0" smtClean="0">
                <a:latin typeface="微軟正黑體" pitchFamily="34" charset="-120"/>
                <a:ea typeface="微軟正黑體" pitchFamily="34" charset="-120"/>
              </a:rPr>
              <a:t>影像，冠狀面方向則可看出頭部與軀幹模型的方位。</a:t>
            </a:r>
            <a:endParaRPr lang="en-US" altLang="zh-TW" sz="1200" b="0" dirty="0" smtClean="0">
              <a:latin typeface="微軟正黑體" pitchFamily="34" charset="-120"/>
              <a:ea typeface="微軟正黑體" pitchFamily="34" charset="-120"/>
            </a:endParaRPr>
          </a:p>
          <a:p>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48</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normAutofit/>
          </a:bodyPr>
          <a:lstStyle/>
          <a:p>
            <a:pPr eaLnBrk="1" hangingPunct="1">
              <a:spcBef>
                <a:spcPct val="0"/>
              </a:spcBef>
            </a:pPr>
            <a:r>
              <a:rPr lang="zh-TW" altLang="en-US" sz="2000" dirty="0" smtClean="0"/>
              <a:t>各位口試委員 老師 學長學弟妹大家好，我是朱敏慈。我的論文題目是</a:t>
            </a:r>
            <a:r>
              <a:rPr lang="en-GB" altLang="zh-TW" sz="2000" dirty="0" smtClean="0"/>
              <a:t>Development of image guided surgical training system: model, calibration and scenario</a:t>
            </a:r>
            <a:endParaRPr lang="en-US" altLang="zh-TW" sz="2000" baseline="0" dirty="0" smtClean="0"/>
          </a:p>
          <a:p>
            <a:pPr>
              <a:lnSpc>
                <a:spcPct val="90000"/>
              </a:lnSpc>
            </a:pPr>
            <a:r>
              <a:rPr lang="zh-TW" altLang="en-US" sz="2000" dirty="0" smtClean="0"/>
              <a:t>中文</a:t>
            </a:r>
            <a:r>
              <a:rPr lang="en-US" altLang="zh-TW" sz="2000" dirty="0" smtClean="0"/>
              <a:t>:</a:t>
            </a:r>
            <a:r>
              <a:rPr lang="zh-TW" altLang="en-US" sz="2000" dirty="0" smtClean="0"/>
              <a:t> 影像導引訓練系統開發 </a:t>
            </a:r>
            <a:r>
              <a:rPr lang="en-US" altLang="zh-TW" sz="2000" dirty="0" smtClean="0"/>
              <a:t>:</a:t>
            </a:r>
            <a:r>
              <a:rPr lang="zh-TW" altLang="en-US" sz="2000" dirty="0" smtClean="0"/>
              <a:t> </a:t>
            </a:r>
            <a:endParaRPr lang="en-US" altLang="zh-TW" sz="2000" dirty="0" smtClean="0"/>
          </a:p>
          <a:p>
            <a:pPr lvl="1">
              <a:lnSpc>
                <a:spcPct val="90000"/>
              </a:lnSpc>
            </a:pPr>
            <a:r>
              <a:rPr lang="zh-TW" altLang="en-US" sz="1600" dirty="0" smtClean="0"/>
              <a:t>模型</a:t>
            </a:r>
            <a:endParaRPr lang="en-US" altLang="zh-TW" sz="1600" dirty="0" smtClean="0"/>
          </a:p>
          <a:p>
            <a:pPr marL="457200" marR="0" lvl="1" indent="0" algn="l" defTabSz="914400" rtl="0" eaLnBrk="1" fontAlgn="auto" latinLnBrk="0" hangingPunct="1">
              <a:lnSpc>
                <a:spcPct val="90000"/>
              </a:lnSpc>
              <a:spcBef>
                <a:spcPts val="0"/>
              </a:spcBef>
              <a:spcAft>
                <a:spcPts val="0"/>
              </a:spcAft>
              <a:buClrTx/>
              <a:buSzTx/>
              <a:buFontTx/>
              <a:buNone/>
              <a:tabLst/>
              <a:defRPr/>
            </a:pPr>
            <a:r>
              <a:rPr lang="zh-TW" altLang="en-US" sz="1600" dirty="0" smtClean="0"/>
              <a:t>校正</a:t>
            </a:r>
            <a:endParaRPr lang="en-US" altLang="zh-TW" sz="1600" dirty="0" smtClean="0"/>
          </a:p>
          <a:p>
            <a:pPr marL="457200" marR="0" lvl="1" indent="0" algn="l" defTabSz="914400" rtl="0" eaLnBrk="1" fontAlgn="auto" latinLnBrk="0" hangingPunct="1">
              <a:lnSpc>
                <a:spcPct val="90000"/>
              </a:lnSpc>
              <a:spcBef>
                <a:spcPts val="0"/>
              </a:spcBef>
              <a:spcAft>
                <a:spcPts val="0"/>
              </a:spcAft>
              <a:buClrTx/>
              <a:buSzTx/>
              <a:buFontTx/>
              <a:buNone/>
              <a:tabLst/>
              <a:defRPr/>
            </a:pPr>
            <a:r>
              <a:rPr lang="zh-TW" altLang="en-US" sz="1600" dirty="0" smtClean="0"/>
              <a:t>情境設計</a:t>
            </a:r>
            <a:endParaRPr lang="en-US" altLang="zh-TW" sz="1600" dirty="0" smtClean="0"/>
          </a:p>
          <a:p>
            <a:pPr eaLnBrk="1" hangingPunct="1">
              <a:spcBef>
                <a:spcPct val="0"/>
              </a:spcBef>
            </a:pPr>
            <a:r>
              <a:rPr lang="zh-TW" altLang="en-US" sz="2000" baseline="0" dirty="0" smtClean="0"/>
              <a:t>我的指導老師是孫永年教授。</a:t>
            </a:r>
            <a:endParaRPr lang="en-US" altLang="zh-TW" sz="2000" baseline="0" dirty="0" smtClean="0"/>
          </a:p>
          <a:p>
            <a:pPr>
              <a:lnSpc>
                <a:spcPct val="90000"/>
              </a:lnSpc>
            </a:pPr>
            <a:endParaRPr lang="en-US" altLang="zh-TW" sz="2000" dirty="0" smtClean="0"/>
          </a:p>
          <a:p>
            <a:pPr lvl="1">
              <a:lnSpc>
                <a:spcPct val="90000"/>
              </a:lnSpc>
            </a:pPr>
            <a:endParaRPr lang="zh-TW" altLang="zh-TW" sz="1600" dirty="0" smtClean="0"/>
          </a:p>
        </p:txBody>
      </p:sp>
    </p:spTree>
    <p:extLst>
      <p:ext uri="{BB962C8B-B14F-4D97-AF65-F5344CB8AC3E}">
        <p14:creationId xmlns:p14="http://schemas.microsoft.com/office/powerpoint/2010/main" val="7496335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CRL Measurement</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49</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r>
              <a:rPr lang="en-US" altLang="zh-TW" baseline="0" dirty="0" smtClean="0"/>
              <a:t>CRL Measurement</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50</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altLang="zh-TW" baseline="0" dirty="0" smtClean="0"/>
              <a:t>[</a:t>
            </a:r>
            <a:r>
              <a:rPr lang="zh-TW" altLang="en-US" baseline="0" dirty="0" smtClean="0"/>
              <a:t>手動</a:t>
            </a:r>
            <a:r>
              <a:rPr lang="en-US" altLang="zh-TW" baseline="0" dirty="0" smtClean="0"/>
              <a:t>&amp;</a:t>
            </a:r>
            <a:r>
              <a:rPr lang="zh-TW" altLang="en-US" baseline="0" dirty="0" smtClean="0"/>
              <a:t>自動 </a:t>
            </a:r>
            <a:r>
              <a:rPr lang="en-US" altLang="zh-TW" baseline="0" dirty="0" smtClean="0"/>
              <a:t>initial</a:t>
            </a:r>
            <a:r>
              <a:rPr lang="zh-TW" altLang="en-US" baseline="0" dirty="0" smtClean="0"/>
              <a:t>差異</a:t>
            </a:r>
            <a:r>
              <a:rPr lang="en-US" altLang="zh-TW" baseline="0" dirty="0" smtClean="0"/>
              <a:t> ]</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dirty="0" smtClean="0"/>
              <a:t>Snake model is sensitive to the noise.</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56</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altLang="zh-TW" baseline="0" dirty="0" smtClean="0"/>
              <a:t>[</a:t>
            </a:r>
            <a:r>
              <a:rPr lang="zh-TW" altLang="en-US" baseline="0" dirty="0" smtClean="0"/>
              <a:t>手動</a:t>
            </a:r>
            <a:r>
              <a:rPr lang="en-US" altLang="zh-TW" baseline="0" dirty="0" smtClean="0"/>
              <a:t>&amp;</a:t>
            </a:r>
            <a:r>
              <a:rPr lang="zh-TW" altLang="en-US" baseline="0" dirty="0" smtClean="0"/>
              <a:t>自動 </a:t>
            </a:r>
            <a:r>
              <a:rPr lang="en-US" altLang="zh-TW" baseline="0" dirty="0" smtClean="0"/>
              <a:t>initial</a:t>
            </a:r>
            <a:r>
              <a:rPr lang="zh-TW" altLang="en-US" baseline="0" dirty="0" smtClean="0"/>
              <a:t>差異</a:t>
            </a:r>
            <a:r>
              <a:rPr lang="en-US" altLang="zh-TW" baseline="0" dirty="0" smtClean="0"/>
              <a:t> ]</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dirty="0" smtClean="0"/>
              <a:t>Snake model is sensitive to the noise.</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57</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altLang="zh-TW" baseline="0" dirty="0" smtClean="0"/>
              <a:t>[</a:t>
            </a:r>
            <a:r>
              <a:rPr lang="zh-TW" altLang="en-US" baseline="0" dirty="0" smtClean="0"/>
              <a:t>手動</a:t>
            </a:r>
            <a:r>
              <a:rPr lang="en-US" altLang="zh-TW" baseline="0" dirty="0" smtClean="0"/>
              <a:t>&amp;</a:t>
            </a:r>
            <a:r>
              <a:rPr lang="zh-TW" altLang="en-US" baseline="0" dirty="0" smtClean="0"/>
              <a:t>自動 </a:t>
            </a:r>
            <a:r>
              <a:rPr lang="en-US" altLang="zh-TW" baseline="0" dirty="0" smtClean="0"/>
              <a:t>initial</a:t>
            </a:r>
            <a:r>
              <a:rPr lang="zh-TW" altLang="en-US" baseline="0" dirty="0" smtClean="0"/>
              <a:t>差異</a:t>
            </a:r>
            <a:r>
              <a:rPr lang="en-US" altLang="zh-TW" baseline="0" dirty="0" smtClean="0"/>
              <a:t> ]</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dirty="0" smtClean="0"/>
              <a:t>Snake model is sensitive to the noise.</a:t>
            </a:r>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58</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60</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61</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143000" y="685800"/>
            <a:ext cx="4572000" cy="3429000"/>
          </a:xfrm>
        </p:spPr>
      </p:sp>
      <p:sp>
        <p:nvSpPr>
          <p:cNvPr id="3" name="備忘稿版面配置區 2"/>
          <p:cNvSpPr>
            <a:spLocks noGrp="1"/>
          </p:cNvSpPr>
          <p:nvPr>
            <p:ph type="body" idx="1"/>
          </p:nvPr>
        </p:nvSpPr>
        <p:spPr/>
        <p:txBody>
          <a:bodyPr/>
          <a:lstStyle/>
          <a:p>
            <a:endParaRPr lang="en-US" altLang="zh-TW" baseline="0" dirty="0" smtClean="0"/>
          </a:p>
        </p:txBody>
      </p:sp>
      <p:sp>
        <p:nvSpPr>
          <p:cNvPr id="4" name="投影片編號版面配置區 3"/>
          <p:cNvSpPr>
            <a:spLocks noGrp="1"/>
          </p:cNvSpPr>
          <p:nvPr>
            <p:ph type="sldNum" sz="quarter" idx="10"/>
          </p:nvPr>
        </p:nvSpPr>
        <p:spPr/>
        <p:txBody>
          <a:bodyPr/>
          <a:lstStyle/>
          <a:p>
            <a:fld id="{1A678CF8-3AF4-4EE2-B944-C381143589B0}" type="slidenum">
              <a:rPr lang="en-GB" smtClean="0">
                <a:solidFill>
                  <a:prstClr val="white"/>
                </a:solidFill>
              </a:rPr>
              <a:pPr/>
              <a:t>62</a:t>
            </a:fld>
            <a:endParaRPr lang="en-GB">
              <a:solidFill>
                <a:prstClr val="white"/>
              </a:solidFill>
            </a:endParaRPr>
          </a:p>
        </p:txBody>
      </p:sp>
    </p:spTree>
    <p:extLst>
      <p:ext uri="{BB962C8B-B14F-4D97-AF65-F5344CB8AC3E}">
        <p14:creationId xmlns:p14="http://schemas.microsoft.com/office/powerpoint/2010/main" val="6682835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685800" y="1143000"/>
            <a:ext cx="5486400" cy="3086100"/>
          </a:xfrm>
          <a:ln/>
        </p:spPr>
      </p:sp>
      <p:sp>
        <p:nvSpPr>
          <p:cNvPr id="3277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113397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normAutofit/>
          </a:bodyPr>
          <a:lstStyle/>
          <a:p>
            <a:r>
              <a:rPr lang="zh-TW" altLang="en-US" dirty="0" smtClean="0"/>
              <a:t>首先是</a:t>
            </a:r>
            <a:r>
              <a:rPr lang="en-US" altLang="zh-TW" dirty="0" smtClean="0"/>
              <a:t>Introduction</a:t>
            </a:r>
            <a:r>
              <a:rPr lang="zh-TW" altLang="en-US" dirty="0" smtClean="0"/>
              <a:t> </a:t>
            </a:r>
            <a:endParaRPr lang="en-US" altLang="zh-TW" dirty="0" smtClean="0"/>
          </a:p>
          <a:p>
            <a:r>
              <a:rPr lang="zh-TW" altLang="en-US" dirty="0" smtClean="0"/>
              <a:t>影像導引訓練系統主要是開發一個模擬真實手術情境所設計的一套訓練系統</a:t>
            </a:r>
            <a:endParaRPr lang="en-US" altLang="zh-TW" dirty="0" smtClean="0"/>
          </a:p>
          <a:p>
            <a:r>
              <a:rPr lang="zh-TW" altLang="en-US" dirty="0" smtClean="0"/>
              <a:t>他的特色是</a:t>
            </a:r>
            <a:endParaRPr lang="en-US" altLang="zh-TW" dirty="0" smtClean="0"/>
          </a:p>
          <a:p>
            <a:r>
              <a:rPr lang="en-US" altLang="zh-TW" dirty="0" smtClean="0"/>
              <a:t>1.</a:t>
            </a:r>
          </a:p>
          <a:p>
            <a:r>
              <a:rPr lang="zh-TW" altLang="en-US" dirty="0" smtClean="0"/>
              <a:t>我們擁有一支假體的手部模型</a:t>
            </a:r>
            <a:endParaRPr lang="en-US" altLang="zh-TW" dirty="0" smtClean="0"/>
          </a:p>
          <a:p>
            <a:r>
              <a:rPr lang="zh-TW" altLang="en-US" dirty="0" smtClean="0"/>
              <a:t>透過電腦輔助顯示影像資訊 並且同步追蹤開刀流程 </a:t>
            </a:r>
            <a:endParaRPr lang="en-US" altLang="zh-TW" dirty="0" smtClean="0"/>
          </a:p>
          <a:p>
            <a:r>
              <a:rPr lang="en-US" altLang="zh-TW" dirty="0" smtClean="0"/>
              <a:t>2.</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開發這套系統是要透過光學追蹤系統</a:t>
            </a:r>
            <a:r>
              <a:rPr lang="en-US" altLang="zh-TW" dirty="0" smtClean="0"/>
              <a:t>(</a:t>
            </a:r>
            <a:r>
              <a:rPr lang="en-US" altLang="zh-TW" sz="1200" dirty="0" smtClean="0">
                <a:ea typeface="標楷體" pitchFamily="65" charset="-120"/>
              </a:rPr>
              <a:t>Optical tracking system</a:t>
            </a:r>
            <a:r>
              <a:rPr lang="en-US" altLang="zh-TW" dirty="0" smtClean="0"/>
              <a:t>)</a:t>
            </a:r>
            <a:r>
              <a:rPr lang="zh-TW" altLang="en-US" dirty="0" smtClean="0"/>
              <a:t>去做空間校正和定位  如此才能將真實手術空間與電腦模型空間整合在一起</a:t>
            </a:r>
            <a:endParaRPr lang="en-US" altLang="zh-TW" dirty="0" smtClean="0"/>
          </a:p>
          <a:p>
            <a:r>
              <a:rPr lang="en-US" altLang="zh-TW" dirty="0" smtClean="0"/>
              <a:t>3.</a:t>
            </a:r>
          </a:p>
          <a:p>
            <a:r>
              <a:rPr lang="zh-TW" altLang="en-US" dirty="0" smtClean="0"/>
              <a:t>通常這樣的影像引導系統  會應用在微創手術上</a:t>
            </a:r>
            <a:endParaRPr lang="en-US" altLang="zh-TW" dirty="0" smtClean="0"/>
          </a:p>
          <a:p>
            <a:r>
              <a:rPr lang="zh-TW" altLang="en-US" dirty="0" smtClean="0"/>
              <a:t>因為這樣的手術 沒有直接較大的傷口可以看到解剖結構 所以通常需要影像來做輔助  </a:t>
            </a:r>
            <a:endParaRPr lang="en-US" altLang="zh-TW" dirty="0" smtClean="0"/>
          </a:p>
          <a:p>
            <a:r>
              <a:rPr lang="zh-TW" altLang="en-US" dirty="0" smtClean="0"/>
              <a:t>同時在影像中 可以看到器具進入開刀範圍 來進行手術流程</a:t>
            </a:r>
            <a:endParaRPr lang="zh-TW" altLang="en-US" dirty="0"/>
          </a:p>
        </p:txBody>
      </p:sp>
    </p:spTree>
    <p:extLst>
      <p:ext uri="{BB962C8B-B14F-4D97-AF65-F5344CB8AC3E}">
        <p14:creationId xmlns:p14="http://schemas.microsoft.com/office/powerpoint/2010/main" val="1385959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normAutofit fontScale="92500" lnSpcReduction="10000"/>
          </a:bodyPr>
          <a:lstStyle/>
          <a:p>
            <a:r>
              <a:rPr lang="zh-TW" altLang="en-US" dirty="0" smtClean="0"/>
              <a:t>本論文所發表了系統 是針對超音波導引板機指手術 所開發的訓練系統</a:t>
            </a:r>
            <a:endParaRPr lang="en-US" altLang="zh-TW" dirty="0" smtClean="0"/>
          </a:p>
          <a:p>
            <a:r>
              <a:rPr lang="zh-TW" altLang="en-US" dirty="0" smtClean="0"/>
              <a:t>之後也設計了通用於其他形式微創手術的一個系統開發流程</a:t>
            </a:r>
            <a:endParaRPr lang="en-US" altLang="zh-TW" dirty="0" smtClean="0"/>
          </a:p>
          <a:p>
            <a:r>
              <a:rPr lang="en-US" altLang="zh-TW" dirty="0" smtClean="0"/>
              <a:t>1.</a:t>
            </a:r>
          </a:p>
          <a:p>
            <a:r>
              <a:rPr lang="zh-TW" altLang="en-US" dirty="0" smtClean="0"/>
              <a:t>首先簡單向各位介紹板機指手術</a:t>
            </a:r>
            <a:r>
              <a:rPr lang="en-US" altLang="zh-TW" dirty="0" smtClean="0"/>
              <a:t>:</a:t>
            </a:r>
          </a:p>
          <a:p>
            <a:r>
              <a:rPr lang="zh-TW" altLang="en-US" dirty="0" smtClean="0"/>
              <a:t>在</a:t>
            </a:r>
            <a:r>
              <a:rPr lang="en-US" altLang="zh-TW" dirty="0" smtClean="0"/>
              <a:t>A</a:t>
            </a:r>
            <a:r>
              <a:rPr lang="zh-TW" altLang="en-US" dirty="0" smtClean="0"/>
              <a:t>圖中</a:t>
            </a:r>
            <a:endParaRPr lang="en-US" altLang="zh-TW" dirty="0" smtClean="0"/>
          </a:p>
          <a:p>
            <a:r>
              <a:rPr lang="zh-TW" altLang="en-US" dirty="0" smtClean="0"/>
              <a:t>在人體結構手指組成中</a:t>
            </a:r>
            <a:r>
              <a:rPr lang="en-US" altLang="zh-TW" dirty="0" smtClean="0"/>
              <a:t>, tendon(</a:t>
            </a:r>
            <a:r>
              <a:rPr lang="zh-TW" altLang="en-US" dirty="0" smtClean="0"/>
              <a:t>也就是俗稱的肌腱</a:t>
            </a:r>
            <a:r>
              <a:rPr lang="en-US" altLang="zh-TW" dirty="0" smtClean="0"/>
              <a:t>)</a:t>
            </a:r>
            <a:r>
              <a:rPr lang="zh-TW" altLang="en-US" dirty="0" smtClean="0"/>
              <a:t>負責連結肌肉與骨頭並可控制手指的運動</a:t>
            </a:r>
            <a:r>
              <a:rPr lang="en-US" altLang="zh-TW" dirty="0" smtClean="0"/>
              <a:t>, </a:t>
            </a:r>
            <a:r>
              <a:rPr lang="zh-TW" altLang="en-US" dirty="0" smtClean="0"/>
              <a:t>正常運動情況下肌腱會在一個腔室內</a:t>
            </a:r>
            <a:r>
              <a:rPr lang="en-US" altLang="zh-TW" dirty="0" smtClean="0"/>
              <a:t>(pulley system)</a:t>
            </a:r>
            <a:r>
              <a:rPr lang="zh-TW" altLang="en-US" dirty="0" smtClean="0"/>
              <a:t>做平穩滑動</a:t>
            </a:r>
            <a:endParaRPr lang="en-US" altLang="zh-TW" dirty="0" smtClean="0"/>
          </a:p>
          <a:p>
            <a:r>
              <a:rPr lang="zh-TW" altLang="en-US" dirty="0" smtClean="0"/>
              <a:t>但是長期的過度使用將會造成肌腱發炎</a:t>
            </a:r>
            <a:r>
              <a:rPr lang="en-US" altLang="zh-TW" dirty="0" smtClean="0"/>
              <a:t>, </a:t>
            </a:r>
            <a:r>
              <a:rPr lang="zh-TW" altLang="en-US" dirty="0" smtClean="0"/>
              <a:t>當肌腱發炎越來越嚴重的時候將會產生一個小瘤</a:t>
            </a:r>
            <a:r>
              <a:rPr lang="en-US" altLang="zh-TW" dirty="0" smtClean="0"/>
              <a:t>,</a:t>
            </a:r>
            <a:r>
              <a:rPr lang="zh-TW" altLang="en-US" baseline="0" dirty="0" smtClean="0"/>
              <a:t> 而這個小瘤將會使得肌腱無法順利滑過腔室造成手指動作上之不便。</a:t>
            </a:r>
            <a:endParaRPr lang="en-US" altLang="zh-TW" baseline="0" dirty="0" smtClean="0"/>
          </a:p>
          <a:p>
            <a:r>
              <a:rPr lang="zh-TW" altLang="en-US" baseline="0" dirty="0" smtClean="0"/>
              <a:t>此種情況便是俗稱的板機指疾病。</a:t>
            </a:r>
            <a:endParaRPr lang="en-US" altLang="zh-TW" baseline="0" dirty="0" smtClean="0"/>
          </a:p>
          <a:p>
            <a:r>
              <a:rPr lang="en-US" altLang="zh-TW" dirty="0" smtClean="0"/>
              <a:t>2.</a:t>
            </a:r>
            <a:endParaRPr lang="zh-TW" altLang="en-US" dirty="0" smtClean="0"/>
          </a:p>
          <a:p>
            <a:r>
              <a:rPr lang="zh-TW" altLang="en-US" dirty="0" smtClean="0"/>
              <a:t>成大醫院醫師提出了以超音波導引的經皮解離手術</a:t>
            </a:r>
            <a:r>
              <a:rPr lang="en-US" altLang="zh-TW" dirty="0" smtClean="0"/>
              <a:t>, </a:t>
            </a:r>
            <a:r>
              <a:rPr lang="zh-TW" altLang="en-US" dirty="0" smtClean="0"/>
              <a:t>手術者一手拿著超音波探頭拍攝內部影像</a:t>
            </a:r>
            <a:r>
              <a:rPr lang="en-US" altLang="zh-TW" dirty="0" smtClean="0"/>
              <a:t>, </a:t>
            </a:r>
            <a:r>
              <a:rPr lang="zh-TW" altLang="en-US" dirty="0" smtClean="0"/>
              <a:t>而藉由超音波的影像資訊輔助另一手操作手術器具以進行</a:t>
            </a:r>
            <a:r>
              <a:rPr lang="en-US" altLang="zh-TW" dirty="0" smtClean="0"/>
              <a:t>pulley system</a:t>
            </a:r>
            <a:r>
              <a:rPr lang="zh-TW" altLang="en-US" dirty="0" smtClean="0"/>
              <a:t>內小留的切割手術。</a:t>
            </a:r>
            <a:endParaRPr lang="en-US" altLang="zh-TW" dirty="0" smtClean="0"/>
          </a:p>
          <a:p>
            <a:r>
              <a:rPr lang="zh-TW" altLang="en-US" dirty="0" smtClean="0"/>
              <a:t>然而要進行此手術，醫師們必須有足夠的經驗以準確且安全的完成手術。除此之外，目前很少文獻探討超音波導引解離手術的術前訓練。</a:t>
            </a:r>
            <a:endParaRPr lang="en-US" altLang="zh-TW" dirty="0" smtClean="0"/>
          </a:p>
          <a:p>
            <a:r>
              <a:rPr lang="zh-TW" altLang="en-US" dirty="0" smtClean="0"/>
              <a:t>因此，一個可以模擬手術環境的訓練系統以讓醫師們進行  術前訓練便相當重要。</a:t>
            </a:r>
            <a:endParaRPr lang="en-US" altLang="zh-TW" dirty="0" smtClean="0"/>
          </a:p>
          <a:p>
            <a:r>
              <a:rPr lang="en-US" altLang="zh-TW" dirty="0" smtClean="0"/>
              <a:t>(</a:t>
            </a:r>
            <a:r>
              <a:rPr lang="en-US" altLang="zh-TW" dirty="0" err="1" smtClean="0"/>
              <a:t>bcd</a:t>
            </a:r>
            <a:r>
              <a:rPr lang="en-US" altLang="zh-TW" dirty="0" smtClean="0"/>
              <a:t>)</a:t>
            </a:r>
            <a:r>
              <a:rPr lang="zh-TW" altLang="en-US" dirty="0" smtClean="0"/>
              <a:t>圖分別是這個手術的手術圖 意識圖 與超音波影像</a:t>
            </a:r>
            <a:endParaRPr lang="en-US" altLang="zh-TW" dirty="0" smtClean="0"/>
          </a:p>
          <a:p>
            <a:endParaRPr lang="en-US" altLang="zh-TW" dirty="0" smtClean="0"/>
          </a:p>
          <a:p>
            <a:r>
              <a:rPr lang="en-US" altLang="zh-TW" dirty="0" smtClean="0"/>
              <a:t>3.</a:t>
            </a:r>
            <a:r>
              <a:rPr lang="zh-TW" altLang="en-US" dirty="0" smtClean="0"/>
              <a:t>除了針對此手術進行訓練系統開發</a:t>
            </a:r>
            <a:endParaRPr lang="en-US" altLang="zh-TW" dirty="0" smtClean="0"/>
          </a:p>
          <a:p>
            <a:r>
              <a:rPr lang="zh-TW" altLang="en-US" dirty="0" smtClean="0"/>
              <a:t>我們也希望我們的系統可以通用於多種微創手術 其中包含之前與醫學院合作的人工關節置換計劃 </a:t>
            </a:r>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3878444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normAutofit lnSpcReduction="10000"/>
          </a:bodyPr>
          <a:lstStyle/>
          <a:p>
            <a:r>
              <a:rPr lang="zh-TW" altLang="en-US" dirty="0" smtClean="0"/>
              <a:t>這張</a:t>
            </a:r>
            <a:r>
              <a:rPr lang="en-US" altLang="zh-TW" dirty="0" smtClean="0"/>
              <a:t>slice</a:t>
            </a:r>
            <a:r>
              <a:rPr lang="zh-TW" altLang="en-US" dirty="0" smtClean="0"/>
              <a:t>是手術系統開發流程的</a:t>
            </a:r>
            <a:r>
              <a:rPr lang="en-US" altLang="zh-TW" dirty="0" smtClean="0"/>
              <a:t>diagram</a:t>
            </a:r>
            <a:r>
              <a:rPr lang="zh-TW" altLang="en-US" dirty="0" smtClean="0"/>
              <a:t> 和一些簡單方法介紹</a:t>
            </a:r>
            <a:endParaRPr lang="en-US" altLang="zh-TW" dirty="0" smtClean="0"/>
          </a:p>
          <a:p>
            <a:r>
              <a:rPr lang="en-US" altLang="zh-TW" dirty="0" smtClean="0"/>
              <a:t>1.</a:t>
            </a:r>
          </a:p>
          <a:p>
            <a:r>
              <a:rPr lang="zh-TW" altLang="en-US" dirty="0" smtClean="0"/>
              <a:t>第一部分是模型的建立</a:t>
            </a:r>
            <a:endParaRPr lang="en-US" altLang="zh-TW" dirty="0" smtClean="0"/>
          </a:p>
          <a:p>
            <a:r>
              <a:rPr lang="zh-TW" altLang="en-US" dirty="0" smtClean="0"/>
              <a:t>這部分是利用影像融合的技術  建立出手術所需要用到的模型與影像</a:t>
            </a:r>
            <a:endParaRPr lang="en-US" altLang="zh-TW" dirty="0" smtClean="0"/>
          </a:p>
          <a:p>
            <a:r>
              <a:rPr lang="zh-TW" altLang="en-US" dirty="0" smtClean="0"/>
              <a:t>我們有三組醫學影像 分別是真實</a:t>
            </a:r>
            <a:r>
              <a:rPr lang="en-US" altLang="zh-TW" dirty="0" smtClean="0"/>
              <a:t>MR US </a:t>
            </a:r>
            <a:r>
              <a:rPr lang="zh-TW" altLang="en-US" dirty="0" smtClean="0"/>
              <a:t>假體</a:t>
            </a:r>
            <a:r>
              <a:rPr lang="en-US" altLang="zh-TW" dirty="0" smtClean="0"/>
              <a:t>CT</a:t>
            </a:r>
            <a:r>
              <a:rPr lang="zh-TW" altLang="en-US" dirty="0" smtClean="0"/>
              <a:t> 首先會將超音波對</a:t>
            </a:r>
            <a:r>
              <a:rPr lang="en-US" altLang="zh-TW" dirty="0" smtClean="0"/>
              <a:t>MR(</a:t>
            </a:r>
            <a:r>
              <a:rPr lang="zh-TW" altLang="en-US" dirty="0" smtClean="0"/>
              <a:t>這部分主要是學長的碩論有詳細介紹</a:t>
            </a:r>
            <a:r>
              <a:rPr lang="en-US" altLang="zh-TW" dirty="0" smtClean="0"/>
              <a:t>)</a:t>
            </a:r>
          </a:p>
          <a:p>
            <a:r>
              <a:rPr lang="zh-TW" altLang="en-US" dirty="0" smtClean="0"/>
              <a:t>另外在將對好的</a:t>
            </a:r>
            <a:r>
              <a:rPr lang="en-US" altLang="zh-TW" dirty="0" smtClean="0"/>
              <a:t>US MR </a:t>
            </a:r>
            <a:r>
              <a:rPr lang="zh-TW" altLang="en-US" dirty="0" smtClean="0"/>
              <a:t>隊到假體</a:t>
            </a:r>
            <a:r>
              <a:rPr lang="en-US" altLang="zh-TW" dirty="0" smtClean="0"/>
              <a:t>CT </a:t>
            </a:r>
            <a:r>
              <a:rPr lang="zh-TW" altLang="en-US" dirty="0" smtClean="0"/>
              <a:t>這部分是承襲學長方法 除了利用</a:t>
            </a:r>
            <a:r>
              <a:rPr lang="en-US" altLang="zh-TW" dirty="0" smtClean="0"/>
              <a:t>warping function</a:t>
            </a:r>
            <a:r>
              <a:rPr lang="zh-TW" altLang="en-US" dirty="0" smtClean="0"/>
              <a:t> 在加上其他限制 將他方法改善到對位效果更好</a:t>
            </a:r>
            <a:endParaRPr lang="en-US" altLang="zh-TW" dirty="0" smtClean="0"/>
          </a:p>
          <a:p>
            <a:r>
              <a:rPr lang="en-US" altLang="zh-TW" dirty="0" smtClean="0"/>
              <a:t>2.</a:t>
            </a:r>
          </a:p>
          <a:p>
            <a:r>
              <a:rPr lang="zh-TW" altLang="en-US" dirty="0" smtClean="0"/>
              <a:t>當我們建立好我們的手術模型 必須將電腦模型空間與真實手術空間結合 </a:t>
            </a:r>
            <a:endParaRPr lang="en-US" altLang="zh-TW" dirty="0" smtClean="0"/>
          </a:p>
          <a:p>
            <a:r>
              <a:rPr lang="zh-TW" altLang="en-US" dirty="0" smtClean="0"/>
              <a:t>校正部分開發了一個三階段到校正方法  首先用常用的三種校正方法得到初始參數 在利用高斯牛頓法 </a:t>
            </a:r>
            <a:endParaRPr lang="en-US" altLang="zh-TW" dirty="0" smtClean="0"/>
          </a:p>
          <a:p>
            <a:r>
              <a:rPr lang="zh-TW" altLang="en-US" dirty="0" smtClean="0"/>
              <a:t>跌代收斂到一個最佳矩陣 最後調整對應點的位置 減少初始誤差 讓校正更準確</a:t>
            </a:r>
            <a:endParaRPr lang="en-US" altLang="zh-TW" dirty="0" smtClean="0"/>
          </a:p>
          <a:p>
            <a:r>
              <a:rPr lang="zh-TW" altLang="en-US" dirty="0" smtClean="0"/>
              <a:t>校正的準確度是很重要的 因為微創手術的範圍不大 影像 模型與器具之間的相對關西 誤差大很容易就即時呈現出來</a:t>
            </a:r>
          </a:p>
          <a:p>
            <a:r>
              <a:rPr lang="zh-TW" altLang="en-US" dirty="0" smtClean="0"/>
              <a:t>若校正的準確 系統得擬真度會更加  順暢度 也會更流暢</a:t>
            </a:r>
            <a:endParaRPr lang="en-US" altLang="zh-TW" dirty="0" smtClean="0"/>
          </a:p>
          <a:p>
            <a:r>
              <a:rPr lang="en-US" altLang="zh-TW" dirty="0" smtClean="0"/>
              <a:t>3.</a:t>
            </a:r>
          </a:p>
          <a:p>
            <a:r>
              <a:rPr lang="zh-TW" altLang="en-US" dirty="0" smtClean="0"/>
              <a:t>情境設計的部分 設計不同器具</a:t>
            </a:r>
            <a:r>
              <a:rPr lang="en-US" altLang="zh-TW" dirty="0" smtClean="0"/>
              <a:t>markers</a:t>
            </a:r>
            <a:r>
              <a:rPr lang="zh-TW" altLang="en-US" dirty="0" smtClean="0"/>
              <a:t>得黏貼位置 減少遮蔽效應</a:t>
            </a:r>
            <a:endParaRPr lang="en-US" altLang="zh-TW" dirty="0" smtClean="0"/>
          </a:p>
          <a:p>
            <a:r>
              <a:rPr lang="zh-TW" altLang="en-US" dirty="0" smtClean="0"/>
              <a:t>超音波截面呈現 是將真實空間轉換回影像空間 得到在影像中的相對位置 同時也顯示器具進入影像 超音波的呈現方式</a:t>
            </a:r>
            <a:endParaRPr lang="en-US" altLang="zh-TW" dirty="0" smtClean="0"/>
          </a:p>
        </p:txBody>
      </p:sp>
    </p:spTree>
    <p:extLst>
      <p:ext uri="{BB962C8B-B14F-4D97-AF65-F5344CB8AC3E}">
        <p14:creationId xmlns:p14="http://schemas.microsoft.com/office/powerpoint/2010/main" val="3548234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685800" y="1143000"/>
            <a:ext cx="5486400" cy="3086100"/>
          </a:xfrm>
          <a:ln/>
        </p:spPr>
      </p:sp>
      <p:sp>
        <p:nvSpPr>
          <p:cNvPr id="32771" name="Rectangle 3"/>
          <p:cNvSpPr>
            <a:spLocks noGrp="1" noChangeArrowheads="1"/>
          </p:cNvSpPr>
          <p:nvPr>
            <p:ph type="body" idx="1"/>
          </p:nvPr>
        </p:nvSpPr>
        <p:spPr/>
        <p:txBody>
          <a:bodyPr/>
          <a:lstStyle/>
          <a:p>
            <a:r>
              <a:rPr lang="zh-TW" altLang="en-US" dirty="0" smtClean="0"/>
              <a:t>各位老師、學長姊、學弟妹大家好，我是吳旻珊</a:t>
            </a:r>
            <a:endParaRPr lang="en-US" altLang="zh-TW"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zh-TW" altLang="en-US" dirty="0" smtClean="0"/>
              <a:t>我的碩論題目是</a:t>
            </a:r>
            <a:r>
              <a:rPr lang="en-US" altLang="zh-TW" sz="1200" b="1" dirty="0" smtClean="0">
                <a:solidFill>
                  <a:schemeClr val="tx1">
                    <a:lumMod val="60000"/>
                    <a:lumOff val="40000"/>
                  </a:schemeClr>
                </a:solidFill>
                <a:latin typeface="+mj-ea"/>
              </a:rPr>
              <a:t>……</a:t>
            </a:r>
          </a:p>
          <a:p>
            <a:pPr marL="0" marR="0" indent="0" algn="l" defTabSz="914400" rtl="0" eaLnBrk="1" fontAlgn="base" latinLnBrk="0" hangingPunct="1">
              <a:lnSpc>
                <a:spcPct val="100000"/>
              </a:lnSpc>
              <a:spcBef>
                <a:spcPct val="30000"/>
              </a:spcBef>
              <a:spcAft>
                <a:spcPct val="0"/>
              </a:spcAft>
              <a:buClrTx/>
              <a:buSzTx/>
              <a:buFontTx/>
              <a:buNone/>
              <a:tabLst/>
              <a:defRPr/>
            </a:pPr>
            <a:r>
              <a:rPr lang="zh-TW" altLang="en-US" sz="1200" b="0" dirty="0" smtClean="0">
                <a:solidFill>
                  <a:schemeClr val="tx1">
                    <a:lumMod val="60000"/>
                    <a:lumOff val="40000"/>
                  </a:schemeClr>
                </a:solidFill>
              </a:rPr>
              <a:t>我的指導教授是孫永年老師</a:t>
            </a:r>
          </a:p>
          <a:p>
            <a:endParaRPr lang="en-GB" dirty="0"/>
          </a:p>
        </p:txBody>
      </p:sp>
    </p:spTree>
    <p:extLst>
      <p:ext uri="{BB962C8B-B14F-4D97-AF65-F5344CB8AC3E}">
        <p14:creationId xmlns:p14="http://schemas.microsoft.com/office/powerpoint/2010/main" val="208404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r>
              <a:rPr lang="en-US" altLang="zh-TW" dirty="0" smtClean="0"/>
              <a:t>[ </a:t>
            </a:r>
            <a:r>
              <a:rPr lang="zh-TW" altLang="en-US" dirty="0" smtClean="0"/>
              <a:t>第一孕期胎兒超音波檢查</a:t>
            </a:r>
            <a:r>
              <a:rPr lang="en-US" altLang="zh-TW" dirty="0" smtClean="0"/>
              <a:t>: NTT/ CRL ]</a:t>
            </a:r>
          </a:p>
          <a:p>
            <a:r>
              <a:rPr lang="zh-TW" altLang="en-US" dirty="0" smtClean="0"/>
              <a:t>因為超音波具有低成本、非侵入性、即時的特性，所以現今超音波檢查已廣泛使用於產前胎兒的生長檢查。</a:t>
            </a:r>
            <a:endParaRPr lang="en-US" altLang="zh-TW"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000" dirty="0" smtClean="0"/>
              <a:t>第一孕期大約是</a:t>
            </a:r>
            <a:r>
              <a:rPr lang="en-US" altLang="zh-TW" sz="2000" dirty="0" smtClean="0"/>
              <a:t>11~13+6</a:t>
            </a:r>
            <a:r>
              <a:rPr lang="zh-TW" altLang="en-US" sz="2000" dirty="0" smtClean="0"/>
              <a:t>天會利用超音波影像作兩項重要臨床參數量測：胎兒頸部透明帶厚度</a:t>
            </a:r>
            <a:r>
              <a:rPr lang="en-US" altLang="zh-TW" sz="2000" dirty="0" smtClean="0"/>
              <a:t>&amp;</a:t>
            </a:r>
            <a:r>
              <a:rPr lang="zh-TW" altLang="en-US" sz="2000" dirty="0" smtClean="0"/>
              <a:t>身長</a:t>
            </a:r>
            <a:endParaRPr lang="en-US" altLang="zh-TW" sz="2000" dirty="0" smtClean="0"/>
          </a:p>
          <a:p>
            <a:pPr marL="0" marR="0" lvl="1" indent="0" algn="l" defTabSz="914400" rtl="0" eaLnBrk="1" fontAlgn="base" latinLnBrk="0" hangingPunct="1">
              <a:lnSpc>
                <a:spcPct val="100000"/>
              </a:lnSpc>
              <a:spcBef>
                <a:spcPct val="30000"/>
              </a:spcBef>
              <a:spcAft>
                <a:spcPct val="0"/>
              </a:spcAft>
              <a:buClrTx/>
              <a:buSzTx/>
              <a:buFontTx/>
              <a:buNone/>
              <a:tabLst/>
              <a:defRPr/>
            </a:pPr>
            <a:r>
              <a:rPr lang="en-US" altLang="zh-TW" sz="2000" dirty="0" smtClean="0"/>
              <a:t>NT</a:t>
            </a:r>
            <a:r>
              <a:rPr lang="zh-TW" altLang="en-US" sz="2000" dirty="0" smtClean="0"/>
              <a:t>是指在第一孕期胎兒頸部後方會有一小塊積水的空腔，</a:t>
            </a:r>
            <a:r>
              <a:rPr lang="en-US" altLang="zh-TW" sz="2000" dirty="0" smtClean="0"/>
              <a:t>NT</a:t>
            </a:r>
            <a:r>
              <a:rPr lang="zh-TW" altLang="zh-TW" sz="2000" dirty="0" smtClean="0"/>
              <a:t>異常增厚顯示胎兒可能有遺傳上或基因上的缺陷。</a:t>
            </a:r>
            <a:endParaRPr lang="fr-FR" altLang="zh-TW" sz="2000" dirty="0" smtClean="0">
              <a:solidFill>
                <a:srgbClr val="42607C"/>
              </a:solidFill>
            </a:endParaRPr>
          </a:p>
          <a:p>
            <a:pPr marL="0" marR="0" lvl="1" indent="0" algn="l" defTabSz="914400" rtl="0" eaLnBrk="1" fontAlgn="base" latinLnBrk="0" hangingPunct="1">
              <a:lnSpc>
                <a:spcPct val="100000"/>
              </a:lnSpc>
              <a:spcBef>
                <a:spcPct val="30000"/>
              </a:spcBef>
              <a:spcAft>
                <a:spcPct val="0"/>
              </a:spcAft>
              <a:buClrTx/>
              <a:buSzTx/>
              <a:buFontTx/>
              <a:buNone/>
              <a:tabLst/>
              <a:defRPr/>
            </a:pPr>
            <a:r>
              <a:rPr lang="zh-TW" altLang="en-US" sz="2000" dirty="0" smtClean="0"/>
              <a:t>因此，量測</a:t>
            </a:r>
            <a:r>
              <a:rPr lang="en-US" altLang="zh-TW" sz="2000" dirty="0" smtClean="0"/>
              <a:t>NTT</a:t>
            </a:r>
            <a:r>
              <a:rPr lang="zh-TW" altLang="en-US" sz="2000" dirty="0" smtClean="0"/>
              <a:t>已被納入標準超音波檢查程序裡，</a:t>
            </a:r>
            <a:endParaRPr lang="zh-TW" altLang="en-US" dirty="0"/>
          </a:p>
        </p:txBody>
      </p:sp>
    </p:spTree>
    <p:extLst>
      <p:ext uri="{BB962C8B-B14F-4D97-AF65-F5344CB8AC3E}">
        <p14:creationId xmlns:p14="http://schemas.microsoft.com/office/powerpoint/2010/main" val="934518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3162784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33968235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499895263"/>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53597"/>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625650806"/>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142544329"/>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47395262"/>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876373" y="327034"/>
            <a:ext cx="2315633" cy="5249863"/>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929467" y="327034"/>
            <a:ext cx="6743700" cy="52498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485103707"/>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2929468" y="327025"/>
            <a:ext cx="9262533" cy="1017588"/>
          </a:xfr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3731684" y="1538288"/>
            <a:ext cx="8221133" cy="4038600"/>
          </a:xfrm>
        </p:spPr>
        <p:txBody>
          <a:bodyPr/>
          <a:lstStyle/>
          <a:p>
            <a:endParaRPr lang="zh-TW" altLang="en-US"/>
          </a:p>
        </p:txBody>
      </p:sp>
    </p:spTree>
    <p:extLst>
      <p:ext uri="{BB962C8B-B14F-4D97-AF65-F5344CB8AC3E}">
        <p14:creationId xmlns:p14="http://schemas.microsoft.com/office/powerpoint/2010/main" val="3240968982"/>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2929468" y="327025"/>
            <a:ext cx="9262533" cy="1017588"/>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731690"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7"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055108293"/>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8220" name="Picture 28" descr="circ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17834" y="3938588"/>
            <a:ext cx="4974167" cy="2919412"/>
          </a:xfrm>
          <a:prstGeom prst="rect">
            <a:avLst/>
          </a:prstGeom>
          <a:noFill/>
          <a:extLst>
            <a:ext uri="{909E8E84-426E-40DD-AFC4-6F175D3DCCD1}">
              <a14:hiddenFill xmlns:a14="http://schemas.microsoft.com/office/drawing/2010/main">
                <a:solidFill>
                  <a:srgbClr val="FFFFFF"/>
                </a:solidFill>
              </a14:hiddenFill>
            </a:ext>
          </a:extLst>
        </p:spPr>
      </p:pic>
      <p:sp>
        <p:nvSpPr>
          <p:cNvPr id="8216" name="Oval 24"/>
          <p:cNvSpPr>
            <a:spLocks noChangeArrowheads="1"/>
          </p:cNvSpPr>
          <p:nvPr userDrawn="1"/>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6" name="Picture 2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663"/>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7"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
        <p:nvSpPr>
          <p:cNvPr id="8197" name="Rectangle 5"/>
          <p:cNvSpPr>
            <a:spLocks noGrp="1" noChangeArrowheads="1"/>
          </p:cNvSpPr>
          <p:nvPr>
            <p:ph type="ctrTitle"/>
          </p:nvPr>
        </p:nvSpPr>
        <p:spPr>
          <a:xfrm>
            <a:off x="1297518" y="2735264"/>
            <a:ext cx="9749367" cy="1074737"/>
          </a:xfrm>
          <a:solidFill>
            <a:srgbClr val="FFFFFF">
              <a:alpha val="40000"/>
            </a:srgbClr>
          </a:solidFill>
        </p:spPr>
        <p:txBody>
          <a:bodyPr/>
          <a:lstStyle>
            <a:lvl1pPr algn="ctr">
              <a:defRPr sz="4000">
                <a:solidFill>
                  <a:srgbClr val="003399"/>
                </a:solidFill>
              </a:defRPr>
            </a:lvl1pPr>
          </a:lstStyle>
          <a:p>
            <a:pPr lvl="0"/>
            <a:r>
              <a:rPr lang="en-US" noProof="0" smtClean="0"/>
              <a:t>Click to edit Master title style</a:t>
            </a:r>
          </a:p>
        </p:txBody>
      </p:sp>
    </p:spTree>
    <p:extLst>
      <p:ext uri="{BB962C8B-B14F-4D97-AF65-F5344CB8AC3E}">
        <p14:creationId xmlns:p14="http://schemas.microsoft.com/office/powerpoint/2010/main" val="1864076967"/>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990053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2"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3"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99331607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3151488757"/>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731685"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1"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65312100"/>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941920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02884921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023649"/>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865488026"/>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684452217"/>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69437695"/>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876368" y="327026"/>
            <a:ext cx="2315633" cy="5249863"/>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929467" y="327026"/>
            <a:ext cx="6743700" cy="52498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361733343"/>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2929467" y="327025"/>
            <a:ext cx="9262533" cy="1017588"/>
          </a:xfr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3731684" y="1538288"/>
            <a:ext cx="8221133" cy="4038600"/>
          </a:xfrm>
        </p:spPr>
        <p:txBody>
          <a:bodyPr/>
          <a:lstStyle/>
          <a:p>
            <a:endParaRPr lang="zh-TW" altLang="en-US"/>
          </a:p>
        </p:txBody>
      </p:sp>
    </p:spTree>
    <p:extLst>
      <p:ext uri="{BB962C8B-B14F-4D97-AF65-F5344CB8AC3E}">
        <p14:creationId xmlns:p14="http://schemas.microsoft.com/office/powerpoint/2010/main" val="92118736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CE6FF54C-8E5A-4BB6-BA4A-C15436B58930}"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67473946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2929467" y="327025"/>
            <a:ext cx="9262533" cy="1017588"/>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731685"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1"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0869102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B69C2899-E41A-40E9-8A47-A7CE996085CD}"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067805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1" y="1709747"/>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1" y="4589472"/>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F9128198-2F7A-497E-912F-98BD39371E13}"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393667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6"/>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6"/>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506DEAB4-6C53-40E6-96FF-AEB783CF8474}"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97504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40317" y="365129"/>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40319" y="2505075"/>
            <a:ext cx="5158316"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71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solidFill>
                <a:srgbClr val="000000"/>
              </a:solidFill>
            </a:endParaRPr>
          </a:p>
        </p:txBody>
      </p:sp>
      <p:sp>
        <p:nvSpPr>
          <p:cNvPr id="8" name="頁尾版面配置區 7"/>
          <p:cNvSpPr>
            <a:spLocks noGrp="1"/>
          </p:cNvSpPr>
          <p:nvPr>
            <p:ph type="ftr" sz="quarter" idx="11"/>
          </p:nvPr>
        </p:nvSpPr>
        <p:spPr/>
        <p:txBody>
          <a:bodyPr/>
          <a:lstStyle>
            <a:lvl1pPr>
              <a:defRPr/>
            </a:lvl1pPr>
          </a:lstStyle>
          <a:p>
            <a:endParaRPr lang="en-US" altLang="zh-TW">
              <a:solidFill>
                <a:srgbClr val="000000"/>
              </a:solidFill>
            </a:endParaRPr>
          </a:p>
        </p:txBody>
      </p:sp>
      <p:sp>
        <p:nvSpPr>
          <p:cNvPr id="9" name="投影片編號版面配置區 8"/>
          <p:cNvSpPr>
            <a:spLocks noGrp="1"/>
          </p:cNvSpPr>
          <p:nvPr>
            <p:ph type="sldNum" sz="quarter" idx="12"/>
          </p:nvPr>
        </p:nvSpPr>
        <p:spPr/>
        <p:txBody>
          <a:bodyPr/>
          <a:lstStyle>
            <a:lvl1pPr>
              <a:defRPr/>
            </a:lvl1pPr>
          </a:lstStyle>
          <a:p>
            <a:fld id="{808D365D-C855-4875-982E-0E00784FDFCD}"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942346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solidFill>
                <a:srgbClr val="000000"/>
              </a:solidFill>
            </a:endParaRPr>
          </a:p>
        </p:txBody>
      </p:sp>
      <p:sp>
        <p:nvSpPr>
          <p:cNvPr id="4" name="頁尾版面配置區 3"/>
          <p:cNvSpPr>
            <a:spLocks noGrp="1"/>
          </p:cNvSpPr>
          <p:nvPr>
            <p:ph type="ftr" sz="quarter" idx="11"/>
          </p:nvPr>
        </p:nvSpPr>
        <p:spPr/>
        <p:txBody>
          <a:bodyPr/>
          <a:lstStyle>
            <a:lvl1pPr>
              <a:defRPr/>
            </a:lvl1pPr>
          </a:lstStyle>
          <a:p>
            <a:endParaRPr lang="en-US" altLang="zh-TW">
              <a:solidFill>
                <a:srgbClr val="000000"/>
              </a:solidFill>
            </a:endParaRPr>
          </a:p>
        </p:txBody>
      </p:sp>
      <p:sp>
        <p:nvSpPr>
          <p:cNvPr id="5" name="投影片編號版面配置區 4"/>
          <p:cNvSpPr>
            <a:spLocks noGrp="1"/>
          </p:cNvSpPr>
          <p:nvPr>
            <p:ph type="sldNum" sz="quarter" idx="12"/>
          </p:nvPr>
        </p:nvSpPr>
        <p:spPr/>
        <p:txBody>
          <a:bodyPr/>
          <a:lstStyle>
            <a:lvl1pPr>
              <a:defRPr/>
            </a:lvl1pPr>
          </a:lstStyle>
          <a:p>
            <a:fld id="{BCCFE899-D5E4-4D93-8D32-B4F4A867E887}"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782912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solidFill>
                <a:srgbClr val="000000"/>
              </a:solidFill>
            </a:endParaRPr>
          </a:p>
        </p:txBody>
      </p:sp>
      <p:sp>
        <p:nvSpPr>
          <p:cNvPr id="3" name="頁尾版面配置區 2"/>
          <p:cNvSpPr>
            <a:spLocks noGrp="1"/>
          </p:cNvSpPr>
          <p:nvPr>
            <p:ph type="ftr" sz="quarter" idx="11"/>
          </p:nvPr>
        </p:nvSpPr>
        <p:spPr/>
        <p:txBody>
          <a:bodyPr/>
          <a:lstStyle>
            <a:lvl1pPr>
              <a:defRPr/>
            </a:lvl1pPr>
          </a:lstStyle>
          <a:p>
            <a:endParaRPr lang="en-US" altLang="zh-TW">
              <a:solidFill>
                <a:srgbClr val="000000"/>
              </a:solidFill>
            </a:endParaRPr>
          </a:p>
        </p:txBody>
      </p:sp>
      <p:sp>
        <p:nvSpPr>
          <p:cNvPr id="4" name="投影片編號版面配置區 3"/>
          <p:cNvSpPr>
            <a:spLocks noGrp="1"/>
          </p:cNvSpPr>
          <p:nvPr>
            <p:ph type="sldNum" sz="quarter" idx="12"/>
          </p:nvPr>
        </p:nvSpPr>
        <p:spPr/>
        <p:txBody>
          <a:bodyPr/>
          <a:lstStyle>
            <a:lvl1pPr>
              <a:defRPr/>
            </a:lvl1pPr>
          </a:lstStyle>
          <a:p>
            <a:fld id="{8B3A2ECF-4537-4718-8C8C-FCCABAD51DF6}"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655041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40323" y="457200"/>
            <a:ext cx="393276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717" y="98743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40323"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4BA1DE76-381D-4122-9D80-7B47990F4732}"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042996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1247422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40323" y="457200"/>
            <a:ext cx="393276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717" y="987434"/>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40323"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4423478D-B1CF-4842-9162-DD61BF733C5E}"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421125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81C3DF2C-DD42-4997-B89A-B09102C35572}"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169970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47"/>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47"/>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9660CFBF-4D1A-4BFB-A80D-07AE5CB86D2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044037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09600" y="1600206"/>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6"/>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609600" y="6245225"/>
            <a:ext cx="2844800" cy="476250"/>
          </a:xfrm>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a:xfrm>
            <a:off x="4165600" y="6245225"/>
            <a:ext cx="3860800" cy="476250"/>
          </a:xfrm>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a:xfrm>
            <a:off x="8737600" y="6245225"/>
            <a:ext cx="2844800" cy="476250"/>
          </a:xfrm>
        </p:spPr>
        <p:txBody>
          <a:bodyPr/>
          <a:lstStyle>
            <a:lvl1pPr>
              <a:defRPr/>
            </a:lvl1pPr>
          </a:lstStyle>
          <a:p>
            <a:fld id="{820EEB9B-9ACF-4FC2-A3CD-7A49A606E6C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3116280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6"/>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6197600" y="1600200"/>
            <a:ext cx="5384800" cy="21859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197600" y="3938597"/>
            <a:ext cx="5384800" cy="2187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5"/>
          <p:cNvSpPr>
            <a:spLocks noGrp="1"/>
          </p:cNvSpPr>
          <p:nvPr>
            <p:ph type="dt" sz="half" idx="10"/>
          </p:nvPr>
        </p:nvSpPr>
        <p:spPr>
          <a:xfrm>
            <a:off x="609600" y="6245225"/>
            <a:ext cx="2844800" cy="476250"/>
          </a:xfrm>
        </p:spPr>
        <p:txBody>
          <a:bodyPr/>
          <a:lstStyle>
            <a:lvl1pPr>
              <a:defRPr/>
            </a:lvl1pPr>
          </a:lstStyle>
          <a:p>
            <a:endParaRPr lang="en-US" altLang="zh-TW">
              <a:solidFill>
                <a:srgbClr val="000000"/>
              </a:solidFill>
            </a:endParaRPr>
          </a:p>
        </p:txBody>
      </p:sp>
      <p:sp>
        <p:nvSpPr>
          <p:cNvPr id="7" name="頁尾版面配置區 6"/>
          <p:cNvSpPr>
            <a:spLocks noGrp="1"/>
          </p:cNvSpPr>
          <p:nvPr>
            <p:ph type="ftr" sz="quarter" idx="11"/>
          </p:nvPr>
        </p:nvSpPr>
        <p:spPr>
          <a:xfrm>
            <a:off x="4165600" y="6245225"/>
            <a:ext cx="3860800" cy="476250"/>
          </a:xfrm>
        </p:spPr>
        <p:txBody>
          <a:bodyPr/>
          <a:lstStyle>
            <a:lvl1pPr>
              <a:defRPr/>
            </a:lvl1pPr>
          </a:lstStyle>
          <a:p>
            <a:endParaRPr lang="en-US" altLang="zh-TW">
              <a:solidFill>
                <a:srgbClr val="000000"/>
              </a:solidFill>
            </a:endParaRPr>
          </a:p>
        </p:txBody>
      </p:sp>
      <p:sp>
        <p:nvSpPr>
          <p:cNvPr id="8" name="投影片編號版面配置區 7"/>
          <p:cNvSpPr>
            <a:spLocks noGrp="1"/>
          </p:cNvSpPr>
          <p:nvPr>
            <p:ph type="sldNum" sz="quarter" idx="12"/>
          </p:nvPr>
        </p:nvSpPr>
        <p:spPr>
          <a:xfrm>
            <a:off x="8737600" y="6245225"/>
            <a:ext cx="2844800" cy="476250"/>
          </a:xfrm>
        </p:spPr>
        <p:txBody>
          <a:bodyPr/>
          <a:lstStyle>
            <a:lvl1pPr>
              <a:defRPr/>
            </a:lvl1pPr>
          </a:lstStyle>
          <a:p>
            <a:fld id="{E2694044-C8E0-4DEE-AEFB-D68C75EBC066}"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922589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34"/>
            <a:ext cx="103632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BE0AFFF-AB18-4768-80E7-ADF43885B44B}"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7458472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25AB8AD-6592-4683-BBBD-8BC896F24062}"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4836618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9"/>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14889E-3670-4922-AF32-2744054751ED}"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4135706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56AFA9-F377-49C4-9109-B20737DA6F49}"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1371932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DEEA4661-439E-4198-AF43-D020C605917C}"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678333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1" y="1709746"/>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1" y="458947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33153951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76FFD3A-CA31-44DE-A781-D43095B31C67}"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176047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BF8DF21-DE59-40D5-8688-E3D8D69D5CFB}"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026909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A5C136D-3176-476B-83C3-0D60C7F1DFE1}"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7295088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18044FC-42FF-4AD0-B137-351C34E31DE9}"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7673331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BFC5D8A-9641-471D-AA41-DE037924D94A}"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670176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47"/>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47"/>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309C49D-D581-47F1-8176-EFCA209720F9}"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8569186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34"/>
            <a:ext cx="103632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BE0AFFF-AB18-4768-80E7-ADF43885B44B}"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825460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25AB8AD-6592-4683-BBBD-8BC896F24062}"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16624194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9"/>
            <a:ext cx="103632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14889E-3670-4922-AF32-2744054751ED}"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40723613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556AFA9-F377-49C4-9109-B20737DA6F49}"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6391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40852844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DEEA4661-439E-4198-AF43-D020C605917C}"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424449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76FFD3A-CA31-44DE-A781-D43095B31C67}"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3707476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BF8DF21-DE59-40D5-8688-E3D8D69D5CFB}"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0204406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A5C136D-3176-476B-83C3-0D60C7F1DFE1}"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3179959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18044FC-42FF-4AD0-B137-351C34E31DE9}"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17035623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BFC5D8A-9641-471D-AA41-DE037924D94A}"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4035729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9200" y="274647"/>
            <a:ext cx="27432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09600" y="274647"/>
            <a:ext cx="8026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309C49D-D581-47F1-8176-EFCA209720F9}" type="slidenum">
              <a:rPr lang="en-US" altLang="zh-CN">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9539873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5" name="Group 4"/>
          <p:cNvGrpSpPr/>
          <p:nvPr/>
        </p:nvGrpSpPr>
        <p:grpSpPr>
          <a:xfrm>
            <a:off x="3048" y="0"/>
            <a:ext cx="12188952" cy="6858000"/>
            <a:chOff x="3048" y="0"/>
            <a:chExt cx="12188952" cy="6858000"/>
          </a:xfrm>
        </p:grpSpPr>
        <p:sp>
          <p:nvSpPr>
            <p:cNvPr id="4" name="Rectangle 3"/>
            <p:cNvSpPr/>
            <p:nvPr/>
          </p:nvSpPr>
          <p:spPr>
            <a:xfrm>
              <a:off x="3048" y="0"/>
              <a:ext cx="12188952"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800">
                <a:solidFill>
                  <a:prstClr val="black"/>
                </a:solidFill>
              </a:endParaRPr>
            </a:p>
          </p:txBody>
        </p:sp>
        <p:grpSp>
          <p:nvGrpSpPr>
            <p:cNvPr id="6" name="Group 17"/>
            <p:cNvGrpSpPr/>
            <p:nvPr/>
          </p:nvGrpSpPr>
          <p:grpSpPr>
            <a:xfrm>
              <a:off x="1574798" y="3537161"/>
              <a:ext cx="9144001" cy="196717"/>
              <a:chOff x="1523999" y="4379129"/>
              <a:chExt cx="9144001" cy="196717"/>
            </a:xfrm>
          </p:grpSpPr>
          <p:sp>
            <p:nvSpPr>
              <p:cNvPr id="19" name="Rectangle 18" descr="Gold bar"/>
              <p:cNvSpPr>
                <a:spLocks noChangeArrowheads="1"/>
              </p:cNvSpPr>
              <p:nvPr/>
            </p:nvSpPr>
            <p:spPr bwMode="auto">
              <a:xfrm rot="16200000" flipH="1">
                <a:off x="2949872" y="2953256"/>
                <a:ext cx="196717" cy="3048463"/>
              </a:xfrm>
              <a:prstGeom prst="rect">
                <a:avLst/>
              </a:prstGeom>
              <a:solidFill>
                <a:schemeClr val="accent1"/>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20" name="Rectangle 19" descr="Orange bar"/>
              <p:cNvSpPr>
                <a:spLocks noChangeArrowheads="1"/>
              </p:cNvSpPr>
              <p:nvPr/>
            </p:nvSpPr>
            <p:spPr bwMode="auto">
              <a:xfrm rot="16200000" flipH="1">
                <a:off x="5998335" y="2953256"/>
                <a:ext cx="196717" cy="3048463"/>
              </a:xfrm>
              <a:prstGeom prst="rect">
                <a:avLst/>
              </a:prstGeom>
              <a:solidFill>
                <a:schemeClr val="accent4"/>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21" name="Rectangle 20" descr="Slate bar"/>
              <p:cNvSpPr>
                <a:spLocks noChangeArrowheads="1"/>
              </p:cNvSpPr>
              <p:nvPr/>
            </p:nvSpPr>
            <p:spPr bwMode="auto">
              <a:xfrm rot="16200000" flipH="1">
                <a:off x="9045410" y="2953256"/>
                <a:ext cx="196717" cy="3048463"/>
              </a:xfrm>
              <a:prstGeom prst="rect">
                <a:avLst/>
              </a:prstGeom>
              <a:solidFill>
                <a:schemeClr val="accent6"/>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a:solidFill>
                    <a:prstClr val="black"/>
                  </a:solidFill>
                  <a:latin typeface="Times New Roman" panose="02020603050405020304" pitchFamily="18" charset="0"/>
                </a:endParaRPr>
              </a:p>
            </p:txBody>
          </p:sp>
        </p:grpSp>
      </p:grpSp>
      <p:sp>
        <p:nvSpPr>
          <p:cNvPr id="3" name="Subtitle 2"/>
          <p:cNvSpPr>
            <a:spLocks noGrp="1"/>
          </p:cNvSpPr>
          <p:nvPr>
            <p:ph type="subTitle" idx="1"/>
          </p:nvPr>
        </p:nvSpPr>
        <p:spPr>
          <a:xfrm>
            <a:off x="1524000" y="4056115"/>
            <a:ext cx="9144000" cy="1655762"/>
          </a:xfrm>
          <a:prstGeom prst="rect">
            <a:avLst/>
          </a:prstGeom>
        </p:spPr>
        <p:txBody>
          <a:bodyPr/>
          <a:lstStyle>
            <a:lvl1pPr marL="0" indent="0" algn="ctr">
              <a:buNone/>
              <a:defRPr sz="2400">
                <a:solidFill>
                  <a:schemeClr val="tx1"/>
                </a:solidFill>
                <a:latin typeface="Times New Roman" pitchFamily="18" charset="0"/>
                <a:cs typeface="Times New Roman"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dirty="0" smtClean="0"/>
              <a:t>按一下以編輯母片副標題樣式</a:t>
            </a:r>
            <a:endParaRPr lang="en-US" dirty="0"/>
          </a:p>
        </p:txBody>
      </p:sp>
      <p:sp>
        <p:nvSpPr>
          <p:cNvPr id="2" name="Title 1"/>
          <p:cNvSpPr>
            <a:spLocks noGrp="1"/>
          </p:cNvSpPr>
          <p:nvPr>
            <p:ph type="ctrTitle"/>
          </p:nvPr>
        </p:nvSpPr>
        <p:spPr>
          <a:xfrm>
            <a:off x="1524000" y="912610"/>
            <a:ext cx="9144000" cy="2387600"/>
          </a:xfrm>
          <a:prstGeom prst="rect">
            <a:avLst/>
          </a:prstGeom>
        </p:spPr>
        <p:txBody>
          <a:bodyPr anchor="b"/>
          <a:lstStyle>
            <a:lvl1pPr algn="ctr">
              <a:defRPr sz="6000">
                <a:solidFill>
                  <a:schemeClr val="tx2"/>
                </a:solidFill>
                <a:latin typeface="Times New Roman" pitchFamily="18" charset="0"/>
                <a:cs typeface="Times New Roman" pitchFamily="18" charset="0"/>
              </a:defRPr>
            </a:lvl1pPr>
          </a:lstStyle>
          <a:p>
            <a:r>
              <a:rPr lang="zh-TW" altLang="en-US" dirty="0" smtClean="0"/>
              <a:t>按一下以編輯母片標題樣式</a:t>
            </a:r>
            <a:endParaRPr lang="en-US" dirty="0"/>
          </a:p>
        </p:txBody>
      </p:sp>
      <p:sp>
        <p:nvSpPr>
          <p:cNvPr id="11"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12"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3"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22436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normAutofit/>
          </a:bodyPr>
          <a:lstStyle>
            <a:lvl1pPr>
              <a:defRPr sz="2400">
                <a:latin typeface="Times New Roman" pitchFamily="18" charset="0"/>
                <a:cs typeface="Times New Roman" pitchFamily="18" charset="0"/>
              </a:defRPr>
            </a:lvl1pPr>
            <a:lvl2pPr>
              <a:defRPr sz="2000">
                <a:latin typeface="Times New Roman" pitchFamily="18"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2" name="Title 1"/>
          <p:cNvSpPr>
            <a:spLocks noGrp="1"/>
          </p:cNvSpPr>
          <p:nvPr>
            <p:ph type="title"/>
          </p:nvPr>
        </p:nvSpPr>
        <p:spPr>
          <a:xfrm>
            <a:off x="838200" y="365129"/>
            <a:ext cx="10515600" cy="1325563"/>
          </a:xfrm>
          <a:prstGeom prst="rect">
            <a:avLst/>
          </a:prstGeom>
        </p:spPr>
        <p:txBody>
          <a:bodyPr>
            <a:normAutofit/>
          </a:bodyPr>
          <a:lstStyle>
            <a:lvl1pPr>
              <a:defRPr sz="3200">
                <a:latin typeface="Times New Roman" pitchFamily="18" charset="0"/>
                <a:cs typeface="Times New Roman" pitchFamily="18" charset="0"/>
              </a:defRPr>
            </a:lvl1pPr>
          </a:lstStyle>
          <a:p>
            <a:r>
              <a:rPr lang="zh-TW" altLang="en-US" dirty="0" smtClean="0"/>
              <a:t>按一下以編輯母片標題樣式</a:t>
            </a:r>
            <a:endParaRPr lang="en-US" dirty="0"/>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1370054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49" y="4589473"/>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按一下以編輯母片文字樣式</a:t>
            </a:r>
          </a:p>
        </p:txBody>
      </p:sp>
      <p:sp>
        <p:nvSpPr>
          <p:cNvPr id="2" name="Title 1"/>
          <p:cNvSpPr>
            <a:spLocks noGrp="1"/>
          </p:cNvSpPr>
          <p:nvPr>
            <p:ph type="title"/>
          </p:nvPr>
        </p:nvSpPr>
        <p:spPr>
          <a:xfrm>
            <a:off x="831849" y="1709738"/>
            <a:ext cx="10515600" cy="2862262"/>
          </a:xfrm>
          <a:prstGeom prst="rect">
            <a:avLst/>
          </a:prstGeom>
        </p:spPr>
        <p:txBody>
          <a:bodyPr anchor="b"/>
          <a:lstStyle>
            <a:lvl1pPr>
              <a:defRPr sz="6000"/>
            </a:lvl1pPr>
          </a:lstStyle>
          <a:p>
            <a:r>
              <a:rPr lang="zh-TW" altLang="en-US" smtClean="0"/>
              <a:t>按一下以編輯母片標題樣式</a:t>
            </a:r>
            <a:endParaRPr lang="en-US"/>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101170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9"/>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9"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3"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20427120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1825625"/>
            <a:ext cx="51816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Title 1"/>
          <p:cNvSpPr>
            <a:spLocks noGrp="1"/>
          </p:cNvSpPr>
          <p:nvPr>
            <p:ph type="title"/>
          </p:nvPr>
        </p:nvSpPr>
        <p:spPr>
          <a:xfrm>
            <a:off x="838200" y="365129"/>
            <a:ext cx="10515600" cy="1325563"/>
          </a:xfrm>
          <a:prstGeom prst="rect">
            <a:avLst/>
          </a:prstGeom>
        </p:spPr>
        <p:txBody>
          <a:bodyPr/>
          <a:lstStyle/>
          <a:p>
            <a:r>
              <a:rPr lang="zh-TW" altLang="en-US" smtClean="0"/>
              <a:t>按一下以編輯母片標題樣式</a:t>
            </a:r>
            <a:endParaRPr lang="en-US"/>
          </a:p>
        </p:txBody>
      </p:sp>
      <p:sp>
        <p:nvSpPr>
          <p:cNvPr id="8"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9"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0"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42384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189665" y="2193929"/>
            <a:ext cx="5157787"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6189665" y="1489075"/>
            <a:ext cx="5157787"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831849" y="2193929"/>
            <a:ext cx="515620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3" name="Text Placeholder 2"/>
          <p:cNvSpPr>
            <a:spLocks noGrp="1"/>
          </p:cNvSpPr>
          <p:nvPr>
            <p:ph type="body" idx="1"/>
          </p:nvPr>
        </p:nvSpPr>
        <p:spPr>
          <a:xfrm>
            <a:off x="831849" y="1489075"/>
            <a:ext cx="515620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2" name="Title 1"/>
          <p:cNvSpPr>
            <a:spLocks noGrp="1"/>
          </p:cNvSpPr>
          <p:nvPr>
            <p:ph type="title"/>
          </p:nvPr>
        </p:nvSpPr>
        <p:spPr>
          <a:xfrm>
            <a:off x="831849" y="274638"/>
            <a:ext cx="10515600" cy="1143000"/>
          </a:xfrm>
          <a:prstGeom prst="rect">
            <a:avLst/>
          </a:prstGeom>
        </p:spPr>
        <p:txBody>
          <a:bodyPr/>
          <a:lstStyle/>
          <a:p>
            <a:r>
              <a:rPr lang="zh-TW" altLang="en-US" smtClean="0"/>
              <a:t>按一下以編輯母片標題樣式</a:t>
            </a:r>
            <a:endParaRPr lang="en-US"/>
          </a:p>
        </p:txBody>
      </p:sp>
      <p:sp>
        <p:nvSpPr>
          <p:cNvPr id="10"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11" name="Footer Placeholder 4"/>
          <p:cNvSpPr>
            <a:spLocks noGrp="1"/>
          </p:cNvSpPr>
          <p:nvPr>
            <p:ph type="ftr" sz="quarter" idx="11"/>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2" name="Slide Number Placeholder 5"/>
          <p:cNvSpPr>
            <a:spLocks noGrp="1"/>
          </p:cNvSpPr>
          <p:nvPr>
            <p:ph type="sldNum" sz="quarter" idx="12"/>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248971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TW" altLang="en-US" smtClean="0"/>
              <a:t>按一下以編輯母片標題樣式</a:t>
            </a:r>
            <a:endParaRPr lang="en-US"/>
          </a:p>
        </p:txBody>
      </p:sp>
      <p:sp>
        <p:nvSpPr>
          <p:cNvPr id="6"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7"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8"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72670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6"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7"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970673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98743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839788" y="2101850"/>
            <a:ext cx="3932237"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TW" altLang="en-US" smtClean="0"/>
              <a:t>按一下以編輯母片標題樣式</a:t>
            </a:r>
            <a:endParaRPr lang="en-US"/>
          </a:p>
        </p:txBody>
      </p:sp>
      <p:sp>
        <p:nvSpPr>
          <p:cNvPr id="8"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9"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0"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201210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3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a:off x="839788" y="2101850"/>
            <a:ext cx="3932237"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TW" altLang="en-US" smtClean="0"/>
              <a:t>按一下以編輯母片標題樣式</a:t>
            </a:r>
            <a:endParaRPr lang="en-US"/>
          </a:p>
        </p:txBody>
      </p:sp>
      <p:sp>
        <p:nvSpPr>
          <p:cNvPr id="8"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9"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0"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1336233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Title 1"/>
          <p:cNvSpPr>
            <a:spLocks noGrp="1"/>
          </p:cNvSpPr>
          <p:nvPr>
            <p:ph type="title"/>
          </p:nvPr>
        </p:nvSpPr>
        <p:spPr>
          <a:xfrm>
            <a:off x="838200" y="365129"/>
            <a:ext cx="10515600" cy="1325563"/>
          </a:xfrm>
          <a:prstGeom prst="rect">
            <a:avLst/>
          </a:prstGeom>
        </p:spPr>
        <p:txBody>
          <a:bodyPr/>
          <a:lstStyle/>
          <a:p>
            <a:r>
              <a:rPr lang="zh-TW" altLang="en-US" smtClean="0"/>
              <a:t>按一下以編輯母片標題樣式</a:t>
            </a:r>
            <a:endParaRPr lang="en-US"/>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178993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3" y="365125"/>
            <a:ext cx="7734300" cy="5811838"/>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Vertical Title 1"/>
          <p:cNvSpPr>
            <a:spLocks noGrp="1"/>
          </p:cNvSpPr>
          <p:nvPr>
            <p:ph type="title" orient="vert"/>
          </p:nvPr>
        </p:nvSpPr>
        <p:spPr>
          <a:xfrm>
            <a:off x="8724902" y="365125"/>
            <a:ext cx="2628900" cy="5811838"/>
          </a:xfrm>
          <a:prstGeom prst="rect">
            <a:avLst/>
          </a:prstGeom>
        </p:spPr>
        <p:txBody>
          <a:bodyPr vert="eaVert"/>
          <a:lstStyle/>
          <a:p>
            <a:r>
              <a:rPr lang="zh-TW" altLang="en-US" smtClean="0"/>
              <a:t>按一下以編輯母片標題樣式</a:t>
            </a:r>
            <a:endParaRPr lang="en-US"/>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93792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5" name="Group 4"/>
          <p:cNvGrpSpPr/>
          <p:nvPr/>
        </p:nvGrpSpPr>
        <p:grpSpPr>
          <a:xfrm>
            <a:off x="3048" y="0"/>
            <a:ext cx="12188952" cy="6858000"/>
            <a:chOff x="3048" y="0"/>
            <a:chExt cx="12188952" cy="6858000"/>
          </a:xfrm>
        </p:grpSpPr>
        <p:sp>
          <p:nvSpPr>
            <p:cNvPr id="4" name="Rectangle 3"/>
            <p:cNvSpPr/>
            <p:nvPr/>
          </p:nvSpPr>
          <p:spPr>
            <a:xfrm>
              <a:off x="3048" y="0"/>
              <a:ext cx="12188952"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800">
                <a:solidFill>
                  <a:prstClr val="black"/>
                </a:solidFill>
              </a:endParaRPr>
            </a:p>
          </p:txBody>
        </p:sp>
        <p:grpSp>
          <p:nvGrpSpPr>
            <p:cNvPr id="6" name="Group 17"/>
            <p:cNvGrpSpPr/>
            <p:nvPr/>
          </p:nvGrpSpPr>
          <p:grpSpPr>
            <a:xfrm>
              <a:off x="1574798" y="3537161"/>
              <a:ext cx="9144001" cy="196717"/>
              <a:chOff x="1523999" y="4379129"/>
              <a:chExt cx="9144001" cy="196717"/>
            </a:xfrm>
          </p:grpSpPr>
          <p:sp>
            <p:nvSpPr>
              <p:cNvPr id="19" name="Rectangle 18" descr="Gold bar"/>
              <p:cNvSpPr>
                <a:spLocks noChangeArrowheads="1"/>
              </p:cNvSpPr>
              <p:nvPr/>
            </p:nvSpPr>
            <p:spPr bwMode="auto">
              <a:xfrm rot="16200000" flipH="1">
                <a:off x="2949872" y="2953256"/>
                <a:ext cx="196717" cy="3048463"/>
              </a:xfrm>
              <a:prstGeom prst="rect">
                <a:avLst/>
              </a:prstGeom>
              <a:solidFill>
                <a:schemeClr val="accent1"/>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20" name="Rectangle 19" descr="Orange bar"/>
              <p:cNvSpPr>
                <a:spLocks noChangeArrowheads="1"/>
              </p:cNvSpPr>
              <p:nvPr/>
            </p:nvSpPr>
            <p:spPr bwMode="auto">
              <a:xfrm rot="16200000" flipH="1">
                <a:off x="5998335" y="2953256"/>
                <a:ext cx="196717" cy="3048463"/>
              </a:xfrm>
              <a:prstGeom prst="rect">
                <a:avLst/>
              </a:prstGeom>
              <a:solidFill>
                <a:schemeClr val="accent4"/>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21" name="Rectangle 20" descr="Slate bar"/>
              <p:cNvSpPr>
                <a:spLocks noChangeArrowheads="1"/>
              </p:cNvSpPr>
              <p:nvPr/>
            </p:nvSpPr>
            <p:spPr bwMode="auto">
              <a:xfrm rot="16200000" flipH="1">
                <a:off x="9045410" y="2953256"/>
                <a:ext cx="196717" cy="3048463"/>
              </a:xfrm>
              <a:prstGeom prst="rect">
                <a:avLst/>
              </a:prstGeom>
              <a:solidFill>
                <a:schemeClr val="accent6"/>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a:solidFill>
                    <a:prstClr val="black"/>
                  </a:solidFill>
                  <a:latin typeface="Times New Roman" panose="02020603050405020304" pitchFamily="18" charset="0"/>
                </a:endParaRPr>
              </a:p>
            </p:txBody>
          </p:sp>
        </p:grpSp>
      </p:grpSp>
      <p:sp>
        <p:nvSpPr>
          <p:cNvPr id="3" name="Subtitle 2"/>
          <p:cNvSpPr>
            <a:spLocks noGrp="1"/>
          </p:cNvSpPr>
          <p:nvPr>
            <p:ph type="subTitle" idx="1"/>
          </p:nvPr>
        </p:nvSpPr>
        <p:spPr>
          <a:xfrm>
            <a:off x="1524000" y="4056115"/>
            <a:ext cx="9144000" cy="1655762"/>
          </a:xfrm>
          <a:prstGeom prst="rect">
            <a:avLst/>
          </a:prstGeom>
        </p:spPr>
        <p:txBody>
          <a:bodyPr/>
          <a:lstStyle>
            <a:lvl1pPr marL="0" indent="0" algn="ctr">
              <a:buNone/>
              <a:defRPr sz="2400">
                <a:solidFill>
                  <a:schemeClr val="tx1"/>
                </a:solidFill>
                <a:latin typeface="Times New Roman" pitchFamily="18" charset="0"/>
                <a:cs typeface="Times New Roman"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dirty="0" smtClean="0"/>
              <a:t>按一下以編輯母片副標題樣式</a:t>
            </a:r>
            <a:endParaRPr lang="en-US" dirty="0"/>
          </a:p>
        </p:txBody>
      </p:sp>
      <p:sp>
        <p:nvSpPr>
          <p:cNvPr id="2" name="Title 1"/>
          <p:cNvSpPr>
            <a:spLocks noGrp="1"/>
          </p:cNvSpPr>
          <p:nvPr>
            <p:ph type="ctrTitle"/>
          </p:nvPr>
        </p:nvSpPr>
        <p:spPr>
          <a:xfrm>
            <a:off x="1524000" y="912610"/>
            <a:ext cx="9144000" cy="2387600"/>
          </a:xfrm>
          <a:prstGeom prst="rect">
            <a:avLst/>
          </a:prstGeom>
        </p:spPr>
        <p:txBody>
          <a:bodyPr anchor="b"/>
          <a:lstStyle>
            <a:lvl1pPr algn="ctr">
              <a:defRPr sz="6000">
                <a:solidFill>
                  <a:schemeClr val="tx2"/>
                </a:solidFill>
                <a:latin typeface="Times New Roman" pitchFamily="18" charset="0"/>
                <a:cs typeface="Times New Roman" pitchFamily="18" charset="0"/>
              </a:defRPr>
            </a:lvl1pPr>
          </a:lstStyle>
          <a:p>
            <a:r>
              <a:rPr lang="zh-TW" altLang="en-US" dirty="0" smtClean="0"/>
              <a:t>按一下以編輯母片標題樣式</a:t>
            </a:r>
            <a:endParaRPr lang="en-US" dirty="0"/>
          </a:p>
        </p:txBody>
      </p:sp>
      <p:sp>
        <p:nvSpPr>
          <p:cNvPr id="11"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12"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3"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34201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normAutofit/>
          </a:bodyPr>
          <a:lstStyle>
            <a:lvl1pPr>
              <a:defRPr sz="2400">
                <a:latin typeface="Times New Roman" pitchFamily="18" charset="0"/>
                <a:cs typeface="Times New Roman" pitchFamily="18" charset="0"/>
              </a:defRPr>
            </a:lvl1pPr>
            <a:lvl2pPr>
              <a:defRPr sz="2000">
                <a:latin typeface="Times New Roman" pitchFamily="18"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2" name="Title 1"/>
          <p:cNvSpPr>
            <a:spLocks noGrp="1"/>
          </p:cNvSpPr>
          <p:nvPr>
            <p:ph type="title"/>
          </p:nvPr>
        </p:nvSpPr>
        <p:spPr>
          <a:xfrm>
            <a:off x="838200" y="365129"/>
            <a:ext cx="10515600" cy="1325563"/>
          </a:xfrm>
          <a:prstGeom prst="rect">
            <a:avLst/>
          </a:prstGeom>
        </p:spPr>
        <p:txBody>
          <a:bodyPr>
            <a:normAutofit/>
          </a:bodyPr>
          <a:lstStyle>
            <a:lvl1pPr>
              <a:defRPr sz="3200">
                <a:latin typeface="Times New Roman" pitchFamily="18" charset="0"/>
                <a:cs typeface="Times New Roman" pitchFamily="18" charset="0"/>
              </a:defRPr>
            </a:lvl1pPr>
          </a:lstStyle>
          <a:p>
            <a:r>
              <a:rPr lang="zh-TW" altLang="en-US" dirty="0" smtClean="0"/>
              <a:t>按一下以編輯母片標題樣式</a:t>
            </a:r>
            <a:endParaRPr lang="en-US" dirty="0"/>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058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853864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49" y="4589473"/>
            <a:ext cx="105156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按一下以編輯母片文字樣式</a:t>
            </a:r>
          </a:p>
        </p:txBody>
      </p:sp>
      <p:sp>
        <p:nvSpPr>
          <p:cNvPr id="2" name="Title 1"/>
          <p:cNvSpPr>
            <a:spLocks noGrp="1"/>
          </p:cNvSpPr>
          <p:nvPr>
            <p:ph type="title"/>
          </p:nvPr>
        </p:nvSpPr>
        <p:spPr>
          <a:xfrm>
            <a:off x="831849" y="1709738"/>
            <a:ext cx="10515600" cy="2862262"/>
          </a:xfrm>
          <a:prstGeom prst="rect">
            <a:avLst/>
          </a:prstGeom>
        </p:spPr>
        <p:txBody>
          <a:bodyPr anchor="b"/>
          <a:lstStyle>
            <a:lvl1pPr>
              <a:defRPr sz="6000"/>
            </a:lvl1pPr>
          </a:lstStyle>
          <a:p>
            <a:r>
              <a:rPr lang="zh-TW" altLang="en-US" smtClean="0"/>
              <a:t>按一下以編輯母片標題樣式</a:t>
            </a:r>
            <a:endParaRPr lang="en-US"/>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54939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1825625"/>
            <a:ext cx="51816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Title 1"/>
          <p:cNvSpPr>
            <a:spLocks noGrp="1"/>
          </p:cNvSpPr>
          <p:nvPr>
            <p:ph type="title"/>
          </p:nvPr>
        </p:nvSpPr>
        <p:spPr>
          <a:xfrm>
            <a:off x="838200" y="365129"/>
            <a:ext cx="10515600" cy="1325563"/>
          </a:xfrm>
          <a:prstGeom prst="rect">
            <a:avLst/>
          </a:prstGeom>
        </p:spPr>
        <p:txBody>
          <a:bodyPr/>
          <a:lstStyle/>
          <a:p>
            <a:r>
              <a:rPr lang="zh-TW" altLang="en-US" smtClean="0"/>
              <a:t>按一下以編輯母片標題樣式</a:t>
            </a:r>
            <a:endParaRPr lang="en-US"/>
          </a:p>
        </p:txBody>
      </p:sp>
      <p:sp>
        <p:nvSpPr>
          <p:cNvPr id="8"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9"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0"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07680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189665" y="2193929"/>
            <a:ext cx="5157787"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6189665" y="1489075"/>
            <a:ext cx="5157787"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831849" y="2193929"/>
            <a:ext cx="515620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3" name="Text Placeholder 2"/>
          <p:cNvSpPr>
            <a:spLocks noGrp="1"/>
          </p:cNvSpPr>
          <p:nvPr>
            <p:ph type="body" idx="1"/>
          </p:nvPr>
        </p:nvSpPr>
        <p:spPr>
          <a:xfrm>
            <a:off x="831849" y="1489075"/>
            <a:ext cx="515620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2" name="Title 1"/>
          <p:cNvSpPr>
            <a:spLocks noGrp="1"/>
          </p:cNvSpPr>
          <p:nvPr>
            <p:ph type="title"/>
          </p:nvPr>
        </p:nvSpPr>
        <p:spPr>
          <a:xfrm>
            <a:off x="831849" y="274638"/>
            <a:ext cx="10515600" cy="1143000"/>
          </a:xfrm>
          <a:prstGeom prst="rect">
            <a:avLst/>
          </a:prstGeom>
        </p:spPr>
        <p:txBody>
          <a:bodyPr/>
          <a:lstStyle/>
          <a:p>
            <a:r>
              <a:rPr lang="zh-TW" altLang="en-US" smtClean="0"/>
              <a:t>按一下以編輯母片標題樣式</a:t>
            </a:r>
            <a:endParaRPr lang="en-US"/>
          </a:p>
        </p:txBody>
      </p:sp>
      <p:sp>
        <p:nvSpPr>
          <p:cNvPr id="10"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11" name="Footer Placeholder 4"/>
          <p:cNvSpPr>
            <a:spLocks noGrp="1"/>
          </p:cNvSpPr>
          <p:nvPr>
            <p:ph type="ftr" sz="quarter" idx="11"/>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2" name="Slide Number Placeholder 5"/>
          <p:cNvSpPr>
            <a:spLocks noGrp="1"/>
          </p:cNvSpPr>
          <p:nvPr>
            <p:ph type="sldNum" sz="quarter" idx="12"/>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158577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TW" altLang="en-US" smtClean="0"/>
              <a:t>按一下以編輯母片標題樣式</a:t>
            </a:r>
            <a:endParaRPr lang="en-US"/>
          </a:p>
        </p:txBody>
      </p:sp>
      <p:sp>
        <p:nvSpPr>
          <p:cNvPr id="6"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7"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8"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995372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6"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7"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426725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98743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839788" y="2101850"/>
            <a:ext cx="3932237"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TW" altLang="en-US" smtClean="0"/>
              <a:t>按一下以編輯母片標題樣式</a:t>
            </a:r>
            <a:endParaRPr lang="en-US"/>
          </a:p>
        </p:txBody>
      </p:sp>
      <p:sp>
        <p:nvSpPr>
          <p:cNvPr id="8"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9"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0"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287478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3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a:off x="839788" y="2101850"/>
            <a:ext cx="3932237"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TW" altLang="en-US" smtClean="0"/>
              <a:t>按一下以編輯母片標題樣式</a:t>
            </a:r>
            <a:endParaRPr lang="en-US"/>
          </a:p>
        </p:txBody>
      </p:sp>
      <p:sp>
        <p:nvSpPr>
          <p:cNvPr id="8" name="Date Placeholder 3"/>
          <p:cNvSpPr>
            <a:spLocks noGrp="1"/>
          </p:cNvSpPr>
          <p:nvPr>
            <p:ph type="dt" sz="half" idx="10"/>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9"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10"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0469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Title 1"/>
          <p:cNvSpPr>
            <a:spLocks noGrp="1"/>
          </p:cNvSpPr>
          <p:nvPr>
            <p:ph type="title"/>
          </p:nvPr>
        </p:nvSpPr>
        <p:spPr>
          <a:xfrm>
            <a:off x="838200" y="365129"/>
            <a:ext cx="10515600" cy="1325563"/>
          </a:xfrm>
          <a:prstGeom prst="rect">
            <a:avLst/>
          </a:prstGeom>
        </p:spPr>
        <p:txBody>
          <a:bodyPr/>
          <a:lstStyle/>
          <a:p>
            <a:r>
              <a:rPr lang="zh-TW" altLang="en-US" smtClean="0"/>
              <a:t>按一下以編輯母片標題樣式</a:t>
            </a:r>
            <a:endParaRPr lang="en-US"/>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393924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3" y="365125"/>
            <a:ext cx="7734300" cy="5811838"/>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Vertical Title 1"/>
          <p:cNvSpPr>
            <a:spLocks noGrp="1"/>
          </p:cNvSpPr>
          <p:nvPr>
            <p:ph type="title" orient="vert"/>
          </p:nvPr>
        </p:nvSpPr>
        <p:spPr>
          <a:xfrm>
            <a:off x="8724902" y="365125"/>
            <a:ext cx="2628900" cy="5811838"/>
          </a:xfrm>
          <a:prstGeom prst="rect">
            <a:avLst/>
          </a:prstGeom>
        </p:spPr>
        <p:txBody>
          <a:bodyPr vert="eaVert"/>
          <a:lstStyle/>
          <a:p>
            <a:r>
              <a:rPr lang="zh-TW" altLang="en-US" smtClean="0"/>
              <a:t>按一下以編輯母片標題樣式</a:t>
            </a:r>
            <a:endParaRPr lang="en-US"/>
          </a:p>
        </p:txBody>
      </p:sp>
      <p:sp>
        <p:nvSpPr>
          <p:cNvPr id="7"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8"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9"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Tree>
    <p:extLst>
      <p:ext uri="{BB962C8B-B14F-4D97-AF65-F5344CB8AC3E}">
        <p14:creationId xmlns:p14="http://schemas.microsoft.com/office/powerpoint/2010/main" val="201456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8220" name="Picture 28" descr="circ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17839" y="3938588"/>
            <a:ext cx="4974167" cy="2919412"/>
          </a:xfrm>
          <a:prstGeom prst="rect">
            <a:avLst/>
          </a:prstGeom>
          <a:noFill/>
          <a:extLst>
            <a:ext uri="{909E8E84-426E-40DD-AFC4-6F175D3DCCD1}">
              <a14:hiddenFill xmlns:a14="http://schemas.microsoft.com/office/drawing/2010/main">
                <a:solidFill>
                  <a:srgbClr val="FFFFFF"/>
                </a:solidFill>
              </a14:hiddenFill>
            </a:ext>
          </a:extLst>
        </p:spPr>
      </p:pic>
      <p:sp>
        <p:nvSpPr>
          <p:cNvPr id="8216" name="Oval 24"/>
          <p:cNvSpPr>
            <a:spLocks noChangeArrowheads="1"/>
          </p:cNvSpPr>
          <p:nvPr userDrawn="1"/>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6" name="Picture 2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671"/>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7"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
        <p:nvSpPr>
          <p:cNvPr id="8197" name="Rectangle 5"/>
          <p:cNvSpPr>
            <a:spLocks noGrp="1" noChangeArrowheads="1"/>
          </p:cNvSpPr>
          <p:nvPr>
            <p:ph type="ctrTitle"/>
          </p:nvPr>
        </p:nvSpPr>
        <p:spPr>
          <a:xfrm>
            <a:off x="1297523" y="2735272"/>
            <a:ext cx="9749367" cy="1074737"/>
          </a:xfrm>
          <a:solidFill>
            <a:srgbClr val="FFFFFF">
              <a:alpha val="40000"/>
            </a:srgbClr>
          </a:solidFill>
        </p:spPr>
        <p:txBody>
          <a:bodyPr/>
          <a:lstStyle>
            <a:lvl1pPr algn="ctr">
              <a:defRPr sz="4000">
                <a:solidFill>
                  <a:srgbClr val="003399"/>
                </a:solidFill>
              </a:defRPr>
            </a:lvl1pPr>
          </a:lstStyle>
          <a:p>
            <a:pPr lvl="0"/>
            <a:r>
              <a:rPr lang="en-US" noProof="0" smtClean="0"/>
              <a:t>Click to edit Master title style</a:t>
            </a:r>
          </a:p>
        </p:txBody>
      </p:sp>
    </p:spTree>
    <p:extLst>
      <p:ext uri="{BB962C8B-B14F-4D97-AF65-F5344CB8AC3E}">
        <p14:creationId xmlns:p14="http://schemas.microsoft.com/office/powerpoint/2010/main" val="218743975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36194165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278796567"/>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9"/>
            <a:ext cx="103632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676922760"/>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731690"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7"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98038907"/>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760200343"/>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780119806"/>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8787404"/>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294722248"/>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31839242"/>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996198471"/>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876373" y="327034"/>
            <a:ext cx="2315633" cy="5249863"/>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929467" y="327034"/>
            <a:ext cx="6743700" cy="52498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01273418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26006824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2929468" y="327025"/>
            <a:ext cx="9262533" cy="1017588"/>
          </a:xfr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3731684" y="1538288"/>
            <a:ext cx="8221133" cy="4038600"/>
          </a:xfrm>
        </p:spPr>
        <p:txBody>
          <a:bodyPr/>
          <a:lstStyle/>
          <a:p>
            <a:endParaRPr lang="zh-TW" altLang="en-US"/>
          </a:p>
        </p:txBody>
      </p:sp>
    </p:spTree>
    <p:extLst>
      <p:ext uri="{BB962C8B-B14F-4D97-AF65-F5344CB8AC3E}">
        <p14:creationId xmlns:p14="http://schemas.microsoft.com/office/powerpoint/2010/main" val="1098225547"/>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2929468" y="327025"/>
            <a:ext cx="9262533" cy="1017588"/>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731690"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7"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103496924"/>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8220" name="Picture 28" descr="circ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17839" y="3938588"/>
            <a:ext cx="4974167" cy="2919412"/>
          </a:xfrm>
          <a:prstGeom prst="rect">
            <a:avLst/>
          </a:prstGeom>
          <a:noFill/>
          <a:extLst>
            <a:ext uri="{909E8E84-426E-40DD-AFC4-6F175D3DCCD1}">
              <a14:hiddenFill xmlns:a14="http://schemas.microsoft.com/office/drawing/2010/main">
                <a:solidFill>
                  <a:srgbClr val="FFFFFF"/>
                </a:solidFill>
              </a14:hiddenFill>
            </a:ext>
          </a:extLst>
        </p:spPr>
      </p:pic>
      <p:sp>
        <p:nvSpPr>
          <p:cNvPr id="8216" name="Oval 24"/>
          <p:cNvSpPr>
            <a:spLocks noChangeArrowheads="1"/>
          </p:cNvSpPr>
          <p:nvPr userDrawn="1"/>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6" name="Picture 2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671"/>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7"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
        <p:nvSpPr>
          <p:cNvPr id="8197" name="Rectangle 5"/>
          <p:cNvSpPr>
            <a:spLocks noGrp="1" noChangeArrowheads="1"/>
          </p:cNvSpPr>
          <p:nvPr>
            <p:ph type="ctrTitle"/>
          </p:nvPr>
        </p:nvSpPr>
        <p:spPr>
          <a:xfrm>
            <a:off x="1297523" y="2735272"/>
            <a:ext cx="9749367" cy="1074737"/>
          </a:xfrm>
          <a:solidFill>
            <a:srgbClr val="FFFFFF">
              <a:alpha val="40000"/>
            </a:srgbClr>
          </a:solidFill>
        </p:spPr>
        <p:txBody>
          <a:bodyPr/>
          <a:lstStyle>
            <a:lvl1pPr algn="ctr">
              <a:defRPr sz="4000">
                <a:solidFill>
                  <a:srgbClr val="003399"/>
                </a:solidFill>
              </a:defRPr>
            </a:lvl1pPr>
          </a:lstStyle>
          <a:p>
            <a:pPr lvl="0"/>
            <a:r>
              <a:rPr lang="en-US" noProof="0" smtClean="0"/>
              <a:t>Click to edit Master title style</a:t>
            </a:r>
          </a:p>
        </p:txBody>
      </p:sp>
    </p:spTree>
    <p:extLst>
      <p:ext uri="{BB962C8B-B14F-4D97-AF65-F5344CB8AC3E}">
        <p14:creationId xmlns:p14="http://schemas.microsoft.com/office/powerpoint/2010/main" val="3557825703"/>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89945399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9"/>
            <a:ext cx="103632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2210656980"/>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731690"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7"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30298888"/>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636382074"/>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529005298"/>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016864"/>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1641322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33"/>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10419482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202421688"/>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86967990"/>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876373" y="327034"/>
            <a:ext cx="2315633" cy="5249863"/>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929467" y="327034"/>
            <a:ext cx="6743700" cy="52498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06954093"/>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2929468" y="327025"/>
            <a:ext cx="9262533" cy="1017588"/>
          </a:xfr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3731684" y="1538288"/>
            <a:ext cx="8221133" cy="4038600"/>
          </a:xfrm>
        </p:spPr>
        <p:txBody>
          <a:bodyPr/>
          <a:lstStyle/>
          <a:p>
            <a:endParaRPr lang="zh-TW" altLang="en-US"/>
          </a:p>
        </p:txBody>
      </p:sp>
    </p:spTree>
    <p:extLst>
      <p:ext uri="{BB962C8B-B14F-4D97-AF65-F5344CB8AC3E}">
        <p14:creationId xmlns:p14="http://schemas.microsoft.com/office/powerpoint/2010/main" val="4174125205"/>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2929468" y="327025"/>
            <a:ext cx="9262533" cy="1017588"/>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3731690"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7" y="1538288"/>
            <a:ext cx="4008967" cy="4038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85733676"/>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8220" name="Picture 28" descr="circ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17839" y="3938588"/>
            <a:ext cx="4974167" cy="2919412"/>
          </a:xfrm>
          <a:prstGeom prst="rect">
            <a:avLst/>
          </a:prstGeom>
          <a:noFill/>
          <a:extLst>
            <a:ext uri="{909E8E84-426E-40DD-AFC4-6F175D3DCCD1}">
              <a14:hiddenFill xmlns:a14="http://schemas.microsoft.com/office/drawing/2010/main">
                <a:solidFill>
                  <a:srgbClr val="FFFFFF"/>
                </a:solidFill>
              </a14:hiddenFill>
            </a:ext>
          </a:extLst>
        </p:spPr>
      </p:pic>
      <p:sp>
        <p:nvSpPr>
          <p:cNvPr id="8216" name="Oval 24"/>
          <p:cNvSpPr>
            <a:spLocks noChangeArrowheads="1"/>
          </p:cNvSpPr>
          <p:nvPr userDrawn="1"/>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6" name="Picture 20"/>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671"/>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7"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
        <p:nvSpPr>
          <p:cNvPr id="8197" name="Rectangle 5"/>
          <p:cNvSpPr>
            <a:spLocks noGrp="1" noChangeArrowheads="1"/>
          </p:cNvSpPr>
          <p:nvPr>
            <p:ph type="ctrTitle"/>
          </p:nvPr>
        </p:nvSpPr>
        <p:spPr>
          <a:xfrm>
            <a:off x="1297523" y="2735272"/>
            <a:ext cx="9749367" cy="1074737"/>
          </a:xfrm>
          <a:solidFill>
            <a:srgbClr val="FFFFFF">
              <a:alpha val="40000"/>
            </a:srgbClr>
          </a:solidFill>
        </p:spPr>
        <p:txBody>
          <a:bodyPr/>
          <a:lstStyle>
            <a:lvl1pPr algn="ctr">
              <a:defRPr sz="4000">
                <a:solidFill>
                  <a:srgbClr val="003399"/>
                </a:solidFill>
              </a:defRPr>
            </a:lvl1pPr>
          </a:lstStyle>
          <a:p>
            <a:pPr lvl="0"/>
            <a:r>
              <a:rPr lang="en-US" noProof="0" smtClean="0"/>
              <a:t>Click to edit Master title style</a:t>
            </a:r>
          </a:p>
        </p:txBody>
      </p:sp>
    </p:spTree>
    <p:extLst>
      <p:ext uri="{BB962C8B-B14F-4D97-AF65-F5344CB8AC3E}">
        <p14:creationId xmlns:p14="http://schemas.microsoft.com/office/powerpoint/2010/main" val="3528227616"/>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695589466"/>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9"/>
            <a:ext cx="103632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Oval 5"/>
          <p:cNvSpPr>
            <a:spLocks noChangeArrowheads="1"/>
          </p:cNvSpPr>
          <p:nvPr userDrawn="1"/>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2831413137"/>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731690"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7943857" y="1538288"/>
            <a:ext cx="4008967"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73210523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355318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6" Type="http://schemas.openxmlformats.org/officeDocument/2006/relationships/image" Target="../media/image4.png"/><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image" Target="../media/image3.jpeg"/><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2.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2.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6" Type="http://schemas.openxmlformats.org/officeDocument/2006/relationships/image" Target="../media/image4.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image" Target="../media/image3.jpeg"/><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6" Type="http://schemas.openxmlformats.org/officeDocument/2006/relationships/image" Target="../media/image4.png"/><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image" Target="../media/image3.jpeg"/><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6" Type="http://schemas.openxmlformats.org/officeDocument/2006/relationships/image" Target="../media/image4.png"/><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image" Target="../media/image3.jpeg"/><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4038600" y="635635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82705-A574-4217-9B68-199CB49C5EE0}" type="slidenum">
              <a:rPr lang="zh-TW" altLang="en-US" smtClean="0"/>
              <a:t>‹#›</a:t>
            </a:fld>
            <a:endParaRPr lang="zh-TW" altLang="en-US"/>
          </a:p>
        </p:txBody>
      </p:sp>
    </p:spTree>
    <p:extLst>
      <p:ext uri="{BB962C8B-B14F-4D97-AF65-F5344CB8AC3E}">
        <p14:creationId xmlns:p14="http://schemas.microsoft.com/office/powerpoint/2010/main" val="2933668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8" name="Picture 34" descr="circle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3890964"/>
            <a:ext cx="50800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3731684" y="1538288"/>
            <a:ext cx="8221133" cy="403860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p>
            <a:pPr lvl="0"/>
            <a:r>
              <a:rPr lang="fr-FR" altLang="zh-TW" dirty="0" smtClean="0"/>
              <a:t>Click to edit Master text styles</a:t>
            </a:r>
          </a:p>
          <a:p>
            <a:pPr lvl="1"/>
            <a:r>
              <a:rPr lang="fr-FR" altLang="zh-TW" dirty="0" smtClean="0"/>
              <a:t>Second level</a:t>
            </a:r>
          </a:p>
          <a:p>
            <a:pPr lvl="2"/>
            <a:r>
              <a:rPr lang="fr-FR" altLang="zh-TW" dirty="0" smtClean="0"/>
              <a:t>Third level</a:t>
            </a:r>
          </a:p>
          <a:p>
            <a:pPr lvl="3"/>
            <a:r>
              <a:rPr lang="fr-FR" altLang="zh-TW" dirty="0" smtClean="0"/>
              <a:t>Fourth level</a:t>
            </a:r>
          </a:p>
          <a:p>
            <a:pPr lvl="4"/>
            <a:r>
              <a:rPr lang="fr-FR" altLang="zh-TW" dirty="0" smtClean="0"/>
              <a:t>Fifth level</a:t>
            </a:r>
          </a:p>
        </p:txBody>
      </p:sp>
      <p:sp>
        <p:nvSpPr>
          <p:cNvPr id="1026" name="Rectangle 2"/>
          <p:cNvSpPr>
            <a:spLocks noGrp="1" noChangeArrowheads="1"/>
          </p:cNvSpPr>
          <p:nvPr>
            <p:ph type="title"/>
          </p:nvPr>
        </p:nvSpPr>
        <p:spPr bwMode="auto">
          <a:xfrm>
            <a:off x="2929467" y="327025"/>
            <a:ext cx="9262533" cy="1017588"/>
          </a:xfrm>
          <a:prstGeom prst="rect">
            <a:avLst/>
          </a:prstGeom>
          <a:solidFill>
            <a:srgbClr val="000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zh-TW" smtClean="0"/>
              <a:t>Click to edit Master title style</a:t>
            </a:r>
          </a:p>
        </p:txBody>
      </p:sp>
      <p:sp>
        <p:nvSpPr>
          <p:cNvPr id="1060" name="Rectangle 36"/>
          <p:cNvSpPr>
            <a:spLocks noChangeArrowheads="1"/>
          </p:cNvSpPr>
          <p:nvPr/>
        </p:nvSpPr>
        <p:spPr bwMode="auto">
          <a:xfrm>
            <a:off x="1828800" y="6324601"/>
            <a:ext cx="13773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1000" b="1">
                <a:solidFill>
                  <a:srgbClr val="003399"/>
                </a:solidFill>
                <a:latin typeface="Arial" charset="0"/>
              </a:rPr>
              <a:t>www.company.com</a:t>
            </a:r>
            <a:endParaRPr lang="fr-FR" altLang="zh-TW" sz="1000" b="1">
              <a:solidFill>
                <a:srgbClr val="003399"/>
              </a:solidFill>
              <a:latin typeface="Arial" charset="0"/>
              <a:ea typeface="新細明體" charset="-120"/>
            </a:endParaRPr>
          </a:p>
        </p:txBody>
      </p:sp>
      <p:sp>
        <p:nvSpPr>
          <p:cNvPr id="1061" name="Oval 37"/>
          <p:cNvSpPr>
            <a:spLocks noChangeArrowheads="1"/>
          </p:cNvSpPr>
          <p:nvPr/>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7" name="Picture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372834"/>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8" name="矩形 7"/>
          <p:cNvSpPr/>
          <p:nvPr/>
        </p:nvSpPr>
        <p:spPr bwMode="auto">
          <a:xfrm>
            <a:off x="1828801" y="6262256"/>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388457407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timing>
    <p:tnLst>
      <p:par>
        <p:cTn id="1" dur="indefinite" restart="never" nodeType="tmRoot"/>
      </p:par>
    </p:tnLst>
  </p:timing>
  <p:hf hdr="0" ftr="0" dt="0"/>
  <p:txStyles>
    <p:titleStyle>
      <a:lvl1pPr algn="l" rtl="0" fontAlgn="base">
        <a:spcBef>
          <a:spcPct val="50000"/>
        </a:spcBef>
        <a:spcAft>
          <a:spcPct val="0"/>
        </a:spcAft>
        <a:defRPr sz="2800" b="1">
          <a:solidFill>
            <a:schemeClr val="bg1"/>
          </a:solidFill>
          <a:latin typeface="+mj-lt"/>
          <a:ea typeface="+mj-ea"/>
          <a:cs typeface="+mj-cs"/>
        </a:defRPr>
      </a:lvl1pPr>
      <a:lvl2pPr algn="l" rtl="0" fontAlgn="base">
        <a:spcBef>
          <a:spcPct val="50000"/>
        </a:spcBef>
        <a:spcAft>
          <a:spcPct val="0"/>
        </a:spcAft>
        <a:defRPr sz="2800" b="1">
          <a:solidFill>
            <a:schemeClr val="bg1"/>
          </a:solidFill>
          <a:latin typeface="Arial" charset="0"/>
        </a:defRPr>
      </a:lvl2pPr>
      <a:lvl3pPr algn="l" rtl="0" fontAlgn="base">
        <a:spcBef>
          <a:spcPct val="50000"/>
        </a:spcBef>
        <a:spcAft>
          <a:spcPct val="0"/>
        </a:spcAft>
        <a:defRPr sz="2800" b="1">
          <a:solidFill>
            <a:schemeClr val="bg1"/>
          </a:solidFill>
          <a:latin typeface="Arial" charset="0"/>
        </a:defRPr>
      </a:lvl3pPr>
      <a:lvl4pPr algn="l" rtl="0" fontAlgn="base">
        <a:spcBef>
          <a:spcPct val="50000"/>
        </a:spcBef>
        <a:spcAft>
          <a:spcPct val="0"/>
        </a:spcAft>
        <a:defRPr sz="2800" b="1">
          <a:solidFill>
            <a:schemeClr val="bg1"/>
          </a:solidFill>
          <a:latin typeface="Arial" charset="0"/>
        </a:defRPr>
      </a:lvl4pPr>
      <a:lvl5pPr algn="l" rtl="0" fontAlgn="base">
        <a:spcBef>
          <a:spcPct val="50000"/>
        </a:spcBef>
        <a:spcAft>
          <a:spcPct val="0"/>
        </a:spcAft>
        <a:defRPr sz="2800" b="1">
          <a:solidFill>
            <a:schemeClr val="bg1"/>
          </a:solidFill>
          <a:latin typeface="Arial" charset="0"/>
        </a:defRPr>
      </a:lvl5pPr>
      <a:lvl6pPr marL="457200" algn="l" rtl="0" fontAlgn="base">
        <a:spcBef>
          <a:spcPct val="50000"/>
        </a:spcBef>
        <a:spcAft>
          <a:spcPct val="0"/>
        </a:spcAft>
        <a:defRPr sz="2800" b="1">
          <a:solidFill>
            <a:schemeClr val="bg1"/>
          </a:solidFill>
          <a:latin typeface="Arial" charset="0"/>
        </a:defRPr>
      </a:lvl6pPr>
      <a:lvl7pPr marL="914400" algn="l" rtl="0" fontAlgn="base">
        <a:spcBef>
          <a:spcPct val="50000"/>
        </a:spcBef>
        <a:spcAft>
          <a:spcPct val="0"/>
        </a:spcAft>
        <a:defRPr sz="2800" b="1">
          <a:solidFill>
            <a:schemeClr val="bg1"/>
          </a:solidFill>
          <a:latin typeface="Arial" charset="0"/>
        </a:defRPr>
      </a:lvl7pPr>
      <a:lvl8pPr marL="1371600" algn="l" rtl="0" fontAlgn="base">
        <a:spcBef>
          <a:spcPct val="50000"/>
        </a:spcBef>
        <a:spcAft>
          <a:spcPct val="0"/>
        </a:spcAft>
        <a:defRPr sz="2800" b="1">
          <a:solidFill>
            <a:schemeClr val="bg1"/>
          </a:solidFill>
          <a:latin typeface="Arial" charset="0"/>
        </a:defRPr>
      </a:lvl8pPr>
      <a:lvl9pPr marL="1828800" algn="l" rtl="0" fontAlgn="base">
        <a:spcBef>
          <a:spcPct val="50000"/>
        </a:spcBef>
        <a:spcAft>
          <a:spcPct val="0"/>
        </a:spcAft>
        <a:defRPr sz="2800" b="1">
          <a:solidFill>
            <a:schemeClr val="bg1"/>
          </a:solidFill>
          <a:latin typeface="Arial" charset="0"/>
        </a:defRPr>
      </a:lvl9pPr>
    </p:titleStyle>
    <p:body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609600" y="1600206"/>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0" sz="1400">
                <a:ea typeface="+mn-ea"/>
              </a:defRPr>
            </a:lvl1pPr>
          </a:lstStyle>
          <a:p>
            <a:pPr fontAlgn="base">
              <a:spcBef>
                <a:spcPct val="0"/>
              </a:spcBef>
              <a:spcAft>
                <a:spcPct val="0"/>
              </a:spcAft>
            </a:pPr>
            <a:endParaRPr lang="en-US" altLang="zh-TW">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0" sz="1400">
                <a:ea typeface="+mn-ea"/>
              </a:defRPr>
            </a:lvl1pPr>
          </a:lstStyle>
          <a:p>
            <a:pPr fontAlgn="base">
              <a:spcBef>
                <a:spcPct val="0"/>
              </a:spcBef>
              <a:spcAft>
                <a:spcPct val="0"/>
              </a:spcAft>
            </a:pPr>
            <a:endParaRPr lang="en-US" altLang="zh-TW">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0" sz="1400">
                <a:ea typeface="+mn-ea"/>
              </a:defRPr>
            </a:lvl1pPr>
          </a:lstStyle>
          <a:p>
            <a:pPr fontAlgn="base">
              <a:spcBef>
                <a:spcPct val="0"/>
              </a:spcBef>
              <a:spcAft>
                <a:spcPct val="0"/>
              </a:spcAft>
            </a:pPr>
            <a:fld id="{AC8A6087-98A5-47E8-9D24-F179E5115B05}" type="slidenum">
              <a:rPr lang="en-US" altLang="zh-TW">
                <a:solidFill>
                  <a:srgbClr val="000000"/>
                </a:solidFill>
              </a:rPr>
              <a:pPr fontAlgn="base">
                <a:spcBef>
                  <a:spcPct val="0"/>
                </a:spcBef>
                <a:spcAft>
                  <a:spcPct val="0"/>
                </a:spcAft>
              </a:pPr>
              <a:t>‹#›</a:t>
            </a:fld>
            <a:endParaRPr lang="en-US" altLang="zh-TW">
              <a:solidFill>
                <a:srgbClr val="000000"/>
              </a:solidFill>
            </a:endParaRPr>
          </a:p>
        </p:txBody>
      </p:sp>
    </p:spTree>
    <p:extLst>
      <p:ext uri="{BB962C8B-B14F-4D97-AF65-F5344CB8AC3E}">
        <p14:creationId xmlns:p14="http://schemas.microsoft.com/office/powerpoint/2010/main" val="12814264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2pPr>
      <a:lvl3pPr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3pPr>
      <a:lvl4pPr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4pPr>
      <a:lvl5pPr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5pPr>
      <a:lvl6pPr marL="4572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6pPr>
      <a:lvl7pPr marL="9144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7pPr>
      <a:lvl8pPr marL="13716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8pPr>
      <a:lvl9pPr marL="1828800" algn="ctr" rtl="0" fontAlgn="base">
        <a:spcBef>
          <a:spcPct val="0"/>
        </a:spcBef>
        <a:spcAft>
          <a:spcPct val="0"/>
        </a:spcAft>
        <a:defRPr kumimoji="1" sz="4400">
          <a:solidFill>
            <a:schemeClr val="tx2"/>
          </a:solidFill>
          <a:latin typeface="Arial" panose="020B0604020202020204" pitchFamily="34" charset="0"/>
          <a:ea typeface="新細明體" panose="02020500000000000000" pitchFamily="18" charset="-120"/>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5123"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fontAlgn="base">
              <a:spcBef>
                <a:spcPct val="0"/>
              </a:spcBef>
              <a:spcAft>
                <a:spcPct val="0"/>
              </a:spcAft>
              <a:defRPr/>
            </a:pPr>
            <a:endParaRPr lang="en-US" altLang="zh-CN">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fontAlgn="base">
              <a:spcBef>
                <a:spcPct val="0"/>
              </a:spcBef>
              <a:spcAft>
                <a:spcPct val="0"/>
              </a:spcAft>
              <a:defRPr/>
            </a:pPr>
            <a:endParaRPr lang="en-US" altLang="zh-CN">
              <a:solidFill>
                <a:srgbClr val="000000"/>
              </a:solidFill>
            </a:endParaRPr>
          </a:p>
        </p:txBody>
      </p:sp>
      <p:sp>
        <p:nvSpPr>
          <p:cNvPr id="1030" name="Rectangle 6"/>
          <p:cNvSpPr>
            <a:spLocks noGrp="1" noChangeArrowheads="1"/>
          </p:cNvSpPr>
          <p:nvPr>
            <p:ph type="sldNum" sz="quarter" idx="4"/>
          </p:nvPr>
        </p:nvSpPr>
        <p:spPr bwMode="auto">
          <a:xfrm>
            <a:off x="609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fld id="{357F2B8C-C4F2-412E-86AA-EA70F91A3EFE}" type="slidenum">
              <a:rPr lang="en-US" altLang="zh-CN">
                <a:solidFill>
                  <a:srgbClr val="000000"/>
                </a:solidFill>
              </a:rPr>
              <a:pPr fontAlgn="base">
                <a:spcBef>
                  <a:spcPct val="0"/>
                </a:spcBef>
                <a:spcAft>
                  <a:spcPct val="0"/>
                </a:spcAft>
              </a:pPr>
              <a:t>‹#›</a:t>
            </a:fld>
            <a:endParaRPr lang="en-US" altLang="zh-CN">
              <a:solidFill>
                <a:srgbClr val="000000"/>
              </a:solidFill>
            </a:endParaRPr>
          </a:p>
        </p:txBody>
      </p:sp>
    </p:spTree>
    <p:extLst>
      <p:ext uri="{BB962C8B-B14F-4D97-AF65-F5344CB8AC3E}">
        <p14:creationId xmlns:p14="http://schemas.microsoft.com/office/powerpoint/2010/main" val="270453446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SimSun" pitchFamily="2" charset="-122"/>
          <a:cs typeface="+mj-cs"/>
        </a:defRPr>
      </a:lvl1pPr>
      <a:lvl2pPr algn="ctr" rtl="0" eaLnBrk="0" fontAlgn="base" hangingPunct="0">
        <a:spcBef>
          <a:spcPct val="0"/>
        </a:spcBef>
        <a:spcAft>
          <a:spcPct val="0"/>
        </a:spcAft>
        <a:defRPr sz="4400">
          <a:solidFill>
            <a:schemeClr val="tx2"/>
          </a:solidFill>
          <a:latin typeface="Arial" pitchFamily="34" charset="0"/>
          <a:ea typeface="SimSun" pitchFamily="2" charset="-122"/>
        </a:defRPr>
      </a:lvl2pPr>
      <a:lvl3pPr algn="ctr" rtl="0" eaLnBrk="0" fontAlgn="base" hangingPunct="0">
        <a:spcBef>
          <a:spcPct val="0"/>
        </a:spcBef>
        <a:spcAft>
          <a:spcPct val="0"/>
        </a:spcAft>
        <a:defRPr sz="4400">
          <a:solidFill>
            <a:schemeClr val="tx2"/>
          </a:solidFill>
          <a:latin typeface="Arial" pitchFamily="34" charset="0"/>
          <a:ea typeface="SimSun" pitchFamily="2" charset="-122"/>
        </a:defRPr>
      </a:lvl3pPr>
      <a:lvl4pPr algn="ctr" rtl="0" eaLnBrk="0" fontAlgn="base" hangingPunct="0">
        <a:spcBef>
          <a:spcPct val="0"/>
        </a:spcBef>
        <a:spcAft>
          <a:spcPct val="0"/>
        </a:spcAft>
        <a:defRPr sz="4400">
          <a:solidFill>
            <a:schemeClr val="tx2"/>
          </a:solidFill>
          <a:latin typeface="Arial" pitchFamily="34" charset="0"/>
          <a:ea typeface="SimSun" pitchFamily="2" charset="-122"/>
        </a:defRPr>
      </a:lvl4pPr>
      <a:lvl5pPr algn="ctr" rtl="0" eaLnBrk="0" fontAlgn="base" hangingPunct="0">
        <a:spcBef>
          <a:spcPct val="0"/>
        </a:spcBef>
        <a:spcAft>
          <a:spcPct val="0"/>
        </a:spcAft>
        <a:defRPr sz="4400">
          <a:solidFill>
            <a:schemeClr val="tx2"/>
          </a:solidFill>
          <a:latin typeface="Arial" pitchFamily="34" charset="0"/>
          <a:ea typeface="SimSun"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SimSun" pitchFamily="2" charset="-122"/>
          <a:cs typeface="+mn-cs"/>
        </a:defRPr>
      </a:lvl1pPr>
      <a:lvl2pPr marL="742950" indent="-285750" algn="l" rtl="0" eaLnBrk="0" fontAlgn="base" hangingPunct="0">
        <a:spcBef>
          <a:spcPct val="20000"/>
        </a:spcBef>
        <a:spcAft>
          <a:spcPct val="0"/>
        </a:spcAft>
        <a:buChar char="–"/>
        <a:defRPr sz="2800">
          <a:solidFill>
            <a:schemeClr val="tx1"/>
          </a:solidFill>
          <a:latin typeface="+mn-lt"/>
          <a:ea typeface="SimSun" pitchFamily="2" charset="-122"/>
        </a:defRPr>
      </a:lvl2pPr>
      <a:lvl3pPr marL="1143000" indent="-228600" algn="l" rtl="0" eaLnBrk="0" fontAlgn="base" hangingPunct="0">
        <a:spcBef>
          <a:spcPct val="20000"/>
        </a:spcBef>
        <a:spcAft>
          <a:spcPct val="0"/>
        </a:spcAft>
        <a:buChar char="•"/>
        <a:defRPr sz="2400">
          <a:solidFill>
            <a:schemeClr val="tx1"/>
          </a:solidFill>
          <a:latin typeface="+mn-lt"/>
          <a:ea typeface="SimSun"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SimSun"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SimSun" pitchFamily="2" charset="-122"/>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5123"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fontAlgn="base">
              <a:spcBef>
                <a:spcPct val="0"/>
              </a:spcBef>
              <a:spcAft>
                <a:spcPct val="0"/>
              </a:spcAft>
              <a:defRPr/>
            </a:pPr>
            <a:endParaRPr lang="en-US" altLang="zh-CN">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fontAlgn="base">
              <a:spcBef>
                <a:spcPct val="0"/>
              </a:spcBef>
              <a:spcAft>
                <a:spcPct val="0"/>
              </a:spcAft>
              <a:defRPr/>
            </a:pPr>
            <a:endParaRPr lang="en-US" altLang="zh-CN">
              <a:solidFill>
                <a:srgbClr val="000000"/>
              </a:solidFill>
            </a:endParaRPr>
          </a:p>
        </p:txBody>
      </p:sp>
      <p:sp>
        <p:nvSpPr>
          <p:cNvPr id="1030" name="Rectangle 6"/>
          <p:cNvSpPr>
            <a:spLocks noGrp="1" noChangeArrowheads="1"/>
          </p:cNvSpPr>
          <p:nvPr>
            <p:ph type="sldNum" sz="quarter" idx="4"/>
          </p:nvPr>
        </p:nvSpPr>
        <p:spPr bwMode="auto">
          <a:xfrm>
            <a:off x="609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fld id="{357F2B8C-C4F2-412E-86AA-EA70F91A3EFE}" type="slidenum">
              <a:rPr lang="en-US" altLang="zh-CN">
                <a:solidFill>
                  <a:srgbClr val="000000"/>
                </a:solidFill>
              </a:rPr>
              <a:pPr fontAlgn="base">
                <a:spcBef>
                  <a:spcPct val="0"/>
                </a:spcBef>
                <a:spcAft>
                  <a:spcPct val="0"/>
                </a:spcAft>
              </a:pPr>
              <a:t>‹#›</a:t>
            </a:fld>
            <a:endParaRPr lang="en-US" altLang="zh-CN">
              <a:solidFill>
                <a:srgbClr val="000000"/>
              </a:solidFill>
            </a:endParaRPr>
          </a:p>
        </p:txBody>
      </p:sp>
    </p:spTree>
    <p:extLst>
      <p:ext uri="{BB962C8B-B14F-4D97-AF65-F5344CB8AC3E}">
        <p14:creationId xmlns:p14="http://schemas.microsoft.com/office/powerpoint/2010/main" val="127220629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SimSun" pitchFamily="2" charset="-122"/>
          <a:cs typeface="+mj-cs"/>
        </a:defRPr>
      </a:lvl1pPr>
      <a:lvl2pPr algn="ctr" rtl="0" eaLnBrk="0" fontAlgn="base" hangingPunct="0">
        <a:spcBef>
          <a:spcPct val="0"/>
        </a:spcBef>
        <a:spcAft>
          <a:spcPct val="0"/>
        </a:spcAft>
        <a:defRPr sz="4400">
          <a:solidFill>
            <a:schemeClr val="tx2"/>
          </a:solidFill>
          <a:latin typeface="Arial" pitchFamily="34" charset="0"/>
          <a:ea typeface="SimSun" pitchFamily="2" charset="-122"/>
        </a:defRPr>
      </a:lvl2pPr>
      <a:lvl3pPr algn="ctr" rtl="0" eaLnBrk="0" fontAlgn="base" hangingPunct="0">
        <a:spcBef>
          <a:spcPct val="0"/>
        </a:spcBef>
        <a:spcAft>
          <a:spcPct val="0"/>
        </a:spcAft>
        <a:defRPr sz="4400">
          <a:solidFill>
            <a:schemeClr val="tx2"/>
          </a:solidFill>
          <a:latin typeface="Arial" pitchFamily="34" charset="0"/>
          <a:ea typeface="SimSun" pitchFamily="2" charset="-122"/>
        </a:defRPr>
      </a:lvl3pPr>
      <a:lvl4pPr algn="ctr" rtl="0" eaLnBrk="0" fontAlgn="base" hangingPunct="0">
        <a:spcBef>
          <a:spcPct val="0"/>
        </a:spcBef>
        <a:spcAft>
          <a:spcPct val="0"/>
        </a:spcAft>
        <a:defRPr sz="4400">
          <a:solidFill>
            <a:schemeClr val="tx2"/>
          </a:solidFill>
          <a:latin typeface="Arial" pitchFamily="34" charset="0"/>
          <a:ea typeface="SimSun" pitchFamily="2" charset="-122"/>
        </a:defRPr>
      </a:lvl4pPr>
      <a:lvl5pPr algn="ctr" rtl="0" eaLnBrk="0" fontAlgn="base" hangingPunct="0">
        <a:spcBef>
          <a:spcPct val="0"/>
        </a:spcBef>
        <a:spcAft>
          <a:spcPct val="0"/>
        </a:spcAft>
        <a:defRPr sz="4400">
          <a:solidFill>
            <a:schemeClr val="tx2"/>
          </a:solidFill>
          <a:latin typeface="Arial" pitchFamily="34" charset="0"/>
          <a:ea typeface="SimSun"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SimSun" pitchFamily="2" charset="-122"/>
          <a:cs typeface="+mn-cs"/>
        </a:defRPr>
      </a:lvl1pPr>
      <a:lvl2pPr marL="742950" indent="-285750" algn="l" rtl="0" eaLnBrk="0" fontAlgn="base" hangingPunct="0">
        <a:spcBef>
          <a:spcPct val="20000"/>
        </a:spcBef>
        <a:spcAft>
          <a:spcPct val="0"/>
        </a:spcAft>
        <a:buChar char="–"/>
        <a:defRPr sz="2800">
          <a:solidFill>
            <a:schemeClr val="tx1"/>
          </a:solidFill>
          <a:latin typeface="+mn-lt"/>
          <a:ea typeface="SimSun" pitchFamily="2" charset="-122"/>
        </a:defRPr>
      </a:lvl2pPr>
      <a:lvl3pPr marL="1143000" indent="-228600" algn="l" rtl="0" eaLnBrk="0" fontAlgn="base" hangingPunct="0">
        <a:spcBef>
          <a:spcPct val="20000"/>
        </a:spcBef>
        <a:spcAft>
          <a:spcPct val="0"/>
        </a:spcAft>
        <a:buChar char="•"/>
        <a:defRPr sz="2400">
          <a:solidFill>
            <a:schemeClr val="tx1"/>
          </a:solidFill>
          <a:latin typeface="+mn-lt"/>
          <a:ea typeface="SimSun"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SimSun"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SimSun" pitchFamily="2" charset="-122"/>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grpSp>
        <p:nvGrpSpPr>
          <p:cNvPr id="2" name="Group 8"/>
          <p:cNvGrpSpPr/>
          <p:nvPr/>
        </p:nvGrpSpPr>
        <p:grpSpPr>
          <a:xfrm>
            <a:off x="0" y="-6"/>
            <a:ext cx="12188952" cy="6858006"/>
            <a:chOff x="-2728" y="-5"/>
            <a:chExt cx="12188952" cy="6858006"/>
          </a:xfrm>
        </p:grpSpPr>
        <p:sp>
          <p:nvSpPr>
            <p:cNvPr id="26" name="Rectangle 25"/>
            <p:cNvSpPr/>
            <p:nvPr/>
          </p:nvSpPr>
          <p:spPr>
            <a:xfrm>
              <a:off x="-2728" y="1"/>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nvGrpSpPr>
            <p:cNvPr id="3" name="Group 38"/>
            <p:cNvGrpSpPr/>
            <p:nvPr/>
          </p:nvGrpSpPr>
          <p:grpSpPr>
            <a:xfrm>
              <a:off x="-2727" y="-5"/>
              <a:ext cx="716424" cy="6858000"/>
              <a:chOff x="-2727" y="-5"/>
              <a:chExt cx="716424" cy="6858000"/>
            </a:xfrm>
          </p:grpSpPr>
          <p:grpSp>
            <p:nvGrpSpPr>
              <p:cNvPr id="4" name="Group 39"/>
              <p:cNvGrpSpPr/>
              <p:nvPr/>
            </p:nvGrpSpPr>
            <p:grpSpPr>
              <a:xfrm>
                <a:off x="-2727" y="-5"/>
                <a:ext cx="571473" cy="6858000"/>
                <a:chOff x="6048440" y="-936481"/>
                <a:chExt cx="196717" cy="9144001"/>
              </a:xfrm>
            </p:grpSpPr>
            <p:sp>
              <p:nvSpPr>
                <p:cNvPr id="46" name="Rectangle 45" descr="Gold bar"/>
                <p:cNvSpPr>
                  <a:spLocks noChangeArrowheads="1"/>
                </p:cNvSpPr>
                <p:nvPr/>
              </p:nvSpPr>
              <p:spPr bwMode="auto">
                <a:xfrm rot="10800000" flipH="1">
                  <a:off x="6048440" y="5159057"/>
                  <a:ext cx="196717" cy="3048463"/>
                </a:xfrm>
                <a:prstGeom prst="rect">
                  <a:avLst/>
                </a:prstGeom>
                <a:solidFill>
                  <a:schemeClr val="accent6"/>
                </a:soli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7" name="Rectangle 46" descr="Orange bar"/>
                <p:cNvSpPr>
                  <a:spLocks noChangeArrowheads="1"/>
                </p:cNvSpPr>
                <p:nvPr/>
              </p:nvSpPr>
              <p:spPr bwMode="auto">
                <a:xfrm rot="10800000" flipH="1">
                  <a:off x="6048440" y="2110594"/>
                  <a:ext cx="196717" cy="3048463"/>
                </a:xfrm>
                <a:prstGeom prst="rect">
                  <a:avLst/>
                </a:prstGeom>
                <a:solidFill>
                  <a:schemeClr val="accent4"/>
                </a:soli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8" name="Rectangle 47" descr="Slate bar"/>
                <p:cNvSpPr>
                  <a:spLocks noChangeArrowheads="1"/>
                </p:cNvSpPr>
                <p:nvPr/>
              </p:nvSpPr>
              <p:spPr bwMode="auto">
                <a:xfrm rot="10800000" flipH="1">
                  <a:off x="6048440" y="-936481"/>
                  <a:ext cx="196717" cy="3048463"/>
                </a:xfrm>
                <a:prstGeom prst="rect">
                  <a:avLst/>
                </a:prstGeom>
                <a:solidFill>
                  <a:schemeClr val="accent1"/>
                </a:soli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grpSp>
          <p:grpSp>
            <p:nvGrpSpPr>
              <p:cNvPr id="5" name="Group 40"/>
              <p:cNvGrpSpPr/>
              <p:nvPr/>
            </p:nvGrpSpPr>
            <p:grpSpPr>
              <a:xfrm>
                <a:off x="566005" y="-5"/>
                <a:ext cx="147692" cy="6858000"/>
                <a:chOff x="6048440" y="-936481"/>
                <a:chExt cx="196717" cy="9144001"/>
              </a:xfrm>
            </p:grpSpPr>
            <p:sp>
              <p:nvSpPr>
                <p:cNvPr id="43" name="Rectangle 42" descr="Gold bar"/>
                <p:cNvSpPr>
                  <a:spLocks noChangeArrowheads="1"/>
                </p:cNvSpPr>
                <p:nvPr/>
              </p:nvSpPr>
              <p:spPr bwMode="auto">
                <a:xfrm rot="10800000" flipH="1">
                  <a:off x="6048440" y="5159057"/>
                  <a:ext cx="196717" cy="3048463"/>
                </a:xfrm>
                <a:prstGeom prst="rect">
                  <a:avLst/>
                </a:prstGeom>
                <a:gradFill flip="none" rotWithShape="1">
                  <a:gsLst>
                    <a:gs pos="0">
                      <a:schemeClr val="accent6">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4" name="Rectangle 43" descr="Orange bar"/>
                <p:cNvSpPr>
                  <a:spLocks noChangeArrowheads="1"/>
                </p:cNvSpPr>
                <p:nvPr/>
              </p:nvSpPr>
              <p:spPr bwMode="auto">
                <a:xfrm rot="10800000" flipH="1">
                  <a:off x="6048440" y="2110594"/>
                  <a:ext cx="196717" cy="3048463"/>
                </a:xfrm>
                <a:prstGeom prst="rect">
                  <a:avLst/>
                </a:prstGeom>
                <a:gradFill flip="none" rotWithShape="1">
                  <a:gsLst>
                    <a:gs pos="0">
                      <a:schemeClr val="accent4">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5" name="Rectangle 44" descr="Slate bar"/>
                <p:cNvSpPr>
                  <a:spLocks noChangeArrowheads="1"/>
                </p:cNvSpPr>
                <p:nvPr/>
              </p:nvSpPr>
              <p:spPr bwMode="auto">
                <a:xfrm rot="10800000" flipH="1">
                  <a:off x="6048440" y="-936481"/>
                  <a:ext cx="196717" cy="3048463"/>
                </a:xfrm>
                <a:prstGeom prst="rect">
                  <a:avLst/>
                </a:prstGeom>
                <a:gradFill flip="none" rotWithShape="1">
                  <a:gsLst>
                    <a:gs pos="0">
                      <a:schemeClr val="accent1">
                        <a:lumMod val="60000"/>
                        <a:lumOff val="40000"/>
                      </a:schemeClr>
                    </a:gs>
                    <a:gs pos="100000">
                      <a:schemeClr val="bg1"/>
                    </a:gs>
                  </a:gsLst>
                  <a:lin ang="0" scaled="1"/>
                  <a:tileRect/>
                </a:gra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grpSp>
          <p:sp>
            <p:nvSpPr>
              <p:cNvPr id="42" name="Rectangle 41"/>
              <p:cNvSpPr/>
              <p:nvPr/>
            </p:nvSpPr>
            <p:spPr>
              <a:xfrm>
                <a:off x="646782" y="-5"/>
                <a:ext cx="45719"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800">
                  <a:solidFill>
                    <a:prstClr val="black"/>
                  </a:solidFill>
                </a:endParaRPr>
              </a:p>
            </p:txBody>
          </p:sp>
        </p:grpSp>
      </p:grpSp>
      <p:sp>
        <p:nvSpPr>
          <p:cNvPr id="34"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35"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36"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
        <p:nvSpPr>
          <p:cNvPr id="37"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38"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Tree>
    <p:extLst>
      <p:ext uri="{BB962C8B-B14F-4D97-AF65-F5344CB8AC3E}">
        <p14:creationId xmlns:p14="http://schemas.microsoft.com/office/powerpoint/2010/main" val="308963024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grpSp>
        <p:nvGrpSpPr>
          <p:cNvPr id="2" name="Group 8"/>
          <p:cNvGrpSpPr/>
          <p:nvPr/>
        </p:nvGrpSpPr>
        <p:grpSpPr>
          <a:xfrm>
            <a:off x="0" y="-6"/>
            <a:ext cx="12188952" cy="6858006"/>
            <a:chOff x="-2728" y="-5"/>
            <a:chExt cx="12188952" cy="6858006"/>
          </a:xfrm>
        </p:grpSpPr>
        <p:sp>
          <p:nvSpPr>
            <p:cNvPr id="26" name="Rectangle 25"/>
            <p:cNvSpPr/>
            <p:nvPr/>
          </p:nvSpPr>
          <p:spPr>
            <a:xfrm>
              <a:off x="-2728" y="1"/>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grpSp>
          <p:nvGrpSpPr>
            <p:cNvPr id="3" name="Group 38"/>
            <p:cNvGrpSpPr/>
            <p:nvPr/>
          </p:nvGrpSpPr>
          <p:grpSpPr>
            <a:xfrm>
              <a:off x="-2727" y="-5"/>
              <a:ext cx="716424" cy="6858000"/>
              <a:chOff x="-2727" y="-5"/>
              <a:chExt cx="716424" cy="6858000"/>
            </a:xfrm>
          </p:grpSpPr>
          <p:grpSp>
            <p:nvGrpSpPr>
              <p:cNvPr id="4" name="Group 39"/>
              <p:cNvGrpSpPr/>
              <p:nvPr/>
            </p:nvGrpSpPr>
            <p:grpSpPr>
              <a:xfrm>
                <a:off x="-2727" y="-5"/>
                <a:ext cx="571473" cy="6858000"/>
                <a:chOff x="6048440" y="-936481"/>
                <a:chExt cx="196717" cy="9144001"/>
              </a:xfrm>
            </p:grpSpPr>
            <p:sp>
              <p:nvSpPr>
                <p:cNvPr id="46" name="Rectangle 45" descr="Gold bar"/>
                <p:cNvSpPr>
                  <a:spLocks noChangeArrowheads="1"/>
                </p:cNvSpPr>
                <p:nvPr/>
              </p:nvSpPr>
              <p:spPr bwMode="auto">
                <a:xfrm rot="10800000" flipH="1">
                  <a:off x="6048440" y="5159057"/>
                  <a:ext cx="196717" cy="3048463"/>
                </a:xfrm>
                <a:prstGeom prst="rect">
                  <a:avLst/>
                </a:prstGeom>
                <a:solidFill>
                  <a:schemeClr val="accent6"/>
                </a:soli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7" name="Rectangle 46" descr="Orange bar"/>
                <p:cNvSpPr>
                  <a:spLocks noChangeArrowheads="1"/>
                </p:cNvSpPr>
                <p:nvPr/>
              </p:nvSpPr>
              <p:spPr bwMode="auto">
                <a:xfrm rot="10800000" flipH="1">
                  <a:off x="6048440" y="2110594"/>
                  <a:ext cx="196717" cy="3048463"/>
                </a:xfrm>
                <a:prstGeom prst="rect">
                  <a:avLst/>
                </a:prstGeom>
                <a:solidFill>
                  <a:schemeClr val="accent4"/>
                </a:soli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8" name="Rectangle 47" descr="Slate bar"/>
                <p:cNvSpPr>
                  <a:spLocks noChangeArrowheads="1"/>
                </p:cNvSpPr>
                <p:nvPr/>
              </p:nvSpPr>
              <p:spPr bwMode="auto">
                <a:xfrm rot="10800000" flipH="1">
                  <a:off x="6048440" y="-936481"/>
                  <a:ext cx="196717" cy="3048463"/>
                </a:xfrm>
                <a:prstGeom prst="rect">
                  <a:avLst/>
                </a:prstGeom>
                <a:solidFill>
                  <a:schemeClr val="accent1"/>
                </a:soli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grpSp>
          <p:grpSp>
            <p:nvGrpSpPr>
              <p:cNvPr id="5" name="Group 40"/>
              <p:cNvGrpSpPr/>
              <p:nvPr/>
            </p:nvGrpSpPr>
            <p:grpSpPr>
              <a:xfrm>
                <a:off x="566005" y="-5"/>
                <a:ext cx="147692" cy="6858000"/>
                <a:chOff x="6048440" y="-936481"/>
                <a:chExt cx="196717" cy="9144001"/>
              </a:xfrm>
            </p:grpSpPr>
            <p:sp>
              <p:nvSpPr>
                <p:cNvPr id="43" name="Rectangle 42" descr="Gold bar"/>
                <p:cNvSpPr>
                  <a:spLocks noChangeArrowheads="1"/>
                </p:cNvSpPr>
                <p:nvPr/>
              </p:nvSpPr>
              <p:spPr bwMode="auto">
                <a:xfrm rot="10800000" flipH="1">
                  <a:off x="6048440" y="5159057"/>
                  <a:ext cx="196717" cy="3048463"/>
                </a:xfrm>
                <a:prstGeom prst="rect">
                  <a:avLst/>
                </a:prstGeom>
                <a:gradFill flip="none" rotWithShape="1">
                  <a:gsLst>
                    <a:gs pos="0">
                      <a:schemeClr val="accent6">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4" name="Rectangle 43" descr="Orange bar"/>
                <p:cNvSpPr>
                  <a:spLocks noChangeArrowheads="1"/>
                </p:cNvSpPr>
                <p:nvPr/>
              </p:nvSpPr>
              <p:spPr bwMode="auto">
                <a:xfrm rot="10800000" flipH="1">
                  <a:off x="6048440" y="2110594"/>
                  <a:ext cx="196717" cy="3048463"/>
                </a:xfrm>
                <a:prstGeom prst="rect">
                  <a:avLst/>
                </a:prstGeom>
                <a:gradFill flip="none" rotWithShape="1">
                  <a:gsLst>
                    <a:gs pos="0">
                      <a:schemeClr val="accent4">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sp>
              <p:nvSpPr>
                <p:cNvPr id="45" name="Rectangle 44" descr="Slate bar"/>
                <p:cNvSpPr>
                  <a:spLocks noChangeArrowheads="1"/>
                </p:cNvSpPr>
                <p:nvPr/>
              </p:nvSpPr>
              <p:spPr bwMode="auto">
                <a:xfrm rot="10800000" flipH="1">
                  <a:off x="6048440" y="-936481"/>
                  <a:ext cx="196717" cy="3048463"/>
                </a:xfrm>
                <a:prstGeom prst="rect">
                  <a:avLst/>
                </a:prstGeom>
                <a:gradFill flip="none" rotWithShape="1">
                  <a:gsLst>
                    <a:gs pos="0">
                      <a:schemeClr val="accent1">
                        <a:lumMod val="60000"/>
                        <a:lumOff val="40000"/>
                      </a:schemeClr>
                    </a:gs>
                    <a:gs pos="100000">
                      <a:schemeClr val="bg1"/>
                    </a:gs>
                  </a:gsLst>
                  <a:lin ang="0" scaled="1"/>
                  <a:tileRect/>
                </a:gradFill>
                <a:ln w="9525">
                  <a:noFill/>
                  <a:miter lim="800000"/>
                  <a:headEnd/>
                  <a:tailEnd/>
                </a:ln>
                <a:effectLst/>
                <a:extLst/>
              </p:spPr>
              <p:txBody>
                <a:bodyPr wrap="none" anchor="ctr"/>
                <a:lstStyle/>
                <a:p>
                  <a:pPr algn="ctr"/>
                  <a:endParaRPr lang="en-US" sz="2400">
                    <a:solidFill>
                      <a:prstClr val="black"/>
                    </a:solidFill>
                    <a:latin typeface="Times New Roman" panose="02020603050405020304" pitchFamily="18" charset="0"/>
                  </a:endParaRPr>
                </a:p>
              </p:txBody>
            </p:sp>
          </p:grpSp>
          <p:sp>
            <p:nvSpPr>
              <p:cNvPr id="42" name="Rectangle 41"/>
              <p:cNvSpPr/>
              <p:nvPr/>
            </p:nvSpPr>
            <p:spPr>
              <a:xfrm>
                <a:off x="646782" y="-5"/>
                <a:ext cx="45719"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800">
                  <a:solidFill>
                    <a:prstClr val="black"/>
                  </a:solidFill>
                </a:endParaRPr>
              </a:p>
            </p:txBody>
          </p:sp>
        </p:grpSp>
      </p:grpSp>
      <p:sp>
        <p:nvSpPr>
          <p:cNvPr id="34" name="Date Placeholder 3"/>
          <p:cNvSpPr>
            <a:spLocks noGrp="1"/>
          </p:cNvSpPr>
          <p:nvPr>
            <p:ph type="dt" sz="half" idx="2"/>
          </p:nvPr>
        </p:nvSpPr>
        <p:spPr>
          <a:xfrm>
            <a:off x="838200" y="6356360"/>
            <a:ext cx="3276600" cy="365125"/>
          </a:xfrm>
          <a:prstGeom prst="rect">
            <a:avLst/>
          </a:prstGeom>
        </p:spPr>
        <p:txBody>
          <a:bodyPr vert="horz" lIns="91440" tIns="45720" rIns="91440" bIns="45720" rtlCol="0" anchor="ctr"/>
          <a:lstStyle>
            <a:lvl1pPr algn="l">
              <a:defRPr sz="1200">
                <a:solidFill>
                  <a:schemeClr val="accent3"/>
                </a:solidFill>
              </a:defRPr>
            </a:lvl1pPr>
          </a:lstStyle>
          <a:p>
            <a:endParaRPr lang="zh-TW" altLang="en-US">
              <a:solidFill>
                <a:srgbClr val="A5A5A5"/>
              </a:solidFill>
            </a:endParaRPr>
          </a:p>
        </p:txBody>
      </p:sp>
      <p:sp>
        <p:nvSpPr>
          <p:cNvPr id="35" name="Footer Placeholder 4"/>
          <p:cNvSpPr>
            <a:spLocks noGrp="1"/>
          </p:cNvSpPr>
          <p:nvPr>
            <p:ph type="ftr" sz="quarter" idx="3"/>
          </p:nvPr>
        </p:nvSpPr>
        <p:spPr>
          <a:xfrm>
            <a:off x="4648200" y="6356360"/>
            <a:ext cx="2895600" cy="365125"/>
          </a:xfrm>
          <a:prstGeom prst="rect">
            <a:avLst/>
          </a:prstGeom>
        </p:spPr>
        <p:txBody>
          <a:bodyPr vert="horz" lIns="91440" tIns="45720" rIns="91440" bIns="45720" rtlCol="0" anchor="ctr"/>
          <a:lstStyle>
            <a:lvl1pPr algn="ctr">
              <a:defRPr sz="1200">
                <a:solidFill>
                  <a:schemeClr val="accent3"/>
                </a:solidFill>
              </a:defRPr>
            </a:lvl1pPr>
          </a:lstStyle>
          <a:p>
            <a:endParaRPr lang="zh-TW" altLang="en-US">
              <a:solidFill>
                <a:srgbClr val="A5A5A5"/>
              </a:solidFill>
            </a:endParaRPr>
          </a:p>
        </p:txBody>
      </p:sp>
      <p:sp>
        <p:nvSpPr>
          <p:cNvPr id="36" name="Slide Number Placeholder 5"/>
          <p:cNvSpPr>
            <a:spLocks noGrp="1"/>
          </p:cNvSpPr>
          <p:nvPr>
            <p:ph type="sldNum" sz="quarter" idx="4"/>
          </p:nvPr>
        </p:nvSpPr>
        <p:spPr>
          <a:xfrm>
            <a:off x="8077200" y="6356360"/>
            <a:ext cx="3276600" cy="365125"/>
          </a:xfrm>
          <a:prstGeom prst="rect">
            <a:avLst/>
          </a:prstGeom>
        </p:spPr>
        <p:txBody>
          <a:bodyPr vert="horz" lIns="91440" tIns="45720" rIns="91440" bIns="45720" rtlCol="0" anchor="ctr"/>
          <a:lstStyle>
            <a:lvl1pPr algn="r">
              <a:defRPr sz="1200">
                <a:solidFill>
                  <a:schemeClr val="accent3"/>
                </a:solidFill>
              </a:defRPr>
            </a:lvl1pPr>
          </a:lstStyle>
          <a:p>
            <a:fld id="{4CC4FD11-9DC6-466E-8883-28206B2DC699}" type="slidenum">
              <a:rPr lang="zh-TW" altLang="en-US" smtClean="0">
                <a:solidFill>
                  <a:srgbClr val="A5A5A5"/>
                </a:solidFill>
              </a:rPr>
              <a:pPr/>
              <a:t>‹#›</a:t>
            </a:fld>
            <a:endParaRPr lang="zh-TW" altLang="en-US">
              <a:solidFill>
                <a:srgbClr val="A5A5A5"/>
              </a:solidFill>
            </a:endParaRPr>
          </a:p>
        </p:txBody>
      </p:sp>
      <p:sp>
        <p:nvSpPr>
          <p:cNvPr id="37"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38"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Tree>
    <p:extLst>
      <p:ext uri="{BB962C8B-B14F-4D97-AF65-F5344CB8AC3E}">
        <p14:creationId xmlns:p14="http://schemas.microsoft.com/office/powerpoint/2010/main" val="1492299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8" name="Picture 34" descr="circle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3890972"/>
            <a:ext cx="50800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3731684" y="1538288"/>
            <a:ext cx="8221133" cy="403860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p>
            <a:pPr lvl="0"/>
            <a:r>
              <a:rPr lang="fr-FR" altLang="zh-TW" dirty="0" smtClean="0"/>
              <a:t>Click to edit Master text styles</a:t>
            </a:r>
          </a:p>
          <a:p>
            <a:pPr lvl="1"/>
            <a:r>
              <a:rPr lang="fr-FR" altLang="zh-TW" dirty="0" smtClean="0"/>
              <a:t>Second level</a:t>
            </a:r>
          </a:p>
          <a:p>
            <a:pPr lvl="2"/>
            <a:r>
              <a:rPr lang="fr-FR" altLang="zh-TW" dirty="0" smtClean="0"/>
              <a:t>Third level</a:t>
            </a:r>
          </a:p>
          <a:p>
            <a:pPr lvl="3"/>
            <a:r>
              <a:rPr lang="fr-FR" altLang="zh-TW" dirty="0" smtClean="0"/>
              <a:t>Fourth level</a:t>
            </a:r>
          </a:p>
          <a:p>
            <a:pPr lvl="4"/>
            <a:r>
              <a:rPr lang="fr-FR" altLang="zh-TW" dirty="0" smtClean="0"/>
              <a:t>Fifth level</a:t>
            </a:r>
          </a:p>
        </p:txBody>
      </p:sp>
      <p:sp>
        <p:nvSpPr>
          <p:cNvPr id="1026" name="Rectangle 2"/>
          <p:cNvSpPr>
            <a:spLocks noGrp="1" noChangeArrowheads="1"/>
          </p:cNvSpPr>
          <p:nvPr>
            <p:ph type="title"/>
          </p:nvPr>
        </p:nvSpPr>
        <p:spPr bwMode="auto">
          <a:xfrm>
            <a:off x="2929468" y="327025"/>
            <a:ext cx="9262533" cy="1017588"/>
          </a:xfrm>
          <a:prstGeom prst="rect">
            <a:avLst/>
          </a:prstGeom>
          <a:solidFill>
            <a:srgbClr val="000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zh-TW" smtClean="0"/>
              <a:t>Click to edit Master title style</a:t>
            </a:r>
          </a:p>
        </p:txBody>
      </p:sp>
      <p:sp>
        <p:nvSpPr>
          <p:cNvPr id="1060" name="Rectangle 36"/>
          <p:cNvSpPr>
            <a:spLocks noChangeArrowheads="1"/>
          </p:cNvSpPr>
          <p:nvPr/>
        </p:nvSpPr>
        <p:spPr bwMode="auto">
          <a:xfrm>
            <a:off x="1828800" y="6324609"/>
            <a:ext cx="13773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1000" b="1">
                <a:solidFill>
                  <a:srgbClr val="003399"/>
                </a:solidFill>
                <a:latin typeface="Arial" charset="0"/>
              </a:rPr>
              <a:t>www.company.com</a:t>
            </a:r>
            <a:endParaRPr lang="fr-FR" altLang="zh-TW" sz="1000" b="1">
              <a:solidFill>
                <a:srgbClr val="003399"/>
              </a:solidFill>
              <a:latin typeface="Arial" charset="0"/>
              <a:ea typeface="新細明體" charset="-120"/>
            </a:endParaRPr>
          </a:p>
        </p:txBody>
      </p:sp>
      <p:sp>
        <p:nvSpPr>
          <p:cNvPr id="1061" name="Oval 37"/>
          <p:cNvSpPr>
            <a:spLocks noChangeArrowheads="1"/>
          </p:cNvSpPr>
          <p:nvPr/>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7" name="Picture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372842"/>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8" name="矩形 7"/>
          <p:cNvSpPr/>
          <p:nvPr/>
        </p:nvSpPr>
        <p:spPr bwMode="auto">
          <a:xfrm>
            <a:off x="1828803" y="6262264"/>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285346872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iming>
    <p:tnLst>
      <p:par>
        <p:cTn id="1" dur="indefinite" restart="never" nodeType="tmRoot"/>
      </p:par>
    </p:tnLst>
  </p:timing>
  <p:hf hdr="0" ftr="0" dt="0"/>
  <p:txStyles>
    <p:titleStyle>
      <a:lvl1pPr algn="l" rtl="0" fontAlgn="base">
        <a:spcBef>
          <a:spcPct val="50000"/>
        </a:spcBef>
        <a:spcAft>
          <a:spcPct val="0"/>
        </a:spcAft>
        <a:defRPr sz="2800" b="1">
          <a:solidFill>
            <a:schemeClr val="bg1"/>
          </a:solidFill>
          <a:latin typeface="+mj-lt"/>
          <a:ea typeface="+mj-ea"/>
          <a:cs typeface="+mj-cs"/>
        </a:defRPr>
      </a:lvl1pPr>
      <a:lvl2pPr algn="l" rtl="0" fontAlgn="base">
        <a:spcBef>
          <a:spcPct val="50000"/>
        </a:spcBef>
        <a:spcAft>
          <a:spcPct val="0"/>
        </a:spcAft>
        <a:defRPr sz="2800" b="1">
          <a:solidFill>
            <a:schemeClr val="bg1"/>
          </a:solidFill>
          <a:latin typeface="Arial" charset="0"/>
        </a:defRPr>
      </a:lvl2pPr>
      <a:lvl3pPr algn="l" rtl="0" fontAlgn="base">
        <a:spcBef>
          <a:spcPct val="50000"/>
        </a:spcBef>
        <a:spcAft>
          <a:spcPct val="0"/>
        </a:spcAft>
        <a:defRPr sz="2800" b="1">
          <a:solidFill>
            <a:schemeClr val="bg1"/>
          </a:solidFill>
          <a:latin typeface="Arial" charset="0"/>
        </a:defRPr>
      </a:lvl3pPr>
      <a:lvl4pPr algn="l" rtl="0" fontAlgn="base">
        <a:spcBef>
          <a:spcPct val="50000"/>
        </a:spcBef>
        <a:spcAft>
          <a:spcPct val="0"/>
        </a:spcAft>
        <a:defRPr sz="2800" b="1">
          <a:solidFill>
            <a:schemeClr val="bg1"/>
          </a:solidFill>
          <a:latin typeface="Arial" charset="0"/>
        </a:defRPr>
      </a:lvl4pPr>
      <a:lvl5pPr algn="l" rtl="0" fontAlgn="base">
        <a:spcBef>
          <a:spcPct val="50000"/>
        </a:spcBef>
        <a:spcAft>
          <a:spcPct val="0"/>
        </a:spcAft>
        <a:defRPr sz="2800" b="1">
          <a:solidFill>
            <a:schemeClr val="bg1"/>
          </a:solidFill>
          <a:latin typeface="Arial" charset="0"/>
        </a:defRPr>
      </a:lvl5pPr>
      <a:lvl6pPr marL="457200" algn="l" rtl="0" fontAlgn="base">
        <a:spcBef>
          <a:spcPct val="50000"/>
        </a:spcBef>
        <a:spcAft>
          <a:spcPct val="0"/>
        </a:spcAft>
        <a:defRPr sz="2800" b="1">
          <a:solidFill>
            <a:schemeClr val="bg1"/>
          </a:solidFill>
          <a:latin typeface="Arial" charset="0"/>
        </a:defRPr>
      </a:lvl6pPr>
      <a:lvl7pPr marL="914400" algn="l" rtl="0" fontAlgn="base">
        <a:spcBef>
          <a:spcPct val="50000"/>
        </a:spcBef>
        <a:spcAft>
          <a:spcPct val="0"/>
        </a:spcAft>
        <a:defRPr sz="2800" b="1">
          <a:solidFill>
            <a:schemeClr val="bg1"/>
          </a:solidFill>
          <a:latin typeface="Arial" charset="0"/>
        </a:defRPr>
      </a:lvl7pPr>
      <a:lvl8pPr marL="1371600" algn="l" rtl="0" fontAlgn="base">
        <a:spcBef>
          <a:spcPct val="50000"/>
        </a:spcBef>
        <a:spcAft>
          <a:spcPct val="0"/>
        </a:spcAft>
        <a:defRPr sz="2800" b="1">
          <a:solidFill>
            <a:schemeClr val="bg1"/>
          </a:solidFill>
          <a:latin typeface="Arial" charset="0"/>
        </a:defRPr>
      </a:lvl8pPr>
      <a:lvl9pPr marL="1828800" algn="l" rtl="0" fontAlgn="base">
        <a:spcBef>
          <a:spcPct val="50000"/>
        </a:spcBef>
        <a:spcAft>
          <a:spcPct val="0"/>
        </a:spcAft>
        <a:defRPr sz="2800" b="1">
          <a:solidFill>
            <a:schemeClr val="bg1"/>
          </a:solidFill>
          <a:latin typeface="Arial" charset="0"/>
        </a:defRPr>
      </a:lvl9pPr>
    </p:titleStyle>
    <p:body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8" name="Picture 34" descr="circle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3890972"/>
            <a:ext cx="50800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3731684" y="1538288"/>
            <a:ext cx="8221133" cy="403860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p>
            <a:pPr lvl="0"/>
            <a:r>
              <a:rPr lang="fr-FR" altLang="zh-TW" dirty="0" smtClean="0"/>
              <a:t>Click to edit Master text styles</a:t>
            </a:r>
          </a:p>
          <a:p>
            <a:pPr lvl="1"/>
            <a:r>
              <a:rPr lang="fr-FR" altLang="zh-TW" dirty="0" smtClean="0"/>
              <a:t>Second level</a:t>
            </a:r>
          </a:p>
          <a:p>
            <a:pPr lvl="2"/>
            <a:r>
              <a:rPr lang="fr-FR" altLang="zh-TW" dirty="0" smtClean="0"/>
              <a:t>Third level</a:t>
            </a:r>
          </a:p>
          <a:p>
            <a:pPr lvl="3"/>
            <a:r>
              <a:rPr lang="fr-FR" altLang="zh-TW" dirty="0" smtClean="0"/>
              <a:t>Fourth level</a:t>
            </a:r>
          </a:p>
          <a:p>
            <a:pPr lvl="4"/>
            <a:r>
              <a:rPr lang="fr-FR" altLang="zh-TW" dirty="0" smtClean="0"/>
              <a:t>Fifth level</a:t>
            </a:r>
          </a:p>
        </p:txBody>
      </p:sp>
      <p:sp>
        <p:nvSpPr>
          <p:cNvPr id="1026" name="Rectangle 2"/>
          <p:cNvSpPr>
            <a:spLocks noGrp="1" noChangeArrowheads="1"/>
          </p:cNvSpPr>
          <p:nvPr>
            <p:ph type="title"/>
          </p:nvPr>
        </p:nvSpPr>
        <p:spPr bwMode="auto">
          <a:xfrm>
            <a:off x="2929468" y="327025"/>
            <a:ext cx="9262533" cy="1017588"/>
          </a:xfrm>
          <a:prstGeom prst="rect">
            <a:avLst/>
          </a:prstGeom>
          <a:solidFill>
            <a:srgbClr val="000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zh-TW" smtClean="0"/>
              <a:t>Click to edit Master title style</a:t>
            </a:r>
          </a:p>
        </p:txBody>
      </p:sp>
      <p:sp>
        <p:nvSpPr>
          <p:cNvPr id="1060" name="Rectangle 36"/>
          <p:cNvSpPr>
            <a:spLocks noChangeArrowheads="1"/>
          </p:cNvSpPr>
          <p:nvPr/>
        </p:nvSpPr>
        <p:spPr bwMode="auto">
          <a:xfrm>
            <a:off x="1828800" y="6324609"/>
            <a:ext cx="13773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1000" b="1">
                <a:solidFill>
                  <a:srgbClr val="003399"/>
                </a:solidFill>
                <a:latin typeface="Arial" charset="0"/>
              </a:rPr>
              <a:t>www.company.com</a:t>
            </a:r>
            <a:endParaRPr lang="fr-FR" altLang="zh-TW" sz="1000" b="1">
              <a:solidFill>
                <a:srgbClr val="003399"/>
              </a:solidFill>
              <a:latin typeface="Arial" charset="0"/>
              <a:ea typeface="新細明體" charset="-120"/>
            </a:endParaRPr>
          </a:p>
        </p:txBody>
      </p:sp>
      <p:sp>
        <p:nvSpPr>
          <p:cNvPr id="1061" name="Oval 37"/>
          <p:cNvSpPr>
            <a:spLocks noChangeArrowheads="1"/>
          </p:cNvSpPr>
          <p:nvPr/>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7" name="Picture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372842"/>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8" name="矩形 7"/>
          <p:cNvSpPr/>
          <p:nvPr/>
        </p:nvSpPr>
        <p:spPr bwMode="auto">
          <a:xfrm>
            <a:off x="1828803" y="6262264"/>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156885411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Lst>
  <p:timing>
    <p:tnLst>
      <p:par>
        <p:cTn id="1" dur="indefinite" restart="never" nodeType="tmRoot"/>
      </p:par>
    </p:tnLst>
  </p:timing>
  <p:hf hdr="0" ftr="0" dt="0"/>
  <p:txStyles>
    <p:titleStyle>
      <a:lvl1pPr algn="l" rtl="0" fontAlgn="base">
        <a:spcBef>
          <a:spcPct val="50000"/>
        </a:spcBef>
        <a:spcAft>
          <a:spcPct val="0"/>
        </a:spcAft>
        <a:defRPr sz="2800" b="1">
          <a:solidFill>
            <a:schemeClr val="bg1"/>
          </a:solidFill>
          <a:latin typeface="+mj-lt"/>
          <a:ea typeface="+mj-ea"/>
          <a:cs typeface="+mj-cs"/>
        </a:defRPr>
      </a:lvl1pPr>
      <a:lvl2pPr algn="l" rtl="0" fontAlgn="base">
        <a:spcBef>
          <a:spcPct val="50000"/>
        </a:spcBef>
        <a:spcAft>
          <a:spcPct val="0"/>
        </a:spcAft>
        <a:defRPr sz="2800" b="1">
          <a:solidFill>
            <a:schemeClr val="bg1"/>
          </a:solidFill>
          <a:latin typeface="Arial" charset="0"/>
        </a:defRPr>
      </a:lvl2pPr>
      <a:lvl3pPr algn="l" rtl="0" fontAlgn="base">
        <a:spcBef>
          <a:spcPct val="50000"/>
        </a:spcBef>
        <a:spcAft>
          <a:spcPct val="0"/>
        </a:spcAft>
        <a:defRPr sz="2800" b="1">
          <a:solidFill>
            <a:schemeClr val="bg1"/>
          </a:solidFill>
          <a:latin typeface="Arial" charset="0"/>
        </a:defRPr>
      </a:lvl3pPr>
      <a:lvl4pPr algn="l" rtl="0" fontAlgn="base">
        <a:spcBef>
          <a:spcPct val="50000"/>
        </a:spcBef>
        <a:spcAft>
          <a:spcPct val="0"/>
        </a:spcAft>
        <a:defRPr sz="2800" b="1">
          <a:solidFill>
            <a:schemeClr val="bg1"/>
          </a:solidFill>
          <a:latin typeface="Arial" charset="0"/>
        </a:defRPr>
      </a:lvl4pPr>
      <a:lvl5pPr algn="l" rtl="0" fontAlgn="base">
        <a:spcBef>
          <a:spcPct val="50000"/>
        </a:spcBef>
        <a:spcAft>
          <a:spcPct val="0"/>
        </a:spcAft>
        <a:defRPr sz="2800" b="1">
          <a:solidFill>
            <a:schemeClr val="bg1"/>
          </a:solidFill>
          <a:latin typeface="Arial" charset="0"/>
        </a:defRPr>
      </a:lvl5pPr>
      <a:lvl6pPr marL="457200" algn="l" rtl="0" fontAlgn="base">
        <a:spcBef>
          <a:spcPct val="50000"/>
        </a:spcBef>
        <a:spcAft>
          <a:spcPct val="0"/>
        </a:spcAft>
        <a:defRPr sz="2800" b="1">
          <a:solidFill>
            <a:schemeClr val="bg1"/>
          </a:solidFill>
          <a:latin typeface="Arial" charset="0"/>
        </a:defRPr>
      </a:lvl6pPr>
      <a:lvl7pPr marL="914400" algn="l" rtl="0" fontAlgn="base">
        <a:spcBef>
          <a:spcPct val="50000"/>
        </a:spcBef>
        <a:spcAft>
          <a:spcPct val="0"/>
        </a:spcAft>
        <a:defRPr sz="2800" b="1">
          <a:solidFill>
            <a:schemeClr val="bg1"/>
          </a:solidFill>
          <a:latin typeface="Arial" charset="0"/>
        </a:defRPr>
      </a:lvl7pPr>
      <a:lvl8pPr marL="1371600" algn="l" rtl="0" fontAlgn="base">
        <a:spcBef>
          <a:spcPct val="50000"/>
        </a:spcBef>
        <a:spcAft>
          <a:spcPct val="0"/>
        </a:spcAft>
        <a:defRPr sz="2800" b="1">
          <a:solidFill>
            <a:schemeClr val="bg1"/>
          </a:solidFill>
          <a:latin typeface="Arial" charset="0"/>
        </a:defRPr>
      </a:lvl8pPr>
      <a:lvl9pPr marL="1828800" algn="l" rtl="0" fontAlgn="base">
        <a:spcBef>
          <a:spcPct val="50000"/>
        </a:spcBef>
        <a:spcAft>
          <a:spcPct val="0"/>
        </a:spcAft>
        <a:defRPr sz="2800" b="1">
          <a:solidFill>
            <a:schemeClr val="bg1"/>
          </a:solidFill>
          <a:latin typeface="Arial" charset="0"/>
        </a:defRPr>
      </a:lvl9pPr>
    </p:titleStyle>
    <p:body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8" name="Picture 34" descr="circle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3890972"/>
            <a:ext cx="50800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auto">
          <a:xfrm>
            <a:off x="3731684" y="1538288"/>
            <a:ext cx="8221133" cy="403860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p>
            <a:pPr lvl="0"/>
            <a:r>
              <a:rPr lang="fr-FR" altLang="zh-TW" dirty="0" smtClean="0"/>
              <a:t>Click to edit Master text styles</a:t>
            </a:r>
          </a:p>
          <a:p>
            <a:pPr lvl="1"/>
            <a:r>
              <a:rPr lang="fr-FR" altLang="zh-TW" dirty="0" smtClean="0"/>
              <a:t>Second level</a:t>
            </a:r>
          </a:p>
          <a:p>
            <a:pPr lvl="2"/>
            <a:r>
              <a:rPr lang="fr-FR" altLang="zh-TW" dirty="0" smtClean="0"/>
              <a:t>Third level</a:t>
            </a:r>
          </a:p>
          <a:p>
            <a:pPr lvl="3"/>
            <a:r>
              <a:rPr lang="fr-FR" altLang="zh-TW" dirty="0" smtClean="0"/>
              <a:t>Fourth level</a:t>
            </a:r>
          </a:p>
          <a:p>
            <a:pPr lvl="4"/>
            <a:r>
              <a:rPr lang="fr-FR" altLang="zh-TW" dirty="0" smtClean="0"/>
              <a:t>Fifth level</a:t>
            </a:r>
          </a:p>
        </p:txBody>
      </p:sp>
      <p:sp>
        <p:nvSpPr>
          <p:cNvPr id="1026" name="Rectangle 2"/>
          <p:cNvSpPr>
            <a:spLocks noGrp="1" noChangeArrowheads="1"/>
          </p:cNvSpPr>
          <p:nvPr>
            <p:ph type="title"/>
          </p:nvPr>
        </p:nvSpPr>
        <p:spPr bwMode="auto">
          <a:xfrm>
            <a:off x="2929468" y="327025"/>
            <a:ext cx="9262533" cy="1017588"/>
          </a:xfrm>
          <a:prstGeom prst="rect">
            <a:avLst/>
          </a:prstGeom>
          <a:solidFill>
            <a:srgbClr val="000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zh-TW" smtClean="0"/>
              <a:t>Click to edit Master title style</a:t>
            </a:r>
          </a:p>
        </p:txBody>
      </p:sp>
      <p:sp>
        <p:nvSpPr>
          <p:cNvPr id="1060" name="Rectangle 36"/>
          <p:cNvSpPr>
            <a:spLocks noChangeArrowheads="1"/>
          </p:cNvSpPr>
          <p:nvPr/>
        </p:nvSpPr>
        <p:spPr bwMode="auto">
          <a:xfrm>
            <a:off x="1828800" y="6324609"/>
            <a:ext cx="13773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1000" b="1">
                <a:solidFill>
                  <a:srgbClr val="003399"/>
                </a:solidFill>
                <a:latin typeface="Arial" charset="0"/>
              </a:rPr>
              <a:t>www.company.com</a:t>
            </a:r>
            <a:endParaRPr lang="fr-FR" altLang="zh-TW" sz="1000" b="1">
              <a:solidFill>
                <a:srgbClr val="003399"/>
              </a:solidFill>
              <a:latin typeface="Arial" charset="0"/>
              <a:ea typeface="新細明體" charset="-120"/>
            </a:endParaRPr>
          </a:p>
        </p:txBody>
      </p:sp>
      <p:sp>
        <p:nvSpPr>
          <p:cNvPr id="1061" name="Oval 37"/>
          <p:cNvSpPr>
            <a:spLocks noChangeArrowheads="1"/>
          </p:cNvSpPr>
          <p:nvPr/>
        </p:nvSpPr>
        <p:spPr bwMode="auto">
          <a:xfrm>
            <a:off x="334433" y="188913"/>
            <a:ext cx="1727200" cy="1295400"/>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pic>
        <p:nvPicPr>
          <p:cNvPr id="7" name="Picture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372842"/>
            <a:ext cx="2346053" cy="45190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8" name="矩形 7"/>
          <p:cNvSpPr/>
          <p:nvPr/>
        </p:nvSpPr>
        <p:spPr bwMode="auto">
          <a:xfrm>
            <a:off x="1828803" y="6262264"/>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a:solidFill>
                <a:srgbClr val="FFFFFF"/>
              </a:solidFill>
              <a:latin typeface="Arial" charset="0"/>
            </a:endParaRPr>
          </a:p>
        </p:txBody>
      </p:sp>
    </p:spTree>
    <p:extLst>
      <p:ext uri="{BB962C8B-B14F-4D97-AF65-F5344CB8AC3E}">
        <p14:creationId xmlns:p14="http://schemas.microsoft.com/office/powerpoint/2010/main" val="66549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Lst>
  <p:timing>
    <p:tnLst>
      <p:par>
        <p:cTn id="1" dur="indefinite" restart="never" nodeType="tmRoot"/>
      </p:par>
    </p:tnLst>
  </p:timing>
  <p:hf hdr="0" ftr="0" dt="0"/>
  <p:txStyles>
    <p:titleStyle>
      <a:lvl1pPr algn="l" rtl="0" fontAlgn="base">
        <a:spcBef>
          <a:spcPct val="50000"/>
        </a:spcBef>
        <a:spcAft>
          <a:spcPct val="0"/>
        </a:spcAft>
        <a:defRPr sz="2800" b="1">
          <a:solidFill>
            <a:schemeClr val="bg1"/>
          </a:solidFill>
          <a:latin typeface="+mj-lt"/>
          <a:ea typeface="+mj-ea"/>
          <a:cs typeface="+mj-cs"/>
        </a:defRPr>
      </a:lvl1pPr>
      <a:lvl2pPr algn="l" rtl="0" fontAlgn="base">
        <a:spcBef>
          <a:spcPct val="50000"/>
        </a:spcBef>
        <a:spcAft>
          <a:spcPct val="0"/>
        </a:spcAft>
        <a:defRPr sz="2800" b="1">
          <a:solidFill>
            <a:schemeClr val="bg1"/>
          </a:solidFill>
          <a:latin typeface="Arial" charset="0"/>
        </a:defRPr>
      </a:lvl2pPr>
      <a:lvl3pPr algn="l" rtl="0" fontAlgn="base">
        <a:spcBef>
          <a:spcPct val="50000"/>
        </a:spcBef>
        <a:spcAft>
          <a:spcPct val="0"/>
        </a:spcAft>
        <a:defRPr sz="2800" b="1">
          <a:solidFill>
            <a:schemeClr val="bg1"/>
          </a:solidFill>
          <a:latin typeface="Arial" charset="0"/>
        </a:defRPr>
      </a:lvl3pPr>
      <a:lvl4pPr algn="l" rtl="0" fontAlgn="base">
        <a:spcBef>
          <a:spcPct val="50000"/>
        </a:spcBef>
        <a:spcAft>
          <a:spcPct val="0"/>
        </a:spcAft>
        <a:defRPr sz="2800" b="1">
          <a:solidFill>
            <a:schemeClr val="bg1"/>
          </a:solidFill>
          <a:latin typeface="Arial" charset="0"/>
        </a:defRPr>
      </a:lvl4pPr>
      <a:lvl5pPr algn="l" rtl="0" fontAlgn="base">
        <a:spcBef>
          <a:spcPct val="50000"/>
        </a:spcBef>
        <a:spcAft>
          <a:spcPct val="0"/>
        </a:spcAft>
        <a:defRPr sz="2800" b="1">
          <a:solidFill>
            <a:schemeClr val="bg1"/>
          </a:solidFill>
          <a:latin typeface="Arial" charset="0"/>
        </a:defRPr>
      </a:lvl5pPr>
      <a:lvl6pPr marL="457200" algn="l" rtl="0" fontAlgn="base">
        <a:spcBef>
          <a:spcPct val="50000"/>
        </a:spcBef>
        <a:spcAft>
          <a:spcPct val="0"/>
        </a:spcAft>
        <a:defRPr sz="2800" b="1">
          <a:solidFill>
            <a:schemeClr val="bg1"/>
          </a:solidFill>
          <a:latin typeface="Arial" charset="0"/>
        </a:defRPr>
      </a:lvl6pPr>
      <a:lvl7pPr marL="914400" algn="l" rtl="0" fontAlgn="base">
        <a:spcBef>
          <a:spcPct val="50000"/>
        </a:spcBef>
        <a:spcAft>
          <a:spcPct val="0"/>
        </a:spcAft>
        <a:defRPr sz="2800" b="1">
          <a:solidFill>
            <a:schemeClr val="bg1"/>
          </a:solidFill>
          <a:latin typeface="Arial" charset="0"/>
        </a:defRPr>
      </a:lvl7pPr>
      <a:lvl8pPr marL="1371600" algn="l" rtl="0" fontAlgn="base">
        <a:spcBef>
          <a:spcPct val="50000"/>
        </a:spcBef>
        <a:spcAft>
          <a:spcPct val="0"/>
        </a:spcAft>
        <a:defRPr sz="2800" b="1">
          <a:solidFill>
            <a:schemeClr val="bg1"/>
          </a:solidFill>
          <a:latin typeface="Arial" charset="0"/>
        </a:defRPr>
      </a:lvl8pPr>
      <a:lvl9pPr marL="1828800" algn="l" rtl="0" fontAlgn="base">
        <a:spcBef>
          <a:spcPct val="50000"/>
        </a:spcBef>
        <a:spcAft>
          <a:spcPct val="0"/>
        </a:spcAft>
        <a:defRPr sz="2800" b="1">
          <a:solidFill>
            <a:schemeClr val="bg1"/>
          </a:solidFill>
          <a:latin typeface="Arial" charset="0"/>
        </a:defRPr>
      </a:lvl9pPr>
    </p:titleStyle>
    <p:body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9.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9.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9.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hyperlink" Target="../../Demo%202012-15/2013/SurgicalTrainingSystem.avi"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09.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09.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7.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0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09.xml"/></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10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0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09.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09.xml"/><Relationship Id="rId5" Type="http://schemas.openxmlformats.org/officeDocument/2006/relationships/image" Target="../media/image40.png"/><Relationship Id="rId4" Type="http://schemas.openxmlformats.org/officeDocument/2006/relationships/hyperlink" Target="../../Demo%202012-15/2014/Demo_0122_MSag+audio%20last.mp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109.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32.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109.xml"/><Relationship Id="rId6" Type="http://schemas.openxmlformats.org/officeDocument/2006/relationships/diagramColors" Target="../diagrams/colors6.xml"/><Relationship Id="rId11" Type="http://schemas.openxmlformats.org/officeDocument/2006/relationships/image" Target="../media/image46.jpeg"/><Relationship Id="rId5" Type="http://schemas.openxmlformats.org/officeDocument/2006/relationships/diagramQuickStyle" Target="../diagrams/quickStyle6.xml"/><Relationship Id="rId10" Type="http://schemas.openxmlformats.org/officeDocument/2006/relationships/image" Target="../media/image45.jpeg"/><Relationship Id="rId4" Type="http://schemas.openxmlformats.org/officeDocument/2006/relationships/diagramLayout" Target="../diagrams/layout6.xml"/><Relationship Id="rId9"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09.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109.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109.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10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9.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10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1.xml"/><Relationship Id="rId1" Type="http://schemas.openxmlformats.org/officeDocument/2006/relationships/slideLayout" Target="../slideLayouts/slideLayout10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09.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109.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109.xml"/><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6.xml"/><Relationship Id="rId1" Type="http://schemas.openxmlformats.org/officeDocument/2006/relationships/slideLayout" Target="../slideLayouts/slideLayout10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37.xml"/><Relationship Id="rId7" Type="http://schemas.openxmlformats.org/officeDocument/2006/relationships/image" Target="../media/image59.wmf"/><Relationship Id="rId2" Type="http://schemas.openxmlformats.org/officeDocument/2006/relationships/slideLayout" Target="../slideLayouts/slideLayout109.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1.wmf"/><Relationship Id="rId5" Type="http://schemas.openxmlformats.org/officeDocument/2006/relationships/image" Target="../media/image58.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0.wmf"/></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66.wmf"/><Relationship Id="rId3" Type="http://schemas.openxmlformats.org/officeDocument/2006/relationships/notesSlide" Target="../notesSlides/notesSlide38.xml"/><Relationship Id="rId7" Type="http://schemas.openxmlformats.org/officeDocument/2006/relationships/image" Target="../media/image63.wmf"/><Relationship Id="rId12" Type="http://schemas.openxmlformats.org/officeDocument/2006/relationships/oleObject" Target="../embeddings/oleObject9.bin"/><Relationship Id="rId2" Type="http://schemas.openxmlformats.org/officeDocument/2006/relationships/slideLayout" Target="../slideLayouts/slideLayout109.xml"/><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65.wmf"/><Relationship Id="rId5" Type="http://schemas.openxmlformats.org/officeDocument/2006/relationships/image" Target="../media/image62.wmf"/><Relationship Id="rId15" Type="http://schemas.openxmlformats.org/officeDocument/2006/relationships/image" Target="../media/image67.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64.wmf"/><Relationship Id="rId14" Type="http://schemas.openxmlformats.org/officeDocument/2006/relationships/oleObject" Target="../embeddings/oleObject10.bin"/></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9.xml"/><Relationship Id="rId1" Type="http://schemas.openxmlformats.org/officeDocument/2006/relationships/slideLayout" Target="../slideLayouts/slideLayout109.xm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10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1.xml"/><Relationship Id="rId1" Type="http://schemas.openxmlformats.org/officeDocument/2006/relationships/slideLayout" Target="../slideLayouts/slideLayout109.xml"/></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09.xml"/><Relationship Id="rId4" Type="http://schemas.openxmlformats.org/officeDocument/2006/relationships/image" Target="../media/image74.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9.x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9.xml"/></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09.xml"/></Relationships>
</file>

<file path=ppt/slides/_rels/slide5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109.xml"/><Relationship Id="rId5" Type="http://schemas.openxmlformats.org/officeDocument/2006/relationships/image" Target="../media/image81.png"/><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9.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7.xml"/><Relationship Id="rId1" Type="http://schemas.openxmlformats.org/officeDocument/2006/relationships/slideLayout" Target="../slideLayouts/slideLayout10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wmf"/><Relationship Id="rId1" Type="http://schemas.openxmlformats.org/officeDocument/2006/relationships/slideLayout" Target="../slideLayouts/slideLayout37.xml"/><Relationship Id="rId4" Type="http://schemas.openxmlformats.org/officeDocument/2006/relationships/hyperlink" Target="../../Demo%202012-15/2014/&#32080;&#26680;&#33740;&#33258;&#21205;&#20597;&#28204;&#31995;&#32113;_Jan%2028%202014%20(Chinese).mp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5" name="Group 5"/>
          <p:cNvGrpSpPr>
            <a:grpSpLocks/>
          </p:cNvGrpSpPr>
          <p:nvPr/>
        </p:nvGrpSpPr>
        <p:grpSpPr bwMode="auto">
          <a:xfrm>
            <a:off x="1524000" y="1"/>
            <a:ext cx="9144000" cy="5868988"/>
            <a:chOff x="0" y="72"/>
            <a:chExt cx="6239" cy="3697"/>
          </a:xfrm>
        </p:grpSpPr>
        <p:sp>
          <p:nvSpPr>
            <p:cNvPr id="5126" name="Rectangle 6"/>
            <p:cNvSpPr>
              <a:spLocks noChangeArrowheads="1"/>
            </p:cNvSpPr>
            <p:nvPr/>
          </p:nvSpPr>
          <p:spPr bwMode="hidden">
            <a:xfrm>
              <a:off x="0" y="2112"/>
              <a:ext cx="5655" cy="165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dirty="0">
                <a:solidFill>
                  <a:srgbClr val="000000"/>
                </a:solidFill>
                <a:ea typeface="標楷體" panose="03000509000000000000" pitchFamily="65" charset="-120"/>
              </a:endParaRPr>
            </a:p>
          </p:txBody>
        </p:sp>
        <p:grpSp>
          <p:nvGrpSpPr>
            <p:cNvPr id="5127" name="Group 7"/>
            <p:cNvGrpSpPr>
              <a:grpSpLocks/>
            </p:cNvGrpSpPr>
            <p:nvPr/>
          </p:nvGrpSpPr>
          <p:grpSpPr bwMode="auto">
            <a:xfrm>
              <a:off x="0" y="72"/>
              <a:ext cx="6239" cy="2040"/>
              <a:chOff x="0" y="72"/>
              <a:chExt cx="6239" cy="2040"/>
            </a:xfrm>
          </p:grpSpPr>
          <p:sp>
            <p:nvSpPr>
              <p:cNvPr id="5128" name="Rectangle 8"/>
              <p:cNvSpPr>
                <a:spLocks noChangeArrowheads="1"/>
              </p:cNvSpPr>
              <p:nvPr/>
            </p:nvSpPr>
            <p:spPr bwMode="hidden">
              <a:xfrm>
                <a:off x="0" y="1872"/>
                <a:ext cx="6239" cy="240"/>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grpSp>
            <p:nvGrpSpPr>
              <p:cNvPr id="5129" name="Group 9"/>
              <p:cNvGrpSpPr>
                <a:grpSpLocks/>
              </p:cNvGrpSpPr>
              <p:nvPr/>
            </p:nvGrpSpPr>
            <p:grpSpPr bwMode="auto">
              <a:xfrm>
                <a:off x="2480" y="72"/>
                <a:ext cx="1560" cy="1984"/>
                <a:chOff x="2480" y="72"/>
                <a:chExt cx="1560" cy="1984"/>
              </a:xfrm>
            </p:grpSpPr>
            <p:sp>
              <p:nvSpPr>
                <p:cNvPr id="5130" name="Freeform 10"/>
                <p:cNvSpPr>
                  <a:spLocks/>
                </p:cNvSpPr>
                <p:nvPr/>
              </p:nvSpPr>
              <p:spPr bwMode="ltGray">
                <a:xfrm>
                  <a:off x="2480" y="127"/>
                  <a:ext cx="1560" cy="1770"/>
                </a:xfrm>
                <a:custGeom>
                  <a:avLst/>
                  <a:gdLst>
                    <a:gd name="T0" fmla="*/ 976 w 1560"/>
                    <a:gd name="T1" fmla="*/ 33 h 1770"/>
                    <a:gd name="T2" fmla="*/ 1154 w 1560"/>
                    <a:gd name="T3" fmla="*/ 129 h 1770"/>
                    <a:gd name="T4" fmla="*/ 1307 w 1560"/>
                    <a:gd name="T5" fmla="*/ 256 h 1770"/>
                    <a:gd name="T6" fmla="*/ 1425 w 1560"/>
                    <a:gd name="T7" fmla="*/ 410 h 1770"/>
                    <a:gd name="T8" fmla="*/ 1510 w 1560"/>
                    <a:gd name="T9" fmla="*/ 581 h 1770"/>
                    <a:gd name="T10" fmla="*/ 1554 w 1560"/>
                    <a:gd name="T11" fmla="*/ 766 h 1770"/>
                    <a:gd name="T12" fmla="*/ 1554 w 1560"/>
                    <a:gd name="T13" fmla="*/ 958 h 1770"/>
                    <a:gd name="T14" fmla="*/ 1510 w 1560"/>
                    <a:gd name="T15" fmla="*/ 1143 h 1770"/>
                    <a:gd name="T16" fmla="*/ 1425 w 1560"/>
                    <a:gd name="T17" fmla="*/ 1314 h 1770"/>
                    <a:gd name="T18" fmla="*/ 1307 w 1560"/>
                    <a:gd name="T19" fmla="*/ 1468 h 1770"/>
                    <a:gd name="T20" fmla="*/ 1154 w 1560"/>
                    <a:gd name="T21" fmla="*/ 1597 h 1770"/>
                    <a:gd name="T22" fmla="*/ 976 w 1560"/>
                    <a:gd name="T23" fmla="*/ 1691 h 1770"/>
                    <a:gd name="T24" fmla="*/ 781 w 1560"/>
                    <a:gd name="T25" fmla="*/ 1749 h 1770"/>
                    <a:gd name="T26" fmla="*/ 577 w 1560"/>
                    <a:gd name="T27" fmla="*/ 1769 h 1770"/>
                    <a:gd name="T28" fmla="*/ 372 w 1560"/>
                    <a:gd name="T29" fmla="*/ 1749 h 1770"/>
                    <a:gd name="T30" fmla="*/ 178 w 1560"/>
                    <a:gd name="T31" fmla="*/ 1691 h 1770"/>
                    <a:gd name="T32" fmla="*/ 0 w 1560"/>
                    <a:gd name="T33" fmla="*/ 1597 h 1770"/>
                    <a:gd name="T34" fmla="*/ 135 w 1560"/>
                    <a:gd name="T35" fmla="*/ 1571 h 1770"/>
                    <a:gd name="T36" fmla="*/ 304 w 1560"/>
                    <a:gd name="T37" fmla="*/ 1640 h 1770"/>
                    <a:gd name="T38" fmla="*/ 483 w 1560"/>
                    <a:gd name="T39" fmla="*/ 1675 h 1770"/>
                    <a:gd name="T40" fmla="*/ 669 w 1560"/>
                    <a:gd name="T41" fmla="*/ 1675 h 1770"/>
                    <a:gd name="T42" fmla="*/ 850 w 1560"/>
                    <a:gd name="T43" fmla="*/ 1640 h 1770"/>
                    <a:gd name="T44" fmla="*/ 1019 w 1560"/>
                    <a:gd name="T45" fmla="*/ 1571 h 1770"/>
                    <a:gd name="T46" fmla="*/ 1170 w 1560"/>
                    <a:gd name="T47" fmla="*/ 1470 h 1770"/>
                    <a:gd name="T48" fmla="*/ 1293 w 1560"/>
                    <a:gd name="T49" fmla="*/ 1343 h 1770"/>
                    <a:gd name="T50" fmla="*/ 1387 w 1560"/>
                    <a:gd name="T51" fmla="*/ 1194 h 1770"/>
                    <a:gd name="T52" fmla="*/ 1443 w 1560"/>
                    <a:gd name="T53" fmla="*/ 1032 h 1770"/>
                    <a:gd name="T54" fmla="*/ 1462 w 1560"/>
                    <a:gd name="T55" fmla="*/ 862 h 1770"/>
                    <a:gd name="T56" fmla="*/ 1443 w 1560"/>
                    <a:gd name="T57" fmla="*/ 691 h 1770"/>
                    <a:gd name="T58" fmla="*/ 1387 w 1560"/>
                    <a:gd name="T59" fmla="*/ 530 h 1770"/>
                    <a:gd name="T60" fmla="*/ 1293 w 1560"/>
                    <a:gd name="T61" fmla="*/ 381 h 1770"/>
                    <a:gd name="T62" fmla="*/ 1170 w 1560"/>
                    <a:gd name="T63" fmla="*/ 254 h 1770"/>
                    <a:gd name="T64" fmla="*/ 1019 w 1560"/>
                    <a:gd name="T65" fmla="*/ 154 h 1770"/>
                    <a:gd name="T66" fmla="*/ 850 w 1560"/>
                    <a:gd name="T67" fmla="*/ 85 h 1770"/>
                    <a:gd name="T68" fmla="*/ 879 w 1560"/>
                    <a:gd name="T69" fmla="*/ 0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0" h="1770">
                      <a:moveTo>
                        <a:pt x="879" y="0"/>
                      </a:moveTo>
                      <a:lnTo>
                        <a:pt x="976" y="33"/>
                      </a:lnTo>
                      <a:lnTo>
                        <a:pt x="1068" y="78"/>
                      </a:lnTo>
                      <a:lnTo>
                        <a:pt x="1154" y="129"/>
                      </a:lnTo>
                      <a:lnTo>
                        <a:pt x="1235" y="187"/>
                      </a:lnTo>
                      <a:lnTo>
                        <a:pt x="1307" y="256"/>
                      </a:lnTo>
                      <a:lnTo>
                        <a:pt x="1370" y="330"/>
                      </a:lnTo>
                      <a:lnTo>
                        <a:pt x="1425" y="410"/>
                      </a:lnTo>
                      <a:lnTo>
                        <a:pt x="1474" y="492"/>
                      </a:lnTo>
                      <a:lnTo>
                        <a:pt x="1510" y="581"/>
                      </a:lnTo>
                      <a:lnTo>
                        <a:pt x="1537" y="673"/>
                      </a:lnTo>
                      <a:lnTo>
                        <a:pt x="1554" y="766"/>
                      </a:lnTo>
                      <a:lnTo>
                        <a:pt x="1559" y="862"/>
                      </a:lnTo>
                      <a:lnTo>
                        <a:pt x="1554" y="958"/>
                      </a:lnTo>
                      <a:lnTo>
                        <a:pt x="1537" y="1052"/>
                      </a:lnTo>
                      <a:lnTo>
                        <a:pt x="1510" y="1143"/>
                      </a:lnTo>
                      <a:lnTo>
                        <a:pt x="1474" y="1230"/>
                      </a:lnTo>
                      <a:lnTo>
                        <a:pt x="1425" y="1314"/>
                      </a:lnTo>
                      <a:lnTo>
                        <a:pt x="1370" y="1395"/>
                      </a:lnTo>
                      <a:lnTo>
                        <a:pt x="1307" y="1468"/>
                      </a:lnTo>
                      <a:lnTo>
                        <a:pt x="1235" y="1537"/>
                      </a:lnTo>
                      <a:lnTo>
                        <a:pt x="1154" y="1597"/>
                      </a:lnTo>
                      <a:lnTo>
                        <a:pt x="1068" y="1646"/>
                      </a:lnTo>
                      <a:lnTo>
                        <a:pt x="976" y="1691"/>
                      </a:lnTo>
                      <a:lnTo>
                        <a:pt x="879" y="1724"/>
                      </a:lnTo>
                      <a:lnTo>
                        <a:pt x="781" y="1749"/>
                      </a:lnTo>
                      <a:lnTo>
                        <a:pt x="679" y="1765"/>
                      </a:lnTo>
                      <a:lnTo>
                        <a:pt x="577" y="1769"/>
                      </a:lnTo>
                      <a:lnTo>
                        <a:pt x="473" y="1765"/>
                      </a:lnTo>
                      <a:lnTo>
                        <a:pt x="372" y="1749"/>
                      </a:lnTo>
                      <a:lnTo>
                        <a:pt x="273" y="1724"/>
                      </a:lnTo>
                      <a:lnTo>
                        <a:pt x="178" y="1691"/>
                      </a:lnTo>
                      <a:lnTo>
                        <a:pt x="86" y="1646"/>
                      </a:lnTo>
                      <a:lnTo>
                        <a:pt x="0" y="1597"/>
                      </a:lnTo>
                      <a:lnTo>
                        <a:pt x="55" y="1524"/>
                      </a:lnTo>
                      <a:lnTo>
                        <a:pt x="135" y="1571"/>
                      </a:lnTo>
                      <a:lnTo>
                        <a:pt x="217" y="1609"/>
                      </a:lnTo>
                      <a:lnTo>
                        <a:pt x="304" y="1640"/>
                      </a:lnTo>
                      <a:lnTo>
                        <a:pt x="394" y="1662"/>
                      </a:lnTo>
                      <a:lnTo>
                        <a:pt x="483" y="1675"/>
                      </a:lnTo>
                      <a:lnTo>
                        <a:pt x="577" y="1680"/>
                      </a:lnTo>
                      <a:lnTo>
                        <a:pt x="669" y="1675"/>
                      </a:lnTo>
                      <a:lnTo>
                        <a:pt x="761" y="1662"/>
                      </a:lnTo>
                      <a:lnTo>
                        <a:pt x="850" y="1640"/>
                      </a:lnTo>
                      <a:lnTo>
                        <a:pt x="938" y="1609"/>
                      </a:lnTo>
                      <a:lnTo>
                        <a:pt x="1019" y="1571"/>
                      </a:lnTo>
                      <a:lnTo>
                        <a:pt x="1097" y="1524"/>
                      </a:lnTo>
                      <a:lnTo>
                        <a:pt x="1170" y="1470"/>
                      </a:lnTo>
                      <a:lnTo>
                        <a:pt x="1235" y="1410"/>
                      </a:lnTo>
                      <a:lnTo>
                        <a:pt x="1293" y="1343"/>
                      </a:lnTo>
                      <a:lnTo>
                        <a:pt x="1343" y="1270"/>
                      </a:lnTo>
                      <a:lnTo>
                        <a:pt x="1387" y="1194"/>
                      </a:lnTo>
                      <a:lnTo>
                        <a:pt x="1421" y="1116"/>
                      </a:lnTo>
                      <a:lnTo>
                        <a:pt x="1443" y="1032"/>
                      </a:lnTo>
                      <a:lnTo>
                        <a:pt x="1457" y="947"/>
                      </a:lnTo>
                      <a:lnTo>
                        <a:pt x="1462" y="862"/>
                      </a:lnTo>
                      <a:lnTo>
                        <a:pt x="1457" y="775"/>
                      </a:lnTo>
                      <a:lnTo>
                        <a:pt x="1443" y="691"/>
                      </a:lnTo>
                      <a:lnTo>
                        <a:pt x="1421" y="608"/>
                      </a:lnTo>
                      <a:lnTo>
                        <a:pt x="1387" y="530"/>
                      </a:lnTo>
                      <a:lnTo>
                        <a:pt x="1343" y="452"/>
                      </a:lnTo>
                      <a:lnTo>
                        <a:pt x="1293" y="381"/>
                      </a:lnTo>
                      <a:lnTo>
                        <a:pt x="1235" y="314"/>
                      </a:lnTo>
                      <a:lnTo>
                        <a:pt x="1170" y="254"/>
                      </a:lnTo>
                      <a:lnTo>
                        <a:pt x="1097" y="201"/>
                      </a:lnTo>
                      <a:lnTo>
                        <a:pt x="1019" y="154"/>
                      </a:lnTo>
                      <a:lnTo>
                        <a:pt x="938" y="114"/>
                      </a:lnTo>
                      <a:lnTo>
                        <a:pt x="850" y="85"/>
                      </a:lnTo>
                      <a:lnTo>
                        <a:pt x="853" y="78"/>
                      </a:lnTo>
                      <a:lnTo>
                        <a:pt x="879" y="0"/>
                      </a:lnTo>
                    </a:path>
                  </a:pathLst>
                </a:custGeom>
                <a:gradFill rotWithShape="0">
                  <a:gsLst>
                    <a:gs pos="0">
                      <a:schemeClr val="bg1">
                        <a:alpha val="47000"/>
                      </a:schemeClr>
                    </a:gs>
                    <a:gs pos="100000">
                      <a:schemeClr val="hlink"/>
                    </a:gs>
                  </a:gsLst>
                  <a:lin ang="1890000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31" name="Line 11"/>
                <p:cNvSpPr>
                  <a:spLocks noChangeShapeType="1"/>
                </p:cNvSpPr>
                <p:nvPr/>
              </p:nvSpPr>
              <p:spPr bwMode="ltGray">
                <a:xfrm flipV="1">
                  <a:off x="2518" y="1620"/>
                  <a:ext cx="155" cy="258"/>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32" name="Line 12"/>
                <p:cNvSpPr>
                  <a:spLocks noChangeShapeType="1"/>
                </p:cNvSpPr>
                <p:nvPr/>
              </p:nvSpPr>
              <p:spPr bwMode="ltGray">
                <a:xfrm flipV="1">
                  <a:off x="3379" y="243"/>
                  <a:ext cx="54" cy="99"/>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33" name="Line 13"/>
                <p:cNvSpPr>
                  <a:spLocks noChangeShapeType="1"/>
                </p:cNvSpPr>
                <p:nvPr/>
              </p:nvSpPr>
              <p:spPr bwMode="ltGray">
                <a:xfrm flipV="1">
                  <a:off x="3470" y="72"/>
                  <a:ext cx="54" cy="99"/>
                </a:xfrm>
                <a:prstGeom prst="line">
                  <a:avLst/>
                </a:prstGeom>
                <a:noFill/>
                <a:ln w="254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34" name="Freeform 14"/>
                <p:cNvSpPr>
                  <a:spLocks/>
                </p:cNvSpPr>
                <p:nvPr/>
              </p:nvSpPr>
              <p:spPr bwMode="ltGray">
                <a:xfrm>
                  <a:off x="2690" y="1903"/>
                  <a:ext cx="911" cy="153"/>
                </a:xfrm>
                <a:custGeom>
                  <a:avLst/>
                  <a:gdLst>
                    <a:gd name="T0" fmla="*/ 3 w 911"/>
                    <a:gd name="T1" fmla="*/ 98 h 153"/>
                    <a:gd name="T2" fmla="*/ 21 w 911"/>
                    <a:gd name="T3" fmla="*/ 80 h 153"/>
                    <a:gd name="T4" fmla="*/ 47 w 911"/>
                    <a:gd name="T5" fmla="*/ 65 h 153"/>
                    <a:gd name="T6" fmla="*/ 96 w 911"/>
                    <a:gd name="T7" fmla="*/ 43 h 153"/>
                    <a:gd name="T8" fmla="*/ 151 w 911"/>
                    <a:gd name="T9" fmla="*/ 30 h 153"/>
                    <a:gd name="T10" fmla="*/ 203 w 911"/>
                    <a:gd name="T11" fmla="*/ 19 h 153"/>
                    <a:gd name="T12" fmla="*/ 274 w 911"/>
                    <a:gd name="T13" fmla="*/ 9 h 153"/>
                    <a:gd name="T14" fmla="*/ 340 w 911"/>
                    <a:gd name="T15" fmla="*/ 3 h 153"/>
                    <a:gd name="T16" fmla="*/ 418 w 911"/>
                    <a:gd name="T17" fmla="*/ 0 h 153"/>
                    <a:gd name="T18" fmla="*/ 514 w 911"/>
                    <a:gd name="T19" fmla="*/ 1 h 153"/>
                    <a:gd name="T20" fmla="*/ 614 w 911"/>
                    <a:gd name="T21" fmla="*/ 6 h 153"/>
                    <a:gd name="T22" fmla="*/ 684 w 911"/>
                    <a:gd name="T23" fmla="*/ 14 h 153"/>
                    <a:gd name="T24" fmla="*/ 758 w 911"/>
                    <a:gd name="T25" fmla="*/ 27 h 153"/>
                    <a:gd name="T26" fmla="*/ 828 w 911"/>
                    <a:gd name="T27" fmla="*/ 47 h 153"/>
                    <a:gd name="T28" fmla="*/ 865 w 911"/>
                    <a:gd name="T29" fmla="*/ 66 h 153"/>
                    <a:gd name="T30" fmla="*/ 888 w 911"/>
                    <a:gd name="T31" fmla="*/ 82 h 153"/>
                    <a:gd name="T32" fmla="*/ 910 w 911"/>
                    <a:gd name="T33" fmla="*/ 108 h 153"/>
                    <a:gd name="T34" fmla="*/ 873 w 911"/>
                    <a:gd name="T35" fmla="*/ 122 h 153"/>
                    <a:gd name="T36" fmla="*/ 810 w 911"/>
                    <a:gd name="T37" fmla="*/ 133 h 153"/>
                    <a:gd name="T38" fmla="*/ 732 w 911"/>
                    <a:gd name="T39" fmla="*/ 141 h 153"/>
                    <a:gd name="T40" fmla="*/ 658 w 911"/>
                    <a:gd name="T41" fmla="*/ 148 h 153"/>
                    <a:gd name="T42" fmla="*/ 569 w 911"/>
                    <a:gd name="T43" fmla="*/ 151 h 153"/>
                    <a:gd name="T44" fmla="*/ 473 w 911"/>
                    <a:gd name="T45" fmla="*/ 152 h 153"/>
                    <a:gd name="T46" fmla="*/ 381 w 911"/>
                    <a:gd name="T47" fmla="*/ 152 h 153"/>
                    <a:gd name="T48" fmla="*/ 284 w 911"/>
                    <a:gd name="T49" fmla="*/ 151 h 153"/>
                    <a:gd name="T50" fmla="*/ 177 w 911"/>
                    <a:gd name="T51" fmla="*/ 143 h 153"/>
                    <a:gd name="T52" fmla="*/ 92 w 911"/>
                    <a:gd name="T53" fmla="*/ 135 h 153"/>
                    <a:gd name="T54" fmla="*/ 21 w 911"/>
                    <a:gd name="T55" fmla="*/ 120 h 153"/>
                    <a:gd name="T56" fmla="*/ 0 w 911"/>
                    <a:gd name="T57" fmla="*/ 109 h 153"/>
                    <a:gd name="T58" fmla="*/ 3 w 911"/>
                    <a:gd name="T59" fmla="*/ 9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11" h="153">
                      <a:moveTo>
                        <a:pt x="3" y="98"/>
                      </a:moveTo>
                      <a:lnTo>
                        <a:pt x="21" y="80"/>
                      </a:lnTo>
                      <a:lnTo>
                        <a:pt x="47" y="65"/>
                      </a:lnTo>
                      <a:lnTo>
                        <a:pt x="96" y="43"/>
                      </a:lnTo>
                      <a:lnTo>
                        <a:pt x="151" y="30"/>
                      </a:lnTo>
                      <a:lnTo>
                        <a:pt x="203" y="19"/>
                      </a:lnTo>
                      <a:lnTo>
                        <a:pt x="274" y="9"/>
                      </a:lnTo>
                      <a:lnTo>
                        <a:pt x="340" y="3"/>
                      </a:lnTo>
                      <a:lnTo>
                        <a:pt x="418" y="0"/>
                      </a:lnTo>
                      <a:lnTo>
                        <a:pt x="514" y="1"/>
                      </a:lnTo>
                      <a:lnTo>
                        <a:pt x="614" y="6"/>
                      </a:lnTo>
                      <a:lnTo>
                        <a:pt x="684" y="14"/>
                      </a:lnTo>
                      <a:lnTo>
                        <a:pt x="758" y="27"/>
                      </a:lnTo>
                      <a:lnTo>
                        <a:pt x="828" y="47"/>
                      </a:lnTo>
                      <a:lnTo>
                        <a:pt x="865" y="66"/>
                      </a:lnTo>
                      <a:lnTo>
                        <a:pt x="888" y="82"/>
                      </a:lnTo>
                      <a:lnTo>
                        <a:pt x="910" y="108"/>
                      </a:lnTo>
                      <a:lnTo>
                        <a:pt x="873" y="122"/>
                      </a:lnTo>
                      <a:lnTo>
                        <a:pt x="810" y="133"/>
                      </a:lnTo>
                      <a:lnTo>
                        <a:pt x="732" y="141"/>
                      </a:lnTo>
                      <a:lnTo>
                        <a:pt x="658" y="148"/>
                      </a:lnTo>
                      <a:lnTo>
                        <a:pt x="569" y="151"/>
                      </a:lnTo>
                      <a:lnTo>
                        <a:pt x="473" y="152"/>
                      </a:lnTo>
                      <a:lnTo>
                        <a:pt x="381" y="152"/>
                      </a:lnTo>
                      <a:lnTo>
                        <a:pt x="284" y="151"/>
                      </a:lnTo>
                      <a:lnTo>
                        <a:pt x="177" y="143"/>
                      </a:lnTo>
                      <a:lnTo>
                        <a:pt x="92" y="135"/>
                      </a:lnTo>
                      <a:lnTo>
                        <a:pt x="21" y="120"/>
                      </a:lnTo>
                      <a:lnTo>
                        <a:pt x="0" y="109"/>
                      </a:lnTo>
                      <a:lnTo>
                        <a:pt x="3" y="98"/>
                      </a:lnTo>
                    </a:path>
                  </a:pathLst>
                </a:custGeom>
                <a:gradFill rotWithShape="0">
                  <a:gsLst>
                    <a:gs pos="0">
                      <a:schemeClr val="bg1"/>
                    </a:gs>
                    <a:gs pos="100000">
                      <a:schemeClr va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grpSp>
          <p:sp>
            <p:nvSpPr>
              <p:cNvPr id="5135" name="Oval 15"/>
              <p:cNvSpPr>
                <a:spLocks noChangeArrowheads="1"/>
              </p:cNvSpPr>
              <p:nvPr/>
            </p:nvSpPr>
            <p:spPr bwMode="blackWhite">
              <a:xfrm>
                <a:off x="2244" y="250"/>
                <a:ext cx="1621" cy="1494"/>
              </a:xfrm>
              <a:prstGeom prst="ellipse">
                <a:avLst/>
              </a:prstGeom>
              <a:solidFill>
                <a:srgbClr val="339966">
                  <a:alpha val="35001"/>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grpSp>
            <p:nvGrpSpPr>
              <p:cNvPr id="5136" name="Group 16"/>
              <p:cNvGrpSpPr>
                <a:grpSpLocks/>
              </p:cNvGrpSpPr>
              <p:nvPr/>
            </p:nvGrpSpPr>
            <p:grpSpPr bwMode="auto">
              <a:xfrm>
                <a:off x="2244" y="406"/>
                <a:ext cx="1508" cy="1109"/>
                <a:chOff x="2244" y="406"/>
                <a:chExt cx="1508" cy="1109"/>
              </a:xfrm>
            </p:grpSpPr>
            <p:sp>
              <p:nvSpPr>
                <p:cNvPr id="5137" name="Freeform 17"/>
                <p:cNvSpPr>
                  <a:spLocks/>
                </p:cNvSpPr>
                <p:nvPr/>
              </p:nvSpPr>
              <p:spPr bwMode="grayWhite">
                <a:xfrm>
                  <a:off x="2457" y="812"/>
                  <a:ext cx="1" cy="17"/>
                </a:xfrm>
                <a:custGeom>
                  <a:avLst/>
                  <a:gdLst>
                    <a:gd name="T0" fmla="*/ 0 w 1"/>
                    <a:gd name="T1" fmla="*/ 0 h 17"/>
                    <a:gd name="T2" fmla="*/ 0 w 1"/>
                    <a:gd name="T3" fmla="*/ 16 h 17"/>
                    <a:gd name="T4" fmla="*/ 0 w 1"/>
                    <a:gd name="T5" fmla="*/ 16 h 17"/>
                    <a:gd name="T6" fmla="*/ 0 w 1"/>
                    <a:gd name="T7" fmla="*/ 6 h 17"/>
                    <a:gd name="T8" fmla="*/ 0 w 1"/>
                    <a:gd name="T9" fmla="*/ 0 h 17"/>
                  </a:gdLst>
                  <a:ahLst/>
                  <a:cxnLst>
                    <a:cxn ang="0">
                      <a:pos x="T0" y="T1"/>
                    </a:cxn>
                    <a:cxn ang="0">
                      <a:pos x="T2" y="T3"/>
                    </a:cxn>
                    <a:cxn ang="0">
                      <a:pos x="T4" y="T5"/>
                    </a:cxn>
                    <a:cxn ang="0">
                      <a:pos x="T6" y="T7"/>
                    </a:cxn>
                    <a:cxn ang="0">
                      <a:pos x="T8" y="T9"/>
                    </a:cxn>
                  </a:cxnLst>
                  <a:rect l="0" t="0" r="r" b="b"/>
                  <a:pathLst>
                    <a:path w="1" h="17">
                      <a:moveTo>
                        <a:pt x="0" y="0"/>
                      </a:moveTo>
                      <a:lnTo>
                        <a:pt x="0" y="16"/>
                      </a:lnTo>
                      <a:lnTo>
                        <a:pt x="0" y="16"/>
                      </a:lnTo>
                      <a:lnTo>
                        <a:pt x="0" y="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38" name="Freeform 18"/>
                <p:cNvSpPr>
                  <a:spLocks/>
                </p:cNvSpPr>
                <p:nvPr/>
              </p:nvSpPr>
              <p:spPr bwMode="grayWhite">
                <a:xfrm>
                  <a:off x="2483" y="843"/>
                  <a:ext cx="18" cy="17"/>
                </a:xfrm>
                <a:custGeom>
                  <a:avLst/>
                  <a:gdLst>
                    <a:gd name="T0" fmla="*/ 0 w 18"/>
                    <a:gd name="T1" fmla="*/ 0 h 17"/>
                    <a:gd name="T2" fmla="*/ 17 w 18"/>
                    <a:gd name="T3" fmla="*/ 0 h 17"/>
                    <a:gd name="T4" fmla="*/ 17 w 18"/>
                    <a:gd name="T5" fmla="*/ 16 h 17"/>
                    <a:gd name="T6" fmla="*/ 0 w 18"/>
                    <a:gd name="T7" fmla="*/ 0 h 17"/>
                  </a:gdLst>
                  <a:ahLst/>
                  <a:cxnLst>
                    <a:cxn ang="0">
                      <a:pos x="T0" y="T1"/>
                    </a:cxn>
                    <a:cxn ang="0">
                      <a:pos x="T2" y="T3"/>
                    </a:cxn>
                    <a:cxn ang="0">
                      <a:pos x="T4" y="T5"/>
                    </a:cxn>
                    <a:cxn ang="0">
                      <a:pos x="T6" y="T7"/>
                    </a:cxn>
                  </a:cxnLst>
                  <a:rect l="0" t="0" r="r" b="b"/>
                  <a:pathLst>
                    <a:path w="18" h="17">
                      <a:moveTo>
                        <a:pt x="0" y="0"/>
                      </a:moveTo>
                      <a:lnTo>
                        <a:pt x="17" y="0"/>
                      </a:lnTo>
                      <a:lnTo>
                        <a:pt x="17" y="16"/>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39" name="Freeform 19"/>
                <p:cNvSpPr>
                  <a:spLocks/>
                </p:cNvSpPr>
                <p:nvPr/>
              </p:nvSpPr>
              <p:spPr bwMode="grayWhite">
                <a:xfrm>
                  <a:off x="2570" y="802"/>
                  <a:ext cx="55" cy="48"/>
                </a:xfrm>
                <a:custGeom>
                  <a:avLst/>
                  <a:gdLst>
                    <a:gd name="T0" fmla="*/ 54 w 55"/>
                    <a:gd name="T1" fmla="*/ 0 h 48"/>
                    <a:gd name="T2" fmla="*/ 33 w 55"/>
                    <a:gd name="T3" fmla="*/ 0 h 48"/>
                    <a:gd name="T4" fmla="*/ 21 w 55"/>
                    <a:gd name="T5" fmla="*/ 13 h 48"/>
                    <a:gd name="T6" fmla="*/ 14 w 55"/>
                    <a:gd name="T7" fmla="*/ 13 h 48"/>
                    <a:gd name="T8" fmla="*/ 7 w 55"/>
                    <a:gd name="T9" fmla="*/ 19 h 48"/>
                    <a:gd name="T10" fmla="*/ 0 w 55"/>
                    <a:gd name="T11" fmla="*/ 19 h 48"/>
                    <a:gd name="T12" fmla="*/ 0 w 55"/>
                    <a:gd name="T13" fmla="*/ 35 h 48"/>
                    <a:gd name="T14" fmla="*/ 12 w 55"/>
                    <a:gd name="T15" fmla="*/ 47 h 48"/>
                    <a:gd name="T16" fmla="*/ 44 w 55"/>
                    <a:gd name="T17" fmla="*/ 47 h 48"/>
                    <a:gd name="T18" fmla="*/ 54 w 55"/>
                    <a:gd name="T19" fmla="*/ 35 h 48"/>
                    <a:gd name="T20" fmla="*/ 54 w 55"/>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48">
                      <a:moveTo>
                        <a:pt x="54" y="0"/>
                      </a:moveTo>
                      <a:lnTo>
                        <a:pt x="33" y="0"/>
                      </a:lnTo>
                      <a:lnTo>
                        <a:pt x="21" y="13"/>
                      </a:lnTo>
                      <a:lnTo>
                        <a:pt x="14" y="13"/>
                      </a:lnTo>
                      <a:lnTo>
                        <a:pt x="7" y="19"/>
                      </a:lnTo>
                      <a:lnTo>
                        <a:pt x="0" y="19"/>
                      </a:lnTo>
                      <a:lnTo>
                        <a:pt x="0" y="35"/>
                      </a:lnTo>
                      <a:lnTo>
                        <a:pt x="12" y="47"/>
                      </a:lnTo>
                      <a:lnTo>
                        <a:pt x="44" y="47"/>
                      </a:lnTo>
                      <a:lnTo>
                        <a:pt x="54" y="35"/>
                      </a:lnTo>
                      <a:lnTo>
                        <a:pt x="54"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0" name="Freeform 20"/>
                <p:cNvSpPr>
                  <a:spLocks/>
                </p:cNvSpPr>
                <p:nvPr/>
              </p:nvSpPr>
              <p:spPr bwMode="grayWhite">
                <a:xfrm>
                  <a:off x="2244" y="840"/>
                  <a:ext cx="488" cy="587"/>
                </a:xfrm>
                <a:custGeom>
                  <a:avLst/>
                  <a:gdLst>
                    <a:gd name="T0" fmla="*/ 115 w 488"/>
                    <a:gd name="T1" fmla="*/ 0 h 587"/>
                    <a:gd name="T2" fmla="*/ 107 w 488"/>
                    <a:gd name="T3" fmla="*/ 16 h 587"/>
                    <a:gd name="T4" fmla="*/ 69 w 488"/>
                    <a:gd name="T5" fmla="*/ 47 h 587"/>
                    <a:gd name="T6" fmla="*/ 60 w 488"/>
                    <a:gd name="T7" fmla="*/ 75 h 587"/>
                    <a:gd name="T8" fmla="*/ 32 w 488"/>
                    <a:gd name="T9" fmla="*/ 95 h 587"/>
                    <a:gd name="T10" fmla="*/ 12 w 488"/>
                    <a:gd name="T11" fmla="*/ 135 h 587"/>
                    <a:gd name="T12" fmla="*/ 12 w 488"/>
                    <a:gd name="T13" fmla="*/ 159 h 587"/>
                    <a:gd name="T14" fmla="*/ 0 w 488"/>
                    <a:gd name="T15" fmla="*/ 201 h 587"/>
                    <a:gd name="T16" fmla="*/ 17 w 488"/>
                    <a:gd name="T17" fmla="*/ 219 h 587"/>
                    <a:gd name="T18" fmla="*/ 60 w 488"/>
                    <a:gd name="T19" fmla="*/ 272 h 587"/>
                    <a:gd name="T20" fmla="*/ 73 w 488"/>
                    <a:gd name="T21" fmla="*/ 265 h 587"/>
                    <a:gd name="T22" fmla="*/ 150 w 488"/>
                    <a:gd name="T23" fmla="*/ 265 h 587"/>
                    <a:gd name="T24" fmla="*/ 186 w 488"/>
                    <a:gd name="T25" fmla="*/ 278 h 587"/>
                    <a:gd name="T26" fmla="*/ 182 w 488"/>
                    <a:gd name="T27" fmla="*/ 319 h 587"/>
                    <a:gd name="T28" fmla="*/ 208 w 488"/>
                    <a:gd name="T29" fmla="*/ 374 h 587"/>
                    <a:gd name="T30" fmla="*/ 206 w 488"/>
                    <a:gd name="T31" fmla="*/ 389 h 587"/>
                    <a:gd name="T32" fmla="*/ 217 w 488"/>
                    <a:gd name="T33" fmla="*/ 406 h 587"/>
                    <a:gd name="T34" fmla="*/ 201 w 488"/>
                    <a:gd name="T35" fmla="*/ 445 h 587"/>
                    <a:gd name="T36" fmla="*/ 220 w 488"/>
                    <a:gd name="T37" fmla="*/ 494 h 587"/>
                    <a:gd name="T38" fmla="*/ 231 w 488"/>
                    <a:gd name="T39" fmla="*/ 532 h 587"/>
                    <a:gd name="T40" fmla="*/ 244 w 488"/>
                    <a:gd name="T41" fmla="*/ 556 h 587"/>
                    <a:gd name="T42" fmla="*/ 258 w 488"/>
                    <a:gd name="T43" fmla="*/ 586 h 587"/>
                    <a:gd name="T44" fmla="*/ 284 w 488"/>
                    <a:gd name="T45" fmla="*/ 582 h 587"/>
                    <a:gd name="T46" fmla="*/ 326 w 488"/>
                    <a:gd name="T47" fmla="*/ 560 h 587"/>
                    <a:gd name="T48" fmla="*/ 346 w 488"/>
                    <a:gd name="T49" fmla="*/ 533 h 587"/>
                    <a:gd name="T50" fmla="*/ 345 w 488"/>
                    <a:gd name="T51" fmla="*/ 515 h 587"/>
                    <a:gd name="T52" fmla="*/ 370 w 488"/>
                    <a:gd name="T53" fmla="*/ 500 h 587"/>
                    <a:gd name="T54" fmla="*/ 365 w 488"/>
                    <a:gd name="T55" fmla="*/ 474 h 587"/>
                    <a:gd name="T56" fmla="*/ 403 w 488"/>
                    <a:gd name="T57" fmla="*/ 432 h 587"/>
                    <a:gd name="T58" fmla="*/ 409 w 488"/>
                    <a:gd name="T59" fmla="*/ 398 h 587"/>
                    <a:gd name="T60" fmla="*/ 399 w 488"/>
                    <a:gd name="T61" fmla="*/ 386 h 587"/>
                    <a:gd name="T62" fmla="*/ 403 w 488"/>
                    <a:gd name="T63" fmla="*/ 372 h 587"/>
                    <a:gd name="T64" fmla="*/ 395 w 488"/>
                    <a:gd name="T65" fmla="*/ 360 h 587"/>
                    <a:gd name="T66" fmla="*/ 423 w 488"/>
                    <a:gd name="T67" fmla="*/ 327 h 587"/>
                    <a:gd name="T68" fmla="*/ 423 w 488"/>
                    <a:gd name="T69" fmla="*/ 310 h 587"/>
                    <a:gd name="T70" fmla="*/ 462 w 488"/>
                    <a:gd name="T71" fmla="*/ 282 h 587"/>
                    <a:gd name="T72" fmla="*/ 487 w 488"/>
                    <a:gd name="T73" fmla="*/ 207 h 587"/>
                    <a:gd name="T74" fmla="*/ 451 w 488"/>
                    <a:gd name="T75" fmla="*/ 226 h 587"/>
                    <a:gd name="T76" fmla="*/ 419 w 488"/>
                    <a:gd name="T77" fmla="*/ 218 h 587"/>
                    <a:gd name="T78" fmla="*/ 424 w 488"/>
                    <a:gd name="T79" fmla="*/ 200 h 587"/>
                    <a:gd name="T80" fmla="*/ 392 w 488"/>
                    <a:gd name="T81" fmla="*/ 180 h 587"/>
                    <a:gd name="T82" fmla="*/ 377 w 488"/>
                    <a:gd name="T83" fmla="*/ 132 h 587"/>
                    <a:gd name="T84" fmla="*/ 347 w 488"/>
                    <a:gd name="T85" fmla="*/ 93 h 587"/>
                    <a:gd name="T86" fmla="*/ 347 w 488"/>
                    <a:gd name="T87" fmla="*/ 66 h 587"/>
                    <a:gd name="T88" fmla="*/ 331 w 488"/>
                    <a:gd name="T89" fmla="*/ 65 h 587"/>
                    <a:gd name="T90" fmla="*/ 320 w 488"/>
                    <a:gd name="T91" fmla="*/ 69 h 587"/>
                    <a:gd name="T92" fmla="*/ 274 w 488"/>
                    <a:gd name="T93" fmla="*/ 54 h 587"/>
                    <a:gd name="T94" fmla="*/ 262 w 488"/>
                    <a:gd name="T95" fmla="*/ 65 h 587"/>
                    <a:gd name="T96" fmla="*/ 253 w 488"/>
                    <a:gd name="T97" fmla="*/ 78 h 587"/>
                    <a:gd name="T98" fmla="*/ 228 w 488"/>
                    <a:gd name="T99" fmla="*/ 53 h 587"/>
                    <a:gd name="T100" fmla="*/ 204 w 488"/>
                    <a:gd name="T101" fmla="*/ 47 h 587"/>
                    <a:gd name="T102" fmla="*/ 202 w 488"/>
                    <a:gd name="T103" fmla="*/ 15 h 587"/>
                    <a:gd name="T104" fmla="*/ 167 w 488"/>
                    <a:gd name="T105" fmla="*/ 20 h 587"/>
                    <a:gd name="T106" fmla="*/ 146 w 488"/>
                    <a:gd name="T107" fmla="*/ 13 h 587"/>
                    <a:gd name="T108" fmla="*/ 115 w 488"/>
                    <a:gd name="T109" fmla="*/ 0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8" h="587">
                      <a:moveTo>
                        <a:pt x="115" y="0"/>
                      </a:moveTo>
                      <a:lnTo>
                        <a:pt x="107" y="16"/>
                      </a:lnTo>
                      <a:lnTo>
                        <a:pt x="69" y="47"/>
                      </a:lnTo>
                      <a:lnTo>
                        <a:pt x="60" y="75"/>
                      </a:lnTo>
                      <a:lnTo>
                        <a:pt x="32" y="95"/>
                      </a:lnTo>
                      <a:lnTo>
                        <a:pt x="12" y="135"/>
                      </a:lnTo>
                      <a:lnTo>
                        <a:pt x="12" y="159"/>
                      </a:lnTo>
                      <a:lnTo>
                        <a:pt x="0" y="201"/>
                      </a:lnTo>
                      <a:lnTo>
                        <a:pt x="17" y="219"/>
                      </a:lnTo>
                      <a:lnTo>
                        <a:pt x="60" y="272"/>
                      </a:lnTo>
                      <a:lnTo>
                        <a:pt x="73" y="265"/>
                      </a:lnTo>
                      <a:lnTo>
                        <a:pt x="150" y="265"/>
                      </a:lnTo>
                      <a:lnTo>
                        <a:pt x="186" y="278"/>
                      </a:lnTo>
                      <a:lnTo>
                        <a:pt x="182" y="319"/>
                      </a:lnTo>
                      <a:lnTo>
                        <a:pt x="208" y="374"/>
                      </a:lnTo>
                      <a:lnTo>
                        <a:pt x="206" y="389"/>
                      </a:lnTo>
                      <a:lnTo>
                        <a:pt x="217" y="406"/>
                      </a:lnTo>
                      <a:lnTo>
                        <a:pt x="201" y="445"/>
                      </a:lnTo>
                      <a:lnTo>
                        <a:pt x="220" y="494"/>
                      </a:lnTo>
                      <a:lnTo>
                        <a:pt x="231" y="532"/>
                      </a:lnTo>
                      <a:lnTo>
                        <a:pt x="244" y="556"/>
                      </a:lnTo>
                      <a:lnTo>
                        <a:pt x="258" y="586"/>
                      </a:lnTo>
                      <a:lnTo>
                        <a:pt x="284" y="582"/>
                      </a:lnTo>
                      <a:lnTo>
                        <a:pt x="326" y="560"/>
                      </a:lnTo>
                      <a:lnTo>
                        <a:pt x="346" y="533"/>
                      </a:lnTo>
                      <a:lnTo>
                        <a:pt x="345" y="515"/>
                      </a:lnTo>
                      <a:lnTo>
                        <a:pt x="370" y="500"/>
                      </a:lnTo>
                      <a:lnTo>
                        <a:pt x="365" y="474"/>
                      </a:lnTo>
                      <a:lnTo>
                        <a:pt x="403" y="432"/>
                      </a:lnTo>
                      <a:lnTo>
                        <a:pt x="409" y="398"/>
                      </a:lnTo>
                      <a:lnTo>
                        <a:pt x="399" y="386"/>
                      </a:lnTo>
                      <a:lnTo>
                        <a:pt x="403" y="372"/>
                      </a:lnTo>
                      <a:lnTo>
                        <a:pt x="395" y="360"/>
                      </a:lnTo>
                      <a:lnTo>
                        <a:pt x="423" y="327"/>
                      </a:lnTo>
                      <a:lnTo>
                        <a:pt x="423" y="310"/>
                      </a:lnTo>
                      <a:lnTo>
                        <a:pt x="462" y="282"/>
                      </a:lnTo>
                      <a:lnTo>
                        <a:pt x="487" y="207"/>
                      </a:lnTo>
                      <a:lnTo>
                        <a:pt x="451" y="226"/>
                      </a:lnTo>
                      <a:lnTo>
                        <a:pt x="419" y="218"/>
                      </a:lnTo>
                      <a:lnTo>
                        <a:pt x="424" y="200"/>
                      </a:lnTo>
                      <a:lnTo>
                        <a:pt x="392" y="180"/>
                      </a:lnTo>
                      <a:lnTo>
                        <a:pt x="377" y="132"/>
                      </a:lnTo>
                      <a:lnTo>
                        <a:pt x="347" y="93"/>
                      </a:lnTo>
                      <a:lnTo>
                        <a:pt x="347" y="66"/>
                      </a:lnTo>
                      <a:lnTo>
                        <a:pt x="331" y="65"/>
                      </a:lnTo>
                      <a:lnTo>
                        <a:pt x="320" y="69"/>
                      </a:lnTo>
                      <a:lnTo>
                        <a:pt x="274" y="54"/>
                      </a:lnTo>
                      <a:lnTo>
                        <a:pt x="262" y="65"/>
                      </a:lnTo>
                      <a:lnTo>
                        <a:pt x="253" y="78"/>
                      </a:lnTo>
                      <a:lnTo>
                        <a:pt x="228" y="53"/>
                      </a:lnTo>
                      <a:lnTo>
                        <a:pt x="204" y="47"/>
                      </a:lnTo>
                      <a:lnTo>
                        <a:pt x="202" y="15"/>
                      </a:lnTo>
                      <a:lnTo>
                        <a:pt x="167" y="20"/>
                      </a:lnTo>
                      <a:lnTo>
                        <a:pt x="146" y="13"/>
                      </a:lnTo>
                      <a:lnTo>
                        <a:pt x="115"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1" name="Freeform 21"/>
                <p:cNvSpPr>
                  <a:spLocks/>
                </p:cNvSpPr>
                <p:nvPr/>
              </p:nvSpPr>
              <p:spPr bwMode="grayWhite">
                <a:xfrm>
                  <a:off x="3371" y="987"/>
                  <a:ext cx="19" cy="28"/>
                </a:xfrm>
                <a:custGeom>
                  <a:avLst/>
                  <a:gdLst>
                    <a:gd name="T0" fmla="*/ 7 w 19"/>
                    <a:gd name="T1" fmla="*/ 0 h 28"/>
                    <a:gd name="T2" fmla="*/ 10 w 19"/>
                    <a:gd name="T3" fmla="*/ 8 h 28"/>
                    <a:gd name="T4" fmla="*/ 7 w 19"/>
                    <a:gd name="T5" fmla="*/ 14 h 28"/>
                    <a:gd name="T6" fmla="*/ 7 w 19"/>
                    <a:gd name="T7" fmla="*/ 19 h 28"/>
                    <a:gd name="T8" fmla="*/ 18 w 19"/>
                    <a:gd name="T9" fmla="*/ 23 h 28"/>
                    <a:gd name="T10" fmla="*/ 18 w 19"/>
                    <a:gd name="T11" fmla="*/ 27 h 28"/>
                    <a:gd name="T12" fmla="*/ 10 w 19"/>
                    <a:gd name="T13" fmla="*/ 23 h 28"/>
                    <a:gd name="T14" fmla="*/ 3 w 19"/>
                    <a:gd name="T15" fmla="*/ 27 h 28"/>
                    <a:gd name="T16" fmla="*/ 0 w 19"/>
                    <a:gd name="T17" fmla="*/ 23 h 28"/>
                    <a:gd name="T18" fmla="*/ 3 w 19"/>
                    <a:gd name="T19" fmla="*/ 19 h 28"/>
                    <a:gd name="T20" fmla="*/ 0 w 19"/>
                    <a:gd name="T21" fmla="*/ 14 h 28"/>
                    <a:gd name="T22" fmla="*/ 3 w 19"/>
                    <a:gd name="T23" fmla="*/ 4 h 28"/>
                    <a:gd name="T24" fmla="*/ 7 w 1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28">
                      <a:moveTo>
                        <a:pt x="7" y="0"/>
                      </a:moveTo>
                      <a:lnTo>
                        <a:pt x="10" y="8"/>
                      </a:lnTo>
                      <a:lnTo>
                        <a:pt x="7" y="14"/>
                      </a:lnTo>
                      <a:lnTo>
                        <a:pt x="7" y="19"/>
                      </a:lnTo>
                      <a:lnTo>
                        <a:pt x="18" y="23"/>
                      </a:lnTo>
                      <a:lnTo>
                        <a:pt x="18" y="27"/>
                      </a:lnTo>
                      <a:lnTo>
                        <a:pt x="10" y="23"/>
                      </a:lnTo>
                      <a:lnTo>
                        <a:pt x="3" y="27"/>
                      </a:lnTo>
                      <a:lnTo>
                        <a:pt x="0" y="23"/>
                      </a:lnTo>
                      <a:lnTo>
                        <a:pt x="3" y="19"/>
                      </a:lnTo>
                      <a:lnTo>
                        <a:pt x="0" y="14"/>
                      </a:lnTo>
                      <a:lnTo>
                        <a:pt x="3" y="4"/>
                      </a:lnTo>
                      <a:lnTo>
                        <a:pt x="7"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2" name="Freeform 22"/>
                <p:cNvSpPr>
                  <a:spLocks/>
                </p:cNvSpPr>
                <p:nvPr/>
              </p:nvSpPr>
              <p:spPr bwMode="grayWhite">
                <a:xfrm>
                  <a:off x="3279" y="1109"/>
                  <a:ext cx="74" cy="97"/>
                </a:xfrm>
                <a:custGeom>
                  <a:avLst/>
                  <a:gdLst>
                    <a:gd name="T0" fmla="*/ 0 w 74"/>
                    <a:gd name="T1" fmla="*/ 48 h 97"/>
                    <a:gd name="T2" fmla="*/ 26 w 74"/>
                    <a:gd name="T3" fmla="*/ 48 h 97"/>
                    <a:gd name="T4" fmla="*/ 56 w 74"/>
                    <a:gd name="T5" fmla="*/ 0 h 97"/>
                    <a:gd name="T6" fmla="*/ 73 w 74"/>
                    <a:gd name="T7" fmla="*/ 28 h 97"/>
                    <a:gd name="T8" fmla="*/ 59 w 74"/>
                    <a:gd name="T9" fmla="*/ 96 h 97"/>
                    <a:gd name="T10" fmla="*/ 5 w 74"/>
                    <a:gd name="T11" fmla="*/ 80 h 97"/>
                    <a:gd name="T12" fmla="*/ 0 w 74"/>
                    <a:gd name="T13" fmla="*/ 48 h 97"/>
                  </a:gdLst>
                  <a:ahLst/>
                  <a:cxnLst>
                    <a:cxn ang="0">
                      <a:pos x="T0" y="T1"/>
                    </a:cxn>
                    <a:cxn ang="0">
                      <a:pos x="T2" y="T3"/>
                    </a:cxn>
                    <a:cxn ang="0">
                      <a:pos x="T4" y="T5"/>
                    </a:cxn>
                    <a:cxn ang="0">
                      <a:pos x="T6" y="T7"/>
                    </a:cxn>
                    <a:cxn ang="0">
                      <a:pos x="T8" y="T9"/>
                    </a:cxn>
                    <a:cxn ang="0">
                      <a:pos x="T10" y="T11"/>
                    </a:cxn>
                    <a:cxn ang="0">
                      <a:pos x="T12" y="T13"/>
                    </a:cxn>
                  </a:cxnLst>
                  <a:rect l="0" t="0" r="r" b="b"/>
                  <a:pathLst>
                    <a:path w="74" h="97">
                      <a:moveTo>
                        <a:pt x="0" y="48"/>
                      </a:moveTo>
                      <a:lnTo>
                        <a:pt x="26" y="48"/>
                      </a:lnTo>
                      <a:lnTo>
                        <a:pt x="56" y="0"/>
                      </a:lnTo>
                      <a:lnTo>
                        <a:pt x="73" y="28"/>
                      </a:lnTo>
                      <a:lnTo>
                        <a:pt x="59" y="96"/>
                      </a:lnTo>
                      <a:lnTo>
                        <a:pt x="5" y="80"/>
                      </a:lnTo>
                      <a:lnTo>
                        <a:pt x="0" y="4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3" name="Freeform 23"/>
                <p:cNvSpPr>
                  <a:spLocks/>
                </p:cNvSpPr>
                <p:nvPr/>
              </p:nvSpPr>
              <p:spPr bwMode="grayWhite">
                <a:xfrm>
                  <a:off x="3426" y="1146"/>
                  <a:ext cx="126" cy="94"/>
                </a:xfrm>
                <a:custGeom>
                  <a:avLst/>
                  <a:gdLst>
                    <a:gd name="T0" fmla="*/ 7 w 126"/>
                    <a:gd name="T1" fmla="*/ 22 h 94"/>
                    <a:gd name="T2" fmla="*/ 0 w 126"/>
                    <a:gd name="T3" fmla="*/ 0 h 94"/>
                    <a:gd name="T4" fmla="*/ 42 w 126"/>
                    <a:gd name="T5" fmla="*/ 9 h 94"/>
                    <a:gd name="T6" fmla="*/ 102 w 126"/>
                    <a:gd name="T7" fmla="*/ 32 h 94"/>
                    <a:gd name="T8" fmla="*/ 102 w 126"/>
                    <a:gd name="T9" fmla="*/ 49 h 94"/>
                    <a:gd name="T10" fmla="*/ 125 w 126"/>
                    <a:gd name="T11" fmla="*/ 93 h 94"/>
                    <a:gd name="T12" fmla="*/ 78 w 126"/>
                    <a:gd name="T13" fmla="*/ 51 h 94"/>
                    <a:gd name="T14" fmla="*/ 47 w 126"/>
                    <a:gd name="T15" fmla="*/ 54 h 94"/>
                    <a:gd name="T16" fmla="*/ 7 w 126"/>
                    <a:gd name="T17"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94">
                      <a:moveTo>
                        <a:pt x="7" y="22"/>
                      </a:moveTo>
                      <a:lnTo>
                        <a:pt x="0" y="0"/>
                      </a:lnTo>
                      <a:lnTo>
                        <a:pt x="42" y="9"/>
                      </a:lnTo>
                      <a:lnTo>
                        <a:pt x="102" y="32"/>
                      </a:lnTo>
                      <a:lnTo>
                        <a:pt x="102" y="49"/>
                      </a:lnTo>
                      <a:lnTo>
                        <a:pt x="125" y="93"/>
                      </a:lnTo>
                      <a:lnTo>
                        <a:pt x="78" y="51"/>
                      </a:lnTo>
                      <a:lnTo>
                        <a:pt x="47" y="54"/>
                      </a:lnTo>
                      <a:lnTo>
                        <a:pt x="7" y="2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4" name="Freeform 24"/>
                <p:cNvSpPr>
                  <a:spLocks/>
                </p:cNvSpPr>
                <p:nvPr/>
              </p:nvSpPr>
              <p:spPr bwMode="grayWhite">
                <a:xfrm>
                  <a:off x="3666" y="1337"/>
                  <a:ext cx="86" cy="101"/>
                </a:xfrm>
                <a:custGeom>
                  <a:avLst/>
                  <a:gdLst>
                    <a:gd name="T0" fmla="*/ 52 w 86"/>
                    <a:gd name="T1" fmla="*/ 0 h 101"/>
                    <a:gd name="T2" fmla="*/ 85 w 86"/>
                    <a:gd name="T3" fmla="*/ 30 h 101"/>
                    <a:gd name="T4" fmla="*/ 17 w 86"/>
                    <a:gd name="T5" fmla="*/ 100 h 101"/>
                    <a:gd name="T6" fmla="*/ 0 w 86"/>
                    <a:gd name="T7" fmla="*/ 84 h 101"/>
                    <a:gd name="T8" fmla="*/ 49 w 86"/>
                    <a:gd name="T9" fmla="*/ 39 h 101"/>
                    <a:gd name="T10" fmla="*/ 52 w 86"/>
                    <a:gd name="T11" fmla="*/ 0 h 101"/>
                  </a:gdLst>
                  <a:ahLst/>
                  <a:cxnLst>
                    <a:cxn ang="0">
                      <a:pos x="T0" y="T1"/>
                    </a:cxn>
                    <a:cxn ang="0">
                      <a:pos x="T2" y="T3"/>
                    </a:cxn>
                    <a:cxn ang="0">
                      <a:pos x="T4" y="T5"/>
                    </a:cxn>
                    <a:cxn ang="0">
                      <a:pos x="T6" y="T7"/>
                    </a:cxn>
                    <a:cxn ang="0">
                      <a:pos x="T8" y="T9"/>
                    </a:cxn>
                    <a:cxn ang="0">
                      <a:pos x="T10" y="T11"/>
                    </a:cxn>
                  </a:cxnLst>
                  <a:rect l="0" t="0" r="r" b="b"/>
                  <a:pathLst>
                    <a:path w="86" h="101">
                      <a:moveTo>
                        <a:pt x="52" y="0"/>
                      </a:moveTo>
                      <a:lnTo>
                        <a:pt x="85" y="30"/>
                      </a:lnTo>
                      <a:lnTo>
                        <a:pt x="17" y="100"/>
                      </a:lnTo>
                      <a:lnTo>
                        <a:pt x="0" y="84"/>
                      </a:lnTo>
                      <a:lnTo>
                        <a:pt x="49" y="39"/>
                      </a:lnTo>
                      <a:lnTo>
                        <a:pt x="52"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5" name="Freeform 25"/>
                <p:cNvSpPr>
                  <a:spLocks/>
                </p:cNvSpPr>
                <p:nvPr/>
              </p:nvSpPr>
              <p:spPr bwMode="grayWhite">
                <a:xfrm>
                  <a:off x="2395" y="651"/>
                  <a:ext cx="42" cy="66"/>
                </a:xfrm>
                <a:custGeom>
                  <a:avLst/>
                  <a:gdLst>
                    <a:gd name="T0" fmla="*/ 41 w 42"/>
                    <a:gd name="T1" fmla="*/ 51 h 66"/>
                    <a:gd name="T2" fmla="*/ 30 w 42"/>
                    <a:gd name="T3" fmla="*/ 43 h 66"/>
                    <a:gd name="T4" fmla="*/ 30 w 42"/>
                    <a:gd name="T5" fmla="*/ 14 h 66"/>
                    <a:gd name="T6" fmla="*/ 35 w 42"/>
                    <a:gd name="T7" fmla="*/ 8 h 66"/>
                    <a:gd name="T8" fmla="*/ 25 w 42"/>
                    <a:gd name="T9" fmla="*/ 8 h 66"/>
                    <a:gd name="T10" fmla="*/ 31 w 42"/>
                    <a:gd name="T11" fmla="*/ 0 h 66"/>
                    <a:gd name="T12" fmla="*/ 23 w 42"/>
                    <a:gd name="T13" fmla="*/ 0 h 66"/>
                    <a:gd name="T14" fmla="*/ 15 w 42"/>
                    <a:gd name="T15" fmla="*/ 9 h 66"/>
                    <a:gd name="T16" fmla="*/ 15 w 42"/>
                    <a:gd name="T17" fmla="*/ 27 h 66"/>
                    <a:gd name="T18" fmla="*/ 19 w 42"/>
                    <a:gd name="T19" fmla="*/ 31 h 66"/>
                    <a:gd name="T20" fmla="*/ 19 w 42"/>
                    <a:gd name="T21" fmla="*/ 39 h 66"/>
                    <a:gd name="T22" fmla="*/ 17 w 42"/>
                    <a:gd name="T23" fmla="*/ 39 h 66"/>
                    <a:gd name="T24" fmla="*/ 9 w 42"/>
                    <a:gd name="T25" fmla="*/ 46 h 66"/>
                    <a:gd name="T26" fmla="*/ 9 w 42"/>
                    <a:gd name="T27" fmla="*/ 53 h 66"/>
                    <a:gd name="T28" fmla="*/ 0 w 42"/>
                    <a:gd name="T29" fmla="*/ 65 h 66"/>
                    <a:gd name="T30" fmla="*/ 31 w 42"/>
                    <a:gd name="T31" fmla="*/ 65 h 66"/>
                    <a:gd name="T32" fmla="*/ 41 w 42"/>
                    <a:gd name="T33" fmla="*/ 5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66">
                      <a:moveTo>
                        <a:pt x="41" y="51"/>
                      </a:moveTo>
                      <a:lnTo>
                        <a:pt x="30" y="43"/>
                      </a:lnTo>
                      <a:lnTo>
                        <a:pt x="30" y="14"/>
                      </a:lnTo>
                      <a:lnTo>
                        <a:pt x="35" y="8"/>
                      </a:lnTo>
                      <a:lnTo>
                        <a:pt x="25" y="8"/>
                      </a:lnTo>
                      <a:lnTo>
                        <a:pt x="31" y="0"/>
                      </a:lnTo>
                      <a:lnTo>
                        <a:pt x="23" y="0"/>
                      </a:lnTo>
                      <a:lnTo>
                        <a:pt x="15" y="9"/>
                      </a:lnTo>
                      <a:lnTo>
                        <a:pt x="15" y="27"/>
                      </a:lnTo>
                      <a:lnTo>
                        <a:pt x="19" y="31"/>
                      </a:lnTo>
                      <a:lnTo>
                        <a:pt x="19" y="39"/>
                      </a:lnTo>
                      <a:lnTo>
                        <a:pt x="17" y="39"/>
                      </a:lnTo>
                      <a:lnTo>
                        <a:pt x="9" y="46"/>
                      </a:lnTo>
                      <a:lnTo>
                        <a:pt x="9" y="53"/>
                      </a:lnTo>
                      <a:lnTo>
                        <a:pt x="0" y="65"/>
                      </a:lnTo>
                      <a:lnTo>
                        <a:pt x="31" y="65"/>
                      </a:lnTo>
                      <a:lnTo>
                        <a:pt x="41" y="51"/>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6" name="Freeform 26"/>
                <p:cNvSpPr>
                  <a:spLocks/>
                </p:cNvSpPr>
                <p:nvPr/>
              </p:nvSpPr>
              <p:spPr bwMode="grayWhite">
                <a:xfrm>
                  <a:off x="2381" y="673"/>
                  <a:ext cx="23" cy="24"/>
                </a:xfrm>
                <a:custGeom>
                  <a:avLst/>
                  <a:gdLst>
                    <a:gd name="T0" fmla="*/ 18 w 23"/>
                    <a:gd name="T1" fmla="*/ 8 h 24"/>
                    <a:gd name="T2" fmla="*/ 22 w 23"/>
                    <a:gd name="T3" fmla="*/ 8 h 24"/>
                    <a:gd name="T4" fmla="*/ 22 w 23"/>
                    <a:gd name="T5" fmla="*/ 0 h 24"/>
                    <a:gd name="T6" fmla="*/ 14 w 23"/>
                    <a:gd name="T7" fmla="*/ 0 h 24"/>
                    <a:gd name="T8" fmla="*/ 0 w 23"/>
                    <a:gd name="T9" fmla="*/ 15 h 24"/>
                    <a:gd name="T10" fmla="*/ 0 w 23"/>
                    <a:gd name="T11" fmla="*/ 23 h 24"/>
                    <a:gd name="T12" fmla="*/ 13 w 23"/>
                    <a:gd name="T13" fmla="*/ 23 h 24"/>
                    <a:gd name="T14" fmla="*/ 18 w 23"/>
                    <a:gd name="T15" fmla="*/ 17 h 24"/>
                    <a:gd name="T16" fmla="*/ 18 w 23"/>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4">
                      <a:moveTo>
                        <a:pt x="18" y="8"/>
                      </a:moveTo>
                      <a:lnTo>
                        <a:pt x="22" y="8"/>
                      </a:lnTo>
                      <a:lnTo>
                        <a:pt x="22" y="0"/>
                      </a:lnTo>
                      <a:lnTo>
                        <a:pt x="14" y="0"/>
                      </a:lnTo>
                      <a:lnTo>
                        <a:pt x="0" y="15"/>
                      </a:lnTo>
                      <a:lnTo>
                        <a:pt x="0" y="23"/>
                      </a:lnTo>
                      <a:lnTo>
                        <a:pt x="13" y="23"/>
                      </a:lnTo>
                      <a:lnTo>
                        <a:pt x="18" y="17"/>
                      </a:lnTo>
                      <a:lnTo>
                        <a:pt x="18" y="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7" name="Freeform 27"/>
                <p:cNvSpPr>
                  <a:spLocks/>
                </p:cNvSpPr>
                <p:nvPr/>
              </p:nvSpPr>
              <p:spPr bwMode="grayWhite">
                <a:xfrm>
                  <a:off x="2348" y="634"/>
                  <a:ext cx="277" cy="216"/>
                </a:xfrm>
                <a:custGeom>
                  <a:avLst/>
                  <a:gdLst>
                    <a:gd name="T0" fmla="*/ 181 w 277"/>
                    <a:gd name="T1" fmla="*/ 15 h 216"/>
                    <a:gd name="T2" fmla="*/ 217 w 277"/>
                    <a:gd name="T3" fmla="*/ 20 h 216"/>
                    <a:gd name="T4" fmla="*/ 195 w 277"/>
                    <a:gd name="T5" fmla="*/ 28 h 216"/>
                    <a:gd name="T6" fmla="*/ 186 w 277"/>
                    <a:gd name="T7" fmla="*/ 41 h 216"/>
                    <a:gd name="T8" fmla="*/ 173 w 277"/>
                    <a:gd name="T9" fmla="*/ 70 h 216"/>
                    <a:gd name="T10" fmla="*/ 151 w 277"/>
                    <a:gd name="T11" fmla="*/ 72 h 216"/>
                    <a:gd name="T12" fmla="*/ 133 w 277"/>
                    <a:gd name="T13" fmla="*/ 69 h 216"/>
                    <a:gd name="T14" fmla="*/ 141 w 277"/>
                    <a:gd name="T15" fmla="*/ 55 h 216"/>
                    <a:gd name="T16" fmla="*/ 134 w 277"/>
                    <a:gd name="T17" fmla="*/ 37 h 216"/>
                    <a:gd name="T18" fmla="*/ 123 w 277"/>
                    <a:gd name="T19" fmla="*/ 69 h 216"/>
                    <a:gd name="T20" fmla="*/ 94 w 277"/>
                    <a:gd name="T21" fmla="*/ 84 h 216"/>
                    <a:gd name="T22" fmla="*/ 79 w 277"/>
                    <a:gd name="T23" fmla="*/ 94 h 216"/>
                    <a:gd name="T24" fmla="*/ 57 w 277"/>
                    <a:gd name="T25" fmla="*/ 108 h 216"/>
                    <a:gd name="T26" fmla="*/ 46 w 277"/>
                    <a:gd name="T27" fmla="*/ 143 h 216"/>
                    <a:gd name="T28" fmla="*/ 8 w 277"/>
                    <a:gd name="T29" fmla="*/ 130 h 216"/>
                    <a:gd name="T30" fmla="*/ 0 w 277"/>
                    <a:gd name="T31" fmla="*/ 156 h 216"/>
                    <a:gd name="T32" fmla="*/ 16 w 277"/>
                    <a:gd name="T33" fmla="*/ 194 h 216"/>
                    <a:gd name="T34" fmla="*/ 76 w 277"/>
                    <a:gd name="T35" fmla="*/ 153 h 216"/>
                    <a:gd name="T36" fmla="*/ 113 w 277"/>
                    <a:gd name="T37" fmla="*/ 145 h 216"/>
                    <a:gd name="T38" fmla="*/ 120 w 277"/>
                    <a:gd name="T39" fmla="*/ 161 h 216"/>
                    <a:gd name="T40" fmla="*/ 150 w 277"/>
                    <a:gd name="T41" fmla="*/ 201 h 216"/>
                    <a:gd name="T42" fmla="*/ 153 w 277"/>
                    <a:gd name="T43" fmla="*/ 189 h 216"/>
                    <a:gd name="T44" fmla="*/ 162 w 277"/>
                    <a:gd name="T45" fmla="*/ 189 h 216"/>
                    <a:gd name="T46" fmla="*/ 133 w 277"/>
                    <a:gd name="T47" fmla="*/ 152 h 216"/>
                    <a:gd name="T48" fmla="*/ 141 w 277"/>
                    <a:gd name="T49" fmla="*/ 139 h 216"/>
                    <a:gd name="T50" fmla="*/ 173 w 277"/>
                    <a:gd name="T51" fmla="*/ 178 h 216"/>
                    <a:gd name="T52" fmla="*/ 186 w 277"/>
                    <a:gd name="T53" fmla="*/ 202 h 216"/>
                    <a:gd name="T54" fmla="*/ 192 w 277"/>
                    <a:gd name="T55" fmla="*/ 215 h 216"/>
                    <a:gd name="T56" fmla="*/ 198 w 277"/>
                    <a:gd name="T57" fmla="*/ 191 h 216"/>
                    <a:gd name="T58" fmla="*/ 218 w 277"/>
                    <a:gd name="T59" fmla="*/ 182 h 216"/>
                    <a:gd name="T60" fmla="*/ 231 w 277"/>
                    <a:gd name="T61" fmla="*/ 177 h 216"/>
                    <a:gd name="T62" fmla="*/ 227 w 277"/>
                    <a:gd name="T63" fmla="*/ 158 h 216"/>
                    <a:gd name="T64" fmla="*/ 237 w 277"/>
                    <a:gd name="T65" fmla="*/ 126 h 216"/>
                    <a:gd name="T66" fmla="*/ 251 w 277"/>
                    <a:gd name="T67" fmla="*/ 130 h 216"/>
                    <a:gd name="T68" fmla="*/ 255 w 277"/>
                    <a:gd name="T69" fmla="*/ 145 h 216"/>
                    <a:gd name="T70" fmla="*/ 267 w 277"/>
                    <a:gd name="T71" fmla="*/ 137 h 216"/>
                    <a:gd name="T72" fmla="*/ 264 w 277"/>
                    <a:gd name="T73" fmla="*/ 134 h 216"/>
                    <a:gd name="T74" fmla="*/ 272 w 277"/>
                    <a:gd name="T75" fmla="*/ 114 h 216"/>
                    <a:gd name="T76" fmla="*/ 276 w 277"/>
                    <a:gd name="T77" fmla="*/ 137 h 216"/>
                    <a:gd name="T78" fmla="*/ 181 w 277"/>
                    <a:gd name="T79"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7" h="216">
                      <a:moveTo>
                        <a:pt x="181" y="0"/>
                      </a:moveTo>
                      <a:lnTo>
                        <a:pt x="181" y="15"/>
                      </a:lnTo>
                      <a:lnTo>
                        <a:pt x="187" y="20"/>
                      </a:lnTo>
                      <a:lnTo>
                        <a:pt x="217" y="20"/>
                      </a:lnTo>
                      <a:lnTo>
                        <a:pt x="217" y="28"/>
                      </a:lnTo>
                      <a:lnTo>
                        <a:pt x="195" y="28"/>
                      </a:lnTo>
                      <a:lnTo>
                        <a:pt x="195" y="52"/>
                      </a:lnTo>
                      <a:lnTo>
                        <a:pt x="186" y="41"/>
                      </a:lnTo>
                      <a:lnTo>
                        <a:pt x="186" y="56"/>
                      </a:lnTo>
                      <a:lnTo>
                        <a:pt x="173" y="70"/>
                      </a:lnTo>
                      <a:lnTo>
                        <a:pt x="164" y="62"/>
                      </a:lnTo>
                      <a:lnTo>
                        <a:pt x="151" y="72"/>
                      </a:lnTo>
                      <a:lnTo>
                        <a:pt x="149" y="69"/>
                      </a:lnTo>
                      <a:lnTo>
                        <a:pt x="133" y="69"/>
                      </a:lnTo>
                      <a:lnTo>
                        <a:pt x="141" y="59"/>
                      </a:lnTo>
                      <a:lnTo>
                        <a:pt x="141" y="55"/>
                      </a:lnTo>
                      <a:lnTo>
                        <a:pt x="134" y="48"/>
                      </a:lnTo>
                      <a:lnTo>
                        <a:pt x="134" y="37"/>
                      </a:lnTo>
                      <a:lnTo>
                        <a:pt x="123" y="48"/>
                      </a:lnTo>
                      <a:lnTo>
                        <a:pt x="123" y="69"/>
                      </a:lnTo>
                      <a:lnTo>
                        <a:pt x="110" y="69"/>
                      </a:lnTo>
                      <a:lnTo>
                        <a:pt x="94" y="84"/>
                      </a:lnTo>
                      <a:lnTo>
                        <a:pt x="87" y="84"/>
                      </a:lnTo>
                      <a:lnTo>
                        <a:pt x="79" y="94"/>
                      </a:lnTo>
                      <a:lnTo>
                        <a:pt x="46" y="94"/>
                      </a:lnTo>
                      <a:lnTo>
                        <a:pt x="57" y="108"/>
                      </a:lnTo>
                      <a:lnTo>
                        <a:pt x="57" y="130"/>
                      </a:lnTo>
                      <a:lnTo>
                        <a:pt x="46" y="143"/>
                      </a:lnTo>
                      <a:lnTo>
                        <a:pt x="33" y="130"/>
                      </a:lnTo>
                      <a:lnTo>
                        <a:pt x="8" y="130"/>
                      </a:lnTo>
                      <a:lnTo>
                        <a:pt x="8" y="146"/>
                      </a:lnTo>
                      <a:lnTo>
                        <a:pt x="0" y="156"/>
                      </a:lnTo>
                      <a:lnTo>
                        <a:pt x="0" y="177"/>
                      </a:lnTo>
                      <a:lnTo>
                        <a:pt x="16" y="194"/>
                      </a:lnTo>
                      <a:lnTo>
                        <a:pt x="40" y="194"/>
                      </a:lnTo>
                      <a:lnTo>
                        <a:pt x="76" y="153"/>
                      </a:lnTo>
                      <a:lnTo>
                        <a:pt x="109" y="153"/>
                      </a:lnTo>
                      <a:lnTo>
                        <a:pt x="113" y="145"/>
                      </a:lnTo>
                      <a:lnTo>
                        <a:pt x="121" y="153"/>
                      </a:lnTo>
                      <a:lnTo>
                        <a:pt x="120" y="161"/>
                      </a:lnTo>
                      <a:lnTo>
                        <a:pt x="150" y="189"/>
                      </a:lnTo>
                      <a:lnTo>
                        <a:pt x="150" y="201"/>
                      </a:lnTo>
                      <a:lnTo>
                        <a:pt x="156" y="196"/>
                      </a:lnTo>
                      <a:lnTo>
                        <a:pt x="153" y="189"/>
                      </a:lnTo>
                      <a:lnTo>
                        <a:pt x="156" y="185"/>
                      </a:lnTo>
                      <a:lnTo>
                        <a:pt x="162" y="189"/>
                      </a:lnTo>
                      <a:lnTo>
                        <a:pt x="164" y="188"/>
                      </a:lnTo>
                      <a:lnTo>
                        <a:pt x="133" y="152"/>
                      </a:lnTo>
                      <a:lnTo>
                        <a:pt x="133" y="139"/>
                      </a:lnTo>
                      <a:lnTo>
                        <a:pt x="141" y="139"/>
                      </a:lnTo>
                      <a:lnTo>
                        <a:pt x="141" y="146"/>
                      </a:lnTo>
                      <a:lnTo>
                        <a:pt x="173" y="178"/>
                      </a:lnTo>
                      <a:lnTo>
                        <a:pt x="173" y="188"/>
                      </a:lnTo>
                      <a:lnTo>
                        <a:pt x="186" y="202"/>
                      </a:lnTo>
                      <a:lnTo>
                        <a:pt x="182" y="205"/>
                      </a:lnTo>
                      <a:lnTo>
                        <a:pt x="192" y="215"/>
                      </a:lnTo>
                      <a:lnTo>
                        <a:pt x="206" y="200"/>
                      </a:lnTo>
                      <a:lnTo>
                        <a:pt x="198" y="191"/>
                      </a:lnTo>
                      <a:lnTo>
                        <a:pt x="206" y="182"/>
                      </a:lnTo>
                      <a:lnTo>
                        <a:pt x="218" y="182"/>
                      </a:lnTo>
                      <a:lnTo>
                        <a:pt x="224" y="177"/>
                      </a:lnTo>
                      <a:lnTo>
                        <a:pt x="231" y="177"/>
                      </a:lnTo>
                      <a:lnTo>
                        <a:pt x="221" y="164"/>
                      </a:lnTo>
                      <a:lnTo>
                        <a:pt x="227" y="158"/>
                      </a:lnTo>
                      <a:lnTo>
                        <a:pt x="227" y="137"/>
                      </a:lnTo>
                      <a:lnTo>
                        <a:pt x="237" y="126"/>
                      </a:lnTo>
                      <a:lnTo>
                        <a:pt x="241" y="130"/>
                      </a:lnTo>
                      <a:lnTo>
                        <a:pt x="251" y="130"/>
                      </a:lnTo>
                      <a:lnTo>
                        <a:pt x="246" y="136"/>
                      </a:lnTo>
                      <a:lnTo>
                        <a:pt x="255" y="145"/>
                      </a:lnTo>
                      <a:lnTo>
                        <a:pt x="260" y="137"/>
                      </a:lnTo>
                      <a:lnTo>
                        <a:pt x="267" y="137"/>
                      </a:lnTo>
                      <a:lnTo>
                        <a:pt x="267" y="134"/>
                      </a:lnTo>
                      <a:lnTo>
                        <a:pt x="264" y="134"/>
                      </a:lnTo>
                      <a:lnTo>
                        <a:pt x="258" y="130"/>
                      </a:lnTo>
                      <a:lnTo>
                        <a:pt x="272" y="114"/>
                      </a:lnTo>
                      <a:lnTo>
                        <a:pt x="272" y="137"/>
                      </a:lnTo>
                      <a:lnTo>
                        <a:pt x="276" y="137"/>
                      </a:lnTo>
                      <a:lnTo>
                        <a:pt x="276" y="0"/>
                      </a:lnTo>
                      <a:lnTo>
                        <a:pt x="181"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8" name="Freeform 28"/>
                <p:cNvSpPr>
                  <a:spLocks/>
                </p:cNvSpPr>
                <p:nvPr/>
              </p:nvSpPr>
              <p:spPr bwMode="grayWhite">
                <a:xfrm>
                  <a:off x="2466" y="406"/>
                  <a:ext cx="1179" cy="769"/>
                </a:xfrm>
                <a:custGeom>
                  <a:avLst/>
                  <a:gdLst>
                    <a:gd name="T0" fmla="*/ 34 w 1179"/>
                    <a:gd name="T1" fmla="*/ 202 h 769"/>
                    <a:gd name="T2" fmla="*/ 107 w 1179"/>
                    <a:gd name="T3" fmla="*/ 134 h 769"/>
                    <a:gd name="T4" fmla="*/ 153 w 1179"/>
                    <a:gd name="T5" fmla="*/ 181 h 769"/>
                    <a:gd name="T6" fmla="*/ 127 w 1179"/>
                    <a:gd name="T7" fmla="*/ 179 h 769"/>
                    <a:gd name="T8" fmla="*/ 233 w 1179"/>
                    <a:gd name="T9" fmla="*/ 172 h 769"/>
                    <a:gd name="T10" fmla="*/ 259 w 1179"/>
                    <a:gd name="T11" fmla="*/ 110 h 769"/>
                    <a:gd name="T12" fmla="*/ 260 w 1179"/>
                    <a:gd name="T13" fmla="*/ 124 h 769"/>
                    <a:gd name="T14" fmla="*/ 241 w 1179"/>
                    <a:gd name="T15" fmla="*/ 172 h 769"/>
                    <a:gd name="T16" fmla="*/ 325 w 1179"/>
                    <a:gd name="T17" fmla="*/ 133 h 769"/>
                    <a:gd name="T18" fmla="*/ 498 w 1179"/>
                    <a:gd name="T19" fmla="*/ 23 h 769"/>
                    <a:gd name="T20" fmla="*/ 621 w 1179"/>
                    <a:gd name="T21" fmla="*/ 29 h 769"/>
                    <a:gd name="T22" fmla="*/ 758 w 1179"/>
                    <a:gd name="T23" fmla="*/ 15 h 769"/>
                    <a:gd name="T24" fmla="*/ 909 w 1179"/>
                    <a:gd name="T25" fmla="*/ 71 h 769"/>
                    <a:gd name="T26" fmla="*/ 1083 w 1179"/>
                    <a:gd name="T27" fmla="*/ 91 h 769"/>
                    <a:gd name="T28" fmla="*/ 1169 w 1179"/>
                    <a:gd name="T29" fmla="*/ 156 h 769"/>
                    <a:gd name="T30" fmla="*/ 1103 w 1179"/>
                    <a:gd name="T31" fmla="*/ 206 h 769"/>
                    <a:gd name="T32" fmla="*/ 1066 w 1179"/>
                    <a:gd name="T33" fmla="*/ 270 h 769"/>
                    <a:gd name="T34" fmla="*/ 1023 w 1179"/>
                    <a:gd name="T35" fmla="*/ 273 h 769"/>
                    <a:gd name="T36" fmla="*/ 1037 w 1179"/>
                    <a:gd name="T37" fmla="*/ 184 h 769"/>
                    <a:gd name="T38" fmla="*/ 980 w 1179"/>
                    <a:gd name="T39" fmla="*/ 232 h 769"/>
                    <a:gd name="T40" fmla="*/ 939 w 1179"/>
                    <a:gd name="T41" fmla="*/ 273 h 769"/>
                    <a:gd name="T42" fmla="*/ 953 w 1179"/>
                    <a:gd name="T43" fmla="*/ 318 h 769"/>
                    <a:gd name="T44" fmla="*/ 906 w 1179"/>
                    <a:gd name="T45" fmla="*/ 385 h 769"/>
                    <a:gd name="T46" fmla="*/ 913 w 1179"/>
                    <a:gd name="T47" fmla="*/ 439 h 769"/>
                    <a:gd name="T48" fmla="*/ 908 w 1179"/>
                    <a:gd name="T49" fmla="*/ 413 h 769"/>
                    <a:gd name="T50" fmla="*/ 862 w 1179"/>
                    <a:gd name="T51" fmla="*/ 416 h 769"/>
                    <a:gd name="T52" fmla="*/ 896 w 1179"/>
                    <a:gd name="T53" fmla="*/ 496 h 769"/>
                    <a:gd name="T54" fmla="*/ 813 w 1179"/>
                    <a:gd name="T55" fmla="*/ 589 h 769"/>
                    <a:gd name="T56" fmla="*/ 790 w 1179"/>
                    <a:gd name="T57" fmla="*/ 615 h 769"/>
                    <a:gd name="T58" fmla="*/ 761 w 1179"/>
                    <a:gd name="T59" fmla="*/ 706 h 769"/>
                    <a:gd name="T60" fmla="*/ 720 w 1179"/>
                    <a:gd name="T61" fmla="*/ 708 h 769"/>
                    <a:gd name="T62" fmla="*/ 769 w 1179"/>
                    <a:gd name="T63" fmla="*/ 768 h 769"/>
                    <a:gd name="T64" fmla="*/ 686 w 1179"/>
                    <a:gd name="T65" fmla="*/ 626 h 769"/>
                    <a:gd name="T66" fmla="*/ 590 w 1179"/>
                    <a:gd name="T67" fmla="*/ 596 h 769"/>
                    <a:gd name="T68" fmla="*/ 544 w 1179"/>
                    <a:gd name="T69" fmla="*/ 689 h 769"/>
                    <a:gd name="T70" fmla="*/ 509 w 1179"/>
                    <a:gd name="T71" fmla="*/ 738 h 769"/>
                    <a:gd name="T72" fmla="*/ 450 w 1179"/>
                    <a:gd name="T73" fmla="*/ 592 h 769"/>
                    <a:gd name="T74" fmla="*/ 403 w 1179"/>
                    <a:gd name="T75" fmla="*/ 607 h 769"/>
                    <a:gd name="T76" fmla="*/ 363 w 1179"/>
                    <a:gd name="T77" fmla="*/ 545 h 769"/>
                    <a:gd name="T78" fmla="*/ 241 w 1179"/>
                    <a:gd name="T79" fmla="*/ 510 h 769"/>
                    <a:gd name="T80" fmla="*/ 284 w 1179"/>
                    <a:gd name="T81" fmla="*/ 577 h 769"/>
                    <a:gd name="T82" fmla="*/ 253 w 1179"/>
                    <a:gd name="T83" fmla="*/ 620 h 769"/>
                    <a:gd name="T84" fmla="*/ 205 w 1179"/>
                    <a:gd name="T85" fmla="*/ 605 h 769"/>
                    <a:gd name="T86" fmla="*/ 128 w 1179"/>
                    <a:gd name="T87" fmla="*/ 495 h 769"/>
                    <a:gd name="T88" fmla="*/ 161 w 1179"/>
                    <a:gd name="T89" fmla="*/ 432 h 769"/>
                    <a:gd name="T90" fmla="*/ 179 w 1179"/>
                    <a:gd name="T91" fmla="*/ 385 h 769"/>
                    <a:gd name="T92" fmla="*/ 161 w 1179"/>
                    <a:gd name="T93" fmla="*/ 226 h 769"/>
                    <a:gd name="T94" fmla="*/ 93 w 1179"/>
                    <a:gd name="T95" fmla="*/ 193 h 769"/>
                    <a:gd name="T96" fmla="*/ 59 w 1179"/>
                    <a:gd name="T97" fmla="*/ 210 h 769"/>
                    <a:gd name="T98" fmla="*/ 0 w 1179"/>
                    <a:gd name="T99" fmla="*/ 226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9" h="769">
                      <a:moveTo>
                        <a:pt x="0" y="226"/>
                      </a:moveTo>
                      <a:lnTo>
                        <a:pt x="34" y="202"/>
                      </a:lnTo>
                      <a:lnTo>
                        <a:pt x="67" y="156"/>
                      </a:lnTo>
                      <a:lnTo>
                        <a:pt x="107" y="134"/>
                      </a:lnTo>
                      <a:lnTo>
                        <a:pt x="148" y="160"/>
                      </a:lnTo>
                      <a:lnTo>
                        <a:pt x="153" y="181"/>
                      </a:lnTo>
                      <a:lnTo>
                        <a:pt x="144" y="181"/>
                      </a:lnTo>
                      <a:lnTo>
                        <a:pt x="127" y="179"/>
                      </a:lnTo>
                      <a:lnTo>
                        <a:pt x="148" y="202"/>
                      </a:lnTo>
                      <a:lnTo>
                        <a:pt x="233" y="172"/>
                      </a:lnTo>
                      <a:lnTo>
                        <a:pt x="223" y="149"/>
                      </a:lnTo>
                      <a:lnTo>
                        <a:pt x="259" y="110"/>
                      </a:lnTo>
                      <a:lnTo>
                        <a:pt x="283" y="111"/>
                      </a:lnTo>
                      <a:lnTo>
                        <a:pt x="260" y="124"/>
                      </a:lnTo>
                      <a:lnTo>
                        <a:pt x="241" y="153"/>
                      </a:lnTo>
                      <a:lnTo>
                        <a:pt x="241" y="172"/>
                      </a:lnTo>
                      <a:lnTo>
                        <a:pt x="276" y="193"/>
                      </a:lnTo>
                      <a:lnTo>
                        <a:pt x="325" y="133"/>
                      </a:lnTo>
                      <a:lnTo>
                        <a:pt x="499" y="63"/>
                      </a:lnTo>
                      <a:lnTo>
                        <a:pt x="498" y="23"/>
                      </a:lnTo>
                      <a:lnTo>
                        <a:pt x="577" y="8"/>
                      </a:lnTo>
                      <a:lnTo>
                        <a:pt x="621" y="29"/>
                      </a:lnTo>
                      <a:lnTo>
                        <a:pt x="726" y="0"/>
                      </a:lnTo>
                      <a:lnTo>
                        <a:pt x="758" y="15"/>
                      </a:lnTo>
                      <a:lnTo>
                        <a:pt x="829" y="85"/>
                      </a:lnTo>
                      <a:lnTo>
                        <a:pt x="909" y="71"/>
                      </a:lnTo>
                      <a:lnTo>
                        <a:pt x="959" y="96"/>
                      </a:lnTo>
                      <a:lnTo>
                        <a:pt x="1083" y="91"/>
                      </a:lnTo>
                      <a:lnTo>
                        <a:pt x="1178" y="118"/>
                      </a:lnTo>
                      <a:lnTo>
                        <a:pt x="1169" y="156"/>
                      </a:lnTo>
                      <a:lnTo>
                        <a:pt x="1089" y="181"/>
                      </a:lnTo>
                      <a:lnTo>
                        <a:pt x="1103" y="206"/>
                      </a:lnTo>
                      <a:lnTo>
                        <a:pt x="1068" y="220"/>
                      </a:lnTo>
                      <a:lnTo>
                        <a:pt x="1066" y="270"/>
                      </a:lnTo>
                      <a:lnTo>
                        <a:pt x="1036" y="304"/>
                      </a:lnTo>
                      <a:lnTo>
                        <a:pt x="1023" y="273"/>
                      </a:lnTo>
                      <a:lnTo>
                        <a:pt x="1040" y="244"/>
                      </a:lnTo>
                      <a:lnTo>
                        <a:pt x="1037" y="184"/>
                      </a:lnTo>
                      <a:lnTo>
                        <a:pt x="1005" y="215"/>
                      </a:lnTo>
                      <a:lnTo>
                        <a:pt x="980" y="232"/>
                      </a:lnTo>
                      <a:lnTo>
                        <a:pt x="957" y="205"/>
                      </a:lnTo>
                      <a:lnTo>
                        <a:pt x="939" y="273"/>
                      </a:lnTo>
                      <a:lnTo>
                        <a:pt x="958" y="273"/>
                      </a:lnTo>
                      <a:lnTo>
                        <a:pt x="953" y="318"/>
                      </a:lnTo>
                      <a:lnTo>
                        <a:pt x="932" y="366"/>
                      </a:lnTo>
                      <a:lnTo>
                        <a:pt x="906" y="385"/>
                      </a:lnTo>
                      <a:lnTo>
                        <a:pt x="927" y="417"/>
                      </a:lnTo>
                      <a:lnTo>
                        <a:pt x="913" y="439"/>
                      </a:lnTo>
                      <a:lnTo>
                        <a:pt x="908" y="420"/>
                      </a:lnTo>
                      <a:lnTo>
                        <a:pt x="908" y="413"/>
                      </a:lnTo>
                      <a:lnTo>
                        <a:pt x="891" y="402"/>
                      </a:lnTo>
                      <a:lnTo>
                        <a:pt x="862" y="416"/>
                      </a:lnTo>
                      <a:lnTo>
                        <a:pt x="887" y="469"/>
                      </a:lnTo>
                      <a:lnTo>
                        <a:pt x="896" y="496"/>
                      </a:lnTo>
                      <a:lnTo>
                        <a:pt x="867" y="569"/>
                      </a:lnTo>
                      <a:lnTo>
                        <a:pt x="813" y="589"/>
                      </a:lnTo>
                      <a:lnTo>
                        <a:pt x="768" y="585"/>
                      </a:lnTo>
                      <a:lnTo>
                        <a:pt x="790" y="615"/>
                      </a:lnTo>
                      <a:lnTo>
                        <a:pt x="792" y="657"/>
                      </a:lnTo>
                      <a:lnTo>
                        <a:pt x="761" y="706"/>
                      </a:lnTo>
                      <a:lnTo>
                        <a:pt x="725" y="679"/>
                      </a:lnTo>
                      <a:lnTo>
                        <a:pt x="720" y="708"/>
                      </a:lnTo>
                      <a:lnTo>
                        <a:pt x="747" y="732"/>
                      </a:lnTo>
                      <a:lnTo>
                        <a:pt x="769" y="768"/>
                      </a:lnTo>
                      <a:lnTo>
                        <a:pt x="731" y="747"/>
                      </a:lnTo>
                      <a:lnTo>
                        <a:pt x="686" y="626"/>
                      </a:lnTo>
                      <a:lnTo>
                        <a:pt x="631" y="593"/>
                      </a:lnTo>
                      <a:lnTo>
                        <a:pt x="590" y="596"/>
                      </a:lnTo>
                      <a:lnTo>
                        <a:pt x="538" y="665"/>
                      </a:lnTo>
                      <a:lnTo>
                        <a:pt x="544" y="689"/>
                      </a:lnTo>
                      <a:lnTo>
                        <a:pt x="527" y="738"/>
                      </a:lnTo>
                      <a:lnTo>
                        <a:pt x="509" y="738"/>
                      </a:lnTo>
                      <a:lnTo>
                        <a:pt x="450" y="636"/>
                      </a:lnTo>
                      <a:lnTo>
                        <a:pt x="450" y="592"/>
                      </a:lnTo>
                      <a:lnTo>
                        <a:pt x="437" y="608"/>
                      </a:lnTo>
                      <a:lnTo>
                        <a:pt x="403" y="607"/>
                      </a:lnTo>
                      <a:lnTo>
                        <a:pt x="416" y="580"/>
                      </a:lnTo>
                      <a:lnTo>
                        <a:pt x="363" y="545"/>
                      </a:lnTo>
                      <a:lnTo>
                        <a:pt x="297" y="545"/>
                      </a:lnTo>
                      <a:lnTo>
                        <a:pt x="241" y="510"/>
                      </a:lnTo>
                      <a:lnTo>
                        <a:pt x="238" y="545"/>
                      </a:lnTo>
                      <a:lnTo>
                        <a:pt x="284" y="577"/>
                      </a:lnTo>
                      <a:lnTo>
                        <a:pt x="300" y="576"/>
                      </a:lnTo>
                      <a:lnTo>
                        <a:pt x="253" y="620"/>
                      </a:lnTo>
                      <a:lnTo>
                        <a:pt x="205" y="630"/>
                      </a:lnTo>
                      <a:lnTo>
                        <a:pt x="205" y="605"/>
                      </a:lnTo>
                      <a:lnTo>
                        <a:pt x="137" y="518"/>
                      </a:lnTo>
                      <a:lnTo>
                        <a:pt x="128" y="495"/>
                      </a:lnTo>
                      <a:lnTo>
                        <a:pt x="165" y="467"/>
                      </a:lnTo>
                      <a:lnTo>
                        <a:pt x="161" y="432"/>
                      </a:lnTo>
                      <a:lnTo>
                        <a:pt x="161" y="393"/>
                      </a:lnTo>
                      <a:lnTo>
                        <a:pt x="179" y="385"/>
                      </a:lnTo>
                      <a:lnTo>
                        <a:pt x="161" y="366"/>
                      </a:lnTo>
                      <a:lnTo>
                        <a:pt x="161" y="226"/>
                      </a:lnTo>
                      <a:lnTo>
                        <a:pt x="66" y="226"/>
                      </a:lnTo>
                      <a:lnTo>
                        <a:pt x="93" y="193"/>
                      </a:lnTo>
                      <a:lnTo>
                        <a:pt x="90" y="181"/>
                      </a:lnTo>
                      <a:lnTo>
                        <a:pt x="59" y="210"/>
                      </a:lnTo>
                      <a:lnTo>
                        <a:pt x="48" y="226"/>
                      </a:lnTo>
                      <a:lnTo>
                        <a:pt x="0" y="226"/>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49" name="Freeform 29"/>
                <p:cNvSpPr>
                  <a:spLocks/>
                </p:cNvSpPr>
                <p:nvPr/>
              </p:nvSpPr>
              <p:spPr bwMode="grayWhite">
                <a:xfrm>
                  <a:off x="3396" y="720"/>
                  <a:ext cx="102" cy="157"/>
                </a:xfrm>
                <a:custGeom>
                  <a:avLst/>
                  <a:gdLst>
                    <a:gd name="T0" fmla="*/ 68 w 102"/>
                    <a:gd name="T1" fmla="*/ 0 h 157"/>
                    <a:gd name="T2" fmla="*/ 68 w 102"/>
                    <a:gd name="T3" fmla="*/ 20 h 157"/>
                    <a:gd name="T4" fmla="*/ 59 w 102"/>
                    <a:gd name="T5" fmla="*/ 33 h 157"/>
                    <a:gd name="T6" fmla="*/ 61 w 102"/>
                    <a:gd name="T7" fmla="*/ 54 h 157"/>
                    <a:gd name="T8" fmla="*/ 51 w 102"/>
                    <a:gd name="T9" fmla="*/ 82 h 157"/>
                    <a:gd name="T10" fmla="*/ 33 w 102"/>
                    <a:gd name="T11" fmla="*/ 108 h 157"/>
                    <a:gd name="T12" fmla="*/ 7 w 102"/>
                    <a:gd name="T13" fmla="*/ 125 h 157"/>
                    <a:gd name="T14" fmla="*/ 0 w 102"/>
                    <a:gd name="T15" fmla="*/ 154 h 157"/>
                    <a:gd name="T16" fmla="*/ 10 w 102"/>
                    <a:gd name="T17" fmla="*/ 156 h 157"/>
                    <a:gd name="T18" fmla="*/ 10 w 102"/>
                    <a:gd name="T19" fmla="*/ 129 h 157"/>
                    <a:gd name="T20" fmla="*/ 47 w 102"/>
                    <a:gd name="T21" fmla="*/ 127 h 157"/>
                    <a:gd name="T22" fmla="*/ 74 w 102"/>
                    <a:gd name="T23" fmla="*/ 109 h 157"/>
                    <a:gd name="T24" fmla="*/ 74 w 102"/>
                    <a:gd name="T25" fmla="*/ 72 h 157"/>
                    <a:gd name="T26" fmla="*/ 83 w 102"/>
                    <a:gd name="T27" fmla="*/ 58 h 157"/>
                    <a:gd name="T28" fmla="*/ 69 w 102"/>
                    <a:gd name="T29" fmla="*/ 34 h 157"/>
                    <a:gd name="T30" fmla="*/ 89 w 102"/>
                    <a:gd name="T31" fmla="*/ 27 h 157"/>
                    <a:gd name="T32" fmla="*/ 101 w 102"/>
                    <a:gd name="T33" fmla="*/ 8 h 157"/>
                    <a:gd name="T34" fmla="*/ 74 w 102"/>
                    <a:gd name="T35" fmla="*/ 11 h 157"/>
                    <a:gd name="T36" fmla="*/ 68 w 102"/>
                    <a:gd name="T3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 h="157">
                      <a:moveTo>
                        <a:pt x="68" y="0"/>
                      </a:moveTo>
                      <a:lnTo>
                        <a:pt x="68" y="20"/>
                      </a:lnTo>
                      <a:lnTo>
                        <a:pt x="59" y="33"/>
                      </a:lnTo>
                      <a:lnTo>
                        <a:pt x="61" y="54"/>
                      </a:lnTo>
                      <a:lnTo>
                        <a:pt x="51" y="82"/>
                      </a:lnTo>
                      <a:lnTo>
                        <a:pt x="33" y="108"/>
                      </a:lnTo>
                      <a:lnTo>
                        <a:pt x="7" y="125"/>
                      </a:lnTo>
                      <a:lnTo>
                        <a:pt x="0" y="154"/>
                      </a:lnTo>
                      <a:lnTo>
                        <a:pt x="10" y="156"/>
                      </a:lnTo>
                      <a:lnTo>
                        <a:pt x="10" y="129"/>
                      </a:lnTo>
                      <a:lnTo>
                        <a:pt x="47" y="127"/>
                      </a:lnTo>
                      <a:lnTo>
                        <a:pt x="74" y="109"/>
                      </a:lnTo>
                      <a:lnTo>
                        <a:pt x="74" y="72"/>
                      </a:lnTo>
                      <a:lnTo>
                        <a:pt x="83" y="58"/>
                      </a:lnTo>
                      <a:lnTo>
                        <a:pt x="69" y="34"/>
                      </a:lnTo>
                      <a:lnTo>
                        <a:pt x="89" y="27"/>
                      </a:lnTo>
                      <a:lnTo>
                        <a:pt x="101" y="8"/>
                      </a:lnTo>
                      <a:lnTo>
                        <a:pt x="74" y="11"/>
                      </a:lnTo>
                      <a:lnTo>
                        <a:pt x="68"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50" name="Freeform 30"/>
                <p:cNvSpPr>
                  <a:spLocks/>
                </p:cNvSpPr>
                <p:nvPr/>
              </p:nvSpPr>
              <p:spPr bwMode="grayWhite">
                <a:xfrm>
                  <a:off x="3012" y="1139"/>
                  <a:ext cx="20" cy="36"/>
                </a:xfrm>
                <a:custGeom>
                  <a:avLst/>
                  <a:gdLst>
                    <a:gd name="T0" fmla="*/ 9 w 20"/>
                    <a:gd name="T1" fmla="*/ 0 h 36"/>
                    <a:gd name="T2" fmla="*/ 0 w 20"/>
                    <a:gd name="T3" fmla="*/ 16 h 36"/>
                    <a:gd name="T4" fmla="*/ 6 w 20"/>
                    <a:gd name="T5" fmla="*/ 35 h 36"/>
                    <a:gd name="T6" fmla="*/ 19 w 20"/>
                    <a:gd name="T7" fmla="*/ 21 h 36"/>
                    <a:gd name="T8" fmla="*/ 9 w 20"/>
                    <a:gd name="T9" fmla="*/ 0 h 36"/>
                  </a:gdLst>
                  <a:ahLst/>
                  <a:cxnLst>
                    <a:cxn ang="0">
                      <a:pos x="T0" y="T1"/>
                    </a:cxn>
                    <a:cxn ang="0">
                      <a:pos x="T2" y="T3"/>
                    </a:cxn>
                    <a:cxn ang="0">
                      <a:pos x="T4" y="T5"/>
                    </a:cxn>
                    <a:cxn ang="0">
                      <a:pos x="T6" y="T7"/>
                    </a:cxn>
                    <a:cxn ang="0">
                      <a:pos x="T8" y="T9"/>
                    </a:cxn>
                  </a:cxnLst>
                  <a:rect l="0" t="0" r="r" b="b"/>
                  <a:pathLst>
                    <a:path w="20" h="36">
                      <a:moveTo>
                        <a:pt x="9" y="0"/>
                      </a:moveTo>
                      <a:lnTo>
                        <a:pt x="0" y="16"/>
                      </a:lnTo>
                      <a:lnTo>
                        <a:pt x="6" y="35"/>
                      </a:lnTo>
                      <a:lnTo>
                        <a:pt x="19" y="21"/>
                      </a:lnTo>
                      <a:lnTo>
                        <a:pt x="9"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51" name="Freeform 31"/>
                <p:cNvSpPr>
                  <a:spLocks/>
                </p:cNvSpPr>
                <p:nvPr/>
              </p:nvSpPr>
              <p:spPr bwMode="grayWhite">
                <a:xfrm>
                  <a:off x="3167" y="1177"/>
                  <a:ext cx="238" cy="94"/>
                </a:xfrm>
                <a:custGeom>
                  <a:avLst/>
                  <a:gdLst>
                    <a:gd name="T0" fmla="*/ 0 w 238"/>
                    <a:gd name="T1" fmla="*/ 0 h 94"/>
                    <a:gd name="T2" fmla="*/ 35 w 238"/>
                    <a:gd name="T3" fmla="*/ 7 h 94"/>
                    <a:gd name="T4" fmla="*/ 88 w 238"/>
                    <a:gd name="T5" fmla="*/ 41 h 94"/>
                    <a:gd name="T6" fmla="*/ 81 w 238"/>
                    <a:gd name="T7" fmla="*/ 60 h 94"/>
                    <a:gd name="T8" fmla="*/ 124 w 238"/>
                    <a:gd name="T9" fmla="*/ 77 h 94"/>
                    <a:gd name="T10" fmla="*/ 237 w 238"/>
                    <a:gd name="T11" fmla="*/ 77 h 94"/>
                    <a:gd name="T12" fmla="*/ 114 w 238"/>
                    <a:gd name="T13" fmla="*/ 93 h 94"/>
                    <a:gd name="T14" fmla="*/ 81 w 238"/>
                    <a:gd name="T15" fmla="*/ 60 h 94"/>
                    <a:gd name="T16" fmla="*/ 49 w 238"/>
                    <a:gd name="T17" fmla="*/ 54 h 94"/>
                    <a:gd name="T18" fmla="*/ 0 w 238"/>
                    <a:gd name="T1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94">
                      <a:moveTo>
                        <a:pt x="0" y="0"/>
                      </a:moveTo>
                      <a:lnTo>
                        <a:pt x="35" y="7"/>
                      </a:lnTo>
                      <a:lnTo>
                        <a:pt x="88" y="41"/>
                      </a:lnTo>
                      <a:lnTo>
                        <a:pt x="81" y="60"/>
                      </a:lnTo>
                      <a:lnTo>
                        <a:pt x="124" y="77"/>
                      </a:lnTo>
                      <a:lnTo>
                        <a:pt x="237" y="77"/>
                      </a:lnTo>
                      <a:lnTo>
                        <a:pt x="114" y="93"/>
                      </a:lnTo>
                      <a:lnTo>
                        <a:pt x="81" y="60"/>
                      </a:lnTo>
                      <a:lnTo>
                        <a:pt x="49" y="54"/>
                      </a:lnTo>
                      <a:lnTo>
                        <a:pt x="0"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52" name="Freeform 32"/>
                <p:cNvSpPr>
                  <a:spLocks/>
                </p:cNvSpPr>
                <p:nvPr/>
              </p:nvSpPr>
              <p:spPr bwMode="grayWhite">
                <a:xfrm>
                  <a:off x="3356" y="1255"/>
                  <a:ext cx="256" cy="221"/>
                </a:xfrm>
                <a:custGeom>
                  <a:avLst/>
                  <a:gdLst>
                    <a:gd name="T0" fmla="*/ 206 w 256"/>
                    <a:gd name="T1" fmla="*/ 216 h 221"/>
                    <a:gd name="T2" fmla="*/ 194 w 256"/>
                    <a:gd name="T3" fmla="*/ 212 h 221"/>
                    <a:gd name="T4" fmla="*/ 167 w 256"/>
                    <a:gd name="T5" fmla="*/ 187 h 221"/>
                    <a:gd name="T6" fmla="*/ 141 w 256"/>
                    <a:gd name="T7" fmla="*/ 182 h 221"/>
                    <a:gd name="T8" fmla="*/ 134 w 256"/>
                    <a:gd name="T9" fmla="*/ 167 h 221"/>
                    <a:gd name="T10" fmla="*/ 119 w 256"/>
                    <a:gd name="T11" fmla="*/ 155 h 221"/>
                    <a:gd name="T12" fmla="*/ 94 w 256"/>
                    <a:gd name="T13" fmla="*/ 155 h 221"/>
                    <a:gd name="T14" fmla="*/ 67 w 256"/>
                    <a:gd name="T15" fmla="*/ 165 h 221"/>
                    <a:gd name="T16" fmla="*/ 43 w 256"/>
                    <a:gd name="T17" fmla="*/ 169 h 221"/>
                    <a:gd name="T18" fmla="*/ 16 w 256"/>
                    <a:gd name="T19" fmla="*/ 169 h 221"/>
                    <a:gd name="T20" fmla="*/ 15 w 256"/>
                    <a:gd name="T21" fmla="*/ 152 h 221"/>
                    <a:gd name="T22" fmla="*/ 5 w 256"/>
                    <a:gd name="T23" fmla="*/ 127 h 221"/>
                    <a:gd name="T24" fmla="*/ 3 w 256"/>
                    <a:gd name="T25" fmla="*/ 114 h 221"/>
                    <a:gd name="T26" fmla="*/ 3 w 256"/>
                    <a:gd name="T27" fmla="*/ 79 h 221"/>
                    <a:gd name="T28" fmla="*/ 47 w 256"/>
                    <a:gd name="T29" fmla="*/ 60 h 221"/>
                    <a:gd name="T30" fmla="*/ 52 w 256"/>
                    <a:gd name="T31" fmla="*/ 41 h 221"/>
                    <a:gd name="T32" fmla="*/ 61 w 256"/>
                    <a:gd name="T33" fmla="*/ 43 h 221"/>
                    <a:gd name="T34" fmla="*/ 83 w 256"/>
                    <a:gd name="T35" fmla="*/ 22 h 221"/>
                    <a:gd name="T36" fmla="*/ 106 w 256"/>
                    <a:gd name="T37" fmla="*/ 25 h 221"/>
                    <a:gd name="T38" fmla="*/ 122 w 256"/>
                    <a:gd name="T39" fmla="*/ 10 h 221"/>
                    <a:gd name="T40" fmla="*/ 135 w 256"/>
                    <a:gd name="T41" fmla="*/ 8 h 221"/>
                    <a:gd name="T42" fmla="*/ 157 w 256"/>
                    <a:gd name="T43" fmla="*/ 34 h 221"/>
                    <a:gd name="T44" fmla="*/ 176 w 256"/>
                    <a:gd name="T45" fmla="*/ 43 h 221"/>
                    <a:gd name="T46" fmla="*/ 179 w 256"/>
                    <a:gd name="T47" fmla="*/ 16 h 221"/>
                    <a:gd name="T48" fmla="*/ 186 w 256"/>
                    <a:gd name="T49" fmla="*/ 0 h 221"/>
                    <a:gd name="T50" fmla="*/ 200 w 256"/>
                    <a:gd name="T51" fmla="*/ 22 h 221"/>
                    <a:gd name="T52" fmla="*/ 212 w 256"/>
                    <a:gd name="T53" fmla="*/ 60 h 221"/>
                    <a:gd name="T54" fmla="*/ 237 w 256"/>
                    <a:gd name="T55" fmla="*/ 83 h 221"/>
                    <a:gd name="T56" fmla="*/ 251 w 256"/>
                    <a:gd name="T57" fmla="*/ 101 h 221"/>
                    <a:gd name="T58" fmla="*/ 255 w 256"/>
                    <a:gd name="T59" fmla="*/ 133 h 221"/>
                    <a:gd name="T60" fmla="*/ 239 w 256"/>
                    <a:gd name="T61" fmla="*/ 169 h 221"/>
                    <a:gd name="T62" fmla="*/ 235 w 256"/>
                    <a:gd name="T63" fmla="*/ 202 h 221"/>
                    <a:gd name="T64" fmla="*/ 212 w 256"/>
                    <a:gd name="T65" fmla="*/ 21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6" h="221">
                      <a:moveTo>
                        <a:pt x="212" y="215"/>
                      </a:moveTo>
                      <a:lnTo>
                        <a:pt x="206" y="216"/>
                      </a:lnTo>
                      <a:lnTo>
                        <a:pt x="200" y="220"/>
                      </a:lnTo>
                      <a:lnTo>
                        <a:pt x="194" y="212"/>
                      </a:lnTo>
                      <a:lnTo>
                        <a:pt x="171" y="202"/>
                      </a:lnTo>
                      <a:lnTo>
                        <a:pt x="167" y="187"/>
                      </a:lnTo>
                      <a:lnTo>
                        <a:pt x="159" y="182"/>
                      </a:lnTo>
                      <a:lnTo>
                        <a:pt x="141" y="182"/>
                      </a:lnTo>
                      <a:lnTo>
                        <a:pt x="141" y="170"/>
                      </a:lnTo>
                      <a:lnTo>
                        <a:pt x="134" y="167"/>
                      </a:lnTo>
                      <a:lnTo>
                        <a:pt x="133" y="157"/>
                      </a:lnTo>
                      <a:lnTo>
                        <a:pt x="119" y="155"/>
                      </a:lnTo>
                      <a:lnTo>
                        <a:pt x="106" y="152"/>
                      </a:lnTo>
                      <a:lnTo>
                        <a:pt x="94" y="155"/>
                      </a:lnTo>
                      <a:lnTo>
                        <a:pt x="94" y="157"/>
                      </a:lnTo>
                      <a:lnTo>
                        <a:pt x="67" y="165"/>
                      </a:lnTo>
                      <a:lnTo>
                        <a:pt x="67" y="169"/>
                      </a:lnTo>
                      <a:lnTo>
                        <a:pt x="43" y="169"/>
                      </a:lnTo>
                      <a:lnTo>
                        <a:pt x="30" y="176"/>
                      </a:lnTo>
                      <a:lnTo>
                        <a:pt x="16" y="169"/>
                      </a:lnTo>
                      <a:lnTo>
                        <a:pt x="15" y="167"/>
                      </a:lnTo>
                      <a:lnTo>
                        <a:pt x="15" y="152"/>
                      </a:lnTo>
                      <a:lnTo>
                        <a:pt x="10" y="139"/>
                      </a:lnTo>
                      <a:lnTo>
                        <a:pt x="5" y="127"/>
                      </a:lnTo>
                      <a:lnTo>
                        <a:pt x="8" y="118"/>
                      </a:lnTo>
                      <a:lnTo>
                        <a:pt x="3" y="114"/>
                      </a:lnTo>
                      <a:lnTo>
                        <a:pt x="0" y="93"/>
                      </a:lnTo>
                      <a:lnTo>
                        <a:pt x="3" y="79"/>
                      </a:lnTo>
                      <a:lnTo>
                        <a:pt x="17" y="68"/>
                      </a:lnTo>
                      <a:lnTo>
                        <a:pt x="47" y="60"/>
                      </a:lnTo>
                      <a:lnTo>
                        <a:pt x="55" y="51"/>
                      </a:lnTo>
                      <a:lnTo>
                        <a:pt x="52" y="41"/>
                      </a:lnTo>
                      <a:lnTo>
                        <a:pt x="59" y="38"/>
                      </a:lnTo>
                      <a:lnTo>
                        <a:pt x="61" y="43"/>
                      </a:lnTo>
                      <a:lnTo>
                        <a:pt x="65" y="35"/>
                      </a:lnTo>
                      <a:lnTo>
                        <a:pt x="83" y="22"/>
                      </a:lnTo>
                      <a:lnTo>
                        <a:pt x="94" y="28"/>
                      </a:lnTo>
                      <a:lnTo>
                        <a:pt x="106" y="25"/>
                      </a:lnTo>
                      <a:lnTo>
                        <a:pt x="110" y="13"/>
                      </a:lnTo>
                      <a:lnTo>
                        <a:pt x="122" y="10"/>
                      </a:lnTo>
                      <a:lnTo>
                        <a:pt x="119" y="2"/>
                      </a:lnTo>
                      <a:lnTo>
                        <a:pt x="135" y="8"/>
                      </a:lnTo>
                      <a:lnTo>
                        <a:pt x="149" y="5"/>
                      </a:lnTo>
                      <a:lnTo>
                        <a:pt x="157" y="34"/>
                      </a:lnTo>
                      <a:lnTo>
                        <a:pt x="167" y="43"/>
                      </a:lnTo>
                      <a:lnTo>
                        <a:pt x="176" y="43"/>
                      </a:lnTo>
                      <a:lnTo>
                        <a:pt x="181" y="25"/>
                      </a:lnTo>
                      <a:lnTo>
                        <a:pt x="179" y="16"/>
                      </a:lnTo>
                      <a:lnTo>
                        <a:pt x="181" y="2"/>
                      </a:lnTo>
                      <a:lnTo>
                        <a:pt x="186" y="0"/>
                      </a:lnTo>
                      <a:lnTo>
                        <a:pt x="194" y="18"/>
                      </a:lnTo>
                      <a:lnTo>
                        <a:pt x="200" y="22"/>
                      </a:lnTo>
                      <a:lnTo>
                        <a:pt x="205" y="38"/>
                      </a:lnTo>
                      <a:lnTo>
                        <a:pt x="212" y="60"/>
                      </a:lnTo>
                      <a:lnTo>
                        <a:pt x="223" y="66"/>
                      </a:lnTo>
                      <a:lnTo>
                        <a:pt x="237" y="83"/>
                      </a:lnTo>
                      <a:lnTo>
                        <a:pt x="239" y="91"/>
                      </a:lnTo>
                      <a:lnTo>
                        <a:pt x="251" y="101"/>
                      </a:lnTo>
                      <a:lnTo>
                        <a:pt x="255" y="119"/>
                      </a:lnTo>
                      <a:lnTo>
                        <a:pt x="255" y="133"/>
                      </a:lnTo>
                      <a:lnTo>
                        <a:pt x="251" y="155"/>
                      </a:lnTo>
                      <a:lnTo>
                        <a:pt x="239" y="169"/>
                      </a:lnTo>
                      <a:lnTo>
                        <a:pt x="235" y="187"/>
                      </a:lnTo>
                      <a:lnTo>
                        <a:pt x="235" y="202"/>
                      </a:lnTo>
                      <a:lnTo>
                        <a:pt x="223" y="205"/>
                      </a:lnTo>
                      <a:lnTo>
                        <a:pt x="212" y="215"/>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53" name="Freeform 33"/>
                <p:cNvSpPr>
                  <a:spLocks/>
                </p:cNvSpPr>
                <p:nvPr/>
              </p:nvSpPr>
              <p:spPr bwMode="grayWhite">
                <a:xfrm>
                  <a:off x="3560" y="1488"/>
                  <a:ext cx="19" cy="27"/>
                </a:xfrm>
                <a:custGeom>
                  <a:avLst/>
                  <a:gdLst>
                    <a:gd name="T0" fmla="*/ 9 w 19"/>
                    <a:gd name="T1" fmla="*/ 23 h 27"/>
                    <a:gd name="T2" fmla="*/ 3 w 19"/>
                    <a:gd name="T3" fmla="*/ 19 h 27"/>
                    <a:gd name="T4" fmla="*/ 3 w 19"/>
                    <a:gd name="T5" fmla="*/ 15 h 27"/>
                    <a:gd name="T6" fmla="*/ 3 w 19"/>
                    <a:gd name="T7" fmla="*/ 11 h 27"/>
                    <a:gd name="T8" fmla="*/ 2 w 19"/>
                    <a:gd name="T9" fmla="*/ 7 h 27"/>
                    <a:gd name="T10" fmla="*/ 0 w 19"/>
                    <a:gd name="T11" fmla="*/ 0 h 27"/>
                    <a:gd name="T12" fmla="*/ 3 w 19"/>
                    <a:gd name="T13" fmla="*/ 0 h 27"/>
                    <a:gd name="T14" fmla="*/ 9 w 19"/>
                    <a:gd name="T15" fmla="*/ 4 h 27"/>
                    <a:gd name="T16" fmla="*/ 12 w 19"/>
                    <a:gd name="T17" fmla="*/ 3 h 27"/>
                    <a:gd name="T18" fmla="*/ 13 w 19"/>
                    <a:gd name="T19" fmla="*/ 3 h 27"/>
                    <a:gd name="T20" fmla="*/ 18 w 19"/>
                    <a:gd name="T21" fmla="*/ 0 h 27"/>
                    <a:gd name="T22" fmla="*/ 18 w 19"/>
                    <a:gd name="T23" fmla="*/ 11 h 27"/>
                    <a:gd name="T24" fmla="*/ 15 w 19"/>
                    <a:gd name="T25" fmla="*/ 15 h 27"/>
                    <a:gd name="T26" fmla="*/ 13 w 19"/>
                    <a:gd name="T27" fmla="*/ 19 h 27"/>
                    <a:gd name="T28" fmla="*/ 13 w 19"/>
                    <a:gd name="T29" fmla="*/ 22 h 27"/>
                    <a:gd name="T30" fmla="*/ 12 w 19"/>
                    <a:gd name="T31" fmla="*/ 23 h 27"/>
                    <a:gd name="T32" fmla="*/ 12 w 19"/>
                    <a:gd name="T33" fmla="*/ 26 h 27"/>
                    <a:gd name="T34" fmla="*/ 9 w 19"/>
                    <a:gd name="T35"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27">
                      <a:moveTo>
                        <a:pt x="9" y="23"/>
                      </a:moveTo>
                      <a:lnTo>
                        <a:pt x="3" y="19"/>
                      </a:lnTo>
                      <a:lnTo>
                        <a:pt x="3" y="15"/>
                      </a:lnTo>
                      <a:lnTo>
                        <a:pt x="3" y="11"/>
                      </a:lnTo>
                      <a:lnTo>
                        <a:pt x="2" y="7"/>
                      </a:lnTo>
                      <a:lnTo>
                        <a:pt x="0" y="0"/>
                      </a:lnTo>
                      <a:lnTo>
                        <a:pt x="3" y="0"/>
                      </a:lnTo>
                      <a:lnTo>
                        <a:pt x="9" y="4"/>
                      </a:lnTo>
                      <a:lnTo>
                        <a:pt x="12" y="3"/>
                      </a:lnTo>
                      <a:lnTo>
                        <a:pt x="13" y="3"/>
                      </a:lnTo>
                      <a:lnTo>
                        <a:pt x="18" y="0"/>
                      </a:lnTo>
                      <a:lnTo>
                        <a:pt x="18" y="11"/>
                      </a:lnTo>
                      <a:lnTo>
                        <a:pt x="15" y="15"/>
                      </a:lnTo>
                      <a:lnTo>
                        <a:pt x="13" y="19"/>
                      </a:lnTo>
                      <a:lnTo>
                        <a:pt x="13" y="22"/>
                      </a:lnTo>
                      <a:lnTo>
                        <a:pt x="12" y="23"/>
                      </a:lnTo>
                      <a:lnTo>
                        <a:pt x="12" y="26"/>
                      </a:lnTo>
                      <a:lnTo>
                        <a:pt x="9" y="23"/>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sp>
              <p:nvSpPr>
                <p:cNvPr id="5154" name="Freeform 34"/>
                <p:cNvSpPr>
                  <a:spLocks/>
                </p:cNvSpPr>
                <p:nvPr/>
              </p:nvSpPr>
              <p:spPr bwMode="grayWhite">
                <a:xfrm>
                  <a:off x="2668" y="1235"/>
                  <a:ext cx="28" cy="106"/>
                </a:xfrm>
                <a:custGeom>
                  <a:avLst/>
                  <a:gdLst>
                    <a:gd name="T0" fmla="*/ 3 w 28"/>
                    <a:gd name="T1" fmla="*/ 37 h 106"/>
                    <a:gd name="T2" fmla="*/ 14 w 28"/>
                    <a:gd name="T3" fmla="*/ 28 h 106"/>
                    <a:gd name="T4" fmla="*/ 21 w 28"/>
                    <a:gd name="T5" fmla="*/ 0 h 106"/>
                    <a:gd name="T6" fmla="*/ 27 w 28"/>
                    <a:gd name="T7" fmla="*/ 42 h 106"/>
                    <a:gd name="T8" fmla="*/ 18 w 28"/>
                    <a:gd name="T9" fmla="*/ 94 h 106"/>
                    <a:gd name="T10" fmla="*/ 0 w 28"/>
                    <a:gd name="T11" fmla="*/ 105 h 106"/>
                    <a:gd name="T12" fmla="*/ 0 w 28"/>
                    <a:gd name="T13" fmla="*/ 80 h 106"/>
                    <a:gd name="T14" fmla="*/ 5 w 28"/>
                    <a:gd name="T15" fmla="*/ 64 h 106"/>
                    <a:gd name="T16" fmla="*/ 3 w 28"/>
                    <a:gd name="T17" fmla="*/ 3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06">
                      <a:moveTo>
                        <a:pt x="3" y="37"/>
                      </a:moveTo>
                      <a:lnTo>
                        <a:pt x="14" y="28"/>
                      </a:lnTo>
                      <a:lnTo>
                        <a:pt x="21" y="0"/>
                      </a:lnTo>
                      <a:lnTo>
                        <a:pt x="27" y="42"/>
                      </a:lnTo>
                      <a:lnTo>
                        <a:pt x="18" y="94"/>
                      </a:lnTo>
                      <a:lnTo>
                        <a:pt x="0" y="105"/>
                      </a:lnTo>
                      <a:lnTo>
                        <a:pt x="0" y="80"/>
                      </a:lnTo>
                      <a:lnTo>
                        <a:pt x="5" y="64"/>
                      </a:lnTo>
                      <a:lnTo>
                        <a:pt x="3" y="37"/>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kumimoji="1" lang="zh-TW" altLang="en-US">
                    <a:solidFill>
                      <a:srgbClr val="000000"/>
                    </a:solidFill>
                    <a:ea typeface="標楷體" panose="03000509000000000000" pitchFamily="65" charset="-120"/>
                  </a:endParaRPr>
                </a:p>
              </p:txBody>
            </p:sp>
          </p:grpSp>
        </p:grpSp>
      </p:grpSp>
      <p:sp>
        <p:nvSpPr>
          <p:cNvPr id="5123" name="Rectangle 3"/>
          <p:cNvSpPr>
            <a:spLocks noGrp="1" noChangeArrowheads="1"/>
          </p:cNvSpPr>
          <p:nvPr>
            <p:ph type="subTitle" idx="1"/>
          </p:nvPr>
        </p:nvSpPr>
        <p:spPr>
          <a:xfrm>
            <a:off x="2895600" y="4892357"/>
            <a:ext cx="6400800" cy="1144137"/>
          </a:xfrm>
        </p:spPr>
        <p:txBody>
          <a:bodyPr/>
          <a:lstStyle/>
          <a:p>
            <a:r>
              <a:rPr lang="zh-TW" altLang="en-US" sz="2800" dirty="0">
                <a:latin typeface="標楷體" panose="03000509000000000000" pitchFamily="65" charset="-120"/>
                <a:ea typeface="標楷體" panose="03000509000000000000" pitchFamily="65" charset="-120"/>
              </a:rPr>
              <a:t>國立成功大學 資訊工程研究所</a:t>
            </a:r>
          </a:p>
          <a:p>
            <a:r>
              <a:rPr lang="zh-TW" altLang="en-US" sz="2800" dirty="0">
                <a:latin typeface="標楷體" panose="03000509000000000000" pitchFamily="65" charset="-120"/>
                <a:ea typeface="標楷體" panose="03000509000000000000" pitchFamily="65" charset="-120"/>
              </a:rPr>
              <a:t>孫永年 </a:t>
            </a:r>
            <a:r>
              <a:rPr lang="zh-TW" altLang="en-US" sz="2800" dirty="0" smtClean="0">
                <a:latin typeface="標楷體" panose="03000509000000000000" pitchFamily="65" charset="-120"/>
                <a:ea typeface="標楷體" panose="03000509000000000000" pitchFamily="65" charset="-120"/>
              </a:rPr>
              <a:t>教授</a:t>
            </a:r>
            <a:endParaRPr lang="zh-TW" altLang="en-US" sz="2800" dirty="0">
              <a:latin typeface="標楷體" panose="03000509000000000000" pitchFamily="65" charset="-120"/>
              <a:ea typeface="標楷體" panose="03000509000000000000" pitchFamily="65" charset="-120"/>
            </a:endParaRPr>
          </a:p>
        </p:txBody>
      </p:sp>
      <p:sp>
        <p:nvSpPr>
          <p:cNvPr id="5122" name="Rectangle 2"/>
          <p:cNvSpPr>
            <a:spLocks noGrp="1" noChangeArrowheads="1"/>
          </p:cNvSpPr>
          <p:nvPr>
            <p:ph type="ctrTitle"/>
          </p:nvPr>
        </p:nvSpPr>
        <p:spPr>
          <a:xfrm>
            <a:off x="2207220" y="3352809"/>
            <a:ext cx="7772400" cy="1470025"/>
          </a:xfrm>
        </p:spPr>
        <p:txBody>
          <a:bodyPr anchor="ctr"/>
          <a:lstStyle/>
          <a:p>
            <a:r>
              <a:rPr lang="zh-TW" altLang="en-US" sz="4400" dirty="0" smtClean="0">
                <a:ea typeface="標楷體" panose="03000509000000000000" pitchFamily="65" charset="-120"/>
              </a:rPr>
              <a:t>醫學</a:t>
            </a:r>
            <a:r>
              <a:rPr lang="zh-TW" altLang="en-US" sz="4400" dirty="0" smtClean="0">
                <a:ea typeface="標楷體" panose="03000509000000000000" pitchFamily="65" charset="-120"/>
              </a:rPr>
              <a:t>影像分析研究</a:t>
            </a:r>
            <a:r>
              <a:rPr lang="zh-TW" altLang="en-US" sz="4400" dirty="0" smtClean="0">
                <a:ea typeface="標楷體" panose="03000509000000000000" pitchFamily="65" charset="-120"/>
              </a:rPr>
              <a:t>簡介</a:t>
            </a:r>
            <a:r>
              <a:rPr lang="en-US" altLang="zh-TW" sz="4400" dirty="0" smtClean="0">
                <a:ea typeface="標楷體" panose="03000509000000000000" pitchFamily="65" charset="-120"/>
              </a:rPr>
              <a:t/>
            </a:r>
            <a:br>
              <a:rPr lang="en-US" altLang="zh-TW" sz="4400" dirty="0" smtClean="0">
                <a:ea typeface="標楷體" panose="03000509000000000000" pitchFamily="65" charset="-120"/>
              </a:rPr>
            </a:br>
            <a:r>
              <a:rPr lang="en-US" altLang="zh-TW" sz="4400" dirty="0">
                <a:ea typeface="標楷體" panose="03000509000000000000" pitchFamily="65" charset="-120"/>
              </a:rPr>
              <a:t>(</a:t>
            </a:r>
            <a:r>
              <a:rPr lang="zh-TW" altLang="en-US" sz="4400" dirty="0" smtClean="0">
                <a:ea typeface="標楷體" panose="03000509000000000000" pitchFamily="65" charset="-120"/>
              </a:rPr>
              <a:t>胎兒</a:t>
            </a:r>
            <a:r>
              <a:rPr lang="zh-TW" altLang="en-US" sz="4400" dirty="0">
                <a:ea typeface="標楷體" panose="03000509000000000000" pitchFamily="65" charset="-120"/>
              </a:rPr>
              <a:t>超音波影像分析與量</a:t>
            </a:r>
            <a:r>
              <a:rPr lang="zh-TW" altLang="en-US" sz="4400" dirty="0" smtClean="0">
                <a:ea typeface="標楷體" panose="03000509000000000000" pitchFamily="65" charset="-120"/>
              </a:rPr>
              <a:t>測</a:t>
            </a:r>
            <a:r>
              <a:rPr lang="en-US" altLang="zh-TW" sz="4400" dirty="0" smtClean="0">
                <a:ea typeface="標楷體" panose="03000509000000000000" pitchFamily="65" charset="-120"/>
              </a:rPr>
              <a:t>)</a:t>
            </a:r>
            <a:endParaRPr lang="zh-TW" altLang="en-US" sz="4400" dirty="0">
              <a:ea typeface="標楷體" panose="03000509000000000000" pitchFamily="65" charset="-120"/>
            </a:endParaRPr>
          </a:p>
        </p:txBody>
      </p:sp>
      <p:sp>
        <p:nvSpPr>
          <p:cNvPr id="2" name="文字方塊 1"/>
          <p:cNvSpPr txBox="1"/>
          <p:nvPr/>
        </p:nvSpPr>
        <p:spPr>
          <a:xfrm>
            <a:off x="9529305" y="5901777"/>
            <a:ext cx="1079142" cy="307777"/>
          </a:xfrm>
          <a:prstGeom prst="rect">
            <a:avLst/>
          </a:prstGeom>
          <a:noFill/>
        </p:spPr>
        <p:txBody>
          <a:bodyPr wrap="none" rtlCol="0">
            <a:spAutoFit/>
          </a:bodyPr>
          <a:lstStyle/>
          <a:p>
            <a:r>
              <a:rPr lang="en-US" altLang="zh-TW" sz="1400" dirty="0" smtClean="0"/>
              <a:t>3 /24 /2015</a:t>
            </a:r>
            <a:endParaRPr lang="en-US" altLang="zh-TW" sz="1400" dirty="0"/>
          </a:p>
        </p:txBody>
      </p:sp>
      <p:sp>
        <p:nvSpPr>
          <p:cNvPr id="3" name="投影片編號版面配置區 2"/>
          <p:cNvSpPr>
            <a:spLocks noGrp="1"/>
          </p:cNvSpPr>
          <p:nvPr>
            <p:ph type="sldNum" sz="quarter" idx="12"/>
          </p:nvPr>
        </p:nvSpPr>
        <p:spPr/>
        <p:txBody>
          <a:bodyPr/>
          <a:lstStyle/>
          <a:p>
            <a:fld id="{CE6FF54C-8E5A-4BB6-BA4A-C15436B58930}" type="slidenum">
              <a:rPr lang="en-US" altLang="zh-TW" smtClean="0">
                <a:solidFill>
                  <a:srgbClr val="000000"/>
                </a:solidFill>
              </a:rPr>
              <a:pPr/>
              <a:t>1</a:t>
            </a:fld>
            <a:endParaRPr lang="en-US" altLang="zh-TW">
              <a:solidFill>
                <a:srgbClr val="000000"/>
              </a:solidFill>
            </a:endParaRPr>
          </a:p>
        </p:txBody>
      </p:sp>
    </p:spTree>
    <p:extLst>
      <p:ext uri="{BB962C8B-B14F-4D97-AF65-F5344CB8AC3E}">
        <p14:creationId xmlns:p14="http://schemas.microsoft.com/office/powerpoint/2010/main" val="1651894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135563" y="1196753"/>
            <a:ext cx="7886700" cy="4836195"/>
          </a:xfrm>
        </p:spPr>
        <p:txBody>
          <a:bodyPr/>
          <a:lstStyle/>
          <a:p>
            <a:r>
              <a:rPr lang="en-GB" altLang="zh-TW" dirty="0" smtClean="0"/>
              <a:t>Image guided surgical training system: </a:t>
            </a:r>
          </a:p>
          <a:p>
            <a:pPr lvl="1" algn="just"/>
            <a:r>
              <a:rPr lang="en-US" altLang="zh-TW" sz="1600" dirty="0">
                <a:ea typeface="標楷體" pitchFamily="65" charset="-120"/>
              </a:rPr>
              <a:t>A trainer which can simulate the surgery environment is useful.</a:t>
            </a:r>
          </a:p>
          <a:p>
            <a:pPr lvl="2" algn="just"/>
            <a:r>
              <a:rPr lang="en-US" altLang="zh-TW" sz="1600" dirty="0">
                <a:solidFill>
                  <a:srgbClr val="0070C0"/>
                </a:solidFill>
                <a:ea typeface="標楷體" pitchFamily="65" charset="-120"/>
              </a:rPr>
              <a:t>Phantom model construction </a:t>
            </a:r>
            <a:r>
              <a:rPr lang="en-US" altLang="zh-TW" sz="1600" dirty="0">
                <a:ea typeface="標楷體" pitchFamily="65" charset="-120"/>
              </a:rPr>
              <a:t>with medical image contents is important and it is very helpful in the training procedure of the release surgery.</a:t>
            </a:r>
          </a:p>
          <a:p>
            <a:pPr algn="just"/>
            <a:r>
              <a:rPr lang="en-US" altLang="zh-TW" sz="2100" dirty="0">
                <a:ea typeface="標楷體" pitchFamily="65" charset="-120"/>
              </a:rPr>
              <a:t>Optical tracking system</a:t>
            </a:r>
          </a:p>
          <a:p>
            <a:pPr lvl="1" algn="just"/>
            <a:r>
              <a:rPr lang="en-US" altLang="zh-TW" sz="1700" dirty="0">
                <a:ea typeface="標楷體" pitchFamily="65" charset="-120"/>
              </a:rPr>
              <a:t>Image guided medical applications often </a:t>
            </a:r>
            <a:r>
              <a:rPr lang="en-US" altLang="zh-TW" sz="1700" dirty="0" smtClean="0">
                <a:ea typeface="標楷體" pitchFamily="65" charset="-120"/>
              </a:rPr>
              <a:t>apply </a:t>
            </a:r>
            <a:r>
              <a:rPr lang="en-US" altLang="zh-TW" sz="1700" dirty="0">
                <a:ea typeface="標楷體" pitchFamily="65" charset="-120"/>
              </a:rPr>
              <a:t>an optical tracking system to position the surgical region accurately.</a:t>
            </a:r>
          </a:p>
          <a:p>
            <a:pPr lvl="2" algn="just"/>
            <a:r>
              <a:rPr lang="en-US" altLang="zh-TW" sz="1600" dirty="0"/>
              <a:t>we usually have to describe the surgical tools or region in between the tracking world space and Image mesh model space.</a:t>
            </a:r>
            <a:endParaRPr lang="en-US" altLang="zh-TW" sz="2000" dirty="0">
              <a:solidFill>
                <a:srgbClr val="0070C0"/>
              </a:solidFill>
            </a:endParaRPr>
          </a:p>
          <a:p>
            <a:pPr algn="just"/>
            <a:r>
              <a:rPr lang="en-US" altLang="zh-TW" sz="2000" dirty="0" smtClean="0"/>
              <a:t>The training system helps to </a:t>
            </a:r>
            <a:r>
              <a:rPr lang="en-US" altLang="zh-TW" sz="2000" dirty="0"/>
              <a:t>train </a:t>
            </a:r>
            <a:r>
              <a:rPr lang="en-US" altLang="zh-TW" sz="2000" dirty="0" smtClean="0"/>
              <a:t>young surgeons for </a:t>
            </a:r>
            <a:r>
              <a:rPr lang="en-US" altLang="zh-TW" sz="2000" dirty="0" smtClean="0">
                <a:solidFill>
                  <a:srgbClr val="0070C0"/>
                </a:solidFill>
              </a:rPr>
              <a:t>image-guided </a:t>
            </a:r>
            <a:r>
              <a:rPr lang="en-US" altLang="zh-TW" sz="2000" dirty="0">
                <a:solidFill>
                  <a:srgbClr val="0070C0"/>
                </a:solidFill>
              </a:rPr>
              <a:t>minimally </a:t>
            </a:r>
            <a:r>
              <a:rPr lang="en-US" altLang="zh-TW" sz="2000" dirty="0" smtClean="0">
                <a:solidFill>
                  <a:srgbClr val="0070C0"/>
                </a:solidFill>
              </a:rPr>
              <a:t>invasive surgery</a:t>
            </a:r>
            <a:r>
              <a:rPr lang="en-US" altLang="zh-TW" sz="2000" dirty="0" smtClean="0"/>
              <a:t>.</a:t>
            </a:r>
            <a:endParaRPr lang="en-US" altLang="zh-TW" sz="2000" dirty="0"/>
          </a:p>
          <a:p>
            <a:pPr lvl="1" algn="just"/>
            <a:r>
              <a:rPr lang="en-US" altLang="zh-TW" sz="1700" dirty="0"/>
              <a:t>surgeon manipulates surgical instruments with the visual </a:t>
            </a:r>
          </a:p>
          <a:p>
            <a:pPr lvl="1" algn="just">
              <a:buNone/>
            </a:pPr>
            <a:r>
              <a:rPr lang="en-US" altLang="zh-TW" sz="1700" dirty="0"/>
              <a:t>feedback of anatomical information.</a:t>
            </a:r>
          </a:p>
          <a:p>
            <a:pPr algn="just"/>
            <a:endParaRPr lang="en-US" altLang="zh-TW" sz="2100" dirty="0">
              <a:ea typeface="標楷體" pitchFamily="65" charset="-120"/>
            </a:endParaRPr>
          </a:p>
          <a:p>
            <a:endParaRPr lang="zh-TW" altLang="en-US" dirty="0"/>
          </a:p>
        </p:txBody>
      </p:sp>
      <p:sp>
        <p:nvSpPr>
          <p:cNvPr id="4" name="標題 2"/>
          <p:cNvSpPr>
            <a:spLocks noGrp="1"/>
          </p:cNvSpPr>
          <p:nvPr>
            <p:ph type="title"/>
          </p:nvPr>
        </p:nvSpPr>
        <p:spPr>
          <a:xfrm>
            <a:off x="2152651" y="365127"/>
            <a:ext cx="7886700" cy="831626"/>
          </a:xfrm>
        </p:spPr>
        <p:txBody>
          <a:bodyPr/>
          <a:lstStyle/>
          <a:p>
            <a:pPr lvl="0"/>
            <a:r>
              <a:rPr lang="en-US" altLang="zh-TW" cap="small" dirty="0" smtClean="0"/>
              <a:t>Introduction</a:t>
            </a:r>
            <a:endParaRPr lang="zh-TW" altLang="en-US" cap="small" dirty="0"/>
          </a:p>
        </p:txBody>
      </p:sp>
      <p:pic>
        <p:nvPicPr>
          <p:cNvPr id="6" name="Picture 2" descr="C:\Documents and Settings\swaydog_Lin\桌面\meeting\pic_done\IMAG1264.jpg"/>
          <p:cNvPicPr>
            <a:picLocks noChangeAspect="1" noChangeArrowheads="1"/>
          </p:cNvPicPr>
          <p:nvPr/>
        </p:nvPicPr>
        <p:blipFill>
          <a:blip r:embed="rId3" cstate="print"/>
          <a:srcRect l="24293" t="3226"/>
          <a:stretch>
            <a:fillRect/>
          </a:stretch>
        </p:blipFill>
        <p:spPr bwMode="auto">
          <a:xfrm>
            <a:off x="6528048" y="4941168"/>
            <a:ext cx="1728192" cy="1663646"/>
          </a:xfrm>
          <a:prstGeom prst="rect">
            <a:avLst/>
          </a:prstGeom>
          <a:noFill/>
        </p:spPr>
      </p:pic>
      <p:pic>
        <p:nvPicPr>
          <p:cNvPr id="7" name="Picture 2"/>
          <p:cNvPicPr>
            <a:picLocks noChangeAspect="1" noChangeArrowheads="1"/>
          </p:cNvPicPr>
          <p:nvPr/>
        </p:nvPicPr>
        <p:blipFill>
          <a:blip r:embed="rId4" cstate="print"/>
          <a:srcRect/>
          <a:stretch>
            <a:fillRect/>
          </a:stretch>
        </p:blipFill>
        <p:spPr bwMode="auto">
          <a:xfrm>
            <a:off x="8400256" y="4365104"/>
            <a:ext cx="1728192" cy="2294812"/>
          </a:xfrm>
          <a:prstGeom prst="rect">
            <a:avLst/>
          </a:prstGeom>
          <a:noFill/>
          <a:ln w="9525">
            <a:noFill/>
            <a:miter lim="800000"/>
            <a:headEnd/>
            <a:tailEnd/>
          </a:ln>
        </p:spPr>
      </p:pic>
      <p:sp>
        <p:nvSpPr>
          <p:cNvPr id="3" name="投影片編號版面配置區 2"/>
          <p:cNvSpPr>
            <a:spLocks noGrp="1"/>
          </p:cNvSpPr>
          <p:nvPr>
            <p:ph type="sldNum" sz="quarter" idx="4"/>
          </p:nvPr>
        </p:nvSpPr>
        <p:spPr/>
        <p:txBody>
          <a:bodyPr/>
          <a:lstStyle/>
          <a:p>
            <a:fld id="{4CC4FD11-9DC6-466E-8883-28206B2DC699}" type="slidenum">
              <a:rPr lang="zh-TW" altLang="en-US" smtClean="0">
                <a:solidFill>
                  <a:srgbClr val="A5A5A5"/>
                </a:solidFill>
              </a:rPr>
              <a:pPr/>
              <a:t>10</a:t>
            </a:fld>
            <a:endParaRPr lang="zh-TW" altLang="en-US">
              <a:solidFill>
                <a:srgbClr val="A5A5A5"/>
              </a:solidFill>
            </a:endParaRPr>
          </a:p>
        </p:txBody>
      </p:sp>
    </p:spTree>
    <p:extLst>
      <p:ext uri="{BB962C8B-B14F-4D97-AF65-F5344CB8AC3E}">
        <p14:creationId xmlns:p14="http://schemas.microsoft.com/office/powerpoint/2010/main" val="234405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sz="quarter" idx="1"/>
          </p:nvPr>
        </p:nvSpPr>
        <p:spPr>
          <a:xfrm>
            <a:off x="1991544" y="1268760"/>
            <a:ext cx="8572560" cy="4999856"/>
          </a:xfrm>
        </p:spPr>
        <p:txBody>
          <a:bodyPr/>
          <a:lstStyle/>
          <a:p>
            <a:pPr algn="just" eaLnBrk="1" hangingPunct="1"/>
            <a:r>
              <a:rPr lang="en-US" altLang="zh-TW" sz="2000" dirty="0">
                <a:ea typeface="標楷體" pitchFamily="65" charset="-120"/>
              </a:rPr>
              <a:t>(1) Trigger finger release:</a:t>
            </a:r>
          </a:p>
          <a:p>
            <a:pPr lvl="1" algn="just"/>
            <a:r>
              <a:rPr lang="en-US" altLang="zh-TW" sz="1600" dirty="0" err="1">
                <a:ea typeface="標楷體" pitchFamily="65" charset="-120"/>
              </a:rPr>
              <a:t>Jou</a:t>
            </a:r>
            <a:r>
              <a:rPr lang="en-US" altLang="zh-TW" sz="1600" dirty="0">
                <a:ea typeface="標楷體" pitchFamily="65" charset="-120"/>
              </a:rPr>
              <a:t> </a:t>
            </a:r>
            <a:r>
              <a:rPr lang="en-US" altLang="zh-TW" sz="1600" i="1" dirty="0">
                <a:ea typeface="標楷體" pitchFamily="65" charset="-120"/>
              </a:rPr>
              <a:t>et al</a:t>
            </a:r>
            <a:r>
              <a:rPr lang="en-US" altLang="zh-TW" sz="1600" dirty="0">
                <a:ea typeface="標楷體" pitchFamily="65" charset="-120"/>
              </a:rPr>
              <a:t>. [34] proposed using ultrasound images to guide the needle and knife in releasing the trigger finger to increase the safety of percutaneous release.</a:t>
            </a:r>
          </a:p>
          <a:p>
            <a:pPr algn="just" eaLnBrk="1" hangingPunct="1"/>
            <a:endParaRPr lang="en-US" altLang="zh-TW" sz="2000" dirty="0">
              <a:ea typeface="標楷體" pitchFamily="65" charset="-120"/>
            </a:endParaRPr>
          </a:p>
          <a:p>
            <a:pPr algn="just" eaLnBrk="1" hangingPunct="1"/>
            <a:endParaRPr lang="en-US" altLang="zh-TW" sz="2000" dirty="0">
              <a:ea typeface="標楷體" pitchFamily="65" charset="-120"/>
            </a:endParaRPr>
          </a:p>
          <a:p>
            <a:pPr algn="just" eaLnBrk="1" hangingPunct="1"/>
            <a:endParaRPr lang="en-US" altLang="zh-TW" sz="2000" dirty="0">
              <a:ea typeface="標楷體" pitchFamily="65" charset="-120"/>
            </a:endParaRPr>
          </a:p>
          <a:p>
            <a:pPr algn="just" eaLnBrk="1" hangingPunct="1"/>
            <a:endParaRPr lang="en-US" altLang="zh-TW" sz="2000" dirty="0">
              <a:ea typeface="標楷體" pitchFamily="65" charset="-120"/>
            </a:endParaRPr>
          </a:p>
          <a:p>
            <a:pPr algn="just" eaLnBrk="1" hangingPunct="1"/>
            <a:endParaRPr lang="en-US" altLang="zh-TW" sz="2000" dirty="0">
              <a:ea typeface="標楷體" pitchFamily="65" charset="-120"/>
            </a:endParaRPr>
          </a:p>
          <a:p>
            <a:pPr lvl="1" algn="just" eaLnBrk="1" hangingPunct="1"/>
            <a:endParaRPr lang="en-US" altLang="zh-TW" sz="1700" dirty="0">
              <a:ea typeface="標楷體" pitchFamily="65" charset="-120"/>
            </a:endParaRPr>
          </a:p>
          <a:p>
            <a:pPr lvl="1" algn="just"/>
            <a:r>
              <a:rPr lang="en-US" altLang="zh-TW" sz="1600" dirty="0">
                <a:ea typeface="標楷體" pitchFamily="65" charset="-120"/>
              </a:rPr>
              <a:t>It is highly demanding on doctors’ experience and operating skill.</a:t>
            </a:r>
          </a:p>
          <a:p>
            <a:pPr lvl="1" algn="just"/>
            <a:r>
              <a:rPr lang="en-US" altLang="zh-TW" sz="1600" dirty="0">
                <a:ea typeface="標楷體" pitchFamily="65" charset="-120"/>
              </a:rPr>
              <a:t>There are no studies concerned with the preoperative training for image guided system.</a:t>
            </a:r>
          </a:p>
          <a:p>
            <a:r>
              <a:rPr lang="en-US" altLang="zh-TW" sz="2100" dirty="0"/>
              <a:t>(2)  Minimally invasive surgery </a:t>
            </a:r>
          </a:p>
          <a:p>
            <a:pPr lvl="1"/>
            <a:r>
              <a:rPr lang="en-US" altLang="zh-TW" sz="1700" dirty="0"/>
              <a:t>Our team cooperated with medical institute to</a:t>
            </a:r>
            <a:r>
              <a:rPr lang="zh-TW" altLang="en-US" sz="1700" dirty="0"/>
              <a:t> </a:t>
            </a:r>
            <a:r>
              <a:rPr lang="en-US" altLang="zh-TW" sz="1700" dirty="0"/>
              <a:t>proposed a image guided training system in the minimally invasive surgery for  </a:t>
            </a:r>
            <a:r>
              <a:rPr lang="en-US" altLang="zh-TW" sz="1700" dirty="0">
                <a:solidFill>
                  <a:schemeClr val="accent1">
                    <a:lumMod val="75000"/>
                  </a:schemeClr>
                </a:solidFill>
              </a:rPr>
              <a:t>artificial joint replacement</a:t>
            </a:r>
            <a:r>
              <a:rPr lang="en-US" altLang="zh-TW" sz="1700" dirty="0"/>
              <a:t>. </a:t>
            </a:r>
          </a:p>
        </p:txBody>
      </p:sp>
      <p:grpSp>
        <p:nvGrpSpPr>
          <p:cNvPr id="5" name="群組 25"/>
          <p:cNvGrpSpPr>
            <a:grpSpLocks noChangeAspect="1"/>
          </p:cNvGrpSpPr>
          <p:nvPr/>
        </p:nvGrpSpPr>
        <p:grpSpPr bwMode="auto">
          <a:xfrm>
            <a:off x="2135560" y="2204873"/>
            <a:ext cx="8532440" cy="2045839"/>
            <a:chOff x="-23527" y="4500561"/>
            <a:chExt cx="8793636" cy="2190066"/>
          </a:xfrm>
        </p:grpSpPr>
        <p:sp>
          <p:nvSpPr>
            <p:cNvPr id="6" name="文字方塊 5"/>
            <p:cNvSpPr txBox="1"/>
            <p:nvPr/>
          </p:nvSpPr>
          <p:spPr>
            <a:xfrm>
              <a:off x="-23527" y="6196416"/>
              <a:ext cx="8793636" cy="494211"/>
            </a:xfrm>
            <a:prstGeom prst="rect">
              <a:avLst/>
            </a:prstGeom>
            <a:solidFill>
              <a:schemeClr val="bg1"/>
            </a:solidFill>
          </p:spPr>
          <p:txBody>
            <a:bodyPr wrap="square">
              <a:spAutoFit/>
            </a:bodyPr>
            <a:lstStyle/>
            <a:p>
              <a:pPr algn="ctr">
                <a:defRPr/>
              </a:pPr>
              <a:r>
                <a:rPr lang="en-US" altLang="zh-TW" sz="1200" dirty="0">
                  <a:solidFill>
                    <a:prstClr val="black"/>
                  </a:solidFill>
                  <a:latin typeface="Times New Roman" pitchFamily="18" charset="0"/>
                  <a:cs typeface="Times New Roman" pitchFamily="18" charset="0"/>
                </a:rPr>
                <a:t>Illustration for ultrasound-guided percutaneous release [34];(a) Digital tendon-pulley system of the fingers (b)surgical release for trigger finger (c) the drawing of pulley releasing process with hook knife; (d) the acquired ultrasound image in </a:t>
              </a:r>
              <a:r>
                <a:rPr lang="en-US" altLang="zh-TW" sz="1200" dirty="0" err="1">
                  <a:solidFill>
                    <a:prstClr val="black"/>
                  </a:solidFill>
                  <a:latin typeface="Times New Roman" pitchFamily="18" charset="0"/>
                  <a:cs typeface="Times New Roman" pitchFamily="18" charset="0"/>
                </a:rPr>
                <a:t>sagittal</a:t>
              </a:r>
              <a:r>
                <a:rPr lang="en-US" altLang="zh-TW" sz="1200" dirty="0">
                  <a:solidFill>
                    <a:prstClr val="black"/>
                  </a:solidFill>
                  <a:latin typeface="Times New Roman" pitchFamily="18" charset="0"/>
                  <a:cs typeface="Times New Roman" pitchFamily="18" charset="0"/>
                </a:rPr>
                <a:t> view.</a:t>
              </a:r>
              <a:endParaRPr lang="zh-TW" altLang="en-US" sz="1200" dirty="0">
                <a:solidFill>
                  <a:prstClr val="black"/>
                </a:solidFill>
                <a:latin typeface="Times New Roman" pitchFamily="18" charset="0"/>
                <a:cs typeface="Times New Roman" pitchFamily="18" charset="0"/>
              </a:endParaRPr>
            </a:p>
          </p:txBody>
        </p:sp>
        <p:grpSp>
          <p:nvGrpSpPr>
            <p:cNvPr id="7" name="群組 24"/>
            <p:cNvGrpSpPr>
              <a:grpSpLocks noChangeAspect="1"/>
            </p:cNvGrpSpPr>
            <p:nvPr/>
          </p:nvGrpSpPr>
          <p:grpSpPr bwMode="auto">
            <a:xfrm>
              <a:off x="4569983" y="4500561"/>
              <a:ext cx="3819213" cy="1684046"/>
              <a:chOff x="4643166" y="4500568"/>
              <a:chExt cx="4099245" cy="1807555"/>
            </a:xfrm>
          </p:grpSpPr>
          <p:pic>
            <p:nvPicPr>
              <p:cNvPr id="11" name="Picture 5"/>
              <p:cNvPicPr>
                <a:picLocks noChangeAspect="1" noChangeArrowheads="1"/>
              </p:cNvPicPr>
              <p:nvPr/>
            </p:nvPicPr>
            <p:blipFill>
              <a:blip r:embed="rId3" cstate="print"/>
              <a:srcRect/>
              <a:stretch>
                <a:fillRect/>
              </a:stretch>
            </p:blipFill>
            <p:spPr bwMode="auto">
              <a:xfrm>
                <a:off x="6711364" y="4500568"/>
                <a:ext cx="2031047" cy="1508400"/>
              </a:xfrm>
              <a:prstGeom prst="rect">
                <a:avLst/>
              </a:prstGeom>
              <a:noFill/>
              <a:ln w="9525">
                <a:noFill/>
                <a:miter lim="800000"/>
                <a:headEnd/>
                <a:tailEnd/>
              </a:ln>
            </p:spPr>
          </p:pic>
          <p:sp>
            <p:nvSpPr>
              <p:cNvPr id="12" name="文字方塊 11"/>
              <p:cNvSpPr txBox="1"/>
              <p:nvPr/>
            </p:nvSpPr>
            <p:spPr>
              <a:xfrm>
                <a:off x="4643166" y="5989849"/>
                <a:ext cx="1265740" cy="318274"/>
              </a:xfrm>
              <a:prstGeom prst="rect">
                <a:avLst/>
              </a:prstGeom>
              <a:noFill/>
            </p:spPr>
            <p:txBody>
              <a:bodyPr>
                <a:spAutoFit/>
              </a:bodyPr>
              <a:lstStyle/>
              <a:p>
                <a:pPr algn="ctr">
                  <a:defRPr/>
                </a:pPr>
                <a:r>
                  <a:rPr lang="en-US" altLang="zh-TW" sz="1200" dirty="0">
                    <a:solidFill>
                      <a:prstClr val="black"/>
                    </a:solidFill>
                  </a:rPr>
                  <a:t>(c)</a:t>
                </a:r>
                <a:endParaRPr lang="zh-TW" altLang="en-US" sz="1200" dirty="0">
                  <a:solidFill>
                    <a:prstClr val="black"/>
                  </a:solidFill>
                </a:endParaRPr>
              </a:p>
            </p:txBody>
          </p:sp>
        </p:grpSp>
        <p:grpSp>
          <p:nvGrpSpPr>
            <p:cNvPr id="8" name="群組 23"/>
            <p:cNvGrpSpPr>
              <a:grpSpLocks noChangeAspect="1"/>
            </p:cNvGrpSpPr>
            <p:nvPr/>
          </p:nvGrpSpPr>
          <p:grpSpPr bwMode="auto">
            <a:xfrm>
              <a:off x="2334764" y="4500561"/>
              <a:ext cx="3849375" cy="1684046"/>
              <a:chOff x="2421709" y="4500570"/>
              <a:chExt cx="4148200" cy="1815590"/>
            </a:xfrm>
          </p:grpSpPr>
          <p:pic>
            <p:nvPicPr>
              <p:cNvPr id="9" name="Picture 4"/>
              <p:cNvPicPr>
                <a:picLocks noChangeAspect="1" noChangeArrowheads="1"/>
              </p:cNvPicPr>
              <p:nvPr/>
            </p:nvPicPr>
            <p:blipFill>
              <a:blip r:embed="rId4" cstate="print"/>
              <a:srcRect/>
              <a:stretch>
                <a:fillRect/>
              </a:stretch>
            </p:blipFill>
            <p:spPr bwMode="auto">
              <a:xfrm>
                <a:off x="4498207" y="4500570"/>
                <a:ext cx="2071702" cy="1509187"/>
              </a:xfrm>
              <a:prstGeom prst="rect">
                <a:avLst/>
              </a:prstGeom>
              <a:noFill/>
              <a:ln w="9525">
                <a:noFill/>
                <a:miter lim="800000"/>
                <a:headEnd/>
                <a:tailEnd/>
              </a:ln>
            </p:spPr>
          </p:pic>
          <p:sp>
            <p:nvSpPr>
              <p:cNvPr id="10" name="文字方塊 9"/>
              <p:cNvSpPr txBox="1"/>
              <p:nvPr/>
            </p:nvSpPr>
            <p:spPr>
              <a:xfrm>
                <a:off x="2421709" y="5996471"/>
                <a:ext cx="1267158" cy="319689"/>
              </a:xfrm>
              <a:prstGeom prst="rect">
                <a:avLst/>
              </a:prstGeom>
              <a:noFill/>
            </p:spPr>
            <p:txBody>
              <a:bodyPr>
                <a:spAutoFit/>
              </a:bodyPr>
              <a:lstStyle/>
              <a:p>
                <a:pPr algn="ctr">
                  <a:defRPr/>
                </a:pPr>
                <a:r>
                  <a:rPr lang="en-US" altLang="zh-TW" sz="1200" dirty="0">
                    <a:solidFill>
                      <a:prstClr val="black"/>
                    </a:solidFill>
                  </a:rPr>
                  <a:t>(b)</a:t>
                </a:r>
                <a:endParaRPr lang="zh-TW" altLang="en-US" sz="1200" dirty="0">
                  <a:solidFill>
                    <a:prstClr val="black"/>
                  </a:solidFill>
                </a:endParaRPr>
              </a:p>
            </p:txBody>
          </p:sp>
        </p:grpSp>
      </p:grpSp>
      <p:sp>
        <p:nvSpPr>
          <p:cNvPr id="13" name="文字方塊 12"/>
          <p:cNvSpPr txBox="1"/>
          <p:nvPr/>
        </p:nvSpPr>
        <p:spPr bwMode="auto">
          <a:xfrm>
            <a:off x="2095472" y="6453336"/>
            <a:ext cx="7744944" cy="215444"/>
          </a:xfrm>
          <a:prstGeom prst="rect">
            <a:avLst/>
          </a:prstGeom>
          <a:solidFill>
            <a:schemeClr val="bg1"/>
          </a:solidFill>
        </p:spPr>
        <p:txBody>
          <a:bodyPr wrap="square">
            <a:spAutoFit/>
          </a:bodyPr>
          <a:lstStyle/>
          <a:p>
            <a:pPr>
              <a:defRPr/>
            </a:pPr>
            <a:r>
              <a:rPr lang="en-US" altLang="zh-TW" sz="800" dirty="0">
                <a:solidFill>
                  <a:prstClr val="black"/>
                </a:solidFill>
                <a:latin typeface="Times New Roman" pitchFamily="18" charset="0"/>
                <a:cs typeface="Times New Roman" pitchFamily="18" charset="0"/>
              </a:rPr>
              <a:t>[34] </a:t>
            </a:r>
            <a:r>
              <a:rPr lang="en-US" altLang="zh-TW" sz="800" dirty="0" err="1">
                <a:solidFill>
                  <a:prstClr val="black"/>
                </a:solidFill>
                <a:latin typeface="Times New Roman" pitchFamily="18" charset="0"/>
                <a:cs typeface="Times New Roman" pitchFamily="18" charset="0"/>
              </a:rPr>
              <a:t>Jou</a:t>
            </a:r>
            <a:r>
              <a:rPr lang="en-US" altLang="zh-TW" sz="800" dirty="0">
                <a:solidFill>
                  <a:prstClr val="black"/>
                </a:solidFill>
                <a:latin typeface="Times New Roman" pitchFamily="18" charset="0"/>
                <a:cs typeface="Times New Roman" pitchFamily="18" charset="0"/>
              </a:rPr>
              <a:t> et al. </a:t>
            </a:r>
            <a:r>
              <a:rPr lang="en-US" altLang="zh-TW" sz="800" dirty="0" err="1">
                <a:solidFill>
                  <a:prstClr val="black"/>
                </a:solidFill>
                <a:latin typeface="Times New Roman" pitchFamily="18" charset="0"/>
                <a:cs typeface="Times New Roman" pitchFamily="18" charset="0"/>
              </a:rPr>
              <a:t>Sonographically</a:t>
            </a:r>
            <a:r>
              <a:rPr lang="en-US" altLang="zh-TW" sz="800" dirty="0">
                <a:solidFill>
                  <a:prstClr val="black"/>
                </a:solidFill>
                <a:latin typeface="Times New Roman" pitchFamily="18" charset="0"/>
                <a:cs typeface="Times New Roman" pitchFamily="18" charset="0"/>
              </a:rPr>
              <a:t> assisted </a:t>
            </a:r>
            <a:r>
              <a:rPr lang="en-US" altLang="zh-TW" sz="800" dirty="0" err="1">
                <a:solidFill>
                  <a:prstClr val="black"/>
                </a:solidFill>
                <a:latin typeface="Times New Roman" pitchFamily="18" charset="0"/>
                <a:cs typeface="Times New Roman" pitchFamily="18" charset="0"/>
              </a:rPr>
              <a:t>percutaneous</a:t>
            </a:r>
            <a:r>
              <a:rPr lang="en-US" altLang="zh-TW" sz="800" dirty="0">
                <a:solidFill>
                  <a:prstClr val="black"/>
                </a:solidFill>
                <a:latin typeface="Times New Roman" pitchFamily="18" charset="0"/>
                <a:cs typeface="Times New Roman" pitchFamily="18" charset="0"/>
              </a:rPr>
              <a:t> release of the A1 pulley: a new surgical technique for treating trigger digit. J Hand </a:t>
            </a:r>
            <a:r>
              <a:rPr lang="en-US" altLang="zh-TW" sz="800" dirty="0" err="1">
                <a:solidFill>
                  <a:prstClr val="black"/>
                </a:solidFill>
                <a:latin typeface="Times New Roman" pitchFamily="18" charset="0"/>
                <a:cs typeface="Times New Roman" pitchFamily="18" charset="0"/>
              </a:rPr>
              <a:t>Surg</a:t>
            </a:r>
            <a:r>
              <a:rPr lang="en-US" altLang="zh-TW" sz="800" dirty="0">
                <a:solidFill>
                  <a:prstClr val="black"/>
                </a:solidFill>
                <a:latin typeface="Times New Roman" pitchFamily="18" charset="0"/>
                <a:cs typeface="Times New Roman" pitchFamily="18" charset="0"/>
              </a:rPr>
              <a:t> -Brit </a:t>
            </a:r>
            <a:r>
              <a:rPr lang="en-US" altLang="zh-TW" sz="800" dirty="0" err="1">
                <a:solidFill>
                  <a:prstClr val="black"/>
                </a:solidFill>
                <a:latin typeface="Times New Roman" pitchFamily="18" charset="0"/>
                <a:cs typeface="Times New Roman" pitchFamily="18" charset="0"/>
              </a:rPr>
              <a:t>Eur</a:t>
            </a:r>
            <a:r>
              <a:rPr lang="en-US" altLang="zh-TW" sz="800" dirty="0">
                <a:solidFill>
                  <a:prstClr val="black"/>
                </a:solidFill>
                <a:latin typeface="Times New Roman" pitchFamily="18" charset="0"/>
                <a:cs typeface="Times New Roman" pitchFamily="18" charset="0"/>
              </a:rPr>
              <a:t> 2006; 31B (2): 191–199.</a:t>
            </a:r>
          </a:p>
        </p:txBody>
      </p:sp>
      <p:sp>
        <p:nvSpPr>
          <p:cNvPr id="15" name="標題 2"/>
          <p:cNvSpPr>
            <a:spLocks noGrp="1"/>
          </p:cNvSpPr>
          <p:nvPr>
            <p:ph type="title"/>
          </p:nvPr>
        </p:nvSpPr>
        <p:spPr>
          <a:xfrm>
            <a:off x="2152651" y="365127"/>
            <a:ext cx="7886700" cy="831626"/>
          </a:xfrm>
        </p:spPr>
        <p:txBody>
          <a:bodyPr/>
          <a:lstStyle/>
          <a:p>
            <a:pPr lvl="0"/>
            <a:r>
              <a:rPr lang="en-US" altLang="zh-TW" cap="small" dirty="0" smtClean="0"/>
              <a:t>Introduction</a:t>
            </a:r>
            <a:endParaRPr lang="zh-TW" altLang="en-US" cap="small" dirty="0"/>
          </a:p>
        </p:txBody>
      </p:sp>
      <p:sp>
        <p:nvSpPr>
          <p:cNvPr id="14" name="文字方塊 13"/>
          <p:cNvSpPr txBox="1"/>
          <p:nvPr/>
        </p:nvSpPr>
        <p:spPr bwMode="auto">
          <a:xfrm>
            <a:off x="8976324" y="3501009"/>
            <a:ext cx="1101725" cy="276999"/>
          </a:xfrm>
          <a:prstGeom prst="rect">
            <a:avLst/>
          </a:prstGeom>
          <a:noFill/>
        </p:spPr>
        <p:txBody>
          <a:bodyPr>
            <a:spAutoFit/>
          </a:bodyPr>
          <a:lstStyle/>
          <a:p>
            <a:pPr algn="ctr">
              <a:defRPr/>
            </a:pPr>
            <a:r>
              <a:rPr lang="en-US" altLang="zh-TW" sz="1200" dirty="0">
                <a:solidFill>
                  <a:prstClr val="black"/>
                </a:solidFill>
              </a:rPr>
              <a:t>(d)</a:t>
            </a:r>
            <a:endParaRPr lang="zh-TW" altLang="en-US" sz="1200" dirty="0">
              <a:solidFill>
                <a:prstClr val="black"/>
              </a:solidFill>
            </a:endParaRPr>
          </a:p>
        </p:txBody>
      </p:sp>
      <p:pic>
        <p:nvPicPr>
          <p:cNvPr id="16" name="Picture 24"/>
          <p:cNvPicPr>
            <a:picLocks noChangeAspect="1" noChangeArrowheads="1"/>
          </p:cNvPicPr>
          <p:nvPr/>
        </p:nvPicPr>
        <p:blipFill>
          <a:blip r:embed="rId5" cstate="print"/>
          <a:srcRect l="4854" t="67725" r="49838" b="575"/>
          <a:stretch>
            <a:fillRect/>
          </a:stretch>
        </p:blipFill>
        <p:spPr bwMode="auto">
          <a:xfrm>
            <a:off x="4367814" y="2204873"/>
            <a:ext cx="1690687" cy="1328867"/>
          </a:xfrm>
          <a:prstGeom prst="rect">
            <a:avLst/>
          </a:prstGeom>
          <a:noFill/>
          <a:ln w="9525">
            <a:noFill/>
            <a:miter lim="800000"/>
            <a:headEnd/>
            <a:tailEnd/>
          </a:ln>
        </p:spPr>
      </p:pic>
      <p:sp>
        <p:nvSpPr>
          <p:cNvPr id="17" name="文字方塊 16"/>
          <p:cNvSpPr txBox="1"/>
          <p:nvPr/>
        </p:nvSpPr>
        <p:spPr bwMode="auto">
          <a:xfrm>
            <a:off x="2639620" y="3501009"/>
            <a:ext cx="1098551" cy="276999"/>
          </a:xfrm>
          <a:prstGeom prst="rect">
            <a:avLst/>
          </a:prstGeom>
          <a:noFill/>
        </p:spPr>
        <p:txBody>
          <a:bodyPr>
            <a:spAutoFit/>
          </a:bodyPr>
          <a:lstStyle/>
          <a:p>
            <a:pPr algn="ctr">
              <a:defRPr/>
            </a:pPr>
            <a:r>
              <a:rPr lang="en-US" altLang="zh-TW" sz="1200" dirty="0">
                <a:solidFill>
                  <a:prstClr val="black"/>
                </a:solidFill>
              </a:rPr>
              <a:t>(a)</a:t>
            </a:r>
            <a:endParaRPr lang="zh-TW" altLang="en-US" sz="1200" dirty="0">
              <a:solidFill>
                <a:prstClr val="black"/>
              </a:solidFill>
            </a:endParaRPr>
          </a:p>
        </p:txBody>
      </p:sp>
      <p:pic>
        <p:nvPicPr>
          <p:cNvPr id="18" name="Picture 9" descr="http://orthoinfo.aaos.org/figures/A00024F02.jpg"/>
          <p:cNvPicPr>
            <a:picLocks noChangeAspect="1" noChangeArrowheads="1"/>
          </p:cNvPicPr>
          <p:nvPr/>
        </p:nvPicPr>
        <p:blipFill>
          <a:blip r:embed="rId6" cstate="print"/>
          <a:srcRect/>
          <a:stretch>
            <a:fillRect/>
          </a:stretch>
        </p:blipFill>
        <p:spPr bwMode="auto">
          <a:xfrm>
            <a:off x="2063558" y="2492896"/>
            <a:ext cx="2191881" cy="817142"/>
          </a:xfrm>
          <a:prstGeom prst="rect">
            <a:avLst/>
          </a:prstGeom>
          <a:noFill/>
          <a:ln w="9525">
            <a:noFill/>
            <a:miter lim="800000"/>
            <a:headEnd/>
            <a:tailEnd/>
          </a:ln>
        </p:spPr>
      </p:pic>
      <p:sp>
        <p:nvSpPr>
          <p:cNvPr id="2" name="投影片編號版面配置區 1"/>
          <p:cNvSpPr>
            <a:spLocks noGrp="1"/>
          </p:cNvSpPr>
          <p:nvPr>
            <p:ph type="sldNum" sz="quarter" idx="4"/>
          </p:nvPr>
        </p:nvSpPr>
        <p:spPr/>
        <p:txBody>
          <a:bodyPr/>
          <a:lstStyle/>
          <a:p>
            <a:fld id="{4CC4FD11-9DC6-466E-8883-28206B2DC699}" type="slidenum">
              <a:rPr lang="zh-TW" altLang="en-US" smtClean="0">
                <a:solidFill>
                  <a:srgbClr val="A5A5A5"/>
                </a:solidFill>
              </a:rPr>
              <a:pPr/>
              <a:t>11</a:t>
            </a:fld>
            <a:endParaRPr lang="zh-TW" altLang="en-US">
              <a:solidFill>
                <a:srgbClr val="A5A5A5"/>
              </a:solidFill>
            </a:endParaRPr>
          </a:p>
        </p:txBody>
      </p:sp>
    </p:spTree>
    <p:extLst>
      <p:ext uri="{BB962C8B-B14F-4D97-AF65-F5344CB8AC3E}">
        <p14:creationId xmlns:p14="http://schemas.microsoft.com/office/powerpoint/2010/main" val="3841545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群組 33"/>
          <p:cNvGrpSpPr>
            <a:grpSpLocks/>
          </p:cNvGrpSpPr>
          <p:nvPr/>
        </p:nvGrpSpPr>
        <p:grpSpPr bwMode="auto">
          <a:xfrm>
            <a:off x="4799856" y="1047258"/>
            <a:ext cx="1584176" cy="1712871"/>
            <a:chOff x="1389618" y="1785926"/>
            <a:chExt cx="1724405" cy="2281067"/>
          </a:xfrm>
        </p:grpSpPr>
        <p:grpSp>
          <p:nvGrpSpPr>
            <p:cNvPr id="20" name="群組 29"/>
            <p:cNvGrpSpPr>
              <a:grpSpLocks/>
            </p:cNvGrpSpPr>
            <p:nvPr/>
          </p:nvGrpSpPr>
          <p:grpSpPr bwMode="auto">
            <a:xfrm>
              <a:off x="1389618" y="2195152"/>
              <a:ext cx="1081471" cy="1461171"/>
              <a:chOff x="1477654" y="2410260"/>
              <a:chExt cx="1081471" cy="1461171"/>
            </a:xfrm>
          </p:grpSpPr>
          <p:cxnSp>
            <p:nvCxnSpPr>
              <p:cNvPr id="24" name="直線單箭頭接點 23"/>
              <p:cNvCxnSpPr/>
              <p:nvPr/>
            </p:nvCxnSpPr>
            <p:spPr>
              <a:xfrm flipV="1">
                <a:off x="1785075" y="2410260"/>
                <a:ext cx="10659" cy="88459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5" name="直線單箭頭接點 24"/>
              <p:cNvCxnSpPr/>
              <p:nvPr/>
            </p:nvCxnSpPr>
            <p:spPr>
              <a:xfrm>
                <a:off x="1794599" y="3296443"/>
                <a:ext cx="764526" cy="675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H="1">
                <a:off x="1477654" y="3271043"/>
                <a:ext cx="312184" cy="6003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sp>
          <p:nvSpPr>
            <p:cNvPr id="21" name="文字方塊 20"/>
            <p:cNvSpPr txBox="1"/>
            <p:nvPr/>
          </p:nvSpPr>
          <p:spPr>
            <a:xfrm>
              <a:off x="1543050" y="1785926"/>
              <a:ext cx="642933" cy="491847"/>
            </a:xfrm>
            <a:prstGeom prst="rect">
              <a:avLst/>
            </a:prstGeom>
            <a:noFill/>
          </p:spPr>
          <p:txBody>
            <a:bodyPr>
              <a:spAutoFit/>
            </a:bodyPr>
            <a:lstStyle/>
            <a:p>
              <a:pPr>
                <a:defRPr/>
              </a:pPr>
              <a:r>
                <a:rPr lang="en-US" altLang="zh-TW" dirty="0">
                  <a:solidFill>
                    <a:prstClr val="black"/>
                  </a:solidFill>
                  <a:latin typeface="Times New Roman" pitchFamily="18" charset="0"/>
                  <a:cs typeface="Times New Roman" pitchFamily="18" charset="0"/>
                </a:rPr>
                <a:t>y</a:t>
              </a:r>
              <a:endParaRPr lang="zh-TW" altLang="en-US" dirty="0">
                <a:solidFill>
                  <a:prstClr val="black"/>
                </a:solidFill>
                <a:latin typeface="Times New Roman" pitchFamily="18" charset="0"/>
                <a:cs typeface="Times New Roman" pitchFamily="18" charset="0"/>
              </a:endParaRPr>
            </a:p>
          </p:txBody>
        </p:sp>
        <p:sp>
          <p:nvSpPr>
            <p:cNvPr id="22" name="文字方塊 21"/>
            <p:cNvSpPr txBox="1"/>
            <p:nvPr/>
          </p:nvSpPr>
          <p:spPr>
            <a:xfrm>
              <a:off x="2471090" y="2844561"/>
              <a:ext cx="642933" cy="491847"/>
            </a:xfrm>
            <a:prstGeom prst="rect">
              <a:avLst/>
            </a:prstGeom>
            <a:noFill/>
          </p:spPr>
          <p:txBody>
            <a:bodyPr>
              <a:spAutoFit/>
            </a:bodyPr>
            <a:lstStyle/>
            <a:p>
              <a:pPr>
                <a:defRPr/>
              </a:pPr>
              <a:r>
                <a:rPr lang="en-US" altLang="zh-TW" dirty="0">
                  <a:solidFill>
                    <a:prstClr val="black"/>
                  </a:solidFill>
                  <a:latin typeface="Times New Roman" pitchFamily="18" charset="0"/>
                  <a:cs typeface="Times New Roman" pitchFamily="18" charset="0"/>
                </a:rPr>
                <a:t>x</a:t>
              </a:r>
              <a:endParaRPr lang="zh-TW" altLang="en-US" dirty="0">
                <a:solidFill>
                  <a:prstClr val="black"/>
                </a:solidFill>
                <a:latin typeface="Times New Roman" pitchFamily="18" charset="0"/>
                <a:cs typeface="Times New Roman" pitchFamily="18" charset="0"/>
              </a:endParaRPr>
            </a:p>
          </p:txBody>
        </p:sp>
        <p:sp>
          <p:nvSpPr>
            <p:cNvPr id="23" name="文字方塊 22"/>
            <p:cNvSpPr txBox="1"/>
            <p:nvPr/>
          </p:nvSpPr>
          <p:spPr>
            <a:xfrm>
              <a:off x="1453234" y="3575146"/>
              <a:ext cx="642933" cy="491847"/>
            </a:xfrm>
            <a:prstGeom prst="rect">
              <a:avLst/>
            </a:prstGeom>
            <a:noFill/>
          </p:spPr>
          <p:txBody>
            <a:bodyPr>
              <a:spAutoFit/>
            </a:bodyPr>
            <a:lstStyle/>
            <a:p>
              <a:pPr>
                <a:defRPr/>
              </a:pPr>
              <a:r>
                <a:rPr lang="en-US" altLang="zh-TW" dirty="0">
                  <a:solidFill>
                    <a:prstClr val="black"/>
                  </a:solidFill>
                  <a:latin typeface="Times New Roman" pitchFamily="18" charset="0"/>
                  <a:cs typeface="Times New Roman" pitchFamily="18" charset="0"/>
                </a:rPr>
                <a:t>z</a:t>
              </a:r>
              <a:endParaRPr lang="zh-TW" altLang="en-US" dirty="0">
                <a:solidFill>
                  <a:prstClr val="black"/>
                </a:solidFill>
                <a:latin typeface="Times New Roman" pitchFamily="18" charset="0"/>
                <a:cs typeface="Times New Roman" pitchFamily="18" charset="0"/>
              </a:endParaRPr>
            </a:p>
          </p:txBody>
        </p:sp>
      </p:grpSp>
      <p:sp>
        <p:nvSpPr>
          <p:cNvPr id="67" name="標題 2"/>
          <p:cNvSpPr>
            <a:spLocks noGrp="1"/>
          </p:cNvSpPr>
          <p:nvPr>
            <p:ph type="title"/>
          </p:nvPr>
        </p:nvSpPr>
        <p:spPr>
          <a:xfrm>
            <a:off x="2135563" y="9"/>
            <a:ext cx="7886700" cy="1325563"/>
          </a:xfrm>
        </p:spPr>
        <p:txBody>
          <a:bodyPr/>
          <a:lstStyle/>
          <a:p>
            <a:r>
              <a:rPr lang="en-GB" altLang="zh-TW" cap="small" dirty="0" smtClean="0"/>
              <a:t>Development of image guided surgical training system</a:t>
            </a:r>
            <a:endParaRPr lang="zh-TW" altLang="en-US" cap="small" dirty="0"/>
          </a:p>
        </p:txBody>
      </p:sp>
      <p:grpSp>
        <p:nvGrpSpPr>
          <p:cNvPr id="68" name="群組 33"/>
          <p:cNvGrpSpPr>
            <a:grpSpLocks/>
          </p:cNvGrpSpPr>
          <p:nvPr/>
        </p:nvGrpSpPr>
        <p:grpSpPr bwMode="auto">
          <a:xfrm>
            <a:off x="6456040" y="1031761"/>
            <a:ext cx="1584176" cy="1712871"/>
            <a:chOff x="1389618" y="1785926"/>
            <a:chExt cx="1724405" cy="2281067"/>
          </a:xfrm>
        </p:grpSpPr>
        <p:grpSp>
          <p:nvGrpSpPr>
            <p:cNvPr id="69" name="群組 29"/>
            <p:cNvGrpSpPr>
              <a:grpSpLocks/>
            </p:cNvGrpSpPr>
            <p:nvPr/>
          </p:nvGrpSpPr>
          <p:grpSpPr bwMode="auto">
            <a:xfrm>
              <a:off x="1389618" y="2195152"/>
              <a:ext cx="1081471" cy="1461171"/>
              <a:chOff x="1477654" y="2410260"/>
              <a:chExt cx="1081471" cy="1461171"/>
            </a:xfrm>
          </p:grpSpPr>
          <p:cxnSp>
            <p:nvCxnSpPr>
              <p:cNvPr id="73" name="直線單箭頭接點 72"/>
              <p:cNvCxnSpPr/>
              <p:nvPr/>
            </p:nvCxnSpPr>
            <p:spPr>
              <a:xfrm flipV="1">
                <a:off x="1785075" y="2410260"/>
                <a:ext cx="10659" cy="88459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74" name="直線單箭頭接點 73"/>
              <p:cNvCxnSpPr/>
              <p:nvPr/>
            </p:nvCxnSpPr>
            <p:spPr>
              <a:xfrm>
                <a:off x="1794599" y="3296443"/>
                <a:ext cx="764526" cy="675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75" name="直線單箭頭接點 74"/>
              <p:cNvCxnSpPr/>
              <p:nvPr/>
            </p:nvCxnSpPr>
            <p:spPr>
              <a:xfrm flipH="1">
                <a:off x="1477654" y="3271043"/>
                <a:ext cx="312184" cy="6003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sp>
          <p:nvSpPr>
            <p:cNvPr id="70" name="文字方塊 69"/>
            <p:cNvSpPr txBox="1"/>
            <p:nvPr/>
          </p:nvSpPr>
          <p:spPr>
            <a:xfrm>
              <a:off x="1543050" y="1785926"/>
              <a:ext cx="642933" cy="491847"/>
            </a:xfrm>
            <a:prstGeom prst="rect">
              <a:avLst/>
            </a:prstGeom>
            <a:noFill/>
          </p:spPr>
          <p:txBody>
            <a:bodyPr>
              <a:spAutoFit/>
            </a:bodyPr>
            <a:lstStyle/>
            <a:p>
              <a:pPr>
                <a:defRPr/>
              </a:pPr>
              <a:r>
                <a:rPr lang="en-US" altLang="zh-TW" dirty="0">
                  <a:solidFill>
                    <a:prstClr val="black"/>
                  </a:solidFill>
                  <a:latin typeface="Times New Roman" pitchFamily="18" charset="0"/>
                  <a:cs typeface="Times New Roman" pitchFamily="18" charset="0"/>
                </a:rPr>
                <a:t>y</a:t>
              </a:r>
              <a:endParaRPr lang="zh-TW" altLang="en-US" dirty="0">
                <a:solidFill>
                  <a:prstClr val="black"/>
                </a:solidFill>
                <a:latin typeface="Times New Roman" pitchFamily="18" charset="0"/>
                <a:cs typeface="Times New Roman" pitchFamily="18" charset="0"/>
              </a:endParaRPr>
            </a:p>
          </p:txBody>
        </p:sp>
        <p:sp>
          <p:nvSpPr>
            <p:cNvPr id="71" name="文字方塊 70"/>
            <p:cNvSpPr txBox="1"/>
            <p:nvPr/>
          </p:nvSpPr>
          <p:spPr>
            <a:xfrm>
              <a:off x="2471090" y="2844561"/>
              <a:ext cx="642933" cy="491847"/>
            </a:xfrm>
            <a:prstGeom prst="rect">
              <a:avLst/>
            </a:prstGeom>
            <a:noFill/>
          </p:spPr>
          <p:txBody>
            <a:bodyPr>
              <a:spAutoFit/>
            </a:bodyPr>
            <a:lstStyle/>
            <a:p>
              <a:pPr>
                <a:defRPr/>
              </a:pPr>
              <a:r>
                <a:rPr lang="en-US" altLang="zh-TW" dirty="0">
                  <a:solidFill>
                    <a:prstClr val="black"/>
                  </a:solidFill>
                  <a:latin typeface="Times New Roman" pitchFamily="18" charset="0"/>
                  <a:cs typeface="Times New Roman" pitchFamily="18" charset="0"/>
                </a:rPr>
                <a:t>x</a:t>
              </a:r>
              <a:endParaRPr lang="zh-TW" altLang="en-US" dirty="0">
                <a:solidFill>
                  <a:prstClr val="black"/>
                </a:solidFill>
                <a:latin typeface="Times New Roman" pitchFamily="18" charset="0"/>
                <a:cs typeface="Times New Roman" pitchFamily="18" charset="0"/>
              </a:endParaRPr>
            </a:p>
          </p:txBody>
        </p:sp>
        <p:sp>
          <p:nvSpPr>
            <p:cNvPr id="72" name="文字方塊 71"/>
            <p:cNvSpPr txBox="1"/>
            <p:nvPr/>
          </p:nvSpPr>
          <p:spPr>
            <a:xfrm>
              <a:off x="1453234" y="3575146"/>
              <a:ext cx="642933" cy="491847"/>
            </a:xfrm>
            <a:prstGeom prst="rect">
              <a:avLst/>
            </a:prstGeom>
            <a:noFill/>
          </p:spPr>
          <p:txBody>
            <a:bodyPr>
              <a:spAutoFit/>
            </a:bodyPr>
            <a:lstStyle/>
            <a:p>
              <a:pPr>
                <a:defRPr/>
              </a:pPr>
              <a:r>
                <a:rPr lang="en-US" altLang="zh-TW" dirty="0">
                  <a:solidFill>
                    <a:prstClr val="black"/>
                  </a:solidFill>
                  <a:latin typeface="Times New Roman" pitchFamily="18" charset="0"/>
                  <a:cs typeface="Times New Roman" pitchFamily="18" charset="0"/>
                </a:rPr>
                <a:t>z</a:t>
              </a:r>
              <a:endParaRPr lang="zh-TW" altLang="en-US" dirty="0">
                <a:solidFill>
                  <a:prstClr val="black"/>
                </a:solidFill>
                <a:latin typeface="Times New Roman" pitchFamily="18" charset="0"/>
                <a:cs typeface="Times New Roman" pitchFamily="18" charset="0"/>
              </a:endParaRPr>
            </a:p>
          </p:txBody>
        </p:sp>
      </p:grpSp>
      <p:grpSp>
        <p:nvGrpSpPr>
          <p:cNvPr id="2" name="群組 1"/>
          <p:cNvGrpSpPr/>
          <p:nvPr/>
        </p:nvGrpSpPr>
        <p:grpSpPr>
          <a:xfrm>
            <a:off x="2063552" y="1699860"/>
            <a:ext cx="8496944" cy="4812236"/>
            <a:chOff x="2063552" y="1916832"/>
            <a:chExt cx="8496944" cy="4812236"/>
          </a:xfrm>
        </p:grpSpPr>
        <p:sp>
          <p:nvSpPr>
            <p:cNvPr id="77" name="圓角矩形 76"/>
            <p:cNvSpPr/>
            <p:nvPr/>
          </p:nvSpPr>
          <p:spPr bwMode="auto">
            <a:xfrm>
              <a:off x="2639616" y="2780928"/>
              <a:ext cx="1368152" cy="360040"/>
            </a:xfrm>
            <a:prstGeom prst="roundRect">
              <a:avLst/>
            </a:prstGeom>
            <a:solidFill>
              <a:schemeClr val="accent1">
                <a:alpha val="17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200" dirty="0">
                  <a:solidFill>
                    <a:srgbClr val="5B9BD5">
                      <a:lumMod val="75000"/>
                    </a:srgbClr>
                  </a:solidFill>
                  <a:latin typeface="Times New Roman" pitchFamily="18" charset="0"/>
                  <a:cs typeface="Times New Roman" pitchFamily="18" charset="0"/>
                </a:rPr>
                <a:t>Model</a:t>
              </a:r>
              <a:endParaRPr lang="zh-TW" altLang="en-US" sz="1200" dirty="0">
                <a:solidFill>
                  <a:srgbClr val="5B9BD5">
                    <a:lumMod val="75000"/>
                  </a:srgbClr>
                </a:solidFill>
                <a:latin typeface="Times New Roman" pitchFamily="18" charset="0"/>
                <a:cs typeface="Times New Roman" pitchFamily="18" charset="0"/>
              </a:endParaRPr>
            </a:p>
          </p:txBody>
        </p:sp>
        <p:sp>
          <p:nvSpPr>
            <p:cNvPr id="5" name="圓角矩形 4"/>
            <p:cNvSpPr/>
            <p:nvPr/>
          </p:nvSpPr>
          <p:spPr>
            <a:xfrm>
              <a:off x="2135560" y="3284984"/>
              <a:ext cx="2088232" cy="2448272"/>
            </a:xfrm>
            <a:prstGeom prst="roundRect">
              <a:avLst/>
            </a:prstGeom>
            <a:noFill/>
            <a:ln w="12700">
              <a:solidFill>
                <a:schemeClr val="accent5"/>
              </a:solidFill>
              <a:prstDash val="lgDash"/>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tLang="zh-TW" sz="1600" dirty="0">
                <a:solidFill>
                  <a:srgbClr val="5B9BD5">
                    <a:lumMod val="50000"/>
                  </a:srgbClr>
                </a:solidFill>
                <a:latin typeface="Times New Roman" pitchFamily="18" charset="0"/>
                <a:cs typeface="Times New Roman" pitchFamily="18" charset="0"/>
              </a:endParaRPr>
            </a:p>
          </p:txBody>
        </p:sp>
        <p:sp>
          <p:nvSpPr>
            <p:cNvPr id="8" name="圓角矩形 7"/>
            <p:cNvSpPr/>
            <p:nvPr/>
          </p:nvSpPr>
          <p:spPr bwMode="auto">
            <a:xfrm>
              <a:off x="8040216" y="1988840"/>
              <a:ext cx="2143124" cy="360040"/>
            </a:xfrm>
            <a:prstGeom prst="roundRect">
              <a:avLst/>
            </a:prstGeom>
            <a:ln>
              <a:no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altLang="zh-TW" sz="1600" dirty="0">
                  <a:solidFill>
                    <a:prstClr val="black"/>
                  </a:solidFill>
                  <a:latin typeface="Times New Roman" pitchFamily="18" charset="0"/>
                  <a:cs typeface="Times New Roman" pitchFamily="18" charset="0"/>
                </a:rPr>
                <a:t>World Coordinate</a:t>
              </a:r>
            </a:p>
            <a:p>
              <a:pPr algn="ctr">
                <a:defRPr/>
              </a:pPr>
              <a:r>
                <a:rPr lang="en-US" altLang="zh-TW" sz="1600" dirty="0">
                  <a:solidFill>
                    <a:prstClr val="black"/>
                  </a:solidFill>
                  <a:latin typeface="Times New Roman" pitchFamily="18" charset="0"/>
                  <a:cs typeface="Times New Roman" pitchFamily="18" charset="0"/>
                </a:rPr>
                <a:t>(Tracking system)</a:t>
              </a:r>
              <a:endParaRPr lang="zh-TW" altLang="en-US" sz="1600" dirty="0">
                <a:solidFill>
                  <a:prstClr val="black"/>
                </a:solidFill>
                <a:latin typeface="Times New Roman" pitchFamily="18" charset="0"/>
                <a:cs typeface="Times New Roman" pitchFamily="18" charset="0"/>
              </a:endParaRPr>
            </a:p>
          </p:txBody>
        </p:sp>
        <p:sp>
          <p:nvSpPr>
            <p:cNvPr id="19" name="圓角矩形 18"/>
            <p:cNvSpPr/>
            <p:nvPr/>
          </p:nvSpPr>
          <p:spPr bwMode="auto">
            <a:xfrm>
              <a:off x="2063552" y="1916832"/>
              <a:ext cx="2232248" cy="360040"/>
            </a:xfrm>
            <a:prstGeom prst="roundRect">
              <a:avLst/>
            </a:prstGeom>
            <a:ln>
              <a:no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altLang="zh-TW" sz="1600" dirty="0">
                  <a:solidFill>
                    <a:prstClr val="black"/>
                  </a:solidFill>
                  <a:latin typeface="Times New Roman" pitchFamily="18" charset="0"/>
                  <a:cs typeface="Times New Roman" pitchFamily="18" charset="0"/>
                </a:rPr>
                <a:t>Model Coordinate(PC)</a:t>
              </a:r>
              <a:endParaRPr lang="zh-TW" altLang="en-US" sz="1600" dirty="0">
                <a:solidFill>
                  <a:prstClr val="black"/>
                </a:solidFill>
                <a:latin typeface="Times New Roman" pitchFamily="18" charset="0"/>
                <a:cs typeface="Times New Roman" pitchFamily="18" charset="0"/>
              </a:endParaRPr>
            </a:p>
          </p:txBody>
        </p:sp>
        <p:sp>
          <p:nvSpPr>
            <p:cNvPr id="27" name="圓角矩形 26"/>
            <p:cNvSpPr/>
            <p:nvPr/>
          </p:nvSpPr>
          <p:spPr>
            <a:xfrm>
              <a:off x="5447928" y="2780927"/>
              <a:ext cx="1440160" cy="360040"/>
            </a:xfrm>
            <a:prstGeom prst="roundRect">
              <a:avLst/>
            </a:prstGeom>
            <a:solidFill>
              <a:schemeClr val="accent1">
                <a:alpha val="17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200" dirty="0">
                  <a:solidFill>
                    <a:srgbClr val="5B9BD5">
                      <a:lumMod val="75000"/>
                    </a:srgbClr>
                  </a:solidFill>
                  <a:latin typeface="Times New Roman" pitchFamily="18" charset="0"/>
                  <a:cs typeface="Times New Roman" pitchFamily="18" charset="0"/>
                </a:rPr>
                <a:t>Calibration</a:t>
              </a:r>
            </a:p>
          </p:txBody>
        </p:sp>
        <p:sp>
          <p:nvSpPr>
            <p:cNvPr id="29" name="圓角矩形 28"/>
            <p:cNvSpPr/>
            <p:nvPr/>
          </p:nvSpPr>
          <p:spPr bwMode="auto">
            <a:xfrm>
              <a:off x="2495600" y="5013176"/>
              <a:ext cx="1440160"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altLang="zh-TW" sz="1200" dirty="0">
                  <a:solidFill>
                    <a:prstClr val="white"/>
                  </a:solidFill>
                  <a:latin typeface="Times New Roman" pitchFamily="18" charset="0"/>
                  <a:cs typeface="Times New Roman" pitchFamily="18" charset="0"/>
                </a:rPr>
                <a:t>Skin Model(CT)</a:t>
              </a:r>
              <a:endParaRPr lang="zh-TW" altLang="en-US" sz="1200" dirty="0">
                <a:solidFill>
                  <a:prstClr val="white"/>
                </a:solidFill>
                <a:latin typeface="Times New Roman" pitchFamily="18" charset="0"/>
                <a:cs typeface="Times New Roman" pitchFamily="18" charset="0"/>
              </a:endParaRPr>
            </a:p>
          </p:txBody>
        </p:sp>
        <p:sp>
          <p:nvSpPr>
            <p:cNvPr id="30" name="圓角矩形 29"/>
            <p:cNvSpPr/>
            <p:nvPr/>
          </p:nvSpPr>
          <p:spPr bwMode="auto">
            <a:xfrm>
              <a:off x="2495600" y="3429000"/>
              <a:ext cx="1368152" cy="432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altLang="zh-TW" sz="1200" dirty="0">
                  <a:solidFill>
                    <a:prstClr val="white"/>
                  </a:solidFill>
                  <a:latin typeface="Times New Roman" pitchFamily="18" charset="0"/>
                  <a:cs typeface="Times New Roman" pitchFamily="18" charset="0"/>
                </a:rPr>
                <a:t>Bone Model</a:t>
              </a:r>
            </a:p>
            <a:p>
              <a:pPr algn="ctr">
                <a:defRPr/>
              </a:pPr>
              <a:r>
                <a:rPr lang="en-US" altLang="zh-TW" sz="1200" dirty="0">
                  <a:solidFill>
                    <a:prstClr val="white"/>
                  </a:solidFill>
                  <a:latin typeface="Times New Roman" pitchFamily="18" charset="0"/>
                  <a:cs typeface="Times New Roman" pitchFamily="18" charset="0"/>
                </a:rPr>
                <a:t>&amp; MR volume</a:t>
              </a:r>
              <a:endParaRPr lang="zh-TW" altLang="en-US" sz="1200" dirty="0">
                <a:solidFill>
                  <a:prstClr val="white"/>
                </a:solidFill>
                <a:latin typeface="Times New Roman" pitchFamily="18" charset="0"/>
                <a:cs typeface="Times New Roman" pitchFamily="18" charset="0"/>
              </a:endParaRPr>
            </a:p>
          </p:txBody>
        </p:sp>
        <p:sp>
          <p:nvSpPr>
            <p:cNvPr id="35" name="圓角矩形 34"/>
            <p:cNvSpPr/>
            <p:nvPr/>
          </p:nvSpPr>
          <p:spPr>
            <a:xfrm>
              <a:off x="4367808" y="3284983"/>
              <a:ext cx="3672408" cy="2448272"/>
            </a:xfrm>
            <a:prstGeom prst="roundRect">
              <a:avLst/>
            </a:prstGeom>
            <a:ln w="6350">
              <a:prstDash val="dash"/>
            </a:ln>
          </p:spPr>
          <p:style>
            <a:lnRef idx="2">
              <a:schemeClr val="accent5"/>
            </a:lnRef>
            <a:fillRef idx="1">
              <a:schemeClr val="lt1"/>
            </a:fillRef>
            <a:effectRef idx="0">
              <a:schemeClr val="accent5"/>
            </a:effectRef>
            <a:fontRef idx="minor">
              <a:schemeClr val="dk1"/>
            </a:fontRef>
          </p:style>
          <p:txBody>
            <a:bodyPr anchor="ctr"/>
            <a:lstStyle/>
            <a:p>
              <a:pPr algn="ctr">
                <a:defRPr/>
              </a:pPr>
              <a:endParaRPr lang="en-US" altLang="zh-TW" sz="1600" dirty="0">
                <a:solidFill>
                  <a:srgbClr val="5B9BD5">
                    <a:lumMod val="50000"/>
                  </a:srgbClr>
                </a:solidFill>
                <a:latin typeface="Times New Roman" pitchFamily="18" charset="0"/>
                <a:cs typeface="Times New Roman" pitchFamily="18" charset="0"/>
              </a:endParaRPr>
            </a:p>
          </p:txBody>
        </p:sp>
        <p:pic>
          <p:nvPicPr>
            <p:cNvPr id="36" name="Picture 14"/>
            <p:cNvPicPr>
              <a:picLocks noChangeAspect="1" noChangeArrowheads="1"/>
            </p:cNvPicPr>
            <p:nvPr/>
          </p:nvPicPr>
          <p:blipFill>
            <a:blip r:embed="rId3" cstate="print"/>
            <a:srcRect/>
            <a:stretch>
              <a:fillRect/>
            </a:stretch>
          </p:blipFill>
          <p:spPr bwMode="auto">
            <a:xfrm>
              <a:off x="6888088" y="3428999"/>
              <a:ext cx="793156" cy="1258302"/>
            </a:xfrm>
            <a:prstGeom prst="rect">
              <a:avLst/>
            </a:prstGeom>
            <a:noFill/>
            <a:ln w="9525">
              <a:noFill/>
              <a:miter lim="800000"/>
              <a:headEnd/>
              <a:tailEnd/>
            </a:ln>
          </p:spPr>
        </p:pic>
        <p:pic>
          <p:nvPicPr>
            <p:cNvPr id="37" name="圖片 36" descr="IMAG1427.jpg"/>
            <p:cNvPicPr>
              <a:picLocks noChangeAspect="1"/>
            </p:cNvPicPr>
            <p:nvPr/>
          </p:nvPicPr>
          <p:blipFill>
            <a:blip r:embed="rId4" cstate="print"/>
            <a:stretch>
              <a:fillRect/>
            </a:stretch>
          </p:blipFill>
          <p:spPr>
            <a:xfrm>
              <a:off x="4583832" y="3501008"/>
              <a:ext cx="846988" cy="1124689"/>
            </a:xfrm>
            <a:prstGeom prst="rect">
              <a:avLst/>
            </a:prstGeom>
          </p:spPr>
        </p:pic>
        <p:sp>
          <p:nvSpPr>
            <p:cNvPr id="38" name="上-下雙向箭號 37"/>
            <p:cNvSpPr/>
            <p:nvPr/>
          </p:nvSpPr>
          <p:spPr>
            <a:xfrm rot="16200000">
              <a:off x="6023993" y="3356991"/>
              <a:ext cx="216024" cy="936105"/>
            </a:xfrm>
            <a:prstGeom prst="upDownArrow">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zh-TW" altLang="en-US">
                <a:solidFill>
                  <a:prstClr val="white"/>
                </a:solidFill>
                <a:latin typeface="Times New Roman" pitchFamily="18" charset="0"/>
                <a:cs typeface="Times New Roman" pitchFamily="18" charset="0"/>
              </a:endParaRPr>
            </a:p>
          </p:txBody>
        </p:sp>
        <p:sp>
          <p:nvSpPr>
            <p:cNvPr id="39" name="圓角矩形 38"/>
            <p:cNvSpPr/>
            <p:nvPr/>
          </p:nvSpPr>
          <p:spPr bwMode="auto">
            <a:xfrm>
              <a:off x="2495600" y="4221088"/>
              <a:ext cx="1368152" cy="36004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altLang="zh-TW" sz="1200" dirty="0">
                  <a:solidFill>
                    <a:prstClr val="white"/>
                  </a:solidFill>
                  <a:latin typeface="Times New Roman" pitchFamily="18" charset="0"/>
                  <a:cs typeface="Times New Roman" pitchFamily="18" charset="0"/>
                </a:rPr>
                <a:t>US volume</a:t>
              </a:r>
              <a:endParaRPr lang="zh-TW" altLang="en-US" sz="1200" dirty="0">
                <a:solidFill>
                  <a:prstClr val="white"/>
                </a:solidFill>
                <a:latin typeface="Times New Roman" pitchFamily="18" charset="0"/>
                <a:cs typeface="Times New Roman" pitchFamily="18" charset="0"/>
              </a:endParaRPr>
            </a:p>
          </p:txBody>
        </p:sp>
        <p:sp>
          <p:nvSpPr>
            <p:cNvPr id="41" name="文字方塊 40"/>
            <p:cNvSpPr txBox="1"/>
            <p:nvPr/>
          </p:nvSpPr>
          <p:spPr>
            <a:xfrm>
              <a:off x="5447928" y="4005063"/>
              <a:ext cx="1800200" cy="369332"/>
            </a:xfrm>
            <a:prstGeom prst="rect">
              <a:avLst/>
            </a:prstGeom>
            <a:noFill/>
          </p:spPr>
          <p:txBody>
            <a:bodyPr wrap="square" rtlCol="0">
              <a:spAutoFit/>
            </a:bodyPr>
            <a:lstStyle/>
            <a:p>
              <a:r>
                <a:rPr lang="en-US" altLang="zh-TW" dirty="0">
                  <a:solidFill>
                    <a:prstClr val="black"/>
                  </a:solidFill>
                  <a:latin typeface="Times New Roman" pitchFamily="18" charset="0"/>
                  <a:cs typeface="Times New Roman" pitchFamily="18" charset="0"/>
                </a:rPr>
                <a:t>T</a:t>
              </a:r>
              <a:r>
                <a:rPr lang="zh-TW" altLang="en-US" dirty="0">
                  <a:solidFill>
                    <a:prstClr val="black"/>
                  </a:solidFill>
                  <a:latin typeface="Times New Roman" pitchFamily="18" charset="0"/>
                  <a:cs typeface="Times New Roman" pitchFamily="18" charset="0"/>
                </a:rPr>
                <a:t> </a:t>
              </a:r>
              <a:r>
                <a:rPr lang="en-US" altLang="zh-TW" sz="1200" dirty="0">
                  <a:solidFill>
                    <a:prstClr val="black"/>
                  </a:solidFill>
                  <a:latin typeface="Times New Roman" pitchFamily="18" charset="0"/>
                  <a:cs typeface="Times New Roman" pitchFamily="18" charset="0"/>
                </a:rPr>
                <a:t>model &lt;- tracker</a:t>
              </a:r>
              <a:endParaRPr lang="zh-TW" altLang="en-US" sz="1200" dirty="0">
                <a:solidFill>
                  <a:prstClr val="black"/>
                </a:solidFill>
                <a:latin typeface="Times New Roman" pitchFamily="18" charset="0"/>
                <a:cs typeface="Times New Roman" pitchFamily="18" charset="0"/>
              </a:endParaRPr>
            </a:p>
          </p:txBody>
        </p:sp>
        <p:pic>
          <p:nvPicPr>
            <p:cNvPr id="43" name="Picture 3"/>
            <p:cNvPicPr>
              <a:picLocks noChangeAspect="1" noChangeArrowheads="1"/>
            </p:cNvPicPr>
            <p:nvPr/>
          </p:nvPicPr>
          <p:blipFill>
            <a:blip r:embed="rId5" cstate="print"/>
            <a:srcRect/>
            <a:stretch>
              <a:fillRect/>
            </a:stretch>
          </p:blipFill>
          <p:spPr bwMode="auto">
            <a:xfrm>
              <a:off x="5087889" y="5877272"/>
              <a:ext cx="1202787" cy="851796"/>
            </a:xfrm>
            <a:prstGeom prst="rect">
              <a:avLst/>
            </a:prstGeom>
            <a:noFill/>
            <a:ln w="9525">
              <a:noFill/>
              <a:miter lim="800000"/>
              <a:headEnd/>
              <a:tailEnd/>
            </a:ln>
          </p:spPr>
        </p:pic>
        <p:sp>
          <p:nvSpPr>
            <p:cNvPr id="44" name="圓角矩形 43"/>
            <p:cNvSpPr/>
            <p:nvPr/>
          </p:nvSpPr>
          <p:spPr bwMode="auto">
            <a:xfrm>
              <a:off x="6384032" y="5877272"/>
              <a:ext cx="1368152" cy="28575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altLang="zh-TW" sz="1200" dirty="0">
                  <a:solidFill>
                    <a:prstClr val="white"/>
                  </a:solidFill>
                  <a:latin typeface="Times New Roman" pitchFamily="18" charset="0"/>
                  <a:cs typeface="Times New Roman" pitchFamily="18" charset="0"/>
                </a:rPr>
                <a:t>Probe image</a:t>
              </a:r>
              <a:endParaRPr lang="zh-TW" altLang="en-US" sz="1200" dirty="0">
                <a:solidFill>
                  <a:prstClr val="white"/>
                </a:solidFill>
                <a:latin typeface="Times New Roman" pitchFamily="18" charset="0"/>
                <a:cs typeface="Times New Roman" pitchFamily="18" charset="0"/>
              </a:endParaRPr>
            </a:p>
          </p:txBody>
        </p:sp>
        <p:sp>
          <p:nvSpPr>
            <p:cNvPr id="45" name="文字方塊 44"/>
            <p:cNvSpPr txBox="1"/>
            <p:nvPr/>
          </p:nvSpPr>
          <p:spPr>
            <a:xfrm>
              <a:off x="7392144" y="6237313"/>
              <a:ext cx="2880320" cy="40862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altLang="zh-TW" dirty="0">
                  <a:solidFill>
                    <a:prstClr val="white"/>
                  </a:solidFill>
                  <a:latin typeface="Times New Roman" pitchFamily="18" charset="0"/>
                  <a:cs typeface="Times New Roman" pitchFamily="18" charset="0"/>
                </a:rPr>
                <a:t>T</a:t>
              </a:r>
              <a:r>
                <a:rPr lang="zh-TW" altLang="en-US" dirty="0">
                  <a:solidFill>
                    <a:prstClr val="white"/>
                  </a:solidFill>
                  <a:latin typeface="Times New Roman" pitchFamily="18" charset="0"/>
                  <a:cs typeface="Times New Roman" pitchFamily="18" charset="0"/>
                </a:rPr>
                <a:t> </a:t>
              </a:r>
              <a:r>
                <a:rPr lang="en-US" altLang="zh-TW" sz="1200" dirty="0">
                  <a:solidFill>
                    <a:prstClr val="white"/>
                  </a:solidFill>
                  <a:latin typeface="Times New Roman" pitchFamily="18" charset="0"/>
                  <a:cs typeface="Times New Roman" pitchFamily="18" charset="0"/>
                </a:rPr>
                <a:t>model &lt;- tracker &lt;- tools &lt;- position</a:t>
              </a:r>
              <a:endParaRPr lang="zh-TW" altLang="en-US" sz="1200" dirty="0">
                <a:solidFill>
                  <a:prstClr val="white"/>
                </a:solidFill>
                <a:latin typeface="Times New Roman" pitchFamily="18" charset="0"/>
                <a:cs typeface="Times New Roman" pitchFamily="18" charset="0"/>
              </a:endParaRPr>
            </a:p>
          </p:txBody>
        </p:sp>
        <p:sp>
          <p:nvSpPr>
            <p:cNvPr id="46" name="文字方塊 45"/>
            <p:cNvSpPr txBox="1"/>
            <p:nvPr/>
          </p:nvSpPr>
          <p:spPr>
            <a:xfrm>
              <a:off x="2279576" y="3861048"/>
              <a:ext cx="1800200" cy="369332"/>
            </a:xfrm>
            <a:prstGeom prst="rect">
              <a:avLst/>
            </a:prstGeom>
            <a:noFill/>
          </p:spPr>
          <p:txBody>
            <a:bodyPr wrap="square" rtlCol="0">
              <a:spAutoFit/>
            </a:bodyPr>
            <a:lstStyle/>
            <a:p>
              <a:r>
                <a:rPr lang="en-US" altLang="zh-TW" dirty="0">
                  <a:solidFill>
                    <a:prstClr val="black"/>
                  </a:solidFill>
                  <a:latin typeface="Times New Roman" pitchFamily="18" charset="0"/>
                  <a:cs typeface="Times New Roman" pitchFamily="18" charset="0"/>
                </a:rPr>
                <a:t>T</a:t>
              </a:r>
              <a:r>
                <a:rPr lang="zh-TW" altLang="en-US" dirty="0">
                  <a:solidFill>
                    <a:prstClr val="black"/>
                  </a:solidFill>
                  <a:latin typeface="Times New Roman" pitchFamily="18" charset="0"/>
                  <a:cs typeface="Times New Roman" pitchFamily="18" charset="0"/>
                </a:rPr>
                <a:t> </a:t>
              </a:r>
              <a:r>
                <a:rPr lang="en-US" altLang="zh-TW" sz="1200" dirty="0">
                  <a:solidFill>
                    <a:prstClr val="black"/>
                  </a:solidFill>
                  <a:latin typeface="Times New Roman" pitchFamily="18" charset="0"/>
                  <a:cs typeface="Times New Roman" pitchFamily="18" charset="0"/>
                </a:rPr>
                <a:t>MR &lt;- US</a:t>
              </a:r>
              <a:endParaRPr lang="zh-TW" altLang="en-US" sz="1200" dirty="0">
                <a:solidFill>
                  <a:prstClr val="black"/>
                </a:solidFill>
                <a:latin typeface="Times New Roman" pitchFamily="18" charset="0"/>
                <a:cs typeface="Times New Roman" pitchFamily="18" charset="0"/>
              </a:endParaRPr>
            </a:p>
          </p:txBody>
        </p:sp>
        <p:sp>
          <p:nvSpPr>
            <p:cNvPr id="47" name="文字方塊 46"/>
            <p:cNvSpPr txBox="1"/>
            <p:nvPr/>
          </p:nvSpPr>
          <p:spPr>
            <a:xfrm>
              <a:off x="2351584" y="4653136"/>
              <a:ext cx="1080120" cy="369332"/>
            </a:xfrm>
            <a:prstGeom prst="rect">
              <a:avLst/>
            </a:prstGeom>
            <a:noFill/>
          </p:spPr>
          <p:txBody>
            <a:bodyPr wrap="square" rtlCol="0">
              <a:spAutoFit/>
            </a:bodyPr>
            <a:lstStyle/>
            <a:p>
              <a:r>
                <a:rPr lang="en-US" altLang="zh-TW" dirty="0">
                  <a:solidFill>
                    <a:prstClr val="black"/>
                  </a:solidFill>
                  <a:latin typeface="Times New Roman" pitchFamily="18" charset="0"/>
                  <a:cs typeface="Times New Roman" pitchFamily="18" charset="0"/>
                </a:rPr>
                <a:t>T</a:t>
              </a:r>
              <a:r>
                <a:rPr lang="zh-TW" altLang="en-US" dirty="0">
                  <a:solidFill>
                    <a:prstClr val="black"/>
                  </a:solidFill>
                  <a:latin typeface="Times New Roman" pitchFamily="18" charset="0"/>
                  <a:cs typeface="Times New Roman" pitchFamily="18" charset="0"/>
                </a:rPr>
                <a:t> </a:t>
              </a:r>
              <a:r>
                <a:rPr lang="en-US" altLang="zh-TW" sz="1200" dirty="0">
                  <a:solidFill>
                    <a:prstClr val="black"/>
                  </a:solidFill>
                  <a:latin typeface="Times New Roman" pitchFamily="18" charset="0"/>
                  <a:cs typeface="Times New Roman" pitchFamily="18" charset="0"/>
                </a:rPr>
                <a:t>CT &lt;- MR</a:t>
              </a:r>
              <a:endParaRPr lang="zh-TW" altLang="en-US" sz="1200" dirty="0">
                <a:solidFill>
                  <a:prstClr val="black"/>
                </a:solidFill>
                <a:latin typeface="Times New Roman" pitchFamily="18" charset="0"/>
                <a:cs typeface="Times New Roman" pitchFamily="18" charset="0"/>
              </a:endParaRPr>
            </a:p>
          </p:txBody>
        </p:sp>
        <p:sp>
          <p:nvSpPr>
            <p:cNvPr id="52" name="橢圓 51"/>
            <p:cNvSpPr/>
            <p:nvPr/>
          </p:nvSpPr>
          <p:spPr>
            <a:xfrm>
              <a:off x="5015880" y="2780927"/>
              <a:ext cx="360040" cy="35604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dirty="0">
                  <a:solidFill>
                    <a:prstClr val="white"/>
                  </a:solidFill>
                </a:rPr>
                <a:t>2</a:t>
              </a:r>
            </a:p>
          </p:txBody>
        </p:sp>
        <p:sp>
          <p:nvSpPr>
            <p:cNvPr id="53" name="文字方塊 52"/>
            <p:cNvSpPr txBox="1"/>
            <p:nvPr/>
          </p:nvSpPr>
          <p:spPr>
            <a:xfrm>
              <a:off x="4583832" y="4653136"/>
              <a:ext cx="3672408" cy="1231106"/>
            </a:xfrm>
            <a:prstGeom prst="rect">
              <a:avLst/>
            </a:prstGeom>
            <a:noFill/>
          </p:spPr>
          <p:txBody>
            <a:bodyPr wrap="square" rtlCol="0">
              <a:spAutoFit/>
            </a:bodyPr>
            <a:lstStyle/>
            <a:p>
              <a:pPr>
                <a:buFont typeface="Arial" pitchFamily="34" charset="0"/>
                <a:buChar char="•"/>
              </a:pPr>
              <a:r>
                <a:rPr lang="en-US" altLang="zh-TW" sz="1400" dirty="0">
                  <a:solidFill>
                    <a:prstClr val="black"/>
                  </a:solidFill>
                  <a:latin typeface="Times New Roman" pitchFamily="18" charset="0"/>
                  <a:cs typeface="Times New Roman" pitchFamily="18" charset="0"/>
                </a:rPr>
                <a:t>Three step calibration:</a:t>
              </a:r>
            </a:p>
            <a:p>
              <a:pPr lvl="1">
                <a:buFont typeface="Arial" pitchFamily="34" charset="0"/>
                <a:buChar char="•"/>
              </a:pPr>
              <a:r>
                <a:rPr lang="en-US" altLang="zh-TW" sz="1400" dirty="0">
                  <a:solidFill>
                    <a:prstClr val="black"/>
                  </a:solidFill>
                  <a:latin typeface="Times New Roman" pitchFamily="18" charset="0"/>
                  <a:cs typeface="Times New Roman" pitchFamily="18" charset="0"/>
                </a:rPr>
                <a:t>Initial calibration</a:t>
              </a:r>
            </a:p>
            <a:p>
              <a:pPr lvl="1">
                <a:buFont typeface="Arial" pitchFamily="34" charset="0"/>
                <a:buChar char="•"/>
              </a:pPr>
              <a:r>
                <a:rPr lang="en-US" altLang="zh-TW" sz="1400" dirty="0">
                  <a:solidFill>
                    <a:prstClr val="black"/>
                  </a:solidFill>
                  <a:latin typeface="Times New Roman" pitchFamily="18" charset="0"/>
                  <a:cs typeface="Times New Roman" pitchFamily="18" charset="0"/>
                </a:rPr>
                <a:t>Gauss-Newton</a:t>
              </a:r>
            </a:p>
            <a:p>
              <a:pPr lvl="1">
                <a:buFont typeface="Arial" pitchFamily="34" charset="0"/>
                <a:buChar char="•"/>
              </a:pPr>
              <a:r>
                <a:rPr lang="en-US" altLang="zh-TW" sz="1400" dirty="0">
                  <a:solidFill>
                    <a:prstClr val="black"/>
                  </a:solidFill>
                  <a:latin typeface="Times New Roman" pitchFamily="18" charset="0"/>
                  <a:cs typeface="Times New Roman" pitchFamily="18" charset="0"/>
                </a:rPr>
                <a:t>Source points adjustment</a:t>
              </a:r>
            </a:p>
            <a:p>
              <a:endParaRPr lang="zh-TW" altLang="en-US" dirty="0">
                <a:solidFill>
                  <a:prstClr val="black"/>
                </a:solidFill>
              </a:endParaRPr>
            </a:p>
          </p:txBody>
        </p:sp>
        <p:sp>
          <p:nvSpPr>
            <p:cNvPr id="56" name="圓角矩形 55"/>
            <p:cNvSpPr/>
            <p:nvPr/>
          </p:nvSpPr>
          <p:spPr bwMode="auto">
            <a:xfrm>
              <a:off x="8328249" y="3428999"/>
              <a:ext cx="785813" cy="28575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altLang="zh-TW" sz="1200" dirty="0">
                  <a:solidFill>
                    <a:prstClr val="white"/>
                  </a:solidFill>
                  <a:latin typeface="Times New Roman" pitchFamily="18" charset="0"/>
                  <a:cs typeface="Times New Roman" pitchFamily="18" charset="0"/>
                </a:rPr>
                <a:t>tools</a:t>
              </a:r>
              <a:endParaRPr lang="zh-TW" altLang="en-US" sz="1200" dirty="0">
                <a:solidFill>
                  <a:prstClr val="white"/>
                </a:solidFill>
                <a:latin typeface="Times New Roman" pitchFamily="18" charset="0"/>
                <a:cs typeface="Times New Roman" pitchFamily="18" charset="0"/>
              </a:endParaRPr>
            </a:p>
          </p:txBody>
        </p:sp>
        <p:sp>
          <p:nvSpPr>
            <p:cNvPr id="57" name="圓角矩形 56"/>
            <p:cNvSpPr/>
            <p:nvPr/>
          </p:nvSpPr>
          <p:spPr>
            <a:xfrm>
              <a:off x="8688288" y="2780928"/>
              <a:ext cx="1584176" cy="356046"/>
            </a:xfrm>
            <a:prstGeom prst="roundRect">
              <a:avLst/>
            </a:prstGeom>
            <a:solidFill>
              <a:schemeClr val="accent1">
                <a:alpha val="17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200" dirty="0">
                  <a:solidFill>
                    <a:srgbClr val="5B9BD5">
                      <a:lumMod val="75000"/>
                    </a:srgbClr>
                  </a:solidFill>
                  <a:latin typeface="Times New Roman" pitchFamily="18" charset="0"/>
                  <a:cs typeface="Times New Roman" pitchFamily="18" charset="0"/>
                </a:rPr>
                <a:t>Scenario</a:t>
              </a:r>
            </a:p>
          </p:txBody>
        </p:sp>
        <p:pic>
          <p:nvPicPr>
            <p:cNvPr id="58" name="Picture 25"/>
            <p:cNvPicPr>
              <a:picLocks noChangeAspect="1" noChangeArrowheads="1"/>
            </p:cNvPicPr>
            <p:nvPr/>
          </p:nvPicPr>
          <p:blipFill>
            <a:blip r:embed="rId6" cstate="print"/>
            <a:srcRect/>
            <a:stretch>
              <a:fillRect/>
            </a:stretch>
          </p:blipFill>
          <p:spPr bwMode="auto">
            <a:xfrm>
              <a:off x="8328249" y="3861047"/>
              <a:ext cx="814087" cy="675056"/>
            </a:xfrm>
            <a:prstGeom prst="rect">
              <a:avLst/>
            </a:prstGeom>
            <a:noFill/>
            <a:ln w="9525">
              <a:noFill/>
              <a:miter lim="800000"/>
              <a:headEnd/>
              <a:tailEnd/>
            </a:ln>
          </p:spPr>
        </p:pic>
        <p:pic>
          <p:nvPicPr>
            <p:cNvPr id="59" name="Picture 2"/>
            <p:cNvPicPr>
              <a:picLocks noChangeAspect="1" noChangeArrowheads="1"/>
            </p:cNvPicPr>
            <p:nvPr/>
          </p:nvPicPr>
          <p:blipFill>
            <a:blip r:embed="rId7" cstate="print"/>
            <a:srcRect/>
            <a:stretch>
              <a:fillRect/>
            </a:stretch>
          </p:blipFill>
          <p:spPr bwMode="auto">
            <a:xfrm>
              <a:off x="9336360" y="3861047"/>
              <a:ext cx="759196" cy="1008112"/>
            </a:xfrm>
            <a:prstGeom prst="rect">
              <a:avLst/>
            </a:prstGeom>
            <a:noFill/>
            <a:ln w="9525">
              <a:noFill/>
              <a:miter lim="800000"/>
              <a:headEnd/>
              <a:tailEnd/>
            </a:ln>
          </p:spPr>
        </p:pic>
        <p:pic>
          <p:nvPicPr>
            <p:cNvPr id="60" name="Picture 5"/>
            <p:cNvPicPr>
              <a:picLocks noChangeAspect="1" noChangeArrowheads="1"/>
            </p:cNvPicPr>
            <p:nvPr/>
          </p:nvPicPr>
          <p:blipFill>
            <a:blip r:embed="rId8" cstate="print"/>
            <a:srcRect l="4711" t="58917" r="7639" b="12079"/>
            <a:stretch>
              <a:fillRect/>
            </a:stretch>
          </p:blipFill>
          <p:spPr bwMode="auto">
            <a:xfrm>
              <a:off x="8616280" y="5085183"/>
              <a:ext cx="1364208" cy="599424"/>
            </a:xfrm>
            <a:prstGeom prst="rect">
              <a:avLst/>
            </a:prstGeom>
            <a:noFill/>
            <a:ln w="9525">
              <a:noFill/>
              <a:miter lim="800000"/>
              <a:headEnd/>
              <a:tailEnd/>
            </a:ln>
          </p:spPr>
        </p:pic>
        <p:sp>
          <p:nvSpPr>
            <p:cNvPr id="61" name="圓角矩形 60"/>
            <p:cNvSpPr/>
            <p:nvPr/>
          </p:nvSpPr>
          <p:spPr bwMode="auto">
            <a:xfrm>
              <a:off x="8400257" y="4653135"/>
              <a:ext cx="785813" cy="28575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altLang="zh-TW" sz="1200" dirty="0">
                  <a:solidFill>
                    <a:prstClr val="white"/>
                  </a:solidFill>
                  <a:latin typeface="Times New Roman" pitchFamily="18" charset="0"/>
                  <a:cs typeface="Times New Roman" pitchFamily="18" charset="0"/>
                </a:rPr>
                <a:t>Skin</a:t>
              </a:r>
              <a:endParaRPr lang="zh-TW" altLang="en-US" sz="1200" dirty="0">
                <a:solidFill>
                  <a:prstClr val="white"/>
                </a:solidFill>
                <a:latin typeface="Times New Roman" pitchFamily="18" charset="0"/>
                <a:cs typeface="Times New Roman" pitchFamily="18" charset="0"/>
              </a:endParaRPr>
            </a:p>
          </p:txBody>
        </p:sp>
        <p:sp>
          <p:nvSpPr>
            <p:cNvPr id="62" name="文字方塊 61"/>
            <p:cNvSpPr txBox="1"/>
            <p:nvPr/>
          </p:nvSpPr>
          <p:spPr>
            <a:xfrm>
              <a:off x="9120336" y="3356991"/>
              <a:ext cx="1440160" cy="369332"/>
            </a:xfrm>
            <a:prstGeom prst="rect">
              <a:avLst/>
            </a:prstGeom>
            <a:noFill/>
          </p:spPr>
          <p:txBody>
            <a:bodyPr wrap="square" rtlCol="0">
              <a:spAutoFit/>
            </a:bodyPr>
            <a:lstStyle/>
            <a:p>
              <a:r>
                <a:rPr lang="en-US" altLang="zh-TW" dirty="0">
                  <a:solidFill>
                    <a:prstClr val="black"/>
                  </a:solidFill>
                  <a:latin typeface="Times New Roman" pitchFamily="18" charset="0"/>
                  <a:cs typeface="Times New Roman" pitchFamily="18" charset="0"/>
                </a:rPr>
                <a:t>T</a:t>
              </a:r>
              <a:r>
                <a:rPr lang="zh-TW" altLang="en-US" dirty="0">
                  <a:solidFill>
                    <a:prstClr val="black"/>
                  </a:solidFill>
                  <a:latin typeface="Times New Roman" pitchFamily="18" charset="0"/>
                  <a:cs typeface="Times New Roman" pitchFamily="18" charset="0"/>
                </a:rPr>
                <a:t> </a:t>
              </a:r>
              <a:r>
                <a:rPr lang="en-US" altLang="zh-TW" sz="1200" dirty="0">
                  <a:solidFill>
                    <a:prstClr val="black"/>
                  </a:solidFill>
                  <a:latin typeface="Times New Roman" pitchFamily="18" charset="0"/>
                  <a:cs typeface="Times New Roman" pitchFamily="18" charset="0"/>
                </a:rPr>
                <a:t>tracker &lt;- tools</a:t>
              </a:r>
              <a:endParaRPr lang="zh-TW" altLang="en-US" sz="1200" dirty="0">
                <a:solidFill>
                  <a:prstClr val="black"/>
                </a:solidFill>
                <a:latin typeface="Times New Roman" pitchFamily="18" charset="0"/>
                <a:cs typeface="Times New Roman" pitchFamily="18" charset="0"/>
              </a:endParaRPr>
            </a:p>
          </p:txBody>
        </p:sp>
        <p:sp>
          <p:nvSpPr>
            <p:cNvPr id="63" name="圓角矩形 62"/>
            <p:cNvSpPr/>
            <p:nvPr/>
          </p:nvSpPr>
          <p:spPr>
            <a:xfrm>
              <a:off x="8112224" y="3284984"/>
              <a:ext cx="2448272" cy="2520279"/>
            </a:xfrm>
            <a:prstGeom prst="roundRect">
              <a:avLst/>
            </a:prstGeom>
            <a:noFill/>
            <a:ln w="12700">
              <a:solidFill>
                <a:schemeClr val="accent5"/>
              </a:solidFill>
              <a:prstDash val="lgDash"/>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tLang="zh-TW" sz="1600" dirty="0">
                <a:solidFill>
                  <a:srgbClr val="5B9BD5">
                    <a:lumMod val="50000"/>
                  </a:srgbClr>
                </a:solidFill>
                <a:latin typeface="Times New Roman" pitchFamily="18" charset="0"/>
                <a:cs typeface="Times New Roman" pitchFamily="18" charset="0"/>
              </a:endParaRPr>
            </a:p>
          </p:txBody>
        </p:sp>
        <p:sp>
          <p:nvSpPr>
            <p:cNvPr id="64" name="橢圓 63"/>
            <p:cNvSpPr/>
            <p:nvPr/>
          </p:nvSpPr>
          <p:spPr>
            <a:xfrm>
              <a:off x="8256240" y="2780928"/>
              <a:ext cx="360040" cy="35604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dirty="0">
                  <a:solidFill>
                    <a:prstClr val="white"/>
                  </a:solidFill>
                </a:rPr>
                <a:t>3</a:t>
              </a:r>
            </a:p>
          </p:txBody>
        </p:sp>
        <p:sp>
          <p:nvSpPr>
            <p:cNvPr id="78" name="橢圓 77"/>
            <p:cNvSpPr/>
            <p:nvPr/>
          </p:nvSpPr>
          <p:spPr>
            <a:xfrm>
              <a:off x="2207568" y="2780928"/>
              <a:ext cx="357190" cy="35719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prstClr val="white"/>
                  </a:solidFill>
                </a:rPr>
                <a:t>1</a:t>
              </a:r>
              <a:endParaRPr lang="zh-TW" altLang="en-US" dirty="0">
                <a:solidFill>
                  <a:prstClr val="white"/>
                </a:solidFill>
              </a:endParaRPr>
            </a:p>
          </p:txBody>
        </p:sp>
        <p:cxnSp>
          <p:nvCxnSpPr>
            <p:cNvPr id="79" name="直線單箭頭接點 78"/>
            <p:cNvCxnSpPr>
              <a:stCxn id="77" idx="3"/>
              <a:endCxn id="52" idx="2"/>
            </p:cNvCxnSpPr>
            <p:nvPr/>
          </p:nvCxnSpPr>
          <p:spPr bwMode="auto">
            <a:xfrm flipV="1">
              <a:off x="4007768" y="2958950"/>
              <a:ext cx="1008112" cy="1998"/>
            </a:xfrm>
            <a:prstGeom prst="straightConnector1">
              <a:avLst/>
            </a:prstGeom>
            <a:noFill/>
            <a:ln>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82" name="直線單箭頭接點 81"/>
            <p:cNvCxnSpPr>
              <a:stCxn id="27" idx="3"/>
              <a:endCxn id="64" idx="2"/>
            </p:cNvCxnSpPr>
            <p:nvPr/>
          </p:nvCxnSpPr>
          <p:spPr bwMode="auto">
            <a:xfrm flipV="1">
              <a:off x="6888088" y="2958951"/>
              <a:ext cx="1368152" cy="1996"/>
            </a:xfrm>
            <a:prstGeom prst="straightConnector1">
              <a:avLst/>
            </a:prstGeom>
            <a:noFill/>
            <a:ln>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51" name="文字方塊 50"/>
            <p:cNvSpPr txBox="1"/>
            <p:nvPr/>
          </p:nvSpPr>
          <p:spPr>
            <a:xfrm>
              <a:off x="2188167" y="5918449"/>
              <a:ext cx="1747594" cy="769441"/>
            </a:xfrm>
            <a:prstGeom prst="rect">
              <a:avLst/>
            </a:prstGeom>
            <a:noFill/>
            <a:ln>
              <a:solidFill>
                <a:schemeClr val="tx2">
                  <a:lumMod val="20000"/>
                  <a:lumOff val="80000"/>
                </a:schemeClr>
              </a:solidFill>
            </a:ln>
          </p:spPr>
          <p:txBody>
            <a:bodyPr wrap="none" rtlCol="0">
              <a:spAutoFit/>
            </a:bodyPr>
            <a:lstStyle/>
            <a:p>
              <a:r>
                <a:rPr lang="en-US" altLang="zh-TW" sz="4400" b="1" i="1" dirty="0" smtClean="0">
                  <a:ln>
                    <a:solidFill>
                      <a:schemeClr val="accent1">
                        <a:lumMod val="20000"/>
                        <a:lumOff val="80000"/>
                      </a:schemeClr>
                    </a:solidFill>
                  </a:ln>
                  <a:solidFill>
                    <a:srgbClr val="7030A0"/>
                  </a:solidFill>
                  <a:latin typeface="Gungsuh" panose="02030600000101010101" pitchFamily="18" charset="-127"/>
                  <a:ea typeface="Gungsuh" panose="02030600000101010101" pitchFamily="18" charset="-127"/>
                  <a:hlinkClick r:id="rId9" action="ppaction://hlinkfile"/>
                </a:rPr>
                <a:t>Demo</a:t>
              </a:r>
              <a:endParaRPr lang="zh-TW" altLang="en-US" sz="4400" b="1" i="1" dirty="0" err="1" smtClean="0">
                <a:ln>
                  <a:solidFill>
                    <a:schemeClr val="accent1">
                      <a:lumMod val="20000"/>
                      <a:lumOff val="80000"/>
                    </a:schemeClr>
                  </a:solidFill>
                </a:ln>
                <a:solidFill>
                  <a:srgbClr val="7030A0"/>
                </a:solidFill>
                <a:latin typeface="Gungsuh" panose="02030600000101010101" pitchFamily="18" charset="-127"/>
                <a:ea typeface="Gungsuh" panose="02030600000101010101" pitchFamily="18" charset="-127"/>
              </a:endParaRPr>
            </a:p>
          </p:txBody>
        </p:sp>
      </p:grpSp>
      <p:sp>
        <p:nvSpPr>
          <p:cNvPr id="3" name="投影片編號版面配置區 2"/>
          <p:cNvSpPr>
            <a:spLocks noGrp="1"/>
          </p:cNvSpPr>
          <p:nvPr>
            <p:ph type="sldNum" sz="quarter" idx="4"/>
          </p:nvPr>
        </p:nvSpPr>
        <p:spPr/>
        <p:txBody>
          <a:bodyPr/>
          <a:lstStyle/>
          <a:p>
            <a:fld id="{4CC4FD11-9DC6-466E-8883-28206B2DC699}" type="slidenum">
              <a:rPr lang="zh-TW" altLang="en-US" smtClean="0">
                <a:solidFill>
                  <a:srgbClr val="A5A5A5"/>
                </a:solidFill>
              </a:rPr>
              <a:pPr/>
              <a:t>12</a:t>
            </a:fld>
            <a:endParaRPr lang="zh-TW" altLang="en-US">
              <a:solidFill>
                <a:srgbClr val="A5A5A5"/>
              </a:solidFill>
            </a:endParaRPr>
          </a:p>
        </p:txBody>
      </p:sp>
    </p:spTree>
    <p:extLst>
      <p:ext uri="{BB962C8B-B14F-4D97-AF65-F5344CB8AC3E}">
        <p14:creationId xmlns:p14="http://schemas.microsoft.com/office/powerpoint/2010/main" val="393977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ctrTitle"/>
          </p:nvPr>
        </p:nvSpPr>
        <p:spPr>
          <a:xfrm>
            <a:off x="2008919" y="1954933"/>
            <a:ext cx="8395855" cy="1728995"/>
          </a:xfrm>
          <a:solidFill>
            <a:srgbClr val="FFFFFF">
              <a:alpha val="40000"/>
            </a:srgbClr>
          </a:solidFill>
        </p:spPr>
        <p:txBody>
          <a:bodyPr/>
          <a:lstStyle/>
          <a:p>
            <a:pPr algn="l"/>
            <a:r>
              <a:rPr lang="en-US" altLang="zh-TW" sz="3200" dirty="0"/>
              <a:t>Automatic Measurement of Nuchal Translucency Thickness and Growth Parameters from 3-D Fetal Ultrasound Image</a:t>
            </a:r>
            <a:endParaRPr lang="zh-TW" altLang="zh-TW" sz="3200" dirty="0"/>
          </a:p>
        </p:txBody>
      </p:sp>
      <p:sp>
        <p:nvSpPr>
          <p:cNvPr id="6" name="文字方塊 5"/>
          <p:cNvSpPr txBox="1"/>
          <p:nvPr/>
        </p:nvSpPr>
        <p:spPr>
          <a:xfrm>
            <a:off x="2171279" y="3808624"/>
            <a:ext cx="6696744" cy="830997"/>
          </a:xfrm>
          <a:prstGeom prst="rect">
            <a:avLst/>
          </a:prstGeom>
          <a:noFill/>
        </p:spPr>
        <p:txBody>
          <a:bodyPr wrap="square" rtlCol="0">
            <a:spAutoFit/>
          </a:bodyPr>
          <a:lstStyle/>
          <a:p>
            <a:pPr fontAlgn="base">
              <a:spcBef>
                <a:spcPct val="0"/>
              </a:spcBef>
              <a:spcAft>
                <a:spcPct val="0"/>
              </a:spcAft>
            </a:pPr>
            <a:r>
              <a:rPr lang="zh-TW" altLang="zh-TW" sz="2400" b="1" dirty="0">
                <a:solidFill>
                  <a:srgbClr val="000080">
                    <a:lumMod val="60000"/>
                    <a:lumOff val="40000"/>
                  </a:srgbClr>
                </a:solidFill>
                <a:latin typeface="Arial" charset="0"/>
              </a:rPr>
              <a:t>由胎兒三維超音波影像進行自動頸部透明帶厚度與生長參數量測之研究</a:t>
            </a:r>
          </a:p>
        </p:txBody>
      </p:sp>
      <p:sp>
        <p:nvSpPr>
          <p:cNvPr id="7" name="Sous-titre 2"/>
          <p:cNvSpPr txBox="1">
            <a:spLocks/>
          </p:cNvSpPr>
          <p:nvPr/>
        </p:nvSpPr>
        <p:spPr>
          <a:xfrm>
            <a:off x="2489938" y="5415135"/>
            <a:ext cx="2820783" cy="936104"/>
          </a:xfrm>
          <a:prstGeom prst="rect">
            <a:avLst/>
          </a:prstGeom>
        </p:spPr>
        <p:txBody>
          <a:bodyPr anchor="t"/>
          <a:lstStyle>
            <a:lvl1pPr marL="342900" indent="-342900" algn="l" rtl="0" fontAlgn="base">
              <a:spcBef>
                <a:spcPct val="20000"/>
              </a:spcBef>
              <a:spcAft>
                <a:spcPct val="0"/>
              </a:spcAft>
              <a:buClr>
                <a:srgbClr val="99CC00"/>
              </a:buClr>
              <a:buSzPct val="150000"/>
              <a:buChar char="•"/>
              <a:defRPr sz="2400">
                <a:solidFill>
                  <a:srgbClr val="003399"/>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rgbClr val="003399"/>
                </a:solidFill>
                <a:latin typeface="+mn-lt"/>
              </a:defRPr>
            </a:lvl2pPr>
            <a:lvl3pPr marL="1143000" indent="-228600" algn="l" rtl="0" fontAlgn="base">
              <a:spcBef>
                <a:spcPct val="20000"/>
              </a:spcBef>
              <a:spcAft>
                <a:spcPct val="0"/>
              </a:spcAft>
              <a:buClr>
                <a:srgbClr val="99CC00"/>
              </a:buClr>
              <a:buSzPct val="150000"/>
              <a:buChar char="•"/>
              <a:defRPr>
                <a:solidFill>
                  <a:srgbClr val="003399"/>
                </a:solidFill>
                <a:latin typeface="+mn-lt"/>
              </a:defRPr>
            </a:lvl3pPr>
            <a:lvl4pPr marL="1600200" indent="-228600" algn="l" rtl="0" fontAlgn="base">
              <a:spcBef>
                <a:spcPct val="20000"/>
              </a:spcBef>
              <a:spcAft>
                <a:spcPct val="0"/>
              </a:spcAft>
              <a:buClr>
                <a:srgbClr val="99CC00"/>
              </a:buClr>
              <a:buChar char="–"/>
              <a:defRPr sz="1600">
                <a:solidFill>
                  <a:srgbClr val="003399"/>
                </a:solidFill>
                <a:latin typeface="+mn-lt"/>
              </a:defRPr>
            </a:lvl4pPr>
            <a:lvl5pPr marL="2057400" indent="-228600" algn="l" rtl="0" fontAlgn="base">
              <a:spcBef>
                <a:spcPct val="20000"/>
              </a:spcBef>
              <a:spcAft>
                <a:spcPct val="0"/>
              </a:spcAft>
              <a:buClr>
                <a:srgbClr val="99CC00"/>
              </a:buClr>
              <a:buChar char="»"/>
              <a:defRPr sz="1600">
                <a:solidFill>
                  <a:srgbClr val="003399"/>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pPr marL="0" indent="0">
              <a:buNone/>
            </a:pPr>
            <a:r>
              <a:rPr lang="zh-TW" altLang="en-US" sz="1800" b="1" dirty="0">
                <a:solidFill>
                  <a:srgbClr val="808080"/>
                </a:solidFill>
              </a:rPr>
              <a:t>指導教授：孫永年  博士</a:t>
            </a:r>
            <a:endParaRPr lang="en-US" altLang="zh-TW" sz="1800" b="1" dirty="0">
              <a:solidFill>
                <a:srgbClr val="808080"/>
              </a:solidFill>
            </a:endParaRPr>
          </a:p>
          <a:p>
            <a:pPr marL="0" indent="0">
              <a:buNone/>
            </a:pPr>
            <a:r>
              <a:rPr lang="zh-TW" altLang="en-US" sz="1800" b="1" dirty="0">
                <a:solidFill>
                  <a:srgbClr val="808080"/>
                </a:solidFill>
              </a:rPr>
              <a:t>研究生：吳旻珊</a:t>
            </a:r>
            <a:endParaRPr lang="en-US" altLang="zh-TW" sz="1800" b="1" dirty="0">
              <a:solidFill>
                <a:srgbClr val="808080"/>
              </a:solidFill>
            </a:endParaRPr>
          </a:p>
          <a:p>
            <a:pPr marL="0" indent="0">
              <a:buNone/>
            </a:pPr>
            <a:r>
              <a:rPr lang="en-US" altLang="zh-TW" sz="1800" b="1" dirty="0">
                <a:solidFill>
                  <a:srgbClr val="808080"/>
                </a:solidFill>
              </a:rPr>
              <a:t>2014/07/25</a:t>
            </a:r>
            <a:endParaRPr lang="fr-FR" altLang="zh-TW" sz="1800" b="1" dirty="0">
              <a:solidFill>
                <a:srgbClr val="808080"/>
              </a:solidFill>
            </a:endParaRPr>
          </a:p>
        </p:txBody>
      </p:sp>
      <p:cxnSp>
        <p:nvCxnSpPr>
          <p:cNvPr id="3" name="直線接點 2"/>
          <p:cNvCxnSpPr/>
          <p:nvPr/>
        </p:nvCxnSpPr>
        <p:spPr bwMode="auto">
          <a:xfrm>
            <a:off x="2064336" y="3671457"/>
            <a:ext cx="7869381" cy="0"/>
          </a:xfrm>
          <a:prstGeom prst="line">
            <a:avLst/>
          </a:prstGeom>
          <a:ln/>
          <a:extLst/>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46929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a:t>Introduction</a:t>
            </a:r>
            <a:endParaRPr lang="zh-TW" altLang="en-US" sz="3600" dirty="0"/>
          </a:p>
        </p:txBody>
      </p:sp>
      <p:sp>
        <p:nvSpPr>
          <p:cNvPr id="5" name="內容版面配置區 4"/>
          <p:cNvSpPr>
            <a:spLocks noGrp="1"/>
          </p:cNvSpPr>
          <p:nvPr>
            <p:ph idx="1"/>
          </p:nvPr>
        </p:nvSpPr>
        <p:spPr>
          <a:xfrm>
            <a:off x="2396837" y="1593715"/>
            <a:ext cx="7904019" cy="4974831"/>
          </a:xfrm>
        </p:spPr>
        <p:txBody>
          <a:bodyPr/>
          <a:lstStyle/>
          <a:p>
            <a:pPr algn="just"/>
            <a:r>
              <a:rPr lang="en-US" altLang="zh-TW" sz="2000" dirty="0"/>
              <a:t>Due to </a:t>
            </a:r>
            <a:r>
              <a:rPr lang="en-US" altLang="zh-TW" sz="2000" dirty="0">
                <a:solidFill>
                  <a:schemeClr val="tx1">
                    <a:lumMod val="60000"/>
                    <a:lumOff val="40000"/>
                  </a:schemeClr>
                </a:solidFill>
              </a:rPr>
              <a:t>the low cost</a:t>
            </a:r>
            <a:r>
              <a:rPr lang="en-US" altLang="zh-TW" sz="2000" dirty="0"/>
              <a:t>, </a:t>
            </a:r>
            <a:r>
              <a:rPr lang="en-US" altLang="zh-TW" sz="2000" dirty="0">
                <a:solidFill>
                  <a:schemeClr val="tx1">
                    <a:lumMod val="60000"/>
                    <a:lumOff val="40000"/>
                  </a:schemeClr>
                </a:solidFill>
              </a:rPr>
              <a:t>non-invasive nature </a:t>
            </a:r>
            <a:r>
              <a:rPr lang="en-US" altLang="zh-TW" sz="2000" dirty="0"/>
              <a:t>and </a:t>
            </a:r>
            <a:r>
              <a:rPr lang="en-US" altLang="zh-TW" sz="2000" dirty="0">
                <a:solidFill>
                  <a:schemeClr val="tx1">
                    <a:lumMod val="60000"/>
                    <a:lumOff val="40000"/>
                  </a:schemeClr>
                </a:solidFill>
              </a:rPr>
              <a:t>real-time capability</a:t>
            </a:r>
            <a:r>
              <a:rPr lang="en-US" altLang="zh-TW" sz="2000" dirty="0"/>
              <a:t>, routine ultrasound examination is widely used for the prenatal evaluation of growth.</a:t>
            </a:r>
          </a:p>
          <a:p>
            <a:r>
              <a:rPr lang="en-US" altLang="zh-TW" sz="2000" dirty="0"/>
              <a:t>First-trimester </a:t>
            </a:r>
            <a:r>
              <a:rPr lang="en-US" altLang="zh-TW" sz="2000" b="1" dirty="0"/>
              <a:t>nuchal translucency thickness (NTT) measurement</a:t>
            </a:r>
            <a:r>
              <a:rPr lang="en-US" altLang="zh-TW" sz="2000" dirty="0"/>
              <a:t> at 11 to 13</a:t>
            </a:r>
            <a:r>
              <a:rPr lang="en-US" altLang="zh-TW" sz="2000" baseline="30000" dirty="0"/>
              <a:t>+6</a:t>
            </a:r>
            <a:r>
              <a:rPr lang="en-US" altLang="zh-TW" sz="2000" dirty="0"/>
              <a:t> weeks of gestation has become a standard technique for </a:t>
            </a:r>
            <a:r>
              <a:rPr lang="en-US" altLang="zh-TW" sz="2000" dirty="0">
                <a:solidFill>
                  <a:schemeClr val="tx1">
                    <a:lumMod val="60000"/>
                    <a:lumOff val="40000"/>
                  </a:schemeClr>
                </a:solidFill>
              </a:rPr>
              <a:t>the risk assessment of chromosomal abnormalities</a:t>
            </a:r>
            <a:r>
              <a:rPr lang="en-US" altLang="zh-TW" sz="2000" dirty="0"/>
              <a:t>. </a:t>
            </a:r>
          </a:p>
          <a:p>
            <a:r>
              <a:rPr lang="en-US" altLang="zh-TW" sz="1800" dirty="0">
                <a:solidFill>
                  <a:schemeClr val="tx1">
                    <a:lumMod val="60000"/>
                    <a:lumOff val="40000"/>
                  </a:schemeClr>
                </a:solidFill>
              </a:rPr>
              <a:t>Nuchal translucency (NT) </a:t>
            </a:r>
            <a:r>
              <a:rPr lang="en-US" altLang="zh-TW" sz="1800" dirty="0"/>
              <a:t>is the subcutaneous fluid filled space between the back of the neck of a fetus and the overlying skin. </a:t>
            </a:r>
            <a:r>
              <a:rPr lang="en-US" altLang="zh-TW" sz="1800" dirty="0">
                <a:solidFill>
                  <a:schemeClr val="tx1">
                    <a:lumMod val="60000"/>
                    <a:lumOff val="40000"/>
                  </a:schemeClr>
                </a:solidFill>
              </a:rPr>
              <a:t>Increased NT </a:t>
            </a:r>
            <a:r>
              <a:rPr lang="en-US" altLang="zh-TW" sz="1800" dirty="0"/>
              <a:t>is proven as the indication associated with trisomy 21 and many other fetal defects, genetic syndromes and adverse pregnancy outcome. </a:t>
            </a:r>
            <a:endParaRPr lang="en-US" altLang="zh-TW" sz="2000" dirty="0">
              <a:solidFill>
                <a:schemeClr val="tx1">
                  <a:lumMod val="60000"/>
                  <a:lumOff val="40000"/>
                </a:schemeClr>
              </a:solidFill>
            </a:endParaRPr>
          </a:p>
          <a:p>
            <a:endParaRPr lang="en-US" altLang="zh-TW" sz="2000" dirty="0"/>
          </a:p>
          <a:p>
            <a:endParaRPr lang="en-US" altLang="zh-TW" sz="2000"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794" y="4754714"/>
            <a:ext cx="4019551"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964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a:t>Introduction</a:t>
            </a:r>
            <a:endParaRPr lang="zh-TW" altLang="en-US" sz="3600" dirty="0"/>
          </a:p>
        </p:txBody>
      </p:sp>
      <p:sp>
        <p:nvSpPr>
          <p:cNvPr id="5" name="內容版面配置區 4"/>
          <p:cNvSpPr>
            <a:spLocks noGrp="1"/>
          </p:cNvSpPr>
          <p:nvPr>
            <p:ph idx="1"/>
          </p:nvPr>
        </p:nvSpPr>
        <p:spPr>
          <a:xfrm>
            <a:off x="2396837" y="1593715"/>
            <a:ext cx="7904019" cy="4974831"/>
          </a:xfrm>
        </p:spPr>
        <p:txBody>
          <a:bodyPr/>
          <a:lstStyle/>
          <a:p>
            <a:r>
              <a:rPr lang="en-US" altLang="zh-TW" sz="2200" dirty="0"/>
              <a:t>There are several parameters associated with fetal growth.</a:t>
            </a:r>
          </a:p>
          <a:p>
            <a:endParaRPr lang="en-US" altLang="zh-TW" sz="2000" b="1" dirty="0"/>
          </a:p>
          <a:p>
            <a:r>
              <a:rPr lang="en-US" altLang="zh-TW" sz="2200" b="1" dirty="0"/>
              <a:t>Crown-rump length (CRL) measurement </a:t>
            </a:r>
            <a:r>
              <a:rPr lang="en-US" altLang="zh-TW" sz="2200" dirty="0"/>
              <a:t>is considered as a more reliable tool of </a:t>
            </a:r>
            <a:r>
              <a:rPr lang="en-US" altLang="zh-TW" sz="2200" dirty="0">
                <a:solidFill>
                  <a:schemeClr val="tx1">
                    <a:lumMod val="60000"/>
                    <a:lumOff val="40000"/>
                  </a:schemeClr>
                </a:solidFill>
              </a:rPr>
              <a:t>the estimation of the gestational age (GA).</a:t>
            </a:r>
          </a:p>
          <a:p>
            <a:endParaRPr lang="en-US" altLang="zh-TW" sz="2200" dirty="0"/>
          </a:p>
          <a:p>
            <a:r>
              <a:rPr lang="en-US" altLang="zh-TW" sz="2200" dirty="0"/>
              <a:t>When combined with a maternal age (CRL between 45 and 84 mm), NTT can provide an effective tool of </a:t>
            </a:r>
            <a:r>
              <a:rPr lang="en-US" altLang="zh-TW" sz="2200" dirty="0">
                <a:solidFill>
                  <a:schemeClr val="tx1">
                    <a:lumMod val="60000"/>
                    <a:lumOff val="40000"/>
                  </a:schemeClr>
                </a:solidFill>
              </a:rPr>
              <a:t>screening Down syndrome.</a:t>
            </a:r>
          </a:p>
          <a:p>
            <a:endParaRPr lang="en-US" altLang="zh-TW" sz="2000" dirty="0"/>
          </a:p>
          <a:p>
            <a:r>
              <a:rPr lang="en-US" altLang="zh-TW" sz="2200" dirty="0"/>
              <a:t>Otherwise,  </a:t>
            </a:r>
            <a:r>
              <a:rPr lang="en-US" altLang="zh-TW" sz="2200" dirty="0">
                <a:solidFill>
                  <a:schemeClr val="tx1">
                    <a:lumMod val="60000"/>
                    <a:lumOff val="40000"/>
                  </a:schemeClr>
                </a:solidFill>
              </a:rPr>
              <a:t>bilateral parietal diameter (BPD), head circumference (HC), and abdominal circumference (AC) </a:t>
            </a:r>
            <a:r>
              <a:rPr lang="en-US" altLang="zh-TW" sz="2200" dirty="0"/>
              <a:t>also provide an effective tool as well for the assessments of chromosomal abnormalities and growth restrictions.</a:t>
            </a:r>
          </a:p>
          <a:p>
            <a:endParaRPr lang="en-US" altLang="zh-TW" sz="2200" dirty="0">
              <a:solidFill>
                <a:schemeClr val="tx1">
                  <a:lumMod val="60000"/>
                  <a:lumOff val="40000"/>
                </a:schemeClr>
              </a:solidFill>
            </a:endParaRPr>
          </a:p>
          <a:p>
            <a:endParaRPr lang="en-US" altLang="zh-TW" sz="2200" dirty="0"/>
          </a:p>
          <a:p>
            <a:endParaRPr lang="en-US" altLang="zh-TW" sz="2200" dirty="0"/>
          </a:p>
        </p:txBody>
      </p:sp>
    </p:spTree>
    <p:extLst>
      <p:ext uri="{BB962C8B-B14F-4D97-AF65-F5344CB8AC3E}">
        <p14:creationId xmlns:p14="http://schemas.microsoft.com/office/powerpoint/2010/main" val="12323146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a:t>Introduction</a:t>
            </a:r>
            <a:endParaRPr lang="zh-TW" altLang="en-US" sz="3600" dirty="0"/>
          </a:p>
        </p:txBody>
      </p:sp>
      <p:sp>
        <p:nvSpPr>
          <p:cNvPr id="5" name="內容版面配置區 4"/>
          <p:cNvSpPr>
            <a:spLocks noGrp="1"/>
          </p:cNvSpPr>
          <p:nvPr>
            <p:ph idx="1"/>
          </p:nvPr>
        </p:nvSpPr>
        <p:spPr>
          <a:xfrm>
            <a:off x="2396840" y="1593715"/>
            <a:ext cx="7080317" cy="4974831"/>
          </a:xfrm>
        </p:spPr>
        <p:txBody>
          <a:bodyPr/>
          <a:lstStyle/>
          <a:p>
            <a:r>
              <a:rPr lang="en-US" altLang="zh-TW" b="1" dirty="0" smtClean="0"/>
              <a:t>Difficulties</a:t>
            </a:r>
            <a:r>
              <a:rPr lang="en-US" altLang="zh-TW" dirty="0" smtClean="0"/>
              <a:t> of the ultrasound examination</a:t>
            </a:r>
            <a:r>
              <a:rPr lang="zh-TW" altLang="en-US" dirty="0" smtClean="0">
                <a:latin typeface="新細明體"/>
                <a:ea typeface="新細明體"/>
              </a:rPr>
              <a:t>：</a:t>
            </a:r>
            <a:endParaRPr lang="en-US" altLang="zh-TW" dirty="0" smtClean="0">
              <a:latin typeface="新細明體"/>
              <a:ea typeface="新細明體"/>
            </a:endParaRPr>
          </a:p>
          <a:p>
            <a:pPr lvl="1">
              <a:buSzPct val="120000"/>
              <a:buFont typeface="Wingdings" panose="05000000000000000000" pitchFamily="2" charset="2"/>
              <a:buChar char="ü"/>
            </a:pPr>
            <a:r>
              <a:rPr lang="en-US" altLang="zh-TW" dirty="0">
                <a:solidFill>
                  <a:schemeClr val="tx1">
                    <a:lumMod val="60000"/>
                    <a:lumOff val="40000"/>
                  </a:schemeClr>
                </a:solidFill>
              </a:rPr>
              <a:t>The quality of the ultrasound </a:t>
            </a:r>
            <a:r>
              <a:rPr lang="en-US" altLang="zh-TW" dirty="0" smtClean="0">
                <a:solidFill>
                  <a:schemeClr val="tx1">
                    <a:lumMod val="60000"/>
                    <a:lumOff val="40000"/>
                  </a:schemeClr>
                </a:solidFill>
              </a:rPr>
              <a:t>image</a:t>
            </a:r>
            <a:endParaRPr lang="en-US" altLang="zh-TW" dirty="0">
              <a:solidFill>
                <a:schemeClr val="tx1">
                  <a:lumMod val="60000"/>
                  <a:lumOff val="40000"/>
                </a:schemeClr>
              </a:solidFill>
            </a:endParaRPr>
          </a:p>
          <a:p>
            <a:pPr lvl="2"/>
            <a:r>
              <a:rPr lang="en-US" altLang="zh-TW" sz="2000" dirty="0">
                <a:ea typeface="+mn-ea"/>
                <a:cs typeface="+mn-cs"/>
              </a:rPr>
              <a:t>The speckle noise of image</a:t>
            </a:r>
          </a:p>
          <a:p>
            <a:pPr lvl="2"/>
            <a:r>
              <a:rPr lang="en-US" altLang="zh-TW" sz="2000" dirty="0">
                <a:ea typeface="+mn-ea"/>
                <a:cs typeface="+mn-cs"/>
              </a:rPr>
              <a:t>The fuzzy boundary</a:t>
            </a:r>
          </a:p>
          <a:p>
            <a:pPr lvl="2"/>
            <a:r>
              <a:rPr lang="en-US" altLang="zh-TW" sz="2000" dirty="0">
                <a:ea typeface="+mn-ea"/>
                <a:cs typeface="+mn-cs"/>
              </a:rPr>
              <a:t>The weak edge caused by the fetal attachment to the endometrium(</a:t>
            </a:r>
            <a:r>
              <a:rPr lang="zh-TW" altLang="en-US" sz="2000" dirty="0">
                <a:ea typeface="+mn-ea"/>
                <a:cs typeface="+mn-cs"/>
              </a:rPr>
              <a:t>子宮內膜</a:t>
            </a:r>
            <a:r>
              <a:rPr lang="en-US" altLang="zh-TW" sz="2000" dirty="0">
                <a:ea typeface="+mn-ea"/>
                <a:cs typeface="+mn-cs"/>
              </a:rPr>
              <a:t>) tightly</a:t>
            </a:r>
            <a:endParaRPr lang="en-US" altLang="zh-TW" dirty="0" smtClean="0">
              <a:solidFill>
                <a:schemeClr val="tx1">
                  <a:lumMod val="60000"/>
                  <a:lumOff val="40000"/>
                </a:schemeClr>
              </a:solidFill>
              <a:ea typeface="+mn-ea"/>
              <a:cs typeface="+mn-cs"/>
            </a:endParaRPr>
          </a:p>
          <a:p>
            <a:pPr lvl="1">
              <a:buSzPct val="120000"/>
              <a:buFont typeface="Wingdings" panose="05000000000000000000" pitchFamily="2" charset="2"/>
              <a:buChar char="ü"/>
            </a:pPr>
            <a:r>
              <a:rPr lang="en-US" altLang="zh-TW" dirty="0" smtClean="0">
                <a:solidFill>
                  <a:schemeClr val="tx1">
                    <a:lumMod val="60000"/>
                    <a:lumOff val="40000"/>
                  </a:schemeClr>
                </a:solidFill>
                <a:ea typeface="+mn-ea"/>
                <a:cs typeface="+mn-cs"/>
              </a:rPr>
              <a:t>The operators’ experiences</a:t>
            </a:r>
          </a:p>
          <a:p>
            <a:pPr lvl="2">
              <a:buFont typeface="Arial" panose="020B0604020202020204" pitchFamily="34" charset="0"/>
              <a:buChar char="•"/>
            </a:pPr>
            <a:r>
              <a:rPr lang="en-US" altLang="zh-TW" sz="2000" dirty="0">
                <a:ea typeface="+mn-ea"/>
                <a:cs typeface="+mn-cs"/>
              </a:rPr>
              <a:t>The variations between different operators</a:t>
            </a:r>
          </a:p>
          <a:p>
            <a:pPr lvl="2"/>
            <a:r>
              <a:rPr lang="en-US" altLang="zh-TW" sz="2000" dirty="0">
                <a:ea typeface="+mn-ea"/>
                <a:cs typeface="+mn-cs"/>
              </a:rPr>
              <a:t>The technique difficulty in correctly obtaining the fetal </a:t>
            </a:r>
            <a:r>
              <a:rPr lang="en-US" altLang="zh-TW" sz="2000" dirty="0" err="1">
                <a:ea typeface="+mn-ea"/>
                <a:cs typeface="+mn-cs"/>
              </a:rPr>
              <a:t>midsagittal</a:t>
            </a:r>
            <a:r>
              <a:rPr lang="en-US" altLang="zh-TW" sz="2000" dirty="0">
                <a:ea typeface="+mn-ea"/>
                <a:cs typeface="+mn-cs"/>
              </a:rPr>
              <a:t> plane(MSP)</a:t>
            </a:r>
          </a:p>
          <a:p>
            <a:pPr lvl="1"/>
            <a:endParaRPr lang="zh-TW" altLang="en-US" dirty="0"/>
          </a:p>
        </p:txBody>
      </p:sp>
      <p:pic>
        <p:nvPicPr>
          <p:cNvPr id="1026" name="Picture 2" descr="H:\Documents and Settings\Administrator\桌面\Mid-sagittal Plane\2DimgDatabase\bad\06554896_143519_2.bm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flipH="1">
            <a:off x="3881873" y="5390264"/>
            <a:ext cx="2402123" cy="11919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Documents and Settings\Administrator\桌面\VolData\重新編號140514\MSag\Y2011M11D10E01I08.bm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638925" y="5344794"/>
            <a:ext cx="2435803" cy="1282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96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a:t>Introduction</a:t>
            </a:r>
            <a:endParaRPr lang="zh-TW" altLang="en-US" sz="3600" dirty="0"/>
          </a:p>
        </p:txBody>
      </p:sp>
      <p:sp>
        <p:nvSpPr>
          <p:cNvPr id="5" name="內容版面配置區 4"/>
          <p:cNvSpPr>
            <a:spLocks noGrp="1"/>
          </p:cNvSpPr>
          <p:nvPr>
            <p:ph idx="1"/>
          </p:nvPr>
        </p:nvSpPr>
        <p:spPr>
          <a:xfrm>
            <a:off x="2396842" y="1593715"/>
            <a:ext cx="8091777" cy="4974831"/>
          </a:xfrm>
        </p:spPr>
        <p:txBody>
          <a:bodyPr/>
          <a:lstStyle/>
          <a:p>
            <a:r>
              <a:rPr lang="en-US" altLang="zh-TW" sz="2000" dirty="0"/>
              <a:t>We propose an automatic system using 3-D image segmentation approach for fetal evaluation.</a:t>
            </a:r>
          </a:p>
          <a:p>
            <a:endParaRPr lang="en-US" altLang="zh-TW" sz="2000" dirty="0"/>
          </a:p>
          <a:p>
            <a:r>
              <a:rPr lang="en-US" altLang="zh-TW" sz="2000" dirty="0"/>
              <a:t>The are three stages of the automatic system: </a:t>
            </a:r>
            <a:r>
              <a:rPr lang="en-US" altLang="zh-TW" sz="2000" b="1" dirty="0"/>
              <a:t>an automatic detection of Mid-sagittal Plane(MSP),  NTT measurement </a:t>
            </a:r>
            <a:r>
              <a:rPr lang="en-US" altLang="zh-TW" sz="2000" dirty="0"/>
              <a:t>and</a:t>
            </a:r>
            <a:r>
              <a:rPr lang="en-US" altLang="zh-TW" sz="2000" b="1" dirty="0"/>
              <a:t> a model-based segmentation for the measurement of growth parameters.</a:t>
            </a:r>
          </a:p>
          <a:p>
            <a:pPr lvl="1"/>
            <a:r>
              <a:rPr lang="en-US" altLang="zh-TW" sz="1800" dirty="0">
                <a:solidFill>
                  <a:schemeClr val="tx1">
                    <a:lumMod val="60000"/>
                    <a:lumOff val="40000"/>
                  </a:schemeClr>
                </a:solidFill>
              </a:rPr>
              <a:t>MSP detection</a:t>
            </a:r>
            <a:r>
              <a:rPr lang="en-US" altLang="zh-TW" sz="1800" dirty="0"/>
              <a:t> is proposed to obtain the correct MSP, and </a:t>
            </a:r>
            <a:r>
              <a:rPr lang="en-US" altLang="zh-TW" sz="1800" dirty="0">
                <a:solidFill>
                  <a:schemeClr val="tx1">
                    <a:lumMod val="60000"/>
                    <a:lumOff val="40000"/>
                  </a:schemeClr>
                </a:solidFill>
              </a:rPr>
              <a:t>NTT</a:t>
            </a:r>
            <a:r>
              <a:rPr lang="en-US" altLang="zh-TW" sz="1800" dirty="0"/>
              <a:t> will be measured automatically on the MSP using </a:t>
            </a:r>
            <a:r>
              <a:rPr lang="en-US" altLang="zh-TW" sz="1800" dirty="0">
                <a:solidFill>
                  <a:schemeClr val="tx1">
                    <a:lumMod val="60000"/>
                    <a:lumOff val="40000"/>
                  </a:schemeClr>
                </a:solidFill>
              </a:rPr>
              <a:t>an active contour model technique.</a:t>
            </a:r>
          </a:p>
          <a:p>
            <a:pPr lvl="1"/>
            <a:endParaRPr lang="en-US" altLang="zh-TW" sz="1800" dirty="0"/>
          </a:p>
          <a:p>
            <a:pPr lvl="1"/>
            <a:r>
              <a:rPr lang="en-US" altLang="zh-TW" sz="1800" dirty="0"/>
              <a:t>Based on </a:t>
            </a:r>
            <a:r>
              <a:rPr lang="en-US" altLang="zh-TW" sz="1800" dirty="0">
                <a:solidFill>
                  <a:schemeClr val="tx1">
                    <a:lumMod val="60000"/>
                    <a:lumOff val="40000"/>
                  </a:schemeClr>
                </a:solidFill>
              </a:rPr>
              <a:t>the model-based segmentation</a:t>
            </a:r>
            <a:r>
              <a:rPr lang="en-US" altLang="zh-TW" sz="1800" dirty="0"/>
              <a:t>, </a:t>
            </a:r>
            <a:r>
              <a:rPr lang="en-US" altLang="zh-TW" sz="1800" dirty="0">
                <a:solidFill>
                  <a:schemeClr val="tx1">
                    <a:lumMod val="60000"/>
                    <a:lumOff val="40000"/>
                  </a:schemeClr>
                </a:solidFill>
              </a:rPr>
              <a:t>a statistic model </a:t>
            </a:r>
            <a:r>
              <a:rPr lang="en-US" altLang="zh-TW" sz="1800" dirty="0"/>
              <a:t>is firstly constructed from a set of image data, and registered to the 3-D image with the information of the MSP.  Then </a:t>
            </a:r>
            <a:r>
              <a:rPr lang="en-US" altLang="zh-TW" sz="1800" dirty="0">
                <a:solidFill>
                  <a:schemeClr val="tx1">
                    <a:lumMod val="60000"/>
                    <a:lumOff val="40000"/>
                  </a:schemeClr>
                </a:solidFill>
              </a:rPr>
              <a:t>3-D deformation </a:t>
            </a:r>
            <a:r>
              <a:rPr lang="en-US" altLang="zh-TW" sz="1800" dirty="0"/>
              <a:t>is applied on the model to obtain the fetal structure from the 3D ultrasound image. With the predefined feature points, </a:t>
            </a:r>
            <a:r>
              <a:rPr lang="en-US" altLang="zh-TW" sz="1800" dirty="0">
                <a:solidFill>
                  <a:schemeClr val="tx1">
                    <a:lumMod val="60000"/>
                    <a:lumOff val="40000"/>
                  </a:schemeClr>
                </a:solidFill>
              </a:rPr>
              <a:t>other growth parameters </a:t>
            </a:r>
            <a:r>
              <a:rPr lang="en-US" altLang="zh-TW" sz="1800" dirty="0"/>
              <a:t>can be measured automatically.</a:t>
            </a:r>
          </a:p>
        </p:txBody>
      </p:sp>
    </p:spTree>
    <p:extLst>
      <p:ext uri="{BB962C8B-B14F-4D97-AF65-F5344CB8AC3E}">
        <p14:creationId xmlns:p14="http://schemas.microsoft.com/office/powerpoint/2010/main" val="2801498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a:t>Related Work</a:t>
            </a:r>
            <a:endParaRPr lang="zh-TW" altLang="en-US" sz="3600" dirty="0"/>
          </a:p>
        </p:txBody>
      </p:sp>
      <p:sp>
        <p:nvSpPr>
          <p:cNvPr id="5" name="內容版面配置區 4"/>
          <p:cNvSpPr>
            <a:spLocks noGrp="1"/>
          </p:cNvSpPr>
          <p:nvPr>
            <p:ph idx="1"/>
          </p:nvPr>
        </p:nvSpPr>
        <p:spPr>
          <a:xfrm>
            <a:off x="2396842" y="1593715"/>
            <a:ext cx="8091777" cy="4974831"/>
          </a:xfrm>
        </p:spPr>
        <p:txBody>
          <a:bodyPr/>
          <a:lstStyle/>
          <a:p>
            <a:r>
              <a:rPr lang="en-US" altLang="zh-TW" b="1" dirty="0" smtClean="0"/>
              <a:t>Semi-automated system for NTT measurement</a:t>
            </a:r>
          </a:p>
          <a:p>
            <a:pPr lvl="1"/>
            <a:r>
              <a:rPr lang="en-US" altLang="zh-TW" sz="2200" dirty="0"/>
              <a:t>J. </a:t>
            </a:r>
            <a:r>
              <a:rPr lang="en-US" altLang="zh-TW" sz="2200" dirty="0" err="1"/>
              <a:t>Moratalla</a:t>
            </a:r>
            <a:r>
              <a:rPr lang="en-US" altLang="zh-TW" sz="2200" dirty="0"/>
              <a:t> et al. [1] developed a </a:t>
            </a:r>
            <a:r>
              <a:rPr lang="en-US" altLang="zh-TW" sz="2200" dirty="0">
                <a:solidFill>
                  <a:schemeClr val="tx1">
                    <a:lumMod val="60000"/>
                    <a:lumOff val="40000"/>
                  </a:schemeClr>
                </a:solidFill>
              </a:rPr>
              <a:t>semi-automated system</a:t>
            </a:r>
            <a:r>
              <a:rPr lang="en-US" altLang="zh-TW" sz="2200" dirty="0"/>
              <a:t>, that the operator is requested to place an adjustable box at the back of the fetal neck.  Then the boundaries of NT can be detected in the ROI and NTT will be measured automatically.</a:t>
            </a:r>
          </a:p>
          <a:p>
            <a:pPr lvl="1"/>
            <a:endParaRPr lang="en-US" altLang="zh-TW" sz="2200" dirty="0"/>
          </a:p>
          <a:p>
            <a:pPr lvl="1"/>
            <a:r>
              <a:rPr lang="en-US" altLang="zh-TW" sz="2200" dirty="0"/>
              <a:t>S. </a:t>
            </a:r>
            <a:r>
              <a:rPr lang="en-US" altLang="zh-TW" sz="2200" dirty="0" err="1"/>
              <a:t>Nirmala</a:t>
            </a:r>
            <a:r>
              <a:rPr lang="en-US" altLang="zh-TW" sz="2200" dirty="0"/>
              <a:t> et al. [2] presented </a:t>
            </a:r>
            <a:r>
              <a:rPr lang="en-US" altLang="zh-TW" sz="2200" dirty="0">
                <a:solidFill>
                  <a:schemeClr val="tx1">
                    <a:lumMod val="60000"/>
                    <a:lumOff val="40000"/>
                  </a:schemeClr>
                </a:solidFill>
              </a:rPr>
              <a:t>the segmentation of NT region </a:t>
            </a:r>
            <a:r>
              <a:rPr lang="en-US" altLang="zh-TW" sz="2200" dirty="0"/>
              <a:t>by the mean shift analysis and canny operators. the exact thickness has been estimated using Blob analysis</a:t>
            </a:r>
          </a:p>
          <a:p>
            <a:pPr lvl="1"/>
            <a:endParaRPr lang="en-US" altLang="zh-TW" dirty="0" smtClean="0"/>
          </a:p>
          <a:p>
            <a:pPr marL="0" indent="0">
              <a:buNone/>
            </a:pPr>
            <a:endParaRPr lang="en-US" altLang="zh-TW" dirty="0" smtClean="0"/>
          </a:p>
          <a:p>
            <a:pPr lvl="1"/>
            <a:endParaRPr lang="zh-TW" altLang="en-US" dirty="0"/>
          </a:p>
        </p:txBody>
      </p:sp>
    </p:spTree>
    <p:extLst>
      <p:ext uri="{BB962C8B-B14F-4D97-AF65-F5344CB8AC3E}">
        <p14:creationId xmlns:p14="http://schemas.microsoft.com/office/powerpoint/2010/main" val="22997421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a:t>Related Work</a:t>
            </a:r>
            <a:endParaRPr lang="zh-TW" altLang="en-US" sz="3600" dirty="0"/>
          </a:p>
        </p:txBody>
      </p:sp>
      <p:sp>
        <p:nvSpPr>
          <p:cNvPr id="5" name="內容版面配置區 4"/>
          <p:cNvSpPr>
            <a:spLocks noGrp="1"/>
          </p:cNvSpPr>
          <p:nvPr>
            <p:ph idx="1"/>
          </p:nvPr>
        </p:nvSpPr>
        <p:spPr>
          <a:xfrm>
            <a:off x="668340" y="1708012"/>
            <a:ext cx="11312165" cy="3295696"/>
          </a:xfrm>
        </p:spPr>
        <p:txBody>
          <a:bodyPr/>
          <a:lstStyle/>
          <a:p>
            <a:r>
              <a:rPr lang="en-US" altLang="zh-TW" b="1" dirty="0" smtClean="0"/>
              <a:t>Model-based Segmentation</a:t>
            </a:r>
          </a:p>
          <a:p>
            <a:pPr lvl="1">
              <a:spcAft>
                <a:spcPts val="300"/>
              </a:spcAft>
            </a:pPr>
            <a:r>
              <a:rPr lang="en-US" altLang="zh-TW" sz="2400" dirty="0"/>
              <a:t>H.C. Chen et al. </a:t>
            </a:r>
            <a:r>
              <a:rPr lang="en-US" altLang="zh-TW" sz="2400" dirty="0" smtClean="0"/>
              <a:t>proposed </a:t>
            </a:r>
            <a:r>
              <a:rPr lang="en-US" altLang="zh-TW" sz="2400" dirty="0">
                <a:solidFill>
                  <a:schemeClr val="tx1">
                    <a:lumMod val="60000"/>
                    <a:lumOff val="40000"/>
                  </a:schemeClr>
                </a:solidFill>
              </a:rPr>
              <a:t>a segmentation based on the phantom head model </a:t>
            </a:r>
            <a:r>
              <a:rPr lang="en-US" altLang="zh-TW" sz="2400" dirty="0"/>
              <a:t>to measure the craniofacial parameters from 3D fetal ultrasound images of </a:t>
            </a:r>
            <a:r>
              <a:rPr lang="en-US" altLang="zh-TW" sz="2400" dirty="0">
                <a:solidFill>
                  <a:schemeClr val="tx1">
                    <a:lumMod val="60000"/>
                    <a:lumOff val="40000"/>
                  </a:schemeClr>
                </a:solidFill>
              </a:rPr>
              <a:t>second-trimester</a:t>
            </a:r>
            <a:r>
              <a:rPr lang="en-US" altLang="zh-TW" sz="2400" dirty="0"/>
              <a:t>. </a:t>
            </a:r>
            <a:r>
              <a:rPr lang="en-US" altLang="zh-TW" sz="2400" dirty="0" smtClean="0"/>
              <a:t>(Ultrasound </a:t>
            </a:r>
            <a:r>
              <a:rPr lang="en-US" altLang="zh-TW" sz="2400" dirty="0"/>
              <a:t>in Med. &amp; Biol.  Vol.22, No. 8, pp. 1005-1013, Aug. </a:t>
            </a:r>
            <a:r>
              <a:rPr lang="en-US" altLang="zh-TW" sz="2400" dirty="0" smtClean="0"/>
              <a:t>2012)</a:t>
            </a:r>
            <a:endParaRPr lang="en-US" altLang="zh-TW" sz="2400" dirty="0"/>
          </a:p>
          <a:p>
            <a:pPr lvl="1">
              <a:spcAft>
                <a:spcPts val="300"/>
              </a:spcAft>
            </a:pPr>
            <a:r>
              <a:rPr lang="en-US" altLang="zh-TW" sz="2400" dirty="0"/>
              <a:t>P.Y. Tsai et al. </a:t>
            </a:r>
            <a:r>
              <a:rPr lang="en-US" altLang="zh-TW" sz="2400" dirty="0" smtClean="0"/>
              <a:t>proposed </a:t>
            </a:r>
            <a:r>
              <a:rPr lang="en-US" altLang="zh-TW" sz="2400" dirty="0" smtClean="0">
                <a:solidFill>
                  <a:schemeClr val="tx1">
                    <a:lumMod val="60000"/>
                    <a:lumOff val="40000"/>
                  </a:schemeClr>
                </a:solidFill>
              </a:rPr>
              <a:t>a </a:t>
            </a:r>
            <a:r>
              <a:rPr lang="en-US" altLang="zh-TW" sz="2400" dirty="0">
                <a:solidFill>
                  <a:schemeClr val="tx1">
                    <a:lumMod val="60000"/>
                    <a:lumOff val="40000"/>
                  </a:schemeClr>
                </a:solidFill>
              </a:rPr>
              <a:t>model-based segmentation method </a:t>
            </a:r>
            <a:r>
              <a:rPr lang="en-US" altLang="zh-TW" sz="2400" dirty="0"/>
              <a:t>to automatically segment the fetal head and trunk </a:t>
            </a:r>
            <a:r>
              <a:rPr lang="en-US" altLang="zh-TW" sz="2400" dirty="0" smtClean="0"/>
              <a:t>structures </a:t>
            </a:r>
            <a:r>
              <a:rPr lang="en-US" altLang="zh-TW" sz="2400" dirty="0"/>
              <a:t>which assist to measure the fetal parameters for clinical evaluations in the ﬁrst-trimester. </a:t>
            </a:r>
            <a:r>
              <a:rPr lang="en-US" altLang="zh-TW" sz="2400" dirty="0" smtClean="0"/>
              <a:t>(Ultrasound </a:t>
            </a:r>
            <a:r>
              <a:rPr lang="en-US" altLang="zh-TW" sz="2400" dirty="0" err="1"/>
              <a:t>Obstet</a:t>
            </a:r>
            <a:r>
              <a:rPr lang="en-US" altLang="zh-TW" sz="2400" dirty="0"/>
              <a:t> </a:t>
            </a:r>
            <a:r>
              <a:rPr lang="en-US" altLang="zh-TW" sz="2400" dirty="0" err="1"/>
              <a:t>Gynecol</a:t>
            </a:r>
            <a:r>
              <a:rPr lang="en-US" altLang="zh-TW" sz="2400" dirty="0"/>
              <a:t>  2013; 42: </a:t>
            </a:r>
            <a:r>
              <a:rPr lang="en-US" altLang="zh-TW" sz="2400" dirty="0" smtClean="0"/>
              <a:t>154–155)</a:t>
            </a:r>
            <a:endParaRPr lang="en-US" altLang="zh-TW" sz="2400" dirty="0"/>
          </a:p>
          <a:p>
            <a:pPr lvl="1">
              <a:spcAft>
                <a:spcPts val="300"/>
              </a:spcAft>
            </a:pPr>
            <a:endParaRPr lang="en-US" altLang="zh-TW" sz="2400" dirty="0"/>
          </a:p>
          <a:p>
            <a:pPr lvl="1"/>
            <a:endParaRPr lang="zh-TW" altLang="en-US" dirty="0"/>
          </a:p>
        </p:txBody>
      </p:sp>
    </p:spTree>
    <p:extLst>
      <p:ext uri="{BB962C8B-B14F-4D97-AF65-F5344CB8AC3E}">
        <p14:creationId xmlns:p14="http://schemas.microsoft.com/office/powerpoint/2010/main" val="3549231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1996817" y="836622"/>
            <a:ext cx="346761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kumimoji="1" lang="zh-TW" altLang="en-US" sz="3200" b="1">
                <a:solidFill>
                  <a:srgbClr val="336699"/>
                </a:solidFill>
                <a:effectLst>
                  <a:outerShdw blurRad="38100" dist="38100" dir="2700000" algn="tl">
                    <a:srgbClr val="C0C0C0"/>
                  </a:outerShdw>
                </a:effectLst>
                <a:latin typeface="標楷體" panose="03000509000000000000" pitchFamily="65" charset="-120"/>
                <a:ea typeface="標楷體" panose="03000509000000000000" pitchFamily="65" charset="-120"/>
              </a:rPr>
              <a:t>簡介  </a:t>
            </a:r>
            <a:r>
              <a:rPr kumimoji="1" lang="zh-TW" altLang="en-US" sz="3200" b="1" u="sng">
                <a:solidFill>
                  <a:srgbClr val="336699"/>
                </a:solidFill>
                <a:effectLst>
                  <a:outerShdw blurRad="38100" dist="38100" dir="2700000" algn="tl">
                    <a:srgbClr val="C0C0C0"/>
                  </a:outerShdw>
                </a:effectLst>
                <a:latin typeface="標楷體" panose="03000509000000000000" pitchFamily="65" charset="-120"/>
                <a:ea typeface="標楷體" panose="03000509000000000000" pitchFamily="65" charset="-120"/>
              </a:rPr>
              <a:t>孫永年教授</a:t>
            </a:r>
          </a:p>
        </p:txBody>
      </p:sp>
      <p:sp>
        <p:nvSpPr>
          <p:cNvPr id="120835" name="Text Box 3"/>
          <p:cNvSpPr txBox="1">
            <a:spLocks noChangeArrowheads="1"/>
          </p:cNvSpPr>
          <p:nvPr/>
        </p:nvSpPr>
        <p:spPr bwMode="auto">
          <a:xfrm>
            <a:off x="3352801" y="3708409"/>
            <a:ext cx="6146234"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kumimoji="1">
                <a:solidFill>
                  <a:schemeClr val="tx1"/>
                </a:solidFill>
                <a:latin typeface="Arial" panose="020B0604020202020204" pitchFamily="34" charset="0"/>
                <a:ea typeface="新細明體" panose="02020500000000000000" pitchFamily="18" charset="-120"/>
              </a:defRPr>
            </a:lvl1pPr>
            <a:lvl2pPr marL="914400" indent="-457200">
              <a:defRPr kumimoji="1">
                <a:solidFill>
                  <a:schemeClr val="tx1"/>
                </a:solidFill>
                <a:latin typeface="Arial" panose="020B0604020202020204" pitchFamily="34" charset="0"/>
                <a:ea typeface="新細明體" panose="02020500000000000000" pitchFamily="18" charset="-120"/>
              </a:defRPr>
            </a:lvl2pPr>
            <a:lvl3pPr marL="1371600" indent="-457200">
              <a:defRPr kumimoji="1">
                <a:solidFill>
                  <a:schemeClr val="tx1"/>
                </a:solidFill>
                <a:latin typeface="Arial" panose="020B0604020202020204" pitchFamily="34" charset="0"/>
                <a:ea typeface="新細明體" panose="02020500000000000000" pitchFamily="18" charset="-120"/>
              </a:defRPr>
            </a:lvl3pPr>
            <a:lvl4pPr marL="1828800" indent="-457200">
              <a:defRPr kumimoji="1">
                <a:solidFill>
                  <a:schemeClr val="tx1"/>
                </a:solidFill>
                <a:latin typeface="Arial" panose="020B0604020202020204" pitchFamily="34" charset="0"/>
                <a:ea typeface="新細明體" panose="02020500000000000000" pitchFamily="18" charset="-120"/>
              </a:defRPr>
            </a:lvl4pPr>
            <a:lvl5pPr marL="2286000" indent="-457200">
              <a:defRPr kumimoji="1">
                <a:solidFill>
                  <a:schemeClr val="tx1"/>
                </a:solidFill>
                <a:latin typeface="Arial" panose="020B0604020202020204" pitchFamily="34" charset="0"/>
                <a:ea typeface="新細明體" panose="02020500000000000000" pitchFamily="18" charset="-120"/>
              </a:defRPr>
            </a:lvl5pPr>
            <a:lvl6pPr marL="27432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004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6576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148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fontAlgn="base">
              <a:spcBef>
                <a:spcPct val="0"/>
              </a:spcBef>
              <a:spcAft>
                <a:spcPct val="0"/>
              </a:spcAft>
            </a:pPr>
            <a:r>
              <a:rPr lang="zh-TW" altLang="en-US" sz="2000" b="1">
                <a:solidFill>
                  <a:srgbClr val="000000"/>
                </a:solidFill>
                <a:effectLst>
                  <a:outerShdw blurRad="38100" dist="38100" dir="2700000" algn="tl">
                    <a:srgbClr val="C0C0C0"/>
                  </a:outerShdw>
                </a:effectLst>
              </a:rPr>
              <a:t>國立成功大學特聘教授   </a:t>
            </a:r>
            <a:r>
              <a:rPr lang="en-US" altLang="zh-TW" sz="2000" b="1">
                <a:solidFill>
                  <a:srgbClr val="000000"/>
                </a:solidFill>
                <a:effectLst>
                  <a:outerShdw blurRad="38100" dist="38100" dir="2700000" algn="tl">
                    <a:srgbClr val="C0C0C0"/>
                  </a:outerShdw>
                </a:effectLst>
              </a:rPr>
              <a:t>(2002~</a:t>
            </a:r>
            <a:r>
              <a:rPr lang="zh-TW" altLang="en-US" sz="2000" b="1">
                <a:solidFill>
                  <a:srgbClr val="000000"/>
                </a:solidFill>
                <a:effectLst>
                  <a:outerShdw blurRad="38100" dist="38100" dir="2700000" algn="tl">
                    <a:srgbClr val="C0C0C0"/>
                  </a:outerShdw>
                </a:effectLst>
              </a:rPr>
              <a:t>現在</a:t>
            </a:r>
            <a:r>
              <a:rPr lang="en-US" altLang="zh-TW" sz="2000" b="1">
                <a:solidFill>
                  <a:srgbClr val="000000"/>
                </a:solidFill>
                <a:effectLst>
                  <a:outerShdw blurRad="38100" dist="38100" dir="2700000" algn="tl">
                    <a:srgbClr val="C0C0C0"/>
                  </a:outerShdw>
                </a:effectLst>
              </a:rPr>
              <a:t>)</a:t>
            </a:r>
          </a:p>
          <a:p>
            <a:pPr fontAlgn="base">
              <a:spcBef>
                <a:spcPct val="0"/>
              </a:spcBef>
              <a:spcAft>
                <a:spcPct val="0"/>
              </a:spcAft>
            </a:pPr>
            <a:r>
              <a:rPr lang="zh-TW" altLang="en-US" b="1">
                <a:solidFill>
                  <a:srgbClr val="000000"/>
                </a:solidFill>
                <a:effectLst>
                  <a:outerShdw blurRad="38100" dist="38100" dir="2700000" algn="tl">
                    <a:srgbClr val="C0C0C0"/>
                  </a:outerShdw>
                </a:effectLst>
              </a:rPr>
              <a:t>國立屏東商業技術學院教授兼副校長   </a:t>
            </a:r>
            <a:r>
              <a:rPr lang="en-US" altLang="zh-TW" b="1">
                <a:solidFill>
                  <a:srgbClr val="000000"/>
                </a:solidFill>
                <a:effectLst>
                  <a:outerShdw blurRad="38100" dist="38100" dir="2700000" algn="tl">
                    <a:srgbClr val="C0C0C0"/>
                  </a:outerShdw>
                </a:effectLst>
              </a:rPr>
              <a:t>(2009.8~2010.7)</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國立成功大學資訊工程學系 主任兼所長 </a:t>
            </a:r>
            <a:r>
              <a:rPr lang="en-US" altLang="zh-TW" sz="2000" b="1">
                <a:solidFill>
                  <a:srgbClr val="000000"/>
                </a:solidFill>
                <a:effectLst>
                  <a:outerShdw blurRad="38100" dist="38100" dir="2700000" algn="tl">
                    <a:srgbClr val="C0C0C0"/>
                  </a:outerShdw>
                </a:effectLst>
              </a:rPr>
              <a:t>(1996~1999)</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國立成功大學資訊工程研究所 教授  </a:t>
            </a:r>
            <a:r>
              <a:rPr lang="en-US" altLang="zh-TW" sz="2000" b="1">
                <a:solidFill>
                  <a:srgbClr val="000000"/>
                </a:solidFill>
                <a:effectLst>
                  <a:outerShdw blurRad="38100" dist="38100" dir="2700000" algn="tl">
                    <a:srgbClr val="C0C0C0"/>
                  </a:outerShdw>
                </a:effectLst>
              </a:rPr>
              <a:t>(1993~</a:t>
            </a:r>
            <a:r>
              <a:rPr lang="zh-TW" altLang="en-US" sz="2000" b="1">
                <a:solidFill>
                  <a:srgbClr val="000000"/>
                </a:solidFill>
                <a:effectLst>
                  <a:outerShdw blurRad="38100" dist="38100" dir="2700000" algn="tl">
                    <a:srgbClr val="C0C0C0"/>
                  </a:outerShdw>
                </a:effectLst>
              </a:rPr>
              <a:t>現在</a:t>
            </a:r>
            <a:r>
              <a:rPr lang="en-US" altLang="zh-TW" sz="2000" b="1">
                <a:solidFill>
                  <a:srgbClr val="000000"/>
                </a:solidFill>
                <a:effectLst>
                  <a:outerShdw blurRad="38100" dist="38100" dir="2700000" algn="tl">
                    <a:srgbClr val="C0C0C0"/>
                  </a:outerShdw>
                </a:effectLst>
              </a:rPr>
              <a:t>)</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國立成功大學資訊工程研究所 副教授 </a:t>
            </a:r>
            <a:r>
              <a:rPr lang="en-US" altLang="zh-TW" sz="2000" b="1">
                <a:solidFill>
                  <a:srgbClr val="000000"/>
                </a:solidFill>
                <a:effectLst>
                  <a:outerShdw blurRad="38100" dist="38100" dir="2700000" algn="tl">
                    <a:srgbClr val="C0C0C0"/>
                  </a:outerShdw>
                </a:effectLst>
              </a:rPr>
              <a:t>(1989~1993)</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布魯海克芬國家實驗室 助理研究員</a:t>
            </a:r>
            <a:r>
              <a:rPr lang="en-US" altLang="zh-TW" sz="2000" b="1">
                <a:solidFill>
                  <a:srgbClr val="000000"/>
                </a:solidFill>
                <a:effectLst>
                  <a:outerShdw blurRad="38100" dist="38100" dir="2700000" algn="tl">
                    <a:srgbClr val="C0C0C0"/>
                  </a:outerShdw>
                </a:effectLst>
              </a:rPr>
              <a:t>(1987~1989)</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台灣塑膠公司 仁武電儀處工程師</a:t>
            </a:r>
            <a:r>
              <a:rPr lang="en-US" altLang="zh-TW" sz="2000" b="1">
                <a:solidFill>
                  <a:srgbClr val="000000"/>
                </a:solidFill>
                <a:effectLst>
                  <a:outerShdw blurRad="38100" dist="38100" dir="2700000" algn="tl">
                    <a:srgbClr val="C0C0C0"/>
                  </a:outerShdw>
                </a:effectLst>
              </a:rPr>
              <a:t>(1980~1981)</a:t>
            </a:r>
          </a:p>
        </p:txBody>
      </p:sp>
      <p:sp>
        <p:nvSpPr>
          <p:cNvPr id="120836" name="Text Box 4"/>
          <p:cNvSpPr txBox="1">
            <a:spLocks noChangeArrowheads="1"/>
          </p:cNvSpPr>
          <p:nvPr/>
        </p:nvSpPr>
        <p:spPr bwMode="auto">
          <a:xfrm>
            <a:off x="3338514" y="1773240"/>
            <a:ext cx="467307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kumimoji="1">
                <a:solidFill>
                  <a:schemeClr val="tx1"/>
                </a:solidFill>
                <a:latin typeface="Arial" panose="020B0604020202020204" pitchFamily="34" charset="0"/>
                <a:ea typeface="新細明體" panose="02020500000000000000" pitchFamily="18" charset="-120"/>
              </a:defRPr>
            </a:lvl1pPr>
            <a:lvl2pPr marL="914400" indent="-457200">
              <a:defRPr kumimoji="1">
                <a:solidFill>
                  <a:schemeClr val="tx1"/>
                </a:solidFill>
                <a:latin typeface="Arial" panose="020B0604020202020204" pitchFamily="34" charset="0"/>
                <a:ea typeface="新細明體" panose="02020500000000000000" pitchFamily="18" charset="-120"/>
              </a:defRPr>
            </a:lvl2pPr>
            <a:lvl3pPr marL="1371600" indent="-457200">
              <a:defRPr kumimoji="1">
                <a:solidFill>
                  <a:schemeClr val="tx1"/>
                </a:solidFill>
                <a:latin typeface="Arial" panose="020B0604020202020204" pitchFamily="34" charset="0"/>
                <a:ea typeface="新細明體" panose="02020500000000000000" pitchFamily="18" charset="-120"/>
              </a:defRPr>
            </a:lvl3pPr>
            <a:lvl4pPr marL="1828800" indent="-457200">
              <a:defRPr kumimoji="1">
                <a:solidFill>
                  <a:schemeClr val="tx1"/>
                </a:solidFill>
                <a:latin typeface="Arial" panose="020B0604020202020204" pitchFamily="34" charset="0"/>
                <a:ea typeface="新細明體" panose="02020500000000000000" pitchFamily="18" charset="-120"/>
              </a:defRPr>
            </a:lvl4pPr>
            <a:lvl5pPr marL="2286000" indent="-457200">
              <a:defRPr kumimoji="1">
                <a:solidFill>
                  <a:schemeClr val="tx1"/>
                </a:solidFill>
                <a:latin typeface="Arial" panose="020B0604020202020204" pitchFamily="34" charset="0"/>
                <a:ea typeface="新細明體" panose="02020500000000000000" pitchFamily="18" charset="-120"/>
              </a:defRPr>
            </a:lvl5pPr>
            <a:lvl6pPr marL="27432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004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6576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148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fontAlgn="base">
              <a:spcBef>
                <a:spcPct val="0"/>
              </a:spcBef>
              <a:spcAft>
                <a:spcPct val="0"/>
              </a:spcAft>
            </a:pPr>
            <a:r>
              <a:rPr lang="zh-TW" altLang="en-US" sz="2000" b="1">
                <a:solidFill>
                  <a:srgbClr val="000000"/>
                </a:solidFill>
                <a:effectLst>
                  <a:outerShdw blurRad="38100" dist="38100" dir="2700000" algn="tl">
                    <a:srgbClr val="C0C0C0"/>
                  </a:outerShdw>
                </a:effectLst>
              </a:rPr>
              <a:t>匹茲堡大學電機電腦工程博士（</a:t>
            </a:r>
            <a:r>
              <a:rPr lang="en-US" altLang="zh-TW" sz="2000" b="1">
                <a:solidFill>
                  <a:srgbClr val="000000"/>
                </a:solidFill>
                <a:effectLst>
                  <a:outerShdw blurRad="38100" dist="38100" dir="2700000" algn="tl">
                    <a:srgbClr val="C0C0C0"/>
                  </a:outerShdw>
                </a:effectLst>
              </a:rPr>
              <a:t>1987</a:t>
            </a:r>
            <a:r>
              <a:rPr lang="zh-TW" altLang="en-US" sz="2000" b="1">
                <a:solidFill>
                  <a:srgbClr val="000000"/>
                </a:solidFill>
                <a:effectLst>
                  <a:outerShdw blurRad="38100" dist="38100" dir="2700000" algn="tl">
                    <a:srgbClr val="C0C0C0"/>
                  </a:outerShdw>
                </a:effectLst>
              </a:rPr>
              <a:t>） </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匹茲堡大學電機電腦工程碩士（</a:t>
            </a:r>
            <a:r>
              <a:rPr lang="en-US" altLang="zh-TW" sz="2000" b="1">
                <a:solidFill>
                  <a:srgbClr val="000000"/>
                </a:solidFill>
                <a:effectLst>
                  <a:outerShdw blurRad="38100" dist="38100" dir="2700000" algn="tl">
                    <a:srgbClr val="C0C0C0"/>
                  </a:outerShdw>
                </a:effectLst>
              </a:rPr>
              <a:t>1983</a:t>
            </a:r>
            <a:r>
              <a:rPr lang="zh-TW" altLang="en-US" sz="2000" b="1">
                <a:solidFill>
                  <a:srgbClr val="000000"/>
                </a:solidFill>
                <a:effectLst>
                  <a:outerShdw blurRad="38100" dist="38100" dir="2700000" algn="tl">
                    <a:srgbClr val="C0C0C0"/>
                  </a:outerShdw>
                </a:effectLst>
              </a:rPr>
              <a:t>） </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交通大學控制工程學士 （</a:t>
            </a:r>
            <a:r>
              <a:rPr lang="en-US" altLang="zh-TW" sz="2000" b="1">
                <a:solidFill>
                  <a:srgbClr val="000000"/>
                </a:solidFill>
                <a:effectLst>
                  <a:outerShdw blurRad="38100" dist="38100" dir="2700000" algn="tl">
                    <a:srgbClr val="C0C0C0"/>
                  </a:outerShdw>
                </a:effectLst>
              </a:rPr>
              <a:t>1978</a:t>
            </a:r>
            <a:r>
              <a:rPr lang="zh-TW" altLang="en-US" sz="2000" b="1">
                <a:solidFill>
                  <a:srgbClr val="000000"/>
                </a:solidFill>
                <a:effectLst>
                  <a:outerShdw blurRad="38100" dist="38100" dir="2700000" algn="tl">
                    <a:srgbClr val="C0C0C0"/>
                  </a:outerShdw>
                </a:effectLst>
              </a:rPr>
              <a:t>）</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台南一中 </a:t>
            </a:r>
            <a:r>
              <a:rPr lang="en-US" altLang="zh-TW" sz="2000" b="1">
                <a:solidFill>
                  <a:srgbClr val="000000"/>
                </a:solidFill>
                <a:effectLst>
                  <a:outerShdw blurRad="38100" dist="38100" dir="2700000" algn="tl">
                    <a:srgbClr val="C0C0C0"/>
                  </a:outerShdw>
                </a:effectLst>
              </a:rPr>
              <a:t>(1971)    </a:t>
            </a:r>
          </a:p>
          <a:p>
            <a:pPr fontAlgn="base">
              <a:spcBef>
                <a:spcPct val="0"/>
              </a:spcBef>
              <a:spcAft>
                <a:spcPct val="0"/>
              </a:spcAft>
            </a:pPr>
            <a:r>
              <a:rPr lang="zh-TW" altLang="en-US" sz="2000" b="1">
                <a:solidFill>
                  <a:srgbClr val="000000"/>
                </a:solidFill>
                <a:effectLst>
                  <a:outerShdw blurRad="38100" dist="38100" dir="2700000" algn="tl">
                    <a:srgbClr val="C0C0C0"/>
                  </a:outerShdw>
                </a:effectLst>
              </a:rPr>
              <a:t>大成國中 </a:t>
            </a:r>
            <a:r>
              <a:rPr lang="en-US" altLang="zh-TW" sz="2000" b="1">
                <a:solidFill>
                  <a:srgbClr val="000000"/>
                </a:solidFill>
                <a:effectLst>
                  <a:outerShdw blurRad="38100" dist="38100" dir="2700000" algn="tl">
                    <a:srgbClr val="C0C0C0"/>
                  </a:outerShdw>
                </a:effectLst>
              </a:rPr>
              <a:t>(1968)</a:t>
            </a:r>
          </a:p>
        </p:txBody>
      </p:sp>
      <p:sp>
        <p:nvSpPr>
          <p:cNvPr id="2" name="投影片編號版面配置區 1"/>
          <p:cNvSpPr>
            <a:spLocks noGrp="1"/>
          </p:cNvSpPr>
          <p:nvPr>
            <p:ph type="sldNum" sz="quarter" idx="12"/>
          </p:nvPr>
        </p:nvSpPr>
        <p:spPr/>
        <p:txBody>
          <a:bodyPr/>
          <a:lstStyle/>
          <a:p>
            <a:fld id="{8B3A2ECF-4537-4718-8C8C-FCCABAD51DF6}" type="slidenum">
              <a:rPr lang="en-US" altLang="zh-TW" smtClean="0">
                <a:solidFill>
                  <a:srgbClr val="000000"/>
                </a:solidFill>
              </a:rPr>
              <a:pPr/>
              <a:t>2</a:t>
            </a:fld>
            <a:endParaRPr lang="en-US" altLang="zh-TW">
              <a:solidFill>
                <a:srgbClr val="000000"/>
              </a:solidFill>
            </a:endParaRPr>
          </a:p>
        </p:txBody>
      </p:sp>
    </p:spTree>
    <p:extLst>
      <p:ext uri="{BB962C8B-B14F-4D97-AF65-F5344CB8AC3E}">
        <p14:creationId xmlns:p14="http://schemas.microsoft.com/office/powerpoint/2010/main" val="29696767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20836"/>
                                        </p:tgtEl>
                                        <p:attrNameLst>
                                          <p:attrName>style.visibility</p:attrName>
                                        </p:attrNameLst>
                                      </p:cBhvr>
                                      <p:to>
                                        <p:strVal val="visible"/>
                                      </p:to>
                                    </p:set>
                                    <p:anim calcmode="lin" valueType="num">
                                      <p:cBhvr>
                                        <p:cTn id="7" dur="1000" fill="hold"/>
                                        <p:tgtEl>
                                          <p:spTgt spid="120836"/>
                                        </p:tgtEl>
                                        <p:attrNameLst>
                                          <p:attrName>ppt_x</p:attrName>
                                        </p:attrNameLst>
                                      </p:cBhvr>
                                      <p:tavLst>
                                        <p:tav tm="0">
                                          <p:val>
                                            <p:strVal val="#ppt_x-.2"/>
                                          </p:val>
                                        </p:tav>
                                        <p:tav tm="100000">
                                          <p:val>
                                            <p:strVal val="#ppt_x"/>
                                          </p:val>
                                        </p:tav>
                                      </p:tavLst>
                                    </p:anim>
                                    <p:anim calcmode="lin" valueType="num">
                                      <p:cBhvr>
                                        <p:cTn id="8" dur="1000" fill="hold"/>
                                        <p:tgtEl>
                                          <p:spTgt spid="12083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083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120835"/>
                                        </p:tgtEl>
                                        <p:attrNameLst>
                                          <p:attrName>style.visibility</p:attrName>
                                        </p:attrNameLst>
                                      </p:cBhvr>
                                      <p:to>
                                        <p:strVal val="visible"/>
                                      </p:to>
                                    </p:set>
                                    <p:animScale>
                                      <p:cBhvr>
                                        <p:cTn id="14" dur="1000" decel="50000" fill="hold">
                                          <p:stCondLst>
                                            <p:cond delay="0"/>
                                          </p:stCondLst>
                                        </p:cTn>
                                        <p:tgtEl>
                                          <p:spTgt spid="12083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20835"/>
                                        </p:tgtEl>
                                        <p:attrNameLst>
                                          <p:attrName>ppt_x</p:attrName>
                                          <p:attrName>ppt_y</p:attrName>
                                        </p:attrNameLst>
                                      </p:cBhvr>
                                    </p:animMotion>
                                    <p:animEffect transition="in" filter="fade">
                                      <p:cBhvr>
                                        <p:cTn id="16" dur="1000"/>
                                        <p:tgtEl>
                                          <p:spTgt spid="120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p:bldP spid="12083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r"/>
            <a:r>
              <a:rPr lang="en-US" altLang="zh-TW" cap="none" dirty="0" smtClean="0"/>
              <a:t>Experimental Materials</a:t>
            </a:r>
            <a:endParaRPr lang="zh-TW" altLang="en-US" cap="none" dirty="0"/>
          </a:p>
        </p:txBody>
      </p:sp>
      <p:sp>
        <p:nvSpPr>
          <p:cNvPr id="8" name="矩形 7"/>
          <p:cNvSpPr/>
          <p:nvPr/>
        </p:nvSpPr>
        <p:spPr bwMode="auto">
          <a:xfrm>
            <a:off x="1828802" y="6262258"/>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10612826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smtClean="0"/>
              <a:t>Materials</a:t>
            </a:r>
            <a:endParaRPr lang="zh-TW" altLang="en-US" sz="3600" dirty="0"/>
          </a:p>
        </p:txBody>
      </p:sp>
      <p:sp>
        <p:nvSpPr>
          <p:cNvPr id="5" name="內容版面配置區 4"/>
          <p:cNvSpPr>
            <a:spLocks noGrp="1"/>
          </p:cNvSpPr>
          <p:nvPr>
            <p:ph idx="1"/>
          </p:nvPr>
        </p:nvSpPr>
        <p:spPr>
          <a:xfrm>
            <a:off x="1163783" y="1594952"/>
            <a:ext cx="10789036" cy="1116353"/>
          </a:xfrm>
        </p:spPr>
        <p:txBody>
          <a:bodyPr/>
          <a:lstStyle/>
          <a:p>
            <a:r>
              <a:rPr lang="en-US" altLang="zh-TW" sz="2200" dirty="0">
                <a:solidFill>
                  <a:schemeClr val="accent6"/>
                </a:solidFill>
              </a:rPr>
              <a:t>The gestational age (GA) of the fetuses was </a:t>
            </a:r>
            <a:r>
              <a:rPr lang="en-US" altLang="zh-TW" sz="2200" b="1" dirty="0">
                <a:solidFill>
                  <a:schemeClr val="tx1">
                    <a:lumMod val="60000"/>
                    <a:lumOff val="40000"/>
                  </a:schemeClr>
                </a:solidFill>
              </a:rPr>
              <a:t>11 to </a:t>
            </a:r>
            <a:r>
              <a:rPr lang="en-US" altLang="zh-TW" sz="2200" b="1" dirty="0" smtClean="0">
                <a:solidFill>
                  <a:schemeClr val="tx1">
                    <a:lumMod val="60000"/>
                    <a:lumOff val="40000"/>
                  </a:schemeClr>
                </a:solidFill>
              </a:rPr>
              <a:t>13</a:t>
            </a:r>
            <a:r>
              <a:rPr lang="en-US" altLang="zh-TW" sz="2200" b="1" baseline="30000" dirty="0" smtClean="0">
                <a:solidFill>
                  <a:schemeClr val="tx1">
                    <a:lumMod val="60000"/>
                    <a:lumOff val="40000"/>
                  </a:schemeClr>
                </a:solidFill>
              </a:rPr>
              <a:t>+6</a:t>
            </a:r>
            <a:r>
              <a:rPr lang="en-US" altLang="zh-TW" sz="2200" dirty="0" smtClean="0">
                <a:solidFill>
                  <a:schemeClr val="tx1">
                    <a:lumMod val="60000"/>
                    <a:lumOff val="40000"/>
                  </a:schemeClr>
                </a:solidFill>
              </a:rPr>
              <a:t> </a:t>
            </a:r>
            <a:r>
              <a:rPr lang="en-US" altLang="zh-TW" sz="2200" dirty="0">
                <a:solidFill>
                  <a:schemeClr val="tx1">
                    <a:lumMod val="60000"/>
                    <a:lumOff val="40000"/>
                  </a:schemeClr>
                </a:solidFill>
              </a:rPr>
              <a:t>weeks</a:t>
            </a:r>
            <a:r>
              <a:rPr lang="en-US" altLang="zh-TW" sz="2200" dirty="0">
                <a:solidFill>
                  <a:schemeClr val="accent6"/>
                </a:solidFill>
              </a:rPr>
              <a:t>, and the volume contains the complete fetal head and trunk with varied image size, such as </a:t>
            </a:r>
            <a:r>
              <a:rPr lang="en-US" altLang="zh-TW" sz="2200" dirty="0" smtClean="0">
                <a:solidFill>
                  <a:schemeClr val="accent6"/>
                </a:solidFill>
              </a:rPr>
              <a:t>199</a:t>
            </a:r>
            <a:r>
              <a:rPr lang="en-US" altLang="zh-TW" sz="2200" dirty="0" smtClean="0">
                <a:solidFill>
                  <a:schemeClr val="accent6"/>
                </a:solidFill>
                <a:latin typeface="MS UI Gothic" panose="020B0600070205080204" pitchFamily="34" charset="-128"/>
                <a:ea typeface="MS UI Gothic" panose="020B0600070205080204" pitchFamily="34" charset="-128"/>
              </a:rPr>
              <a:t>x</a:t>
            </a:r>
            <a:r>
              <a:rPr lang="en-US" altLang="zh-TW" sz="2200" dirty="0" smtClean="0">
                <a:solidFill>
                  <a:schemeClr val="accent6"/>
                </a:solidFill>
              </a:rPr>
              <a:t>155</a:t>
            </a:r>
            <a:r>
              <a:rPr lang="en-US" altLang="zh-TW" sz="2200" dirty="0">
                <a:latin typeface="MS UI Gothic" panose="020B0600070205080204" pitchFamily="34" charset="-128"/>
                <a:ea typeface="MS UI Gothic" panose="020B0600070205080204" pitchFamily="34" charset="-128"/>
              </a:rPr>
              <a:t>x</a:t>
            </a:r>
            <a:r>
              <a:rPr lang="en-US" altLang="zh-TW" sz="2200" dirty="0" smtClean="0">
                <a:solidFill>
                  <a:schemeClr val="accent6"/>
                </a:solidFill>
              </a:rPr>
              <a:t>185</a:t>
            </a:r>
            <a:r>
              <a:rPr lang="en-US" altLang="zh-TW" sz="2200" dirty="0">
                <a:solidFill>
                  <a:schemeClr val="accent6"/>
                </a:solidFill>
              </a:rPr>
              <a:t>, </a:t>
            </a:r>
            <a:r>
              <a:rPr lang="en-US" altLang="zh-TW" sz="2200" dirty="0" smtClean="0">
                <a:solidFill>
                  <a:schemeClr val="accent6"/>
                </a:solidFill>
              </a:rPr>
              <a:t>199</a:t>
            </a:r>
            <a:r>
              <a:rPr lang="en-US" altLang="zh-TW" sz="2200" dirty="0">
                <a:latin typeface="MS UI Gothic" panose="020B0600070205080204" pitchFamily="34" charset="-128"/>
                <a:ea typeface="MS UI Gothic" panose="020B0600070205080204" pitchFamily="34" charset="-128"/>
              </a:rPr>
              <a:t>x</a:t>
            </a:r>
            <a:r>
              <a:rPr lang="en-US" altLang="zh-TW" sz="2200" dirty="0" smtClean="0">
                <a:solidFill>
                  <a:schemeClr val="accent6"/>
                </a:solidFill>
              </a:rPr>
              <a:t>127</a:t>
            </a:r>
            <a:r>
              <a:rPr lang="en-US" altLang="zh-TW" sz="2200" dirty="0">
                <a:latin typeface="MS UI Gothic" panose="020B0600070205080204" pitchFamily="34" charset="-128"/>
                <a:ea typeface="MS UI Gothic" panose="020B0600070205080204" pitchFamily="34" charset="-128"/>
              </a:rPr>
              <a:t>x</a:t>
            </a:r>
            <a:r>
              <a:rPr lang="en-US" altLang="zh-TW" sz="2200" dirty="0" smtClean="0">
                <a:solidFill>
                  <a:schemeClr val="accent6"/>
                </a:solidFill>
              </a:rPr>
              <a:t>177</a:t>
            </a:r>
            <a:r>
              <a:rPr lang="en-US" altLang="zh-TW" sz="2200" dirty="0">
                <a:solidFill>
                  <a:schemeClr val="accent6"/>
                </a:solidFill>
              </a:rPr>
              <a:t>, etc.</a:t>
            </a:r>
            <a:endParaRPr lang="fr-FR" altLang="zh-TW" sz="2200" dirty="0">
              <a:solidFill>
                <a:schemeClr val="accent6"/>
              </a:solidFill>
            </a:endParaRPr>
          </a:p>
          <a:p>
            <a:endParaRPr lang="zh-TW" altLang="en-US" sz="2200" dirty="0">
              <a:solidFill>
                <a:schemeClr val="accent6"/>
              </a:solidFill>
            </a:endParaRPr>
          </a:p>
        </p:txBody>
      </p:sp>
      <p:sp>
        <p:nvSpPr>
          <p:cNvPr id="6" name="文字方塊 5"/>
          <p:cNvSpPr txBox="1"/>
          <p:nvPr/>
        </p:nvSpPr>
        <p:spPr>
          <a:xfrm>
            <a:off x="11471564" y="6343895"/>
            <a:ext cx="461819"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7</a:t>
            </a:r>
            <a:endParaRPr lang="zh-TW" altLang="en-US" sz="1400" b="1" dirty="0">
              <a:solidFill>
                <a:srgbClr val="003399"/>
              </a:solidFill>
              <a:latin typeface="Arial" charset="0"/>
            </a:endParaRPr>
          </a:p>
        </p:txBody>
      </p:sp>
      <p:pic>
        <p:nvPicPr>
          <p:cNvPr id="7" name="Picture 4" descr="voluson_e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393" y="3535561"/>
            <a:ext cx="2450627" cy="3116108"/>
          </a:xfrm>
          <a:prstGeom prst="rect">
            <a:avLst/>
          </a:prstGeom>
          <a:noFill/>
          <a:ln w="9525">
            <a:noFill/>
            <a:miter lim="800000"/>
            <a:headEnd/>
            <a:tailEnd/>
          </a:ln>
        </p:spPr>
      </p:pic>
      <p:sp>
        <p:nvSpPr>
          <p:cNvPr id="11" name="Text Box 8"/>
          <p:cNvSpPr txBox="1">
            <a:spLocks noChangeArrowheads="1"/>
          </p:cNvSpPr>
          <p:nvPr/>
        </p:nvSpPr>
        <p:spPr bwMode="auto">
          <a:xfrm>
            <a:off x="0" y="2829332"/>
            <a:ext cx="3161413" cy="646331"/>
          </a:xfrm>
          <a:prstGeom prst="rect">
            <a:avLst/>
          </a:prstGeom>
          <a:solidFill>
            <a:srgbClr val="D4E3F7"/>
          </a:solidFill>
          <a:ln w="9525">
            <a:noFill/>
            <a:miter lim="800000"/>
            <a:headEnd/>
            <a:tailEnd/>
          </a:ln>
          <a:effectLst/>
        </p:spPr>
        <p:txBody>
          <a:bodyPr wrap="square">
            <a:spAutoFit/>
          </a:bodyPr>
          <a:lstStyle/>
          <a:p>
            <a:pPr fontAlgn="base">
              <a:spcBef>
                <a:spcPct val="50000"/>
              </a:spcBef>
              <a:spcAft>
                <a:spcPct val="0"/>
              </a:spcAft>
            </a:pPr>
            <a:r>
              <a:rPr lang="en-US" altLang="zh-TW" sz="1200" dirty="0">
                <a:solidFill>
                  <a:srgbClr val="B4D7EB">
                    <a:lumMod val="50000"/>
                  </a:srgbClr>
                </a:solidFill>
                <a:latin typeface="Arial" charset="0"/>
              </a:rPr>
              <a:t>4D ultrasound machine </a:t>
            </a:r>
            <a:br>
              <a:rPr lang="en-US" altLang="zh-TW" sz="1200" dirty="0">
                <a:solidFill>
                  <a:srgbClr val="B4D7EB">
                    <a:lumMod val="50000"/>
                  </a:srgbClr>
                </a:solidFill>
                <a:latin typeface="Arial" charset="0"/>
              </a:rPr>
            </a:br>
            <a:r>
              <a:rPr lang="en-US" altLang="zh-TW" sz="1200" dirty="0">
                <a:solidFill>
                  <a:srgbClr val="B4D7EB">
                    <a:lumMod val="50000"/>
                  </a:srgbClr>
                </a:solidFill>
                <a:latin typeface="Arial" charset="0"/>
              </a:rPr>
              <a:t>GE </a:t>
            </a:r>
            <a:r>
              <a:rPr lang="hr-HR" altLang="zh-TW" sz="1200" dirty="0">
                <a:solidFill>
                  <a:srgbClr val="B4D7EB">
                    <a:lumMod val="50000"/>
                  </a:srgbClr>
                </a:solidFill>
                <a:latin typeface="Arial" charset="0"/>
              </a:rPr>
              <a:t>Voluson </a:t>
            </a:r>
            <a:r>
              <a:rPr lang="en-US" altLang="zh-TW" sz="1200" dirty="0">
                <a:solidFill>
                  <a:srgbClr val="B4D7EB">
                    <a:lumMod val="50000"/>
                  </a:srgbClr>
                </a:solidFill>
                <a:latin typeface="Arial" charset="0"/>
              </a:rPr>
              <a:t>730</a:t>
            </a:r>
            <a:r>
              <a:rPr lang="hr-HR" altLang="zh-TW" sz="1200" dirty="0">
                <a:solidFill>
                  <a:srgbClr val="B4D7EB">
                    <a:lumMod val="50000"/>
                  </a:srgbClr>
                </a:solidFill>
                <a:latin typeface="Arial" charset="0"/>
              </a:rPr>
              <a:t> </a:t>
            </a:r>
            <a:r>
              <a:rPr lang="en-US" altLang="zh-TW" sz="1200" dirty="0">
                <a:solidFill>
                  <a:srgbClr val="B4D7EB">
                    <a:lumMod val="50000"/>
                  </a:srgbClr>
                </a:solidFill>
                <a:latin typeface="Arial" charset="0"/>
              </a:rPr>
              <a:t>Expert </a:t>
            </a:r>
            <a:br>
              <a:rPr lang="en-US" altLang="zh-TW" sz="1200" dirty="0">
                <a:solidFill>
                  <a:srgbClr val="B4D7EB">
                    <a:lumMod val="50000"/>
                  </a:srgbClr>
                </a:solidFill>
                <a:latin typeface="Arial" charset="0"/>
              </a:rPr>
            </a:br>
            <a:r>
              <a:rPr lang="hr-HR" altLang="zh-TW" sz="1200" dirty="0">
                <a:solidFill>
                  <a:srgbClr val="B4D7EB">
                    <a:lumMod val="50000"/>
                  </a:srgbClr>
                </a:solidFill>
                <a:latin typeface="Arial" charset="0"/>
              </a:rPr>
              <a:t>(GE Healthcare, Milwaukee, WI)</a:t>
            </a:r>
            <a:r>
              <a:rPr lang="en-US" altLang="zh-TW" sz="1200" dirty="0">
                <a:solidFill>
                  <a:srgbClr val="B4D7EB">
                    <a:lumMod val="50000"/>
                  </a:srgbClr>
                </a:solidFill>
                <a:latin typeface="Arial" charset="0"/>
              </a:rPr>
              <a:t> </a:t>
            </a:r>
          </a:p>
        </p:txBody>
      </p:sp>
      <p:sp>
        <p:nvSpPr>
          <p:cNvPr id="2" name="圓角矩形 1"/>
          <p:cNvSpPr/>
          <p:nvPr/>
        </p:nvSpPr>
        <p:spPr bwMode="auto">
          <a:xfrm>
            <a:off x="3680986" y="2923953"/>
            <a:ext cx="7973988" cy="3727716"/>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0009" y="4716812"/>
            <a:ext cx="7617691" cy="1627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9295" y="2999450"/>
            <a:ext cx="314921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3910012" y="3324527"/>
            <a:ext cx="1930809" cy="369332"/>
          </a:xfrm>
          <a:prstGeom prst="rect">
            <a:avLst/>
          </a:prstGeom>
          <a:noFill/>
        </p:spPr>
        <p:txBody>
          <a:bodyPr wrap="square" rtlCol="0">
            <a:spAutoFit/>
          </a:bodyPr>
          <a:lstStyle/>
          <a:p>
            <a:pPr fontAlgn="base">
              <a:spcBef>
                <a:spcPct val="0"/>
              </a:spcBef>
              <a:spcAft>
                <a:spcPct val="0"/>
              </a:spcAft>
            </a:pPr>
            <a:r>
              <a:rPr lang="en-US" altLang="zh-TW" b="1" dirty="0" smtClean="0">
                <a:solidFill>
                  <a:srgbClr val="000000"/>
                </a:solidFill>
              </a:rPr>
              <a:t>Volume data</a:t>
            </a:r>
            <a:endParaRPr lang="zh-TW" altLang="en-US" b="1" dirty="0">
              <a:solidFill>
                <a:srgbClr val="000000"/>
              </a:solidFill>
            </a:endParaRPr>
          </a:p>
        </p:txBody>
      </p:sp>
    </p:spTree>
    <p:extLst>
      <p:ext uri="{BB962C8B-B14F-4D97-AF65-F5344CB8AC3E}">
        <p14:creationId xmlns:p14="http://schemas.microsoft.com/office/powerpoint/2010/main" val="1937352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r"/>
            <a:r>
              <a:rPr lang="en-US" altLang="zh-TW" cap="none" dirty="0" smtClean="0"/>
              <a:t>Methods</a:t>
            </a:r>
            <a:endParaRPr lang="zh-TW" altLang="en-US" cap="none" dirty="0"/>
          </a:p>
        </p:txBody>
      </p:sp>
      <p:sp>
        <p:nvSpPr>
          <p:cNvPr id="8" name="矩形 7"/>
          <p:cNvSpPr/>
          <p:nvPr/>
        </p:nvSpPr>
        <p:spPr bwMode="auto">
          <a:xfrm>
            <a:off x="1828802" y="6262258"/>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19205908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600" dirty="0" smtClean="0"/>
              <a:t>Methods</a:t>
            </a:r>
            <a:endParaRPr lang="zh-TW" altLang="en-US" sz="3600" dirty="0"/>
          </a:p>
        </p:txBody>
      </p:sp>
      <p:sp>
        <p:nvSpPr>
          <p:cNvPr id="6" name="文字方塊 5"/>
          <p:cNvSpPr txBox="1"/>
          <p:nvPr/>
        </p:nvSpPr>
        <p:spPr>
          <a:xfrm>
            <a:off x="11471564" y="6343895"/>
            <a:ext cx="461819"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8</a:t>
            </a:r>
            <a:endParaRPr lang="zh-TW" altLang="en-US" sz="1400" b="1" dirty="0">
              <a:solidFill>
                <a:srgbClr val="003399"/>
              </a:solidFill>
              <a:latin typeface="Arial" charset="0"/>
            </a:endParaRPr>
          </a:p>
        </p:txBody>
      </p:sp>
      <p:sp>
        <p:nvSpPr>
          <p:cNvPr id="5" name="Oval 5"/>
          <p:cNvSpPr>
            <a:spLocks noChangeArrowheads="1"/>
          </p:cNvSpPr>
          <p:nvPr/>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sp>
        <p:nvSpPr>
          <p:cNvPr id="7" name="Rectangle 3"/>
          <p:cNvSpPr txBox="1">
            <a:spLocks noChangeArrowheads="1"/>
          </p:cNvSpPr>
          <p:nvPr/>
        </p:nvSpPr>
        <p:spPr bwMode="auto">
          <a:xfrm>
            <a:off x="1422404" y="1538290"/>
            <a:ext cx="10049161" cy="5113381"/>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rgbClr val="003399"/>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rgbClr val="003399"/>
                </a:solidFill>
                <a:latin typeface="+mn-lt"/>
              </a:defRPr>
            </a:lvl2pPr>
            <a:lvl3pPr marL="1143000" indent="-228600" algn="l" rtl="0" fontAlgn="base">
              <a:spcBef>
                <a:spcPct val="20000"/>
              </a:spcBef>
              <a:spcAft>
                <a:spcPct val="0"/>
              </a:spcAft>
              <a:buClr>
                <a:srgbClr val="99CC00"/>
              </a:buClr>
              <a:buSzPct val="150000"/>
              <a:buChar char="•"/>
              <a:defRPr>
                <a:solidFill>
                  <a:srgbClr val="003399"/>
                </a:solidFill>
                <a:latin typeface="+mn-lt"/>
              </a:defRPr>
            </a:lvl3pPr>
            <a:lvl4pPr marL="1600200" indent="-228600" algn="l" rtl="0" fontAlgn="base">
              <a:spcBef>
                <a:spcPct val="20000"/>
              </a:spcBef>
              <a:spcAft>
                <a:spcPct val="0"/>
              </a:spcAft>
              <a:buClr>
                <a:srgbClr val="99CC00"/>
              </a:buClr>
              <a:buChar char="–"/>
              <a:defRPr sz="1600">
                <a:solidFill>
                  <a:srgbClr val="003399"/>
                </a:solidFill>
                <a:latin typeface="+mn-lt"/>
              </a:defRPr>
            </a:lvl4pPr>
            <a:lvl5pPr marL="2057400" indent="-228600" algn="l" rtl="0" fontAlgn="base">
              <a:spcBef>
                <a:spcPct val="20000"/>
              </a:spcBef>
              <a:spcAft>
                <a:spcPct val="0"/>
              </a:spcAft>
              <a:buClr>
                <a:srgbClr val="99CC00"/>
              </a:buClr>
              <a:buChar char="»"/>
              <a:defRPr sz="1600">
                <a:solidFill>
                  <a:srgbClr val="003399"/>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pPr marL="360363" indent="-360363">
              <a:buSzPct val="100000"/>
              <a:buFont typeface="+mj-lt"/>
              <a:buAutoNum type="arabicPeriod"/>
            </a:pPr>
            <a:r>
              <a:rPr lang="en-GB" altLang="zh-TW" sz="2200" b="1" dirty="0" err="1" smtClean="0">
                <a:solidFill>
                  <a:srgbClr val="002060"/>
                </a:solidFill>
              </a:rPr>
              <a:t>Midsagittal</a:t>
            </a:r>
            <a:r>
              <a:rPr lang="en-GB" altLang="zh-TW" sz="2200" b="1" dirty="0" smtClean="0">
                <a:solidFill>
                  <a:srgbClr val="002060"/>
                </a:solidFill>
              </a:rPr>
              <a:t> Plan</a:t>
            </a:r>
            <a:r>
              <a:rPr lang="en-US" altLang="zh-TW" sz="2200" b="1" dirty="0" smtClean="0">
                <a:solidFill>
                  <a:srgbClr val="002060"/>
                </a:solidFill>
              </a:rPr>
              <a:t>e(MSP) Detection</a:t>
            </a:r>
          </a:p>
          <a:p>
            <a:pPr marL="360363" indent="-360363">
              <a:buSzPct val="100000"/>
              <a:buFont typeface="+mj-lt"/>
              <a:buAutoNum type="arabicPeriod"/>
            </a:pPr>
            <a:r>
              <a:rPr lang="en-GB" altLang="zh-TW" sz="2200" b="1" dirty="0" smtClean="0">
                <a:solidFill>
                  <a:srgbClr val="002060"/>
                </a:solidFill>
              </a:rPr>
              <a:t>Nuchal </a:t>
            </a:r>
            <a:r>
              <a:rPr lang="en-GB" altLang="zh-TW" sz="2200" b="1" dirty="0">
                <a:solidFill>
                  <a:srgbClr val="002060"/>
                </a:solidFill>
              </a:rPr>
              <a:t>Translucency Thickness(NTT) </a:t>
            </a:r>
            <a:r>
              <a:rPr lang="en-GB" altLang="zh-TW" sz="2200" b="1" dirty="0" smtClean="0">
                <a:solidFill>
                  <a:srgbClr val="002060"/>
                </a:solidFill>
              </a:rPr>
              <a:t>Measurement</a:t>
            </a:r>
          </a:p>
          <a:p>
            <a:pPr marL="360363" indent="-360363">
              <a:buSzPct val="100000"/>
              <a:buFont typeface="+mj-lt"/>
              <a:buAutoNum type="arabicPeriod"/>
            </a:pPr>
            <a:endParaRPr lang="en-GB" altLang="zh-TW" sz="2200" b="1" dirty="0" smtClean="0">
              <a:solidFill>
                <a:srgbClr val="002060"/>
              </a:solidFill>
            </a:endParaRPr>
          </a:p>
          <a:p>
            <a:pPr marL="360363" indent="-360363">
              <a:buSzPct val="100000"/>
              <a:buFont typeface="+mj-lt"/>
              <a:buAutoNum type="arabicPeriod"/>
            </a:pPr>
            <a:endParaRPr lang="en-GB" altLang="zh-TW" sz="2200" b="1" dirty="0">
              <a:solidFill>
                <a:srgbClr val="002060"/>
              </a:solidFill>
            </a:endParaRPr>
          </a:p>
          <a:p>
            <a:pPr marL="360363" indent="-360363">
              <a:buSzPct val="100000"/>
              <a:buFont typeface="+mj-lt"/>
              <a:buAutoNum type="arabicPeriod"/>
            </a:pPr>
            <a:endParaRPr lang="en-GB" altLang="zh-TW" sz="2200" b="1" dirty="0" smtClean="0">
              <a:solidFill>
                <a:srgbClr val="002060"/>
              </a:solidFill>
            </a:endParaRPr>
          </a:p>
          <a:p>
            <a:pPr marL="360363" indent="-360363">
              <a:buSzPct val="100000"/>
              <a:buFont typeface="+mj-lt"/>
              <a:buAutoNum type="arabicPeriod"/>
            </a:pPr>
            <a:endParaRPr lang="en-GB" altLang="zh-TW" sz="2200" b="1" dirty="0" smtClean="0">
              <a:solidFill>
                <a:srgbClr val="002060"/>
              </a:solidFill>
            </a:endParaRPr>
          </a:p>
          <a:p>
            <a:pPr marL="360363" indent="-360363">
              <a:buSzPct val="100000"/>
              <a:buFont typeface="+mj-lt"/>
              <a:buAutoNum type="arabicPeriod"/>
            </a:pPr>
            <a:endParaRPr lang="en-GB" altLang="zh-TW" sz="2200" b="1" dirty="0">
              <a:solidFill>
                <a:srgbClr val="002060"/>
              </a:solidFill>
            </a:endParaRPr>
          </a:p>
          <a:p>
            <a:pPr marL="360363" indent="-360363">
              <a:buSzPct val="100000"/>
              <a:buFont typeface="+mj-lt"/>
              <a:buAutoNum type="arabicPeriod"/>
            </a:pPr>
            <a:r>
              <a:rPr lang="en-US" altLang="zh-TW" sz="2200" b="1" dirty="0" smtClean="0">
                <a:solidFill>
                  <a:srgbClr val="002060"/>
                </a:solidFill>
              </a:rPr>
              <a:t>Model-based Segmentation </a:t>
            </a:r>
            <a:r>
              <a:rPr lang="en-US" altLang="zh-TW" sz="2200" b="1" dirty="0">
                <a:solidFill>
                  <a:srgbClr val="002060"/>
                </a:solidFill>
              </a:rPr>
              <a:t>for </a:t>
            </a:r>
            <a:r>
              <a:rPr lang="en-US" altLang="zh-TW" sz="2200" b="1" dirty="0" smtClean="0">
                <a:solidFill>
                  <a:srgbClr val="002060"/>
                </a:solidFill>
              </a:rPr>
              <a:t>The Measurement </a:t>
            </a:r>
            <a:r>
              <a:rPr lang="en-US" altLang="zh-TW" sz="2200" b="1" dirty="0">
                <a:solidFill>
                  <a:srgbClr val="002060"/>
                </a:solidFill>
              </a:rPr>
              <a:t>of </a:t>
            </a:r>
            <a:r>
              <a:rPr lang="en-US" altLang="zh-TW" sz="2200" b="1" dirty="0" smtClean="0">
                <a:solidFill>
                  <a:srgbClr val="002060"/>
                </a:solidFill>
              </a:rPr>
              <a:t>Growth Parameters</a:t>
            </a:r>
            <a:endParaRPr lang="en-GB" altLang="zh-TW" sz="2200" b="1" dirty="0">
              <a:solidFill>
                <a:srgbClr val="002060"/>
              </a:solidFill>
            </a:endParaRPr>
          </a:p>
        </p:txBody>
      </p:sp>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176993" y="5144970"/>
            <a:ext cx="2858627" cy="142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6305" y="2462463"/>
            <a:ext cx="53594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4041" y="5144973"/>
            <a:ext cx="2065880" cy="132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6190" y="5172138"/>
            <a:ext cx="2419033" cy="1325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27454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smtClean="0"/>
              <a:t>Flow Chart</a:t>
            </a:r>
            <a:endParaRPr lang="zh-TW" altLang="en-US" sz="3600" dirty="0"/>
          </a:p>
        </p:txBody>
      </p:sp>
      <p:sp>
        <p:nvSpPr>
          <p:cNvPr id="4" name="文字方塊 3"/>
          <p:cNvSpPr txBox="1"/>
          <p:nvPr/>
        </p:nvSpPr>
        <p:spPr>
          <a:xfrm>
            <a:off x="11471564" y="6343895"/>
            <a:ext cx="461819"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9</a:t>
            </a:r>
            <a:endParaRPr lang="zh-TW" altLang="en-US" sz="1400" b="1" dirty="0">
              <a:solidFill>
                <a:srgbClr val="003399"/>
              </a:solidFill>
              <a:latin typeface="Arial" charset="0"/>
            </a:endParaRPr>
          </a:p>
        </p:txBody>
      </p:sp>
      <p:sp>
        <p:nvSpPr>
          <p:cNvPr id="8" name="Oval 5"/>
          <p:cNvSpPr>
            <a:spLocks noChangeArrowheads="1"/>
          </p:cNvSpPr>
          <p:nvPr/>
        </p:nvSpPr>
        <p:spPr bwMode="auto">
          <a:xfrm>
            <a:off x="1422400" y="2590800"/>
            <a:ext cx="812800" cy="609600"/>
          </a:xfrm>
          <a:prstGeom prst="ellipse">
            <a:avLst/>
          </a:prstGeom>
          <a:solidFill>
            <a:srgbClr val="CCFF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endParaRPr lang="zh-TW" altLang="en-US" sz="1000" b="1">
              <a:solidFill>
                <a:srgbClr val="FFFFFF"/>
              </a:solidFill>
              <a:latin typeface="Arial" charset="0"/>
            </a:endParaRPr>
          </a:p>
        </p:txBody>
      </p:sp>
      <p:grpSp>
        <p:nvGrpSpPr>
          <p:cNvPr id="16" name="群組 15"/>
          <p:cNvGrpSpPr/>
          <p:nvPr/>
        </p:nvGrpSpPr>
        <p:grpSpPr>
          <a:xfrm>
            <a:off x="3510465" y="1387366"/>
            <a:ext cx="21554019" cy="5470634"/>
            <a:chOff x="2459422" y="1387366"/>
            <a:chExt cx="18083922" cy="5470634"/>
          </a:xfrm>
        </p:grpSpPr>
        <p:graphicFrame>
          <p:nvGraphicFramePr>
            <p:cNvPr id="5" name="資料庫圖表 4"/>
            <p:cNvGraphicFramePr/>
            <p:nvPr>
              <p:extLst>
                <p:ext uri="{D42A27DB-BD31-4B8C-83A1-F6EECF244321}">
                  <p14:modId xmlns:p14="http://schemas.microsoft.com/office/powerpoint/2010/main" val="1190600259"/>
                </p:ext>
              </p:extLst>
            </p:nvPr>
          </p:nvGraphicFramePr>
          <p:xfrm>
            <a:off x="2459422" y="1387366"/>
            <a:ext cx="18083922" cy="54706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資料庫圖表 6"/>
            <p:cNvGraphicFramePr/>
            <p:nvPr>
              <p:extLst>
                <p:ext uri="{D42A27DB-BD31-4B8C-83A1-F6EECF244321}">
                  <p14:modId xmlns:p14="http://schemas.microsoft.com/office/powerpoint/2010/main" val="546255654"/>
                </p:ext>
              </p:extLst>
            </p:nvPr>
          </p:nvGraphicFramePr>
          <p:xfrm>
            <a:off x="2743200" y="2317530"/>
            <a:ext cx="3799490" cy="41802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資料庫圖表 8"/>
            <p:cNvGraphicFramePr/>
            <p:nvPr>
              <p:extLst>
                <p:ext uri="{D42A27DB-BD31-4B8C-83A1-F6EECF244321}">
                  <p14:modId xmlns:p14="http://schemas.microsoft.com/office/powerpoint/2010/main" val="623808767"/>
                </p:ext>
              </p:extLst>
            </p:nvPr>
          </p:nvGraphicFramePr>
          <p:xfrm>
            <a:off x="9660009" y="1924493"/>
            <a:ext cx="10681130" cy="116029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0" name="流程圖: 替代處理程序 9"/>
            <p:cNvSpPr/>
            <p:nvPr/>
          </p:nvSpPr>
          <p:spPr bwMode="auto">
            <a:xfrm>
              <a:off x="7202785" y="2748455"/>
              <a:ext cx="1941216" cy="2107324"/>
            </a:xfrm>
            <a:prstGeom prst="flowChartAlternateProcess">
              <a:avLst/>
            </a:prstGeom>
            <a:ln w="28575"/>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en-US" altLang="zh-TW" sz="2200" b="1" u="sng" dirty="0" smtClean="0">
                  <a:solidFill>
                    <a:srgbClr val="153276"/>
                  </a:solidFill>
                </a:rPr>
                <a:t>Database</a:t>
              </a:r>
            </a:p>
            <a:p>
              <a:pPr algn="ctr" fontAlgn="base">
                <a:spcBef>
                  <a:spcPct val="0"/>
                </a:spcBef>
                <a:spcAft>
                  <a:spcPct val="0"/>
                </a:spcAft>
              </a:pPr>
              <a:endParaRPr lang="en-US" altLang="zh-TW" sz="2200" b="1" dirty="0" smtClean="0">
                <a:solidFill>
                  <a:srgbClr val="153276"/>
                </a:solidFill>
              </a:endParaRPr>
            </a:p>
            <a:p>
              <a:pPr algn="ctr" fontAlgn="base">
                <a:spcBef>
                  <a:spcPct val="0"/>
                </a:spcBef>
                <a:spcAft>
                  <a:spcPct val="0"/>
                </a:spcAft>
              </a:pPr>
              <a:r>
                <a:rPr lang="en-US" altLang="zh-TW" sz="2200" b="1" dirty="0" smtClean="0">
                  <a:solidFill>
                    <a:srgbClr val="153276"/>
                  </a:solidFill>
                </a:rPr>
                <a:t>3-D Fetal Ultrasound Images</a:t>
              </a:r>
              <a:endParaRPr lang="zh-TW" altLang="en-US" sz="2200" b="1" dirty="0" smtClean="0">
                <a:solidFill>
                  <a:srgbClr val="153276"/>
                </a:solidFill>
              </a:endParaRPr>
            </a:p>
          </p:txBody>
        </p:sp>
        <p:graphicFrame>
          <p:nvGraphicFramePr>
            <p:cNvPr id="14" name="資料庫圖表 13"/>
            <p:cNvGraphicFramePr/>
            <p:nvPr>
              <p:extLst>
                <p:ext uri="{D42A27DB-BD31-4B8C-83A1-F6EECF244321}">
                  <p14:modId xmlns:p14="http://schemas.microsoft.com/office/powerpoint/2010/main" val="2104959688"/>
                </p:ext>
              </p:extLst>
            </p:nvPr>
          </p:nvGraphicFramePr>
          <p:xfrm>
            <a:off x="9464904" y="4174096"/>
            <a:ext cx="11075089" cy="201405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spTree>
    <p:extLst>
      <p:ext uri="{BB962C8B-B14F-4D97-AF65-F5344CB8AC3E}">
        <p14:creationId xmlns:p14="http://schemas.microsoft.com/office/powerpoint/2010/main" val="324789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72222E-6 -1.2951E-6 L -0.94166 -0.00462 " pathEditMode="relative" rAng="0" ptsTypes="AA">
                                      <p:cBhvr>
                                        <p:cTn id="6" dur="3000" fill="hold"/>
                                        <p:tgtEl>
                                          <p:spTgt spid="16"/>
                                        </p:tgtEl>
                                        <p:attrNameLst>
                                          <p:attrName>ppt_x</p:attrName>
                                          <p:attrName>ppt_y</p:attrName>
                                        </p:attrNameLst>
                                      </p:cBhvr>
                                      <p:rCtr x="-47083"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MSP Detection</a:t>
            </a:r>
            <a:endParaRPr lang="zh-TW" altLang="en-US" sz="3200" dirty="0"/>
          </a:p>
        </p:txBody>
      </p:sp>
      <p:sp>
        <p:nvSpPr>
          <p:cNvPr id="5" name="內容版面配置區 4"/>
          <p:cNvSpPr>
            <a:spLocks noGrp="1"/>
          </p:cNvSpPr>
          <p:nvPr>
            <p:ph idx="1"/>
          </p:nvPr>
        </p:nvSpPr>
        <p:spPr>
          <a:xfrm>
            <a:off x="1163783" y="1593771"/>
            <a:ext cx="10789036" cy="5085194"/>
          </a:xfrm>
        </p:spPr>
        <p:txBody>
          <a:bodyPr/>
          <a:lstStyle/>
          <a:p>
            <a:r>
              <a:rPr lang="en-US" altLang="zh-TW" b="1" dirty="0" smtClean="0"/>
              <a:t>Definition of Mid-sagittal Plane(MSP)</a:t>
            </a:r>
          </a:p>
          <a:p>
            <a:pPr lvl="1"/>
            <a:r>
              <a:rPr lang="en-US" altLang="zh-TW" dirty="0" smtClean="0"/>
              <a:t>According </a:t>
            </a:r>
            <a:r>
              <a:rPr lang="en-US" altLang="zh-TW" dirty="0"/>
              <a:t>to </a:t>
            </a:r>
            <a:r>
              <a:rPr lang="en-US" altLang="zh-TW" dirty="0" smtClean="0"/>
              <a:t>the </a:t>
            </a:r>
            <a:r>
              <a:rPr lang="en-US" altLang="zh-TW" dirty="0"/>
              <a:t>Fetal Medicine </a:t>
            </a:r>
            <a:r>
              <a:rPr lang="en-US" altLang="zh-TW" dirty="0" smtClean="0"/>
              <a:t>Foundation recommendations </a:t>
            </a:r>
            <a:r>
              <a:rPr lang="en-US" altLang="zh-TW" dirty="0"/>
              <a:t>for </a:t>
            </a:r>
            <a:r>
              <a:rPr lang="en-US" altLang="zh-TW" dirty="0" smtClean="0"/>
              <a:t>NTT measurement, a </a:t>
            </a:r>
            <a:r>
              <a:rPr lang="en-US" altLang="zh-TW" dirty="0" err="1" smtClean="0"/>
              <a:t>midsagittal</a:t>
            </a:r>
            <a:r>
              <a:rPr lang="en-US" altLang="zh-TW" dirty="0" smtClean="0"/>
              <a:t> </a:t>
            </a:r>
            <a:r>
              <a:rPr lang="en-US" altLang="zh-TW" dirty="0"/>
              <a:t>view of the face </a:t>
            </a:r>
            <a:r>
              <a:rPr lang="en-US" altLang="zh-TW" dirty="0" smtClean="0"/>
              <a:t>is </a:t>
            </a:r>
            <a:r>
              <a:rPr lang="en-US" altLang="zh-TW" dirty="0"/>
              <a:t>defined by </a:t>
            </a:r>
            <a:r>
              <a:rPr lang="en-US" altLang="zh-TW" dirty="0" smtClean="0"/>
              <a:t>the </a:t>
            </a:r>
            <a:r>
              <a:rPr lang="en-US" altLang="zh-TW" dirty="0"/>
              <a:t>presence of </a:t>
            </a:r>
            <a:r>
              <a:rPr lang="en-US" altLang="zh-TW" b="1" dirty="0">
                <a:solidFill>
                  <a:schemeClr val="tx1">
                    <a:lumMod val="60000"/>
                    <a:lumOff val="40000"/>
                  </a:schemeClr>
                </a:solidFill>
              </a:rPr>
              <a:t>(1</a:t>
            </a:r>
            <a:r>
              <a:rPr lang="en-US" altLang="zh-TW" b="1" dirty="0" smtClean="0">
                <a:solidFill>
                  <a:schemeClr val="tx1">
                    <a:lumMod val="60000"/>
                    <a:lumOff val="40000"/>
                  </a:schemeClr>
                </a:solidFill>
              </a:rPr>
              <a:t>) </a:t>
            </a:r>
            <a:r>
              <a:rPr lang="en-US" altLang="zh-TW" dirty="0" smtClean="0">
                <a:solidFill>
                  <a:schemeClr val="tx1">
                    <a:lumMod val="60000"/>
                    <a:lumOff val="40000"/>
                  </a:schemeClr>
                </a:solidFill>
              </a:rPr>
              <a:t>the </a:t>
            </a:r>
            <a:r>
              <a:rPr lang="en-US" altLang="zh-TW" dirty="0">
                <a:solidFill>
                  <a:schemeClr val="tx1">
                    <a:lumMod val="60000"/>
                    <a:lumOff val="40000"/>
                  </a:schemeClr>
                </a:solidFill>
              </a:rPr>
              <a:t>echogenic tip of the nose</a:t>
            </a:r>
            <a:r>
              <a:rPr lang="en-US" altLang="zh-TW" dirty="0"/>
              <a:t> and </a:t>
            </a:r>
            <a:r>
              <a:rPr lang="en-US" altLang="zh-TW" dirty="0">
                <a:solidFill>
                  <a:schemeClr val="tx1">
                    <a:lumMod val="60000"/>
                    <a:lumOff val="40000"/>
                  </a:schemeClr>
                </a:solidFill>
              </a:rPr>
              <a:t>rectangular shape of the palate</a:t>
            </a:r>
            <a:r>
              <a:rPr lang="en-US" altLang="zh-TW" dirty="0"/>
              <a:t> anteriorly, </a:t>
            </a:r>
            <a:r>
              <a:rPr lang="en-US" altLang="zh-TW" b="1" dirty="0" smtClean="0">
                <a:solidFill>
                  <a:schemeClr val="tx1">
                    <a:lumMod val="60000"/>
                    <a:lumOff val="40000"/>
                  </a:schemeClr>
                </a:solidFill>
              </a:rPr>
              <a:t>(2)</a:t>
            </a:r>
            <a:r>
              <a:rPr lang="en-US" altLang="zh-TW" dirty="0" smtClean="0"/>
              <a:t> </a:t>
            </a:r>
            <a:r>
              <a:rPr lang="en-US" altLang="zh-TW" dirty="0">
                <a:solidFill>
                  <a:schemeClr val="tx1">
                    <a:lumMod val="60000"/>
                    <a:lumOff val="40000"/>
                  </a:schemeClr>
                </a:solidFill>
              </a:rPr>
              <a:t>the translucent diencephalon</a:t>
            </a:r>
            <a:r>
              <a:rPr lang="en-US" altLang="zh-TW" dirty="0"/>
              <a:t> in the </a:t>
            </a:r>
            <a:r>
              <a:rPr lang="en-US" altLang="zh-TW" dirty="0" smtClean="0"/>
              <a:t>center </a:t>
            </a:r>
            <a:r>
              <a:rPr lang="en-US" altLang="zh-TW" dirty="0"/>
              <a:t>and </a:t>
            </a:r>
            <a:r>
              <a:rPr lang="en-US" altLang="zh-TW" b="1" dirty="0" smtClean="0">
                <a:solidFill>
                  <a:schemeClr val="tx1">
                    <a:lumMod val="60000"/>
                    <a:lumOff val="40000"/>
                  </a:schemeClr>
                </a:solidFill>
              </a:rPr>
              <a:t>(3)</a:t>
            </a:r>
            <a:r>
              <a:rPr lang="en-US" altLang="zh-TW" dirty="0" smtClean="0"/>
              <a:t> </a:t>
            </a:r>
            <a:r>
              <a:rPr lang="en-US" altLang="zh-TW" dirty="0">
                <a:solidFill>
                  <a:schemeClr val="tx1">
                    <a:lumMod val="60000"/>
                    <a:lumOff val="40000"/>
                  </a:schemeClr>
                </a:solidFill>
              </a:rPr>
              <a:t>the nuchal membrane</a:t>
            </a:r>
            <a:r>
              <a:rPr lang="en-US" altLang="zh-TW" dirty="0"/>
              <a:t> </a:t>
            </a:r>
            <a:r>
              <a:rPr lang="en-US" altLang="zh-TW" dirty="0" smtClean="0"/>
              <a:t>posteriorly.</a:t>
            </a:r>
            <a:endParaRPr lang="zh-TW" altLang="en-US"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10</a:t>
            </a:r>
            <a:endParaRPr lang="zh-TW" altLang="en-US" sz="1400" b="1" dirty="0">
              <a:solidFill>
                <a:srgbClr val="003399"/>
              </a:solidFill>
              <a:latin typeface="Arial" charset="0"/>
            </a:endParaRPr>
          </a:p>
        </p:txBody>
      </p:sp>
      <p:grpSp>
        <p:nvGrpSpPr>
          <p:cNvPr id="2" name="群組 1"/>
          <p:cNvGrpSpPr/>
          <p:nvPr/>
        </p:nvGrpSpPr>
        <p:grpSpPr>
          <a:xfrm>
            <a:off x="4421389" y="3791413"/>
            <a:ext cx="6902392" cy="2706367"/>
            <a:chOff x="1721258" y="3789991"/>
            <a:chExt cx="5176794" cy="2824761"/>
          </a:xfrm>
        </p:grpSpPr>
        <p:grpSp>
          <p:nvGrpSpPr>
            <p:cNvPr id="7" name="群組 6"/>
            <p:cNvGrpSpPr/>
            <p:nvPr/>
          </p:nvGrpSpPr>
          <p:grpSpPr>
            <a:xfrm>
              <a:off x="1721258" y="3789991"/>
              <a:ext cx="2736304" cy="2824761"/>
              <a:chOff x="1187624" y="3054379"/>
              <a:chExt cx="3384376" cy="3607789"/>
            </a:xfrm>
          </p:grpSpPr>
          <p:sp>
            <p:nvSpPr>
              <p:cNvPr id="8" name="Rectangle 3"/>
              <p:cNvSpPr>
                <a:spLocks noChangeArrowheads="1"/>
              </p:cNvSpPr>
              <p:nvPr/>
            </p:nvSpPr>
            <p:spPr bwMode="auto">
              <a:xfrm>
                <a:off x="1187624" y="3054379"/>
                <a:ext cx="3384376" cy="328231"/>
              </a:xfrm>
              <a:prstGeom prst="rect">
                <a:avLst/>
              </a:prstGeom>
              <a:solidFill>
                <a:srgbClr val="037BC0"/>
              </a:solidFill>
              <a:ln w="9525">
                <a:noFill/>
                <a:miter lim="800000"/>
                <a:headEnd/>
                <a:tailEnd/>
              </a:ln>
              <a:effectLst/>
            </p:spPr>
            <p:txBody>
              <a:bodyPr vert="horz" wrap="square" lIns="0" tIns="0" rIns="0" bIns="0" numCol="1" anchor="ctr" anchorCtr="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kumimoji="1" lang="zh-TW" altLang="zh-TW" sz="1600" b="1" dirty="0" smtClean="0">
                    <a:solidFill>
                      <a:srgbClr val="FFFFFF"/>
                    </a:solidFill>
                    <a:ea typeface="新細明體" pitchFamily="18" charset="-120"/>
                  </a:rPr>
                  <a:t>Mid</a:t>
                </a:r>
                <a:r>
                  <a:rPr kumimoji="1" lang="en-US" altLang="zh-TW" sz="1600" b="1" dirty="0" smtClean="0">
                    <a:solidFill>
                      <a:srgbClr val="FFFFFF"/>
                    </a:solidFill>
                    <a:ea typeface="新細明體" pitchFamily="18" charset="-120"/>
                  </a:rPr>
                  <a:t>-</a:t>
                </a:r>
                <a:r>
                  <a:rPr kumimoji="1" lang="zh-TW" altLang="zh-TW" sz="1600" b="1" dirty="0" smtClean="0">
                    <a:solidFill>
                      <a:srgbClr val="FFFFFF"/>
                    </a:solidFill>
                    <a:ea typeface="新細明體" pitchFamily="18" charset="-120"/>
                  </a:rPr>
                  <a:t>sagittal view of the face</a:t>
                </a:r>
                <a:endParaRPr kumimoji="1" lang="zh-TW" altLang="zh-TW" sz="900" b="1" dirty="0" smtClean="0">
                  <a:solidFill>
                    <a:srgbClr val="000000"/>
                  </a:solidFill>
                  <a:ea typeface="新細明體" pitchFamily="18" charset="-120"/>
                </a:endParaRPr>
              </a:p>
            </p:txBody>
          </p:sp>
          <p:pic>
            <p:nvPicPr>
              <p:cNvPr id="9" name="Picture 4" descr="Midsagitt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356992"/>
                <a:ext cx="3381375" cy="3305176"/>
              </a:xfrm>
              <a:prstGeom prst="rect">
                <a:avLst/>
              </a:prstGeom>
              <a:noFill/>
            </p:spPr>
          </p:pic>
        </p:grpSp>
        <p:sp>
          <p:nvSpPr>
            <p:cNvPr id="10" name="Rectangle 1"/>
            <p:cNvSpPr>
              <a:spLocks noChangeArrowheads="1"/>
            </p:cNvSpPr>
            <p:nvPr/>
          </p:nvSpPr>
          <p:spPr bwMode="auto">
            <a:xfrm>
              <a:off x="4457562" y="5833674"/>
              <a:ext cx="2440490" cy="7388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zh-TW" altLang="fr-FR" sz="1600" dirty="0" smtClean="0">
                  <a:solidFill>
                    <a:srgbClr val="000080"/>
                  </a:solidFill>
                  <a:latin typeface="標楷體"/>
                  <a:cs typeface="Times New Roman" pitchFamily="18" charset="0"/>
                </a:rPr>
                <a:t>胎兒頭頸部標準</a:t>
              </a:r>
              <a:r>
                <a:rPr lang="en-US" altLang="zh-TW" sz="1600" dirty="0" smtClean="0">
                  <a:solidFill>
                    <a:srgbClr val="000080"/>
                  </a:solidFill>
                  <a:cs typeface="Times New Roman" pitchFamily="18" charset="0"/>
                </a:rPr>
                <a:t>MSP</a:t>
              </a:r>
              <a:r>
                <a:rPr lang="zh-TW" altLang="fr-FR" sz="1600" dirty="0" smtClean="0">
                  <a:solidFill>
                    <a:srgbClr val="000080"/>
                  </a:solidFill>
                  <a:latin typeface="標楷體"/>
                  <a:cs typeface="Times New Roman" pitchFamily="18" charset="0"/>
                </a:rPr>
                <a:t>影像</a:t>
              </a:r>
              <a:endParaRPr lang="zh-TW" altLang="fr-FR" sz="900" dirty="0" smtClean="0">
                <a:solidFill>
                  <a:srgbClr val="000080"/>
                </a:solidFill>
                <a:latin typeface="標楷體"/>
              </a:endParaRPr>
            </a:p>
            <a:p>
              <a:pPr eaLnBrk="0" fontAlgn="base" hangingPunct="0">
                <a:spcBef>
                  <a:spcPct val="0"/>
                </a:spcBef>
                <a:spcAft>
                  <a:spcPct val="0"/>
                </a:spcAft>
              </a:pPr>
              <a:r>
                <a:rPr lang="en-US" altLang="zh-TW" sz="1200" b="1" u="sng" dirty="0">
                  <a:solidFill>
                    <a:srgbClr val="FFFFFF">
                      <a:lumMod val="50000"/>
                    </a:srgbClr>
                  </a:solidFill>
                </a:rPr>
                <a:t>http://</a:t>
              </a:r>
              <a:r>
                <a:rPr lang="en-US" altLang="zh-TW" sz="1200" b="1" u="sng" dirty="0" smtClean="0">
                  <a:solidFill>
                    <a:srgbClr val="FFFFFF">
                      <a:lumMod val="50000"/>
                    </a:srgbClr>
                  </a:solidFill>
                </a:rPr>
                <a:t>fetalmedicine.org/nuchal-translucency-scan</a:t>
              </a:r>
              <a:endParaRPr lang="en-US" altLang="zh-TW" sz="1200" b="1" dirty="0">
                <a:solidFill>
                  <a:srgbClr val="FFFFFF">
                    <a:lumMod val="50000"/>
                  </a:srgbClr>
                </a:solidFill>
              </a:endParaRPr>
            </a:p>
          </p:txBody>
        </p:sp>
      </p:grpSp>
    </p:spTree>
    <p:extLst>
      <p:ext uri="{BB962C8B-B14F-4D97-AF65-F5344CB8AC3E}">
        <p14:creationId xmlns:p14="http://schemas.microsoft.com/office/powerpoint/2010/main" val="5241354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MSP Detection - Method</a:t>
            </a:r>
            <a:endParaRPr lang="zh-TW" altLang="en-US" sz="3200" dirty="0"/>
          </a:p>
        </p:txBody>
      </p:sp>
      <p:sp>
        <p:nvSpPr>
          <p:cNvPr id="5" name="內容版面配置區 4"/>
          <p:cNvSpPr>
            <a:spLocks noGrp="1"/>
          </p:cNvSpPr>
          <p:nvPr>
            <p:ph idx="1"/>
          </p:nvPr>
        </p:nvSpPr>
        <p:spPr>
          <a:xfrm>
            <a:off x="4040373" y="1582242"/>
            <a:ext cx="7283411" cy="4974831"/>
          </a:xfrm>
        </p:spPr>
        <p:txBody>
          <a:bodyPr/>
          <a:lstStyle/>
          <a:p>
            <a:r>
              <a:rPr lang="en-US" altLang="zh-TW" b="1" dirty="0" smtClean="0"/>
              <a:t>3-D Fetal Ultrasound Image</a:t>
            </a:r>
          </a:p>
          <a:p>
            <a:endParaRPr lang="en-US" altLang="zh-TW" dirty="0"/>
          </a:p>
          <a:p>
            <a:endParaRPr lang="en-US" altLang="zh-TW" dirty="0" smtClean="0"/>
          </a:p>
          <a:p>
            <a:endParaRPr lang="en-US" altLang="zh-TW" dirty="0"/>
          </a:p>
          <a:p>
            <a:endParaRPr lang="en-US" altLang="zh-TW" dirty="0" smtClean="0"/>
          </a:p>
          <a:p>
            <a:endParaRPr lang="en-US" altLang="zh-TW" dirty="0" smtClean="0"/>
          </a:p>
          <a:p>
            <a:r>
              <a:rPr lang="en-US" altLang="zh-TW" b="1" dirty="0" smtClean="0"/>
              <a:t>Initialization</a:t>
            </a:r>
          </a:p>
          <a:p>
            <a:pPr marL="536575" lvl="1" indent="-363538">
              <a:buSzPct val="120000"/>
              <a:buFont typeface="Wingdings" panose="05000000000000000000" pitchFamily="2" charset="2"/>
              <a:buChar char="ü"/>
            </a:pPr>
            <a:r>
              <a:rPr lang="en-US" altLang="zh-TW" dirty="0" smtClean="0"/>
              <a:t>The detection starts by initializing the position of fetus.</a:t>
            </a:r>
          </a:p>
          <a:p>
            <a:pPr marL="536575" lvl="1" indent="-363538">
              <a:buSzPct val="120000"/>
              <a:buFont typeface="Wingdings" panose="05000000000000000000" pitchFamily="2" charset="2"/>
              <a:buChar char="ü"/>
            </a:pPr>
            <a:r>
              <a:rPr lang="en-US" altLang="zh-TW" dirty="0" smtClean="0"/>
              <a:t>User is requested to select an approximate plane  from the sagittal view as </a:t>
            </a:r>
            <a:r>
              <a:rPr lang="en-US" altLang="zh-TW" dirty="0" smtClean="0">
                <a:solidFill>
                  <a:schemeClr val="tx1">
                    <a:lumMod val="60000"/>
                    <a:lumOff val="40000"/>
                  </a:schemeClr>
                </a:solidFill>
              </a:rPr>
              <a:t>the initial middle sagittal plane.</a:t>
            </a:r>
          </a:p>
          <a:p>
            <a:pPr marL="536575" lvl="1" indent="-363538">
              <a:buSzPct val="120000"/>
              <a:buFont typeface="Wingdings" panose="05000000000000000000" pitchFamily="2" charset="2"/>
              <a:buChar char="ü"/>
            </a:pPr>
            <a:r>
              <a:rPr lang="en-US" altLang="zh-TW" dirty="0" smtClean="0">
                <a:solidFill>
                  <a:schemeClr val="tx1">
                    <a:lumMod val="60000"/>
                    <a:lumOff val="40000"/>
                  </a:schemeClr>
                </a:solidFill>
              </a:rPr>
              <a:t>This is the only step that needs user interaction</a:t>
            </a:r>
            <a:r>
              <a:rPr lang="en-US" altLang="zh-TW" dirty="0" smtClean="0"/>
              <a:t>.</a:t>
            </a:r>
          </a:p>
          <a:p>
            <a:pPr lvl="1"/>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endParaRPr lang="zh-TW" altLang="en-US"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11</a:t>
            </a:r>
            <a:endParaRPr lang="zh-TW" altLang="en-US" sz="1400" b="1" dirty="0">
              <a:solidFill>
                <a:srgbClr val="003399"/>
              </a:solidFill>
              <a:latin typeface="Arial" charset="0"/>
            </a:endParaRPr>
          </a:p>
        </p:txBody>
      </p:sp>
      <p:grpSp>
        <p:nvGrpSpPr>
          <p:cNvPr id="10" name="群組 9"/>
          <p:cNvGrpSpPr/>
          <p:nvPr/>
        </p:nvGrpSpPr>
        <p:grpSpPr>
          <a:xfrm>
            <a:off x="315868" y="1599345"/>
            <a:ext cx="3425816" cy="5052324"/>
            <a:chOff x="0" y="212973"/>
            <a:chExt cx="3909020" cy="5052324"/>
          </a:xfrm>
        </p:grpSpPr>
        <p:sp>
          <p:nvSpPr>
            <p:cNvPr id="11" name="矩形 10"/>
            <p:cNvSpPr/>
            <p:nvPr/>
          </p:nvSpPr>
          <p:spPr>
            <a:xfrm rot="16200000">
              <a:off x="-571646" y="784623"/>
              <a:ext cx="5052315" cy="3909016"/>
            </a:xfrm>
            <a:prstGeom prst="rect">
              <a:avLst/>
            </a:prstGeom>
            <a:solidFill>
              <a:srgbClr val="99CC00"/>
            </a:solidFill>
          </p:spPr>
          <p:style>
            <a:lnRef idx="2">
              <a:schemeClr val="lt1">
                <a:hueOff val="0"/>
                <a:satOff val="0"/>
                <a:lumOff val="0"/>
                <a:alphaOff val="0"/>
              </a:schemeClr>
            </a:lnRef>
            <a:fillRef idx="1">
              <a:scrgbClr r="0" g="0" b="0"/>
            </a:fillRef>
            <a:effectRef idx="0">
              <a:schemeClr val="accent1">
                <a:shade val="60000"/>
                <a:hueOff val="0"/>
                <a:satOff val="0"/>
                <a:lumOff val="0"/>
                <a:alphaOff val="0"/>
              </a:schemeClr>
            </a:effectRef>
            <a:fontRef idx="minor">
              <a:schemeClr val="lt1"/>
            </a:fontRef>
          </p:style>
        </p:sp>
        <p:sp>
          <p:nvSpPr>
            <p:cNvPr id="12" name="矩形 11"/>
            <p:cNvSpPr/>
            <p:nvPr/>
          </p:nvSpPr>
          <p:spPr>
            <a:xfrm rot="16200000">
              <a:off x="-571649" y="784631"/>
              <a:ext cx="5052315" cy="3909017"/>
            </a:xfrm>
            <a:prstGeom prst="rect">
              <a:avLst/>
            </a:prstGeom>
          </p:spPr>
          <p:style>
            <a:lnRef idx="0">
              <a:scrgbClr r="0" g="0" b="0"/>
            </a:lnRef>
            <a:fillRef idx="0">
              <a:scrgbClr r="0" g="0" b="0"/>
            </a:fillRef>
            <a:effectRef idx="0">
              <a:scrgbClr r="0" g="0" b="0"/>
            </a:effectRef>
            <a:fontRef idx="minor">
              <a:schemeClr val="lt1"/>
            </a:fontRef>
          </p:style>
          <p:txBody>
            <a:bodyPr spcFirstLastPara="0" vert="vert" wrap="square" lIns="25400" tIns="25400" rIns="25400" bIns="25400" numCol="1" spcCol="1270" anchor="t" anchorCtr="0">
              <a:noAutofit/>
            </a:bodyPr>
            <a:lstStyle/>
            <a:p>
              <a:pPr defTabSz="1778000" fontAlgn="base">
                <a:lnSpc>
                  <a:spcPct val="90000"/>
                </a:lnSpc>
                <a:spcBef>
                  <a:spcPct val="0"/>
                </a:spcBef>
                <a:spcAft>
                  <a:spcPct val="35000"/>
                </a:spcAft>
              </a:pPr>
              <a:r>
                <a:rPr lang="en-US" altLang="zh-TW" sz="2800" b="1" u="sng" dirty="0">
                  <a:solidFill>
                    <a:srgbClr val="FFFFFF"/>
                  </a:solidFill>
                </a:rPr>
                <a:t>MSP Detection</a:t>
              </a:r>
            </a:p>
            <a:p>
              <a:pPr defTabSz="1778000" fontAlgn="base">
                <a:lnSpc>
                  <a:spcPct val="90000"/>
                </a:lnSpc>
                <a:spcBef>
                  <a:spcPct val="0"/>
                </a:spcBef>
                <a:spcAft>
                  <a:spcPct val="35000"/>
                </a:spcAft>
              </a:pPr>
              <a:endParaRPr lang="en-US" altLang="zh-TW" sz="2800" b="1" u="sng" dirty="0" smtClean="0">
                <a:solidFill>
                  <a:srgbClr val="FFFFFF"/>
                </a:solidFill>
              </a:endParaRPr>
            </a:p>
          </p:txBody>
        </p:sp>
      </p:grpSp>
      <p:graphicFrame>
        <p:nvGraphicFramePr>
          <p:cNvPr id="9" name="資料庫圖表 8"/>
          <p:cNvGraphicFramePr/>
          <p:nvPr>
            <p:extLst>
              <p:ext uri="{D42A27DB-BD31-4B8C-83A1-F6EECF244321}">
                <p14:modId xmlns:p14="http://schemas.microsoft.com/office/powerpoint/2010/main" val="3288000255"/>
              </p:ext>
            </p:extLst>
          </p:nvPr>
        </p:nvGraphicFramePr>
        <p:xfrm>
          <a:off x="437707" y="2331201"/>
          <a:ext cx="3135812" cy="4180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3" name="群組 12"/>
          <p:cNvGrpSpPr>
            <a:grpSpLocks noChangeAspect="1"/>
          </p:cNvGrpSpPr>
          <p:nvPr/>
        </p:nvGrpSpPr>
        <p:grpSpPr>
          <a:xfrm>
            <a:off x="6480008" y="2029550"/>
            <a:ext cx="3309997" cy="2089337"/>
            <a:chOff x="5292080" y="2690479"/>
            <a:chExt cx="3103123" cy="2611672"/>
          </a:xfrm>
        </p:grpSpPr>
        <p:pic>
          <p:nvPicPr>
            <p:cNvPr id="14"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92080" y="3187205"/>
              <a:ext cx="3103123" cy="2114946"/>
            </a:xfrm>
            <a:prstGeom prst="rect">
              <a:avLst/>
            </a:prstGeom>
            <a:noFill/>
            <a:ln w="9525">
              <a:solidFill>
                <a:schemeClr val="tx1"/>
              </a:solidFill>
              <a:miter lim="800000"/>
              <a:headEnd/>
              <a:tailEnd/>
            </a:ln>
          </p:spPr>
        </p:pic>
        <p:sp>
          <p:nvSpPr>
            <p:cNvPr id="15" name="文字方塊 14"/>
            <p:cNvSpPr txBox="1"/>
            <p:nvPr/>
          </p:nvSpPr>
          <p:spPr>
            <a:xfrm>
              <a:off x="5647734" y="2690479"/>
              <a:ext cx="2364829"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pPr>
              <a:r>
                <a:rPr lang="en-US" altLang="zh-TW" b="1" dirty="0" smtClean="0">
                  <a:solidFill>
                    <a:srgbClr val="153276"/>
                  </a:solidFill>
                </a:rPr>
                <a:t>Volume data</a:t>
              </a:r>
              <a:endParaRPr lang="zh-TW" altLang="en-US" b="1" dirty="0">
                <a:solidFill>
                  <a:srgbClr val="153276"/>
                </a:solidFill>
              </a:endParaRPr>
            </a:p>
          </p:txBody>
        </p:sp>
      </p:grpSp>
    </p:spTree>
    <p:extLst>
      <p:ext uri="{BB962C8B-B14F-4D97-AF65-F5344CB8AC3E}">
        <p14:creationId xmlns:p14="http://schemas.microsoft.com/office/powerpoint/2010/main" val="42193691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MSP Detection - Method</a:t>
            </a:r>
            <a:endParaRPr lang="zh-TW" altLang="en-US" sz="3200" dirty="0"/>
          </a:p>
        </p:txBody>
      </p:sp>
      <p:sp>
        <p:nvSpPr>
          <p:cNvPr id="5" name="內容版面配置區 4"/>
          <p:cNvSpPr>
            <a:spLocks noGrp="1"/>
          </p:cNvSpPr>
          <p:nvPr>
            <p:ph idx="1"/>
          </p:nvPr>
        </p:nvSpPr>
        <p:spPr>
          <a:xfrm>
            <a:off x="1163783" y="1594952"/>
            <a:ext cx="10789036" cy="4974831"/>
          </a:xfrm>
        </p:spPr>
        <p:txBody>
          <a:bodyPr/>
          <a:lstStyle/>
          <a:p>
            <a:r>
              <a:rPr lang="en-US" altLang="zh-TW" sz="2000" b="1" dirty="0" smtClean="0"/>
              <a:t>Image Preprocessing</a:t>
            </a:r>
          </a:p>
          <a:p>
            <a:pPr lvl="1">
              <a:buSzPct val="120000"/>
              <a:buFont typeface="Wingdings" panose="05000000000000000000" pitchFamily="2" charset="2"/>
              <a:buChar char="ü"/>
            </a:pPr>
            <a:r>
              <a:rPr lang="en-US" altLang="zh-TW" sz="1800" dirty="0" smtClean="0"/>
              <a:t>In order to extract the skull structure from ultrasound image.</a:t>
            </a:r>
          </a:p>
          <a:p>
            <a:pPr lvl="1">
              <a:buSzPct val="120000"/>
              <a:buFont typeface="Wingdings" panose="05000000000000000000" pitchFamily="2" charset="2"/>
              <a:buChar char="ü"/>
            </a:pPr>
            <a:r>
              <a:rPr lang="en-US" altLang="zh-TW" sz="1600" dirty="0" smtClean="0"/>
              <a:t>Procedure</a:t>
            </a:r>
            <a:r>
              <a:rPr lang="zh-TW" altLang="en-US" sz="1600" dirty="0" smtClean="0">
                <a:latin typeface="新細明體"/>
                <a:ea typeface="新細明體"/>
              </a:rPr>
              <a:t>：</a:t>
            </a:r>
            <a:endParaRPr lang="en-US" altLang="zh-TW" sz="1600" dirty="0" smtClean="0">
              <a:latin typeface="新細明體"/>
              <a:ea typeface="新細明體"/>
            </a:endParaRPr>
          </a:p>
          <a:p>
            <a:pPr marL="1257300" lvl="2" indent="-342900">
              <a:buSzPct val="120000"/>
              <a:buFont typeface="+mj-lt"/>
              <a:buAutoNum type="alphaLcPeriod"/>
            </a:pPr>
            <a:r>
              <a:rPr lang="en-US" altLang="zh-TW" sz="1600" dirty="0" smtClean="0">
                <a:solidFill>
                  <a:schemeClr val="tx1">
                    <a:lumMod val="60000"/>
                    <a:lumOff val="40000"/>
                  </a:schemeClr>
                </a:solidFill>
                <a:ea typeface="新細明體"/>
              </a:rPr>
              <a:t>Median Filter</a:t>
            </a:r>
          </a:p>
          <a:p>
            <a:pPr marL="1257300" lvl="2" indent="-342900">
              <a:buSzPct val="120000"/>
              <a:buFont typeface="+mj-lt"/>
              <a:buAutoNum type="alphaLcPeriod"/>
            </a:pPr>
            <a:r>
              <a:rPr lang="en-US" altLang="zh-TW" sz="1600" dirty="0" smtClean="0">
                <a:solidFill>
                  <a:schemeClr val="tx1">
                    <a:lumMod val="60000"/>
                    <a:lumOff val="40000"/>
                  </a:schemeClr>
                </a:solidFill>
                <a:ea typeface="新細明體"/>
              </a:rPr>
              <a:t>Anisotropic Diffusion</a:t>
            </a:r>
          </a:p>
          <a:p>
            <a:pPr marL="1257300" lvl="2" indent="-342900">
              <a:buSzPct val="120000"/>
              <a:buFont typeface="+mj-lt"/>
              <a:buAutoNum type="alphaLcPeriod"/>
            </a:pPr>
            <a:r>
              <a:rPr lang="en-US" altLang="zh-TW" sz="1600" dirty="0" smtClean="0">
                <a:solidFill>
                  <a:schemeClr val="tx1">
                    <a:lumMod val="60000"/>
                    <a:lumOff val="40000"/>
                  </a:schemeClr>
                </a:solidFill>
                <a:ea typeface="新細明體"/>
              </a:rPr>
              <a:t>Power-law Transformation</a:t>
            </a:r>
          </a:p>
          <a:p>
            <a:pPr marL="1257300" lvl="2" indent="-342900">
              <a:buSzPct val="120000"/>
              <a:buFont typeface="+mj-lt"/>
              <a:buAutoNum type="alphaLcPeriod"/>
            </a:pPr>
            <a:r>
              <a:rPr lang="en-US" altLang="zh-TW" sz="1600" dirty="0" smtClean="0">
                <a:solidFill>
                  <a:schemeClr val="tx1">
                    <a:lumMod val="60000"/>
                    <a:lumOff val="40000"/>
                  </a:schemeClr>
                </a:solidFill>
                <a:ea typeface="新細明體"/>
              </a:rPr>
              <a:t>Threshold</a:t>
            </a:r>
          </a:p>
          <a:p>
            <a:endParaRPr lang="en-US" altLang="zh-TW" sz="2000" dirty="0" smtClean="0"/>
          </a:p>
          <a:p>
            <a:endParaRPr lang="en-US" altLang="zh-TW" sz="2000" dirty="0"/>
          </a:p>
          <a:p>
            <a:endParaRPr lang="en-US" altLang="zh-TW" sz="2000" dirty="0" smtClean="0"/>
          </a:p>
          <a:p>
            <a:endParaRPr lang="en-US" altLang="zh-TW" sz="2000" b="1" dirty="0" smtClean="0"/>
          </a:p>
          <a:p>
            <a:r>
              <a:rPr lang="en-US" altLang="zh-TW" sz="2000" b="1" dirty="0" smtClean="0"/>
              <a:t>MSP Detection</a:t>
            </a:r>
          </a:p>
          <a:p>
            <a:pPr lvl="1"/>
            <a:r>
              <a:rPr lang="en-US" altLang="zh-TW" sz="1800" dirty="0" smtClean="0"/>
              <a:t>Magnify the image to make the fetal head and thorax occupy the whole screen.</a:t>
            </a:r>
          </a:p>
          <a:p>
            <a:pPr lvl="1"/>
            <a:r>
              <a:rPr lang="en-US" altLang="zh-TW" sz="1800" dirty="0" smtClean="0"/>
              <a:t>According to the image and anatomical features, detection of MSP can be fully automatic.</a:t>
            </a:r>
            <a:endParaRPr lang="zh-TW" altLang="en-US" sz="18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12</a:t>
            </a:r>
            <a:endParaRPr lang="zh-TW" altLang="en-US" sz="1400" b="1" dirty="0">
              <a:solidFill>
                <a:srgbClr val="003399"/>
              </a:solidFill>
              <a:latin typeface="Arial"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307215523"/>
              </p:ext>
            </p:extLst>
          </p:nvPr>
        </p:nvGraphicFramePr>
        <p:xfrm>
          <a:off x="1836581" y="4539488"/>
          <a:ext cx="9657297" cy="365760"/>
        </p:xfrm>
        <a:graphic>
          <a:graphicData uri="http://schemas.openxmlformats.org/drawingml/2006/table">
            <a:tbl>
              <a:tblPr firstRow="1" bandRow="1">
                <a:tableStyleId>{69CF1AB2-1976-4502-BF36-3FF5EA218861}</a:tableStyleId>
              </a:tblPr>
              <a:tblGrid>
                <a:gridCol w="1920000"/>
                <a:gridCol w="1958597"/>
                <a:gridCol w="1964200"/>
                <a:gridCol w="1888267"/>
                <a:gridCol w="1926233"/>
              </a:tblGrid>
              <a:tr h="222518">
                <a:tc>
                  <a:txBody>
                    <a:bodyPr/>
                    <a:lstStyle/>
                    <a:p>
                      <a:pPr algn="ctr"/>
                      <a:r>
                        <a:rPr lang="en-US" altLang="zh-TW" sz="1600" dirty="0" smtClean="0">
                          <a:solidFill>
                            <a:schemeClr val="tx1">
                              <a:lumMod val="60000"/>
                              <a:lumOff val="40000"/>
                            </a:schemeClr>
                          </a:solidFill>
                        </a:rPr>
                        <a:t>Sagittal</a:t>
                      </a:r>
                      <a:r>
                        <a:rPr lang="en-US" altLang="zh-TW" sz="1600" baseline="0" dirty="0" smtClean="0">
                          <a:solidFill>
                            <a:schemeClr val="tx1">
                              <a:lumMod val="60000"/>
                              <a:lumOff val="40000"/>
                            </a:schemeClr>
                          </a:solidFill>
                        </a:rPr>
                        <a:t> image</a:t>
                      </a:r>
                      <a:endParaRPr lang="zh-TW" altLang="en-US" sz="1600" dirty="0">
                        <a:solidFill>
                          <a:schemeClr val="tx1">
                            <a:lumMod val="60000"/>
                            <a:lumOff val="40000"/>
                          </a:schemeClr>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algn="ctr"/>
                      <a:r>
                        <a:rPr lang="en-US" altLang="zh-TW" sz="1800" dirty="0" smtClean="0">
                          <a:solidFill>
                            <a:schemeClr val="tx1">
                              <a:lumMod val="60000"/>
                              <a:lumOff val="40000"/>
                            </a:schemeClr>
                          </a:solidFill>
                        </a:rPr>
                        <a:t>a</a:t>
                      </a:r>
                      <a:endParaRPr lang="zh-TW" altLang="en-US" sz="1800" dirty="0">
                        <a:solidFill>
                          <a:schemeClr val="tx1">
                            <a:lumMod val="60000"/>
                            <a:lumOff val="40000"/>
                          </a:schemeClr>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algn="ctr"/>
                      <a:r>
                        <a:rPr lang="en-US" altLang="zh-TW" sz="1800" dirty="0" smtClean="0">
                          <a:solidFill>
                            <a:schemeClr val="tx1">
                              <a:lumMod val="60000"/>
                              <a:lumOff val="40000"/>
                            </a:schemeClr>
                          </a:solidFill>
                        </a:rPr>
                        <a:t>b</a:t>
                      </a:r>
                      <a:endParaRPr lang="zh-TW" altLang="en-US" sz="1800" dirty="0">
                        <a:solidFill>
                          <a:schemeClr val="tx1">
                            <a:lumMod val="60000"/>
                            <a:lumOff val="40000"/>
                          </a:schemeClr>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algn="ctr"/>
                      <a:r>
                        <a:rPr lang="en-US" altLang="zh-TW" sz="1800" dirty="0" smtClean="0">
                          <a:solidFill>
                            <a:schemeClr val="tx1">
                              <a:lumMod val="60000"/>
                              <a:lumOff val="40000"/>
                            </a:schemeClr>
                          </a:solidFill>
                        </a:rPr>
                        <a:t>c</a:t>
                      </a:r>
                      <a:endParaRPr lang="zh-TW" altLang="en-US" sz="1800" dirty="0">
                        <a:solidFill>
                          <a:schemeClr val="tx1">
                            <a:lumMod val="60000"/>
                            <a:lumOff val="40000"/>
                          </a:schemeClr>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algn="ctr"/>
                      <a:r>
                        <a:rPr lang="en-US" altLang="zh-TW" sz="1800" dirty="0" smtClean="0">
                          <a:solidFill>
                            <a:schemeClr val="tx1">
                              <a:lumMod val="60000"/>
                              <a:lumOff val="40000"/>
                            </a:schemeClr>
                          </a:solidFill>
                        </a:rPr>
                        <a:t>d</a:t>
                      </a:r>
                      <a:endParaRPr lang="zh-TW" altLang="en-US" sz="1800" dirty="0">
                        <a:solidFill>
                          <a:schemeClr val="tx1">
                            <a:lumMod val="60000"/>
                            <a:lumOff val="40000"/>
                          </a:schemeClr>
                        </a:solidFill>
                      </a:endParaRPr>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r>
            </a:tbl>
          </a:graphicData>
        </a:graphic>
      </p:graphicFrame>
      <p:grpSp>
        <p:nvGrpSpPr>
          <p:cNvPr id="7" name="群組 6"/>
          <p:cNvGrpSpPr/>
          <p:nvPr/>
        </p:nvGrpSpPr>
        <p:grpSpPr>
          <a:xfrm>
            <a:off x="1836579" y="3774755"/>
            <a:ext cx="9647940" cy="757238"/>
            <a:chOff x="759917" y="3774755"/>
            <a:chExt cx="7235955" cy="757238"/>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917" y="3774755"/>
              <a:ext cx="1407319" cy="75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3721" y="3774755"/>
              <a:ext cx="4364832" cy="75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553" y="3774755"/>
              <a:ext cx="1407319" cy="75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5545" y="2813087"/>
            <a:ext cx="2001520" cy="815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72540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a:t>MSP Detection - Results</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13</a:t>
            </a:r>
            <a:endParaRPr lang="zh-TW" altLang="en-US" sz="1400" b="1" dirty="0">
              <a:solidFill>
                <a:srgbClr val="003399"/>
              </a:solidFill>
              <a:latin typeface="Arial" charset="0"/>
            </a:endParaRPr>
          </a:p>
        </p:txBody>
      </p:sp>
      <p:pic>
        <p:nvPicPr>
          <p:cNvPr id="1031" name="Picture 7" descr="H:\Documents and Settings\Administrator\桌面\Reference\口試ppt\MSP res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788" y="1662890"/>
            <a:ext cx="10469880" cy="4834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9659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a:t>MSP Detection - Results</a:t>
            </a:r>
            <a:endParaRPr lang="zh-TW" altLang="en-US" sz="3200" dirty="0"/>
          </a:p>
        </p:txBody>
      </p:sp>
      <p:sp>
        <p:nvSpPr>
          <p:cNvPr id="5" name="內容版面配置區 4"/>
          <p:cNvSpPr>
            <a:spLocks noGrp="1"/>
          </p:cNvSpPr>
          <p:nvPr>
            <p:ph idx="1"/>
          </p:nvPr>
        </p:nvSpPr>
        <p:spPr>
          <a:xfrm>
            <a:off x="1163783" y="1598007"/>
            <a:ext cx="10789036" cy="3335500"/>
          </a:xfrm>
        </p:spPr>
        <p:txBody>
          <a:bodyPr/>
          <a:lstStyle/>
          <a:p>
            <a:r>
              <a:rPr lang="en-US" altLang="zh-TW" dirty="0" smtClean="0"/>
              <a:t>We have constructed a complete database of </a:t>
            </a:r>
            <a:r>
              <a:rPr lang="en-US" altLang="zh-TW" dirty="0" smtClean="0">
                <a:solidFill>
                  <a:schemeClr val="tx1">
                    <a:lumMod val="60000"/>
                    <a:lumOff val="40000"/>
                  </a:schemeClr>
                </a:solidFill>
              </a:rPr>
              <a:t>170 ultrasound images</a:t>
            </a:r>
            <a:r>
              <a:rPr lang="en-US" altLang="zh-TW" dirty="0" smtClean="0"/>
              <a:t>, and we suppose to extend the database to </a:t>
            </a:r>
            <a:r>
              <a:rPr lang="en-US" altLang="zh-TW" dirty="0" smtClean="0">
                <a:solidFill>
                  <a:schemeClr val="tx1">
                    <a:lumMod val="60000"/>
                    <a:lumOff val="40000"/>
                  </a:schemeClr>
                </a:solidFill>
              </a:rPr>
              <a:t>more than 200 cases.</a:t>
            </a:r>
          </a:p>
          <a:p>
            <a:r>
              <a:rPr lang="en-US" altLang="zh-TW" dirty="0"/>
              <a:t>We proposed to test our automatic detection system on this database by </a:t>
            </a:r>
            <a:r>
              <a:rPr lang="en-US" altLang="zh-TW" dirty="0">
                <a:solidFill>
                  <a:schemeClr val="tx1">
                    <a:lumMod val="60000"/>
                    <a:lumOff val="40000"/>
                  </a:schemeClr>
                </a:solidFill>
              </a:rPr>
              <a:t>simple majority vote</a:t>
            </a:r>
            <a:r>
              <a:rPr lang="en-US" altLang="zh-TW" dirty="0" smtClean="0">
                <a:solidFill>
                  <a:schemeClr val="tx1">
                    <a:lumMod val="60000"/>
                    <a:lumOff val="40000"/>
                  </a:schemeClr>
                </a:solidFill>
              </a:rPr>
              <a:t>.</a:t>
            </a:r>
          </a:p>
          <a:p>
            <a:pPr lvl="1"/>
            <a:r>
              <a:rPr lang="en-US" altLang="zh-TW" dirty="0"/>
              <a:t>For every result images of MSP detection</a:t>
            </a:r>
            <a:r>
              <a:rPr lang="en-US" altLang="zh-TW" dirty="0">
                <a:solidFill>
                  <a:schemeClr val="tx1">
                    <a:lumMod val="60000"/>
                    <a:lumOff val="40000"/>
                  </a:schemeClr>
                </a:solidFill>
              </a:rPr>
              <a:t>, three experts </a:t>
            </a:r>
            <a:r>
              <a:rPr lang="en-US" altLang="zh-TW" dirty="0"/>
              <a:t>are required to vote whether the result image is MSP or not without knowing others’ answers. Then, we chose the final answer with maximal number of agreements. </a:t>
            </a:r>
            <a:endParaRPr lang="zh-TW" altLang="en-US" dirty="0">
              <a:solidFill>
                <a:schemeClr val="tx1">
                  <a:lumMod val="60000"/>
                  <a:lumOff val="40000"/>
                </a:schemeClr>
              </a:solidFill>
            </a:endParaRP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14</a:t>
            </a:r>
            <a:endParaRPr lang="zh-TW" altLang="en-US" sz="1400" b="1" dirty="0">
              <a:solidFill>
                <a:srgbClr val="003399"/>
              </a:solidFill>
              <a:latin typeface="Arial" charset="0"/>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2627" y="4668983"/>
            <a:ext cx="65659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a:hlinkClick r:id="rId4" action="ppaction://hlinkfi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45226" y="4995214"/>
            <a:ext cx="2146300" cy="117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9074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1774830" y="549282"/>
            <a:ext cx="421782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kumimoji="1" lang="zh-TW" altLang="en-US" sz="3200" b="1">
                <a:solidFill>
                  <a:srgbClr val="336699"/>
                </a:solidFill>
                <a:effectLst>
                  <a:outerShdw blurRad="38100" dist="38100" dir="2700000" algn="tl">
                    <a:srgbClr val="C0C0C0"/>
                  </a:outerShdw>
                </a:effectLst>
                <a:latin typeface="標楷體" panose="03000509000000000000" pitchFamily="65" charset="-120"/>
                <a:ea typeface="標楷體" panose="03000509000000000000" pitchFamily="65" charset="-120"/>
              </a:rPr>
              <a:t>簡介  </a:t>
            </a:r>
            <a:r>
              <a:rPr kumimoji="1" lang="zh-TW" altLang="en-US" sz="3200" b="1" u="sng">
                <a:solidFill>
                  <a:srgbClr val="336699"/>
                </a:solidFill>
                <a:effectLst>
                  <a:outerShdw blurRad="38100" dist="38100" dir="2700000" algn="tl">
                    <a:srgbClr val="C0C0C0"/>
                  </a:outerShdw>
                </a:effectLst>
                <a:latin typeface="標楷體" panose="03000509000000000000" pitchFamily="65" charset="-120"/>
                <a:ea typeface="標楷體" panose="03000509000000000000" pitchFamily="65" charset="-120"/>
              </a:rPr>
              <a:t>孫永年教授</a:t>
            </a:r>
            <a:r>
              <a:rPr kumimoji="1" lang="zh-TW" altLang="en-US" sz="3200">
                <a:solidFill>
                  <a:srgbClr val="336699"/>
                </a:solidFill>
                <a:effectLst>
                  <a:outerShdw blurRad="38100" dist="38100" dir="2700000" algn="tl">
                    <a:srgbClr val="C0C0C0"/>
                  </a:outerShdw>
                </a:effectLst>
                <a:latin typeface="標楷體" panose="03000509000000000000" pitchFamily="65" charset="-120"/>
                <a:ea typeface="標楷體" panose="03000509000000000000" pitchFamily="65" charset="-120"/>
              </a:rPr>
              <a:t> </a:t>
            </a:r>
            <a:r>
              <a:rPr kumimoji="1" lang="en-US" altLang="zh-TW" sz="3200">
                <a:solidFill>
                  <a:srgbClr val="336699"/>
                </a:solidFill>
                <a:latin typeface="Times New Roman" panose="02020603050405020304" pitchFamily="18" charset="0"/>
                <a:ea typeface="標楷體" panose="03000509000000000000" pitchFamily="65" charset="-120"/>
              </a:rPr>
              <a:t>(II)</a:t>
            </a:r>
          </a:p>
        </p:txBody>
      </p:sp>
      <p:pic>
        <p:nvPicPr>
          <p:cNvPr id="121860" name="Picture 4" descr="DSCN06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7549" y="1139894"/>
            <a:ext cx="6924675" cy="5194300"/>
          </a:xfrm>
          <a:prstGeom prst="rect">
            <a:avLst/>
          </a:prstGeom>
          <a:noFill/>
          <a:extLst>
            <a:ext uri="{909E8E84-426E-40DD-AFC4-6F175D3DCCD1}">
              <a14:hiddenFill xmlns:a14="http://schemas.microsoft.com/office/drawing/2010/main">
                <a:solidFill>
                  <a:srgbClr val="FFFFFF"/>
                </a:solidFill>
              </a14:hiddenFill>
            </a:ext>
          </a:extLst>
        </p:spPr>
      </p:pic>
      <p:sp>
        <p:nvSpPr>
          <p:cNvPr id="121861" name="Text Box 5"/>
          <p:cNvSpPr txBox="1">
            <a:spLocks noChangeArrowheads="1"/>
          </p:cNvSpPr>
          <p:nvPr/>
        </p:nvSpPr>
        <p:spPr bwMode="auto">
          <a:xfrm>
            <a:off x="2177477" y="1672565"/>
            <a:ext cx="6981398"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kumimoji="1">
                <a:solidFill>
                  <a:schemeClr val="tx1"/>
                </a:solidFill>
                <a:latin typeface="Arial" panose="020B0604020202020204" pitchFamily="34" charset="0"/>
                <a:ea typeface="新細明體" panose="02020500000000000000" pitchFamily="18" charset="-120"/>
              </a:defRPr>
            </a:lvl1pPr>
            <a:lvl2pPr marL="914400" indent="-457200">
              <a:defRPr kumimoji="1">
                <a:solidFill>
                  <a:schemeClr val="tx1"/>
                </a:solidFill>
                <a:latin typeface="Arial" panose="020B0604020202020204" pitchFamily="34" charset="0"/>
                <a:ea typeface="新細明體" panose="02020500000000000000" pitchFamily="18" charset="-120"/>
              </a:defRPr>
            </a:lvl2pPr>
            <a:lvl3pPr marL="1371600" indent="-457200">
              <a:defRPr kumimoji="1">
                <a:solidFill>
                  <a:schemeClr val="tx1"/>
                </a:solidFill>
                <a:latin typeface="Arial" panose="020B0604020202020204" pitchFamily="34" charset="0"/>
                <a:ea typeface="新細明體" panose="02020500000000000000" pitchFamily="18" charset="-120"/>
              </a:defRPr>
            </a:lvl3pPr>
            <a:lvl4pPr marL="1828800" indent="-457200">
              <a:defRPr kumimoji="1">
                <a:solidFill>
                  <a:schemeClr val="tx1"/>
                </a:solidFill>
                <a:latin typeface="Arial" panose="020B0604020202020204" pitchFamily="34" charset="0"/>
                <a:ea typeface="新細明體" panose="02020500000000000000" pitchFamily="18" charset="-120"/>
              </a:defRPr>
            </a:lvl4pPr>
            <a:lvl5pPr marL="2286000" indent="-457200">
              <a:defRPr kumimoji="1">
                <a:solidFill>
                  <a:schemeClr val="tx1"/>
                </a:solidFill>
                <a:latin typeface="Arial" panose="020B0604020202020204" pitchFamily="34" charset="0"/>
                <a:ea typeface="新細明體" panose="02020500000000000000" pitchFamily="18" charset="-120"/>
              </a:defRPr>
            </a:lvl5pPr>
            <a:lvl6pPr marL="27432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004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6576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14800" indent="-4572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國科會傑出學者研究獎 </a:t>
            </a:r>
            <a:r>
              <a:rPr lang="en-US" altLang="zh-TW" sz="2000" b="1" dirty="0">
                <a:solidFill>
                  <a:srgbClr val="000000"/>
                </a:solidFill>
                <a:effectLst>
                  <a:outerShdw blurRad="38100" dist="38100" dir="2700000" algn="tl">
                    <a:srgbClr val="C0C0C0"/>
                  </a:outerShdw>
                </a:effectLst>
              </a:rPr>
              <a:t>2009</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國科會傑出獎 </a:t>
            </a:r>
            <a:r>
              <a:rPr lang="en-US" altLang="zh-TW" sz="2000" b="1" dirty="0">
                <a:solidFill>
                  <a:srgbClr val="000000"/>
                </a:solidFill>
                <a:effectLst>
                  <a:outerShdw blurRad="38100" dist="38100" dir="2700000" algn="tl">
                    <a:srgbClr val="C0C0C0"/>
                  </a:outerShdw>
                </a:effectLst>
              </a:rPr>
              <a:t>2000</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國科會優等獎 </a:t>
            </a:r>
            <a:r>
              <a:rPr lang="en-US" altLang="zh-TW" sz="2000" b="1" dirty="0">
                <a:solidFill>
                  <a:srgbClr val="000000"/>
                </a:solidFill>
                <a:effectLst>
                  <a:outerShdw blurRad="38100" dist="38100" dir="2700000" algn="tl">
                    <a:srgbClr val="C0C0C0"/>
                  </a:outerShdw>
                </a:effectLst>
              </a:rPr>
              <a:t>1995</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國科會甲種獎 </a:t>
            </a:r>
            <a:r>
              <a:rPr lang="en-US" altLang="zh-TW" sz="2000" b="1" dirty="0">
                <a:solidFill>
                  <a:srgbClr val="000000"/>
                </a:solidFill>
                <a:effectLst>
                  <a:outerShdw blurRad="38100" dist="38100" dir="2700000" algn="tl">
                    <a:srgbClr val="C0C0C0"/>
                  </a:outerShdw>
                </a:effectLst>
              </a:rPr>
              <a:t>1990~1994, 1996 ~1999, 2003~2004</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成功大學教學傑出教師獎 </a:t>
            </a:r>
            <a:r>
              <a:rPr lang="en-US" altLang="zh-TW" sz="2000" b="1" dirty="0">
                <a:solidFill>
                  <a:srgbClr val="000000"/>
                </a:solidFill>
                <a:effectLst>
                  <a:outerShdw blurRad="38100" dist="38100" dir="2700000" algn="tl">
                    <a:srgbClr val="C0C0C0"/>
                  </a:outerShdw>
                </a:effectLst>
              </a:rPr>
              <a:t>2007</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成功大學工學院研究優良教師 獎 八十九學年度</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指導學生參加醫工學會博士研究生壁報論文競賽優等獎 </a:t>
            </a:r>
            <a:r>
              <a:rPr lang="en-US" altLang="zh-TW" sz="2000" b="1" dirty="0">
                <a:solidFill>
                  <a:srgbClr val="000000"/>
                </a:solidFill>
                <a:effectLst>
                  <a:outerShdw blurRad="38100" dist="38100" dir="2700000" algn="tl">
                    <a:srgbClr val="C0C0C0"/>
                  </a:outerShdw>
                </a:effectLst>
              </a:rPr>
              <a:t>2002</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第一屆中華盃遊戲軟體創作大賽第三名 </a:t>
            </a:r>
            <a:r>
              <a:rPr lang="en-US" altLang="zh-TW" sz="2000" b="1" dirty="0">
                <a:solidFill>
                  <a:srgbClr val="000000"/>
                </a:solidFill>
                <a:effectLst>
                  <a:outerShdw blurRad="38100" dist="38100" dir="2700000" algn="tl">
                    <a:srgbClr val="C0C0C0"/>
                  </a:outerShdw>
                </a:effectLst>
              </a:rPr>
              <a:t>2001</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國科會暑期大學生研究創作獎 </a:t>
            </a:r>
            <a:r>
              <a:rPr lang="en-US" altLang="zh-TW" sz="2000" b="1" dirty="0">
                <a:solidFill>
                  <a:srgbClr val="000000"/>
                </a:solidFill>
                <a:effectLst>
                  <a:outerShdw blurRad="38100" dist="38100" dir="2700000" algn="tl">
                    <a:srgbClr val="C0C0C0"/>
                  </a:outerShdw>
                </a:effectLst>
              </a:rPr>
              <a:t>1994, 2001</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中華民國電腦學會論文佳作獎 </a:t>
            </a:r>
            <a:r>
              <a:rPr lang="en-US" altLang="zh-TW" sz="2000" b="1" dirty="0">
                <a:solidFill>
                  <a:srgbClr val="000000"/>
                </a:solidFill>
                <a:effectLst>
                  <a:outerShdw blurRad="38100" dist="38100" dir="2700000" algn="tl">
                    <a:srgbClr val="C0C0C0"/>
                  </a:outerShdw>
                </a:effectLst>
              </a:rPr>
              <a:t>1991, 1999</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教育部主辦全國微電腦設計製作競賽優等獎 </a:t>
            </a:r>
            <a:r>
              <a:rPr lang="en-US" altLang="zh-TW" sz="2000" b="1" dirty="0">
                <a:solidFill>
                  <a:srgbClr val="000000"/>
                </a:solidFill>
                <a:effectLst>
                  <a:outerShdw blurRad="38100" dist="38100" dir="2700000" algn="tl">
                    <a:srgbClr val="C0C0C0"/>
                  </a:outerShdw>
                </a:effectLst>
              </a:rPr>
              <a:t>1996</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龍騰博士碩士論文獎 </a:t>
            </a:r>
            <a:r>
              <a:rPr lang="en-US" altLang="zh-TW" sz="2000" b="1" dirty="0">
                <a:solidFill>
                  <a:srgbClr val="000000"/>
                </a:solidFill>
                <a:effectLst>
                  <a:outerShdw blurRad="38100" dist="38100" dir="2700000" algn="tl">
                    <a:srgbClr val="C0C0C0"/>
                  </a:outerShdw>
                </a:effectLst>
              </a:rPr>
              <a:t>1994, 1995, 1997</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指導學生參加醫工學會論文競賽優勝獎</a:t>
            </a:r>
            <a:r>
              <a:rPr lang="en-US" altLang="zh-TW" sz="2000" b="1" dirty="0">
                <a:solidFill>
                  <a:srgbClr val="000000"/>
                </a:solidFill>
                <a:effectLst>
                  <a:outerShdw blurRad="38100" dist="38100" dir="2700000" algn="tl">
                    <a:srgbClr val="C0C0C0"/>
                  </a:outerShdw>
                </a:effectLst>
              </a:rPr>
              <a:t>1991</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全錄優秀博士碩士論文獎</a:t>
            </a:r>
            <a:r>
              <a:rPr lang="en-US" altLang="zh-TW" sz="2000" b="1" dirty="0">
                <a:solidFill>
                  <a:srgbClr val="000000"/>
                </a:solidFill>
                <a:effectLst>
                  <a:outerShdw blurRad="38100" dist="38100" dir="2700000" algn="tl">
                    <a:srgbClr val="C0C0C0"/>
                  </a:outerShdw>
                </a:effectLst>
              </a:rPr>
              <a:t>1994, 1995</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台南區資訊作品展榮譽獎 </a:t>
            </a:r>
            <a:r>
              <a:rPr lang="en-US" altLang="zh-TW" sz="2000" b="1" dirty="0">
                <a:solidFill>
                  <a:srgbClr val="000000"/>
                </a:solidFill>
                <a:effectLst>
                  <a:outerShdw blurRad="38100" dist="38100" dir="2700000" algn="tl">
                    <a:srgbClr val="C0C0C0"/>
                  </a:outerShdw>
                </a:effectLst>
              </a:rPr>
              <a:t>1991,1992</a:t>
            </a:r>
          </a:p>
          <a:p>
            <a:pPr fontAlgn="base">
              <a:spcBef>
                <a:spcPct val="0"/>
              </a:spcBef>
              <a:spcAft>
                <a:spcPct val="0"/>
              </a:spcAft>
            </a:pPr>
            <a:r>
              <a:rPr lang="zh-TW" altLang="en-US" sz="2000" b="1" dirty="0">
                <a:solidFill>
                  <a:srgbClr val="000000"/>
                </a:solidFill>
                <a:effectLst>
                  <a:outerShdw blurRad="38100" dist="38100" dir="2700000" algn="tl">
                    <a:srgbClr val="C0C0C0"/>
                  </a:outerShdw>
                </a:effectLst>
              </a:rPr>
              <a:t>匹茲堡大學傑出博士論文獎 </a:t>
            </a:r>
            <a:r>
              <a:rPr lang="en-US" altLang="zh-TW" sz="2000" b="1" dirty="0">
                <a:solidFill>
                  <a:srgbClr val="000000"/>
                </a:solidFill>
                <a:effectLst>
                  <a:outerShdw blurRad="38100" dist="38100" dir="2700000" algn="tl">
                    <a:srgbClr val="C0C0C0"/>
                  </a:outerShdw>
                </a:effectLst>
              </a:rPr>
              <a:t>1987</a:t>
            </a:r>
          </a:p>
        </p:txBody>
      </p:sp>
      <p:sp>
        <p:nvSpPr>
          <p:cNvPr id="121862" name="Text Box 6"/>
          <p:cNvSpPr txBox="1">
            <a:spLocks noChangeArrowheads="1"/>
          </p:cNvSpPr>
          <p:nvPr/>
        </p:nvSpPr>
        <p:spPr bwMode="auto">
          <a:xfrm>
            <a:off x="2055335" y="1469677"/>
            <a:ext cx="6769100" cy="343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534988">
              <a:defRPr kumimoji="1">
                <a:solidFill>
                  <a:schemeClr val="tx1"/>
                </a:solidFill>
                <a:latin typeface="Arial" panose="020B0604020202020204" pitchFamily="34" charset="0"/>
                <a:ea typeface="新細明體" panose="02020500000000000000" pitchFamily="18" charset="-120"/>
              </a:defRPr>
            </a:lvl2pPr>
            <a:lvl3pPr>
              <a:defRPr kumimoji="1">
                <a:solidFill>
                  <a:schemeClr val="tx1"/>
                </a:solidFill>
                <a:latin typeface="Arial" panose="020B0604020202020204" pitchFamily="34" charset="0"/>
                <a:ea typeface="新細明體" panose="02020500000000000000" pitchFamily="18" charset="-120"/>
              </a:defRPr>
            </a:lvl3pPr>
            <a:lvl4pPr>
              <a:defRPr kumimoji="1">
                <a:solidFill>
                  <a:schemeClr val="tx1"/>
                </a:solidFill>
                <a:latin typeface="Arial" panose="020B0604020202020204" pitchFamily="34" charset="0"/>
                <a:ea typeface="新細明體" panose="02020500000000000000" pitchFamily="18" charset="-120"/>
              </a:defRPr>
            </a:lvl4pPr>
            <a:lvl5pPr>
              <a:defRPr kumimoji="1">
                <a:solidFill>
                  <a:schemeClr val="tx1"/>
                </a:solidFill>
                <a:latin typeface="Arial" panose="020B0604020202020204" pitchFamily="34" charset="0"/>
                <a:ea typeface="新細明體" panose="02020500000000000000" pitchFamily="18" charset="-120"/>
              </a:defRPr>
            </a:lvl5pPr>
            <a:lvl6pPr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fontAlgn="base">
              <a:spcBef>
                <a:spcPct val="0"/>
              </a:spcBef>
              <a:spcAft>
                <a:spcPct val="0"/>
              </a:spcAft>
            </a:pPr>
            <a:r>
              <a:rPr lang="zh-TW" altLang="en-US" sz="28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我們的研究專長：</a:t>
            </a:r>
          </a:p>
          <a:p>
            <a:pPr fontAlgn="base">
              <a:spcBef>
                <a:spcPct val="0"/>
              </a:spcBef>
              <a:spcAft>
                <a:spcPct val="0"/>
              </a:spcAft>
            </a:pPr>
            <a:endParaRPr lang="zh-TW" altLang="en-US" sz="12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a:p>
            <a:pPr fontAlgn="base">
              <a:spcBef>
                <a:spcPct val="0"/>
              </a:spcBef>
              <a:spcAft>
                <a:spcPct val="0"/>
              </a:spcAft>
              <a:buFontTx/>
              <a:buChar char="•"/>
            </a:pPr>
            <a:r>
              <a:rPr lang="zh-TW" altLang="en-US" sz="2400" b="1" dirty="0" smtClean="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醫學</a:t>
            </a:r>
            <a:r>
              <a:rPr lang="zh-TW" altLang="en-US" sz="24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影像與醫學資訊 </a:t>
            </a:r>
          </a:p>
          <a:p>
            <a:pPr fontAlgn="base">
              <a:spcBef>
                <a:spcPct val="0"/>
              </a:spcBef>
              <a:spcAft>
                <a:spcPct val="0"/>
              </a:spcAft>
              <a:buFontTx/>
              <a:buChar char="•"/>
            </a:pPr>
            <a:r>
              <a:rPr lang="zh-TW" altLang="en-US" sz="2400" b="1" dirty="0" smtClean="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電腦</a:t>
            </a:r>
            <a:r>
              <a:rPr lang="zh-TW" altLang="en-US" sz="24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視覺及電腦圖學</a:t>
            </a:r>
          </a:p>
          <a:p>
            <a:pPr fontAlgn="base">
              <a:spcBef>
                <a:spcPct val="0"/>
              </a:spcBef>
              <a:spcAft>
                <a:spcPct val="0"/>
              </a:spcAft>
              <a:buFontTx/>
              <a:buChar char="•"/>
            </a:pPr>
            <a:r>
              <a:rPr lang="zh-TW" altLang="en-US" sz="2400" b="1" dirty="0" smtClean="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動態</a:t>
            </a:r>
            <a:r>
              <a:rPr lang="zh-TW" altLang="en-US" sz="24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模擬與虛擬實境</a:t>
            </a:r>
          </a:p>
          <a:p>
            <a:pPr fontAlgn="base">
              <a:spcBef>
                <a:spcPct val="0"/>
              </a:spcBef>
              <a:spcAft>
                <a:spcPct val="0"/>
              </a:spcAft>
              <a:buFontTx/>
              <a:buChar char="•"/>
            </a:pPr>
            <a:r>
              <a:rPr lang="zh-TW" altLang="en-US" sz="2400" b="1" dirty="0" smtClean="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統計</a:t>
            </a:r>
            <a:r>
              <a:rPr lang="zh-TW" altLang="en-US" sz="24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運算與圖像識別 </a:t>
            </a:r>
          </a:p>
          <a:p>
            <a:pPr fontAlgn="base">
              <a:spcBef>
                <a:spcPct val="0"/>
              </a:spcBef>
              <a:spcAft>
                <a:spcPct val="0"/>
              </a:spcAft>
              <a:buFontTx/>
              <a:buChar char="•"/>
            </a:pPr>
            <a:r>
              <a:rPr lang="zh-TW" altLang="en-US" sz="2400" b="1" dirty="0" smtClean="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影像處理</a:t>
            </a:r>
            <a:r>
              <a:rPr lang="zh-TW" altLang="en-US" sz="24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與訊號處理 </a:t>
            </a:r>
          </a:p>
          <a:p>
            <a:pPr fontAlgn="base">
              <a:spcBef>
                <a:spcPct val="0"/>
              </a:spcBef>
              <a:spcAft>
                <a:spcPct val="0"/>
              </a:spcAft>
            </a:pPr>
            <a:endParaRPr lang="zh-TW" altLang="en-US" sz="9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a:p>
            <a:pPr fontAlgn="base">
              <a:spcBef>
                <a:spcPct val="0"/>
              </a:spcBef>
              <a:spcAft>
                <a:spcPct val="0"/>
              </a:spcAft>
            </a:pPr>
            <a:r>
              <a:rPr lang="zh-TW" altLang="en-US" sz="2400" b="1" dirty="0">
                <a:solidFill>
                  <a:srgbClr val="000000"/>
                </a:solidFill>
                <a:effectLst>
                  <a:outerShdw blurRad="38100" dist="38100" dir="2700000" algn="tl">
                    <a:srgbClr val="C0C0C0"/>
                  </a:outerShdw>
                </a:effectLst>
                <a:latin typeface="標楷體" panose="03000509000000000000" pitchFamily="65" charset="-120"/>
                <a:ea typeface="標楷體" panose="03000509000000000000" pitchFamily="65" charset="-120"/>
              </a:rPr>
              <a:t>在上述領域進行研究二十餘年，發表二百餘篇學術論文，並指導畢業一百餘位碩、博士研究生。</a:t>
            </a:r>
          </a:p>
        </p:txBody>
      </p:sp>
      <p:sp>
        <p:nvSpPr>
          <p:cNvPr id="2" name="投影片編號版面配置區 1"/>
          <p:cNvSpPr>
            <a:spLocks noGrp="1"/>
          </p:cNvSpPr>
          <p:nvPr>
            <p:ph type="sldNum" sz="quarter" idx="12"/>
          </p:nvPr>
        </p:nvSpPr>
        <p:spPr/>
        <p:txBody>
          <a:bodyPr/>
          <a:lstStyle/>
          <a:p>
            <a:fld id="{8B3A2ECF-4537-4718-8C8C-FCCABAD51DF6}" type="slidenum">
              <a:rPr lang="en-US" altLang="zh-TW" smtClean="0">
                <a:solidFill>
                  <a:srgbClr val="000000"/>
                </a:solidFill>
              </a:rPr>
              <a:pPr/>
              <a:t>3</a:t>
            </a:fld>
            <a:endParaRPr lang="en-US" altLang="zh-TW">
              <a:solidFill>
                <a:srgbClr val="000000"/>
              </a:solidFill>
            </a:endParaRPr>
          </a:p>
        </p:txBody>
      </p:sp>
    </p:spTree>
    <p:extLst>
      <p:ext uri="{BB962C8B-B14F-4D97-AF65-F5344CB8AC3E}">
        <p14:creationId xmlns:p14="http://schemas.microsoft.com/office/powerpoint/2010/main" val="3462690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8" fill="hold" grpId="0" nodeType="withEffect">
                                  <p:stCondLst>
                                    <p:cond delay="0"/>
                                  </p:stCondLst>
                                  <p:childTnLst>
                                    <p:set>
                                      <p:cBhvr>
                                        <p:cTn id="6" dur="1" fill="hold">
                                          <p:stCondLst>
                                            <p:cond delay="0"/>
                                          </p:stCondLst>
                                        </p:cTn>
                                        <p:tgtEl>
                                          <p:spTgt spid="121862"/>
                                        </p:tgtEl>
                                        <p:attrNameLst>
                                          <p:attrName>style.visibility</p:attrName>
                                        </p:attrNameLst>
                                      </p:cBhvr>
                                      <p:to>
                                        <p:strVal val="visible"/>
                                      </p:to>
                                    </p:set>
                                    <p:anim calcmode="lin" valueType="num">
                                      <p:cBhvr>
                                        <p:cTn id="7" dur="2000" fill="hold"/>
                                        <p:tgtEl>
                                          <p:spTgt spid="121862"/>
                                        </p:tgtEl>
                                        <p:attrNameLst>
                                          <p:attrName>ppt_x</p:attrName>
                                        </p:attrNameLst>
                                      </p:cBhvr>
                                      <p:tavLst>
                                        <p:tav tm="0">
                                          <p:val>
                                            <p:strVal val="#ppt_x-#ppt_w/2"/>
                                          </p:val>
                                        </p:tav>
                                        <p:tav tm="100000">
                                          <p:val>
                                            <p:strVal val="#ppt_x"/>
                                          </p:val>
                                        </p:tav>
                                      </p:tavLst>
                                    </p:anim>
                                    <p:anim calcmode="lin" valueType="num">
                                      <p:cBhvr>
                                        <p:cTn id="8" dur="2000" fill="hold"/>
                                        <p:tgtEl>
                                          <p:spTgt spid="121862"/>
                                        </p:tgtEl>
                                        <p:attrNameLst>
                                          <p:attrName>ppt_y</p:attrName>
                                        </p:attrNameLst>
                                      </p:cBhvr>
                                      <p:tavLst>
                                        <p:tav tm="0">
                                          <p:val>
                                            <p:strVal val="#ppt_y"/>
                                          </p:val>
                                        </p:tav>
                                        <p:tav tm="100000">
                                          <p:val>
                                            <p:strVal val="#ppt_y"/>
                                          </p:val>
                                        </p:tav>
                                      </p:tavLst>
                                    </p:anim>
                                    <p:anim calcmode="lin" valueType="num">
                                      <p:cBhvr>
                                        <p:cTn id="9" dur="2000" fill="hold"/>
                                        <p:tgtEl>
                                          <p:spTgt spid="121862"/>
                                        </p:tgtEl>
                                        <p:attrNameLst>
                                          <p:attrName>ppt_w</p:attrName>
                                        </p:attrNameLst>
                                      </p:cBhvr>
                                      <p:tavLst>
                                        <p:tav tm="0">
                                          <p:val>
                                            <p:fltVal val="0"/>
                                          </p:val>
                                        </p:tav>
                                        <p:tav tm="100000">
                                          <p:val>
                                            <p:strVal val="#ppt_w"/>
                                          </p:val>
                                        </p:tav>
                                      </p:tavLst>
                                    </p:anim>
                                    <p:anim calcmode="lin" valueType="num">
                                      <p:cBhvr>
                                        <p:cTn id="10" dur="2000" fill="hold"/>
                                        <p:tgtEl>
                                          <p:spTgt spid="121862"/>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121862"/>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21861"/>
                                        </p:tgtEl>
                                        <p:attrNameLst>
                                          <p:attrName>style.visibility</p:attrName>
                                        </p:attrNameLst>
                                      </p:cBhvr>
                                      <p:to>
                                        <p:strVal val="visible"/>
                                      </p:to>
                                    </p:set>
                                    <p:animEffect transition="in" filter="fade">
                                      <p:cBhvr>
                                        <p:cTn id="15" dur="1000"/>
                                        <p:tgtEl>
                                          <p:spTgt spid="121861"/>
                                        </p:tgtEl>
                                      </p:cBhvr>
                                    </p:animEffect>
                                    <p:anim calcmode="lin" valueType="num">
                                      <p:cBhvr>
                                        <p:cTn id="16" dur="1000" fill="hold"/>
                                        <p:tgtEl>
                                          <p:spTgt spid="121861"/>
                                        </p:tgtEl>
                                        <p:attrNameLst>
                                          <p:attrName>ppt_x</p:attrName>
                                        </p:attrNameLst>
                                      </p:cBhvr>
                                      <p:tavLst>
                                        <p:tav tm="0">
                                          <p:val>
                                            <p:strVal val="#ppt_x"/>
                                          </p:val>
                                        </p:tav>
                                        <p:tav tm="100000">
                                          <p:val>
                                            <p:strVal val="#ppt_x"/>
                                          </p:val>
                                        </p:tav>
                                      </p:tavLst>
                                    </p:anim>
                                    <p:anim calcmode="lin" valueType="num">
                                      <p:cBhvr>
                                        <p:cTn id="17" dur="1000" fill="hold"/>
                                        <p:tgtEl>
                                          <p:spTgt spid="121861"/>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21861"/>
                                        </p:tgtEl>
                                        <p:attrNameLst>
                                          <p:attrName>style.visibility</p:attrName>
                                        </p:attrNameLst>
                                      </p:cBhvr>
                                      <p:to>
                                        <p:strVal val="hidden"/>
                                      </p:to>
                                    </p:set>
                                  </p:sub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3" fill="hold" nodeType="clickEffect">
                                  <p:stCondLst>
                                    <p:cond delay="0"/>
                                  </p:stCondLst>
                                  <p:childTnLst>
                                    <p:set>
                                      <p:cBhvr>
                                        <p:cTn id="21" dur="1" fill="hold">
                                          <p:stCondLst>
                                            <p:cond delay="0"/>
                                          </p:stCondLst>
                                        </p:cTn>
                                        <p:tgtEl>
                                          <p:spTgt spid="121860"/>
                                        </p:tgtEl>
                                        <p:attrNameLst>
                                          <p:attrName>style.visibility</p:attrName>
                                        </p:attrNameLst>
                                      </p:cBhvr>
                                      <p:to>
                                        <p:strVal val="visible"/>
                                      </p:to>
                                    </p:set>
                                    <p:animEffect transition="in" filter="wheel(3)">
                                      <p:cBhvr>
                                        <p:cTn id="22" dur="2000"/>
                                        <p:tgtEl>
                                          <p:spTgt spid="121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1" grpId="0"/>
      <p:bldP spid="12186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a:t>MSP Detection - Results</a:t>
            </a:r>
            <a:endParaRPr lang="zh-TW" altLang="en-US" sz="3200" dirty="0"/>
          </a:p>
        </p:txBody>
      </p:sp>
      <p:sp>
        <p:nvSpPr>
          <p:cNvPr id="5" name="內容版面配置區 4"/>
          <p:cNvSpPr>
            <a:spLocks noGrp="1"/>
          </p:cNvSpPr>
          <p:nvPr>
            <p:ph idx="1"/>
          </p:nvPr>
        </p:nvSpPr>
        <p:spPr>
          <a:xfrm>
            <a:off x="1163783" y="1598010"/>
            <a:ext cx="10789036" cy="1160959"/>
          </a:xfrm>
        </p:spPr>
        <p:txBody>
          <a:bodyPr/>
          <a:lstStyle/>
          <a:p>
            <a:r>
              <a:rPr lang="en-US" altLang="zh-TW" sz="2000" dirty="0"/>
              <a:t>Promoting results were obtained with </a:t>
            </a:r>
            <a:r>
              <a:rPr lang="en-US" altLang="zh-TW" sz="2000" dirty="0">
                <a:solidFill>
                  <a:schemeClr val="tx1">
                    <a:lumMod val="60000"/>
                    <a:lumOff val="40000"/>
                  </a:schemeClr>
                </a:solidFill>
              </a:rPr>
              <a:t>the accuracy of more than 85 </a:t>
            </a:r>
            <a:r>
              <a:rPr lang="en-US" altLang="zh-TW" sz="2000" dirty="0" smtClean="0">
                <a:solidFill>
                  <a:schemeClr val="tx1">
                    <a:lumMod val="60000"/>
                    <a:lumOff val="40000"/>
                  </a:schemeClr>
                </a:solidFill>
              </a:rPr>
              <a:t>%.</a:t>
            </a:r>
          </a:p>
          <a:p>
            <a:r>
              <a:rPr lang="en-US" altLang="zh-TW" sz="2000" dirty="0"/>
              <a:t>The average executed time of MSP detection is </a:t>
            </a:r>
            <a:r>
              <a:rPr lang="en-US" altLang="zh-TW" sz="2000" dirty="0">
                <a:solidFill>
                  <a:schemeClr val="tx1">
                    <a:lumMod val="60000"/>
                    <a:lumOff val="40000"/>
                  </a:schemeClr>
                </a:solidFill>
              </a:rPr>
              <a:t>5 seconds per </a:t>
            </a:r>
            <a:r>
              <a:rPr lang="en-US" altLang="zh-TW" sz="2000" dirty="0" smtClean="0">
                <a:solidFill>
                  <a:schemeClr val="tx1">
                    <a:lumMod val="60000"/>
                    <a:lumOff val="40000"/>
                  </a:schemeClr>
                </a:solidFill>
              </a:rPr>
              <a:t>image</a:t>
            </a:r>
            <a:r>
              <a:rPr lang="en-US" altLang="zh-TW" sz="2000" dirty="0" smtClean="0"/>
              <a:t>.</a:t>
            </a:r>
          </a:p>
          <a:p>
            <a:r>
              <a:rPr lang="en-US" altLang="zh-TW" sz="2000" dirty="0" smtClean="0"/>
              <a:t>In </a:t>
            </a:r>
            <a:r>
              <a:rPr lang="en-US" altLang="zh-TW" sz="2000" dirty="0"/>
              <a:t>the failed cases, we can apply </a:t>
            </a:r>
            <a:r>
              <a:rPr lang="en-US" altLang="zh-TW" sz="2000" dirty="0">
                <a:solidFill>
                  <a:schemeClr val="tx1">
                    <a:lumMod val="60000"/>
                    <a:lumOff val="40000"/>
                  </a:schemeClr>
                </a:solidFill>
              </a:rPr>
              <a:t>little user interactions </a:t>
            </a:r>
            <a:r>
              <a:rPr lang="en-US" altLang="zh-TW" sz="2000" dirty="0"/>
              <a:t>to refine the result image and obtain the correct MSP. </a:t>
            </a:r>
            <a:endParaRPr lang="zh-TW" altLang="en-US" sz="2000" dirty="0">
              <a:solidFill>
                <a:schemeClr val="tx1">
                  <a:lumMod val="60000"/>
                  <a:lumOff val="40000"/>
                </a:schemeClr>
              </a:solidFill>
            </a:endParaRP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14</a:t>
            </a:r>
            <a:endParaRPr lang="zh-TW" altLang="en-US" sz="1400" b="1" dirty="0">
              <a:solidFill>
                <a:srgbClr val="003399"/>
              </a:solidFill>
              <a:latin typeface="Arial"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705386735"/>
              </p:ext>
            </p:extLst>
          </p:nvPr>
        </p:nvGraphicFramePr>
        <p:xfrm>
          <a:off x="2452580" y="3072485"/>
          <a:ext cx="9002233" cy="3579184"/>
        </p:xfrm>
        <a:graphic>
          <a:graphicData uri="http://schemas.openxmlformats.org/drawingml/2006/table">
            <a:tbl>
              <a:tblPr firstRow="1" bandRow="1">
                <a:tableStyleId>{69CF1AB2-1976-4502-BF36-3FF5EA218861}</a:tableStyleId>
              </a:tblPr>
              <a:tblGrid>
                <a:gridCol w="2598757"/>
                <a:gridCol w="2454615"/>
                <a:gridCol w="2384956"/>
                <a:gridCol w="1563905"/>
              </a:tblGrid>
              <a:tr h="1014300">
                <a:tc>
                  <a:txBody>
                    <a:bodyPr/>
                    <a:lstStyle/>
                    <a:p>
                      <a:r>
                        <a:rPr lang="zh-TW" altLang="en-US" sz="1600" dirty="0" smtClean="0"/>
                        <a:t>               </a:t>
                      </a:r>
                      <a:r>
                        <a:rPr lang="en-US" altLang="zh-TW" sz="1600" dirty="0" smtClean="0"/>
                        <a:t>Detection</a:t>
                      </a:r>
                      <a:r>
                        <a:rPr lang="en-US" altLang="zh-TW" sz="1600" baseline="0" dirty="0" smtClean="0"/>
                        <a:t>    </a:t>
                      </a:r>
                    </a:p>
                    <a:p>
                      <a:r>
                        <a:rPr lang="en-US" altLang="zh-TW" sz="1600" baseline="0" dirty="0" smtClean="0"/>
                        <a:t>                     Result</a:t>
                      </a:r>
                      <a:endParaRPr lang="en-US" altLang="zh-TW" sz="1600" dirty="0" smtClean="0"/>
                    </a:p>
                    <a:p>
                      <a:r>
                        <a:rPr lang="en-US" altLang="zh-TW" sz="1600" dirty="0" smtClean="0"/>
                        <a:t>Image</a:t>
                      </a:r>
                      <a:r>
                        <a:rPr lang="en-US" altLang="zh-TW" sz="1600" baseline="0" dirty="0" smtClean="0"/>
                        <a:t> </a:t>
                      </a:r>
                    </a:p>
                    <a:p>
                      <a:r>
                        <a:rPr lang="en-US" altLang="zh-TW" sz="1600" baseline="0" dirty="0" smtClean="0"/>
                        <a:t>Quality</a:t>
                      </a:r>
                      <a:endParaRPr lang="zh-TW" altLang="en-US" sz="1600" dirty="0"/>
                    </a:p>
                  </a:txBody>
                  <a:tcPr marL="121920" marR="1219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rgbClr val="CCFFCC"/>
                    </a:solidFill>
                  </a:tcPr>
                </a:tc>
                <a:tc>
                  <a:txBody>
                    <a:bodyPr/>
                    <a:lstStyle/>
                    <a:p>
                      <a:pPr algn="ctr"/>
                      <a:r>
                        <a:rPr lang="en-US" altLang="zh-TW" sz="1600" dirty="0" smtClean="0"/>
                        <a:t>Successful cases</a:t>
                      </a:r>
                    </a:p>
                    <a:p>
                      <a:pPr algn="ctr"/>
                      <a:r>
                        <a:rPr lang="en-US" altLang="zh-TW" sz="1600" dirty="0" smtClean="0"/>
                        <a:t>(Correct</a:t>
                      </a:r>
                      <a:r>
                        <a:rPr lang="en-US" altLang="zh-TW" sz="1600" baseline="0" dirty="0" smtClean="0"/>
                        <a:t> MSP)</a:t>
                      </a:r>
                      <a:endParaRPr lang="en-US" altLang="zh-TW" sz="1600" dirty="0" smtClean="0"/>
                    </a:p>
                    <a:p>
                      <a:endParaRPr lang="zh-TW" altLang="en-US" sz="1600" b="0" dirty="0"/>
                    </a:p>
                  </a:txBody>
                  <a:tcPr marL="121920" marR="12192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t>Failed cases</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t>(Incorrect</a:t>
                      </a:r>
                      <a:r>
                        <a:rPr lang="en-US" altLang="zh-TW" sz="1600" b="1" baseline="0" dirty="0" smtClean="0"/>
                        <a:t> MSP)</a:t>
                      </a:r>
                      <a:endParaRPr lang="en-US" altLang="zh-TW" sz="1600" b="1" dirty="0" smtClean="0"/>
                    </a:p>
                    <a:p>
                      <a:pPr algn="ctr"/>
                      <a:endParaRPr lang="zh-TW" altLang="en-US" sz="1600" b="0" dirty="0"/>
                    </a:p>
                  </a:txBody>
                  <a:tcPr marL="121920" marR="12192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dirty="0" smtClean="0"/>
                        <a:t>Total cases</a:t>
                      </a:r>
                      <a:endParaRPr lang="zh-TW" altLang="en-US" sz="1600" b="1" dirty="0" smtClean="0"/>
                    </a:p>
                  </a:txBody>
                  <a:tcPr marL="121920" marR="12192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r>
              <a:tr h="905672">
                <a:tc>
                  <a:txBody>
                    <a:bodyPr/>
                    <a:lstStyle/>
                    <a:p>
                      <a:pPr algn="ctr"/>
                      <a:r>
                        <a:rPr lang="en-US" altLang="zh-TW" sz="1600" b="1" dirty="0" smtClean="0"/>
                        <a:t>Fine</a:t>
                      </a:r>
                    </a:p>
                    <a:p>
                      <a:pPr algn="ctr"/>
                      <a:r>
                        <a:rPr lang="zh-TW" altLang="en-US" sz="1600" b="1" dirty="0" smtClean="0"/>
                        <a:t>（</a:t>
                      </a:r>
                      <a:r>
                        <a:rPr lang="en-US" altLang="zh-TW" sz="1600" b="1" dirty="0" smtClean="0"/>
                        <a:t>strong edge</a:t>
                      </a:r>
                      <a:r>
                        <a:rPr lang="zh-TW" altLang="en-US" sz="1600" b="1" dirty="0" smtClean="0"/>
                        <a:t>）</a:t>
                      </a:r>
                      <a:endParaRPr lang="en-US" altLang="zh-TW" sz="16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b="1" dirty="0" smtClean="0"/>
                        <a:t>（</a:t>
                      </a:r>
                      <a:r>
                        <a:rPr lang="en-US" altLang="zh-TW" sz="1600" b="1" dirty="0" smtClean="0"/>
                        <a:t>attachment 50%↓</a:t>
                      </a:r>
                      <a:r>
                        <a:rPr lang="zh-TW" altLang="en-US" sz="1600" b="1" dirty="0" smtClean="0"/>
                        <a:t>）</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CCFFCC"/>
                    </a:solidFill>
                  </a:tcPr>
                </a:tc>
                <a:tc>
                  <a:txBody>
                    <a:bodyPr/>
                    <a:lstStyle/>
                    <a:p>
                      <a:pPr marL="0" algn="ctr" defTabSz="914400" rtl="0" eaLnBrk="1" latinLnBrk="0" hangingPunct="1"/>
                      <a:r>
                        <a:rPr lang="en-US" altLang="zh-TW" sz="2000" kern="1200" dirty="0" smtClean="0">
                          <a:solidFill>
                            <a:schemeClr val="dk1"/>
                          </a:solidFill>
                          <a:latin typeface="+mn-lt"/>
                          <a:ea typeface="+mn-ea"/>
                          <a:cs typeface="+mn-cs"/>
                        </a:rPr>
                        <a:t>90</a:t>
                      </a:r>
                      <a:r>
                        <a:rPr lang="en-US" altLang="zh-TW" sz="2000" kern="1200" baseline="-25000" dirty="0" smtClean="0">
                          <a:solidFill>
                            <a:schemeClr val="dk1"/>
                          </a:solidFill>
                          <a:latin typeface="+mn-lt"/>
                          <a:ea typeface="+mn-ea"/>
                          <a:cs typeface="+mn-cs"/>
                        </a:rPr>
                        <a:t>/95</a:t>
                      </a:r>
                    </a:p>
                    <a:p>
                      <a:pPr algn="ctr"/>
                      <a:r>
                        <a:rPr lang="en-US" altLang="zh-TW" sz="2000" b="1" dirty="0" smtClean="0">
                          <a:solidFill>
                            <a:srgbClr val="0070C0"/>
                          </a:solidFill>
                        </a:rPr>
                        <a:t>94.7%</a:t>
                      </a:r>
                      <a:endParaRPr lang="zh-TW" altLang="en-US" sz="2000" b="1" dirty="0">
                        <a:solidFill>
                          <a:srgbClr val="0070C0"/>
                        </a:solidFill>
                      </a:endParaRPr>
                    </a:p>
                  </a:txBody>
                  <a:tcPr marL="121920" marR="12192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marL="0" algn="ctr" defTabSz="914400" rtl="0" eaLnBrk="1" latinLnBrk="0" hangingPunct="1"/>
                      <a:r>
                        <a:rPr lang="en-US" altLang="zh-TW" sz="2000" kern="1200" dirty="0" smtClean="0">
                          <a:solidFill>
                            <a:schemeClr val="dk1"/>
                          </a:solidFill>
                          <a:latin typeface="+mn-lt"/>
                          <a:ea typeface="+mn-ea"/>
                          <a:cs typeface="+mn-cs"/>
                        </a:rPr>
                        <a:t>5</a:t>
                      </a:r>
                      <a:r>
                        <a:rPr lang="en-US" altLang="zh-TW" sz="2000" kern="1200" baseline="-25000" dirty="0" smtClean="0">
                          <a:solidFill>
                            <a:schemeClr val="dk1"/>
                          </a:solidFill>
                          <a:latin typeface="+mn-lt"/>
                          <a:ea typeface="+mn-ea"/>
                          <a:cs typeface="+mn-cs"/>
                        </a:rPr>
                        <a:t>/95</a:t>
                      </a:r>
                    </a:p>
                    <a:p>
                      <a:pPr marL="0" algn="ctr" defTabSz="914400" rtl="0" eaLnBrk="1" latinLnBrk="0" hangingPunct="1"/>
                      <a:r>
                        <a:rPr lang="en-US" altLang="zh-TW" sz="2000" b="1" kern="1200" dirty="0" smtClean="0">
                          <a:solidFill>
                            <a:srgbClr val="0070C0"/>
                          </a:solidFill>
                          <a:latin typeface="+mn-lt"/>
                          <a:ea typeface="+mn-ea"/>
                          <a:cs typeface="+mn-cs"/>
                        </a:rPr>
                        <a:t>5.3%</a:t>
                      </a:r>
                      <a:endParaRPr lang="zh-TW" altLang="en-US" sz="2000" b="1" kern="1200" dirty="0">
                        <a:solidFill>
                          <a:srgbClr val="0070C0"/>
                        </a:solidFill>
                        <a:latin typeface="+mn-lt"/>
                        <a:ea typeface="+mn-ea"/>
                        <a:cs typeface="+mn-cs"/>
                      </a:endParaRPr>
                    </a:p>
                  </a:txBody>
                  <a:tcPr marL="121920" marR="121920" anchor="ct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altLang="zh-TW" sz="2000" dirty="0" smtClean="0"/>
                        <a:t>95</a:t>
                      </a:r>
                      <a:endParaRPr lang="zh-TW" altLang="en-US" sz="2000" b="0" dirty="0"/>
                    </a:p>
                  </a:txBody>
                  <a:tcPr marL="121920" marR="12192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r>
              <a:tr h="905672">
                <a:tc>
                  <a:txBody>
                    <a:bodyPr/>
                    <a:lstStyle/>
                    <a:p>
                      <a:pPr algn="ctr"/>
                      <a:r>
                        <a:rPr lang="en-US" altLang="zh-TW" sz="1600" b="1" dirty="0" smtClean="0"/>
                        <a:t>Rough</a:t>
                      </a:r>
                    </a:p>
                    <a:p>
                      <a:pPr algn="ctr"/>
                      <a:r>
                        <a:rPr lang="zh-TW" altLang="en-US" sz="1600" b="1" dirty="0" smtClean="0"/>
                        <a:t>（</a:t>
                      </a:r>
                      <a:r>
                        <a:rPr lang="en-US" altLang="zh-TW" sz="1600" b="1" dirty="0" smtClean="0"/>
                        <a:t>weak</a:t>
                      </a:r>
                      <a:r>
                        <a:rPr lang="en-US" altLang="zh-TW" sz="1600" b="1" baseline="0" dirty="0" smtClean="0"/>
                        <a:t> edge</a:t>
                      </a:r>
                      <a:r>
                        <a:rPr lang="zh-TW" altLang="en-US" sz="1600" b="1" dirty="0" smtClean="0"/>
                        <a:t>）</a:t>
                      </a:r>
                      <a:endParaRPr lang="en-US" altLang="zh-TW" sz="16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b="1" dirty="0" smtClean="0"/>
                        <a:t>（</a:t>
                      </a:r>
                      <a:r>
                        <a:rPr lang="en-US" altLang="zh-TW" sz="1600" b="1" dirty="0" smtClean="0"/>
                        <a:t>attachment 50%↑</a:t>
                      </a:r>
                      <a:r>
                        <a:rPr lang="zh-TW" altLang="en-US" sz="1600" b="1" dirty="0" smtClean="0"/>
                        <a:t>）</a:t>
                      </a: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CFFCC"/>
                    </a:solidFill>
                  </a:tcPr>
                </a:tc>
                <a:tc>
                  <a:txBody>
                    <a:bodyPr/>
                    <a:lstStyle/>
                    <a:p>
                      <a:pPr algn="ctr"/>
                      <a:r>
                        <a:rPr lang="en-US" altLang="zh-TW" sz="2000" dirty="0" smtClean="0"/>
                        <a:t>56</a:t>
                      </a:r>
                      <a:r>
                        <a:rPr lang="en-US" altLang="zh-TW" sz="2000" baseline="-25000" dirty="0" smtClean="0"/>
                        <a:t>/75</a:t>
                      </a:r>
                    </a:p>
                    <a:p>
                      <a:pPr marL="0" algn="ctr" defTabSz="914400" rtl="0" eaLnBrk="1" latinLnBrk="0" hangingPunct="1"/>
                      <a:r>
                        <a:rPr lang="en-US" altLang="zh-TW" sz="2000" b="1" kern="1200" dirty="0" smtClean="0">
                          <a:solidFill>
                            <a:srgbClr val="0070C0"/>
                          </a:solidFill>
                          <a:latin typeface="+mn-lt"/>
                          <a:ea typeface="+mn-ea"/>
                          <a:cs typeface="+mn-cs"/>
                        </a:rPr>
                        <a:t>74.7%</a:t>
                      </a:r>
                      <a:endParaRPr lang="zh-TW" altLang="en-US" sz="2000" b="1" kern="1200" dirty="0">
                        <a:solidFill>
                          <a:srgbClr val="0070C0"/>
                        </a:solidFill>
                        <a:latin typeface="+mn-lt"/>
                        <a:ea typeface="+mn-ea"/>
                        <a:cs typeface="+mn-cs"/>
                      </a:endParaRPr>
                    </a:p>
                  </a:txBody>
                  <a:tcPr marL="121920" marR="121920" anchor="ctr">
                    <a:lnL w="12700" cap="flat" cmpd="sng" algn="ctr">
                      <a:solidFill>
                        <a:schemeClr val="tx1"/>
                      </a:solidFill>
                      <a:prstDash val="solid"/>
                      <a:round/>
                      <a:headEnd type="none" w="med" len="med"/>
                      <a:tailEnd type="none" w="med" len="med"/>
                    </a:lnL>
                    <a:solidFill>
                      <a:schemeClr val="bg1"/>
                    </a:solidFill>
                  </a:tcPr>
                </a:tc>
                <a:tc>
                  <a:txBody>
                    <a:bodyPr/>
                    <a:lstStyle/>
                    <a:p>
                      <a:pPr marL="0" algn="ctr" defTabSz="914400" rtl="0" eaLnBrk="1" latinLnBrk="0" hangingPunct="1"/>
                      <a:r>
                        <a:rPr lang="en-US" altLang="zh-TW" sz="2000" kern="1200" dirty="0" smtClean="0">
                          <a:solidFill>
                            <a:schemeClr val="dk1"/>
                          </a:solidFill>
                          <a:latin typeface="+mn-lt"/>
                          <a:ea typeface="+mn-ea"/>
                          <a:cs typeface="+mn-cs"/>
                        </a:rPr>
                        <a:t>19</a:t>
                      </a:r>
                      <a:r>
                        <a:rPr lang="en-US" altLang="zh-TW" sz="2000" kern="1200" baseline="-25000" dirty="0" smtClean="0">
                          <a:solidFill>
                            <a:schemeClr val="dk1"/>
                          </a:solidFill>
                          <a:latin typeface="+mn-lt"/>
                          <a:ea typeface="+mn-ea"/>
                          <a:cs typeface="+mn-cs"/>
                        </a:rPr>
                        <a:t>/75</a:t>
                      </a:r>
                    </a:p>
                    <a:p>
                      <a:pPr marL="0" algn="ctr" defTabSz="914400" rtl="0" eaLnBrk="1" latinLnBrk="0" hangingPunct="1"/>
                      <a:r>
                        <a:rPr lang="en-US" altLang="zh-TW" sz="2000" b="1" kern="1200" dirty="0" smtClean="0">
                          <a:solidFill>
                            <a:srgbClr val="0070C0"/>
                          </a:solidFill>
                          <a:latin typeface="+mn-lt"/>
                          <a:ea typeface="+mn-ea"/>
                          <a:cs typeface="+mn-cs"/>
                        </a:rPr>
                        <a:t>25.3%</a:t>
                      </a:r>
                      <a:endParaRPr lang="zh-TW" altLang="en-US" sz="2000" b="1" kern="1200" dirty="0">
                        <a:solidFill>
                          <a:srgbClr val="0070C0"/>
                        </a:solidFill>
                        <a:latin typeface="+mn-lt"/>
                        <a:ea typeface="+mn-ea"/>
                        <a:cs typeface="+mn-cs"/>
                      </a:endParaRPr>
                    </a:p>
                  </a:txBody>
                  <a:tcPr marL="121920" marR="121920" anchor="ctr">
                    <a:solidFill>
                      <a:schemeClr val="bg1"/>
                    </a:solidFill>
                  </a:tcPr>
                </a:tc>
                <a:tc>
                  <a:txBody>
                    <a:bodyPr/>
                    <a:lstStyle/>
                    <a:p>
                      <a:pPr algn="ctr"/>
                      <a:r>
                        <a:rPr lang="en-US" altLang="zh-TW" sz="2000" dirty="0" smtClean="0"/>
                        <a:t>75</a:t>
                      </a:r>
                      <a:endParaRPr lang="zh-TW" altLang="en-US" sz="2000" b="0" dirty="0"/>
                    </a:p>
                  </a:txBody>
                  <a:tcPr marL="121920" marR="121920" anchor="ctr">
                    <a:lnR w="12700" cap="flat" cmpd="sng" algn="ctr">
                      <a:solidFill>
                        <a:schemeClr val="tx1"/>
                      </a:solidFill>
                      <a:prstDash val="solid"/>
                      <a:round/>
                      <a:headEnd type="none" w="med" len="med"/>
                      <a:tailEnd type="none" w="med" len="med"/>
                    </a:lnR>
                    <a:solidFill>
                      <a:schemeClr val="bg1"/>
                    </a:solidFill>
                  </a:tcPr>
                </a:tc>
              </a:tr>
              <a:tr h="6665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t>Total</a:t>
                      </a:r>
                      <a:r>
                        <a:rPr lang="en-US" altLang="zh-TW" sz="1600" b="1" baseline="0" dirty="0" smtClean="0"/>
                        <a:t> cases</a:t>
                      </a:r>
                      <a:endParaRPr lang="zh-TW" altLang="en-US" sz="1600" b="1" dirty="0" smtClean="0"/>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CFFCC"/>
                    </a:solidFill>
                  </a:tcPr>
                </a:tc>
                <a:tc>
                  <a:txBody>
                    <a:bodyPr/>
                    <a:lstStyle/>
                    <a:p>
                      <a:pPr marL="0" algn="ctr" defTabSz="914400" rtl="0" eaLnBrk="1" latinLnBrk="0" hangingPunct="1"/>
                      <a:r>
                        <a:rPr lang="en-US" altLang="zh-TW" sz="2000" kern="1200" dirty="0" smtClean="0">
                          <a:solidFill>
                            <a:schemeClr val="dk1"/>
                          </a:solidFill>
                          <a:latin typeface="+mn-lt"/>
                          <a:ea typeface="+mn-ea"/>
                          <a:cs typeface="+mn-cs"/>
                        </a:rPr>
                        <a:t>146</a:t>
                      </a:r>
                      <a:r>
                        <a:rPr lang="en-US" altLang="zh-TW" sz="2000" kern="1200" baseline="-25000" dirty="0" smtClean="0">
                          <a:solidFill>
                            <a:schemeClr val="dk1"/>
                          </a:solidFill>
                          <a:latin typeface="+mn-lt"/>
                          <a:ea typeface="+mn-ea"/>
                          <a:cs typeface="+mn-cs"/>
                        </a:rPr>
                        <a:t>/170</a:t>
                      </a:r>
                    </a:p>
                    <a:p>
                      <a:pPr algn="ctr"/>
                      <a:r>
                        <a:rPr lang="en-US" altLang="zh-TW" sz="2000" b="1" dirty="0" smtClean="0">
                          <a:solidFill>
                            <a:schemeClr val="tx1">
                              <a:lumMod val="60000"/>
                              <a:lumOff val="40000"/>
                            </a:schemeClr>
                          </a:solidFill>
                        </a:rPr>
                        <a:t>85.9%</a:t>
                      </a:r>
                      <a:endParaRPr lang="zh-TW" altLang="en-US" sz="2000" b="1" dirty="0">
                        <a:solidFill>
                          <a:schemeClr val="tx1">
                            <a:lumMod val="60000"/>
                            <a:lumOff val="40000"/>
                          </a:schemeClr>
                        </a:solidFill>
                      </a:endParaRPr>
                    </a:p>
                  </a:txBody>
                  <a:tcPr marL="121920" marR="12192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US" altLang="zh-TW" sz="2000" kern="1200" dirty="0" smtClean="0">
                          <a:solidFill>
                            <a:schemeClr val="dk1"/>
                          </a:solidFill>
                          <a:latin typeface="+mn-lt"/>
                          <a:ea typeface="+mn-ea"/>
                          <a:cs typeface="+mn-cs"/>
                        </a:rPr>
                        <a:t>24</a:t>
                      </a:r>
                      <a:r>
                        <a:rPr lang="en-US" altLang="zh-TW" sz="2000" kern="1200" baseline="-25000" dirty="0" smtClean="0">
                          <a:solidFill>
                            <a:schemeClr val="dk1"/>
                          </a:solidFill>
                          <a:latin typeface="+mn-lt"/>
                          <a:ea typeface="+mn-ea"/>
                          <a:cs typeface="+mn-cs"/>
                        </a:rPr>
                        <a:t>/170</a:t>
                      </a:r>
                    </a:p>
                    <a:p>
                      <a:pPr marL="0" algn="ctr" defTabSz="914400" rtl="0" eaLnBrk="1" latinLnBrk="0" hangingPunct="1"/>
                      <a:r>
                        <a:rPr lang="en-US" altLang="zh-TW" sz="2000" b="1" kern="1200" dirty="0" smtClean="0">
                          <a:solidFill>
                            <a:schemeClr val="tx1">
                              <a:lumMod val="60000"/>
                              <a:lumOff val="40000"/>
                            </a:schemeClr>
                          </a:solidFill>
                          <a:latin typeface="+mn-lt"/>
                          <a:ea typeface="+mn-ea"/>
                          <a:cs typeface="+mn-cs"/>
                        </a:rPr>
                        <a:t>14.1%</a:t>
                      </a:r>
                      <a:endParaRPr lang="zh-TW" altLang="en-US" sz="2000" b="1" kern="1200" dirty="0">
                        <a:solidFill>
                          <a:schemeClr val="tx1">
                            <a:lumMod val="60000"/>
                            <a:lumOff val="40000"/>
                          </a:schemeClr>
                        </a:solidFill>
                        <a:latin typeface="+mn-lt"/>
                        <a:ea typeface="+mn-ea"/>
                        <a:cs typeface="+mn-cs"/>
                      </a:endParaRPr>
                    </a:p>
                  </a:txBody>
                  <a:tcPr marL="121920" marR="121920" anchor="ctr">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en-US" altLang="zh-TW" sz="2000" kern="1200" dirty="0" smtClean="0">
                          <a:solidFill>
                            <a:schemeClr val="dk1"/>
                          </a:solidFill>
                          <a:latin typeface="+mn-lt"/>
                          <a:ea typeface="+mn-ea"/>
                          <a:cs typeface="+mn-cs"/>
                        </a:rPr>
                        <a:t>170</a:t>
                      </a:r>
                      <a:endParaRPr lang="zh-TW" altLang="en-US" sz="2000" kern="1200" dirty="0">
                        <a:solidFill>
                          <a:schemeClr val="dk1"/>
                        </a:solidFill>
                        <a:latin typeface="+mn-lt"/>
                        <a:ea typeface="+mn-ea"/>
                        <a:cs typeface="+mn-cs"/>
                      </a:endParaRPr>
                    </a:p>
                  </a:txBody>
                  <a:tcPr marL="121920" marR="12192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8" name="圖片 7"/>
          <p:cNvPicPr/>
          <p:nvPr/>
        </p:nvPicPr>
        <p:blipFill>
          <a:blip r:embed="rId3">
            <a:extLst>
              <a:ext uri="{28A0092B-C50C-407E-A947-70E740481C1C}">
                <a14:useLocalDpi xmlns:a14="http://schemas.microsoft.com/office/drawing/2010/main" val="0"/>
              </a:ext>
            </a:extLst>
          </a:blip>
          <a:stretch>
            <a:fillRect/>
          </a:stretch>
        </p:blipFill>
        <p:spPr>
          <a:xfrm>
            <a:off x="219014" y="4121859"/>
            <a:ext cx="2149687" cy="932180"/>
          </a:xfrm>
          <a:prstGeom prst="rect">
            <a:avLst/>
          </a:prstGeom>
        </p:spPr>
      </p:pic>
      <p:pic>
        <p:nvPicPr>
          <p:cNvPr id="9" name="圖片 8" descr="C:\Documents and Settings\yungchun7\桌面\Figures\Rough Image.JPG"/>
          <p:cNvPicPr/>
          <p:nvPr/>
        </p:nvPicPr>
        <p:blipFill>
          <a:blip r:embed="rId4">
            <a:extLst>
              <a:ext uri="{28A0092B-C50C-407E-A947-70E740481C1C}">
                <a14:useLocalDpi xmlns:a14="http://schemas.microsoft.com/office/drawing/2010/main" val="0"/>
              </a:ext>
            </a:extLst>
          </a:blip>
          <a:srcRect/>
          <a:stretch>
            <a:fillRect/>
          </a:stretch>
        </p:blipFill>
        <p:spPr bwMode="auto">
          <a:xfrm>
            <a:off x="0" y="5054042"/>
            <a:ext cx="2399453" cy="892175"/>
          </a:xfrm>
          <a:prstGeom prst="rect">
            <a:avLst/>
          </a:prstGeom>
          <a:noFill/>
          <a:ln>
            <a:noFill/>
          </a:ln>
        </p:spPr>
      </p:pic>
    </p:spTree>
    <p:extLst>
      <p:ext uri="{BB962C8B-B14F-4D97-AF65-F5344CB8AC3E}">
        <p14:creationId xmlns:p14="http://schemas.microsoft.com/office/powerpoint/2010/main" val="41053673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r"/>
            <a:r>
              <a:rPr lang="en-US" altLang="zh-TW" cap="none" dirty="0" smtClean="0"/>
              <a:t>NTT Measurement</a:t>
            </a:r>
            <a:endParaRPr lang="zh-TW" altLang="en-US" cap="none" dirty="0"/>
          </a:p>
        </p:txBody>
      </p:sp>
      <p:sp>
        <p:nvSpPr>
          <p:cNvPr id="8" name="矩形 7"/>
          <p:cNvSpPr/>
          <p:nvPr/>
        </p:nvSpPr>
        <p:spPr bwMode="auto">
          <a:xfrm>
            <a:off x="1828802" y="6262258"/>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42532116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a:xfrm>
            <a:off x="3736771" y="1513484"/>
            <a:ext cx="7587012" cy="5138185"/>
          </a:xfrm>
        </p:spPr>
        <p:txBody>
          <a:bodyPr/>
          <a:lstStyle/>
          <a:p>
            <a:r>
              <a:rPr lang="en-US" altLang="zh-TW" sz="2000" b="1" dirty="0" smtClean="0"/>
              <a:t>Mid-sagittal Plane Image</a:t>
            </a:r>
          </a:p>
          <a:p>
            <a:pPr lvl="1"/>
            <a:r>
              <a:rPr lang="en-US" altLang="zh-TW" sz="1800" dirty="0" smtClean="0"/>
              <a:t>Image Preprocessing</a:t>
            </a:r>
          </a:p>
          <a:p>
            <a:pPr marL="1257300" lvl="2" indent="-342900">
              <a:buFont typeface="+mj-lt"/>
              <a:buAutoNum type="alphaLcPeriod"/>
            </a:pPr>
            <a:r>
              <a:rPr lang="en-US" altLang="zh-TW" sz="1600" dirty="0" smtClean="0"/>
              <a:t>Median Filter</a:t>
            </a:r>
          </a:p>
          <a:p>
            <a:pPr marL="1257300" lvl="2" indent="-342900">
              <a:buFont typeface="+mj-lt"/>
              <a:buAutoNum type="alphaLcPeriod"/>
            </a:pPr>
            <a:r>
              <a:rPr lang="en-US" altLang="zh-TW" sz="1600" dirty="0" smtClean="0"/>
              <a:t>Gamma Correction</a:t>
            </a:r>
          </a:p>
          <a:p>
            <a:pPr marL="1257300" lvl="2" indent="-342900">
              <a:buFont typeface="+mj-lt"/>
              <a:buAutoNum type="alphaLcPeriod"/>
            </a:pPr>
            <a:r>
              <a:rPr lang="en-US" altLang="zh-TW" sz="1600" dirty="0" smtClean="0"/>
              <a:t>Valley Enhancement</a:t>
            </a:r>
          </a:p>
          <a:p>
            <a:pPr marL="1257300" lvl="2" indent="-342900">
              <a:buFont typeface="+mj-lt"/>
              <a:buAutoNum type="alphaLcPeriod"/>
            </a:pPr>
            <a:r>
              <a:rPr lang="en-US" altLang="zh-TW" sz="1600" dirty="0" smtClean="0"/>
              <a:t>Anisotropic  Diffusion</a:t>
            </a:r>
          </a:p>
        </p:txBody>
      </p:sp>
      <p:graphicFrame>
        <p:nvGraphicFramePr>
          <p:cNvPr id="3" name="表格 2"/>
          <p:cNvGraphicFramePr>
            <a:graphicFrameLocks noGrp="1"/>
          </p:cNvGraphicFramePr>
          <p:nvPr>
            <p:extLst>
              <p:ext uri="{D42A27DB-BD31-4B8C-83A1-F6EECF244321}">
                <p14:modId xmlns:p14="http://schemas.microsoft.com/office/powerpoint/2010/main" val="4290772682"/>
              </p:ext>
            </p:extLst>
          </p:nvPr>
        </p:nvGraphicFramePr>
        <p:xfrm>
          <a:off x="4352265" y="3478594"/>
          <a:ext cx="6971518" cy="3186738"/>
        </p:xfrm>
        <a:graphic>
          <a:graphicData uri="http://schemas.openxmlformats.org/drawingml/2006/table">
            <a:tbl>
              <a:tblPr firstRow="1" bandRow="1">
                <a:tableStyleId>{616DA210-FB5B-4158-B5E0-FEB733F419BA}</a:tableStyleId>
              </a:tblPr>
              <a:tblGrid>
                <a:gridCol w="646181"/>
                <a:gridCol w="2839579"/>
                <a:gridCol w="2914109"/>
                <a:gridCol w="571649"/>
              </a:tblGrid>
              <a:tr h="1593369">
                <a:tc>
                  <a:txBody>
                    <a:bodyPr/>
                    <a:lstStyle/>
                    <a:p>
                      <a:pPr algn="l"/>
                      <a:r>
                        <a:rPr lang="en-US" altLang="zh-TW" dirty="0" smtClean="0"/>
                        <a:t>a</a:t>
                      </a:r>
                      <a:endParaRPr lang="zh-TW" altLang="en-US" dirty="0"/>
                    </a:p>
                  </a:txBody>
                  <a:tcPr marL="121920" marR="121920"/>
                </a:tc>
                <a:tc>
                  <a:txBody>
                    <a:bodyPr/>
                    <a:lstStyle/>
                    <a:p>
                      <a:endParaRPr lang="zh-TW" altLang="en-US" dirty="0"/>
                    </a:p>
                  </a:txBody>
                  <a:tcPr marL="121920" marR="121920"/>
                </a:tc>
                <a:tc>
                  <a:txBody>
                    <a:bodyPr/>
                    <a:lstStyle/>
                    <a:p>
                      <a:endParaRPr lang="zh-TW" altLang="en-US"/>
                    </a:p>
                  </a:txBody>
                  <a:tcPr marL="121920" marR="121920"/>
                </a:tc>
                <a:tc>
                  <a:txBody>
                    <a:bodyPr/>
                    <a:lstStyle/>
                    <a:p>
                      <a:r>
                        <a:rPr lang="en-US" altLang="zh-TW" dirty="0" smtClean="0"/>
                        <a:t>b</a:t>
                      </a:r>
                      <a:endParaRPr lang="zh-TW" altLang="en-US" dirty="0"/>
                    </a:p>
                  </a:txBody>
                  <a:tcPr marL="121920" marR="121920"/>
                </a:tc>
              </a:tr>
              <a:tr h="1593369">
                <a:tc>
                  <a:txBody>
                    <a:bodyPr/>
                    <a:lstStyle/>
                    <a:p>
                      <a:r>
                        <a:rPr lang="en-US" altLang="zh-TW" dirty="0" smtClean="0"/>
                        <a:t>c</a:t>
                      </a:r>
                      <a:endParaRPr lang="zh-TW" altLang="en-US" dirty="0"/>
                    </a:p>
                  </a:txBody>
                  <a:tcPr marL="121920" marR="121920"/>
                </a:tc>
                <a:tc>
                  <a:txBody>
                    <a:bodyPr/>
                    <a:lstStyle/>
                    <a:p>
                      <a:endParaRPr lang="zh-TW" altLang="en-US"/>
                    </a:p>
                  </a:txBody>
                  <a:tcPr marL="121920" marR="121920"/>
                </a:tc>
                <a:tc>
                  <a:txBody>
                    <a:bodyPr/>
                    <a:lstStyle/>
                    <a:p>
                      <a:endParaRPr lang="zh-TW" altLang="en-US"/>
                    </a:p>
                  </a:txBody>
                  <a:tcPr marL="121920" marR="121920"/>
                </a:tc>
                <a:tc>
                  <a:txBody>
                    <a:bodyPr/>
                    <a:lstStyle/>
                    <a:p>
                      <a:r>
                        <a:rPr lang="en-US" altLang="zh-TW" dirty="0" smtClean="0"/>
                        <a:t>d</a:t>
                      </a:r>
                      <a:endParaRPr lang="zh-TW" altLang="en-US" dirty="0"/>
                    </a:p>
                  </a:txBody>
                  <a:tcPr marL="121920" marR="121920"/>
                </a:tc>
              </a:tr>
            </a:tbl>
          </a:graphicData>
        </a:graphic>
      </p:graphicFrame>
      <p:sp>
        <p:nvSpPr>
          <p:cNvPr id="4" name="標題 3"/>
          <p:cNvSpPr>
            <a:spLocks noGrp="1"/>
          </p:cNvSpPr>
          <p:nvPr>
            <p:ph type="title"/>
          </p:nvPr>
        </p:nvSpPr>
        <p:spPr/>
        <p:txBody>
          <a:bodyPr/>
          <a:lstStyle/>
          <a:p>
            <a:r>
              <a:rPr lang="en-US" altLang="zh-TW" sz="3200" dirty="0" smtClean="0"/>
              <a:t>NTT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15</a:t>
            </a:r>
            <a:endParaRPr lang="zh-TW" altLang="en-US" sz="1400" b="1" dirty="0">
              <a:solidFill>
                <a:srgbClr val="003399"/>
              </a:solidFill>
              <a:latin typeface="Arial" charset="0"/>
            </a:endParaRPr>
          </a:p>
        </p:txBody>
      </p:sp>
      <p:grpSp>
        <p:nvGrpSpPr>
          <p:cNvPr id="7" name="群組 6"/>
          <p:cNvGrpSpPr/>
          <p:nvPr/>
        </p:nvGrpSpPr>
        <p:grpSpPr>
          <a:xfrm>
            <a:off x="210207" y="1513484"/>
            <a:ext cx="3194055" cy="5248823"/>
            <a:chOff x="6254674" y="31693"/>
            <a:chExt cx="9550687" cy="1736373"/>
          </a:xfrm>
        </p:grpSpPr>
        <p:sp>
          <p:nvSpPr>
            <p:cNvPr id="8" name="矩形 7"/>
            <p:cNvSpPr/>
            <p:nvPr/>
          </p:nvSpPr>
          <p:spPr>
            <a:xfrm>
              <a:off x="6254674" y="31693"/>
              <a:ext cx="9550687" cy="1736373"/>
            </a:xfrm>
            <a:prstGeom prst="rect">
              <a:avLst/>
            </a:prstGeom>
            <a:solidFill>
              <a:srgbClr val="99CC00"/>
            </a:solidFill>
          </p:spPr>
          <p:style>
            <a:lnRef idx="2">
              <a:schemeClr val="lt1">
                <a:hueOff val="0"/>
                <a:satOff val="0"/>
                <a:lumOff val="0"/>
                <a:alphaOff val="0"/>
              </a:schemeClr>
            </a:lnRef>
            <a:fillRef idx="1">
              <a:scrgbClr r="0" g="0" b="0"/>
            </a:fillRef>
            <a:effectRef idx="0">
              <a:schemeClr val="accent1">
                <a:shade val="80000"/>
                <a:hueOff val="0"/>
                <a:satOff val="0"/>
                <a:lumOff val="0"/>
                <a:alphaOff val="0"/>
              </a:schemeClr>
            </a:effectRef>
            <a:fontRef idx="minor">
              <a:schemeClr val="lt1"/>
            </a:fontRef>
          </p:style>
          <p:txBody>
            <a:bodyPr/>
            <a:lstStyle/>
            <a:p>
              <a:pPr algn="r" fontAlgn="base">
                <a:spcBef>
                  <a:spcPct val="0"/>
                </a:spcBef>
                <a:spcAft>
                  <a:spcPct val="0"/>
                </a:spcAft>
              </a:pPr>
              <a:endParaRPr lang="zh-TW" altLang="en-US" sz="1000" b="1" dirty="0">
                <a:solidFill>
                  <a:srgbClr val="FFFFFF"/>
                </a:solidFill>
              </a:endParaRPr>
            </a:p>
          </p:txBody>
        </p:sp>
        <p:sp>
          <p:nvSpPr>
            <p:cNvPr id="9" name="矩形 8"/>
            <p:cNvSpPr/>
            <p:nvPr/>
          </p:nvSpPr>
          <p:spPr>
            <a:xfrm>
              <a:off x="6254674" y="31693"/>
              <a:ext cx="9550687" cy="17363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t" anchorCtr="0">
              <a:noAutofit/>
            </a:bodyPr>
            <a:lstStyle/>
            <a:p>
              <a:pPr algn="ctr" defTabSz="1778000" fontAlgn="base">
                <a:lnSpc>
                  <a:spcPct val="90000"/>
                </a:lnSpc>
                <a:spcBef>
                  <a:spcPct val="0"/>
                </a:spcBef>
                <a:spcAft>
                  <a:spcPct val="35000"/>
                </a:spcAft>
              </a:pPr>
              <a:endParaRPr lang="zh-TW" altLang="en-US" sz="2800" b="1" u="sng" dirty="0">
                <a:solidFill>
                  <a:srgbClr val="FFFFFF"/>
                </a:solidFill>
              </a:endParaRPr>
            </a:p>
          </p:txBody>
        </p:sp>
      </p:grpSp>
      <p:graphicFrame>
        <p:nvGraphicFramePr>
          <p:cNvPr id="10" name="資料庫圖表 9"/>
          <p:cNvGraphicFramePr/>
          <p:nvPr>
            <p:extLst>
              <p:ext uri="{D42A27DB-BD31-4B8C-83A1-F6EECF244321}">
                <p14:modId xmlns:p14="http://schemas.microsoft.com/office/powerpoint/2010/main" val="3501944806"/>
              </p:ext>
            </p:extLst>
          </p:nvPr>
        </p:nvGraphicFramePr>
        <p:xfrm>
          <a:off x="241734" y="2588823"/>
          <a:ext cx="3035857" cy="40628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矩形 1"/>
          <p:cNvSpPr/>
          <p:nvPr/>
        </p:nvSpPr>
        <p:spPr>
          <a:xfrm>
            <a:off x="326655" y="1549478"/>
            <a:ext cx="3077607" cy="867930"/>
          </a:xfrm>
          <a:prstGeom prst="rect">
            <a:avLst/>
          </a:prstGeom>
        </p:spPr>
        <p:txBody>
          <a:bodyPr wrap="square">
            <a:spAutoFit/>
          </a:bodyPr>
          <a:lstStyle/>
          <a:p>
            <a:pPr defTabSz="1778000" fontAlgn="base">
              <a:lnSpc>
                <a:spcPct val="90000"/>
              </a:lnSpc>
              <a:spcBef>
                <a:spcPct val="0"/>
              </a:spcBef>
              <a:spcAft>
                <a:spcPct val="35000"/>
              </a:spcAft>
            </a:pPr>
            <a:r>
              <a:rPr lang="en-US" altLang="zh-TW" sz="2800" b="1" u="sng" dirty="0" smtClean="0">
                <a:solidFill>
                  <a:srgbClr val="FFFFFF"/>
                </a:solidFill>
              </a:rPr>
              <a:t>NTT Measurement</a:t>
            </a:r>
            <a:endParaRPr lang="en-US" altLang="zh-TW" sz="2800" b="1" u="sng" dirty="0">
              <a:solidFill>
                <a:srgbClr val="FFFFFF"/>
              </a:solidFill>
            </a:endParaRPr>
          </a:p>
        </p:txBody>
      </p:sp>
      <p:pic>
        <p:nvPicPr>
          <p:cNvPr id="11" name="圖片 10" descr="C:\Documents and Settings\yungchun7\桌面\Figures\NTT Measurement\Oroginal Image.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517041" y="1816986"/>
            <a:ext cx="2580640" cy="1424940"/>
          </a:xfrm>
          <a:prstGeom prst="rect">
            <a:avLst/>
          </a:prstGeom>
          <a:noFill/>
          <a:ln>
            <a:noFill/>
          </a:ln>
        </p:spPr>
      </p:pic>
      <p:pic>
        <p:nvPicPr>
          <p:cNvPr id="12" name="圖片 11" descr="C:\Documents and Settings\yungchun7\桌面\Figures\NTT Measurement\Median Filter.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126072" y="3575570"/>
            <a:ext cx="2580640" cy="1424940"/>
          </a:xfrm>
          <a:prstGeom prst="rect">
            <a:avLst/>
          </a:prstGeom>
          <a:noFill/>
          <a:ln>
            <a:noFill/>
          </a:ln>
        </p:spPr>
      </p:pic>
      <p:pic>
        <p:nvPicPr>
          <p:cNvPr id="13" name="圖片 12" descr="C:\Documents and Settings\yungchun7\桌面\Figures\NTT Measurement\Power-law Transformation.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976071" y="3567950"/>
            <a:ext cx="2600960" cy="1432560"/>
          </a:xfrm>
          <a:prstGeom prst="rect">
            <a:avLst/>
          </a:prstGeom>
          <a:noFill/>
          <a:ln>
            <a:noFill/>
          </a:ln>
        </p:spPr>
      </p:pic>
      <p:pic>
        <p:nvPicPr>
          <p:cNvPr id="14" name="圖片 13" descr="C:\Documents and Settings\yungchun7\桌面\Figures\NTT Measurement\Valley Emphasis.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115912" y="5132028"/>
            <a:ext cx="2600960" cy="1440180"/>
          </a:xfrm>
          <a:prstGeom prst="rect">
            <a:avLst/>
          </a:prstGeom>
          <a:noFill/>
          <a:ln>
            <a:noFill/>
          </a:ln>
        </p:spPr>
      </p:pic>
      <p:pic>
        <p:nvPicPr>
          <p:cNvPr id="15" name="圖片 14" descr="C:\Documents and Settings\yungchun7\桌面\Figures\NTT Measurement\Anisotropic Diffusion.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995207" y="5132028"/>
            <a:ext cx="2600960" cy="1440180"/>
          </a:xfrm>
          <a:prstGeom prst="rect">
            <a:avLst/>
          </a:prstGeom>
          <a:noFill/>
          <a:ln>
            <a:noFill/>
          </a:ln>
        </p:spPr>
      </p:pic>
    </p:spTree>
    <p:extLst>
      <p:ext uri="{BB962C8B-B14F-4D97-AF65-F5344CB8AC3E}">
        <p14:creationId xmlns:p14="http://schemas.microsoft.com/office/powerpoint/2010/main" val="32221362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NTT Measurement - Method</a:t>
            </a:r>
            <a:endParaRPr lang="zh-TW" altLang="en-US" sz="3200" dirty="0"/>
          </a:p>
        </p:txBody>
      </p:sp>
      <p:sp>
        <p:nvSpPr>
          <p:cNvPr id="5" name="內容版面配置區 4"/>
          <p:cNvSpPr>
            <a:spLocks noGrp="1"/>
          </p:cNvSpPr>
          <p:nvPr>
            <p:ph idx="1"/>
          </p:nvPr>
        </p:nvSpPr>
        <p:spPr>
          <a:xfrm>
            <a:off x="1163783" y="1593715"/>
            <a:ext cx="10789036" cy="4974831"/>
          </a:xfrm>
        </p:spPr>
        <p:txBody>
          <a:bodyPr/>
          <a:lstStyle/>
          <a:p>
            <a:r>
              <a:rPr lang="en-US" altLang="zh-TW" b="1" dirty="0" smtClean="0"/>
              <a:t>ROI Extraction</a:t>
            </a:r>
          </a:p>
          <a:p>
            <a:pPr marL="457200" indent="-457200">
              <a:buFont typeface="+mj-lt"/>
              <a:buAutoNum type="arabicPeriod"/>
            </a:pPr>
            <a:r>
              <a:rPr lang="en-US" altLang="zh-TW" sz="2000" b="1" dirty="0" smtClean="0"/>
              <a:t>The </a:t>
            </a:r>
            <a:r>
              <a:rPr lang="en-US" altLang="zh-TW" sz="2000" b="1" dirty="0"/>
              <a:t>window for </a:t>
            </a:r>
            <a:r>
              <a:rPr lang="en-US" altLang="zh-TW" sz="2000" b="1" dirty="0" smtClean="0"/>
              <a:t>extraction </a:t>
            </a:r>
            <a:r>
              <a:rPr lang="en-US" altLang="zh-TW" sz="2000" b="1" dirty="0"/>
              <a:t>is designed based on  the salient feature of NT.</a:t>
            </a:r>
          </a:p>
          <a:p>
            <a:pPr lvl="1"/>
            <a:r>
              <a:rPr lang="en-US" altLang="zh-TW" sz="1800" dirty="0">
                <a:solidFill>
                  <a:schemeClr val="tx1">
                    <a:lumMod val="60000"/>
                    <a:lumOff val="40000"/>
                  </a:schemeClr>
                </a:solidFill>
              </a:rPr>
              <a:t>The definition of NT</a:t>
            </a:r>
          </a:p>
          <a:p>
            <a:pPr marL="457200" indent="-457200">
              <a:buFont typeface="+mj-lt"/>
              <a:buAutoNum type="arabicPeriod"/>
            </a:pPr>
            <a:r>
              <a:rPr lang="en-US" altLang="zh-TW" sz="2000" b="1" dirty="0" smtClean="0"/>
              <a:t>Extract </a:t>
            </a:r>
            <a:r>
              <a:rPr lang="en-US" altLang="zh-TW" sz="2000" b="1" dirty="0"/>
              <a:t>in a specified region </a:t>
            </a:r>
            <a:endParaRPr lang="en-US" altLang="zh-TW" sz="2000" b="1" dirty="0" smtClean="0"/>
          </a:p>
          <a:p>
            <a:pPr marL="857250" lvl="1" indent="-457200"/>
            <a:r>
              <a:rPr lang="en-US" altLang="zh-TW" sz="1800" dirty="0">
                <a:solidFill>
                  <a:schemeClr val="tx1">
                    <a:lumMod val="60000"/>
                    <a:lumOff val="40000"/>
                  </a:schemeClr>
                </a:solidFill>
              </a:rPr>
              <a:t>with the information of MSP.</a:t>
            </a:r>
          </a:p>
          <a:p>
            <a:pPr lvl="2">
              <a:buSzPct val="120000"/>
              <a:buFont typeface="Wingdings" panose="05000000000000000000" pitchFamily="2" charset="2"/>
              <a:buChar char="ü"/>
            </a:pPr>
            <a:r>
              <a:rPr lang="en-US" altLang="zh-TW" dirty="0">
                <a:solidFill>
                  <a:schemeClr val="tx1"/>
                </a:solidFill>
              </a:rPr>
              <a:t>The center of the head</a:t>
            </a:r>
          </a:p>
          <a:p>
            <a:pPr lvl="2">
              <a:buSzPct val="120000"/>
              <a:buFont typeface="Wingdings" panose="05000000000000000000" pitchFamily="2" charset="2"/>
              <a:buChar char="ü"/>
            </a:pPr>
            <a:r>
              <a:rPr lang="en-US" altLang="zh-TW" dirty="0">
                <a:solidFill>
                  <a:schemeClr val="tx1"/>
                </a:solidFill>
              </a:rPr>
              <a:t>The orientation of the body</a:t>
            </a:r>
          </a:p>
          <a:p>
            <a:pPr lvl="1"/>
            <a:endParaRPr lang="fr-FR" altLang="zh-TW" sz="2400" dirty="0"/>
          </a:p>
          <a:p>
            <a:pPr lvl="1"/>
            <a:endParaRPr lang="zh-TW" altLang="en-US" sz="2400" b="1"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16</a:t>
            </a:r>
            <a:endParaRPr lang="zh-TW" altLang="en-US" sz="1400" b="1" dirty="0">
              <a:solidFill>
                <a:srgbClr val="003399"/>
              </a:solidFill>
              <a:latin typeface="Arial" charset="0"/>
            </a:endParaRPr>
          </a:p>
        </p:txBody>
      </p:sp>
      <p:pic>
        <p:nvPicPr>
          <p:cNvPr id="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0256" y="2504813"/>
            <a:ext cx="4523125" cy="16829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2946" y="4585473"/>
            <a:ext cx="7786257" cy="179238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1133128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NTT Measurement - Method</a:t>
            </a:r>
            <a:endParaRPr lang="zh-TW" altLang="en-US" sz="3200" dirty="0"/>
          </a:p>
        </p:txBody>
      </p:sp>
      <p:sp>
        <p:nvSpPr>
          <p:cNvPr id="5" name="內容版面配置區 4"/>
          <p:cNvSpPr>
            <a:spLocks noGrp="1"/>
          </p:cNvSpPr>
          <p:nvPr>
            <p:ph idx="1"/>
          </p:nvPr>
        </p:nvSpPr>
        <p:spPr>
          <a:xfrm>
            <a:off x="1163783" y="1593715"/>
            <a:ext cx="10789036" cy="4974831"/>
          </a:xfrm>
        </p:spPr>
        <p:txBody>
          <a:bodyPr/>
          <a:lstStyle/>
          <a:p>
            <a:r>
              <a:rPr lang="en-US" altLang="zh-TW" b="1" dirty="0" smtClean="0"/>
              <a:t>ROI Extraction</a:t>
            </a: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16</a:t>
            </a:r>
            <a:endParaRPr lang="zh-TW" altLang="en-US" sz="1400" b="1" dirty="0">
              <a:solidFill>
                <a:srgbClr val="003399"/>
              </a:solidFill>
              <a:latin typeface="Arial"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355" y="2058121"/>
            <a:ext cx="7227748" cy="4689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78040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NTT Measurement - Method</a:t>
            </a:r>
            <a:endParaRPr lang="zh-TW" altLang="en-US" sz="3200" dirty="0"/>
          </a:p>
        </p:txBody>
      </p:sp>
      <p:sp>
        <p:nvSpPr>
          <p:cNvPr id="5" name="內容版面配置區 4"/>
          <p:cNvSpPr>
            <a:spLocks noGrp="1"/>
          </p:cNvSpPr>
          <p:nvPr>
            <p:ph idx="1"/>
          </p:nvPr>
        </p:nvSpPr>
        <p:spPr>
          <a:xfrm>
            <a:off x="1163783" y="1593715"/>
            <a:ext cx="10789036" cy="4974831"/>
          </a:xfrm>
        </p:spPr>
        <p:txBody>
          <a:bodyPr/>
          <a:lstStyle/>
          <a:p>
            <a:r>
              <a:rPr lang="en-US" altLang="zh-TW" b="1" dirty="0" smtClean="0"/>
              <a:t>NT Segmentation</a:t>
            </a:r>
          </a:p>
          <a:p>
            <a:pPr lvl="1"/>
            <a:r>
              <a:rPr lang="en-US" altLang="zh-TW" dirty="0" smtClean="0">
                <a:solidFill>
                  <a:schemeClr val="tx1">
                    <a:lumMod val="60000"/>
                    <a:lumOff val="40000"/>
                  </a:schemeClr>
                </a:solidFill>
              </a:rPr>
              <a:t>Edge detection</a:t>
            </a:r>
            <a:r>
              <a:rPr lang="en-US" altLang="zh-TW" dirty="0" smtClean="0"/>
              <a:t> in the ROI</a:t>
            </a:r>
          </a:p>
          <a:p>
            <a:pPr lvl="1"/>
            <a:r>
              <a:rPr lang="en-US" altLang="zh-TW" dirty="0" smtClean="0"/>
              <a:t>The boundaries model is constructed by double cubic spline with 5 control points each</a:t>
            </a:r>
          </a:p>
          <a:p>
            <a:pPr lvl="1"/>
            <a:r>
              <a:rPr lang="en-US" altLang="zh-TW" dirty="0" smtClean="0"/>
              <a:t>Use </a:t>
            </a:r>
            <a:r>
              <a:rPr lang="en-US" altLang="zh-TW" dirty="0" smtClean="0">
                <a:solidFill>
                  <a:schemeClr val="tx1">
                    <a:lumMod val="60000"/>
                    <a:lumOff val="40000"/>
                  </a:schemeClr>
                </a:solidFill>
              </a:rPr>
              <a:t>a 2- D snake model </a:t>
            </a:r>
            <a:r>
              <a:rPr lang="en-US" altLang="zh-TW" dirty="0" smtClean="0"/>
              <a:t>to match the accurate edge and smooth the curve.</a:t>
            </a:r>
          </a:p>
          <a:p>
            <a:pPr lvl="1"/>
            <a:endParaRPr lang="en-US" altLang="zh-TW" dirty="0" smtClean="0"/>
          </a:p>
          <a:p>
            <a:pPr lvl="1"/>
            <a:endParaRPr lang="en-US" altLang="zh-TW" dirty="0" smtClean="0"/>
          </a:p>
          <a:p>
            <a:pPr lvl="1"/>
            <a:endParaRPr lang="en-US" altLang="zh-TW" dirty="0"/>
          </a:p>
          <a:p>
            <a:pPr lvl="1"/>
            <a:endParaRPr lang="fr-FR" altLang="zh-TW" dirty="0"/>
          </a:p>
          <a:p>
            <a:pPr lvl="1"/>
            <a:endParaRPr lang="zh-TW" altLang="en-US" b="1"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16</a:t>
            </a:r>
            <a:endParaRPr lang="zh-TW" altLang="en-US" sz="1400" b="1" dirty="0">
              <a:solidFill>
                <a:srgbClr val="003399"/>
              </a:solidFill>
              <a:latin typeface="Arial" charset="0"/>
            </a:endParaRPr>
          </a:p>
        </p:txBody>
      </p:sp>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3056" y="3737305"/>
            <a:ext cx="7378257" cy="291436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925479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NTT Measurement - Method</a:t>
            </a:r>
            <a:endParaRPr lang="zh-TW" altLang="en-US" sz="3200" dirty="0"/>
          </a:p>
        </p:txBody>
      </p:sp>
      <p:sp>
        <p:nvSpPr>
          <p:cNvPr id="5" name="內容版面配置區 4"/>
          <p:cNvSpPr>
            <a:spLocks noGrp="1"/>
          </p:cNvSpPr>
          <p:nvPr>
            <p:ph idx="1"/>
          </p:nvPr>
        </p:nvSpPr>
        <p:spPr>
          <a:xfrm>
            <a:off x="1163783" y="1593715"/>
            <a:ext cx="10789036" cy="4974831"/>
          </a:xfrm>
        </p:spPr>
        <p:txBody>
          <a:bodyPr/>
          <a:lstStyle/>
          <a:p>
            <a:r>
              <a:rPr lang="en-US" altLang="zh-TW" b="1" dirty="0" smtClean="0"/>
              <a:t>NTT Measurement</a:t>
            </a:r>
          </a:p>
          <a:p>
            <a:pPr lvl="1"/>
            <a:r>
              <a:rPr lang="fr-FR" altLang="zh-TW" dirty="0"/>
              <a:t>Measure the maximum distance from the inner to inner borders of the two detected </a:t>
            </a:r>
            <a:r>
              <a:rPr lang="fr-FR" altLang="zh-TW" dirty="0" smtClean="0"/>
              <a:t>edge </a:t>
            </a:r>
            <a:r>
              <a:rPr lang="fr-FR" altLang="zh-TW" dirty="0"/>
              <a:t>lines</a:t>
            </a:r>
            <a:r>
              <a:rPr lang="fr-FR" altLang="zh-TW" dirty="0" smtClean="0"/>
              <a:t>.</a:t>
            </a:r>
          </a:p>
          <a:p>
            <a:pPr lvl="1"/>
            <a:endParaRPr lang="fr-FR" altLang="zh-TW" dirty="0"/>
          </a:p>
          <a:p>
            <a:pPr lvl="1"/>
            <a:endParaRPr lang="zh-TW" altLang="en-US" b="1"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16</a:t>
            </a:r>
            <a:endParaRPr lang="zh-TW" altLang="en-US" sz="1400" b="1" dirty="0">
              <a:solidFill>
                <a:srgbClr val="003399"/>
              </a:solidFill>
              <a:latin typeface="Arial"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917" y="2825955"/>
            <a:ext cx="9172355" cy="382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9892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r"/>
            <a:r>
              <a:rPr lang="en-US" altLang="zh-TW" cap="none" dirty="0" smtClean="0"/>
              <a:t/>
            </a:r>
            <a:br>
              <a:rPr lang="en-US" altLang="zh-TW" cap="none" dirty="0" smtClean="0"/>
            </a:br>
            <a:r>
              <a:rPr lang="en-US" altLang="zh-TW" cap="none" dirty="0" smtClean="0"/>
              <a:t>Growth Parameters Measurement</a:t>
            </a:r>
            <a:endParaRPr lang="zh-TW" altLang="en-US" cap="none" dirty="0"/>
          </a:p>
        </p:txBody>
      </p:sp>
      <p:sp>
        <p:nvSpPr>
          <p:cNvPr id="8" name="矩形 7"/>
          <p:cNvSpPr/>
          <p:nvPr/>
        </p:nvSpPr>
        <p:spPr bwMode="auto">
          <a:xfrm>
            <a:off x="1828802" y="6262258"/>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40090051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Growth Parameters Measurement</a:t>
            </a:r>
            <a:endParaRPr lang="zh-TW" altLang="en-US" sz="3200" dirty="0"/>
          </a:p>
        </p:txBody>
      </p:sp>
      <p:sp>
        <p:nvSpPr>
          <p:cNvPr id="5" name="內容版面配置區 4"/>
          <p:cNvSpPr>
            <a:spLocks noGrp="1"/>
          </p:cNvSpPr>
          <p:nvPr>
            <p:ph idx="1"/>
          </p:nvPr>
        </p:nvSpPr>
        <p:spPr>
          <a:xfrm>
            <a:off x="1163783" y="1593715"/>
            <a:ext cx="10291028" cy="4974831"/>
          </a:xfrm>
        </p:spPr>
        <p:txBody>
          <a:bodyPr/>
          <a:lstStyle/>
          <a:p>
            <a:r>
              <a:rPr lang="en-US" altLang="zh-TW" dirty="0" smtClean="0"/>
              <a:t>We proposed </a:t>
            </a:r>
            <a:r>
              <a:rPr lang="en-US" altLang="zh-TW" dirty="0" smtClean="0">
                <a:solidFill>
                  <a:schemeClr val="tx1">
                    <a:lumMod val="60000"/>
                    <a:lumOff val="40000"/>
                  </a:schemeClr>
                </a:solidFill>
              </a:rPr>
              <a:t>an automatic model-based segmentation of fetal head and trunk structure</a:t>
            </a:r>
            <a:r>
              <a:rPr lang="en-US" altLang="zh-TW" dirty="0" smtClean="0"/>
              <a:t>, and measured CRL based on predefined feature points on the 3D model.</a:t>
            </a:r>
          </a:p>
          <a:p>
            <a:endParaRPr lang="en-US" altLang="zh-TW" dirty="0" smtClean="0"/>
          </a:p>
          <a:p>
            <a:r>
              <a:rPr lang="en-US" altLang="zh-TW" dirty="0" smtClean="0"/>
              <a:t>First, we </a:t>
            </a:r>
            <a:r>
              <a:rPr lang="en-US" altLang="zh-TW" dirty="0" smtClean="0">
                <a:solidFill>
                  <a:schemeClr val="tx1">
                    <a:lumMod val="60000"/>
                    <a:lumOff val="40000"/>
                  </a:schemeClr>
                </a:solidFill>
              </a:rPr>
              <a:t>construct a statistical model by training </a:t>
            </a:r>
            <a:r>
              <a:rPr lang="en-US" altLang="zh-TW" dirty="0" smtClean="0"/>
              <a:t>a set of ultrasound images.  Using the information of the MSP, the initial model can be registered to the image automatically.</a:t>
            </a:r>
          </a:p>
          <a:p>
            <a:endParaRPr lang="en-US" altLang="zh-TW" dirty="0" smtClean="0"/>
          </a:p>
          <a:p>
            <a:r>
              <a:rPr lang="en-US" altLang="zh-TW" dirty="0" smtClean="0"/>
              <a:t>Then, </a:t>
            </a:r>
            <a:r>
              <a:rPr lang="en-US" altLang="zh-TW" dirty="0" smtClean="0">
                <a:solidFill>
                  <a:schemeClr val="tx1">
                    <a:lumMod val="60000"/>
                    <a:lumOff val="40000"/>
                  </a:schemeClr>
                </a:solidFill>
              </a:rPr>
              <a:t>3D deformation </a:t>
            </a:r>
            <a:r>
              <a:rPr lang="en-US" altLang="zh-TW" dirty="0" smtClean="0"/>
              <a:t>is applied on the statistical model to match the volume image and the fetal structure will be obtained.  The deformation approach includes </a:t>
            </a:r>
            <a:r>
              <a:rPr lang="en-US" altLang="zh-TW" dirty="0" smtClean="0">
                <a:solidFill>
                  <a:schemeClr val="tx1">
                    <a:lumMod val="60000"/>
                    <a:lumOff val="40000"/>
                  </a:schemeClr>
                </a:solidFill>
              </a:rPr>
              <a:t>3D active shape model(ASM) </a:t>
            </a:r>
            <a:r>
              <a:rPr lang="en-US" altLang="zh-TW" dirty="0" smtClean="0"/>
              <a:t>and</a:t>
            </a:r>
            <a:r>
              <a:rPr lang="en-US" altLang="zh-TW" dirty="0" smtClean="0">
                <a:solidFill>
                  <a:schemeClr val="tx1">
                    <a:lumMod val="60000"/>
                    <a:lumOff val="40000"/>
                  </a:schemeClr>
                </a:solidFill>
              </a:rPr>
              <a:t> active contour model(Snake model).</a:t>
            </a: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18</a:t>
            </a:r>
            <a:endParaRPr lang="zh-TW" altLang="en-US" sz="1400" b="1" dirty="0">
              <a:solidFill>
                <a:srgbClr val="003399"/>
              </a:solidFill>
              <a:latin typeface="Arial" charset="0"/>
            </a:endParaRPr>
          </a:p>
        </p:txBody>
      </p:sp>
    </p:spTree>
    <p:extLst>
      <p:ext uri="{BB962C8B-B14F-4D97-AF65-F5344CB8AC3E}">
        <p14:creationId xmlns:p14="http://schemas.microsoft.com/office/powerpoint/2010/main" val="12979257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smtClean="0"/>
              <a:t> </a:t>
            </a:r>
            <a:r>
              <a:rPr lang="en-US" altLang="zh-TW" sz="3200" dirty="0"/>
              <a:t>Measurement – Flow Chart</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19</a:t>
            </a:r>
            <a:endParaRPr lang="zh-TW" altLang="en-US" sz="1400" b="1" dirty="0">
              <a:solidFill>
                <a:srgbClr val="003399"/>
              </a:solidFill>
              <a:latin typeface="Arial" charset="0"/>
            </a:endParaRPr>
          </a:p>
        </p:txBody>
      </p:sp>
      <p:grpSp>
        <p:nvGrpSpPr>
          <p:cNvPr id="8" name="群組 7"/>
          <p:cNvGrpSpPr/>
          <p:nvPr/>
        </p:nvGrpSpPr>
        <p:grpSpPr>
          <a:xfrm>
            <a:off x="-1" y="1711845"/>
            <a:ext cx="12192001" cy="3964641"/>
            <a:chOff x="6270639" y="1996392"/>
            <a:chExt cx="9759484" cy="3474240"/>
          </a:xfrm>
        </p:grpSpPr>
        <p:sp>
          <p:nvSpPr>
            <p:cNvPr id="9" name="矩形 8"/>
            <p:cNvSpPr/>
            <p:nvPr/>
          </p:nvSpPr>
          <p:spPr>
            <a:xfrm>
              <a:off x="6270639" y="1996392"/>
              <a:ext cx="9759484" cy="3474240"/>
            </a:xfrm>
            <a:prstGeom prst="rect">
              <a:avLst/>
            </a:prstGeom>
            <a:solidFill>
              <a:srgbClr val="99CC00"/>
            </a:solidFill>
          </p:spPr>
          <p:style>
            <a:lnRef idx="2">
              <a:schemeClr val="lt1">
                <a:hueOff val="0"/>
                <a:satOff val="0"/>
                <a:lumOff val="0"/>
                <a:alphaOff val="0"/>
              </a:schemeClr>
            </a:lnRef>
            <a:fillRef idx="1">
              <a:scrgbClr r="0" g="0" b="0"/>
            </a:fillRef>
            <a:effectRef idx="0">
              <a:schemeClr val="accent1">
                <a:shade val="80000"/>
                <a:hueOff val="0"/>
                <a:satOff val="0"/>
                <a:lumOff val="0"/>
                <a:alphaOff val="0"/>
              </a:schemeClr>
            </a:effectRef>
            <a:fontRef idx="minor">
              <a:schemeClr val="lt1"/>
            </a:fontRef>
          </p:style>
        </p:sp>
        <p:sp>
          <p:nvSpPr>
            <p:cNvPr id="10" name="矩形 9"/>
            <p:cNvSpPr/>
            <p:nvPr/>
          </p:nvSpPr>
          <p:spPr>
            <a:xfrm>
              <a:off x="6270639" y="1996392"/>
              <a:ext cx="9759484" cy="3474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t" anchorCtr="0">
              <a:noAutofit/>
            </a:bodyPr>
            <a:lstStyle/>
            <a:p>
              <a:pPr algn="ctr" defTabSz="1600200" fontAlgn="base">
                <a:lnSpc>
                  <a:spcPct val="90000"/>
                </a:lnSpc>
                <a:spcBef>
                  <a:spcPct val="0"/>
                </a:spcBef>
                <a:spcAft>
                  <a:spcPct val="35000"/>
                </a:spcAft>
              </a:pPr>
              <a:r>
                <a:rPr lang="en-US" altLang="zh-TW" sz="3600" b="1" u="sng" dirty="0" smtClean="0">
                  <a:solidFill>
                    <a:srgbClr val="FFFFFF"/>
                  </a:solidFill>
                </a:rPr>
                <a:t>Growth Parameters Measurement</a:t>
              </a:r>
              <a:endParaRPr lang="zh-TW" altLang="en-US" sz="3600" b="1" u="sng" dirty="0">
                <a:solidFill>
                  <a:srgbClr val="FFFFFF"/>
                </a:solidFill>
              </a:endParaRPr>
            </a:p>
          </p:txBody>
        </p:sp>
      </p:grpSp>
      <p:graphicFrame>
        <p:nvGraphicFramePr>
          <p:cNvPr id="11" name="資料庫圖表 10"/>
          <p:cNvGraphicFramePr/>
          <p:nvPr>
            <p:extLst>
              <p:ext uri="{D42A27DB-BD31-4B8C-83A1-F6EECF244321}">
                <p14:modId xmlns:p14="http://schemas.microsoft.com/office/powerpoint/2010/main" val="745978664"/>
              </p:ext>
            </p:extLst>
          </p:nvPr>
        </p:nvGraphicFramePr>
        <p:xfrm>
          <a:off x="-113413" y="2632375"/>
          <a:ext cx="12461357" cy="27795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0305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2133601" y="2112396"/>
            <a:ext cx="7777163" cy="1368425"/>
          </a:xfrm>
          <a:prstGeom prst="rect">
            <a:avLst/>
          </a:prstGeom>
        </p:spPr>
        <p:txBody>
          <a:bodyPr/>
          <a:lstStyle/>
          <a:p>
            <a:pPr algn="ctr">
              <a:defRPr/>
            </a:pPr>
            <a:r>
              <a:rPr lang="en-US" altLang="zh-TW"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Automatic Mycobacterium Tuberculosis Identification System </a:t>
            </a:r>
            <a:endParaRPr lang="zh-TW" altLang="en-US"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endParaRPr>
          </a:p>
        </p:txBody>
      </p:sp>
      <p:sp>
        <p:nvSpPr>
          <p:cNvPr id="5" name="Rectangle 3"/>
          <p:cNvSpPr txBox="1">
            <a:spLocks noChangeArrowheads="1"/>
          </p:cNvSpPr>
          <p:nvPr/>
        </p:nvSpPr>
        <p:spPr bwMode="auto">
          <a:xfrm>
            <a:off x="3884617" y="4660900"/>
            <a:ext cx="5106987" cy="1511300"/>
          </a:xfrm>
          <a:prstGeom prst="rect">
            <a:avLst/>
          </a:prstGeom>
        </p:spPr>
        <p:txBody>
          <a:bodyPr>
            <a:normAutofit/>
          </a:bodyPr>
          <a:lstStyle/>
          <a:p>
            <a:pPr marL="342900" indent="-342900" fontAlgn="base">
              <a:spcBef>
                <a:spcPct val="20000"/>
              </a:spcBef>
              <a:spcAft>
                <a:spcPct val="0"/>
              </a:spcAft>
              <a:buFontTx/>
              <a:buChar char="•"/>
              <a:defRPr/>
            </a:pPr>
            <a:endParaRPr lang="en-US" altLang="zh-TW" sz="2000" kern="0" dirty="0">
              <a:solidFill>
                <a:srgbClr val="000000"/>
              </a:solidFill>
              <a:ea typeface="新細明體" charset="-120"/>
            </a:endParaRPr>
          </a:p>
          <a:p>
            <a:pPr marL="342900" indent="-342900" fontAlgn="base">
              <a:spcBef>
                <a:spcPct val="0"/>
              </a:spcBef>
              <a:spcAft>
                <a:spcPct val="0"/>
              </a:spcAft>
              <a:defRPr/>
            </a:pPr>
            <a:r>
              <a:rPr lang="zh-TW" altLang="en-US"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指導教授</a:t>
            </a:r>
            <a:r>
              <a:rPr lang="en-US" altLang="zh-TW"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	</a:t>
            </a:r>
            <a:r>
              <a:rPr lang="zh-TW" altLang="en-US"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：孫永年 博士</a:t>
            </a:r>
            <a:endParaRPr lang="en-US" altLang="zh-TW"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endParaRPr>
          </a:p>
          <a:p>
            <a:pPr marL="342900" indent="-342900" fontAlgn="base">
              <a:spcBef>
                <a:spcPct val="0"/>
              </a:spcBef>
              <a:spcAft>
                <a:spcPct val="0"/>
              </a:spcAft>
              <a:defRPr/>
            </a:pPr>
            <a:r>
              <a:rPr lang="zh-TW" altLang="en-US"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研究生</a:t>
            </a:r>
            <a:r>
              <a:rPr lang="en-US" altLang="zh-TW"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	</a:t>
            </a:r>
            <a:r>
              <a:rPr lang="zh-TW" altLang="en-US"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：陳芷涵</a:t>
            </a:r>
          </a:p>
        </p:txBody>
      </p:sp>
      <p:sp>
        <p:nvSpPr>
          <p:cNvPr id="7" name="文字方塊 6"/>
          <p:cNvSpPr txBox="1"/>
          <p:nvPr/>
        </p:nvSpPr>
        <p:spPr>
          <a:xfrm>
            <a:off x="1524006" y="3377632"/>
            <a:ext cx="8856663" cy="584775"/>
          </a:xfrm>
          <a:prstGeom prst="rect">
            <a:avLst/>
          </a:prstGeom>
          <a:noFill/>
        </p:spPr>
        <p:txBody>
          <a:bodyPr>
            <a:spAutoFit/>
          </a:bodyPr>
          <a:lstStyle/>
          <a:p>
            <a:pPr algn="ctr">
              <a:defRPr/>
            </a:pPr>
            <a:r>
              <a:rPr lang="zh-TW" altLang="en-US" sz="3200" b="1" dirty="0">
                <a:solidFill>
                  <a:srgbClr val="000000"/>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rPr>
              <a:t>自動結核菌判讀系統</a:t>
            </a:r>
          </a:p>
        </p:txBody>
      </p:sp>
      <p:sp>
        <p:nvSpPr>
          <p:cNvPr id="2" name="投影片編號版面配置區 1"/>
          <p:cNvSpPr>
            <a:spLocks noGrp="1"/>
          </p:cNvSpPr>
          <p:nvPr>
            <p:ph type="sldNum" sz="quarter" idx="12"/>
          </p:nvPr>
        </p:nvSpPr>
        <p:spPr/>
        <p:txBody>
          <a:bodyPr/>
          <a:lstStyle/>
          <a:p>
            <a:fld id="{BBF8DF21-DE59-40D5-8688-E3D8D69D5CFB}" type="slidenum">
              <a:rPr lang="en-US" altLang="zh-CN" smtClean="0">
                <a:solidFill>
                  <a:srgbClr val="000000"/>
                </a:solidFill>
              </a:rPr>
              <a:pPr/>
              <a:t>4</a:t>
            </a:fld>
            <a:endParaRPr lang="en-US" altLang="zh-CN">
              <a:solidFill>
                <a:srgbClr val="000000"/>
              </a:solidFill>
            </a:endParaRPr>
          </a:p>
        </p:txBody>
      </p:sp>
    </p:spTree>
    <p:extLst>
      <p:ext uri="{BB962C8B-B14F-4D97-AF65-F5344CB8AC3E}">
        <p14:creationId xmlns:p14="http://schemas.microsoft.com/office/powerpoint/2010/main" val="9746621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5" name="內容版面配置區 4"/>
          <p:cNvSpPr>
            <a:spLocks noGrp="1"/>
          </p:cNvSpPr>
          <p:nvPr>
            <p:ph idx="1"/>
          </p:nvPr>
        </p:nvSpPr>
        <p:spPr>
          <a:xfrm>
            <a:off x="1163783" y="1598010"/>
            <a:ext cx="10789036" cy="546103"/>
          </a:xfrm>
        </p:spPr>
        <p:txBody>
          <a:bodyPr/>
          <a:lstStyle/>
          <a:p>
            <a:r>
              <a:rPr lang="en-US" altLang="zh-TW" b="1" u="sng" dirty="0" smtClean="0"/>
              <a:t>Statistical Fetal Model Construction</a:t>
            </a:r>
            <a:endParaRPr lang="zh-TW" altLang="en-US" b="1" u="sng"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20</a:t>
            </a:r>
            <a:endParaRPr lang="zh-TW" altLang="en-US" sz="1400" b="1" dirty="0">
              <a:solidFill>
                <a:srgbClr val="003399"/>
              </a:solidFill>
              <a:latin typeface="Arial" charset="0"/>
            </a:endParaRPr>
          </a:p>
        </p:txBody>
      </p:sp>
      <p:graphicFrame>
        <p:nvGraphicFramePr>
          <p:cNvPr id="2" name="資料庫圖表 1"/>
          <p:cNvGraphicFramePr/>
          <p:nvPr>
            <p:extLst>
              <p:ext uri="{D42A27DB-BD31-4B8C-83A1-F6EECF244321}">
                <p14:modId xmlns:p14="http://schemas.microsoft.com/office/powerpoint/2010/main" val="347325043"/>
              </p:ext>
            </p:extLst>
          </p:nvPr>
        </p:nvGraphicFramePr>
        <p:xfrm>
          <a:off x="273270" y="2207173"/>
          <a:ext cx="12065876" cy="3957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47539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21</a:t>
            </a:r>
            <a:endParaRPr lang="zh-TW" altLang="en-US" sz="1400" b="1" dirty="0">
              <a:solidFill>
                <a:srgbClr val="003399"/>
              </a:solidFill>
              <a:latin typeface="Arial" charset="0"/>
            </a:endParaRPr>
          </a:p>
        </p:txBody>
      </p:sp>
      <p:sp>
        <p:nvSpPr>
          <p:cNvPr id="7" name="內容版面配置區 4"/>
          <p:cNvSpPr txBox="1">
            <a:spLocks/>
          </p:cNvSpPr>
          <p:nvPr/>
        </p:nvSpPr>
        <p:spPr bwMode="auto">
          <a:xfrm>
            <a:off x="1163783" y="1593713"/>
            <a:ext cx="10789036" cy="475018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r>
              <a:rPr lang="en-US" altLang="zh-TW" b="1" u="sng" kern="0" dirty="0" smtClean="0">
                <a:solidFill>
                  <a:srgbClr val="153276"/>
                </a:solidFill>
              </a:rPr>
              <a:t>Statistical Fetal Model Construction</a:t>
            </a:r>
          </a:p>
          <a:p>
            <a:pPr marL="530225" lvl="1">
              <a:buFont typeface="Wingdings" panose="05000000000000000000" pitchFamily="2" charset="2"/>
              <a:buChar char="ü"/>
            </a:pPr>
            <a:r>
              <a:rPr lang="en-US" altLang="zh-TW" b="1" kern="0" dirty="0" smtClean="0">
                <a:solidFill>
                  <a:srgbClr val="000080">
                    <a:lumMod val="60000"/>
                    <a:lumOff val="40000"/>
                  </a:srgbClr>
                </a:solidFill>
              </a:rPr>
              <a:t>Training Model Acquirement</a:t>
            </a:r>
          </a:p>
          <a:p>
            <a:pPr marL="715963" lvl="2"/>
            <a:r>
              <a:rPr lang="en-US" altLang="zh-TW" sz="2000" kern="0" dirty="0" smtClean="0">
                <a:solidFill>
                  <a:srgbClr val="153276"/>
                </a:solidFill>
              </a:rPr>
              <a:t>The </a:t>
            </a:r>
            <a:r>
              <a:rPr lang="en-US" altLang="zh-TW" sz="2000" kern="0" dirty="0" smtClean="0">
                <a:solidFill>
                  <a:srgbClr val="000080">
                    <a:lumMod val="60000"/>
                    <a:lumOff val="40000"/>
                  </a:srgbClr>
                </a:solidFill>
              </a:rPr>
              <a:t>prototype model</a:t>
            </a:r>
            <a:r>
              <a:rPr lang="en-US" altLang="zh-TW" sz="2000" kern="0" dirty="0" smtClean="0">
                <a:solidFill>
                  <a:srgbClr val="153276"/>
                </a:solidFill>
              </a:rPr>
              <a:t> is constructed by manual segmentation.</a:t>
            </a:r>
          </a:p>
          <a:p>
            <a:pPr marL="1085850" lvl="3" indent="-177800"/>
            <a:r>
              <a:rPr lang="en-US" altLang="zh-TW" sz="1800" kern="0" dirty="0">
                <a:solidFill>
                  <a:srgbClr val="153276"/>
                </a:solidFill>
                <a:cs typeface="Times New Roman" panose="02020603050405020304" pitchFamily="18" charset="0"/>
              </a:rPr>
              <a:t>Head model</a:t>
            </a:r>
            <a:r>
              <a:rPr lang="zh-TW" altLang="en-US" sz="1800" kern="0" dirty="0">
                <a:solidFill>
                  <a:srgbClr val="153276"/>
                </a:solidFill>
                <a:latin typeface="新細明體"/>
                <a:ea typeface="新細明體"/>
                <a:cs typeface="Times New Roman" panose="02020603050405020304" pitchFamily="18" charset="0"/>
              </a:rPr>
              <a:t>：</a:t>
            </a:r>
            <a:r>
              <a:rPr lang="en-US" altLang="zh-TW" sz="1800" kern="0" dirty="0">
                <a:solidFill>
                  <a:srgbClr val="153276"/>
                </a:solidFill>
                <a:ea typeface="新細明體"/>
                <a:cs typeface="Times New Roman" panose="02020603050405020304" pitchFamily="18" charset="0"/>
              </a:rPr>
              <a:t>469 vertices, </a:t>
            </a:r>
            <a:r>
              <a:rPr lang="en-US" altLang="zh-TW" sz="1800" kern="0" dirty="0" smtClean="0">
                <a:solidFill>
                  <a:srgbClr val="153276"/>
                </a:solidFill>
                <a:ea typeface="新細明體"/>
                <a:cs typeface="Times New Roman" panose="02020603050405020304" pitchFamily="18" charset="0"/>
              </a:rPr>
              <a:t>928 triangles</a:t>
            </a:r>
            <a:endParaRPr lang="en-US" altLang="zh-TW" sz="1800" kern="0" dirty="0">
              <a:solidFill>
                <a:srgbClr val="153276"/>
              </a:solidFill>
              <a:ea typeface="新細明體"/>
              <a:cs typeface="Times New Roman" panose="02020603050405020304" pitchFamily="18" charset="0"/>
            </a:endParaRPr>
          </a:p>
          <a:p>
            <a:pPr marL="1085850" lvl="3" indent="-177800"/>
            <a:r>
              <a:rPr lang="en-US" altLang="zh-TW" sz="1800" kern="0" dirty="0">
                <a:solidFill>
                  <a:srgbClr val="153276"/>
                </a:solidFill>
                <a:ea typeface="新細明體"/>
                <a:cs typeface="Times New Roman" panose="02020603050405020304" pitchFamily="18" charset="0"/>
              </a:rPr>
              <a:t>Trunk model</a:t>
            </a:r>
            <a:r>
              <a:rPr lang="zh-TW" altLang="en-US" sz="1800" kern="0" dirty="0" smtClean="0">
                <a:solidFill>
                  <a:srgbClr val="153276"/>
                </a:solidFill>
                <a:latin typeface="新細明體"/>
                <a:ea typeface="新細明體"/>
                <a:cs typeface="Times New Roman" panose="02020603050405020304" pitchFamily="18" charset="0"/>
              </a:rPr>
              <a:t>：</a:t>
            </a:r>
            <a:r>
              <a:rPr lang="en-US" altLang="zh-TW" sz="1800" kern="0" dirty="0" smtClean="0">
                <a:solidFill>
                  <a:srgbClr val="153276"/>
                </a:solidFill>
                <a:ea typeface="新細明體"/>
                <a:cs typeface="Times New Roman" panose="02020603050405020304" pitchFamily="18" charset="0"/>
              </a:rPr>
              <a:t>1002 </a:t>
            </a:r>
            <a:r>
              <a:rPr lang="en-US" altLang="zh-TW" sz="1800" kern="0" dirty="0">
                <a:solidFill>
                  <a:srgbClr val="153276"/>
                </a:solidFill>
                <a:ea typeface="新細明體"/>
                <a:cs typeface="Times New Roman" panose="02020603050405020304" pitchFamily="18" charset="0"/>
              </a:rPr>
              <a:t>vertices, </a:t>
            </a:r>
            <a:r>
              <a:rPr lang="en-US" altLang="zh-TW" sz="1800" kern="0" dirty="0" smtClean="0">
                <a:solidFill>
                  <a:srgbClr val="153276"/>
                </a:solidFill>
                <a:ea typeface="新細明體"/>
                <a:cs typeface="Times New Roman" panose="02020603050405020304" pitchFamily="18" charset="0"/>
              </a:rPr>
              <a:t>2000 triangles</a:t>
            </a:r>
            <a:endParaRPr lang="en-US" altLang="zh-TW" sz="1800" kern="0" dirty="0">
              <a:solidFill>
                <a:srgbClr val="153276"/>
              </a:solidFill>
              <a:cs typeface="Times New Roman" panose="02020603050405020304" pitchFamily="18" charset="0"/>
            </a:endParaRPr>
          </a:p>
          <a:p>
            <a:pPr marL="715963" lvl="2"/>
            <a:endParaRPr lang="en-US" altLang="zh-TW" sz="2000" kern="0" dirty="0" smtClean="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910" y="3522707"/>
            <a:ext cx="4311649" cy="3128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1087" y="3903865"/>
            <a:ext cx="7053964" cy="2366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70597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21</a:t>
            </a:r>
            <a:endParaRPr lang="zh-TW" altLang="en-US" sz="1400" b="1" dirty="0">
              <a:solidFill>
                <a:srgbClr val="003399"/>
              </a:solidFill>
              <a:latin typeface="Arial" charset="0"/>
            </a:endParaRPr>
          </a:p>
        </p:txBody>
      </p:sp>
      <p:sp>
        <p:nvSpPr>
          <p:cNvPr id="7" name="內容版面配置區 4"/>
          <p:cNvSpPr txBox="1">
            <a:spLocks/>
          </p:cNvSpPr>
          <p:nvPr/>
        </p:nvSpPr>
        <p:spPr bwMode="auto">
          <a:xfrm>
            <a:off x="1163783" y="1593713"/>
            <a:ext cx="10789036" cy="475018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r>
              <a:rPr lang="en-US" altLang="zh-TW" b="1" u="sng" kern="0" dirty="0" smtClean="0">
                <a:solidFill>
                  <a:srgbClr val="153276"/>
                </a:solidFill>
              </a:rPr>
              <a:t>Statistical Fetal Model Construction</a:t>
            </a:r>
          </a:p>
          <a:p>
            <a:pPr marL="530225" lvl="1">
              <a:buFont typeface="Wingdings" panose="05000000000000000000" pitchFamily="2" charset="2"/>
              <a:buChar char="ü"/>
            </a:pPr>
            <a:r>
              <a:rPr lang="en-US" altLang="zh-TW" b="1" kern="0" dirty="0" smtClean="0">
                <a:solidFill>
                  <a:srgbClr val="000080">
                    <a:lumMod val="60000"/>
                    <a:lumOff val="40000"/>
                  </a:srgbClr>
                </a:solidFill>
              </a:rPr>
              <a:t>Training Model Acquirement</a:t>
            </a:r>
          </a:p>
          <a:p>
            <a:pPr marL="715963" lvl="2"/>
            <a:r>
              <a:rPr lang="en-US" altLang="zh-TW" sz="2000" kern="0" dirty="0">
                <a:solidFill>
                  <a:srgbClr val="153276"/>
                </a:solidFill>
              </a:rPr>
              <a:t>MSP-based </a:t>
            </a:r>
            <a:r>
              <a:rPr lang="en-US" altLang="zh-TW" sz="2000" kern="0" dirty="0" smtClean="0">
                <a:solidFill>
                  <a:srgbClr val="153276"/>
                </a:solidFill>
              </a:rPr>
              <a:t>Registration</a:t>
            </a:r>
          </a:p>
          <a:p>
            <a:pPr marL="715963" lvl="2"/>
            <a:r>
              <a:rPr lang="en-US" altLang="zh-TW" sz="2000" kern="0" dirty="0" smtClean="0">
                <a:solidFill>
                  <a:srgbClr val="153276"/>
                </a:solidFill>
              </a:rPr>
              <a:t>With affine transforms and </a:t>
            </a:r>
            <a:r>
              <a:rPr lang="en-US" altLang="zh-TW" sz="2000" kern="0" dirty="0" smtClean="0">
                <a:solidFill>
                  <a:srgbClr val="000080">
                    <a:lumMod val="60000"/>
                    <a:lumOff val="40000"/>
                  </a:srgbClr>
                </a:solidFill>
              </a:rPr>
              <a:t>the predefined features of the MSP</a:t>
            </a:r>
            <a:r>
              <a:rPr lang="en-US" altLang="zh-TW" sz="2000" kern="0" dirty="0" smtClean="0">
                <a:solidFill>
                  <a:srgbClr val="153276"/>
                </a:solidFill>
              </a:rPr>
              <a:t>, the prototype model is registered to the training images.</a:t>
            </a: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p:txBody>
      </p:sp>
      <p:graphicFrame>
        <p:nvGraphicFramePr>
          <p:cNvPr id="2" name="表格 1"/>
          <p:cNvGraphicFramePr>
            <a:graphicFrameLocks noGrp="1"/>
          </p:cNvGraphicFramePr>
          <p:nvPr>
            <p:extLst>
              <p:ext uri="{D42A27DB-BD31-4B8C-83A1-F6EECF244321}">
                <p14:modId xmlns:p14="http://schemas.microsoft.com/office/powerpoint/2010/main" val="1378176708"/>
              </p:ext>
            </p:extLst>
          </p:nvPr>
        </p:nvGraphicFramePr>
        <p:xfrm>
          <a:off x="6558300" y="3790530"/>
          <a:ext cx="4319498" cy="1767840"/>
        </p:xfrm>
        <a:graphic>
          <a:graphicData uri="http://schemas.openxmlformats.org/drawingml/2006/table">
            <a:tbl>
              <a:tblPr firstRow="1" bandRow="1">
                <a:tableStyleId>{5C22544A-7EE6-4342-B048-85BDC9FD1C3A}</a:tableStyleId>
              </a:tblPr>
              <a:tblGrid>
                <a:gridCol w="927349"/>
                <a:gridCol w="3392149"/>
              </a:tblGrid>
              <a:tr h="254851">
                <a:tc>
                  <a:txBody>
                    <a:bodyPr/>
                    <a:lstStyle/>
                    <a:p>
                      <a:r>
                        <a:rPr lang="en-US" altLang="zh-TW" sz="1400" b="1" dirty="0" smtClean="0">
                          <a:solidFill>
                            <a:schemeClr val="bg1"/>
                          </a:solidFill>
                        </a:rPr>
                        <a:t>Model</a:t>
                      </a:r>
                      <a:endParaRPr lang="zh-TW" altLang="en-US" sz="1400" b="1" dirty="0">
                        <a:solidFill>
                          <a:schemeClr val="bg1"/>
                        </a:solidFill>
                      </a:endParaRPr>
                    </a:p>
                  </a:txBody>
                  <a:tcPr marL="121920" marR="12192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96B8D6"/>
                    </a:solidFill>
                  </a:tcPr>
                </a:tc>
                <a:tc>
                  <a:txBody>
                    <a:bodyPr/>
                    <a:lstStyle/>
                    <a:p>
                      <a:r>
                        <a:rPr lang="en-US" altLang="zh-TW" sz="1400" b="1" dirty="0" smtClean="0">
                          <a:solidFill>
                            <a:schemeClr val="bg1"/>
                          </a:solidFill>
                        </a:rPr>
                        <a:t>Features</a:t>
                      </a:r>
                      <a:endParaRPr lang="zh-TW" altLang="en-US" sz="1400" b="1" dirty="0">
                        <a:solidFill>
                          <a:schemeClr val="bg1"/>
                        </a:solidFill>
                      </a:endParaRPr>
                    </a:p>
                  </a:txBody>
                  <a:tcPr marL="121920" marR="12192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96B8D6"/>
                    </a:solidFill>
                  </a:tcPr>
                </a:tc>
              </a:tr>
              <a:tr h="591318">
                <a:tc>
                  <a:txBody>
                    <a:bodyPr/>
                    <a:lstStyle/>
                    <a:p>
                      <a:r>
                        <a:rPr lang="en-US" altLang="zh-TW" sz="1400" b="1" dirty="0" smtClean="0">
                          <a:solidFill>
                            <a:srgbClr val="33CC33"/>
                          </a:solidFill>
                        </a:rPr>
                        <a:t>Head</a:t>
                      </a:r>
                      <a:endParaRPr lang="zh-TW" altLang="en-US" sz="1400" b="1" dirty="0">
                        <a:solidFill>
                          <a:srgbClr val="33CC33"/>
                        </a:solidFill>
                      </a:endParaRPr>
                    </a:p>
                  </a:txBody>
                  <a:tcPr marL="121920" marR="121920">
                    <a:lnL w="12700" cap="flat" cmpd="sng" algn="ctr">
                      <a:solidFill>
                        <a:schemeClr val="tx1"/>
                      </a:solidFill>
                      <a:prstDash val="solid"/>
                      <a:round/>
                      <a:headEnd type="none" w="med" len="med"/>
                      <a:tailEnd type="none" w="med" len="med"/>
                    </a:lnL>
                  </a:tcPr>
                </a:tc>
                <a:tc>
                  <a:txBody>
                    <a:bodyPr/>
                    <a:lstStyle/>
                    <a:p>
                      <a:pPr marL="0" indent="0">
                        <a:buAutoNum type="arabicParenR"/>
                      </a:pPr>
                      <a:r>
                        <a:rPr lang="en-US" altLang="zh-TW" sz="1400" dirty="0" smtClean="0"/>
                        <a:t> Center of Head *</a:t>
                      </a:r>
                    </a:p>
                    <a:p>
                      <a:r>
                        <a:rPr lang="en-US" altLang="zh-TW" sz="1400" dirty="0" smtClean="0"/>
                        <a:t>2) Forehead</a:t>
                      </a:r>
                    </a:p>
                    <a:p>
                      <a:r>
                        <a:rPr lang="en-US" altLang="zh-TW" sz="1400" dirty="0" smtClean="0"/>
                        <a:t>3) Crown</a:t>
                      </a:r>
                      <a:endParaRPr lang="zh-TW" altLang="en-US" sz="1400" dirty="0"/>
                    </a:p>
                  </a:txBody>
                  <a:tcPr marL="121920" marR="121920">
                    <a:lnR w="12700" cap="flat" cmpd="sng" algn="ctr">
                      <a:solidFill>
                        <a:schemeClr val="tx1"/>
                      </a:solidFill>
                      <a:prstDash val="solid"/>
                      <a:round/>
                      <a:headEnd type="none" w="med" len="med"/>
                      <a:tailEnd type="none" w="med" len="med"/>
                    </a:lnR>
                  </a:tcPr>
                </a:tc>
              </a:tr>
              <a:tr h="645988">
                <a:tc>
                  <a:txBody>
                    <a:bodyPr/>
                    <a:lstStyle/>
                    <a:p>
                      <a:r>
                        <a:rPr lang="en-US" altLang="zh-TW" sz="1400" b="1" dirty="0" smtClean="0">
                          <a:solidFill>
                            <a:srgbClr val="FF00FF"/>
                          </a:solidFill>
                        </a:rPr>
                        <a:t>Trunk</a:t>
                      </a:r>
                      <a:endParaRPr lang="zh-TW" altLang="en-US" sz="1400" b="1" dirty="0">
                        <a:solidFill>
                          <a:srgbClr val="FF00FF"/>
                        </a:solidFill>
                      </a:endParaRPr>
                    </a:p>
                  </a:txBody>
                  <a:tcPr marL="121920" marR="12192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indent="0">
                        <a:buAutoNum type="arabicParenR"/>
                      </a:pPr>
                      <a:r>
                        <a:rPr lang="en-US" altLang="zh-TW" sz="1400" dirty="0" smtClean="0"/>
                        <a:t> Connect point *</a:t>
                      </a:r>
                    </a:p>
                    <a:p>
                      <a:r>
                        <a:rPr lang="en-US" altLang="zh-TW" sz="1400" dirty="0" smtClean="0"/>
                        <a:t>2) Abdomen</a:t>
                      </a:r>
                    </a:p>
                    <a:p>
                      <a:r>
                        <a:rPr lang="en-US" altLang="zh-TW" sz="1400" dirty="0" smtClean="0"/>
                        <a:t>3) Rump</a:t>
                      </a:r>
                      <a:endParaRPr lang="zh-TW" altLang="en-US" sz="1400" dirty="0"/>
                    </a:p>
                  </a:txBody>
                  <a:tcPr marL="121920" marR="12192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807" y="3726716"/>
            <a:ext cx="4406900"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7671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21</a:t>
            </a:r>
            <a:endParaRPr lang="zh-TW" altLang="en-US" sz="1400" b="1" dirty="0">
              <a:solidFill>
                <a:srgbClr val="003399"/>
              </a:solidFill>
              <a:latin typeface="Arial" charset="0"/>
            </a:endParaRPr>
          </a:p>
        </p:txBody>
      </p:sp>
      <p:sp>
        <p:nvSpPr>
          <p:cNvPr id="7" name="內容版面配置區 4"/>
          <p:cNvSpPr txBox="1">
            <a:spLocks/>
          </p:cNvSpPr>
          <p:nvPr/>
        </p:nvSpPr>
        <p:spPr bwMode="auto">
          <a:xfrm>
            <a:off x="1163783" y="1593713"/>
            <a:ext cx="10789036" cy="475018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r>
              <a:rPr lang="en-US" altLang="zh-TW" b="1" u="sng" kern="0" dirty="0" smtClean="0">
                <a:solidFill>
                  <a:srgbClr val="153276"/>
                </a:solidFill>
              </a:rPr>
              <a:t>Statistical Fetal Model Construction</a:t>
            </a:r>
          </a:p>
          <a:p>
            <a:pPr marL="530225" lvl="1">
              <a:buFont typeface="Wingdings" panose="05000000000000000000" pitchFamily="2" charset="2"/>
              <a:buChar char="ü"/>
            </a:pPr>
            <a:r>
              <a:rPr lang="en-US" altLang="zh-TW" b="1" kern="0" dirty="0" smtClean="0">
                <a:solidFill>
                  <a:srgbClr val="000080">
                    <a:lumMod val="60000"/>
                    <a:lumOff val="40000"/>
                  </a:srgbClr>
                </a:solidFill>
              </a:rPr>
              <a:t>Training Model Acquirement</a:t>
            </a:r>
          </a:p>
          <a:p>
            <a:pPr marL="715963" lvl="2"/>
            <a:r>
              <a:rPr lang="en-US" altLang="zh-TW" sz="2000" kern="0" dirty="0">
                <a:solidFill>
                  <a:srgbClr val="153276"/>
                </a:solidFill>
              </a:rPr>
              <a:t>MSP-based </a:t>
            </a:r>
            <a:r>
              <a:rPr lang="en-US" altLang="zh-TW" sz="2000" kern="0" dirty="0" smtClean="0">
                <a:solidFill>
                  <a:srgbClr val="153276"/>
                </a:solidFill>
              </a:rPr>
              <a:t>Registration</a:t>
            </a: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8370" y="2805883"/>
            <a:ext cx="7375412" cy="4005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827" y="2960701"/>
            <a:ext cx="3077831" cy="1516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66406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22</a:t>
            </a:r>
            <a:endParaRPr lang="zh-TW" altLang="en-US" sz="1400" b="1" dirty="0">
              <a:solidFill>
                <a:srgbClr val="003399"/>
              </a:solidFill>
              <a:latin typeface="Arial" charset="0"/>
            </a:endParaRPr>
          </a:p>
        </p:txBody>
      </p:sp>
      <p:sp>
        <p:nvSpPr>
          <p:cNvPr id="7" name="內容版面配置區 4"/>
          <p:cNvSpPr txBox="1">
            <a:spLocks/>
          </p:cNvSpPr>
          <p:nvPr/>
        </p:nvSpPr>
        <p:spPr bwMode="auto">
          <a:xfrm>
            <a:off x="1163783" y="1593714"/>
            <a:ext cx="10789036" cy="4750179"/>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r>
              <a:rPr lang="en-US" altLang="zh-TW" b="1" u="sng" kern="0" dirty="0" smtClean="0">
                <a:solidFill>
                  <a:srgbClr val="153276"/>
                </a:solidFill>
              </a:rPr>
              <a:t>Statistical Fetal Model Construction</a:t>
            </a:r>
          </a:p>
          <a:p>
            <a:pPr marL="530225" lvl="1">
              <a:buFont typeface="Wingdings" panose="05000000000000000000" pitchFamily="2" charset="2"/>
              <a:buChar char="ü"/>
            </a:pPr>
            <a:r>
              <a:rPr lang="en-US" altLang="zh-TW" b="1" kern="0" dirty="0" smtClean="0">
                <a:solidFill>
                  <a:srgbClr val="000080">
                    <a:lumMod val="60000"/>
                    <a:lumOff val="40000"/>
                  </a:srgbClr>
                </a:solidFill>
              </a:rPr>
              <a:t>Statistical Model Construction</a:t>
            </a:r>
          </a:p>
          <a:p>
            <a:pPr marL="628650" lvl="2" indent="-177800"/>
            <a:r>
              <a:rPr lang="en-US" altLang="zh-TW" sz="2000" kern="0" dirty="0" smtClean="0">
                <a:solidFill>
                  <a:srgbClr val="153276"/>
                </a:solidFill>
              </a:rPr>
              <a:t>Then a </a:t>
            </a:r>
            <a:r>
              <a:rPr lang="en-US" altLang="zh-TW" sz="2000" kern="0" dirty="0" smtClean="0">
                <a:solidFill>
                  <a:srgbClr val="000080">
                    <a:lumMod val="60000"/>
                    <a:lumOff val="40000"/>
                  </a:srgbClr>
                </a:solidFill>
              </a:rPr>
              <a:t>free-form deformation</a:t>
            </a:r>
            <a:r>
              <a:rPr lang="en-US" altLang="zh-TW" sz="2000" kern="0" dirty="0" smtClean="0">
                <a:solidFill>
                  <a:srgbClr val="153276"/>
                </a:solidFill>
              </a:rPr>
              <a:t> is applied on the initial model to obtain other training shape models.</a:t>
            </a:r>
          </a:p>
          <a:p>
            <a:pPr marL="628650" lvl="2" indent="-177800"/>
            <a:endParaRPr lang="zh-TW" altLang="en-US" sz="2000" kern="0" dirty="0" smtClean="0">
              <a:solidFill>
                <a:srgbClr val="153276"/>
              </a:solidFill>
            </a:endParaRPr>
          </a:p>
          <a:p>
            <a:pPr marL="628650" lvl="2" indent="-177800"/>
            <a:r>
              <a:rPr lang="en-US" altLang="zh-TW" sz="2000" kern="0" dirty="0" smtClean="0">
                <a:solidFill>
                  <a:srgbClr val="153276"/>
                </a:solidFill>
              </a:rPr>
              <a:t>Different </a:t>
            </a:r>
            <a:r>
              <a:rPr lang="en-US" altLang="zh-TW" sz="2000" kern="0" dirty="0">
                <a:solidFill>
                  <a:srgbClr val="153276"/>
                </a:solidFill>
              </a:rPr>
              <a:t>shape models are aligned using affine transformation</a:t>
            </a:r>
          </a:p>
          <a:p>
            <a:pPr marL="628650" lvl="2" indent="-177800"/>
            <a:r>
              <a:rPr lang="en-US" altLang="zh-TW" sz="2000" kern="0" dirty="0" smtClean="0">
                <a:solidFill>
                  <a:srgbClr val="153276"/>
                </a:solidFill>
                <a:cs typeface="Times New Roman" panose="02020603050405020304" pitchFamily="18" charset="0"/>
              </a:rPr>
              <a:t>The </a:t>
            </a:r>
            <a:r>
              <a:rPr lang="en-US" altLang="zh-TW" sz="2000" kern="0" dirty="0">
                <a:solidFill>
                  <a:srgbClr val="000080">
                    <a:lumMod val="60000"/>
                    <a:lumOff val="40000"/>
                  </a:srgbClr>
                </a:solidFill>
                <a:cs typeface="Times New Roman" panose="02020603050405020304" pitchFamily="18" charset="0"/>
              </a:rPr>
              <a:t>mean shape model</a:t>
            </a:r>
            <a:r>
              <a:rPr lang="en-US" altLang="zh-TW" sz="2000" kern="0" dirty="0">
                <a:solidFill>
                  <a:srgbClr val="153276"/>
                </a:solidFill>
                <a:cs typeface="Times New Roman" panose="02020603050405020304" pitchFamily="18" charset="0"/>
              </a:rPr>
              <a:t> is obtained from the training image dataset.</a:t>
            </a:r>
          </a:p>
          <a:p>
            <a:pPr marL="628650" lvl="2" indent="-177800"/>
            <a:r>
              <a:rPr lang="en-US" altLang="zh-TW" sz="2000" kern="0" dirty="0" smtClean="0">
                <a:solidFill>
                  <a:srgbClr val="000080">
                    <a:lumMod val="60000"/>
                    <a:lumOff val="40000"/>
                  </a:srgbClr>
                </a:solidFill>
                <a:cs typeface="Times New Roman" panose="02020603050405020304" pitchFamily="18" charset="0"/>
              </a:rPr>
              <a:t>Principle </a:t>
            </a:r>
            <a:r>
              <a:rPr lang="en-US" altLang="zh-TW" sz="2000" kern="0" dirty="0">
                <a:solidFill>
                  <a:srgbClr val="000080">
                    <a:lumMod val="60000"/>
                    <a:lumOff val="40000"/>
                  </a:srgbClr>
                </a:solidFill>
                <a:cs typeface="Times New Roman" panose="02020603050405020304" pitchFamily="18" charset="0"/>
              </a:rPr>
              <a:t>component analysis(PCA)</a:t>
            </a:r>
            <a:r>
              <a:rPr lang="en-US" altLang="zh-TW" sz="2000" kern="0" dirty="0">
                <a:solidFill>
                  <a:srgbClr val="153276"/>
                </a:solidFill>
                <a:cs typeface="Times New Roman" panose="02020603050405020304" pitchFamily="18" charset="0"/>
              </a:rPr>
              <a:t> is used to extract the PC from the training images.</a:t>
            </a:r>
          </a:p>
          <a:p>
            <a:pPr marL="1085850" lvl="3" indent="-177800"/>
            <a:r>
              <a:rPr lang="en-US" altLang="zh-TW" sz="1800" kern="0" dirty="0">
                <a:solidFill>
                  <a:srgbClr val="153276"/>
                </a:solidFill>
                <a:cs typeface="Times New Roman" panose="02020603050405020304" pitchFamily="18" charset="0"/>
              </a:rPr>
              <a:t>The first four components are adopted.</a:t>
            </a:r>
          </a:p>
          <a:p>
            <a:pPr marL="628650" lvl="2" indent="-177800"/>
            <a:endParaRPr lang="en-US" altLang="zh-TW" sz="2000" kern="0" dirty="0">
              <a:solidFill>
                <a:srgbClr val="000080">
                  <a:lumMod val="60000"/>
                  <a:lumOff val="40000"/>
                </a:srgbClr>
              </a:solidFill>
              <a:cs typeface="Times New Roman" panose="02020603050405020304" pitchFamily="18" charset="0"/>
            </a:endParaRPr>
          </a:p>
          <a:p>
            <a:pPr marL="628650" lvl="2" indent="-177800"/>
            <a:r>
              <a:rPr lang="en-US" altLang="zh-TW" sz="2000" kern="0" dirty="0">
                <a:solidFill>
                  <a:srgbClr val="000080">
                    <a:lumMod val="60000"/>
                    <a:lumOff val="40000"/>
                  </a:srgbClr>
                </a:solidFill>
                <a:cs typeface="Times New Roman" panose="02020603050405020304" pitchFamily="18" charset="0"/>
              </a:rPr>
              <a:t>The statistical </a:t>
            </a:r>
            <a:r>
              <a:rPr lang="en-US" altLang="zh-TW" sz="2000" kern="0" dirty="0" smtClean="0">
                <a:solidFill>
                  <a:srgbClr val="000080">
                    <a:lumMod val="60000"/>
                    <a:lumOff val="40000"/>
                  </a:srgbClr>
                </a:solidFill>
                <a:cs typeface="Times New Roman" panose="02020603050405020304" pitchFamily="18" charset="0"/>
              </a:rPr>
              <a:t>fetal head and trunk models</a:t>
            </a:r>
            <a:r>
              <a:rPr lang="en-US" altLang="zh-TW" sz="2000" kern="0" dirty="0" smtClean="0">
                <a:solidFill>
                  <a:srgbClr val="153276"/>
                </a:solidFill>
                <a:cs typeface="Times New Roman" panose="02020603050405020304" pitchFamily="18" charset="0"/>
              </a:rPr>
              <a:t> are constructed.</a:t>
            </a:r>
            <a:endParaRPr lang="en-US" altLang="zh-TW" sz="2000" kern="0" dirty="0">
              <a:solidFill>
                <a:srgbClr val="153276"/>
              </a:solidFill>
              <a:cs typeface="Times New Roman" panose="02020603050405020304" pitchFamily="18" charset="0"/>
            </a:endParaRPr>
          </a:p>
        </p:txBody>
      </p:sp>
    </p:spTree>
    <p:extLst>
      <p:ext uri="{BB962C8B-B14F-4D97-AF65-F5344CB8AC3E}">
        <p14:creationId xmlns:p14="http://schemas.microsoft.com/office/powerpoint/2010/main" val="14747035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5" name="內容版面配置區 4"/>
          <p:cNvSpPr>
            <a:spLocks noGrp="1"/>
          </p:cNvSpPr>
          <p:nvPr>
            <p:ph idx="1"/>
          </p:nvPr>
        </p:nvSpPr>
        <p:spPr>
          <a:xfrm>
            <a:off x="1163783" y="1593713"/>
            <a:ext cx="10789036" cy="472594"/>
          </a:xfrm>
        </p:spPr>
        <p:txBody>
          <a:bodyPr/>
          <a:lstStyle/>
          <a:p>
            <a:r>
              <a:rPr lang="en-US" altLang="zh-TW" b="1" u="sng" dirty="0" smtClean="0"/>
              <a:t>Model-based Segmentation</a:t>
            </a:r>
            <a:endParaRPr lang="zh-TW" altLang="en-US" b="1" u="sng"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24</a:t>
            </a:r>
            <a:endParaRPr lang="zh-TW" altLang="en-US" sz="1400" b="1" dirty="0">
              <a:solidFill>
                <a:srgbClr val="003399"/>
              </a:solidFill>
              <a:latin typeface="Arial" charset="0"/>
            </a:endParaRPr>
          </a:p>
        </p:txBody>
      </p:sp>
      <p:graphicFrame>
        <p:nvGraphicFramePr>
          <p:cNvPr id="8" name="資料庫圖表 7"/>
          <p:cNvGraphicFramePr/>
          <p:nvPr>
            <p:extLst>
              <p:ext uri="{D42A27DB-BD31-4B8C-83A1-F6EECF244321}">
                <p14:modId xmlns:p14="http://schemas.microsoft.com/office/powerpoint/2010/main" val="3952404301"/>
              </p:ext>
            </p:extLst>
          </p:nvPr>
        </p:nvGraphicFramePr>
        <p:xfrm>
          <a:off x="273270" y="2207173"/>
          <a:ext cx="12065876" cy="3957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30296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4"/>
          <p:cNvSpPr txBox="1">
            <a:spLocks/>
          </p:cNvSpPr>
          <p:nvPr/>
        </p:nvSpPr>
        <p:spPr bwMode="auto">
          <a:xfrm>
            <a:off x="1163783" y="1593713"/>
            <a:ext cx="10789036" cy="4750180"/>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r>
              <a:rPr lang="en-US" altLang="zh-TW" b="1" u="sng" kern="0" dirty="0" smtClean="0">
                <a:solidFill>
                  <a:srgbClr val="153276"/>
                </a:solidFill>
              </a:rPr>
              <a:t>Model-based Segmentation</a:t>
            </a:r>
          </a:p>
          <a:p>
            <a:pPr marL="530225" lvl="1">
              <a:buFont typeface="Wingdings" panose="05000000000000000000" pitchFamily="2" charset="2"/>
              <a:buChar char="ü"/>
            </a:pPr>
            <a:r>
              <a:rPr lang="en-US" altLang="zh-TW" b="1" kern="0" dirty="0" smtClean="0">
                <a:solidFill>
                  <a:srgbClr val="000080">
                    <a:lumMod val="60000"/>
                    <a:lumOff val="40000"/>
                  </a:srgbClr>
                </a:solidFill>
              </a:rPr>
              <a:t>3-D Segmentation by Model Deformation</a:t>
            </a:r>
          </a:p>
          <a:p>
            <a:pPr marL="715963" lvl="2"/>
            <a:r>
              <a:rPr lang="en-US" altLang="zh-TW" sz="2000" kern="0" dirty="0" smtClean="0">
                <a:solidFill>
                  <a:srgbClr val="153276"/>
                </a:solidFill>
              </a:rPr>
              <a:t>Global Deformation</a:t>
            </a:r>
            <a:r>
              <a:rPr lang="zh-TW" altLang="en-US" sz="2000" kern="0" dirty="0" smtClean="0">
                <a:solidFill>
                  <a:srgbClr val="153276"/>
                </a:solidFill>
                <a:latin typeface="新細明體"/>
                <a:ea typeface="新細明體"/>
              </a:rPr>
              <a:t>：</a:t>
            </a:r>
            <a:r>
              <a:rPr lang="en-US" altLang="zh-TW" sz="2000" kern="0" dirty="0">
                <a:solidFill>
                  <a:srgbClr val="000080">
                    <a:lumMod val="60000"/>
                    <a:lumOff val="40000"/>
                  </a:srgbClr>
                </a:solidFill>
              </a:rPr>
              <a:t> 3D </a:t>
            </a:r>
            <a:r>
              <a:rPr lang="en-US" altLang="zh-TW" sz="2000" kern="0" dirty="0" smtClean="0">
                <a:solidFill>
                  <a:srgbClr val="000080">
                    <a:lumMod val="60000"/>
                    <a:lumOff val="40000"/>
                  </a:srgbClr>
                </a:solidFill>
              </a:rPr>
              <a:t>ASM</a:t>
            </a:r>
          </a:p>
          <a:p>
            <a:pPr marL="715963" lvl="2"/>
            <a:endParaRPr lang="en-US" altLang="zh-TW" sz="2000" kern="0" dirty="0" smtClean="0">
              <a:solidFill>
                <a:srgbClr val="153276"/>
              </a:solidFill>
              <a:ea typeface="新細明體"/>
            </a:endParaRPr>
          </a:p>
          <a:p>
            <a:pPr marL="487363" lvl="2" indent="0">
              <a:buFontTx/>
              <a:buNone/>
            </a:pPr>
            <a:r>
              <a:rPr lang="en-US" altLang="zh-TW" sz="2000" kern="0" dirty="0" smtClean="0">
                <a:solidFill>
                  <a:srgbClr val="153276"/>
                </a:solidFill>
              </a:rPr>
              <a:t>         </a:t>
            </a:r>
          </a:p>
          <a:p>
            <a:pPr marL="487363" lvl="2" indent="0">
              <a:buFontTx/>
              <a:buNone/>
            </a:pPr>
            <a:r>
              <a:rPr lang="zh-TW" altLang="en-US" sz="2000" kern="0" dirty="0">
                <a:solidFill>
                  <a:srgbClr val="153276"/>
                </a:solidFill>
              </a:rPr>
              <a:t> </a:t>
            </a:r>
            <a:r>
              <a:rPr lang="zh-TW" altLang="en-US" sz="2000" kern="0" dirty="0" smtClean="0">
                <a:solidFill>
                  <a:srgbClr val="153276"/>
                </a:solidFill>
              </a:rPr>
              <a:t>       </a:t>
            </a:r>
            <a:r>
              <a:rPr lang="en-US" altLang="zh-TW" sz="2000" kern="0" dirty="0" smtClean="0">
                <a:solidFill>
                  <a:srgbClr val="153276"/>
                </a:solidFill>
              </a:rPr>
              <a:t>   </a:t>
            </a:r>
            <a:r>
              <a:rPr lang="zh-TW" altLang="en-US" kern="0" dirty="0" smtClean="0">
                <a:solidFill>
                  <a:srgbClr val="153276"/>
                </a:solidFill>
                <a:latin typeface="新細明體"/>
                <a:ea typeface="新細明體"/>
              </a:rPr>
              <a:t>：</a:t>
            </a:r>
            <a:r>
              <a:rPr lang="en-US" altLang="zh-TW" kern="0" dirty="0" smtClean="0">
                <a:solidFill>
                  <a:srgbClr val="153276"/>
                </a:solidFill>
              </a:rPr>
              <a:t>Mean shape model,      </a:t>
            </a:r>
            <a:r>
              <a:rPr lang="zh-TW" altLang="en-US" kern="0" dirty="0" smtClean="0">
                <a:solidFill>
                  <a:srgbClr val="153276"/>
                </a:solidFill>
                <a:latin typeface="新細明體"/>
                <a:ea typeface="新細明體"/>
              </a:rPr>
              <a:t>：</a:t>
            </a:r>
            <a:r>
              <a:rPr lang="en-US" altLang="zh-TW" kern="0" dirty="0" smtClean="0">
                <a:solidFill>
                  <a:srgbClr val="153276"/>
                </a:solidFill>
                <a:ea typeface="新細明體"/>
              </a:rPr>
              <a:t>Current deformed model</a:t>
            </a:r>
          </a:p>
          <a:p>
            <a:pPr marL="487363" lvl="2" indent="0">
              <a:buFontTx/>
              <a:buNone/>
            </a:pPr>
            <a:r>
              <a:rPr lang="en-US" altLang="zh-TW" kern="0" dirty="0">
                <a:solidFill>
                  <a:srgbClr val="153276"/>
                </a:solidFill>
                <a:ea typeface="新細明體"/>
              </a:rPr>
              <a:t> </a:t>
            </a:r>
            <a:r>
              <a:rPr lang="en-US" altLang="zh-TW" kern="0" dirty="0" smtClean="0">
                <a:solidFill>
                  <a:srgbClr val="153276"/>
                </a:solidFill>
                <a:ea typeface="新細明體"/>
              </a:rPr>
              <a:t>         </a:t>
            </a:r>
            <a:r>
              <a:rPr lang="en-US" altLang="zh-TW" b="1" i="1" kern="0" dirty="0" smtClean="0">
                <a:solidFill>
                  <a:srgbClr val="153276"/>
                </a:solidFill>
                <a:latin typeface="Times New Roman" panose="02020603050405020304" pitchFamily="18" charset="0"/>
                <a:ea typeface="新細明體"/>
                <a:cs typeface="Times New Roman" panose="02020603050405020304" pitchFamily="18" charset="0"/>
              </a:rPr>
              <a:t>P</a:t>
            </a:r>
            <a:r>
              <a:rPr lang="zh-TW" altLang="en-US" kern="0" dirty="0" smtClean="0">
                <a:solidFill>
                  <a:srgbClr val="153276"/>
                </a:solidFill>
                <a:latin typeface="新細明體"/>
                <a:ea typeface="新細明體"/>
              </a:rPr>
              <a:t>：</a:t>
            </a:r>
            <a:r>
              <a:rPr lang="en-US" altLang="zh-TW" kern="0" dirty="0" smtClean="0">
                <a:solidFill>
                  <a:srgbClr val="153276"/>
                </a:solidFill>
              </a:rPr>
              <a:t>Components,  </a:t>
            </a:r>
            <a:r>
              <a:rPr lang="en-US" altLang="zh-TW" b="1" i="1" kern="0" dirty="0" smtClean="0">
                <a:solidFill>
                  <a:srgbClr val="153276"/>
                </a:solidFill>
                <a:latin typeface="Times New Roman" panose="02020603050405020304" pitchFamily="18" charset="0"/>
                <a:cs typeface="Times New Roman" panose="02020603050405020304" pitchFamily="18" charset="0"/>
              </a:rPr>
              <a:t>b</a:t>
            </a:r>
            <a:r>
              <a:rPr lang="zh-TW" altLang="en-US" kern="0" dirty="0" smtClean="0">
                <a:solidFill>
                  <a:srgbClr val="153276"/>
                </a:solidFill>
                <a:latin typeface="新細明體"/>
                <a:ea typeface="新細明體"/>
              </a:rPr>
              <a:t>：</a:t>
            </a:r>
            <a:r>
              <a:rPr lang="en-US" altLang="zh-TW" kern="0" dirty="0" smtClean="0">
                <a:solidFill>
                  <a:srgbClr val="153276"/>
                </a:solidFill>
                <a:latin typeface="新細明體"/>
                <a:ea typeface="新細明體"/>
              </a:rPr>
              <a:t>p</a:t>
            </a:r>
            <a:r>
              <a:rPr lang="en-US" altLang="zh-TW" kern="0" dirty="0" smtClean="0">
                <a:solidFill>
                  <a:srgbClr val="153276"/>
                </a:solidFill>
              </a:rPr>
              <a:t>arameter of </a:t>
            </a:r>
            <a:r>
              <a:rPr lang="en-US" altLang="zh-TW" b="1" i="1" kern="0" dirty="0" smtClean="0">
                <a:solidFill>
                  <a:srgbClr val="153276"/>
                </a:solidFill>
                <a:latin typeface="Times New Roman" panose="02020603050405020304" pitchFamily="18" charset="0"/>
                <a:ea typeface="新細明體"/>
                <a:cs typeface="Times New Roman" panose="02020603050405020304" pitchFamily="18" charset="0"/>
              </a:rPr>
              <a:t>P</a:t>
            </a:r>
            <a:r>
              <a:rPr lang="en-US" altLang="zh-TW" kern="0" dirty="0" smtClean="0">
                <a:solidFill>
                  <a:srgbClr val="153276"/>
                </a:solidFill>
              </a:rPr>
              <a:t>,  where</a:t>
            </a:r>
          </a:p>
          <a:p>
            <a:pPr marL="830263" lvl="2" indent="-342900">
              <a:buSzPct val="100000"/>
              <a:buFont typeface="Wingdings" panose="05000000000000000000" pitchFamily="2" charset="2"/>
              <a:buChar char="Ø"/>
            </a:pPr>
            <a:endParaRPr lang="en-US" altLang="zh-TW" kern="0" dirty="0" smtClean="0">
              <a:solidFill>
                <a:srgbClr val="153276"/>
              </a:solidFill>
            </a:endParaRPr>
          </a:p>
          <a:p>
            <a:pPr marL="830263" lvl="2" indent="-342900">
              <a:buSzPct val="100000"/>
              <a:buFont typeface="Wingdings" panose="05000000000000000000" pitchFamily="2" charset="2"/>
              <a:buChar char="Ø"/>
            </a:pPr>
            <a:r>
              <a:rPr lang="en-US" altLang="zh-TW" kern="0" dirty="0" smtClean="0">
                <a:solidFill>
                  <a:srgbClr val="153276"/>
                </a:solidFill>
              </a:rPr>
              <a:t>Evaluate the distance between the current deformed model and the feature points on the image to find the best value of </a:t>
            </a:r>
            <a:r>
              <a:rPr lang="en-US" altLang="zh-TW" b="1" i="1" kern="0" dirty="0">
                <a:solidFill>
                  <a:srgbClr val="153276"/>
                </a:solidFill>
                <a:latin typeface="Times New Roman" panose="02020603050405020304" pitchFamily="18" charset="0"/>
                <a:cs typeface="Times New Roman" panose="02020603050405020304" pitchFamily="18" charset="0"/>
              </a:rPr>
              <a:t>b</a:t>
            </a:r>
            <a:r>
              <a:rPr lang="en-US" altLang="zh-TW" kern="0" dirty="0" smtClean="0">
                <a:solidFill>
                  <a:srgbClr val="153276"/>
                </a:solidFill>
              </a:rPr>
              <a:t>, which makes the model match to the volume image accurately.</a:t>
            </a:r>
          </a:p>
          <a:p>
            <a:pPr marL="830263" lvl="2" indent="-342900">
              <a:buSzPct val="100000"/>
              <a:buFont typeface="Wingdings" panose="05000000000000000000" pitchFamily="2" charset="2"/>
              <a:buChar char="Ø"/>
            </a:pPr>
            <a:endParaRPr lang="en-US" altLang="zh-TW" sz="2000" kern="0" dirty="0" smtClean="0">
              <a:solidFill>
                <a:srgbClr val="153276"/>
              </a:solidFill>
            </a:endParaRPr>
          </a:p>
          <a:p>
            <a:pPr marL="830263" lvl="2" indent="-342900">
              <a:buSzPct val="100000"/>
              <a:buFont typeface="Wingdings" panose="05000000000000000000" pitchFamily="2" charset="2"/>
              <a:buChar char="Ø"/>
            </a:pPr>
            <a:endParaRPr lang="en-US" altLang="zh-TW" kern="0" dirty="0" smtClean="0">
              <a:solidFill>
                <a:srgbClr val="153276"/>
              </a:solidFill>
            </a:endParaRPr>
          </a:p>
          <a:p>
            <a:pPr marL="487363" lvl="2" indent="0">
              <a:buFontTx/>
              <a:buNone/>
            </a:pPr>
            <a:r>
              <a:rPr lang="en-US" altLang="zh-TW" sz="1600" kern="0" dirty="0" smtClean="0">
                <a:solidFill>
                  <a:srgbClr val="153276"/>
                </a:solidFill>
              </a:rPr>
              <a:t>  </a:t>
            </a:r>
            <a:endParaRPr lang="en-US" altLang="zh-TW" sz="1600" b="1" i="1"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a:p>
            <a:pPr marL="715963" lvl="2"/>
            <a:endParaRPr lang="en-US" altLang="zh-TW" sz="2000" kern="0" dirty="0">
              <a:solidFill>
                <a:srgbClr val="153276"/>
              </a:solidFill>
            </a:endParaRPr>
          </a:p>
          <a:p>
            <a:pPr marL="715963" lvl="2"/>
            <a:endParaRPr lang="en-US" altLang="zh-TW" sz="2000" kern="0" dirty="0" smtClean="0">
              <a:solidFill>
                <a:srgbClr val="153276"/>
              </a:solidFill>
            </a:endParaRPr>
          </a:p>
        </p:txBody>
      </p:sp>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25</a:t>
            </a:r>
            <a:endParaRPr lang="zh-TW" altLang="en-US" sz="1400" b="1" dirty="0">
              <a:solidFill>
                <a:srgbClr val="003399"/>
              </a:solidFill>
              <a:latin typeface="Arial" charset="0"/>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2988553767"/>
              </p:ext>
            </p:extLst>
          </p:nvPr>
        </p:nvGraphicFramePr>
        <p:xfrm>
          <a:off x="2678001" y="3471577"/>
          <a:ext cx="273049" cy="347663"/>
        </p:xfrm>
        <a:graphic>
          <a:graphicData uri="http://schemas.openxmlformats.org/presentationml/2006/ole">
            <mc:AlternateContent xmlns:mc="http://schemas.openxmlformats.org/markup-compatibility/2006">
              <mc:Choice xmlns:v="urn:schemas-microsoft-com:vml" Requires="v">
                <p:oleObj spid="_x0000_s1030" name="方程式" r:id="rId4" imgW="126720" imgH="215640" progId="Equation.3">
                  <p:embed/>
                </p:oleObj>
              </mc:Choice>
              <mc:Fallback>
                <p:oleObj name="方程式" r:id="rId4" imgW="126720" imgH="215640" progId="Equation.3">
                  <p:embed/>
                  <p:pic>
                    <p:nvPicPr>
                      <p:cNvPr id="0" name=""/>
                      <p:cNvPicPr/>
                      <p:nvPr/>
                    </p:nvPicPr>
                    <p:blipFill>
                      <a:blip r:embed="rId5"/>
                      <a:stretch>
                        <a:fillRect/>
                      </a:stretch>
                    </p:blipFill>
                    <p:spPr>
                      <a:xfrm>
                        <a:off x="2678001" y="3471577"/>
                        <a:ext cx="273049" cy="347663"/>
                      </a:xfrm>
                      <a:prstGeom prst="rect">
                        <a:avLst/>
                      </a:prstGeom>
                    </p:spPr>
                  </p:pic>
                </p:oleObj>
              </mc:Fallback>
            </mc:AlternateContent>
          </a:graphicData>
        </a:graphic>
      </p:graphicFrame>
      <p:graphicFrame>
        <p:nvGraphicFramePr>
          <p:cNvPr id="8" name="物件 7"/>
          <p:cNvGraphicFramePr>
            <a:graphicFrameLocks noChangeAspect="1"/>
          </p:cNvGraphicFramePr>
          <p:nvPr>
            <p:extLst>
              <p:ext uri="{D42A27DB-BD31-4B8C-83A1-F6EECF244321}">
                <p14:modId xmlns:p14="http://schemas.microsoft.com/office/powerpoint/2010/main" val="3441130459"/>
              </p:ext>
            </p:extLst>
          </p:nvPr>
        </p:nvGraphicFramePr>
        <p:xfrm>
          <a:off x="3397625" y="2931318"/>
          <a:ext cx="1583267" cy="347663"/>
        </p:xfrm>
        <a:graphic>
          <a:graphicData uri="http://schemas.openxmlformats.org/presentationml/2006/ole">
            <mc:AlternateContent xmlns:mc="http://schemas.openxmlformats.org/markup-compatibility/2006">
              <mc:Choice xmlns:v="urn:schemas-microsoft-com:vml" Requires="v">
                <p:oleObj spid="_x0000_s1031" name="方程式" r:id="rId6" imgW="736560" imgH="215640" progId="Equation.3">
                  <p:embed/>
                </p:oleObj>
              </mc:Choice>
              <mc:Fallback>
                <p:oleObj name="方程式" r:id="rId6" imgW="736560" imgH="215640" progId="Equation.3">
                  <p:embed/>
                  <p:pic>
                    <p:nvPicPr>
                      <p:cNvPr id="0" name=""/>
                      <p:cNvPicPr>
                        <a:picLocks noChangeAspect="1" noChangeArrowheads="1"/>
                      </p:cNvPicPr>
                      <p:nvPr/>
                    </p:nvPicPr>
                    <p:blipFill>
                      <a:blip r:embed="rId7"/>
                      <a:srcRect/>
                      <a:stretch>
                        <a:fillRect/>
                      </a:stretch>
                    </p:blipFill>
                    <p:spPr bwMode="auto">
                      <a:xfrm>
                        <a:off x="3397625" y="2931318"/>
                        <a:ext cx="1583267"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物件 8"/>
          <p:cNvGraphicFramePr>
            <a:graphicFrameLocks noChangeAspect="1"/>
          </p:cNvGraphicFramePr>
          <p:nvPr>
            <p:extLst>
              <p:ext uri="{D42A27DB-BD31-4B8C-83A1-F6EECF244321}">
                <p14:modId xmlns:p14="http://schemas.microsoft.com/office/powerpoint/2010/main" val="2531307075"/>
              </p:ext>
            </p:extLst>
          </p:nvPr>
        </p:nvGraphicFramePr>
        <p:xfrm>
          <a:off x="5762773" y="3545810"/>
          <a:ext cx="287368" cy="250289"/>
        </p:xfrm>
        <a:graphic>
          <a:graphicData uri="http://schemas.openxmlformats.org/presentationml/2006/ole">
            <mc:AlternateContent xmlns:mc="http://schemas.openxmlformats.org/markup-compatibility/2006">
              <mc:Choice xmlns:v="urn:schemas-microsoft-com:vml" Requires="v">
                <p:oleObj spid="_x0000_s1032" name="方程式" r:id="rId8" imgW="152280" imgH="177480" progId="Equation.3">
                  <p:embed/>
                </p:oleObj>
              </mc:Choice>
              <mc:Fallback>
                <p:oleObj name="方程式" r:id="rId8" imgW="152280" imgH="177480" progId="Equation.3">
                  <p:embed/>
                  <p:pic>
                    <p:nvPicPr>
                      <p:cNvPr id="0" name=""/>
                      <p:cNvPicPr>
                        <a:picLocks noChangeAspect="1" noChangeArrowheads="1"/>
                      </p:cNvPicPr>
                      <p:nvPr/>
                    </p:nvPicPr>
                    <p:blipFill>
                      <a:blip r:embed="rId9"/>
                      <a:srcRect/>
                      <a:stretch>
                        <a:fillRect/>
                      </a:stretch>
                    </p:blipFill>
                    <p:spPr bwMode="auto">
                      <a:xfrm>
                        <a:off x="5762773" y="3545810"/>
                        <a:ext cx="287368" cy="250289"/>
                      </a:xfrm>
                      <a:prstGeom prst="rect">
                        <a:avLst/>
                      </a:prstGeom>
                      <a:noFill/>
                      <a:ln>
                        <a:noFill/>
                      </a:ln>
                    </p:spPr>
                  </p:pic>
                </p:oleObj>
              </mc:Fallback>
            </mc:AlternateContent>
          </a:graphicData>
        </a:graphic>
      </p:graphicFrame>
      <p:graphicFrame>
        <p:nvGraphicFramePr>
          <p:cNvPr id="10" name="物件 9"/>
          <p:cNvGraphicFramePr>
            <a:graphicFrameLocks noChangeAspect="1"/>
          </p:cNvGraphicFramePr>
          <p:nvPr>
            <p:extLst>
              <p:ext uri="{D42A27DB-BD31-4B8C-83A1-F6EECF244321}">
                <p14:modId xmlns:p14="http://schemas.microsoft.com/office/powerpoint/2010/main" val="4210997752"/>
              </p:ext>
            </p:extLst>
          </p:nvPr>
        </p:nvGraphicFramePr>
        <p:xfrm>
          <a:off x="8169738" y="3815166"/>
          <a:ext cx="2071255" cy="307274"/>
        </p:xfrm>
        <a:graphic>
          <a:graphicData uri="http://schemas.openxmlformats.org/presentationml/2006/ole">
            <mc:AlternateContent xmlns:mc="http://schemas.openxmlformats.org/markup-compatibility/2006">
              <mc:Choice xmlns:v="urn:schemas-microsoft-com:vml" Requires="v">
                <p:oleObj spid="_x0000_s1033" name="方程式" r:id="rId10" imgW="1155600" imgH="228600" progId="Equation.3">
                  <p:embed/>
                </p:oleObj>
              </mc:Choice>
              <mc:Fallback>
                <p:oleObj name="方程式" r:id="rId10" imgW="1155600" imgH="228600" progId="Equation.3">
                  <p:embed/>
                  <p:pic>
                    <p:nvPicPr>
                      <p:cNvPr id="0" name=""/>
                      <p:cNvPicPr/>
                      <p:nvPr/>
                    </p:nvPicPr>
                    <p:blipFill>
                      <a:blip r:embed="rId11"/>
                      <a:stretch>
                        <a:fillRect/>
                      </a:stretch>
                    </p:blipFill>
                    <p:spPr>
                      <a:xfrm>
                        <a:off x="8169738" y="3815166"/>
                        <a:ext cx="2071255" cy="307274"/>
                      </a:xfrm>
                      <a:prstGeom prst="rect">
                        <a:avLst/>
                      </a:prstGeom>
                    </p:spPr>
                  </p:pic>
                </p:oleObj>
              </mc:Fallback>
            </mc:AlternateContent>
          </a:graphicData>
        </a:graphic>
      </p:graphicFrame>
    </p:spTree>
    <p:extLst>
      <p:ext uri="{BB962C8B-B14F-4D97-AF65-F5344CB8AC3E}">
        <p14:creationId xmlns:p14="http://schemas.microsoft.com/office/powerpoint/2010/main" val="1176026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Method</a:t>
            </a:r>
            <a:endParaRPr lang="zh-TW" altLang="en-US" sz="3200"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22</a:t>
            </a:r>
            <a:endParaRPr lang="zh-TW" altLang="en-US" sz="1400" b="1" dirty="0">
              <a:solidFill>
                <a:srgbClr val="003399"/>
              </a:solidFill>
              <a:latin typeface="Arial" charset="0"/>
            </a:endParaRPr>
          </a:p>
        </p:txBody>
      </p:sp>
      <p:sp>
        <p:nvSpPr>
          <p:cNvPr id="7" name="內容版面配置區 4"/>
          <p:cNvSpPr txBox="1">
            <a:spLocks/>
          </p:cNvSpPr>
          <p:nvPr/>
        </p:nvSpPr>
        <p:spPr bwMode="auto">
          <a:xfrm>
            <a:off x="1163783" y="1593714"/>
            <a:ext cx="10789036" cy="4750179"/>
          </a:xfrm>
          <a:prstGeom prst="rect">
            <a:avLst/>
          </a:prstGeom>
          <a:solidFill>
            <a:srgbClr val="FFFFFF">
              <a:alpha val="40000"/>
            </a:srgbClr>
          </a:solidFill>
          <a:ln>
            <a:noFill/>
          </a:ln>
          <a:effectLs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rgbClr val="99CC00"/>
              </a:buClr>
              <a:buSzPct val="150000"/>
              <a:buChar char="•"/>
              <a:defRPr sz="2400">
                <a:solidFill>
                  <a:schemeClr val="accent6"/>
                </a:solidFill>
                <a:latin typeface="+mn-lt"/>
                <a:ea typeface="+mn-ea"/>
                <a:cs typeface="+mn-cs"/>
              </a:defRPr>
            </a:lvl1pPr>
            <a:lvl2pPr marL="742950" indent="-285750" algn="l" rtl="0" fontAlgn="base">
              <a:spcBef>
                <a:spcPct val="20000"/>
              </a:spcBef>
              <a:spcAft>
                <a:spcPct val="0"/>
              </a:spcAft>
              <a:buClr>
                <a:srgbClr val="99CC00"/>
              </a:buClr>
              <a:buSzPct val="150000"/>
              <a:buChar char="•"/>
              <a:defRPr sz="2000">
                <a:solidFill>
                  <a:schemeClr val="accent6"/>
                </a:solidFill>
                <a:latin typeface="+mn-lt"/>
              </a:defRPr>
            </a:lvl2pPr>
            <a:lvl3pPr marL="1143000" indent="-228600" algn="l" rtl="0" fontAlgn="base">
              <a:spcBef>
                <a:spcPct val="20000"/>
              </a:spcBef>
              <a:spcAft>
                <a:spcPct val="0"/>
              </a:spcAft>
              <a:buClr>
                <a:srgbClr val="99CC00"/>
              </a:buClr>
              <a:buSzPct val="150000"/>
              <a:buChar char="•"/>
              <a:defRPr>
                <a:solidFill>
                  <a:schemeClr val="accent6"/>
                </a:solidFill>
                <a:latin typeface="+mn-lt"/>
              </a:defRPr>
            </a:lvl3pPr>
            <a:lvl4pPr marL="1600200" indent="-228600" algn="l" rtl="0" fontAlgn="base">
              <a:spcBef>
                <a:spcPct val="20000"/>
              </a:spcBef>
              <a:spcAft>
                <a:spcPct val="0"/>
              </a:spcAft>
              <a:buClr>
                <a:srgbClr val="99CC00"/>
              </a:buClr>
              <a:buChar char="–"/>
              <a:defRPr sz="1600">
                <a:solidFill>
                  <a:schemeClr val="accent6"/>
                </a:solidFill>
                <a:latin typeface="+mn-lt"/>
              </a:defRPr>
            </a:lvl4pPr>
            <a:lvl5pPr marL="2057400" indent="-228600" algn="l" rtl="0" fontAlgn="base">
              <a:spcBef>
                <a:spcPct val="20000"/>
              </a:spcBef>
              <a:spcAft>
                <a:spcPct val="0"/>
              </a:spcAft>
              <a:buClr>
                <a:srgbClr val="99CC00"/>
              </a:buClr>
              <a:buChar char="»"/>
              <a:defRPr sz="1600">
                <a:solidFill>
                  <a:schemeClr val="accent6"/>
                </a:solidFill>
                <a:latin typeface="+mn-lt"/>
              </a:defRPr>
            </a:lvl5pPr>
            <a:lvl6pPr marL="2514600" indent="-228600" algn="l" rtl="0" fontAlgn="base">
              <a:spcBef>
                <a:spcPct val="20000"/>
              </a:spcBef>
              <a:spcAft>
                <a:spcPct val="0"/>
              </a:spcAft>
              <a:buClr>
                <a:srgbClr val="99CC00"/>
              </a:buClr>
              <a:buChar char="»"/>
              <a:defRPr sz="1600">
                <a:solidFill>
                  <a:srgbClr val="003399"/>
                </a:solidFill>
                <a:latin typeface="+mn-lt"/>
              </a:defRPr>
            </a:lvl6pPr>
            <a:lvl7pPr marL="2971800" indent="-228600" algn="l" rtl="0" fontAlgn="base">
              <a:spcBef>
                <a:spcPct val="20000"/>
              </a:spcBef>
              <a:spcAft>
                <a:spcPct val="0"/>
              </a:spcAft>
              <a:buClr>
                <a:srgbClr val="99CC00"/>
              </a:buClr>
              <a:buChar char="»"/>
              <a:defRPr sz="1600">
                <a:solidFill>
                  <a:srgbClr val="003399"/>
                </a:solidFill>
                <a:latin typeface="+mn-lt"/>
              </a:defRPr>
            </a:lvl7pPr>
            <a:lvl8pPr marL="3429000" indent="-228600" algn="l" rtl="0" fontAlgn="base">
              <a:spcBef>
                <a:spcPct val="20000"/>
              </a:spcBef>
              <a:spcAft>
                <a:spcPct val="0"/>
              </a:spcAft>
              <a:buClr>
                <a:srgbClr val="99CC00"/>
              </a:buClr>
              <a:buChar char="»"/>
              <a:defRPr sz="1600">
                <a:solidFill>
                  <a:srgbClr val="003399"/>
                </a:solidFill>
                <a:latin typeface="+mn-lt"/>
              </a:defRPr>
            </a:lvl8pPr>
            <a:lvl9pPr marL="3886200" indent="-228600" algn="l" rtl="0" fontAlgn="base">
              <a:spcBef>
                <a:spcPct val="20000"/>
              </a:spcBef>
              <a:spcAft>
                <a:spcPct val="0"/>
              </a:spcAft>
              <a:buClr>
                <a:srgbClr val="99CC00"/>
              </a:buClr>
              <a:buChar char="»"/>
              <a:defRPr sz="1600">
                <a:solidFill>
                  <a:srgbClr val="003399"/>
                </a:solidFill>
                <a:latin typeface="+mn-lt"/>
              </a:defRPr>
            </a:lvl9pPr>
          </a:lstStyle>
          <a:p>
            <a:r>
              <a:rPr lang="en-US" altLang="zh-TW" b="1" u="sng" kern="0" dirty="0" smtClean="0">
                <a:solidFill>
                  <a:srgbClr val="153276"/>
                </a:solidFill>
              </a:rPr>
              <a:t>Model-based Segmentation</a:t>
            </a:r>
          </a:p>
          <a:p>
            <a:pPr marL="530225" lvl="1">
              <a:buFont typeface="Wingdings" panose="05000000000000000000" pitchFamily="2" charset="2"/>
              <a:buChar char="ü"/>
            </a:pPr>
            <a:r>
              <a:rPr lang="en-US" altLang="zh-TW" b="1" kern="0" dirty="0" smtClean="0">
                <a:solidFill>
                  <a:srgbClr val="000080">
                    <a:lumMod val="60000"/>
                    <a:lumOff val="40000"/>
                  </a:srgbClr>
                </a:solidFill>
              </a:rPr>
              <a:t>3-D Segmentation by Model Deformation</a:t>
            </a:r>
          </a:p>
          <a:p>
            <a:pPr marL="628650" lvl="2" indent="-177800"/>
            <a:r>
              <a:rPr lang="en-US" altLang="zh-TW" sz="2000" kern="0" dirty="0">
                <a:solidFill>
                  <a:srgbClr val="153276"/>
                </a:solidFill>
              </a:rPr>
              <a:t>Local Deformation</a:t>
            </a:r>
            <a:r>
              <a:rPr lang="zh-TW" altLang="en-US" sz="2000" kern="0" dirty="0">
                <a:solidFill>
                  <a:srgbClr val="153276"/>
                </a:solidFill>
                <a:latin typeface="新細明體"/>
                <a:ea typeface="新細明體"/>
              </a:rPr>
              <a:t>：</a:t>
            </a:r>
            <a:r>
              <a:rPr lang="en-US" altLang="zh-TW" sz="2000" kern="0" dirty="0">
                <a:solidFill>
                  <a:srgbClr val="000080">
                    <a:lumMod val="60000"/>
                    <a:lumOff val="40000"/>
                  </a:srgbClr>
                </a:solidFill>
              </a:rPr>
              <a:t> 3D Snake Deformation</a:t>
            </a:r>
          </a:p>
          <a:p>
            <a:pPr marL="1077913" lvl="3"/>
            <a:endParaRPr lang="en-US" altLang="zh-TW" sz="1800" kern="0" dirty="0" smtClean="0">
              <a:solidFill>
                <a:srgbClr val="153276"/>
              </a:solidFill>
            </a:endParaRPr>
          </a:p>
          <a:p>
            <a:pPr marL="1077913" lvl="3"/>
            <a:r>
              <a:rPr lang="en-US" altLang="zh-TW" sz="1800" kern="0" dirty="0" smtClean="0">
                <a:solidFill>
                  <a:srgbClr val="153276"/>
                </a:solidFill>
              </a:rPr>
              <a:t>Energy function</a:t>
            </a:r>
            <a:r>
              <a:rPr lang="zh-TW" altLang="en-US" sz="1800" kern="0" dirty="0" smtClean="0">
                <a:solidFill>
                  <a:srgbClr val="153276"/>
                </a:solidFill>
                <a:latin typeface="新細明體"/>
                <a:ea typeface="新細明體"/>
              </a:rPr>
              <a:t>：</a:t>
            </a:r>
            <a:endParaRPr lang="en-US" altLang="zh-TW" sz="1800" i="1" kern="0" dirty="0" smtClean="0">
              <a:solidFill>
                <a:srgbClr val="153276"/>
              </a:solidFill>
              <a:latin typeface="Times New Roman" panose="02020603050405020304" pitchFamily="18" charset="0"/>
              <a:ea typeface="新細明體"/>
              <a:cs typeface="Times New Roman" panose="02020603050405020304" pitchFamily="18" charset="0"/>
            </a:endParaRPr>
          </a:p>
          <a:p>
            <a:pPr marL="1077913" lvl="3"/>
            <a:endParaRPr lang="en-US" altLang="zh-TW" sz="1800" kern="0" dirty="0" smtClean="0">
              <a:solidFill>
                <a:srgbClr val="153276"/>
              </a:solidFill>
            </a:endParaRPr>
          </a:p>
          <a:p>
            <a:pPr marL="1077913" lvl="3"/>
            <a:r>
              <a:rPr lang="en-US" altLang="zh-TW" sz="1800" kern="0" dirty="0" smtClean="0">
                <a:solidFill>
                  <a:srgbClr val="153276"/>
                </a:solidFill>
              </a:rPr>
              <a:t>Edge Term</a:t>
            </a:r>
            <a:r>
              <a:rPr lang="zh-TW" altLang="en-US" sz="1800" kern="0" dirty="0" smtClean="0">
                <a:solidFill>
                  <a:srgbClr val="153276"/>
                </a:solidFill>
                <a:latin typeface="新細明體"/>
                <a:ea typeface="新細明體"/>
              </a:rPr>
              <a:t>：</a:t>
            </a:r>
            <a:endParaRPr lang="en-US" altLang="zh-TW" sz="1800" kern="0" dirty="0" smtClean="0">
              <a:solidFill>
                <a:srgbClr val="153276"/>
              </a:solidFill>
            </a:endParaRPr>
          </a:p>
          <a:p>
            <a:pPr marL="1077913" lvl="3"/>
            <a:endParaRPr lang="en-US" altLang="zh-TW" sz="1800" kern="0" dirty="0" smtClean="0">
              <a:solidFill>
                <a:srgbClr val="153276"/>
              </a:solidFill>
            </a:endParaRPr>
          </a:p>
          <a:p>
            <a:pPr marL="1077913" lvl="3"/>
            <a:endParaRPr lang="en-US" altLang="zh-TW" sz="1800" kern="0" dirty="0" smtClean="0">
              <a:solidFill>
                <a:srgbClr val="153276"/>
              </a:solidFill>
            </a:endParaRPr>
          </a:p>
          <a:p>
            <a:pPr marL="1077913" lvl="3"/>
            <a:r>
              <a:rPr lang="en-US" altLang="zh-TW" sz="1800" kern="0" dirty="0" smtClean="0">
                <a:solidFill>
                  <a:srgbClr val="153276"/>
                </a:solidFill>
              </a:rPr>
              <a:t>Shape Term</a:t>
            </a:r>
            <a:r>
              <a:rPr lang="zh-TW" altLang="en-US" sz="1800" kern="0" dirty="0" smtClean="0">
                <a:solidFill>
                  <a:srgbClr val="153276"/>
                </a:solidFill>
                <a:latin typeface="新細明體"/>
                <a:ea typeface="新細明體"/>
              </a:rPr>
              <a:t>：</a:t>
            </a:r>
            <a:endParaRPr lang="en-US" altLang="zh-TW" sz="1800" kern="0" dirty="0" smtClean="0">
              <a:solidFill>
                <a:srgbClr val="153276"/>
              </a:solidFill>
              <a:latin typeface="新細明體"/>
              <a:ea typeface="新細明體"/>
            </a:endParaRPr>
          </a:p>
          <a:p>
            <a:pPr marL="1077913" lvl="3"/>
            <a:endParaRPr lang="en-US" altLang="zh-TW" sz="1800" kern="0" dirty="0" smtClean="0">
              <a:solidFill>
                <a:srgbClr val="153276"/>
              </a:solidFill>
              <a:ea typeface="新細明體"/>
            </a:endParaRPr>
          </a:p>
          <a:p>
            <a:pPr marL="1077913" lvl="3"/>
            <a:r>
              <a:rPr lang="en-US" altLang="zh-TW" sz="1800" kern="0" dirty="0" smtClean="0">
                <a:solidFill>
                  <a:srgbClr val="153276"/>
                </a:solidFill>
                <a:ea typeface="新細明體"/>
              </a:rPr>
              <a:t>Smooth Term</a:t>
            </a:r>
            <a:r>
              <a:rPr lang="zh-TW" altLang="en-US" sz="1800" kern="0" dirty="0" smtClean="0">
                <a:solidFill>
                  <a:srgbClr val="153276"/>
                </a:solidFill>
                <a:latin typeface="新細明體"/>
                <a:ea typeface="新細明體"/>
              </a:rPr>
              <a:t>：</a:t>
            </a:r>
            <a:endParaRPr lang="en-US" altLang="zh-TW" sz="1800" kern="0" dirty="0" smtClean="0">
              <a:solidFill>
                <a:srgbClr val="153276"/>
              </a:solidFill>
              <a:latin typeface="新細明體"/>
              <a:ea typeface="新細明體"/>
            </a:endParaRPr>
          </a:p>
          <a:p>
            <a:pPr marL="849313" lvl="3" indent="0">
              <a:buFontTx/>
              <a:buNone/>
            </a:pPr>
            <a:r>
              <a:rPr lang="en-US" altLang="zh-TW" sz="1800" kern="0" dirty="0" smtClean="0">
                <a:solidFill>
                  <a:srgbClr val="153276"/>
                </a:solidFill>
                <a:latin typeface="新細明體"/>
                <a:ea typeface="新細明體"/>
              </a:rPr>
              <a:t>                                                                              </a:t>
            </a:r>
            <a:r>
              <a:rPr lang="en-US" altLang="zh-TW" i="1" kern="0" dirty="0" smtClean="0">
                <a:solidFill>
                  <a:srgbClr val="000000"/>
                </a:solidFill>
                <a:latin typeface="Times New Roman" panose="02020603050405020304" pitchFamily="18" charset="0"/>
                <a:ea typeface="新細明體"/>
                <a:cs typeface="Times New Roman" panose="02020603050405020304" pitchFamily="18" charset="0"/>
              </a:rPr>
              <a:t>K</a:t>
            </a:r>
            <a:r>
              <a:rPr lang="en-US" altLang="zh-TW" kern="0" dirty="0" smtClean="0">
                <a:solidFill>
                  <a:srgbClr val="000000"/>
                </a:solidFill>
                <a:latin typeface="Times New Roman" panose="02020603050405020304" pitchFamily="18" charset="0"/>
                <a:ea typeface="新細明體"/>
                <a:cs typeface="Times New Roman" panose="02020603050405020304" pitchFamily="18" charset="0"/>
              </a:rPr>
              <a:t> = number of neighbors of </a:t>
            </a:r>
            <a:r>
              <a:rPr lang="en-US" altLang="zh-TW" i="1" kern="0" dirty="0" smtClean="0">
                <a:solidFill>
                  <a:srgbClr val="000000"/>
                </a:solidFill>
                <a:latin typeface="Times New Roman" panose="02020603050405020304" pitchFamily="18" charset="0"/>
                <a:ea typeface="新細明體"/>
                <a:cs typeface="Times New Roman" panose="02020603050405020304" pitchFamily="18" charset="0"/>
              </a:rPr>
              <a:t>v</a:t>
            </a:r>
            <a:r>
              <a:rPr lang="en-US" altLang="zh-TW" i="1" kern="0" baseline="-25000" dirty="0">
                <a:solidFill>
                  <a:srgbClr val="000000"/>
                </a:solidFill>
                <a:latin typeface="Times New Roman" panose="02020603050405020304" pitchFamily="18" charset="0"/>
                <a:ea typeface="新細明體"/>
                <a:cs typeface="Times New Roman" panose="02020603050405020304" pitchFamily="18" charset="0"/>
              </a:rPr>
              <a:t>i</a:t>
            </a:r>
            <a:r>
              <a:rPr lang="zh-TW" altLang="en-US" sz="1800" kern="0" dirty="0" smtClean="0">
                <a:solidFill>
                  <a:srgbClr val="153276"/>
                </a:solidFill>
                <a:latin typeface="新細明體"/>
                <a:ea typeface="新細明體"/>
              </a:rPr>
              <a:t>                                             </a:t>
            </a:r>
            <a:r>
              <a:rPr lang="en-US" altLang="zh-TW" sz="1800" kern="0" dirty="0" smtClean="0">
                <a:solidFill>
                  <a:srgbClr val="153276"/>
                </a:solidFill>
                <a:latin typeface="新細明體"/>
                <a:ea typeface="新細明體"/>
              </a:rPr>
              <a:t>                          </a:t>
            </a:r>
            <a:endParaRPr lang="en-US" altLang="zh-TW" sz="1800" kern="0" dirty="0" smtClean="0">
              <a:solidFill>
                <a:srgbClr val="153276"/>
              </a:solidFill>
              <a:latin typeface="Times New Roman" panose="02020603050405020304" pitchFamily="18" charset="0"/>
              <a:cs typeface="Times New Roman" panose="02020603050405020304" pitchFamily="18" charset="0"/>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3442502553"/>
              </p:ext>
            </p:extLst>
          </p:nvPr>
        </p:nvGraphicFramePr>
        <p:xfrm>
          <a:off x="5490960" y="2877816"/>
          <a:ext cx="5572607" cy="670129"/>
        </p:xfrm>
        <a:graphic>
          <a:graphicData uri="http://schemas.openxmlformats.org/presentationml/2006/ole">
            <mc:AlternateContent xmlns:mc="http://schemas.openxmlformats.org/markup-compatibility/2006">
              <mc:Choice xmlns:v="urn:schemas-microsoft-com:vml" Requires="v">
                <p:oleObj spid="_x0000_s2056" name="方程式" r:id="rId4" imgW="2539800" imgH="431640" progId="Equation.3">
                  <p:embed/>
                </p:oleObj>
              </mc:Choice>
              <mc:Fallback>
                <p:oleObj name="方程式" r:id="rId4" imgW="2539800" imgH="431640" progId="Equation.3">
                  <p:embed/>
                  <p:pic>
                    <p:nvPicPr>
                      <p:cNvPr id="0" name=""/>
                      <p:cNvPicPr/>
                      <p:nvPr/>
                    </p:nvPicPr>
                    <p:blipFill>
                      <a:blip r:embed="rId5"/>
                      <a:stretch>
                        <a:fillRect/>
                      </a:stretch>
                    </p:blipFill>
                    <p:spPr>
                      <a:xfrm>
                        <a:off x="5490960" y="2877816"/>
                        <a:ext cx="5572607" cy="670129"/>
                      </a:xfrm>
                      <a:prstGeom prst="rect">
                        <a:avLst/>
                      </a:prstGeom>
                    </p:spPr>
                  </p:pic>
                </p:oleObj>
              </mc:Fallback>
            </mc:AlternateContent>
          </a:graphicData>
        </a:graphic>
      </p:graphicFrame>
      <p:graphicFrame>
        <p:nvGraphicFramePr>
          <p:cNvPr id="10" name="物件 9"/>
          <p:cNvGraphicFramePr>
            <a:graphicFrameLocks noChangeAspect="1"/>
          </p:cNvGraphicFramePr>
          <p:nvPr>
            <p:extLst>
              <p:ext uri="{D42A27DB-BD31-4B8C-83A1-F6EECF244321}">
                <p14:modId xmlns:p14="http://schemas.microsoft.com/office/powerpoint/2010/main" val="2369764800"/>
              </p:ext>
            </p:extLst>
          </p:nvPr>
        </p:nvGraphicFramePr>
        <p:xfrm>
          <a:off x="4858980" y="4077810"/>
          <a:ext cx="4512733" cy="334963"/>
        </p:xfrm>
        <a:graphic>
          <a:graphicData uri="http://schemas.openxmlformats.org/presentationml/2006/ole">
            <mc:AlternateContent xmlns:mc="http://schemas.openxmlformats.org/markup-compatibility/2006">
              <mc:Choice xmlns:v="urn:schemas-microsoft-com:vml" Requires="v">
                <p:oleObj spid="_x0000_s2057" name="方程式" r:id="rId6" imgW="2057400" imgH="215640" progId="Equation.3">
                  <p:embed/>
                </p:oleObj>
              </mc:Choice>
              <mc:Fallback>
                <p:oleObj name="方程式" r:id="rId6" imgW="2057400" imgH="215640" progId="Equation.3">
                  <p:embed/>
                  <p:pic>
                    <p:nvPicPr>
                      <p:cNvPr id="0" name=""/>
                      <p:cNvPicPr>
                        <a:picLocks noChangeAspect="1" noChangeArrowheads="1"/>
                      </p:cNvPicPr>
                      <p:nvPr/>
                    </p:nvPicPr>
                    <p:blipFill>
                      <a:blip r:embed="rId7"/>
                      <a:srcRect/>
                      <a:stretch>
                        <a:fillRect/>
                      </a:stretch>
                    </p:blipFill>
                    <p:spPr bwMode="auto">
                      <a:xfrm>
                        <a:off x="4858980" y="4077810"/>
                        <a:ext cx="451273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物件 10"/>
          <p:cNvGraphicFramePr>
            <a:graphicFrameLocks noChangeAspect="1"/>
          </p:cNvGraphicFramePr>
          <p:nvPr>
            <p:extLst>
              <p:ext uri="{D42A27DB-BD31-4B8C-83A1-F6EECF244321}">
                <p14:modId xmlns:p14="http://schemas.microsoft.com/office/powerpoint/2010/main" val="3544488664"/>
              </p:ext>
            </p:extLst>
          </p:nvPr>
        </p:nvGraphicFramePr>
        <p:xfrm>
          <a:off x="4732352" y="4686752"/>
          <a:ext cx="4682067" cy="573088"/>
        </p:xfrm>
        <a:graphic>
          <a:graphicData uri="http://schemas.openxmlformats.org/presentationml/2006/ole">
            <mc:AlternateContent xmlns:mc="http://schemas.openxmlformats.org/markup-compatibility/2006">
              <mc:Choice xmlns:v="urn:schemas-microsoft-com:vml" Requires="v">
                <p:oleObj spid="_x0000_s2058" name="方程式" r:id="rId8" imgW="2133360" imgH="368280" progId="Equation.3">
                  <p:embed/>
                </p:oleObj>
              </mc:Choice>
              <mc:Fallback>
                <p:oleObj name="方程式" r:id="rId8" imgW="2133360" imgH="368280" progId="Equation.3">
                  <p:embed/>
                  <p:pic>
                    <p:nvPicPr>
                      <p:cNvPr id="0" name=""/>
                      <p:cNvPicPr>
                        <a:picLocks noChangeAspect="1" noChangeArrowheads="1"/>
                      </p:cNvPicPr>
                      <p:nvPr/>
                    </p:nvPicPr>
                    <p:blipFill>
                      <a:blip r:embed="rId9"/>
                      <a:srcRect/>
                      <a:stretch>
                        <a:fillRect/>
                      </a:stretch>
                    </p:blipFill>
                    <p:spPr bwMode="auto">
                      <a:xfrm>
                        <a:off x="4732352" y="4686752"/>
                        <a:ext cx="4682067"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物件 11"/>
          <p:cNvGraphicFramePr>
            <a:graphicFrameLocks noChangeAspect="1"/>
          </p:cNvGraphicFramePr>
          <p:nvPr>
            <p:extLst>
              <p:ext uri="{D42A27DB-BD31-4B8C-83A1-F6EECF244321}">
                <p14:modId xmlns:p14="http://schemas.microsoft.com/office/powerpoint/2010/main" val="2310141009"/>
              </p:ext>
            </p:extLst>
          </p:nvPr>
        </p:nvGraphicFramePr>
        <p:xfrm>
          <a:off x="4649220" y="5392301"/>
          <a:ext cx="3484033" cy="395288"/>
        </p:xfrm>
        <a:graphic>
          <a:graphicData uri="http://schemas.openxmlformats.org/presentationml/2006/ole">
            <mc:AlternateContent xmlns:mc="http://schemas.openxmlformats.org/markup-compatibility/2006">
              <mc:Choice xmlns:v="urn:schemas-microsoft-com:vml" Requires="v">
                <p:oleObj spid="_x0000_s2059" name="方程式" r:id="rId10" imgW="1587240" imgH="253800" progId="Equation.3">
                  <p:embed/>
                </p:oleObj>
              </mc:Choice>
              <mc:Fallback>
                <p:oleObj name="方程式" r:id="rId10" imgW="1587240" imgH="253800" progId="Equation.3">
                  <p:embed/>
                  <p:pic>
                    <p:nvPicPr>
                      <p:cNvPr id="0" name=""/>
                      <p:cNvPicPr>
                        <a:picLocks noChangeAspect="1" noChangeArrowheads="1"/>
                      </p:cNvPicPr>
                      <p:nvPr/>
                    </p:nvPicPr>
                    <p:blipFill>
                      <a:blip r:embed="rId11"/>
                      <a:srcRect/>
                      <a:stretch>
                        <a:fillRect/>
                      </a:stretch>
                    </p:blipFill>
                    <p:spPr bwMode="auto">
                      <a:xfrm>
                        <a:off x="4649220" y="5392301"/>
                        <a:ext cx="348403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物件 12"/>
          <p:cNvGraphicFramePr>
            <a:graphicFrameLocks noChangeAspect="1"/>
          </p:cNvGraphicFramePr>
          <p:nvPr>
            <p:extLst>
              <p:ext uri="{D42A27DB-BD31-4B8C-83A1-F6EECF244321}">
                <p14:modId xmlns:p14="http://schemas.microsoft.com/office/powerpoint/2010/main" val="1244192180"/>
              </p:ext>
            </p:extLst>
          </p:nvPr>
        </p:nvGraphicFramePr>
        <p:xfrm>
          <a:off x="8586507" y="5244152"/>
          <a:ext cx="1866900" cy="593725"/>
        </p:xfrm>
        <a:graphic>
          <a:graphicData uri="http://schemas.openxmlformats.org/presentationml/2006/ole">
            <mc:AlternateContent xmlns:mc="http://schemas.openxmlformats.org/markup-compatibility/2006">
              <mc:Choice xmlns:v="urn:schemas-microsoft-com:vml" Requires="v">
                <p:oleObj spid="_x0000_s2060" name="方程式" r:id="rId12" imgW="850680" imgH="380880" progId="Equation.3">
                  <p:embed/>
                </p:oleObj>
              </mc:Choice>
              <mc:Fallback>
                <p:oleObj name="方程式" r:id="rId12" imgW="850680" imgH="380880" progId="Equation.3">
                  <p:embed/>
                  <p:pic>
                    <p:nvPicPr>
                      <p:cNvPr id="0" name=""/>
                      <p:cNvPicPr>
                        <a:picLocks noChangeAspect="1" noChangeArrowheads="1"/>
                      </p:cNvPicPr>
                      <p:nvPr/>
                    </p:nvPicPr>
                    <p:blipFill>
                      <a:blip r:embed="rId13"/>
                      <a:srcRect/>
                      <a:stretch>
                        <a:fillRect/>
                      </a:stretch>
                    </p:blipFill>
                    <p:spPr bwMode="auto">
                      <a:xfrm>
                        <a:off x="8586507" y="5244152"/>
                        <a:ext cx="18669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物件 1"/>
          <p:cNvGraphicFramePr>
            <a:graphicFrameLocks noChangeAspect="1"/>
          </p:cNvGraphicFramePr>
          <p:nvPr>
            <p:extLst>
              <p:ext uri="{D42A27DB-BD31-4B8C-83A1-F6EECF244321}">
                <p14:modId xmlns:p14="http://schemas.microsoft.com/office/powerpoint/2010/main" val="3102262920"/>
              </p:ext>
            </p:extLst>
          </p:nvPr>
        </p:nvGraphicFramePr>
        <p:xfrm>
          <a:off x="4845544" y="3709215"/>
          <a:ext cx="5543549" cy="334963"/>
        </p:xfrm>
        <a:graphic>
          <a:graphicData uri="http://schemas.openxmlformats.org/presentationml/2006/ole">
            <mc:AlternateContent xmlns:mc="http://schemas.openxmlformats.org/markup-compatibility/2006">
              <mc:Choice xmlns:v="urn:schemas-microsoft-com:vml" Requires="v">
                <p:oleObj spid="_x0000_s2061" name="方程式" r:id="rId14" imgW="2527200" imgH="215640" progId="Equation.3">
                  <p:embed/>
                </p:oleObj>
              </mc:Choice>
              <mc:Fallback>
                <p:oleObj name="方程式" r:id="rId14" imgW="2527200" imgH="215640" progId="Equation.3">
                  <p:embed/>
                  <p:pic>
                    <p:nvPicPr>
                      <p:cNvPr id="0" name=""/>
                      <p:cNvPicPr>
                        <a:picLocks noChangeAspect="1" noChangeArrowheads="1"/>
                      </p:cNvPicPr>
                      <p:nvPr/>
                    </p:nvPicPr>
                    <p:blipFill>
                      <a:blip r:embed="rId15"/>
                      <a:srcRect/>
                      <a:stretch>
                        <a:fillRect/>
                      </a:stretch>
                    </p:blipFill>
                    <p:spPr bwMode="auto">
                      <a:xfrm>
                        <a:off x="4845544" y="3709215"/>
                        <a:ext cx="5543549"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09587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Results</a:t>
            </a:r>
            <a:endParaRPr lang="zh-TW" altLang="en-US" sz="3200" dirty="0"/>
          </a:p>
        </p:txBody>
      </p:sp>
      <p:sp>
        <p:nvSpPr>
          <p:cNvPr id="5" name="內容版面配置區 4"/>
          <p:cNvSpPr>
            <a:spLocks noGrp="1"/>
          </p:cNvSpPr>
          <p:nvPr>
            <p:ph idx="1"/>
          </p:nvPr>
        </p:nvSpPr>
        <p:spPr>
          <a:xfrm>
            <a:off x="1163783" y="1591773"/>
            <a:ext cx="10160000" cy="5059896"/>
          </a:xfrm>
        </p:spPr>
        <p:txBody>
          <a:bodyPr/>
          <a:lstStyle/>
          <a:p>
            <a:r>
              <a:rPr lang="en-US" altLang="zh-TW" dirty="0" smtClean="0"/>
              <a:t>Model-based Segmentation Results</a:t>
            </a:r>
            <a:endParaRPr lang="zh-TW" altLang="en-US"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26</a:t>
            </a:r>
            <a:endParaRPr lang="zh-TW" altLang="en-US" sz="1400" b="1" dirty="0">
              <a:solidFill>
                <a:srgbClr val="003399"/>
              </a:solidFill>
              <a:latin typeface="Arial" charset="0"/>
            </a:endParaRP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7748" y="2004905"/>
            <a:ext cx="5699789" cy="2176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6813" y="4293588"/>
            <a:ext cx="6421663" cy="2564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20365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a:t>
            </a:r>
            <a:r>
              <a:rPr lang="en-US" altLang="zh-TW" sz="3200" dirty="0" smtClean="0"/>
              <a:t>Measurement</a:t>
            </a:r>
            <a:endParaRPr lang="zh-TW" altLang="en-US" sz="3200" dirty="0"/>
          </a:p>
        </p:txBody>
      </p:sp>
      <p:sp>
        <p:nvSpPr>
          <p:cNvPr id="5" name="內容版面配置區 4"/>
          <p:cNvSpPr>
            <a:spLocks noGrp="1"/>
          </p:cNvSpPr>
          <p:nvPr>
            <p:ph idx="1"/>
          </p:nvPr>
        </p:nvSpPr>
        <p:spPr>
          <a:xfrm>
            <a:off x="1163783" y="1591773"/>
            <a:ext cx="10789036" cy="896246"/>
          </a:xfrm>
        </p:spPr>
        <p:txBody>
          <a:bodyPr/>
          <a:lstStyle/>
          <a:p>
            <a:r>
              <a:rPr lang="en-US" altLang="zh-TW" dirty="0" smtClean="0"/>
              <a:t>With the feta fetal and the manually pre-defined landmarks, we can measure the clinical parameters.</a:t>
            </a:r>
            <a:endParaRPr lang="zh-TW" altLang="en-US"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27</a:t>
            </a:r>
            <a:endParaRPr lang="zh-TW" altLang="en-US" sz="1400" b="1" dirty="0">
              <a:solidFill>
                <a:srgbClr val="003399"/>
              </a:solidFill>
              <a:latin typeface="Arial" charset="0"/>
            </a:endParaRPr>
          </a:p>
        </p:txBody>
      </p:sp>
      <p:pic>
        <p:nvPicPr>
          <p:cNvPr id="163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111" y="2619620"/>
            <a:ext cx="9359900"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0274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pPr eaLnBrk="1" hangingPunct="1"/>
            <a:r>
              <a:rPr lang="zh-TW" altLang="en-US" smtClean="0">
                <a:latin typeface="Times New Roman" panose="02020603050405020304" pitchFamily="18" charset="0"/>
                <a:ea typeface="標楷體" panose="03000509000000000000" pitchFamily="65" charset="-120"/>
                <a:cs typeface="Times New Roman" panose="02020603050405020304" pitchFamily="18" charset="0"/>
              </a:rPr>
              <a:t>簡介</a:t>
            </a:r>
          </a:p>
        </p:txBody>
      </p:sp>
      <p:sp>
        <p:nvSpPr>
          <p:cNvPr id="25603" name="文字方塊 4"/>
          <p:cNvSpPr txBox="1">
            <a:spLocks noChangeArrowheads="1"/>
          </p:cNvSpPr>
          <p:nvPr/>
        </p:nvSpPr>
        <p:spPr bwMode="auto">
          <a:xfrm>
            <a:off x="1981206" y="887415"/>
            <a:ext cx="8424863" cy="5124480"/>
          </a:xfrm>
          <a:prstGeom prst="rect">
            <a:avLst/>
          </a:prstGeom>
          <a:noFill/>
          <a:ln w="9525">
            <a:noFill/>
            <a:miter lim="800000"/>
            <a:headEnd/>
            <a:tailEnd/>
          </a:ln>
        </p:spPr>
        <p:txBody>
          <a:bodyPr>
            <a:spAutoFit/>
          </a:bodyPr>
          <a:lstStyle/>
          <a:p>
            <a:pPr marL="0" lvl="1" fontAlgn="base">
              <a:spcBef>
                <a:spcPts val="1200"/>
              </a:spcBef>
              <a:spcAft>
                <a:spcPts val="1200"/>
              </a:spcAft>
              <a:defRPr/>
            </a:pPr>
            <a:r>
              <a:rPr lang="zh-TW" altLang="en-US" sz="2400" b="1" dirty="0">
                <a:solidFill>
                  <a:srgbClr val="2D2D8A">
                    <a:lumMod val="75000"/>
                  </a:srgbClr>
                </a:solidFill>
                <a:latin typeface="Times New Roman" pitchFamily="18" charset="0"/>
                <a:ea typeface="標楷體" pitchFamily="65" charset="-120"/>
                <a:cs typeface="Times New Roman" pitchFamily="18" charset="0"/>
              </a:rPr>
              <a:t>   </a:t>
            </a:r>
            <a:endParaRPr lang="en-US" altLang="zh-TW" sz="2400" b="1" dirty="0">
              <a:solidFill>
                <a:srgbClr val="2D2D8A">
                  <a:lumMod val="75000"/>
                </a:srgbClr>
              </a:solidFill>
              <a:latin typeface="Times New Roman" pitchFamily="18" charset="0"/>
              <a:ea typeface="標楷體" pitchFamily="65" charset="-120"/>
              <a:cs typeface="Times New Roman" pitchFamily="18" charset="0"/>
            </a:endParaRPr>
          </a:p>
          <a:p>
            <a:pPr marL="360000" lvl="1" fontAlgn="base">
              <a:spcAft>
                <a:spcPts val="1200"/>
              </a:spcAft>
              <a:defRPr/>
            </a:pPr>
            <a:r>
              <a:rPr lang="zh-TW" altLang="en-US" sz="2400" b="1" dirty="0">
                <a:solidFill>
                  <a:srgbClr val="2D2D8A">
                    <a:lumMod val="75000"/>
                  </a:srgbClr>
                </a:solidFill>
                <a:latin typeface="Times New Roman" pitchFamily="18" charset="0"/>
                <a:ea typeface="標楷體" pitchFamily="65" charset="-120"/>
                <a:cs typeface="Times New Roman" pitchFamily="18" charset="0"/>
              </a:rPr>
              <a:t>研究動機</a:t>
            </a:r>
            <a:endParaRPr lang="en-US" altLang="zh-TW" sz="2400" b="1" dirty="0">
              <a:solidFill>
                <a:srgbClr val="2D2D8A">
                  <a:lumMod val="75000"/>
                </a:srgbClr>
              </a:solidFill>
              <a:latin typeface="Times New Roman" pitchFamily="18" charset="0"/>
              <a:ea typeface="標楷體" pitchFamily="65" charset="-120"/>
              <a:cs typeface="Times New Roman" pitchFamily="18" charset="0"/>
            </a:endParaRPr>
          </a:p>
          <a:p>
            <a:pPr lvl="1" indent="-457200" fontAlgn="base">
              <a:spcBef>
                <a:spcPts val="600"/>
              </a:spcBef>
              <a:spcAft>
                <a:spcPct val="0"/>
              </a:spcAft>
              <a:buFont typeface="Wingdings" pitchFamily="2" charset="2"/>
              <a:buChar char="u"/>
              <a:defRPr/>
            </a:pPr>
            <a:r>
              <a:rPr lang="zh-TW" altLang="en-US" sz="2000" dirty="0">
                <a:solidFill>
                  <a:srgbClr val="030905"/>
                </a:solidFill>
                <a:latin typeface="Times New Roman" pitchFamily="18" charset="0"/>
                <a:ea typeface="標楷體" pitchFamily="65" charset="-120"/>
                <a:cs typeface="Times New Roman" pitchFamily="18" charset="0"/>
              </a:rPr>
              <a:t>根據世界衛生組織統計，全球合計約有</a:t>
            </a:r>
            <a:r>
              <a:rPr lang="en-US" altLang="zh-TW" sz="2000" dirty="0">
                <a:solidFill>
                  <a:srgbClr val="FF0000"/>
                </a:solidFill>
                <a:latin typeface="Times New Roman" pitchFamily="18" charset="0"/>
                <a:ea typeface="標楷體" pitchFamily="65" charset="-120"/>
                <a:cs typeface="Times New Roman" pitchFamily="18" charset="0"/>
              </a:rPr>
              <a:t>1/3</a:t>
            </a:r>
            <a:r>
              <a:rPr lang="zh-TW" altLang="en-US" sz="2000" dirty="0" smtClean="0">
                <a:solidFill>
                  <a:srgbClr val="030905"/>
                </a:solidFill>
                <a:latin typeface="Times New Roman" pitchFamily="18" charset="0"/>
                <a:ea typeface="標楷體" pitchFamily="65" charset="-120"/>
                <a:cs typeface="Times New Roman" pitchFamily="18" charset="0"/>
              </a:rPr>
              <a:t>人口曾經感染</a:t>
            </a:r>
            <a:r>
              <a:rPr lang="zh-TW" altLang="en-US" sz="2000" dirty="0">
                <a:solidFill>
                  <a:srgbClr val="030905"/>
                </a:solidFill>
                <a:latin typeface="Times New Roman" pitchFamily="18" charset="0"/>
                <a:ea typeface="標楷體" pitchFamily="65" charset="-120"/>
                <a:cs typeface="Times New Roman" pitchFamily="18" charset="0"/>
              </a:rPr>
              <a:t>結核病，每年</a:t>
            </a:r>
            <a:r>
              <a:rPr lang="zh-TW" altLang="en-US" sz="2000" dirty="0" smtClean="0">
                <a:solidFill>
                  <a:srgbClr val="030905"/>
                </a:solidFill>
                <a:latin typeface="Times New Roman" pitchFamily="18" charset="0"/>
                <a:ea typeface="標楷體" pitchFamily="65" charset="-120"/>
                <a:cs typeface="Times New Roman" pitchFamily="18" charset="0"/>
              </a:rPr>
              <a:t>有</a:t>
            </a:r>
            <a:r>
              <a:rPr lang="en-US" altLang="zh-TW" sz="2000" dirty="0" smtClean="0">
                <a:solidFill>
                  <a:srgbClr val="FF0000"/>
                </a:solidFill>
                <a:latin typeface="Times New Roman" pitchFamily="18" charset="0"/>
                <a:ea typeface="標楷體" pitchFamily="65" charset="-120"/>
                <a:cs typeface="Times New Roman" pitchFamily="18" charset="0"/>
              </a:rPr>
              <a:t>100</a:t>
            </a:r>
            <a:r>
              <a:rPr lang="zh-TW" altLang="en-US" sz="2000" dirty="0">
                <a:solidFill>
                  <a:srgbClr val="FF0000"/>
                </a:solidFill>
                <a:latin typeface="Times New Roman" pitchFamily="18" charset="0"/>
                <a:ea typeface="標楷體" pitchFamily="65" charset="-120"/>
                <a:cs typeface="Times New Roman" pitchFamily="18" charset="0"/>
              </a:rPr>
              <a:t>萬</a:t>
            </a:r>
            <a:r>
              <a:rPr lang="zh-TW" altLang="en-US" sz="2000" dirty="0">
                <a:solidFill>
                  <a:srgbClr val="030905"/>
                </a:solidFill>
                <a:latin typeface="Times New Roman" pitchFamily="18" charset="0"/>
                <a:ea typeface="標楷體" pitchFamily="65" charset="-120"/>
                <a:cs typeface="Times New Roman" pitchFamily="18" charset="0"/>
              </a:rPr>
              <a:t>人死於結核病。</a:t>
            </a:r>
          </a:p>
          <a:p>
            <a:pPr lvl="1" indent="-457200" fontAlgn="base">
              <a:spcBef>
                <a:spcPts val="600"/>
              </a:spcBef>
              <a:spcAft>
                <a:spcPct val="0"/>
              </a:spcAft>
              <a:buFont typeface="Wingdings" pitchFamily="2" charset="2"/>
              <a:buChar char="u"/>
              <a:defRPr/>
            </a:pPr>
            <a:r>
              <a:rPr lang="zh-TW" altLang="en-US" sz="2000" dirty="0">
                <a:solidFill>
                  <a:srgbClr val="030905"/>
                </a:solidFill>
                <a:latin typeface="Times New Roman" pitchFamily="18" charset="0"/>
                <a:ea typeface="標楷體" pitchFamily="65" charset="-120"/>
                <a:cs typeface="Times New Roman" pitchFamily="18" charset="0"/>
              </a:rPr>
              <a:t>疾管局從民國</a:t>
            </a:r>
            <a:r>
              <a:rPr lang="en-US" altLang="zh-TW" sz="2000" dirty="0">
                <a:solidFill>
                  <a:srgbClr val="030905"/>
                </a:solidFill>
                <a:latin typeface="Times New Roman" pitchFamily="18" charset="0"/>
                <a:ea typeface="標楷體" pitchFamily="65" charset="-120"/>
                <a:cs typeface="Times New Roman" pitchFamily="18" charset="0"/>
              </a:rPr>
              <a:t>95</a:t>
            </a:r>
            <a:r>
              <a:rPr lang="zh-TW" altLang="en-US" sz="2000" dirty="0">
                <a:solidFill>
                  <a:srgbClr val="030905"/>
                </a:solidFill>
                <a:latin typeface="Times New Roman" pitchFamily="18" charset="0"/>
                <a:ea typeface="標楷體" pitchFamily="65" charset="-120"/>
                <a:cs typeface="Times New Roman" pitchFamily="18" charset="0"/>
              </a:rPr>
              <a:t>年開始推動全球結核病防治</a:t>
            </a:r>
            <a:r>
              <a:rPr lang="en-US" altLang="zh-TW" sz="2000" dirty="0">
                <a:solidFill>
                  <a:srgbClr val="030905"/>
                </a:solidFill>
                <a:latin typeface="Times New Roman" pitchFamily="18" charset="0"/>
                <a:ea typeface="標楷體" pitchFamily="65" charset="-120"/>
                <a:cs typeface="Times New Roman" pitchFamily="18" charset="0"/>
              </a:rPr>
              <a:t>10</a:t>
            </a:r>
            <a:r>
              <a:rPr lang="zh-TW" altLang="en-US" sz="2000" dirty="0">
                <a:solidFill>
                  <a:srgbClr val="030905"/>
                </a:solidFill>
                <a:latin typeface="Times New Roman" pitchFamily="18" charset="0"/>
                <a:ea typeface="標楷體" pitchFamily="65" charset="-120"/>
                <a:cs typeface="Times New Roman" pitchFamily="18" charset="0"/>
              </a:rPr>
              <a:t>年減半計畫，其中一項重要的工作就是</a:t>
            </a:r>
            <a:r>
              <a:rPr lang="zh-TW" altLang="en-US" sz="2000" dirty="0">
                <a:solidFill>
                  <a:srgbClr val="FF0000"/>
                </a:solidFill>
                <a:latin typeface="Times New Roman" pitchFamily="18" charset="0"/>
                <a:ea typeface="標楷體" pitchFamily="65" charset="-120"/>
                <a:cs typeface="Times New Roman" pitchFamily="18" charset="0"/>
              </a:rPr>
              <a:t>提高痰抹片結核菌抗酸性染色的敏感性</a:t>
            </a:r>
            <a:r>
              <a:rPr lang="zh-TW" altLang="en-US" sz="2000" dirty="0">
                <a:solidFill>
                  <a:srgbClr val="030905"/>
                </a:solidFill>
                <a:latin typeface="Times New Roman" pitchFamily="18" charset="0"/>
                <a:ea typeface="標楷體" pitchFamily="65" charset="-120"/>
                <a:cs typeface="Times New Roman" pitchFamily="18" charset="0"/>
              </a:rPr>
              <a:t>。</a:t>
            </a:r>
          </a:p>
          <a:p>
            <a:pPr lvl="1" indent="-457200" fontAlgn="base">
              <a:spcBef>
                <a:spcPts val="600"/>
              </a:spcBef>
              <a:spcAft>
                <a:spcPct val="0"/>
              </a:spcAft>
              <a:buFont typeface="Wingdings" pitchFamily="2" charset="2"/>
              <a:buChar char="u"/>
              <a:defRPr/>
            </a:pPr>
            <a:r>
              <a:rPr lang="zh-TW" altLang="en-US" sz="2000" dirty="0">
                <a:solidFill>
                  <a:srgbClr val="030905"/>
                </a:solidFill>
                <a:latin typeface="Times New Roman" pitchFamily="18" charset="0"/>
                <a:ea typeface="標楷體" pitchFamily="65" charset="-120"/>
                <a:cs typeface="Times New Roman" pitchFamily="18" charset="0"/>
              </a:rPr>
              <a:t>根據世界衛生組織規定每片痰液抹片必須觀看</a:t>
            </a:r>
            <a:r>
              <a:rPr lang="en-US" altLang="zh-TW" sz="2000" dirty="0">
                <a:solidFill>
                  <a:srgbClr val="FF0000"/>
                </a:solidFill>
                <a:latin typeface="Times New Roman" pitchFamily="18" charset="0"/>
                <a:ea typeface="標楷體" pitchFamily="65" charset="-120"/>
                <a:cs typeface="Times New Roman" pitchFamily="18" charset="0"/>
              </a:rPr>
              <a:t>300</a:t>
            </a:r>
            <a:r>
              <a:rPr lang="zh-TW" altLang="en-US" sz="2000" dirty="0">
                <a:solidFill>
                  <a:srgbClr val="FF0000"/>
                </a:solidFill>
                <a:latin typeface="Times New Roman" pitchFamily="18" charset="0"/>
                <a:ea typeface="標楷體" pitchFamily="65" charset="-120"/>
                <a:cs typeface="Times New Roman" pitchFamily="18" charset="0"/>
              </a:rPr>
              <a:t>個視野，時間超過</a:t>
            </a:r>
            <a:r>
              <a:rPr lang="en-US" altLang="zh-TW" sz="2000" dirty="0">
                <a:solidFill>
                  <a:srgbClr val="FF0000"/>
                </a:solidFill>
                <a:latin typeface="Times New Roman" pitchFamily="18" charset="0"/>
                <a:ea typeface="標楷體" pitchFamily="65" charset="-120"/>
                <a:cs typeface="Times New Roman" pitchFamily="18" charset="0"/>
              </a:rPr>
              <a:t>20</a:t>
            </a:r>
            <a:r>
              <a:rPr lang="zh-TW" altLang="en-US" sz="2000" dirty="0">
                <a:solidFill>
                  <a:srgbClr val="FF0000"/>
                </a:solidFill>
                <a:latin typeface="Times New Roman" pitchFamily="18" charset="0"/>
                <a:ea typeface="標楷體" pitchFamily="65" charset="-120"/>
                <a:cs typeface="Times New Roman" pitchFamily="18" charset="0"/>
              </a:rPr>
              <a:t>分鐘</a:t>
            </a:r>
            <a:r>
              <a:rPr lang="zh-TW" altLang="en-US" sz="2000" dirty="0">
                <a:solidFill>
                  <a:srgbClr val="030905"/>
                </a:solidFill>
                <a:latin typeface="Times New Roman" pitchFamily="18" charset="0"/>
                <a:ea typeface="標楷體" pitchFamily="65" charset="-120"/>
                <a:cs typeface="Times New Roman" pitchFamily="18" charset="0"/>
              </a:rPr>
              <a:t>。每個醫檢師一天只能看上</a:t>
            </a:r>
            <a:r>
              <a:rPr lang="en-US" altLang="zh-TW" sz="2000" dirty="0">
                <a:solidFill>
                  <a:srgbClr val="030905"/>
                </a:solidFill>
                <a:latin typeface="Times New Roman" pitchFamily="18" charset="0"/>
                <a:ea typeface="標楷體" pitchFamily="65" charset="-120"/>
                <a:cs typeface="Times New Roman" pitchFamily="18" charset="0"/>
              </a:rPr>
              <a:t>20~30</a:t>
            </a:r>
            <a:r>
              <a:rPr lang="zh-TW" altLang="en-US" sz="2000" dirty="0">
                <a:solidFill>
                  <a:srgbClr val="030905"/>
                </a:solidFill>
                <a:latin typeface="Times New Roman" pitchFamily="18" charset="0"/>
                <a:ea typeface="標楷體" pitchFamily="65" charset="-120"/>
                <a:cs typeface="Times New Roman" pitchFamily="18" charset="0"/>
              </a:rPr>
              <a:t>片痰抹片，人事成本相當高；長時間的觀看也會影響到醫檢師的判斷。</a:t>
            </a:r>
            <a:endParaRPr lang="en-US" altLang="zh-TW" sz="2000" b="1" dirty="0">
              <a:solidFill>
                <a:srgbClr val="2D2D8A">
                  <a:lumMod val="75000"/>
                </a:srgbClr>
              </a:solidFill>
              <a:latin typeface="Times New Roman" pitchFamily="18" charset="0"/>
              <a:ea typeface="標楷體" pitchFamily="65" charset="-120"/>
              <a:cs typeface="Times New Roman" pitchFamily="18" charset="0"/>
            </a:endParaRPr>
          </a:p>
          <a:p>
            <a:pPr marL="360000" lvl="1" fontAlgn="base">
              <a:spcBef>
                <a:spcPts val="1200"/>
              </a:spcBef>
              <a:spcAft>
                <a:spcPct val="0"/>
              </a:spcAft>
              <a:defRPr/>
            </a:pPr>
            <a:r>
              <a:rPr lang="zh-TW" altLang="en-US" sz="2400" b="1" dirty="0">
                <a:solidFill>
                  <a:srgbClr val="2D2D8A">
                    <a:lumMod val="75000"/>
                  </a:srgbClr>
                </a:solidFill>
                <a:latin typeface="Times New Roman" pitchFamily="18" charset="0"/>
                <a:ea typeface="標楷體" pitchFamily="65" charset="-120"/>
                <a:cs typeface="Times New Roman" pitchFamily="18" charset="0"/>
              </a:rPr>
              <a:t>研究目的</a:t>
            </a:r>
            <a:endParaRPr lang="en-US" altLang="zh-TW" sz="2400" b="1" dirty="0">
              <a:solidFill>
                <a:srgbClr val="2D2D8A">
                  <a:lumMod val="75000"/>
                </a:srgbClr>
              </a:solidFill>
              <a:latin typeface="Times New Roman" pitchFamily="18" charset="0"/>
              <a:ea typeface="標楷體" pitchFamily="65" charset="-120"/>
              <a:cs typeface="Times New Roman" pitchFamily="18" charset="0"/>
            </a:endParaRPr>
          </a:p>
          <a:p>
            <a:pPr lvl="1" indent="-457200" fontAlgn="base">
              <a:spcBef>
                <a:spcPts val="1200"/>
              </a:spcBef>
              <a:spcAft>
                <a:spcPct val="0"/>
              </a:spcAft>
              <a:buFont typeface="Wingdings" pitchFamily="2" charset="2"/>
              <a:buChar char="u"/>
              <a:defRPr/>
            </a:pPr>
            <a:r>
              <a:rPr lang="zh-TW" altLang="zh-TW" sz="2000" dirty="0">
                <a:solidFill>
                  <a:srgbClr val="030905"/>
                </a:solidFill>
                <a:latin typeface="標楷體" pitchFamily="65" charset="-120"/>
                <a:ea typeface="標楷體" pitchFamily="65" charset="-120"/>
              </a:rPr>
              <a:t>我們系統的目標是希望能夠研發出一個</a:t>
            </a:r>
            <a:r>
              <a:rPr lang="zh-TW" altLang="zh-TW" sz="2000" dirty="0">
                <a:solidFill>
                  <a:srgbClr val="FF0000"/>
                </a:solidFill>
                <a:latin typeface="標楷體" pitchFamily="65" charset="-120"/>
                <a:ea typeface="標楷體" pitchFamily="65" charset="-120"/>
              </a:rPr>
              <a:t>具有高敏感性以及高準確性</a:t>
            </a:r>
            <a:r>
              <a:rPr lang="en-US" altLang="zh-TW" sz="2000" dirty="0">
                <a:solidFill>
                  <a:srgbClr val="FF0000"/>
                </a:solidFill>
                <a:latin typeface="標楷體" pitchFamily="65" charset="-120"/>
                <a:ea typeface="標楷體" pitchFamily="65" charset="-120"/>
              </a:rPr>
              <a:t/>
            </a:r>
            <a:br>
              <a:rPr lang="en-US" altLang="zh-TW" sz="2000" dirty="0">
                <a:solidFill>
                  <a:srgbClr val="FF0000"/>
                </a:solidFill>
                <a:latin typeface="標楷體" pitchFamily="65" charset="-120"/>
                <a:ea typeface="標楷體" pitchFamily="65" charset="-120"/>
              </a:rPr>
            </a:br>
            <a:r>
              <a:rPr lang="zh-TW" altLang="zh-TW" sz="2000" dirty="0">
                <a:solidFill>
                  <a:srgbClr val="FF0000"/>
                </a:solidFill>
                <a:latin typeface="標楷體" pitchFamily="65" charset="-120"/>
                <a:ea typeface="標楷體" pitchFamily="65" charset="-120"/>
              </a:rPr>
              <a:t>的</a:t>
            </a:r>
            <a:r>
              <a:rPr lang="zh-TW" altLang="en-US" sz="2000" dirty="0">
                <a:solidFill>
                  <a:srgbClr val="FF0000"/>
                </a:solidFill>
                <a:latin typeface="標楷體" pitchFamily="65" charset="-120"/>
                <a:ea typeface="標楷體" pitchFamily="65" charset="-120"/>
              </a:rPr>
              <a:t>全</a:t>
            </a:r>
            <a:r>
              <a:rPr lang="zh-TW" altLang="zh-TW" sz="2000" dirty="0">
                <a:solidFill>
                  <a:srgbClr val="FF0000"/>
                </a:solidFill>
                <a:latin typeface="標楷體" pitchFamily="65" charset="-120"/>
                <a:ea typeface="標楷體" pitchFamily="65" charset="-120"/>
              </a:rPr>
              <a:t>自動</a:t>
            </a:r>
            <a:r>
              <a:rPr lang="zh-TW" altLang="en-US" sz="2000" dirty="0">
                <a:solidFill>
                  <a:srgbClr val="FF0000"/>
                </a:solidFill>
                <a:latin typeface="標楷體" pitchFamily="65" charset="-120"/>
                <a:ea typeface="標楷體" pitchFamily="65" charset="-120"/>
              </a:rPr>
              <a:t>結核菌判讀</a:t>
            </a:r>
            <a:r>
              <a:rPr lang="zh-TW" altLang="zh-TW" sz="2000" dirty="0">
                <a:solidFill>
                  <a:srgbClr val="FF0000"/>
                </a:solidFill>
                <a:latin typeface="標楷體" pitchFamily="65" charset="-120"/>
                <a:ea typeface="標楷體" pitchFamily="65" charset="-120"/>
              </a:rPr>
              <a:t>系統</a:t>
            </a:r>
            <a:r>
              <a:rPr lang="zh-TW" altLang="zh-TW" sz="2000" dirty="0">
                <a:solidFill>
                  <a:srgbClr val="030905"/>
                </a:solidFill>
                <a:latin typeface="標楷體" pitchFamily="65" charset="-120"/>
                <a:ea typeface="標楷體" pitchFamily="65" charset="-120"/>
              </a:rPr>
              <a:t>，輔助醫檢師在臨床上的判斷並且減少其</a:t>
            </a:r>
            <a:r>
              <a:rPr lang="zh-TW" altLang="en-US" sz="2000" dirty="0">
                <a:solidFill>
                  <a:srgbClr val="030905"/>
                </a:solidFill>
                <a:latin typeface="標楷體" pitchFamily="65" charset="-120"/>
                <a:ea typeface="標楷體" pitchFamily="65" charset="-120"/>
              </a:rPr>
              <a:t>  </a:t>
            </a:r>
            <a:r>
              <a:rPr lang="zh-TW" altLang="zh-TW" sz="2000" dirty="0">
                <a:solidFill>
                  <a:srgbClr val="030905"/>
                </a:solidFill>
                <a:latin typeface="標楷體" pitchFamily="65" charset="-120"/>
                <a:ea typeface="標楷體" pitchFamily="65" charset="-120"/>
              </a:rPr>
              <a:t>工作量，提升工作效率</a:t>
            </a:r>
            <a:r>
              <a:rPr lang="zh-TW" altLang="en-US" sz="2000" dirty="0">
                <a:solidFill>
                  <a:srgbClr val="030905"/>
                </a:solidFill>
                <a:latin typeface="標楷體" pitchFamily="65" charset="-120"/>
                <a:ea typeface="標楷體" pitchFamily="65" charset="-120"/>
              </a:rPr>
              <a:t>，並提供資料庫供醫檢師查看</a:t>
            </a:r>
            <a:r>
              <a:rPr lang="zh-TW" altLang="zh-TW" sz="2000" dirty="0">
                <a:solidFill>
                  <a:srgbClr val="030905"/>
                </a:solidFill>
                <a:latin typeface="標楷體" pitchFamily="65" charset="-120"/>
                <a:ea typeface="標楷體" pitchFamily="65" charset="-120"/>
              </a:rPr>
              <a:t>。</a:t>
            </a:r>
            <a:endParaRPr lang="en-US" altLang="zh-TW" sz="2400" b="1" dirty="0">
              <a:solidFill>
                <a:srgbClr val="2D2D8A">
                  <a:lumMod val="75000"/>
                </a:srgbClr>
              </a:solidFill>
              <a:latin typeface="Times New Roman" pitchFamily="18" charset="0"/>
              <a:ea typeface="標楷體" pitchFamily="65" charset="-120"/>
              <a:cs typeface="Times New Roman" pitchFamily="18" charset="0"/>
            </a:endParaRPr>
          </a:p>
        </p:txBody>
      </p:sp>
      <p:sp>
        <p:nvSpPr>
          <p:cNvPr id="8196"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fld id="{83A51216-82A5-4290-BA9F-91058122054D}" type="slidenum">
              <a:rPr lang="en-US" altLang="zh-CN">
                <a:solidFill>
                  <a:srgbClr val="000000"/>
                </a:solidFill>
              </a:rPr>
              <a:pPr eaLnBrk="1" hangingPunct="1"/>
              <a:t>5</a:t>
            </a:fld>
            <a:endParaRPr lang="en-US" altLang="zh-CN">
              <a:solidFill>
                <a:srgbClr val="000000"/>
              </a:solidFill>
            </a:endParaRPr>
          </a:p>
        </p:txBody>
      </p:sp>
    </p:spTree>
    <p:extLst>
      <p:ext uri="{BB962C8B-B14F-4D97-AF65-F5344CB8AC3E}">
        <p14:creationId xmlns:p14="http://schemas.microsoft.com/office/powerpoint/2010/main" val="34186327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kern="1200" dirty="0"/>
              <a:t>Growth Parameters</a:t>
            </a:r>
            <a:r>
              <a:rPr lang="en-US" altLang="zh-TW" sz="3200" dirty="0"/>
              <a:t> Measurement – </a:t>
            </a:r>
            <a:r>
              <a:rPr lang="en-US" altLang="zh-TW" sz="3200" dirty="0" smtClean="0"/>
              <a:t>Measurement</a:t>
            </a:r>
            <a:endParaRPr lang="zh-TW" altLang="en-US" sz="3200" dirty="0"/>
          </a:p>
        </p:txBody>
      </p:sp>
      <p:sp>
        <p:nvSpPr>
          <p:cNvPr id="5" name="內容版面配置區 4"/>
          <p:cNvSpPr>
            <a:spLocks noGrp="1"/>
          </p:cNvSpPr>
          <p:nvPr>
            <p:ph idx="1"/>
          </p:nvPr>
        </p:nvSpPr>
        <p:spPr>
          <a:xfrm>
            <a:off x="1163783" y="1591773"/>
            <a:ext cx="10789036" cy="1863808"/>
          </a:xfrm>
        </p:spPr>
        <p:txBody>
          <a:bodyPr/>
          <a:lstStyle/>
          <a:p>
            <a:r>
              <a:rPr lang="en-US" altLang="zh-TW" b="1" u="sng" dirty="0" smtClean="0"/>
              <a:t>CRL Measurement</a:t>
            </a:r>
          </a:p>
          <a:p>
            <a:pPr lvl="1"/>
            <a:r>
              <a:rPr lang="en-US" altLang="zh-TW" dirty="0"/>
              <a:t>With the pre-defined feature points on the initial shape model, we calculated the CRL in two ways. </a:t>
            </a:r>
            <a:endParaRPr lang="en-US" altLang="zh-TW" dirty="0" smtClean="0"/>
          </a:p>
          <a:p>
            <a:pPr marL="914400" lvl="1" indent="-457200">
              <a:buFont typeface="+mj-lt"/>
              <a:buAutoNum type="arabicPeriod"/>
            </a:pPr>
            <a:r>
              <a:rPr lang="en-US" altLang="zh-TW" dirty="0"/>
              <a:t>the distance between the crown and the rump </a:t>
            </a:r>
            <a:r>
              <a:rPr lang="en-US" altLang="zh-TW" dirty="0" smtClean="0"/>
              <a:t>point</a:t>
            </a:r>
          </a:p>
          <a:p>
            <a:pPr marL="914400" lvl="1" indent="-457200">
              <a:buFont typeface="+mj-lt"/>
              <a:buAutoNum type="arabicPeriod"/>
            </a:pPr>
            <a:r>
              <a:rPr lang="en-US" altLang="zh-TW" dirty="0"/>
              <a:t>the sum of the maximal length of these two models individually </a:t>
            </a:r>
            <a:endParaRPr lang="zh-TW" altLang="en-US" b="1" u="sng"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27</a:t>
            </a:r>
            <a:endParaRPr lang="zh-TW" altLang="en-US" sz="1400" b="1" dirty="0">
              <a:solidFill>
                <a:srgbClr val="003399"/>
              </a:solidFill>
              <a:latin typeface="Arial" charset="0"/>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5748" y="3682192"/>
            <a:ext cx="8406957" cy="2815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50381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kern="1200" dirty="0"/>
              <a:t>Growth Parameters</a:t>
            </a:r>
            <a:r>
              <a:rPr lang="en-US" altLang="zh-TW" dirty="0"/>
              <a:t> Measurement – Measurement</a:t>
            </a:r>
            <a:endParaRPr lang="zh-TW" altLang="en-US" dirty="0"/>
          </a:p>
        </p:txBody>
      </p:sp>
      <p:sp>
        <p:nvSpPr>
          <p:cNvPr id="4" name="內容版面配置區 4"/>
          <p:cNvSpPr>
            <a:spLocks noGrp="1"/>
          </p:cNvSpPr>
          <p:nvPr>
            <p:ph idx="1"/>
          </p:nvPr>
        </p:nvSpPr>
        <p:spPr>
          <a:xfrm>
            <a:off x="1163783" y="1591773"/>
            <a:ext cx="10789036" cy="2321008"/>
          </a:xfrm>
        </p:spPr>
        <p:txBody>
          <a:bodyPr/>
          <a:lstStyle/>
          <a:p>
            <a:r>
              <a:rPr lang="en-US" altLang="zh-TW" b="1" u="sng" dirty="0" smtClean="0"/>
              <a:t>Measurement </a:t>
            </a:r>
            <a:r>
              <a:rPr lang="en-US" altLang="zh-TW" b="1" u="sng" dirty="0"/>
              <a:t>of Bilateral parietal Diameter (BPD), Head Circumference (HC), and Abdominal Circumference (AC) </a:t>
            </a:r>
            <a:endParaRPr lang="en-US" altLang="zh-TW" b="1" u="sng" dirty="0" smtClean="0"/>
          </a:p>
        </p:txBody>
      </p:sp>
      <p:pic>
        <p:nvPicPr>
          <p:cNvPr id="24578" name="Picture 2" descr="N:\碩論文件&amp;ppt\Figures\Measurement\H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4093" y="4563749"/>
            <a:ext cx="3759200" cy="1590675"/>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N:\碩論文件&amp;ppt\Figures\Measurement\Result_Sa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6676" y="2709865"/>
            <a:ext cx="3556000" cy="143827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N:\碩論文件&amp;ppt\Figures\Measurement\BPD+H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4093" y="2709863"/>
            <a:ext cx="3733800" cy="1524000"/>
          </a:xfrm>
          <a:prstGeom prst="rect">
            <a:avLst/>
          </a:prstGeom>
          <a:noFill/>
          <a:extLst>
            <a:ext uri="{909E8E84-426E-40DD-AFC4-6F175D3DCCD1}">
              <a14:hiddenFill xmlns:a14="http://schemas.microsoft.com/office/drawing/2010/main">
                <a:solidFill>
                  <a:srgbClr val="FFFFFF"/>
                </a:solidFill>
              </a14:hiddenFill>
            </a:ext>
          </a:extLst>
        </p:spPr>
      </p:pic>
      <p:sp>
        <p:nvSpPr>
          <p:cNvPr id="5" name="橢圓 4"/>
          <p:cNvSpPr/>
          <p:nvPr/>
        </p:nvSpPr>
        <p:spPr bwMode="auto">
          <a:xfrm rot="1567575">
            <a:off x="7082507" y="2998982"/>
            <a:ext cx="1267033" cy="991555"/>
          </a:xfrm>
          <a:prstGeom prst="ellipse">
            <a:avLst/>
          </a:prstGeom>
          <a:noFill/>
          <a:ln w="19050">
            <a:solidFill>
              <a:srgbClr val="C00000"/>
            </a:solidFill>
            <a:prstDash val="dash"/>
          </a:ln>
          <a:effectLst/>
          <a:ex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
        <p:nvSpPr>
          <p:cNvPr id="9" name="橢圓 8"/>
          <p:cNvSpPr/>
          <p:nvPr/>
        </p:nvSpPr>
        <p:spPr bwMode="auto">
          <a:xfrm>
            <a:off x="7164903" y="5060430"/>
            <a:ext cx="1301116" cy="904436"/>
          </a:xfrm>
          <a:prstGeom prst="ellipse">
            <a:avLst/>
          </a:prstGeom>
          <a:noFill/>
          <a:ln w="19050">
            <a:solidFill>
              <a:srgbClr val="C00000"/>
            </a:solidFill>
            <a:prstDash val="dash"/>
          </a:ln>
          <a:effectLst/>
          <a:ex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cxnSp>
        <p:nvCxnSpPr>
          <p:cNvPr id="7" name="直線單箭頭接點 6"/>
          <p:cNvCxnSpPr>
            <a:stCxn id="5" idx="2"/>
            <a:endCxn id="5" idx="6"/>
          </p:cNvCxnSpPr>
          <p:nvPr/>
        </p:nvCxnSpPr>
        <p:spPr bwMode="auto">
          <a:xfrm>
            <a:off x="7147236" y="3285532"/>
            <a:ext cx="1137575" cy="418454"/>
          </a:xfrm>
          <a:prstGeom prst="straightConnector1">
            <a:avLst/>
          </a:prstGeom>
          <a:solidFill>
            <a:schemeClr val="bg2"/>
          </a:solidFill>
          <a:ln w="12700" cap="flat" cmpd="sng" algn="ctr">
            <a:solidFill>
              <a:srgbClr val="99CC00"/>
            </a:solidFill>
            <a:prstDash val="dash"/>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文字方塊 13"/>
          <p:cNvSpPr txBox="1"/>
          <p:nvPr/>
        </p:nvSpPr>
        <p:spPr>
          <a:xfrm>
            <a:off x="7426746" y="2720495"/>
            <a:ext cx="793897" cy="338554"/>
          </a:xfrm>
          <a:prstGeom prst="rect">
            <a:avLst/>
          </a:prstGeom>
          <a:noFill/>
        </p:spPr>
        <p:txBody>
          <a:bodyPr wrap="square" rtlCol="0">
            <a:spAutoFit/>
          </a:bodyPr>
          <a:lstStyle/>
          <a:p>
            <a:pPr algn="r" fontAlgn="base">
              <a:spcBef>
                <a:spcPct val="0"/>
              </a:spcBef>
              <a:spcAft>
                <a:spcPct val="0"/>
              </a:spcAft>
            </a:pPr>
            <a:r>
              <a:rPr lang="en-US" altLang="zh-TW" sz="1600" b="1" dirty="0" smtClean="0">
                <a:solidFill>
                  <a:srgbClr val="FF0000"/>
                </a:solidFill>
              </a:rPr>
              <a:t>HC</a:t>
            </a:r>
            <a:endParaRPr lang="zh-TW" altLang="en-US" sz="1600" b="1" dirty="0">
              <a:solidFill>
                <a:srgbClr val="FF0000"/>
              </a:solidFill>
            </a:endParaRPr>
          </a:p>
        </p:txBody>
      </p:sp>
      <p:sp>
        <p:nvSpPr>
          <p:cNvPr id="18" name="文字方塊 17"/>
          <p:cNvSpPr txBox="1"/>
          <p:nvPr/>
        </p:nvSpPr>
        <p:spPr>
          <a:xfrm>
            <a:off x="7613900" y="4700610"/>
            <a:ext cx="793897" cy="338554"/>
          </a:xfrm>
          <a:prstGeom prst="rect">
            <a:avLst/>
          </a:prstGeom>
          <a:noFill/>
        </p:spPr>
        <p:txBody>
          <a:bodyPr wrap="square" rtlCol="0">
            <a:spAutoFit/>
          </a:bodyPr>
          <a:lstStyle/>
          <a:p>
            <a:pPr algn="r" fontAlgn="base">
              <a:spcBef>
                <a:spcPct val="0"/>
              </a:spcBef>
              <a:spcAft>
                <a:spcPct val="0"/>
              </a:spcAft>
            </a:pPr>
            <a:r>
              <a:rPr lang="en-US" altLang="zh-TW" sz="1600" b="1" dirty="0" smtClean="0">
                <a:solidFill>
                  <a:srgbClr val="FF0000"/>
                </a:solidFill>
              </a:rPr>
              <a:t>AC</a:t>
            </a:r>
            <a:endParaRPr lang="zh-TW" altLang="en-US" sz="1600" b="1" dirty="0">
              <a:solidFill>
                <a:srgbClr val="FF0000"/>
              </a:solidFill>
            </a:endParaRPr>
          </a:p>
        </p:txBody>
      </p:sp>
      <p:sp>
        <p:nvSpPr>
          <p:cNvPr id="19" name="文字方塊 18"/>
          <p:cNvSpPr txBox="1"/>
          <p:nvPr/>
        </p:nvSpPr>
        <p:spPr>
          <a:xfrm>
            <a:off x="6181061" y="3042172"/>
            <a:ext cx="929235" cy="338554"/>
          </a:xfrm>
          <a:prstGeom prst="rect">
            <a:avLst/>
          </a:prstGeom>
          <a:noFill/>
        </p:spPr>
        <p:txBody>
          <a:bodyPr wrap="square" rtlCol="0">
            <a:spAutoFit/>
          </a:bodyPr>
          <a:lstStyle/>
          <a:p>
            <a:pPr algn="r" fontAlgn="base">
              <a:spcBef>
                <a:spcPct val="0"/>
              </a:spcBef>
              <a:spcAft>
                <a:spcPct val="0"/>
              </a:spcAft>
            </a:pPr>
            <a:r>
              <a:rPr lang="en-US" altLang="zh-TW" sz="1600" b="1" dirty="0" smtClean="0">
                <a:solidFill>
                  <a:srgbClr val="99CC00"/>
                </a:solidFill>
              </a:rPr>
              <a:t>BPD</a:t>
            </a:r>
            <a:endParaRPr lang="zh-TW" altLang="en-US" sz="1600" b="1" dirty="0">
              <a:solidFill>
                <a:srgbClr val="99CC00"/>
              </a:solidFill>
            </a:endParaRPr>
          </a:p>
        </p:txBody>
      </p:sp>
    </p:spTree>
    <p:extLst>
      <p:ext uri="{BB962C8B-B14F-4D97-AF65-F5344CB8AC3E}">
        <p14:creationId xmlns:p14="http://schemas.microsoft.com/office/powerpoint/2010/main" val="21544840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r"/>
            <a:r>
              <a:rPr lang="en-US" altLang="zh-TW" cap="none" dirty="0" smtClean="0"/>
              <a:t>Experimental Results &amp; Discussion</a:t>
            </a:r>
            <a:endParaRPr lang="zh-TW" altLang="en-US" cap="none" dirty="0"/>
          </a:p>
        </p:txBody>
      </p:sp>
      <p:sp>
        <p:nvSpPr>
          <p:cNvPr id="8" name="矩形 7"/>
          <p:cNvSpPr/>
          <p:nvPr/>
        </p:nvSpPr>
        <p:spPr bwMode="auto">
          <a:xfrm>
            <a:off x="1828802" y="6262258"/>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12926657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kern="1200" dirty="0" smtClean="0"/>
              <a:t>Experimental Results</a:t>
            </a:r>
            <a:endParaRPr lang="zh-TW" altLang="en-US" dirty="0"/>
          </a:p>
        </p:txBody>
      </p:sp>
      <p:sp>
        <p:nvSpPr>
          <p:cNvPr id="4" name="內容版面配置區 4"/>
          <p:cNvSpPr>
            <a:spLocks noGrp="1"/>
          </p:cNvSpPr>
          <p:nvPr>
            <p:ph idx="1"/>
          </p:nvPr>
        </p:nvSpPr>
        <p:spPr>
          <a:xfrm>
            <a:off x="1163783" y="1591773"/>
            <a:ext cx="10789036" cy="2321008"/>
          </a:xfrm>
        </p:spPr>
        <p:txBody>
          <a:bodyPr/>
          <a:lstStyle/>
          <a:p>
            <a:r>
              <a:rPr lang="en-US" altLang="zh-TW" b="1" u="sng" dirty="0"/>
              <a:t>Experimental Data Descriptions </a:t>
            </a:r>
            <a:endParaRPr lang="en-US" altLang="zh-TW" b="1" u="sng" dirty="0" smtClean="0"/>
          </a:p>
          <a:p>
            <a:pPr lvl="1">
              <a:buFont typeface="Wingdings" panose="05000000000000000000" pitchFamily="2" charset="2"/>
              <a:buChar char="ü"/>
            </a:pPr>
            <a:r>
              <a:rPr lang="en-US" altLang="zh-TW" b="1" dirty="0">
                <a:solidFill>
                  <a:schemeClr val="tx1">
                    <a:lumMod val="60000"/>
                    <a:lumOff val="40000"/>
                  </a:schemeClr>
                </a:solidFill>
              </a:rPr>
              <a:t>Dataset 1 : 2-D images used in clinical manual </a:t>
            </a:r>
            <a:r>
              <a:rPr lang="en-US" altLang="zh-TW" b="1" dirty="0" smtClean="0">
                <a:solidFill>
                  <a:schemeClr val="tx1">
                    <a:lumMod val="60000"/>
                    <a:lumOff val="40000"/>
                  </a:schemeClr>
                </a:solidFill>
              </a:rPr>
              <a:t>measurement</a:t>
            </a:r>
          </a:p>
          <a:p>
            <a:pPr lvl="2">
              <a:buFont typeface="Arial" panose="020B0604020202020204" pitchFamily="34" charset="0"/>
              <a:buChar char="•"/>
            </a:pPr>
            <a:r>
              <a:rPr lang="en-US" altLang="zh-TW" dirty="0" smtClean="0">
                <a:solidFill>
                  <a:schemeClr val="tx1"/>
                </a:solidFill>
              </a:rPr>
              <a:t>Image Size: 800 x 600 pixels</a:t>
            </a:r>
          </a:p>
          <a:p>
            <a:pPr lvl="1">
              <a:buFont typeface="Wingdings" panose="05000000000000000000" pitchFamily="2" charset="2"/>
              <a:buChar char="ü"/>
            </a:pPr>
            <a:r>
              <a:rPr lang="en-US" altLang="zh-TW" b="1" dirty="0" smtClean="0">
                <a:solidFill>
                  <a:schemeClr val="tx1">
                    <a:lumMod val="60000"/>
                    <a:lumOff val="40000"/>
                  </a:schemeClr>
                </a:solidFill>
              </a:rPr>
              <a:t>Dataset </a:t>
            </a:r>
            <a:r>
              <a:rPr lang="en-US" altLang="zh-TW" b="1" dirty="0">
                <a:solidFill>
                  <a:schemeClr val="tx1">
                    <a:lumMod val="60000"/>
                    <a:lumOff val="40000"/>
                  </a:schemeClr>
                </a:solidFill>
              </a:rPr>
              <a:t>2 : result images of automatic MSP detections </a:t>
            </a:r>
            <a:endParaRPr lang="en-US" altLang="zh-TW" b="1" dirty="0" smtClean="0">
              <a:solidFill>
                <a:schemeClr val="tx1">
                  <a:lumMod val="60000"/>
                  <a:lumOff val="40000"/>
                </a:schemeClr>
              </a:solidFill>
            </a:endParaRPr>
          </a:p>
          <a:p>
            <a:pPr lvl="2">
              <a:buFont typeface="Arial" panose="020B0604020202020204" pitchFamily="34" charset="0"/>
              <a:buChar char="•"/>
            </a:pPr>
            <a:r>
              <a:rPr lang="en-US" altLang="zh-TW" dirty="0" smtClean="0">
                <a:solidFill>
                  <a:schemeClr val="tx1"/>
                </a:solidFill>
              </a:rPr>
              <a:t>Image Size: ~250 x 150 pixels</a:t>
            </a:r>
          </a:p>
          <a:p>
            <a:pPr lvl="2">
              <a:buFont typeface="Arial" panose="020B0604020202020204" pitchFamily="34" charset="0"/>
              <a:buChar char="•"/>
            </a:pPr>
            <a:r>
              <a:rPr lang="en-US" altLang="zh-TW" dirty="0" smtClean="0">
                <a:solidFill>
                  <a:schemeClr val="tx1"/>
                </a:solidFill>
              </a:rPr>
              <a:t>Constructed by 3-D volume images</a:t>
            </a:r>
            <a:endParaRPr lang="en-US" altLang="zh-TW" dirty="0">
              <a:solidFill>
                <a:schemeClr val="tx1"/>
              </a:solidFill>
            </a:endParaRPr>
          </a:p>
          <a:p>
            <a:endParaRPr lang="en-US" altLang="zh-TW" b="1" u="sng" dirty="0" smtClean="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5776" y="3763582"/>
            <a:ext cx="8033488" cy="3094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0336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kern="1200" dirty="0" smtClean="0"/>
              <a:t>Experimental Results</a:t>
            </a:r>
            <a:endParaRPr lang="zh-TW" altLang="en-US" dirty="0"/>
          </a:p>
        </p:txBody>
      </p:sp>
      <p:sp>
        <p:nvSpPr>
          <p:cNvPr id="4" name="內容版面配置區 4"/>
          <p:cNvSpPr>
            <a:spLocks noGrp="1"/>
          </p:cNvSpPr>
          <p:nvPr>
            <p:ph idx="1"/>
          </p:nvPr>
        </p:nvSpPr>
        <p:spPr>
          <a:xfrm>
            <a:off x="1163783" y="1591773"/>
            <a:ext cx="10789036" cy="2204050"/>
          </a:xfrm>
        </p:spPr>
        <p:txBody>
          <a:bodyPr/>
          <a:lstStyle/>
          <a:p>
            <a:r>
              <a:rPr lang="en-US" altLang="zh-TW" b="1" u="sng" dirty="0" smtClean="0"/>
              <a:t>NT Segmentation</a:t>
            </a:r>
          </a:p>
          <a:p>
            <a:pPr lvl="1">
              <a:buFont typeface="Wingdings" panose="05000000000000000000" pitchFamily="2" charset="2"/>
              <a:buChar char="ü"/>
            </a:pPr>
            <a:r>
              <a:rPr lang="en-US" altLang="zh-TW" dirty="0" smtClean="0">
                <a:solidFill>
                  <a:schemeClr val="tx1">
                    <a:lumMod val="60000"/>
                    <a:lumOff val="40000"/>
                  </a:schemeClr>
                </a:solidFill>
              </a:rPr>
              <a:t>10 </a:t>
            </a:r>
            <a:r>
              <a:rPr lang="en-US" altLang="zh-TW" dirty="0">
                <a:solidFill>
                  <a:schemeClr val="tx1">
                    <a:lumMod val="60000"/>
                    <a:lumOff val="40000"/>
                  </a:schemeClr>
                </a:solidFill>
              </a:rPr>
              <a:t>images from Dataset 1 </a:t>
            </a:r>
            <a:r>
              <a:rPr lang="en-US" altLang="zh-TW" dirty="0" smtClean="0">
                <a:solidFill>
                  <a:schemeClr val="tx1">
                    <a:lumMod val="60000"/>
                    <a:lumOff val="40000"/>
                  </a:schemeClr>
                </a:solidFill>
              </a:rPr>
              <a:t>and Dataset 2 </a:t>
            </a:r>
            <a:endParaRPr lang="en-US" altLang="zh-TW" dirty="0">
              <a:solidFill>
                <a:schemeClr val="tx1">
                  <a:lumMod val="60000"/>
                  <a:lumOff val="40000"/>
                </a:schemeClr>
              </a:solidFill>
            </a:endParaRPr>
          </a:p>
          <a:p>
            <a:endParaRPr lang="en-US" altLang="zh-TW" b="1" u="sng" dirty="0" smtClean="0"/>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155" y="2552813"/>
            <a:ext cx="8536172" cy="3662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0812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kern="1200" dirty="0" smtClean="0"/>
              <a:t>Experimental Results</a:t>
            </a:r>
            <a:endParaRPr lang="zh-TW" altLang="en-US" dirty="0"/>
          </a:p>
        </p:txBody>
      </p:sp>
      <p:sp>
        <p:nvSpPr>
          <p:cNvPr id="4" name="內容版面配置區 4"/>
          <p:cNvSpPr>
            <a:spLocks noGrp="1"/>
          </p:cNvSpPr>
          <p:nvPr>
            <p:ph idx="1"/>
          </p:nvPr>
        </p:nvSpPr>
        <p:spPr>
          <a:xfrm>
            <a:off x="1163783" y="1591773"/>
            <a:ext cx="10789036" cy="2204050"/>
          </a:xfrm>
        </p:spPr>
        <p:txBody>
          <a:bodyPr/>
          <a:lstStyle/>
          <a:p>
            <a:r>
              <a:rPr lang="en-US" altLang="zh-TW" b="1" u="sng" dirty="0" smtClean="0"/>
              <a:t>NTT Measurement</a:t>
            </a:r>
          </a:p>
          <a:p>
            <a:pPr lvl="1">
              <a:buFont typeface="Wingdings" panose="05000000000000000000" pitchFamily="2" charset="2"/>
              <a:buChar char="ü"/>
            </a:pPr>
            <a:r>
              <a:rPr lang="en-US" altLang="zh-TW" dirty="0">
                <a:solidFill>
                  <a:schemeClr val="tx1">
                    <a:lumMod val="60000"/>
                    <a:lumOff val="40000"/>
                  </a:schemeClr>
                </a:solidFill>
              </a:rPr>
              <a:t>30 images from Dataset 1 </a:t>
            </a:r>
            <a:endParaRPr lang="en-US" altLang="zh-TW" dirty="0" smtClean="0">
              <a:solidFill>
                <a:schemeClr val="tx1">
                  <a:lumMod val="60000"/>
                  <a:lumOff val="40000"/>
                </a:schemeClr>
              </a:solidFill>
            </a:endParaRPr>
          </a:p>
          <a:p>
            <a:pPr lvl="2">
              <a:buFont typeface="Arial" panose="020B0604020202020204" pitchFamily="34" charset="0"/>
              <a:buChar char="•"/>
            </a:pPr>
            <a:r>
              <a:rPr lang="en-US" altLang="zh-TW" dirty="0" smtClean="0"/>
              <a:t>Three </a:t>
            </a:r>
            <a:r>
              <a:rPr lang="en-US" altLang="zh-TW" dirty="0"/>
              <a:t>experts measured NTT on </a:t>
            </a:r>
            <a:r>
              <a:rPr lang="en-US" altLang="zh-TW" dirty="0" smtClean="0"/>
              <a:t>these </a:t>
            </a:r>
            <a:r>
              <a:rPr lang="en-US" altLang="zh-TW" dirty="0"/>
              <a:t>30 </a:t>
            </a:r>
            <a:r>
              <a:rPr lang="en-US" altLang="zh-TW" dirty="0" smtClean="0"/>
              <a:t>images, </a:t>
            </a:r>
            <a:r>
              <a:rPr lang="en-US" altLang="zh-TW" dirty="0"/>
              <a:t>and we regarded the average value as the results of manual </a:t>
            </a:r>
            <a:r>
              <a:rPr lang="en-US" altLang="zh-TW" dirty="0" smtClean="0"/>
              <a:t>measurements, referred to as </a:t>
            </a:r>
            <a:r>
              <a:rPr lang="en-US" altLang="zh-TW" b="1" dirty="0" smtClean="0"/>
              <a:t>M1</a:t>
            </a:r>
            <a:r>
              <a:rPr lang="en-US" altLang="zh-TW" dirty="0" smtClean="0"/>
              <a:t>.</a:t>
            </a:r>
          </a:p>
          <a:p>
            <a:pPr lvl="2"/>
            <a:r>
              <a:rPr lang="en-US" altLang="zh-TW" dirty="0" smtClean="0"/>
              <a:t>Automatic measurement is applied on the </a:t>
            </a:r>
            <a:r>
              <a:rPr lang="en-US" altLang="zh-TW" dirty="0"/>
              <a:t>same 30 </a:t>
            </a:r>
            <a:r>
              <a:rPr lang="en-US" altLang="zh-TW" dirty="0" smtClean="0"/>
              <a:t>images, referred to as </a:t>
            </a:r>
            <a:r>
              <a:rPr lang="en-US" altLang="zh-TW" b="1" dirty="0" smtClean="0"/>
              <a:t>A1.</a:t>
            </a:r>
            <a:r>
              <a:rPr lang="en-US" altLang="zh-TW" dirty="0" smtClean="0"/>
              <a:t> </a:t>
            </a:r>
            <a:endParaRPr lang="en-US" altLang="zh-TW" b="1" u="sng" dirty="0" smtClean="0"/>
          </a:p>
          <a:p>
            <a:endParaRPr lang="en-US" altLang="zh-TW" b="1" u="sng" dirty="0" smtClean="0"/>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717" y="3561908"/>
            <a:ext cx="8326303" cy="3179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5557" y="3561911"/>
            <a:ext cx="4114800" cy="256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49952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Experimental Results</a:t>
            </a:r>
            <a:endParaRPr lang="zh-TW" altLang="en-US" sz="3200" dirty="0"/>
          </a:p>
        </p:txBody>
      </p:sp>
      <p:sp>
        <p:nvSpPr>
          <p:cNvPr id="5" name="內容版面配置區 4"/>
          <p:cNvSpPr>
            <a:spLocks noGrp="1"/>
          </p:cNvSpPr>
          <p:nvPr>
            <p:ph idx="1"/>
          </p:nvPr>
        </p:nvSpPr>
        <p:spPr>
          <a:xfrm>
            <a:off x="1163783" y="1593714"/>
            <a:ext cx="10789036" cy="5057957"/>
          </a:xfrm>
        </p:spPr>
        <p:txBody>
          <a:bodyPr/>
          <a:lstStyle/>
          <a:p>
            <a:r>
              <a:rPr lang="en-US" altLang="zh-TW" b="1" u="sng" dirty="0" smtClean="0"/>
              <a:t>Model-based Segmentation</a:t>
            </a:r>
          </a:p>
          <a:p>
            <a:pPr lvl="1"/>
            <a:r>
              <a:rPr lang="en-US" altLang="zh-TW" dirty="0" smtClean="0">
                <a:solidFill>
                  <a:schemeClr val="tx1">
                    <a:lumMod val="60000"/>
                    <a:lumOff val="40000"/>
                  </a:schemeClr>
                </a:solidFill>
              </a:rPr>
              <a:t>The </a:t>
            </a:r>
            <a:r>
              <a:rPr lang="en-US" altLang="zh-TW" dirty="0">
                <a:solidFill>
                  <a:schemeClr val="tx1">
                    <a:lumMod val="60000"/>
                    <a:lumOff val="40000"/>
                  </a:schemeClr>
                </a:solidFill>
              </a:rPr>
              <a:t>projected 2-D contour of segmentation results on the </a:t>
            </a:r>
            <a:r>
              <a:rPr lang="en-US" altLang="zh-TW" dirty="0" smtClean="0">
                <a:solidFill>
                  <a:schemeClr val="tx1">
                    <a:lumMod val="60000"/>
                    <a:lumOff val="40000"/>
                  </a:schemeClr>
                </a:solidFill>
              </a:rPr>
              <a:t>MSP.</a:t>
            </a:r>
            <a:endParaRPr lang="en-US" altLang="zh-TW" b="1" u="sng" dirty="0" smtClean="0">
              <a:solidFill>
                <a:schemeClr val="tx1">
                  <a:lumMod val="60000"/>
                  <a:lumOff val="40000"/>
                </a:schemeClr>
              </a:solidFill>
            </a:endParaRP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28</a:t>
            </a:r>
            <a:endParaRPr lang="zh-TW" altLang="en-US" sz="1400" b="1" dirty="0">
              <a:solidFill>
                <a:srgbClr val="003399"/>
              </a:solidFill>
              <a:latin typeface="Arial" charset="0"/>
            </a:endParaRPr>
          </a:p>
        </p:txBody>
      </p:sp>
      <p:pic>
        <p:nvPicPr>
          <p:cNvPr id="2253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352307" y="2453242"/>
            <a:ext cx="8394700" cy="2086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9899" y="4629393"/>
            <a:ext cx="3445981" cy="1500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2804" y="4412939"/>
            <a:ext cx="4724400"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52094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Discussion</a:t>
            </a:r>
            <a:endParaRPr lang="zh-TW" altLang="en-US" sz="3200" dirty="0"/>
          </a:p>
        </p:txBody>
      </p:sp>
      <p:sp>
        <p:nvSpPr>
          <p:cNvPr id="5" name="內容版面配置區 4"/>
          <p:cNvSpPr>
            <a:spLocks noGrp="1"/>
          </p:cNvSpPr>
          <p:nvPr>
            <p:ph idx="1"/>
          </p:nvPr>
        </p:nvSpPr>
        <p:spPr>
          <a:xfrm>
            <a:off x="1163783" y="1593714"/>
            <a:ext cx="10789036" cy="5057957"/>
          </a:xfrm>
        </p:spPr>
        <p:txBody>
          <a:bodyPr/>
          <a:lstStyle/>
          <a:p>
            <a:r>
              <a:rPr lang="en-US" altLang="zh-TW" dirty="0" smtClean="0"/>
              <a:t>MSP Detection</a:t>
            </a:r>
          </a:p>
          <a:p>
            <a:pPr lvl="1">
              <a:buSzPct val="100000"/>
              <a:buFont typeface="Wingdings" panose="05000000000000000000" pitchFamily="2" charset="2"/>
              <a:buChar char="Ø"/>
            </a:pPr>
            <a:r>
              <a:rPr lang="en-US" altLang="zh-TW" dirty="0" smtClean="0">
                <a:solidFill>
                  <a:schemeClr val="tx1">
                    <a:lumMod val="60000"/>
                    <a:lumOff val="40000"/>
                  </a:schemeClr>
                </a:solidFill>
              </a:rPr>
              <a:t>An automatic detection</a:t>
            </a:r>
            <a:r>
              <a:rPr lang="en-US" altLang="zh-TW" dirty="0"/>
              <a:t> </a:t>
            </a:r>
            <a:r>
              <a:rPr lang="en-US" altLang="zh-TW" dirty="0" smtClean="0"/>
              <a:t>provides a standard and convenient coordinate system for clinical observation.</a:t>
            </a:r>
          </a:p>
          <a:p>
            <a:pPr lvl="1">
              <a:buSzPct val="100000"/>
              <a:buFont typeface="Wingdings" panose="05000000000000000000" pitchFamily="2" charset="2"/>
              <a:buChar char="Ø"/>
            </a:pPr>
            <a:endParaRPr lang="en-US" altLang="zh-TW" dirty="0" smtClean="0">
              <a:solidFill>
                <a:schemeClr val="tx1">
                  <a:lumMod val="60000"/>
                  <a:lumOff val="40000"/>
                </a:schemeClr>
              </a:solidFill>
            </a:endParaRPr>
          </a:p>
          <a:p>
            <a:pPr lvl="1">
              <a:buSzPct val="100000"/>
              <a:buFont typeface="Wingdings" panose="05000000000000000000" pitchFamily="2" charset="2"/>
              <a:buChar char="Ø"/>
            </a:pPr>
            <a:r>
              <a:rPr lang="en-US" altLang="zh-TW" dirty="0" smtClean="0">
                <a:solidFill>
                  <a:schemeClr val="tx1">
                    <a:lumMod val="60000"/>
                    <a:lumOff val="40000"/>
                  </a:schemeClr>
                </a:solidFill>
              </a:rPr>
              <a:t>A database of 3-D fetal ultrasound images</a:t>
            </a:r>
          </a:p>
          <a:p>
            <a:pPr marL="57150" indent="0">
              <a:buSzPct val="100000"/>
              <a:buNone/>
            </a:pPr>
            <a:endParaRPr lang="en-US" altLang="zh-TW" dirty="0" smtClean="0">
              <a:solidFill>
                <a:schemeClr val="tx1">
                  <a:lumMod val="60000"/>
                  <a:lumOff val="40000"/>
                </a:schemeClr>
              </a:solidFill>
            </a:endParaRPr>
          </a:p>
          <a:p>
            <a:r>
              <a:rPr lang="en-US" altLang="zh-TW" dirty="0" smtClean="0"/>
              <a:t>NTT Measurement</a:t>
            </a:r>
          </a:p>
          <a:p>
            <a:pPr lvl="1">
              <a:buSzPct val="100000"/>
              <a:buFont typeface="Wingdings" panose="05000000000000000000" pitchFamily="2" charset="2"/>
              <a:buChar char="Ø"/>
            </a:pPr>
            <a:r>
              <a:rPr lang="en-US" altLang="zh-TW" dirty="0" smtClean="0"/>
              <a:t>With </a:t>
            </a:r>
            <a:r>
              <a:rPr lang="en-US" altLang="zh-TW" dirty="0" smtClean="0">
                <a:solidFill>
                  <a:schemeClr val="tx1">
                    <a:lumMod val="60000"/>
                    <a:lumOff val="40000"/>
                  </a:schemeClr>
                </a:solidFill>
              </a:rPr>
              <a:t>the information of MSP</a:t>
            </a:r>
            <a:r>
              <a:rPr lang="en-US" altLang="zh-TW" dirty="0" smtClean="0"/>
              <a:t>, ROI can be extracted automatically.</a:t>
            </a:r>
          </a:p>
          <a:p>
            <a:pPr lvl="1">
              <a:buSzPct val="100000"/>
              <a:buFont typeface="Wingdings" panose="05000000000000000000" pitchFamily="2" charset="2"/>
              <a:buChar char="Ø"/>
            </a:pPr>
            <a:endParaRPr lang="en-US" altLang="zh-TW" dirty="0" smtClean="0"/>
          </a:p>
          <a:p>
            <a:pPr lvl="1">
              <a:buSzPct val="100000"/>
              <a:buFont typeface="Wingdings" panose="05000000000000000000" pitchFamily="2" charset="2"/>
              <a:buChar char="Ø"/>
            </a:pPr>
            <a:r>
              <a:rPr lang="en-US" altLang="zh-TW" dirty="0" smtClean="0"/>
              <a:t>We consider </a:t>
            </a:r>
            <a:r>
              <a:rPr lang="en-US" altLang="zh-TW" dirty="0" smtClean="0">
                <a:solidFill>
                  <a:schemeClr val="tx1">
                    <a:lumMod val="60000"/>
                    <a:lumOff val="40000"/>
                  </a:schemeClr>
                </a:solidFill>
              </a:rPr>
              <a:t>a double cubic spline model of NT</a:t>
            </a:r>
            <a:r>
              <a:rPr lang="en-US" altLang="zh-TW" dirty="0" smtClean="0"/>
              <a:t> may be more stable to maintain the continuity of the boundaries.</a:t>
            </a:r>
            <a:endParaRPr lang="en-US" altLang="zh-TW" dirty="0" smtClean="0">
              <a:solidFill>
                <a:srgbClr val="000000"/>
              </a:solidFill>
              <a:latin typeface="新細明體"/>
              <a:ea typeface="新細明體"/>
            </a:endParaRPr>
          </a:p>
          <a:p>
            <a:pPr lvl="1">
              <a:buSzPct val="100000"/>
              <a:buFont typeface="Wingdings" panose="05000000000000000000" pitchFamily="2" charset="2"/>
              <a:buChar char="Ø"/>
            </a:pPr>
            <a:endParaRPr lang="zh-TW" altLang="en-US"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28</a:t>
            </a:r>
            <a:endParaRPr lang="zh-TW" altLang="en-US" sz="1400" b="1" dirty="0">
              <a:solidFill>
                <a:srgbClr val="003399"/>
              </a:solidFill>
              <a:latin typeface="Arial" charset="0"/>
            </a:endParaRPr>
          </a:p>
        </p:txBody>
      </p:sp>
    </p:spTree>
    <p:extLst>
      <p:ext uri="{BB962C8B-B14F-4D97-AF65-F5344CB8AC3E}">
        <p14:creationId xmlns:p14="http://schemas.microsoft.com/office/powerpoint/2010/main" val="34574667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Discussion</a:t>
            </a:r>
            <a:endParaRPr lang="zh-TW" altLang="en-US" sz="3200" dirty="0"/>
          </a:p>
        </p:txBody>
      </p:sp>
      <p:sp>
        <p:nvSpPr>
          <p:cNvPr id="5" name="內容版面配置區 4"/>
          <p:cNvSpPr>
            <a:spLocks noGrp="1"/>
          </p:cNvSpPr>
          <p:nvPr>
            <p:ph idx="1"/>
          </p:nvPr>
        </p:nvSpPr>
        <p:spPr>
          <a:xfrm>
            <a:off x="1163783" y="1593714"/>
            <a:ext cx="10789036" cy="5057957"/>
          </a:xfrm>
        </p:spPr>
        <p:txBody>
          <a:bodyPr/>
          <a:lstStyle/>
          <a:p>
            <a:r>
              <a:rPr lang="en-US" altLang="zh-TW" dirty="0" smtClean="0"/>
              <a:t>Growth Parameters Measurement</a:t>
            </a:r>
          </a:p>
          <a:p>
            <a:pPr lvl="1">
              <a:buSzPct val="100000"/>
              <a:buFont typeface="Wingdings" panose="05000000000000000000" pitchFamily="2" charset="2"/>
              <a:buChar char="Ø"/>
            </a:pPr>
            <a:r>
              <a:rPr lang="en-US" altLang="zh-TW" dirty="0" smtClean="0">
                <a:solidFill>
                  <a:schemeClr val="tx1">
                    <a:lumMod val="60000"/>
                    <a:lumOff val="40000"/>
                  </a:schemeClr>
                </a:solidFill>
              </a:rPr>
              <a:t>Model-based segmentation method</a:t>
            </a:r>
          </a:p>
          <a:p>
            <a:pPr lvl="1">
              <a:buSzPct val="100000"/>
              <a:buFont typeface="Wingdings" panose="05000000000000000000" pitchFamily="2" charset="2"/>
              <a:buChar char="Ø"/>
            </a:pPr>
            <a:endParaRPr lang="en-US" altLang="zh-TW" dirty="0" smtClean="0">
              <a:solidFill>
                <a:schemeClr val="tx1">
                  <a:lumMod val="60000"/>
                  <a:lumOff val="40000"/>
                </a:schemeClr>
              </a:solidFill>
            </a:endParaRPr>
          </a:p>
          <a:p>
            <a:pPr lvl="1">
              <a:buSzPct val="100000"/>
              <a:buFont typeface="Wingdings" panose="05000000000000000000" pitchFamily="2" charset="2"/>
              <a:buChar char="Ø"/>
            </a:pPr>
            <a:r>
              <a:rPr lang="en-US" altLang="zh-TW" dirty="0" smtClean="0"/>
              <a:t>The features of fetal face are more complex than the skull, thus </a:t>
            </a:r>
            <a:r>
              <a:rPr lang="en-US" altLang="zh-TW" dirty="0" smtClean="0">
                <a:solidFill>
                  <a:schemeClr val="tx1">
                    <a:lumMod val="60000"/>
                    <a:lumOff val="40000"/>
                  </a:schemeClr>
                </a:solidFill>
              </a:rPr>
              <a:t>a weighting </a:t>
            </a:r>
            <a:r>
              <a:rPr lang="en-US" altLang="zh-TW" dirty="0">
                <a:solidFill>
                  <a:schemeClr val="tx1">
                    <a:lumMod val="60000"/>
                    <a:lumOff val="40000"/>
                  </a:schemeClr>
                </a:solidFill>
              </a:rPr>
              <a:t>cost </a:t>
            </a:r>
            <a:r>
              <a:rPr lang="en-US" altLang="zh-TW" dirty="0" smtClean="0">
                <a:solidFill>
                  <a:schemeClr val="tx1">
                    <a:lumMod val="60000"/>
                    <a:lumOff val="40000"/>
                  </a:schemeClr>
                </a:solidFill>
              </a:rPr>
              <a:t>function for ASM</a:t>
            </a:r>
            <a:r>
              <a:rPr lang="en-US" altLang="zh-TW" dirty="0" smtClean="0"/>
              <a:t> is designed to adjust the different features of head model.</a:t>
            </a:r>
          </a:p>
          <a:p>
            <a:pPr lvl="1">
              <a:buSzPct val="100000"/>
              <a:buFont typeface="Wingdings" panose="05000000000000000000" pitchFamily="2" charset="2"/>
              <a:buChar char="Ø"/>
            </a:pPr>
            <a:endParaRPr lang="en-US" altLang="zh-TW" dirty="0"/>
          </a:p>
          <a:p>
            <a:pPr lvl="1">
              <a:buSzPct val="100000"/>
              <a:buFont typeface="Wingdings" panose="05000000000000000000" pitchFamily="2" charset="2"/>
              <a:buChar char="Ø"/>
            </a:pPr>
            <a:r>
              <a:rPr lang="en-US" altLang="zh-TW" dirty="0"/>
              <a:t>A fully automated system for the assessment of clinical growth parameters from 3-D ultrasound images.</a:t>
            </a:r>
          </a:p>
          <a:p>
            <a:pPr lvl="1">
              <a:buSzPct val="100000"/>
              <a:buFont typeface="Wingdings" panose="05000000000000000000" pitchFamily="2" charset="2"/>
              <a:buChar char="Ø"/>
            </a:pPr>
            <a:endParaRPr lang="en-US" altLang="zh-TW" dirty="0" smtClean="0"/>
          </a:p>
          <a:p>
            <a:pPr lvl="1">
              <a:buSzPct val="100000"/>
              <a:buFont typeface="Wingdings" panose="05000000000000000000" pitchFamily="2" charset="2"/>
              <a:buChar char="Ø"/>
            </a:pPr>
            <a:r>
              <a:rPr lang="en-US" altLang="zh-TW" dirty="0" smtClean="0"/>
              <a:t>Due to the variety in the first trimester, for the failed case, little user interaction can be applied to refine the results.</a:t>
            </a:r>
          </a:p>
          <a:p>
            <a:pPr lvl="1">
              <a:buSzPct val="100000"/>
              <a:buFont typeface="Wingdings" panose="05000000000000000000" pitchFamily="2" charset="2"/>
              <a:buChar char="Ø"/>
            </a:pPr>
            <a:endParaRPr lang="en-US" altLang="zh-TW" dirty="0"/>
          </a:p>
          <a:p>
            <a:pPr lvl="1">
              <a:buSzPct val="100000"/>
              <a:buFont typeface="Wingdings" panose="05000000000000000000" pitchFamily="2" charset="2"/>
              <a:buChar char="Ø"/>
            </a:pPr>
            <a:endParaRPr lang="en-US" altLang="zh-TW" dirty="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28</a:t>
            </a:r>
            <a:endParaRPr lang="zh-TW" altLang="en-US" sz="1400" b="1" dirty="0">
              <a:solidFill>
                <a:srgbClr val="003399"/>
              </a:solidFill>
              <a:latin typeface="Arial" charset="0"/>
            </a:endParaRPr>
          </a:p>
        </p:txBody>
      </p:sp>
    </p:spTree>
    <p:extLst>
      <p:ext uri="{BB962C8B-B14F-4D97-AF65-F5344CB8AC3E}">
        <p14:creationId xmlns:p14="http://schemas.microsoft.com/office/powerpoint/2010/main" val="56892038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algn="r"/>
            <a:r>
              <a:rPr lang="en-US" altLang="zh-TW" cap="none" dirty="0" smtClean="0"/>
              <a:t/>
            </a:r>
            <a:br>
              <a:rPr lang="en-US" altLang="zh-TW" cap="none" dirty="0" smtClean="0"/>
            </a:br>
            <a:r>
              <a:rPr lang="en-US" altLang="zh-TW" cap="none" dirty="0" smtClean="0"/>
              <a:t>Conclusion &amp; Future Works</a:t>
            </a:r>
            <a:endParaRPr lang="zh-TW" altLang="en-US" sz="3200" cap="none" dirty="0"/>
          </a:p>
        </p:txBody>
      </p:sp>
      <p:sp>
        <p:nvSpPr>
          <p:cNvPr id="8" name="矩形 7"/>
          <p:cNvSpPr/>
          <p:nvPr/>
        </p:nvSpPr>
        <p:spPr bwMode="auto">
          <a:xfrm>
            <a:off x="1828802" y="6262258"/>
            <a:ext cx="2124364" cy="387927"/>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zh-TW" altLang="en-US" sz="1000" b="1" smtClean="0">
              <a:solidFill>
                <a:srgbClr val="FFFFFF"/>
              </a:solidFill>
              <a:latin typeface="Arial" charset="0"/>
            </a:endParaRPr>
          </a:p>
        </p:txBody>
      </p:sp>
    </p:spTree>
    <p:extLst>
      <p:ext uri="{BB962C8B-B14F-4D97-AF65-F5344CB8AC3E}">
        <p14:creationId xmlns:p14="http://schemas.microsoft.com/office/powerpoint/2010/main" val="2687005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內容版面配置區 6"/>
          <p:cNvSpPr>
            <a:spLocks noGrp="1"/>
          </p:cNvSpPr>
          <p:nvPr>
            <p:ph sz="half" idx="1"/>
          </p:nvPr>
        </p:nvSpPr>
        <p:spPr>
          <a:xfrm>
            <a:off x="1992318" y="1773238"/>
            <a:ext cx="7281863" cy="1765300"/>
          </a:xfrm>
        </p:spPr>
        <p:txBody>
          <a:bodyPr/>
          <a:lstStyle/>
          <a:p>
            <a:pPr eaLnBrk="1" hangingPunct="1"/>
            <a:r>
              <a:rPr lang="en-US" altLang="zh-TW" sz="200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 </a:t>
            </a:r>
            <a:r>
              <a:rPr lang="zh-TW" altLang="en-US" sz="2000">
                <a:latin typeface="Times New Roman" panose="02020603050405020304" pitchFamily="18" charset="0"/>
                <a:ea typeface="標楷體" panose="03000509000000000000" pitchFamily="65" charset="-120"/>
                <a:cs typeface="Times New Roman" panose="02020603050405020304" pitchFamily="18" charset="0"/>
              </a:rPr>
              <a:t>攝影機 </a:t>
            </a:r>
            <a:r>
              <a:rPr lang="en-US" altLang="zh-TW" sz="2000">
                <a:latin typeface="Times New Roman" panose="02020603050405020304" pitchFamily="18" charset="0"/>
                <a:ea typeface="標楷體" panose="03000509000000000000" pitchFamily="65" charset="-120"/>
                <a:cs typeface="Times New Roman" panose="02020603050405020304" pitchFamily="18" charset="0"/>
              </a:rPr>
              <a:t>: Nikon DS-</a:t>
            </a:r>
            <a:r>
              <a:rPr lang="en-US" altLang="zh-TW" sz="2000">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Fi1</a:t>
            </a:r>
            <a:endParaRPr lang="en-US" altLang="zh-TW" sz="200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en-US" altLang="zh-TW" sz="200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B: </a:t>
            </a:r>
            <a:r>
              <a:rPr lang="zh-TW" altLang="en-US" sz="2000">
                <a:latin typeface="Times New Roman" panose="02020603050405020304" pitchFamily="18" charset="0"/>
                <a:ea typeface="標楷體" panose="03000509000000000000" pitchFamily="65" charset="-120"/>
                <a:cs typeface="Times New Roman" panose="02020603050405020304" pitchFamily="18" charset="0"/>
              </a:rPr>
              <a:t>顯微鏡 </a:t>
            </a:r>
            <a:r>
              <a:rPr lang="en-US" altLang="zh-TW" sz="200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a:latin typeface="Times New Roman" panose="02020603050405020304" pitchFamily="18" charset="0"/>
                <a:ea typeface="標楷體" panose="03000509000000000000" pitchFamily="65" charset="-120"/>
                <a:cs typeface="Times New Roman" panose="02020603050405020304" pitchFamily="18" charset="0"/>
              </a:rPr>
              <a:t>Nikon Eclipse 50i</a:t>
            </a:r>
          </a:p>
          <a:p>
            <a:pPr eaLnBrk="1" hangingPunct="1"/>
            <a:r>
              <a:rPr lang="en-US" altLang="zh-TW" sz="200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C: </a:t>
            </a:r>
            <a:r>
              <a:rPr lang="en-US" altLang="zh-TW" sz="2000">
                <a:latin typeface="Times New Roman" panose="02020603050405020304" pitchFamily="18" charset="0"/>
                <a:ea typeface="標楷體" panose="03000509000000000000" pitchFamily="65" charset="-120"/>
                <a:cs typeface="Times New Roman" panose="02020603050405020304" pitchFamily="18" charset="0"/>
              </a:rPr>
              <a:t>Prior XYZ</a:t>
            </a:r>
            <a:r>
              <a:rPr lang="zh-TW" altLang="en-US" sz="2000">
                <a:latin typeface="Times New Roman" panose="02020603050405020304" pitchFamily="18" charset="0"/>
                <a:ea typeface="標楷體" panose="03000509000000000000" pitchFamily="65" charset="-120"/>
                <a:cs typeface="Times New Roman" panose="02020603050405020304" pitchFamily="18" charset="0"/>
              </a:rPr>
              <a:t>顯微平台</a:t>
            </a:r>
          </a:p>
        </p:txBody>
      </p:sp>
      <p:pic>
        <p:nvPicPr>
          <p:cNvPr id="9219" name="內容版面配置區 8" descr="顯微平台系統.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148019" y="3141672"/>
            <a:ext cx="5895975" cy="3311525"/>
          </a:xfrm>
        </p:spPr>
      </p:pic>
      <p:sp>
        <p:nvSpPr>
          <p:cNvPr id="8" name="矩形 7"/>
          <p:cNvSpPr/>
          <p:nvPr/>
        </p:nvSpPr>
        <p:spPr bwMode="auto">
          <a:xfrm>
            <a:off x="3635381" y="3213103"/>
            <a:ext cx="936625" cy="576263"/>
          </a:xfrm>
          <a:prstGeom prst="rect">
            <a:avLst/>
          </a:prstGeom>
          <a:noFill/>
          <a:ln w="9525" cap="flat" cmpd="sng" algn="ctr">
            <a:solidFill>
              <a:srgbClr val="FF0000"/>
            </a:solidFill>
            <a:prstDash val="solid"/>
            <a:round/>
            <a:headEnd type="none" w="med" len="med"/>
            <a:tailEnd type="none" w="med" len="med"/>
          </a:ln>
          <a:effectLst/>
        </p:spPr>
        <p:txBody>
          <a:bodyPr/>
          <a:lstStyle/>
          <a:p>
            <a:pPr fontAlgn="base">
              <a:spcBef>
                <a:spcPct val="0"/>
              </a:spcBef>
              <a:spcAft>
                <a:spcPct val="0"/>
              </a:spcAft>
              <a:defRPr/>
            </a:pPr>
            <a:endParaRPr lang="zh-TW" altLang="en-US" sz="1200">
              <a:solidFill>
                <a:srgbClr val="000000"/>
              </a:solidFill>
              <a:effectLst>
                <a:outerShdw blurRad="38100" dist="38100" dir="2700000" algn="tl">
                  <a:srgbClr val="C0C0C0"/>
                </a:outerShdw>
              </a:effectLst>
              <a:latin typeface="Verdana" pitchFamily="34" charset="0"/>
            </a:endParaRPr>
          </a:p>
        </p:txBody>
      </p:sp>
      <p:sp>
        <p:nvSpPr>
          <p:cNvPr id="9221" name="文字方塊 9"/>
          <p:cNvSpPr txBox="1">
            <a:spLocks noChangeArrowheads="1"/>
          </p:cNvSpPr>
          <p:nvPr/>
        </p:nvSpPr>
        <p:spPr bwMode="auto">
          <a:xfrm>
            <a:off x="4572003" y="3141663"/>
            <a:ext cx="647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en-US" altLang="zh-TW">
                <a:solidFill>
                  <a:srgbClr val="FF0000"/>
                </a:solidFill>
                <a:latin typeface="Verdana" panose="020B0604030504040204" pitchFamily="34" charset="0"/>
              </a:rPr>
              <a:t>A</a:t>
            </a:r>
            <a:endParaRPr lang="zh-TW" altLang="en-US">
              <a:solidFill>
                <a:srgbClr val="FF0000"/>
              </a:solidFill>
              <a:latin typeface="Verdana" panose="020B0604030504040204" pitchFamily="34" charset="0"/>
            </a:endParaRPr>
          </a:p>
        </p:txBody>
      </p:sp>
      <p:sp>
        <p:nvSpPr>
          <p:cNvPr id="11" name="矩形 10"/>
          <p:cNvSpPr/>
          <p:nvPr/>
        </p:nvSpPr>
        <p:spPr bwMode="auto">
          <a:xfrm>
            <a:off x="3276601" y="3860809"/>
            <a:ext cx="1655763" cy="1152525"/>
          </a:xfrm>
          <a:prstGeom prst="rect">
            <a:avLst/>
          </a:prstGeom>
          <a:noFill/>
          <a:ln w="9525" cap="flat" cmpd="sng" algn="ctr">
            <a:solidFill>
              <a:srgbClr val="FF0000"/>
            </a:solidFill>
            <a:prstDash val="solid"/>
            <a:round/>
            <a:headEnd type="none" w="med" len="med"/>
            <a:tailEnd type="none" w="med" len="med"/>
          </a:ln>
          <a:effectLst/>
        </p:spPr>
        <p:txBody>
          <a:bodyPr/>
          <a:lstStyle/>
          <a:p>
            <a:pPr fontAlgn="base">
              <a:spcBef>
                <a:spcPct val="0"/>
              </a:spcBef>
              <a:spcAft>
                <a:spcPct val="0"/>
              </a:spcAft>
              <a:defRPr/>
            </a:pPr>
            <a:endParaRPr lang="zh-TW" altLang="en-US" sz="1200">
              <a:solidFill>
                <a:srgbClr val="000000"/>
              </a:solidFill>
              <a:effectLst>
                <a:outerShdw blurRad="38100" dist="38100" dir="2700000" algn="tl">
                  <a:srgbClr val="C0C0C0"/>
                </a:outerShdw>
              </a:effectLst>
              <a:latin typeface="Verdana" pitchFamily="34" charset="0"/>
            </a:endParaRPr>
          </a:p>
        </p:txBody>
      </p:sp>
      <p:sp>
        <p:nvSpPr>
          <p:cNvPr id="9223" name="文字方塊 11"/>
          <p:cNvSpPr txBox="1">
            <a:spLocks noChangeArrowheads="1"/>
          </p:cNvSpPr>
          <p:nvPr/>
        </p:nvSpPr>
        <p:spPr bwMode="auto">
          <a:xfrm>
            <a:off x="4932369" y="4005267"/>
            <a:ext cx="719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en-US" altLang="zh-TW">
                <a:solidFill>
                  <a:srgbClr val="FF0000"/>
                </a:solidFill>
                <a:latin typeface="Verdana" panose="020B0604030504040204" pitchFamily="34" charset="0"/>
              </a:rPr>
              <a:t>B</a:t>
            </a:r>
            <a:endParaRPr lang="zh-TW" altLang="en-US">
              <a:solidFill>
                <a:srgbClr val="FF0000"/>
              </a:solidFill>
              <a:latin typeface="Verdana" panose="020B0604030504040204" pitchFamily="34" charset="0"/>
            </a:endParaRPr>
          </a:p>
        </p:txBody>
      </p:sp>
      <p:sp>
        <p:nvSpPr>
          <p:cNvPr id="13" name="矩形 12"/>
          <p:cNvSpPr/>
          <p:nvPr/>
        </p:nvSpPr>
        <p:spPr bwMode="auto">
          <a:xfrm>
            <a:off x="3492500" y="5084763"/>
            <a:ext cx="2159000" cy="1223962"/>
          </a:xfrm>
          <a:prstGeom prst="rect">
            <a:avLst/>
          </a:prstGeom>
          <a:noFill/>
          <a:ln w="9525" cap="flat" cmpd="sng" algn="ctr">
            <a:solidFill>
              <a:srgbClr val="FF0000"/>
            </a:solidFill>
            <a:prstDash val="solid"/>
            <a:round/>
            <a:headEnd type="none" w="med" len="med"/>
            <a:tailEnd type="none" w="med" len="med"/>
          </a:ln>
          <a:effectLst/>
        </p:spPr>
        <p:txBody>
          <a:bodyPr/>
          <a:lstStyle/>
          <a:p>
            <a:pPr fontAlgn="base">
              <a:spcBef>
                <a:spcPct val="0"/>
              </a:spcBef>
              <a:spcAft>
                <a:spcPct val="0"/>
              </a:spcAft>
              <a:defRPr/>
            </a:pPr>
            <a:endParaRPr lang="zh-TW" altLang="en-US" sz="1200">
              <a:solidFill>
                <a:srgbClr val="000000"/>
              </a:solidFill>
              <a:effectLst>
                <a:outerShdw blurRad="38100" dist="38100" dir="2700000" algn="tl">
                  <a:srgbClr val="C0C0C0"/>
                </a:outerShdw>
              </a:effectLst>
              <a:latin typeface="Verdana" pitchFamily="34" charset="0"/>
            </a:endParaRPr>
          </a:p>
        </p:txBody>
      </p:sp>
      <p:sp>
        <p:nvSpPr>
          <p:cNvPr id="9225" name="文字方塊 13"/>
          <p:cNvSpPr txBox="1">
            <a:spLocks noChangeArrowheads="1"/>
          </p:cNvSpPr>
          <p:nvPr/>
        </p:nvSpPr>
        <p:spPr bwMode="auto">
          <a:xfrm>
            <a:off x="5651504" y="5445125"/>
            <a:ext cx="720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en-US" altLang="zh-TW">
                <a:solidFill>
                  <a:srgbClr val="FF0000"/>
                </a:solidFill>
                <a:latin typeface="Verdana" panose="020B0604030504040204" pitchFamily="34" charset="0"/>
              </a:rPr>
              <a:t>C</a:t>
            </a:r>
            <a:endParaRPr lang="zh-TW" altLang="en-US">
              <a:solidFill>
                <a:srgbClr val="FF0000"/>
              </a:solidFill>
              <a:latin typeface="Verdana" panose="020B0604030504040204" pitchFamily="34" charset="0"/>
            </a:endParaRPr>
          </a:p>
        </p:txBody>
      </p:sp>
      <p:sp>
        <p:nvSpPr>
          <p:cNvPr id="9226" name="標題 1"/>
          <p:cNvSpPr>
            <a:spLocks noGrp="1"/>
          </p:cNvSpPr>
          <p:nvPr>
            <p:ph type="title"/>
          </p:nvPr>
        </p:nvSpPr>
        <p:spPr/>
        <p:txBody>
          <a:bodyPr/>
          <a:lstStyle/>
          <a:p>
            <a:pPr eaLnBrk="1" hangingPunct="1"/>
            <a:r>
              <a:rPr lang="zh-TW" altLang="en-US"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簡介</a:t>
            </a:r>
          </a:p>
        </p:txBody>
      </p:sp>
      <p:sp>
        <p:nvSpPr>
          <p:cNvPr id="10251" name="文字方塊 17"/>
          <p:cNvSpPr txBox="1">
            <a:spLocks noChangeArrowheads="1"/>
          </p:cNvSpPr>
          <p:nvPr/>
        </p:nvSpPr>
        <p:spPr bwMode="auto">
          <a:xfrm>
            <a:off x="2286006" y="1295409"/>
            <a:ext cx="2881313" cy="461963"/>
          </a:xfrm>
          <a:prstGeom prst="rect">
            <a:avLst/>
          </a:prstGeom>
          <a:noFill/>
          <a:ln w="9525">
            <a:noFill/>
            <a:miter lim="800000"/>
            <a:headEnd/>
            <a:tailEnd/>
          </a:ln>
        </p:spPr>
        <p:txBody>
          <a:bodyPr>
            <a:spAutoFit/>
          </a:bodyPr>
          <a:lstStyle/>
          <a:p>
            <a:pPr marL="0" lvl="1" fontAlgn="base">
              <a:spcAft>
                <a:spcPts val="1200"/>
              </a:spcAft>
              <a:defRPr/>
            </a:pPr>
            <a:r>
              <a:rPr lang="zh-TW" altLang="en-US" sz="2400" b="1" dirty="0">
                <a:solidFill>
                  <a:srgbClr val="2D2D8A">
                    <a:lumMod val="75000"/>
                  </a:srgbClr>
                </a:solidFill>
                <a:latin typeface="Times New Roman" pitchFamily="18" charset="0"/>
                <a:ea typeface="標楷體" pitchFamily="65" charset="-120"/>
                <a:cs typeface="Times New Roman" pitchFamily="18" charset="0"/>
              </a:rPr>
              <a:t>實驗設備</a:t>
            </a:r>
          </a:p>
        </p:txBody>
      </p:sp>
      <p:sp>
        <p:nvSpPr>
          <p:cNvPr id="9228" name="投影片編號版面配置區 1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fld id="{11B6220E-0F48-4DEA-A871-A0DFAA021626}" type="slidenum">
              <a:rPr lang="en-US" altLang="zh-CN">
                <a:solidFill>
                  <a:srgbClr val="000000"/>
                </a:solidFill>
              </a:rPr>
              <a:pPr eaLnBrk="1" hangingPunct="1"/>
              <a:t>6</a:t>
            </a:fld>
            <a:endParaRPr lang="en-US" altLang="zh-CN">
              <a:solidFill>
                <a:srgbClr val="000000"/>
              </a:solidFill>
            </a:endParaRPr>
          </a:p>
        </p:txBody>
      </p:sp>
    </p:spTree>
    <p:extLst>
      <p:ext uri="{BB962C8B-B14F-4D97-AF65-F5344CB8AC3E}">
        <p14:creationId xmlns:p14="http://schemas.microsoft.com/office/powerpoint/2010/main" val="2886291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Conclusion</a:t>
            </a:r>
            <a:endParaRPr lang="zh-TW" altLang="en-US" sz="3200" dirty="0"/>
          </a:p>
        </p:txBody>
      </p:sp>
      <p:sp>
        <p:nvSpPr>
          <p:cNvPr id="5" name="內容版面配置區 4"/>
          <p:cNvSpPr>
            <a:spLocks noGrp="1"/>
          </p:cNvSpPr>
          <p:nvPr>
            <p:ph idx="1"/>
          </p:nvPr>
        </p:nvSpPr>
        <p:spPr>
          <a:xfrm>
            <a:off x="1163783" y="1593713"/>
            <a:ext cx="10616541" cy="4750180"/>
          </a:xfrm>
        </p:spPr>
        <p:txBody>
          <a:bodyPr/>
          <a:lstStyle/>
          <a:p>
            <a:r>
              <a:rPr lang="en-US" altLang="zh-TW" dirty="0" smtClean="0"/>
              <a:t>Different </a:t>
            </a:r>
            <a:r>
              <a:rPr lang="en-US" altLang="zh-TW" dirty="0"/>
              <a:t>to previous studies in US </a:t>
            </a:r>
            <a:r>
              <a:rPr lang="en-US" altLang="zh-TW" dirty="0" smtClean="0"/>
              <a:t>image segmentations </a:t>
            </a:r>
            <a:r>
              <a:rPr lang="en-US" altLang="zh-TW" dirty="0"/>
              <a:t>for the second or the third trimester, we focus on </a:t>
            </a:r>
            <a:r>
              <a:rPr lang="en-US" altLang="zh-TW" dirty="0" smtClean="0"/>
              <a:t>the analysis </a:t>
            </a:r>
            <a:r>
              <a:rPr lang="en-US" altLang="zh-TW" dirty="0"/>
              <a:t>of fetus image of the </a:t>
            </a:r>
            <a:r>
              <a:rPr lang="en-US" altLang="zh-TW" dirty="0">
                <a:solidFill>
                  <a:schemeClr val="tx1">
                    <a:lumMod val="60000"/>
                    <a:lumOff val="40000"/>
                  </a:schemeClr>
                </a:solidFill>
              </a:rPr>
              <a:t>ﬁrst trimester</a:t>
            </a:r>
            <a:r>
              <a:rPr lang="en-US" altLang="zh-TW" dirty="0"/>
              <a:t>. </a:t>
            </a:r>
            <a:endParaRPr lang="en-US" altLang="zh-TW" dirty="0" smtClean="0"/>
          </a:p>
          <a:p>
            <a:endParaRPr lang="en-US" altLang="zh-TW" dirty="0" smtClean="0"/>
          </a:p>
          <a:p>
            <a:r>
              <a:rPr lang="en-US" altLang="zh-TW" dirty="0" smtClean="0"/>
              <a:t>Different to the previous segmentation method, we proposed </a:t>
            </a:r>
            <a:r>
              <a:rPr lang="en-US" altLang="zh-TW" dirty="0" smtClean="0">
                <a:solidFill>
                  <a:schemeClr val="tx1">
                    <a:lumMod val="60000"/>
                    <a:lumOff val="40000"/>
                  </a:schemeClr>
                </a:solidFill>
              </a:rPr>
              <a:t>an automatic detection of MSP </a:t>
            </a:r>
            <a:r>
              <a:rPr lang="en-US" altLang="zh-TW" dirty="0" smtClean="0"/>
              <a:t>for model registration, thus reducing the scanning time and the variation between different operators.</a:t>
            </a:r>
          </a:p>
          <a:p>
            <a:endParaRPr lang="en-US" altLang="zh-TW" dirty="0"/>
          </a:p>
          <a:p>
            <a:r>
              <a:rPr lang="en-US" altLang="zh-TW" dirty="0" smtClean="0"/>
              <a:t>The proposed method </a:t>
            </a:r>
            <a:r>
              <a:rPr lang="en-US" altLang="zh-TW" dirty="0"/>
              <a:t>precisely </a:t>
            </a:r>
            <a:r>
              <a:rPr lang="en-US" altLang="zh-TW" dirty="0">
                <a:solidFill>
                  <a:schemeClr val="tx1">
                    <a:lumMod val="60000"/>
                    <a:lumOff val="40000"/>
                  </a:schemeClr>
                </a:solidFill>
              </a:rPr>
              <a:t>measures fetal </a:t>
            </a:r>
            <a:r>
              <a:rPr lang="en-US" altLang="zh-TW" dirty="0" smtClean="0">
                <a:solidFill>
                  <a:schemeClr val="tx1">
                    <a:lumMod val="60000"/>
                    <a:lumOff val="40000"/>
                  </a:schemeClr>
                </a:solidFill>
              </a:rPr>
              <a:t>clinical parameters </a:t>
            </a:r>
            <a:r>
              <a:rPr lang="en-US" altLang="zh-TW" dirty="0">
                <a:solidFill>
                  <a:schemeClr val="tx1">
                    <a:lumMod val="60000"/>
                    <a:lumOff val="40000"/>
                  </a:schemeClr>
                </a:solidFill>
              </a:rPr>
              <a:t>using </a:t>
            </a:r>
            <a:r>
              <a:rPr lang="en-US" altLang="zh-TW" dirty="0" smtClean="0">
                <a:solidFill>
                  <a:schemeClr val="tx1">
                    <a:lumMod val="60000"/>
                    <a:lumOff val="40000"/>
                  </a:schemeClr>
                </a:solidFill>
              </a:rPr>
              <a:t>3D US </a:t>
            </a:r>
            <a:r>
              <a:rPr lang="en-US" altLang="zh-TW" dirty="0">
                <a:solidFill>
                  <a:schemeClr val="tx1">
                    <a:lumMod val="60000"/>
                    <a:lumOff val="40000"/>
                  </a:schemeClr>
                </a:solidFill>
              </a:rPr>
              <a:t>in the </a:t>
            </a:r>
            <a:r>
              <a:rPr lang="en-US" altLang="zh-TW" dirty="0" smtClean="0">
                <a:solidFill>
                  <a:schemeClr val="tx1">
                    <a:lumMod val="60000"/>
                    <a:lumOff val="40000"/>
                  </a:schemeClr>
                </a:solidFill>
              </a:rPr>
              <a:t>ﬁrst-trimester</a:t>
            </a:r>
            <a:r>
              <a:rPr lang="en-US" altLang="zh-TW" dirty="0"/>
              <a:t>, making it useful for clinical </a:t>
            </a:r>
            <a:r>
              <a:rPr lang="en-US" altLang="zh-TW" dirty="0" smtClean="0"/>
              <a:t>service.</a:t>
            </a:r>
          </a:p>
          <a:p>
            <a:endParaRPr lang="en-US" altLang="zh-TW" dirty="0"/>
          </a:p>
          <a:p>
            <a:endParaRPr lang="en-US" altLang="zh-TW" dirty="0"/>
          </a:p>
          <a:p>
            <a:endParaRPr lang="en-US" altLang="zh-TW" dirty="0" smtClean="0"/>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29</a:t>
            </a:r>
            <a:endParaRPr lang="zh-TW" altLang="en-US" sz="1400" b="1" dirty="0">
              <a:solidFill>
                <a:srgbClr val="003399"/>
              </a:solidFill>
              <a:latin typeface="Arial" charset="0"/>
            </a:endParaRPr>
          </a:p>
        </p:txBody>
      </p:sp>
    </p:spTree>
    <p:extLst>
      <p:ext uri="{BB962C8B-B14F-4D97-AF65-F5344CB8AC3E}">
        <p14:creationId xmlns:p14="http://schemas.microsoft.com/office/powerpoint/2010/main" val="15056042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Future Works</a:t>
            </a:r>
            <a:endParaRPr lang="zh-TW" altLang="en-US" sz="3200" dirty="0"/>
          </a:p>
        </p:txBody>
      </p:sp>
      <p:sp>
        <p:nvSpPr>
          <p:cNvPr id="5" name="內容版面配置區 4"/>
          <p:cNvSpPr>
            <a:spLocks noGrp="1"/>
          </p:cNvSpPr>
          <p:nvPr>
            <p:ph idx="1"/>
          </p:nvPr>
        </p:nvSpPr>
        <p:spPr>
          <a:xfrm>
            <a:off x="1163783" y="1598007"/>
            <a:ext cx="10617092" cy="4745885"/>
          </a:xfrm>
        </p:spPr>
        <p:txBody>
          <a:bodyPr/>
          <a:lstStyle/>
          <a:p>
            <a:r>
              <a:rPr lang="en-US" altLang="zh-TW" dirty="0" smtClean="0"/>
              <a:t>Some issue can be improved based on the proposed system</a:t>
            </a:r>
          </a:p>
          <a:p>
            <a:pPr lvl="1">
              <a:buSzPct val="100000"/>
              <a:buFont typeface="Wingdings" panose="05000000000000000000" pitchFamily="2" charset="2"/>
              <a:buChar char="Ø"/>
            </a:pPr>
            <a:r>
              <a:rPr lang="en-US" altLang="zh-TW" dirty="0" smtClean="0">
                <a:solidFill>
                  <a:schemeClr val="tx1">
                    <a:lumMod val="60000"/>
                    <a:lumOff val="40000"/>
                  </a:schemeClr>
                </a:solidFill>
              </a:rPr>
              <a:t>The initialization of the detection system.</a:t>
            </a:r>
          </a:p>
          <a:p>
            <a:pPr lvl="2">
              <a:buSzPct val="100000"/>
              <a:buFont typeface="Arial" panose="020B0604020202020204" pitchFamily="34" charset="0"/>
              <a:buChar char="•"/>
            </a:pPr>
            <a:r>
              <a:rPr lang="en-US" altLang="zh-TW" dirty="0" smtClean="0"/>
              <a:t>With </a:t>
            </a:r>
            <a:r>
              <a:rPr lang="en-US" altLang="zh-TW" dirty="0"/>
              <a:t>the fetal statistical model, the system can detect the orientation and the position of the fetus in ultrasound volume image approximately as the initial step of the MSP detection</a:t>
            </a:r>
            <a:r>
              <a:rPr lang="en-US" altLang="zh-TW" dirty="0" smtClean="0"/>
              <a:t>.</a:t>
            </a:r>
          </a:p>
          <a:p>
            <a:pPr lvl="1">
              <a:buSzPct val="100000"/>
              <a:buFont typeface="Wingdings" panose="05000000000000000000" pitchFamily="2" charset="2"/>
              <a:buChar char="Ø"/>
            </a:pPr>
            <a:r>
              <a:rPr lang="en-US" altLang="zh-TW" dirty="0">
                <a:solidFill>
                  <a:schemeClr val="tx1">
                    <a:lumMod val="60000"/>
                    <a:lumOff val="40000"/>
                  </a:schemeClr>
                </a:solidFill>
              </a:rPr>
              <a:t>The </a:t>
            </a:r>
            <a:r>
              <a:rPr lang="en-US" altLang="zh-TW" dirty="0" smtClean="0">
                <a:solidFill>
                  <a:schemeClr val="tx1">
                    <a:lumMod val="60000"/>
                    <a:lumOff val="40000"/>
                  </a:schemeClr>
                </a:solidFill>
              </a:rPr>
              <a:t>robustness of the proposed method</a:t>
            </a:r>
          </a:p>
          <a:p>
            <a:pPr lvl="2">
              <a:buSzPct val="100000"/>
              <a:buFont typeface="Arial" panose="020B0604020202020204" pitchFamily="34" charset="0"/>
              <a:buChar char="•"/>
            </a:pPr>
            <a:r>
              <a:rPr lang="en-US" altLang="zh-TW" dirty="0"/>
              <a:t>Due to the weak edge of ultrasound image, we propose </a:t>
            </a:r>
            <a:r>
              <a:rPr lang="en-US" altLang="zh-TW" dirty="0">
                <a:solidFill>
                  <a:schemeClr val="tx1">
                    <a:lumMod val="60000"/>
                    <a:lumOff val="40000"/>
                  </a:schemeClr>
                </a:solidFill>
              </a:rPr>
              <a:t>a dynamic snake model</a:t>
            </a:r>
            <a:r>
              <a:rPr lang="en-US" altLang="zh-TW" dirty="0"/>
              <a:t>, which can apply different parameter set depended on the different texture of the edge. </a:t>
            </a:r>
            <a:r>
              <a:rPr lang="en-US" altLang="zh-TW" dirty="0">
                <a:solidFill>
                  <a:srgbClr val="000000"/>
                </a:solidFill>
                <a:latin typeface="新細明體"/>
                <a:ea typeface="新細明體"/>
              </a:rPr>
              <a:t> (</a:t>
            </a:r>
            <a:r>
              <a:rPr lang="en-US" altLang="zh-TW" dirty="0">
                <a:solidFill>
                  <a:srgbClr val="000000"/>
                </a:solidFill>
              </a:rPr>
              <a:t>to be continued</a:t>
            </a:r>
            <a:r>
              <a:rPr lang="en-US" altLang="zh-TW" dirty="0" smtClean="0">
                <a:solidFill>
                  <a:srgbClr val="000000"/>
                </a:solidFill>
              </a:rPr>
              <a:t>)</a:t>
            </a:r>
          </a:p>
          <a:p>
            <a:pPr lvl="1">
              <a:buSzPct val="100000"/>
              <a:buFont typeface="Wingdings" panose="05000000000000000000" pitchFamily="2" charset="2"/>
              <a:buChar char="Ø"/>
            </a:pPr>
            <a:r>
              <a:rPr lang="en-US" altLang="zh-TW" dirty="0" smtClean="0">
                <a:solidFill>
                  <a:schemeClr val="tx1">
                    <a:lumMod val="60000"/>
                    <a:lumOff val="40000"/>
                  </a:schemeClr>
                </a:solidFill>
              </a:rPr>
              <a:t>The consistency of the measurement between using 2-D image and    3-D model</a:t>
            </a:r>
          </a:p>
          <a:p>
            <a:pPr lvl="2">
              <a:buSzPct val="100000"/>
              <a:buFont typeface="Arial" panose="020B0604020202020204" pitchFamily="34" charset="0"/>
              <a:buChar char="•"/>
            </a:pPr>
            <a:r>
              <a:rPr lang="en-US" altLang="zh-TW" dirty="0"/>
              <a:t>So </a:t>
            </a:r>
            <a:r>
              <a:rPr lang="en-US" altLang="zh-TW" dirty="0" smtClean="0"/>
              <a:t>far, the </a:t>
            </a:r>
            <a:r>
              <a:rPr lang="en-US" altLang="zh-TW" dirty="0"/>
              <a:t>clinical </a:t>
            </a:r>
            <a:r>
              <a:rPr lang="en-US" altLang="zh-TW" dirty="0" smtClean="0"/>
              <a:t>measurements are all </a:t>
            </a:r>
            <a:r>
              <a:rPr lang="en-US" altLang="zh-TW" dirty="0"/>
              <a:t>defined </a:t>
            </a:r>
            <a:r>
              <a:rPr lang="en-US" altLang="zh-TW" dirty="0" smtClean="0"/>
              <a:t>based </a:t>
            </a:r>
            <a:r>
              <a:rPr lang="en-US" altLang="zh-TW" dirty="0"/>
              <a:t>on 2-D ultrasound image. </a:t>
            </a:r>
            <a:r>
              <a:rPr lang="en-US" altLang="zh-TW" dirty="0" smtClean="0"/>
              <a:t>Thus, </a:t>
            </a:r>
            <a:r>
              <a:rPr lang="en-US" altLang="zh-TW" dirty="0"/>
              <a:t>the consistency between </a:t>
            </a:r>
            <a:r>
              <a:rPr lang="en-US" altLang="zh-TW" dirty="0" smtClean="0"/>
              <a:t>using </a:t>
            </a:r>
            <a:r>
              <a:rPr lang="en-US" altLang="zh-TW" dirty="0"/>
              <a:t>2-D image and 3-D volumes can </a:t>
            </a:r>
            <a:r>
              <a:rPr lang="en-US" altLang="zh-TW" dirty="0" smtClean="0"/>
              <a:t>be discussed </a:t>
            </a:r>
            <a:r>
              <a:rPr lang="en-US" altLang="zh-TW" dirty="0"/>
              <a:t>as next issue. </a:t>
            </a:r>
            <a:endParaRPr lang="en-US" altLang="zh-TW" dirty="0">
              <a:solidFill>
                <a:schemeClr val="tx1">
                  <a:lumMod val="60000"/>
                  <a:lumOff val="40000"/>
                </a:schemeClr>
              </a:solidFill>
            </a:endParaRPr>
          </a:p>
          <a:p>
            <a:pPr lvl="2">
              <a:buSzPct val="100000"/>
              <a:buFont typeface="Arial" panose="020B0604020202020204" pitchFamily="34" charset="0"/>
              <a:buChar char="•"/>
            </a:pPr>
            <a:endParaRPr lang="en-US" altLang="zh-TW" dirty="0" smtClean="0">
              <a:solidFill>
                <a:srgbClr val="000000"/>
              </a:solidFill>
            </a:endParaRPr>
          </a:p>
          <a:p>
            <a:pPr lvl="2">
              <a:buSzPct val="100000"/>
              <a:buFont typeface="Arial" panose="020B0604020202020204" pitchFamily="34" charset="0"/>
              <a:buChar char="•"/>
            </a:pPr>
            <a:endParaRPr lang="en-US" altLang="zh-TW" dirty="0">
              <a:solidFill>
                <a:srgbClr val="000000"/>
              </a:solidFill>
              <a:latin typeface="新細明體"/>
              <a:ea typeface="新細明體"/>
            </a:endParaRP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30</a:t>
            </a:r>
            <a:endParaRPr lang="zh-TW" altLang="en-US" sz="1400" b="1" dirty="0">
              <a:solidFill>
                <a:srgbClr val="003399"/>
              </a:solidFill>
              <a:latin typeface="Arial" charset="0"/>
            </a:endParaRPr>
          </a:p>
        </p:txBody>
      </p:sp>
    </p:spTree>
    <p:extLst>
      <p:ext uri="{BB962C8B-B14F-4D97-AF65-F5344CB8AC3E}">
        <p14:creationId xmlns:p14="http://schemas.microsoft.com/office/powerpoint/2010/main" val="37471320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Future Works</a:t>
            </a:r>
            <a:endParaRPr lang="zh-TW" altLang="en-US" sz="3200" dirty="0"/>
          </a:p>
        </p:txBody>
      </p:sp>
      <p:sp>
        <p:nvSpPr>
          <p:cNvPr id="5" name="內容版面配置區 4"/>
          <p:cNvSpPr>
            <a:spLocks noGrp="1"/>
          </p:cNvSpPr>
          <p:nvPr>
            <p:ph idx="1"/>
          </p:nvPr>
        </p:nvSpPr>
        <p:spPr>
          <a:xfrm>
            <a:off x="1163783" y="1598007"/>
            <a:ext cx="10617092" cy="4745885"/>
          </a:xfrm>
        </p:spPr>
        <p:txBody>
          <a:bodyPr/>
          <a:lstStyle/>
          <a:p>
            <a:pPr>
              <a:buFont typeface="Arial" panose="020B0604020202020204" pitchFamily="34" charset="0"/>
              <a:buChar char="•"/>
            </a:pPr>
            <a:r>
              <a:rPr lang="en-US" altLang="zh-TW" dirty="0"/>
              <a:t>In the future, the system can be applied to more clinical parameters measurement, for example, the </a:t>
            </a:r>
            <a:r>
              <a:rPr lang="en-US" altLang="zh-TW" dirty="0" err="1"/>
              <a:t>intracraninal</a:t>
            </a:r>
            <a:r>
              <a:rPr lang="en-US" altLang="zh-TW" dirty="0"/>
              <a:t> </a:t>
            </a:r>
            <a:r>
              <a:rPr lang="en-US" altLang="zh-TW" dirty="0" smtClean="0"/>
              <a:t>translucency (IT), </a:t>
            </a:r>
            <a:r>
              <a:rPr lang="en-US" altLang="zh-TW" dirty="0"/>
              <a:t>the fetal volume estimation, etc.</a:t>
            </a:r>
            <a:endParaRPr lang="en-US" altLang="zh-TW" dirty="0">
              <a:solidFill>
                <a:srgbClr val="000000"/>
              </a:solidFill>
              <a:latin typeface="新細明體"/>
              <a:ea typeface="新細明體"/>
            </a:endParaRPr>
          </a:p>
          <a:p>
            <a:pPr lvl="2">
              <a:buSzPct val="100000"/>
              <a:buFont typeface="Arial" panose="020B0604020202020204" pitchFamily="34" charset="0"/>
              <a:buChar char="•"/>
            </a:pPr>
            <a:endParaRPr lang="en-US" altLang="zh-TW" dirty="0">
              <a:solidFill>
                <a:srgbClr val="000000"/>
              </a:solidFill>
              <a:latin typeface="新細明體"/>
              <a:ea typeface="新細明體"/>
            </a:endParaRPr>
          </a:p>
        </p:txBody>
      </p:sp>
      <p:sp>
        <p:nvSpPr>
          <p:cNvPr id="6" name="文字方塊 5"/>
          <p:cNvSpPr txBox="1"/>
          <p:nvPr/>
        </p:nvSpPr>
        <p:spPr>
          <a:xfrm>
            <a:off x="11323781" y="6343895"/>
            <a:ext cx="609600" cy="307777"/>
          </a:xfrm>
          <a:prstGeom prst="rect">
            <a:avLst/>
          </a:prstGeom>
          <a:noFill/>
        </p:spPr>
        <p:txBody>
          <a:bodyPr wrap="square" rtlCol="0">
            <a:spAutoFit/>
          </a:bodyPr>
          <a:lstStyle/>
          <a:p>
            <a:pPr algn="r" fontAlgn="base">
              <a:spcBef>
                <a:spcPct val="0"/>
              </a:spcBef>
              <a:spcAft>
                <a:spcPct val="0"/>
              </a:spcAft>
            </a:pPr>
            <a:r>
              <a:rPr lang="en-US" altLang="zh-TW" sz="1400" b="1" dirty="0" smtClean="0">
                <a:solidFill>
                  <a:srgbClr val="003399"/>
                </a:solidFill>
                <a:latin typeface="Arial" charset="0"/>
              </a:rPr>
              <a:t>30</a:t>
            </a:r>
            <a:endParaRPr lang="zh-TW" altLang="en-US" sz="1400" b="1" dirty="0">
              <a:solidFill>
                <a:srgbClr val="003399"/>
              </a:solidFill>
              <a:latin typeface="Arial" charset="0"/>
            </a:endParaRPr>
          </a:p>
        </p:txBody>
      </p:sp>
      <p:pic>
        <p:nvPicPr>
          <p:cNvPr id="2355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56840" y="2972292"/>
            <a:ext cx="4589557" cy="3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47543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ctrTitle"/>
          </p:nvPr>
        </p:nvSpPr>
        <p:spPr>
          <a:xfrm>
            <a:off x="1898075" y="2485911"/>
            <a:ext cx="8528816" cy="2372692"/>
          </a:xfrm>
          <a:solidFill>
            <a:srgbClr val="FFFFFF">
              <a:alpha val="30196"/>
            </a:srgbClr>
          </a:solidFill>
        </p:spPr>
        <p:txBody>
          <a:bodyPr/>
          <a:lstStyle/>
          <a:p>
            <a:r>
              <a:rPr lang="en-US" altLang="zh-TW" i="1" dirty="0" smtClean="0">
                <a:solidFill>
                  <a:schemeClr val="tx1">
                    <a:lumMod val="60000"/>
                    <a:lumOff val="40000"/>
                  </a:schemeClr>
                </a:solidFill>
              </a:rPr>
              <a:t>Thank you!</a:t>
            </a:r>
            <a:br>
              <a:rPr lang="en-US" altLang="zh-TW" i="1" dirty="0" smtClean="0">
                <a:solidFill>
                  <a:schemeClr val="tx1">
                    <a:lumMod val="60000"/>
                    <a:lumOff val="40000"/>
                  </a:schemeClr>
                </a:solidFill>
              </a:rPr>
            </a:br>
            <a:r>
              <a:rPr lang="en-US" altLang="zh-TW" i="1" dirty="0" smtClean="0">
                <a:solidFill>
                  <a:schemeClr val="tx1">
                    <a:lumMod val="60000"/>
                    <a:lumOff val="40000"/>
                  </a:schemeClr>
                </a:solidFill>
              </a:rPr>
              <a:t/>
            </a:r>
            <a:br>
              <a:rPr lang="en-US" altLang="zh-TW" i="1" dirty="0" smtClean="0">
                <a:solidFill>
                  <a:schemeClr val="tx1">
                    <a:lumMod val="60000"/>
                    <a:lumOff val="40000"/>
                  </a:schemeClr>
                </a:solidFill>
              </a:rPr>
            </a:br>
            <a:r>
              <a:rPr lang="en-US" altLang="zh-TW" i="1" dirty="0" smtClean="0">
                <a:solidFill>
                  <a:schemeClr val="tx1">
                    <a:lumMod val="60000"/>
                    <a:lumOff val="40000"/>
                  </a:schemeClr>
                </a:solidFill>
              </a:rPr>
              <a:t>Comments &amp; Questions !</a:t>
            </a:r>
            <a:endParaRPr lang="en-US" i="1" dirty="0">
              <a:solidFill>
                <a:schemeClr val="tx1">
                  <a:lumMod val="60000"/>
                  <a:lumOff val="40000"/>
                </a:schemeClr>
              </a:solidFill>
            </a:endParaRPr>
          </a:p>
        </p:txBody>
      </p:sp>
    </p:spTree>
    <p:extLst>
      <p:ext uri="{BB962C8B-B14F-4D97-AF65-F5344CB8AC3E}">
        <p14:creationId xmlns:p14="http://schemas.microsoft.com/office/powerpoint/2010/main" val="7997472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pPr eaLnBrk="1" hangingPunct="1"/>
            <a:r>
              <a:rPr lang="zh-TW" altLang="en-US"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簡介</a:t>
            </a:r>
            <a:endParaRPr lang="zh-TW" altLang="en-US"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267" name="文字方塊 4"/>
          <p:cNvSpPr txBox="1">
            <a:spLocks noChangeArrowheads="1"/>
          </p:cNvSpPr>
          <p:nvPr/>
        </p:nvSpPr>
        <p:spPr bwMode="auto">
          <a:xfrm>
            <a:off x="2286000" y="1295409"/>
            <a:ext cx="3429000" cy="461665"/>
          </a:xfrm>
          <a:prstGeom prst="rect">
            <a:avLst/>
          </a:prstGeom>
          <a:noFill/>
          <a:ln w="9525">
            <a:noFill/>
            <a:miter lim="800000"/>
            <a:headEnd/>
            <a:tailEnd/>
          </a:ln>
        </p:spPr>
        <p:txBody>
          <a:bodyPr>
            <a:spAutoFit/>
          </a:bodyPr>
          <a:lstStyle/>
          <a:p>
            <a:pPr marL="0" lvl="1" fontAlgn="base">
              <a:spcAft>
                <a:spcPts val="1200"/>
              </a:spcAft>
              <a:defRPr/>
            </a:pPr>
            <a:r>
              <a:rPr lang="zh-TW" altLang="en-US" sz="2400" b="1" dirty="0">
                <a:solidFill>
                  <a:srgbClr val="2D2D8A">
                    <a:lumMod val="75000"/>
                  </a:srgbClr>
                </a:solidFill>
                <a:latin typeface="Times New Roman" pitchFamily="18" charset="0"/>
                <a:ea typeface="標楷體" pitchFamily="65" charset="-120"/>
                <a:cs typeface="Times New Roman" pitchFamily="18" charset="0"/>
              </a:rPr>
              <a:t>結核菌與顯微影像特性</a:t>
            </a:r>
            <a:endParaRPr lang="en-US" altLang="zh-TW" sz="2400" b="1" dirty="0">
              <a:solidFill>
                <a:srgbClr val="2D2D8A">
                  <a:lumMod val="75000"/>
                </a:srgbClr>
              </a:solidFill>
              <a:latin typeface="Times New Roman" pitchFamily="18" charset="0"/>
              <a:ea typeface="標楷體" pitchFamily="65" charset="-120"/>
              <a:cs typeface="Times New Roman" pitchFamily="18" charset="0"/>
            </a:endParaRPr>
          </a:p>
        </p:txBody>
      </p:sp>
      <p:pic>
        <p:nvPicPr>
          <p:cNvPr id="10244" name="圖片 6" descr="33111一部分.JPG"/>
          <p:cNvPicPr>
            <a:picLocks noChangeAspect="1"/>
          </p:cNvPicPr>
          <p:nvPr/>
        </p:nvPicPr>
        <p:blipFill>
          <a:blip r:embed="rId3">
            <a:extLst>
              <a:ext uri="{28A0092B-C50C-407E-A947-70E740481C1C}">
                <a14:useLocalDpi xmlns:a14="http://schemas.microsoft.com/office/drawing/2010/main" val="0"/>
              </a:ext>
            </a:extLst>
          </a:blip>
          <a:srcRect l="1852"/>
          <a:stretch>
            <a:fillRect/>
          </a:stretch>
        </p:blipFill>
        <p:spPr bwMode="auto">
          <a:xfrm>
            <a:off x="6216654" y="2362200"/>
            <a:ext cx="3765551"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圖片 7" descr="3311 - 複製.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60667" y="2362200"/>
            <a:ext cx="3359151"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文字方塊 10"/>
          <p:cNvSpPr txBox="1">
            <a:spLocks noChangeArrowheads="1"/>
          </p:cNvSpPr>
          <p:nvPr/>
        </p:nvSpPr>
        <p:spPr bwMode="auto">
          <a:xfrm>
            <a:off x="2832106" y="5040315"/>
            <a:ext cx="31854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en-US" altLang="zh-TW">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(a)</a:t>
            </a:r>
            <a:r>
              <a:rPr lang="zh-TW" altLang="en-US">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縮小後原始影像</a:t>
            </a:r>
            <a:r>
              <a:rPr lang="en-US" altLang="zh-TW">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(1280X960)</a:t>
            </a:r>
            <a:endParaRPr lang="zh-TW" altLang="en-US">
              <a:solidFill>
                <a:srgbClr val="030905"/>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247" name="文字方塊 11"/>
          <p:cNvSpPr txBox="1">
            <a:spLocks noChangeArrowheads="1"/>
          </p:cNvSpPr>
          <p:nvPr/>
        </p:nvSpPr>
        <p:spPr bwMode="auto">
          <a:xfrm>
            <a:off x="6648458" y="5068895"/>
            <a:ext cx="30187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en-US" altLang="zh-TW">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(b)</a:t>
            </a:r>
            <a:r>
              <a:rPr lang="zh-TW" altLang="en-US">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圖</a:t>
            </a:r>
            <a:r>
              <a:rPr lang="en-US" altLang="zh-TW">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(a)</a:t>
            </a:r>
            <a:r>
              <a:rPr lang="zh-TW" altLang="en-US">
                <a:solidFill>
                  <a:srgbClr val="030905"/>
                </a:solidFill>
                <a:latin typeface="Times New Roman" panose="02020603050405020304" pitchFamily="18" charset="0"/>
                <a:ea typeface="標楷體" panose="03000509000000000000" pitchFamily="65" charset="-120"/>
                <a:cs typeface="Times New Roman" panose="02020603050405020304" pitchFamily="18" charset="0"/>
              </a:rPr>
              <a:t>白色區域之放大影像</a:t>
            </a:r>
          </a:p>
          <a:p>
            <a:pPr eaLnBrk="1" fontAlgn="base" hangingPunct="1">
              <a:spcBef>
                <a:spcPct val="0"/>
              </a:spcBef>
              <a:spcAft>
                <a:spcPct val="0"/>
              </a:spcAft>
            </a:pPr>
            <a:endParaRPr lang="zh-TW" altLang="en-US">
              <a:solidFill>
                <a:srgbClr val="030905"/>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248" name="投影片編號版面配置區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fld id="{511FF3F9-7DFF-41D8-A1FD-C9D6170FF1A1}" type="slidenum">
              <a:rPr lang="en-US" altLang="zh-CN">
                <a:solidFill>
                  <a:srgbClr val="000000"/>
                </a:solidFill>
              </a:rPr>
              <a:pPr eaLnBrk="1" hangingPunct="1"/>
              <a:t>7</a:t>
            </a:fld>
            <a:endParaRPr lang="en-US" altLang="zh-CN">
              <a:solidFill>
                <a:srgbClr val="000000"/>
              </a:solidFill>
            </a:endParaRPr>
          </a:p>
        </p:txBody>
      </p:sp>
    </p:spTree>
    <p:extLst>
      <p:ext uri="{BB962C8B-B14F-4D97-AF65-F5344CB8AC3E}">
        <p14:creationId xmlns:p14="http://schemas.microsoft.com/office/powerpoint/2010/main" val="9605478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矩形 22"/>
          <p:cNvSpPr>
            <a:spLocks noChangeArrowheads="1"/>
          </p:cNvSpPr>
          <p:nvPr/>
        </p:nvSpPr>
        <p:spPr bwMode="auto">
          <a:xfrm>
            <a:off x="6781800" y="1675110"/>
            <a:ext cx="3657600" cy="3352800"/>
          </a:xfrm>
          <a:prstGeom prst="rect">
            <a:avLst/>
          </a:prstGeom>
          <a:solidFill>
            <a:schemeClr val="accent2">
              <a:lumMod val="20000"/>
              <a:lumOff val="80000"/>
            </a:schemeClr>
          </a:solidFill>
          <a:ln w="9525" algn="ctr">
            <a:solidFill>
              <a:schemeClr val="tx1"/>
            </a:solidFill>
            <a:round/>
            <a:headEnd/>
            <a:tailEnd/>
          </a:ln>
        </p:spPr>
        <p:txBody>
          <a:bodyPr/>
          <a:lstStyle/>
          <a:p>
            <a:pPr fontAlgn="base">
              <a:spcBef>
                <a:spcPct val="0"/>
              </a:spcBef>
              <a:spcAft>
                <a:spcPct val="0"/>
              </a:spcAft>
              <a:defRPr/>
            </a:pPr>
            <a:endParaRPr lang="zh-TW" altLang="en-US">
              <a:solidFill>
                <a:srgbClr val="000000"/>
              </a:solidFill>
              <a:latin typeface="Times New Roman" pitchFamily="18" charset="0"/>
              <a:ea typeface="標楷體" pitchFamily="65" charset="-120"/>
              <a:cs typeface="Times New Roman" pitchFamily="18" charset="0"/>
            </a:endParaRPr>
          </a:p>
        </p:txBody>
      </p:sp>
      <p:sp>
        <p:nvSpPr>
          <p:cNvPr id="7171" name="矩形 16"/>
          <p:cNvSpPr>
            <a:spLocks noChangeArrowheads="1"/>
          </p:cNvSpPr>
          <p:nvPr/>
        </p:nvSpPr>
        <p:spPr bwMode="auto">
          <a:xfrm>
            <a:off x="2209800" y="1675110"/>
            <a:ext cx="3657600" cy="1828800"/>
          </a:xfrm>
          <a:prstGeom prst="rect">
            <a:avLst/>
          </a:prstGeom>
          <a:solidFill>
            <a:schemeClr val="accent2">
              <a:lumMod val="20000"/>
              <a:lumOff val="80000"/>
            </a:schemeClr>
          </a:solidFill>
          <a:ln w="9525" algn="ctr">
            <a:solidFill>
              <a:schemeClr val="tx1"/>
            </a:solidFill>
            <a:round/>
            <a:headEnd/>
            <a:tailEnd/>
          </a:ln>
        </p:spPr>
        <p:txBody>
          <a:bodyPr/>
          <a:lstStyle/>
          <a:p>
            <a:pPr fontAlgn="base">
              <a:spcBef>
                <a:spcPct val="0"/>
              </a:spcBef>
              <a:spcAft>
                <a:spcPct val="0"/>
              </a:spcAft>
              <a:defRPr/>
            </a:pPr>
            <a:endParaRPr lang="zh-TW" altLang="en-US">
              <a:solidFill>
                <a:srgbClr val="000000"/>
              </a:solidFill>
              <a:latin typeface="Times New Roman" pitchFamily="18" charset="0"/>
              <a:ea typeface="標楷體" pitchFamily="65" charset="-120"/>
              <a:cs typeface="Times New Roman" pitchFamily="18" charset="0"/>
            </a:endParaRPr>
          </a:p>
        </p:txBody>
      </p:sp>
      <p:sp>
        <p:nvSpPr>
          <p:cNvPr id="2" name="標題 1"/>
          <p:cNvSpPr>
            <a:spLocks noGrp="1"/>
          </p:cNvSpPr>
          <p:nvPr>
            <p:ph type="title"/>
          </p:nvPr>
        </p:nvSpPr>
        <p:spPr>
          <a:xfrm>
            <a:off x="685800" y="0"/>
            <a:ext cx="10972800" cy="1143000"/>
          </a:xfrm>
          <a:ln>
            <a:miter lim="800000"/>
            <a:headEnd/>
            <a:tailEnd/>
          </a:ln>
        </p:spPr>
        <p:txBody>
          <a:bodyPr/>
          <a:lstStyle/>
          <a:p>
            <a:pPr>
              <a:defRPr/>
            </a:pPr>
            <a:r>
              <a:rPr lang="zh-TW" altLang="en-US" dirty="0" smtClean="0">
                <a:latin typeface="Times New Roman" pitchFamily="18" charset="0"/>
                <a:ea typeface="標楷體" pitchFamily="65" charset="-120"/>
                <a:cs typeface="Times New Roman" pitchFamily="18" charset="0"/>
              </a:rPr>
              <a:t>簡介</a:t>
            </a:r>
            <a:endParaRPr lang="zh-TW" altLang="en-US" kern="1200" dirty="0" smtClean="0">
              <a:solidFill>
                <a:srgbClr val="117E0C"/>
              </a:solidFill>
              <a:effectLst>
                <a:innerShdw blurRad="63500" dist="50800" dir="18900000">
                  <a:prstClr val="black">
                    <a:alpha val="50000"/>
                  </a:prstClr>
                </a:innerShdw>
              </a:effectLst>
              <a:latin typeface="Times New Roman" pitchFamily="18" charset="0"/>
              <a:ea typeface="標楷體" pitchFamily="65" charset="-120"/>
              <a:cs typeface="Times New Roman" pitchFamily="18" charset="0"/>
            </a:endParaRPr>
          </a:p>
        </p:txBody>
      </p:sp>
      <p:sp>
        <p:nvSpPr>
          <p:cNvPr id="11269" name="文字方塊 6"/>
          <p:cNvSpPr txBox="1">
            <a:spLocks noChangeArrowheads="1"/>
          </p:cNvSpPr>
          <p:nvPr/>
        </p:nvSpPr>
        <p:spPr bwMode="auto">
          <a:xfrm>
            <a:off x="2541593" y="2665710"/>
            <a:ext cx="6463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抹片</a:t>
            </a:r>
          </a:p>
        </p:txBody>
      </p:sp>
      <p:sp>
        <p:nvSpPr>
          <p:cNvPr id="11270" name="文字方塊 7"/>
          <p:cNvSpPr txBox="1">
            <a:spLocks noChangeArrowheads="1"/>
          </p:cNvSpPr>
          <p:nvPr/>
        </p:nvSpPr>
        <p:spPr bwMode="auto">
          <a:xfrm>
            <a:off x="3657600" y="2532365"/>
            <a:ext cx="2057400" cy="646331"/>
          </a:xfrm>
          <a:prstGeom prst="rect">
            <a:avLst/>
          </a:prstGeom>
          <a:gradFill rotWithShape="1">
            <a:gsLst>
              <a:gs pos="0">
                <a:srgbClr val="86BCFF"/>
              </a:gs>
              <a:gs pos="50000">
                <a:srgbClr val="B6D4FF"/>
              </a:gs>
              <a:gs pos="100000">
                <a:srgbClr val="DBE9FF"/>
              </a:gs>
            </a:gsLst>
            <a:lin ang="2700000" scaled="1"/>
          </a:gradFill>
          <a:ln w="9525">
            <a:solidFill>
              <a:srgbClr val="3399FF"/>
            </a:solidFill>
            <a:miter lim="800000"/>
            <a:headEnd/>
            <a:tailEnd/>
          </a:ln>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eaLnBrk="1" fontAlgn="base" hangingPunct="1">
              <a:spcBef>
                <a:spcPct val="0"/>
              </a:spcBef>
              <a:spcAft>
                <a:spcPct val="0"/>
              </a:spcAft>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多解析度顯維影像自動對焦</a:t>
            </a:r>
          </a:p>
        </p:txBody>
      </p:sp>
      <p:cxnSp>
        <p:nvCxnSpPr>
          <p:cNvPr id="11271" name="直線單箭頭接點 9"/>
          <p:cNvCxnSpPr>
            <a:cxnSpLocks noChangeShapeType="1"/>
            <a:stCxn id="11269" idx="3"/>
            <a:endCxn id="11270" idx="1"/>
          </p:cNvCxnSpPr>
          <p:nvPr/>
        </p:nvCxnSpPr>
        <p:spPr bwMode="auto">
          <a:xfrm>
            <a:off x="3187924" y="2850376"/>
            <a:ext cx="469676" cy="515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1272" name="文字方塊 10"/>
          <p:cNvSpPr txBox="1">
            <a:spLocks noChangeArrowheads="1"/>
          </p:cNvSpPr>
          <p:nvPr/>
        </p:nvSpPr>
        <p:spPr bwMode="auto">
          <a:xfrm>
            <a:off x="7239000" y="2395844"/>
            <a:ext cx="2514600" cy="923925"/>
          </a:xfrm>
          <a:prstGeom prst="rect">
            <a:avLst/>
          </a:prstGeom>
          <a:gradFill rotWithShape="1">
            <a:gsLst>
              <a:gs pos="0">
                <a:srgbClr val="86BCFF"/>
              </a:gs>
              <a:gs pos="50000">
                <a:srgbClr val="B6D4FF"/>
              </a:gs>
              <a:gs pos="100000">
                <a:srgbClr val="DBE9FF"/>
              </a:gs>
            </a:gsLst>
            <a:lin ang="2700000" scaled="1"/>
          </a:gradFill>
          <a:ln w="9525">
            <a:solidFill>
              <a:srgbClr val="3399FF"/>
            </a:solidFill>
            <a:miter lim="800000"/>
            <a:headEnd/>
            <a:tailEnd/>
          </a:ln>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eaLnBrk="1" fontAlgn="base" hangingPunct="1">
              <a:spcBef>
                <a:spcPct val="0"/>
              </a:spcBef>
              <a:spcAft>
                <a:spcPct val="0"/>
              </a:spcAft>
            </a:pPr>
            <a:endParaRPr lang="en-US" altLang="zh-TW">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自動結核菌判讀</a:t>
            </a:r>
            <a:endParaRPr lang="en-US" altLang="zh-TW">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algn="ctr" eaLnBrk="1" fontAlgn="base" hangingPunct="1">
              <a:spcBef>
                <a:spcPct val="0"/>
              </a:spcBef>
              <a:spcAft>
                <a:spcPct val="0"/>
              </a:spcAft>
            </a:pPr>
            <a:endPar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273" name="文字方塊 11"/>
          <p:cNvSpPr txBox="1">
            <a:spLocks noChangeArrowheads="1"/>
          </p:cNvSpPr>
          <p:nvPr/>
        </p:nvSpPr>
        <p:spPr bwMode="auto">
          <a:xfrm>
            <a:off x="5983288" y="2360910"/>
            <a:ext cx="6463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影像</a:t>
            </a:r>
          </a:p>
        </p:txBody>
      </p:sp>
      <p:cxnSp>
        <p:nvCxnSpPr>
          <p:cNvPr id="11274" name="直線單箭頭接點 13"/>
          <p:cNvCxnSpPr>
            <a:cxnSpLocks noChangeShapeType="1"/>
          </p:cNvCxnSpPr>
          <p:nvPr/>
        </p:nvCxnSpPr>
        <p:spPr bwMode="auto">
          <a:xfrm>
            <a:off x="5715000" y="2778432"/>
            <a:ext cx="1524000" cy="317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1275" name="文字方塊 14"/>
          <p:cNvSpPr txBox="1">
            <a:spLocks noChangeArrowheads="1"/>
          </p:cNvSpPr>
          <p:nvPr/>
        </p:nvSpPr>
        <p:spPr bwMode="auto">
          <a:xfrm>
            <a:off x="3581405" y="1751310"/>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用戶端</a:t>
            </a:r>
          </a:p>
        </p:txBody>
      </p:sp>
      <p:sp>
        <p:nvSpPr>
          <p:cNvPr id="11276" name="文字方塊 15"/>
          <p:cNvSpPr txBox="1">
            <a:spLocks noChangeArrowheads="1"/>
          </p:cNvSpPr>
          <p:nvPr/>
        </p:nvSpPr>
        <p:spPr bwMode="auto">
          <a:xfrm>
            <a:off x="8153401" y="1751310"/>
            <a:ext cx="11079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伺服器端</a:t>
            </a:r>
          </a:p>
        </p:txBody>
      </p:sp>
      <p:cxnSp>
        <p:nvCxnSpPr>
          <p:cNvPr id="11277" name="直線單箭頭接點 19"/>
          <p:cNvCxnSpPr>
            <a:cxnSpLocks noChangeShapeType="1"/>
          </p:cNvCxnSpPr>
          <p:nvPr/>
        </p:nvCxnSpPr>
        <p:spPr bwMode="auto">
          <a:xfrm flipH="1">
            <a:off x="5715000" y="2970510"/>
            <a:ext cx="1524000" cy="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1278" name="文字方塊 21"/>
          <p:cNvSpPr txBox="1">
            <a:spLocks noChangeArrowheads="1"/>
          </p:cNvSpPr>
          <p:nvPr/>
        </p:nvSpPr>
        <p:spPr bwMode="auto">
          <a:xfrm>
            <a:off x="6019806" y="2970510"/>
            <a:ext cx="6463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結果</a:t>
            </a:r>
          </a:p>
        </p:txBody>
      </p:sp>
      <p:sp>
        <p:nvSpPr>
          <p:cNvPr id="11279" name="文字方塊 23"/>
          <p:cNvSpPr txBox="1">
            <a:spLocks noChangeArrowheads="1"/>
          </p:cNvSpPr>
          <p:nvPr/>
        </p:nvSpPr>
        <p:spPr bwMode="auto">
          <a:xfrm>
            <a:off x="7432675" y="4037310"/>
            <a:ext cx="2133600" cy="369888"/>
          </a:xfrm>
          <a:prstGeom prst="rect">
            <a:avLst/>
          </a:prstGeom>
          <a:gradFill rotWithShape="1">
            <a:gsLst>
              <a:gs pos="0">
                <a:srgbClr val="86BCFF"/>
              </a:gs>
              <a:gs pos="50000">
                <a:srgbClr val="B6D4FF"/>
              </a:gs>
              <a:gs pos="100000">
                <a:srgbClr val="DBE9FF"/>
              </a:gs>
            </a:gsLst>
            <a:lin ang="2700000" scaled="1"/>
          </a:gradFill>
          <a:ln w="9525">
            <a:solidFill>
              <a:srgbClr val="3399FF"/>
            </a:solidFill>
            <a:miter lim="800000"/>
            <a:headEnd/>
            <a:tailEnd/>
          </a:ln>
        </p:spPr>
        <p:txBody>
          <a:bodyPr>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結核菌資料庫</a:t>
            </a:r>
          </a:p>
        </p:txBody>
      </p:sp>
      <p:cxnSp>
        <p:nvCxnSpPr>
          <p:cNvPr id="11280" name="直線單箭頭接點 25"/>
          <p:cNvCxnSpPr>
            <a:cxnSpLocks noChangeShapeType="1"/>
            <a:stCxn id="11272" idx="2"/>
            <a:endCxn id="11279" idx="0"/>
          </p:cNvCxnSpPr>
          <p:nvPr/>
        </p:nvCxnSpPr>
        <p:spPr bwMode="auto">
          <a:xfrm>
            <a:off x="8496306" y="3319760"/>
            <a:ext cx="3175" cy="71755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1281" name="文字方塊 26"/>
          <p:cNvSpPr txBox="1">
            <a:spLocks noChangeArrowheads="1"/>
          </p:cNvSpPr>
          <p:nvPr/>
        </p:nvSpPr>
        <p:spPr bwMode="auto">
          <a:xfrm>
            <a:off x="8458206" y="3503910"/>
            <a:ext cx="6463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結果</a:t>
            </a:r>
          </a:p>
        </p:txBody>
      </p:sp>
      <p:grpSp>
        <p:nvGrpSpPr>
          <p:cNvPr id="11282" name="群組 46"/>
          <p:cNvGrpSpPr>
            <a:grpSpLocks/>
          </p:cNvGrpSpPr>
          <p:nvPr/>
        </p:nvGrpSpPr>
        <p:grpSpPr bwMode="auto">
          <a:xfrm>
            <a:off x="2084527" y="4036020"/>
            <a:ext cx="3886200" cy="2667000"/>
            <a:chOff x="1676400" y="2362200"/>
            <a:chExt cx="5381625" cy="4191000"/>
          </a:xfrm>
        </p:grpSpPr>
        <p:pic>
          <p:nvPicPr>
            <p:cNvPr id="11287" name="Picture 2" descr="C:\Program Files\Microsoft Office\MEDIA\CAGCAT10\j028575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2362200"/>
              <a:ext cx="148795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8" name="Picture 3" descr="C:\Program Files\Microsoft Office\MEDIA\CAGCAT10\j028575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3505200"/>
              <a:ext cx="148795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9" name="Picture 4" descr="C:\Program Files\Microsoft Office\MEDIA\CAGCAT10\j0285750.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5638800"/>
              <a:ext cx="148795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290" name="直線單箭頭接點 50"/>
            <p:cNvCxnSpPr>
              <a:cxnSpLocks noChangeShapeType="1"/>
            </p:cNvCxnSpPr>
            <p:nvPr/>
          </p:nvCxnSpPr>
          <p:spPr bwMode="auto">
            <a:xfrm>
              <a:off x="3164352" y="2819400"/>
              <a:ext cx="2017248" cy="685800"/>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11291" name="直線單箭頭接點 51"/>
            <p:cNvCxnSpPr>
              <a:cxnSpLocks noChangeShapeType="1"/>
            </p:cNvCxnSpPr>
            <p:nvPr/>
          </p:nvCxnSpPr>
          <p:spPr bwMode="auto">
            <a:xfrm>
              <a:off x="3164352" y="3962400"/>
              <a:ext cx="2017248" cy="66675"/>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11292" name="直線單箭頭接點 52"/>
            <p:cNvCxnSpPr>
              <a:cxnSpLocks noChangeShapeType="1"/>
            </p:cNvCxnSpPr>
            <p:nvPr/>
          </p:nvCxnSpPr>
          <p:spPr bwMode="auto">
            <a:xfrm flipV="1">
              <a:off x="3240552" y="4495800"/>
              <a:ext cx="1864848" cy="1600200"/>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11293" name="文字方塊 53"/>
            <p:cNvSpPr txBox="1">
              <a:spLocks noChangeArrowheads="1"/>
            </p:cNvSpPr>
            <p:nvPr/>
          </p:nvSpPr>
          <p:spPr bwMode="auto">
            <a:xfrm>
              <a:off x="2108358" y="4648200"/>
              <a:ext cx="639316" cy="92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en-US" altLang="zh-TW">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1294" name="Picture 2" descr="https://encrypted-tbn2.gstatic.com/images?q=tbn:ANd9GcTukzZ54Zy8ZiCuNkTWKUhbXJupGuWFpu2peJcbvw2l3h9gKuAyH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819400"/>
              <a:ext cx="18764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283" name="文字方塊 55"/>
          <p:cNvSpPr txBox="1">
            <a:spLocks noChangeArrowheads="1"/>
          </p:cNvSpPr>
          <p:nvPr/>
        </p:nvSpPr>
        <p:spPr bwMode="auto">
          <a:xfrm>
            <a:off x="2098739" y="3639522"/>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用戶端</a:t>
            </a:r>
          </a:p>
        </p:txBody>
      </p:sp>
      <p:sp>
        <p:nvSpPr>
          <p:cNvPr id="11284" name="文字方塊 56"/>
          <p:cNvSpPr txBox="1">
            <a:spLocks noChangeArrowheads="1"/>
          </p:cNvSpPr>
          <p:nvPr/>
        </p:nvSpPr>
        <p:spPr bwMode="auto">
          <a:xfrm>
            <a:off x="4953001" y="4037310"/>
            <a:ext cx="11079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fontAlgn="base" hangingPunct="1">
              <a:spcBef>
                <a:spcPct val="0"/>
              </a:spcBef>
              <a:spcAft>
                <a:spcPct val="0"/>
              </a:spcAft>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伺服器端</a:t>
            </a:r>
          </a:p>
        </p:txBody>
      </p:sp>
      <p:sp>
        <p:nvSpPr>
          <p:cNvPr id="29" name="矩形 28"/>
          <p:cNvSpPr/>
          <p:nvPr/>
        </p:nvSpPr>
        <p:spPr>
          <a:xfrm>
            <a:off x="2362200" y="1233417"/>
            <a:ext cx="1415772" cy="461665"/>
          </a:xfrm>
          <a:prstGeom prst="rect">
            <a:avLst/>
          </a:prstGeom>
        </p:spPr>
        <p:txBody>
          <a:bodyPr wrap="none">
            <a:spAutoFit/>
          </a:bodyPr>
          <a:lstStyle/>
          <a:p>
            <a:pPr marL="0" lvl="1" fontAlgn="base">
              <a:spcAft>
                <a:spcPts val="1200"/>
              </a:spcAft>
              <a:defRPr/>
            </a:pPr>
            <a:r>
              <a:rPr lang="zh-TW" altLang="en-US" sz="2400" b="1" dirty="0">
                <a:solidFill>
                  <a:srgbClr val="2D2D8A">
                    <a:lumMod val="75000"/>
                  </a:srgbClr>
                </a:solidFill>
                <a:latin typeface="Times New Roman" pitchFamily="18" charset="0"/>
                <a:ea typeface="標楷體" pitchFamily="65" charset="-120"/>
                <a:cs typeface="Times New Roman" pitchFamily="18" charset="0"/>
              </a:rPr>
              <a:t>系統簡介</a:t>
            </a:r>
            <a:endParaRPr lang="en-US" altLang="zh-TW" sz="2400" b="1" dirty="0">
              <a:solidFill>
                <a:srgbClr val="2D2D8A">
                  <a:lumMod val="75000"/>
                </a:srgbClr>
              </a:solidFill>
              <a:latin typeface="Times New Roman" pitchFamily="18" charset="0"/>
              <a:ea typeface="標楷體" pitchFamily="65" charset="-120"/>
              <a:cs typeface="Times New Roman" pitchFamily="18" charset="0"/>
            </a:endParaRPr>
          </a:p>
        </p:txBody>
      </p:sp>
      <p:sp>
        <p:nvSpPr>
          <p:cNvPr id="11286" name="投影片編號版面配置區 29"/>
          <p:cNvSpPr>
            <a:spLocks noGrp="1"/>
          </p:cNvSpPr>
          <p:nvPr>
            <p:ph type="sldNum" sz="quarter" idx="12"/>
          </p:nvPr>
        </p:nvSpPr>
        <p:spPr>
          <a:xfrm>
            <a:off x="5816600" y="5733805"/>
            <a:ext cx="489744" cy="42200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eaLnBrk="1" hangingPunct="1"/>
            <a:fld id="{AAF92EF0-CB04-42C2-8FA7-4442D38E465B}" type="slidenum">
              <a:rPr lang="en-US" altLang="zh-CN">
                <a:solidFill>
                  <a:srgbClr val="000000"/>
                </a:solidFill>
              </a:rPr>
              <a:pPr eaLnBrk="1" hangingPunct="1"/>
              <a:t>8</a:t>
            </a:fld>
            <a:endParaRPr lang="en-US" altLang="zh-CN">
              <a:solidFill>
                <a:srgbClr val="000000"/>
              </a:solidFill>
            </a:endParaRPr>
          </a:p>
        </p:txBody>
      </p:sp>
      <p:sp>
        <p:nvSpPr>
          <p:cNvPr id="31" name="文字方塊 30"/>
          <p:cNvSpPr txBox="1"/>
          <p:nvPr/>
        </p:nvSpPr>
        <p:spPr>
          <a:xfrm>
            <a:off x="8153406" y="5817381"/>
            <a:ext cx="2138727" cy="923330"/>
          </a:xfrm>
          <a:prstGeom prst="rect">
            <a:avLst/>
          </a:prstGeom>
          <a:noFill/>
        </p:spPr>
        <p:txBody>
          <a:bodyPr wrap="none" rtlCol="0">
            <a:spAutoFit/>
          </a:bodyPr>
          <a:lstStyle/>
          <a:p>
            <a:r>
              <a:rPr lang="en-US" altLang="zh-TW" sz="5400" i="1" dirty="0" smtClean="0">
                <a:solidFill>
                  <a:srgbClr val="7030A0"/>
                </a:solidFill>
                <a:latin typeface="Gungsuh" panose="02030600000101010101" pitchFamily="18" charset="-127"/>
                <a:ea typeface="Gungsuh" panose="02030600000101010101" pitchFamily="18" charset="-127"/>
                <a:hlinkClick r:id="rId4" action="ppaction://hlinkfile"/>
              </a:rPr>
              <a:t>Demo</a:t>
            </a:r>
            <a:endParaRPr lang="zh-TW" altLang="en-US" sz="5400" i="1" dirty="0">
              <a:solidFill>
                <a:srgbClr val="7030A0"/>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2016746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r>
              <a:rPr lang="en-US" altLang="zh-TW" dirty="0" smtClean="0"/>
              <a:t>2013/05/31</a:t>
            </a:r>
          </a:p>
          <a:p>
            <a:r>
              <a:rPr lang="en-US" altLang="zh-TW" dirty="0" smtClean="0"/>
              <a:t>Reporter: </a:t>
            </a:r>
            <a:r>
              <a:rPr lang="en-US" altLang="zh-TW" dirty="0" err="1" smtClean="0"/>
              <a:t>Miz</a:t>
            </a:r>
            <a:r>
              <a:rPr lang="en-US" altLang="zh-TW" dirty="0" smtClean="0"/>
              <a:t>-Tzu Chu</a:t>
            </a:r>
            <a:br>
              <a:rPr lang="en-US" altLang="zh-TW" dirty="0" smtClean="0"/>
            </a:br>
            <a:r>
              <a:rPr lang="en-US" altLang="zh-TW" dirty="0" smtClean="0"/>
              <a:t>Advisor: Yung-</a:t>
            </a:r>
            <a:r>
              <a:rPr lang="en-US" altLang="zh-TW" dirty="0" err="1" smtClean="0"/>
              <a:t>Nien</a:t>
            </a:r>
            <a:r>
              <a:rPr lang="en-US" altLang="zh-TW" dirty="0" smtClean="0"/>
              <a:t> Sun</a:t>
            </a:r>
            <a:endParaRPr lang="zh-TW" altLang="en-US" dirty="0"/>
          </a:p>
        </p:txBody>
      </p:sp>
      <p:sp>
        <p:nvSpPr>
          <p:cNvPr id="2" name="標題 1"/>
          <p:cNvSpPr>
            <a:spLocks noGrp="1"/>
          </p:cNvSpPr>
          <p:nvPr>
            <p:ph type="ctrTitle"/>
          </p:nvPr>
        </p:nvSpPr>
        <p:spPr>
          <a:xfrm>
            <a:off x="2423592" y="1340768"/>
            <a:ext cx="7704856" cy="1455386"/>
          </a:xfrm>
        </p:spPr>
        <p:txBody>
          <a:bodyPr>
            <a:normAutofit/>
          </a:bodyPr>
          <a:lstStyle/>
          <a:p>
            <a:r>
              <a:rPr lang="en-GB" altLang="zh-TW" sz="2800" dirty="0"/>
              <a:t>Development of image guided surgical training system: model, calibration and scenario</a:t>
            </a:r>
            <a:endParaRPr lang="zh-TW" altLang="en-US" sz="4400" dirty="0"/>
          </a:p>
        </p:txBody>
      </p:sp>
      <p:sp>
        <p:nvSpPr>
          <p:cNvPr id="4" name="矩形 3"/>
          <p:cNvSpPr/>
          <p:nvPr/>
        </p:nvSpPr>
        <p:spPr>
          <a:xfrm>
            <a:off x="4655846" y="3140968"/>
            <a:ext cx="2861681" cy="369332"/>
          </a:xfrm>
          <a:prstGeom prst="rect">
            <a:avLst/>
          </a:prstGeom>
        </p:spPr>
        <p:txBody>
          <a:bodyPr wrap="none">
            <a:spAutoFit/>
          </a:bodyPr>
          <a:lstStyle/>
          <a:p>
            <a:r>
              <a:rPr lang="en-US" altLang="zh-TW" dirty="0">
                <a:solidFill>
                  <a:prstClr val="black"/>
                </a:solidFill>
              </a:rPr>
              <a:t>NCKU Visual System Lab</a:t>
            </a:r>
            <a:endParaRPr lang="zh-TW" altLang="en-US" dirty="0">
              <a:solidFill>
                <a:prstClr val="black"/>
              </a:solidFill>
            </a:endParaRPr>
          </a:p>
        </p:txBody>
      </p:sp>
      <p:sp>
        <p:nvSpPr>
          <p:cNvPr id="5" name="投影片編號版面配置區 4"/>
          <p:cNvSpPr>
            <a:spLocks noGrp="1"/>
          </p:cNvSpPr>
          <p:nvPr>
            <p:ph type="sldNum" sz="quarter" idx="4"/>
          </p:nvPr>
        </p:nvSpPr>
        <p:spPr/>
        <p:txBody>
          <a:bodyPr/>
          <a:lstStyle/>
          <a:p>
            <a:fld id="{4CC4FD11-9DC6-466E-8883-28206B2DC699}" type="slidenum">
              <a:rPr lang="zh-TW" altLang="en-US" smtClean="0">
                <a:solidFill>
                  <a:srgbClr val="A5A5A5"/>
                </a:solidFill>
              </a:rPr>
              <a:pPr/>
              <a:t>9</a:t>
            </a:fld>
            <a:endParaRPr lang="zh-TW" altLang="en-US">
              <a:solidFill>
                <a:srgbClr val="A5A5A5"/>
              </a:solidFill>
            </a:endParaRPr>
          </a:p>
        </p:txBody>
      </p:sp>
    </p:spTree>
    <p:extLst>
      <p:ext uri="{BB962C8B-B14F-4D97-AF65-F5344CB8AC3E}">
        <p14:creationId xmlns:p14="http://schemas.microsoft.com/office/powerpoint/2010/main" val="1229047118"/>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Default Design">
  <a:themeElements>
    <a:clrScheme name="">
      <a:dk1>
        <a:srgbClr val="000080"/>
      </a:dk1>
      <a:lt1>
        <a:srgbClr val="FFFFFF"/>
      </a:lt1>
      <a:dk2>
        <a:srgbClr val="FFFFFF"/>
      </a:dk2>
      <a:lt2>
        <a:srgbClr val="808080"/>
      </a:lt2>
      <a:accent1>
        <a:srgbClr val="B4D7EB"/>
      </a:accent1>
      <a:accent2>
        <a:srgbClr val="183883"/>
      </a:accent2>
      <a:accent3>
        <a:srgbClr val="FFFFFF"/>
      </a:accent3>
      <a:accent4>
        <a:srgbClr val="00006C"/>
      </a:accent4>
      <a:accent5>
        <a:srgbClr val="D6E8F3"/>
      </a:accent5>
      <a:accent6>
        <a:srgbClr val="153276"/>
      </a:accent6>
      <a:hlink>
        <a:srgbClr val="365B91"/>
      </a:hlink>
      <a:folHlink>
        <a:srgbClr val="97C6E4"/>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83883"/>
        </a:dk1>
        <a:lt1>
          <a:srgbClr val="FFFFFF"/>
        </a:lt1>
        <a:dk2>
          <a:srgbClr val="000000"/>
        </a:dk2>
        <a:lt2>
          <a:srgbClr val="808080"/>
        </a:lt2>
        <a:accent1>
          <a:srgbClr val="BBE0E3"/>
        </a:accent1>
        <a:accent2>
          <a:srgbClr val="333399"/>
        </a:accent2>
        <a:accent3>
          <a:srgbClr val="FFFFFF"/>
        </a:accent3>
        <a:accent4>
          <a:srgbClr val="132E6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183883"/>
        </a:dk1>
        <a:lt1>
          <a:srgbClr val="FFFFFF"/>
        </a:lt1>
        <a:dk2>
          <a:srgbClr val="000000"/>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183883"/>
        </a:dk1>
        <a:lt1>
          <a:srgbClr val="FFFFFF"/>
        </a:lt1>
        <a:dk2>
          <a:srgbClr val="183883"/>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183883"/>
        </a:dk1>
        <a:lt1>
          <a:srgbClr val="FFFFFF"/>
        </a:lt1>
        <a:dk2>
          <a:srgbClr val="183883"/>
        </a:dk2>
        <a:lt2>
          <a:srgbClr val="808080"/>
        </a:lt2>
        <a:accent1>
          <a:srgbClr val="D4E3F7"/>
        </a:accent1>
        <a:accent2>
          <a:srgbClr val="0067AF"/>
        </a:accent2>
        <a:accent3>
          <a:srgbClr val="FFFFFF"/>
        </a:accent3>
        <a:accent4>
          <a:srgbClr val="132E6F"/>
        </a:accent4>
        <a:accent5>
          <a:srgbClr val="E6EFFA"/>
        </a:accent5>
        <a:accent6>
          <a:srgbClr val="005D9E"/>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佈景主題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none" rtlCol="0">
        <a:spAutoFit/>
      </a:bodyPr>
      <a:lstStyle>
        <a:defPPr>
          <a:defRPr dirty="0" err="1" smtClean="0">
            <a:ln>
              <a:solidFill>
                <a:schemeClr val="accent1">
                  <a:lumMod val="20000"/>
                  <a:lumOff val="80000"/>
                </a:schemeClr>
              </a:solidFill>
            </a:ln>
          </a:defRPr>
        </a:defPPr>
      </a:lstStyle>
    </a:txDef>
  </a:objectDefaults>
  <a:extraClrSchemeLst/>
  <a:extLst>
    <a:ext uri="{05A4C25C-085E-4340-85A3-A5531E510DB2}">
      <thm15:themeFamily xmlns="" xmlns:thm15="http://schemas.microsoft.com/office/thememl/2012/main" name="Presentation level design" id="{00E2FDB5-77A3-416C-8232-A2B8AB0B9A01}" vid="{6E3E8A63-E899-4F92-AFE5-C80B3CCFC0BD}"/>
    </a:ext>
  </a:extLst>
</a:theme>
</file>

<file path=ppt/theme/theme6.xml><?xml version="1.0" encoding="utf-8"?>
<a:theme xmlns:a="http://schemas.openxmlformats.org/drawingml/2006/main" name="1_佈景主題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none" rtlCol="0">
        <a:spAutoFit/>
      </a:bodyPr>
      <a:lstStyle>
        <a:defPPr>
          <a:defRPr dirty="0" err="1" smtClean="0">
            <a:ln>
              <a:solidFill>
                <a:schemeClr val="accent1">
                  <a:lumMod val="20000"/>
                  <a:lumOff val="80000"/>
                </a:schemeClr>
              </a:solidFill>
            </a:ln>
          </a:defRPr>
        </a:defPPr>
      </a:lstStyle>
    </a:txDef>
  </a:objectDefaults>
  <a:extraClrSchemeLst/>
  <a:extLst>
    <a:ext uri="{05A4C25C-085E-4340-85A3-A5531E510DB2}">
      <thm15:themeFamily xmlns="" xmlns:thm15="http://schemas.microsoft.com/office/thememl/2012/main" name="Presentation level design" id="{00E2FDB5-77A3-416C-8232-A2B8AB0B9A01}" vid="{6E3E8A63-E899-4F92-AFE5-C80B3CCFC0BD}"/>
    </a:ext>
  </a:extLst>
</a:theme>
</file>

<file path=ppt/theme/theme7.xml><?xml version="1.0" encoding="utf-8"?>
<a:theme xmlns:a="http://schemas.openxmlformats.org/drawingml/2006/main" name="Default Design">
  <a:themeElements>
    <a:clrScheme name="">
      <a:dk1>
        <a:srgbClr val="000080"/>
      </a:dk1>
      <a:lt1>
        <a:srgbClr val="FFFFFF"/>
      </a:lt1>
      <a:dk2>
        <a:srgbClr val="FFFFFF"/>
      </a:dk2>
      <a:lt2>
        <a:srgbClr val="808080"/>
      </a:lt2>
      <a:accent1>
        <a:srgbClr val="B4D7EB"/>
      </a:accent1>
      <a:accent2>
        <a:srgbClr val="183883"/>
      </a:accent2>
      <a:accent3>
        <a:srgbClr val="FFFFFF"/>
      </a:accent3>
      <a:accent4>
        <a:srgbClr val="00006C"/>
      </a:accent4>
      <a:accent5>
        <a:srgbClr val="D6E8F3"/>
      </a:accent5>
      <a:accent6>
        <a:srgbClr val="153276"/>
      </a:accent6>
      <a:hlink>
        <a:srgbClr val="365B91"/>
      </a:hlink>
      <a:folHlink>
        <a:srgbClr val="97C6E4"/>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83883"/>
        </a:dk1>
        <a:lt1>
          <a:srgbClr val="FFFFFF"/>
        </a:lt1>
        <a:dk2>
          <a:srgbClr val="000000"/>
        </a:dk2>
        <a:lt2>
          <a:srgbClr val="808080"/>
        </a:lt2>
        <a:accent1>
          <a:srgbClr val="BBE0E3"/>
        </a:accent1>
        <a:accent2>
          <a:srgbClr val="333399"/>
        </a:accent2>
        <a:accent3>
          <a:srgbClr val="FFFFFF"/>
        </a:accent3>
        <a:accent4>
          <a:srgbClr val="132E6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183883"/>
        </a:dk1>
        <a:lt1>
          <a:srgbClr val="FFFFFF"/>
        </a:lt1>
        <a:dk2>
          <a:srgbClr val="000000"/>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183883"/>
        </a:dk1>
        <a:lt1>
          <a:srgbClr val="FFFFFF"/>
        </a:lt1>
        <a:dk2>
          <a:srgbClr val="183883"/>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183883"/>
        </a:dk1>
        <a:lt1>
          <a:srgbClr val="FFFFFF"/>
        </a:lt1>
        <a:dk2>
          <a:srgbClr val="183883"/>
        </a:dk2>
        <a:lt2>
          <a:srgbClr val="808080"/>
        </a:lt2>
        <a:accent1>
          <a:srgbClr val="D4E3F7"/>
        </a:accent1>
        <a:accent2>
          <a:srgbClr val="0067AF"/>
        </a:accent2>
        <a:accent3>
          <a:srgbClr val="FFFFFF"/>
        </a:accent3>
        <a:accent4>
          <a:srgbClr val="132E6F"/>
        </a:accent4>
        <a:accent5>
          <a:srgbClr val="E6EFFA"/>
        </a:accent5>
        <a:accent6>
          <a:srgbClr val="005D9E"/>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Default Design">
  <a:themeElements>
    <a:clrScheme name="">
      <a:dk1>
        <a:srgbClr val="000080"/>
      </a:dk1>
      <a:lt1>
        <a:srgbClr val="FFFFFF"/>
      </a:lt1>
      <a:dk2>
        <a:srgbClr val="FFFFFF"/>
      </a:dk2>
      <a:lt2>
        <a:srgbClr val="808080"/>
      </a:lt2>
      <a:accent1>
        <a:srgbClr val="B4D7EB"/>
      </a:accent1>
      <a:accent2>
        <a:srgbClr val="183883"/>
      </a:accent2>
      <a:accent3>
        <a:srgbClr val="FFFFFF"/>
      </a:accent3>
      <a:accent4>
        <a:srgbClr val="00006C"/>
      </a:accent4>
      <a:accent5>
        <a:srgbClr val="D6E8F3"/>
      </a:accent5>
      <a:accent6>
        <a:srgbClr val="153276"/>
      </a:accent6>
      <a:hlink>
        <a:srgbClr val="365B91"/>
      </a:hlink>
      <a:folHlink>
        <a:srgbClr val="97C6E4"/>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83883"/>
        </a:dk1>
        <a:lt1>
          <a:srgbClr val="FFFFFF"/>
        </a:lt1>
        <a:dk2>
          <a:srgbClr val="000000"/>
        </a:dk2>
        <a:lt2>
          <a:srgbClr val="808080"/>
        </a:lt2>
        <a:accent1>
          <a:srgbClr val="BBE0E3"/>
        </a:accent1>
        <a:accent2>
          <a:srgbClr val="333399"/>
        </a:accent2>
        <a:accent3>
          <a:srgbClr val="FFFFFF"/>
        </a:accent3>
        <a:accent4>
          <a:srgbClr val="132E6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183883"/>
        </a:dk1>
        <a:lt1>
          <a:srgbClr val="FFFFFF"/>
        </a:lt1>
        <a:dk2>
          <a:srgbClr val="000000"/>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183883"/>
        </a:dk1>
        <a:lt1>
          <a:srgbClr val="FFFFFF"/>
        </a:lt1>
        <a:dk2>
          <a:srgbClr val="183883"/>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183883"/>
        </a:dk1>
        <a:lt1>
          <a:srgbClr val="FFFFFF"/>
        </a:lt1>
        <a:dk2>
          <a:srgbClr val="183883"/>
        </a:dk2>
        <a:lt2>
          <a:srgbClr val="808080"/>
        </a:lt2>
        <a:accent1>
          <a:srgbClr val="D4E3F7"/>
        </a:accent1>
        <a:accent2>
          <a:srgbClr val="0067AF"/>
        </a:accent2>
        <a:accent3>
          <a:srgbClr val="FFFFFF"/>
        </a:accent3>
        <a:accent4>
          <a:srgbClr val="132E6F"/>
        </a:accent4>
        <a:accent5>
          <a:srgbClr val="E6EFFA"/>
        </a:accent5>
        <a:accent6>
          <a:srgbClr val="005D9E"/>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Default Design">
  <a:themeElements>
    <a:clrScheme name="">
      <a:dk1>
        <a:srgbClr val="000080"/>
      </a:dk1>
      <a:lt1>
        <a:srgbClr val="FFFFFF"/>
      </a:lt1>
      <a:dk2>
        <a:srgbClr val="FFFFFF"/>
      </a:dk2>
      <a:lt2>
        <a:srgbClr val="808080"/>
      </a:lt2>
      <a:accent1>
        <a:srgbClr val="B4D7EB"/>
      </a:accent1>
      <a:accent2>
        <a:srgbClr val="183883"/>
      </a:accent2>
      <a:accent3>
        <a:srgbClr val="FFFFFF"/>
      </a:accent3>
      <a:accent4>
        <a:srgbClr val="00006C"/>
      </a:accent4>
      <a:accent5>
        <a:srgbClr val="D6E8F3"/>
      </a:accent5>
      <a:accent6>
        <a:srgbClr val="153276"/>
      </a:accent6>
      <a:hlink>
        <a:srgbClr val="365B91"/>
      </a:hlink>
      <a:folHlink>
        <a:srgbClr val="97C6E4"/>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bg2"/>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1000" b="1"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83883"/>
        </a:dk1>
        <a:lt1>
          <a:srgbClr val="FFFFFF"/>
        </a:lt1>
        <a:dk2>
          <a:srgbClr val="000000"/>
        </a:dk2>
        <a:lt2>
          <a:srgbClr val="808080"/>
        </a:lt2>
        <a:accent1>
          <a:srgbClr val="BBE0E3"/>
        </a:accent1>
        <a:accent2>
          <a:srgbClr val="333399"/>
        </a:accent2>
        <a:accent3>
          <a:srgbClr val="FFFFFF"/>
        </a:accent3>
        <a:accent4>
          <a:srgbClr val="132E6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183883"/>
        </a:dk1>
        <a:lt1>
          <a:srgbClr val="FFFFFF"/>
        </a:lt1>
        <a:dk2>
          <a:srgbClr val="000000"/>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183883"/>
        </a:dk1>
        <a:lt1>
          <a:srgbClr val="FFFFFF"/>
        </a:lt1>
        <a:dk2>
          <a:srgbClr val="183883"/>
        </a:dk2>
        <a:lt2>
          <a:srgbClr val="808080"/>
        </a:lt2>
        <a:accent1>
          <a:srgbClr val="D4E3F7"/>
        </a:accent1>
        <a:accent2>
          <a:srgbClr val="333399"/>
        </a:accent2>
        <a:accent3>
          <a:srgbClr val="FFFFFF"/>
        </a:accent3>
        <a:accent4>
          <a:srgbClr val="132E6F"/>
        </a:accent4>
        <a:accent5>
          <a:srgbClr val="E6EFF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183883"/>
        </a:dk1>
        <a:lt1>
          <a:srgbClr val="FFFFFF"/>
        </a:lt1>
        <a:dk2>
          <a:srgbClr val="183883"/>
        </a:dk2>
        <a:lt2>
          <a:srgbClr val="808080"/>
        </a:lt2>
        <a:accent1>
          <a:srgbClr val="D4E3F7"/>
        </a:accent1>
        <a:accent2>
          <a:srgbClr val="0067AF"/>
        </a:accent2>
        <a:accent3>
          <a:srgbClr val="FFFFFF"/>
        </a:accent3>
        <a:accent4>
          <a:srgbClr val="132E6F"/>
        </a:accent4>
        <a:accent5>
          <a:srgbClr val="E6EFFA"/>
        </a:accent5>
        <a:accent6>
          <a:srgbClr val="005D9E"/>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141</TotalTime>
  <Words>5774</Words>
  <Application>Microsoft Office PowerPoint</Application>
  <PresentationFormat>自訂</PresentationFormat>
  <Paragraphs>834</Paragraphs>
  <Slides>63</Slides>
  <Notes>48</Notes>
  <HiddenSlides>0</HiddenSlides>
  <MMClips>0</MMClips>
  <ScaleCrop>false</ScaleCrop>
  <HeadingPairs>
    <vt:vector size="6" baseType="variant">
      <vt:variant>
        <vt:lpstr>佈景主題</vt:lpstr>
      </vt:variant>
      <vt:variant>
        <vt:i4>10</vt:i4>
      </vt:variant>
      <vt:variant>
        <vt:lpstr>內嵌 OLE 伺服程式</vt:lpstr>
      </vt:variant>
      <vt:variant>
        <vt:i4>1</vt:i4>
      </vt:variant>
      <vt:variant>
        <vt:lpstr>投影片標題</vt:lpstr>
      </vt:variant>
      <vt:variant>
        <vt:i4>63</vt:i4>
      </vt:variant>
    </vt:vector>
  </HeadingPairs>
  <TitlesOfParts>
    <vt:vector size="74" baseType="lpstr">
      <vt:lpstr>Office 佈景主題</vt:lpstr>
      <vt:lpstr>預設簡報設計</vt:lpstr>
      <vt:lpstr>默认设计模板</vt:lpstr>
      <vt:lpstr>1_默认设计模板</vt:lpstr>
      <vt:lpstr>佈景主題2</vt:lpstr>
      <vt:lpstr>1_佈景主題2</vt:lpstr>
      <vt:lpstr>Default Design</vt:lpstr>
      <vt:lpstr>1_Default Design</vt:lpstr>
      <vt:lpstr>2_Default Design</vt:lpstr>
      <vt:lpstr>3_Default Design</vt:lpstr>
      <vt:lpstr>方程式</vt:lpstr>
      <vt:lpstr>醫學影像分析研究簡介 (胎兒超音波影像分析與量測)</vt:lpstr>
      <vt:lpstr>PowerPoint 簡報</vt:lpstr>
      <vt:lpstr>PowerPoint 簡報</vt:lpstr>
      <vt:lpstr>PowerPoint 簡報</vt:lpstr>
      <vt:lpstr>簡介</vt:lpstr>
      <vt:lpstr>簡介</vt:lpstr>
      <vt:lpstr>簡介</vt:lpstr>
      <vt:lpstr>簡介</vt:lpstr>
      <vt:lpstr>Development of image guided surgical training system: model, calibration and scenario</vt:lpstr>
      <vt:lpstr>Introduction</vt:lpstr>
      <vt:lpstr>Introduction</vt:lpstr>
      <vt:lpstr>Development of image guided surgical training system</vt:lpstr>
      <vt:lpstr>Automatic Measurement of Nuchal Translucency Thickness and Growth Parameters from 3-D Fetal Ultrasound Image</vt:lpstr>
      <vt:lpstr>Introduction</vt:lpstr>
      <vt:lpstr>Introduction</vt:lpstr>
      <vt:lpstr>Introduction</vt:lpstr>
      <vt:lpstr>Introduction</vt:lpstr>
      <vt:lpstr>Related Work</vt:lpstr>
      <vt:lpstr>Related Work</vt:lpstr>
      <vt:lpstr>Experimental Materials</vt:lpstr>
      <vt:lpstr>Materials</vt:lpstr>
      <vt:lpstr>Methods</vt:lpstr>
      <vt:lpstr>Methods</vt:lpstr>
      <vt:lpstr>Flow Chart</vt:lpstr>
      <vt:lpstr>MSP Detection</vt:lpstr>
      <vt:lpstr>MSP Detection - Method</vt:lpstr>
      <vt:lpstr>MSP Detection - Method</vt:lpstr>
      <vt:lpstr>MSP Detection - Results</vt:lpstr>
      <vt:lpstr>MSP Detection - Results</vt:lpstr>
      <vt:lpstr>MSP Detection - Results</vt:lpstr>
      <vt:lpstr>NTT Measurement</vt:lpstr>
      <vt:lpstr>NTT Measurement - Method</vt:lpstr>
      <vt:lpstr>NTT Measurement - Method</vt:lpstr>
      <vt:lpstr>NTT Measurement - Method</vt:lpstr>
      <vt:lpstr>NTT Measurement - Method</vt:lpstr>
      <vt:lpstr>NTT Measurement - Method</vt:lpstr>
      <vt:lpstr> Growth Parameters Measurement</vt:lpstr>
      <vt:lpstr>Growth Parameters Measurement</vt:lpstr>
      <vt:lpstr>Growth Parameters Measurement – Flow Chart</vt:lpstr>
      <vt:lpstr>Growth Parameters Measurement – Method</vt:lpstr>
      <vt:lpstr>Growth Parameters Measurement – Method</vt:lpstr>
      <vt:lpstr>Growth Parameters Measurement – Method</vt:lpstr>
      <vt:lpstr>Growth Parameters Measurement – Method</vt:lpstr>
      <vt:lpstr>Growth Parameters Measurement – Method</vt:lpstr>
      <vt:lpstr>Growth Parameters Measurement – Method</vt:lpstr>
      <vt:lpstr>Growth Parameters Measurement – Method</vt:lpstr>
      <vt:lpstr>Growth Parameters Measurement – Method</vt:lpstr>
      <vt:lpstr>Growth Parameters Measurement – Results</vt:lpstr>
      <vt:lpstr>Growth Parameters Measurement – Measurement</vt:lpstr>
      <vt:lpstr>Growth Parameters Measurement – Measurement</vt:lpstr>
      <vt:lpstr>Growth Parameters Measurement – Measurement</vt:lpstr>
      <vt:lpstr>Experimental Results &amp; Discussion</vt:lpstr>
      <vt:lpstr>Experimental Results</vt:lpstr>
      <vt:lpstr>Experimental Results</vt:lpstr>
      <vt:lpstr>Experimental Results</vt:lpstr>
      <vt:lpstr>Experimental Results</vt:lpstr>
      <vt:lpstr>Discussion</vt:lpstr>
      <vt:lpstr>Discussion</vt:lpstr>
      <vt:lpstr> Conclusion &amp; Future Works</vt:lpstr>
      <vt:lpstr>Conclusion</vt:lpstr>
      <vt:lpstr>Future Works</vt:lpstr>
      <vt:lpstr>Future Works</vt:lpstr>
      <vt:lpstr>Thank you!  Comments &amp; Questions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醫學影像分析研究簡介</dc:title>
  <dc:creator>vision</dc:creator>
  <cp:lastModifiedBy>Sun</cp:lastModifiedBy>
  <cp:revision>17</cp:revision>
  <dcterms:created xsi:type="dcterms:W3CDTF">2015-03-24T04:10:58Z</dcterms:created>
  <dcterms:modified xsi:type="dcterms:W3CDTF">2015-04-20T17:11:18Z</dcterms:modified>
</cp:coreProperties>
</file>