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78" r:id="rId2"/>
    <p:sldId id="307" r:id="rId3"/>
    <p:sldId id="308" r:id="rId4"/>
    <p:sldId id="384" r:id="rId5"/>
    <p:sldId id="385" r:id="rId6"/>
    <p:sldId id="386" r:id="rId7"/>
    <p:sldId id="387" r:id="rId8"/>
    <p:sldId id="399" r:id="rId9"/>
    <p:sldId id="400" r:id="rId10"/>
    <p:sldId id="401" r:id="rId11"/>
    <p:sldId id="412" r:id="rId12"/>
    <p:sldId id="413" r:id="rId13"/>
    <p:sldId id="414" r:id="rId14"/>
    <p:sldId id="415" r:id="rId15"/>
    <p:sldId id="416" r:id="rId16"/>
    <p:sldId id="417" r:id="rId17"/>
    <p:sldId id="418" r:id="rId18"/>
    <p:sldId id="404" r:id="rId19"/>
    <p:sldId id="309" r:id="rId20"/>
    <p:sldId id="360" r:id="rId21"/>
    <p:sldId id="361" r:id="rId22"/>
    <p:sldId id="363" r:id="rId23"/>
    <p:sldId id="365" r:id="rId24"/>
    <p:sldId id="367" r:id="rId25"/>
    <p:sldId id="369" r:id="rId26"/>
    <p:sldId id="370" r:id="rId27"/>
    <p:sldId id="381" r:id="rId28"/>
    <p:sldId id="371" r:id="rId29"/>
    <p:sldId id="392" r:id="rId30"/>
    <p:sldId id="372" r:id="rId31"/>
    <p:sldId id="373" r:id="rId32"/>
    <p:sldId id="374" r:id="rId33"/>
    <p:sldId id="375" r:id="rId34"/>
    <p:sldId id="383" r:id="rId35"/>
    <p:sldId id="388" r:id="rId36"/>
    <p:sldId id="391" r:id="rId37"/>
    <p:sldId id="376" r:id="rId38"/>
    <p:sldId id="377" r:id="rId39"/>
    <p:sldId id="382" r:id="rId40"/>
    <p:sldId id="302" r:id="rId41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0099"/>
    <a:srgbClr val="FF0000"/>
    <a:srgbClr val="6600FF"/>
    <a:srgbClr val="0000FF"/>
    <a:srgbClr val="FFFF00"/>
    <a:srgbClr val="0066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9085" autoAdjust="0"/>
  </p:normalViewPr>
  <p:slideViewPr>
    <p:cSldViewPr>
      <p:cViewPr>
        <p:scale>
          <a:sx n="75" d="100"/>
          <a:sy n="75" d="100"/>
        </p:scale>
        <p:origin x="-1152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新細明體" charset="-120"/>
              </a:defRPr>
            </a:lvl1pPr>
          </a:lstStyle>
          <a:p>
            <a:pPr>
              <a:defRPr/>
            </a:pPr>
            <a:fld id="{C265BEAF-EB54-4F89-A074-63658EB4CD8F}" type="datetimeFigureOut">
              <a:rPr lang="zh-TW" altLang="en-US"/>
              <a:pPr>
                <a:defRPr/>
              </a:pPr>
              <a:t>2014/10/20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新細明體" charset="-120"/>
              </a:defRPr>
            </a:lvl1pPr>
          </a:lstStyle>
          <a:p>
            <a:pPr>
              <a:defRPr/>
            </a:pPr>
            <a:fld id="{64224023-D437-40A6-8471-69B980F0FFD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61038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9011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20E46F8-5138-40A8-AC72-B8630C7749F4}" type="slidenum">
              <a:rPr lang="zh-TW" altLang="en-US" smtClean="0">
                <a:ea typeface="新細明體" pitchFamily="18" charset="-120"/>
              </a:rPr>
              <a:pPr/>
              <a:t>4</a:t>
            </a:fld>
            <a:endParaRPr lang="zh-TW" altLang="en-US" smtClean="0"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0752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E9B891E-6324-4B9D-AF18-B8AFAC3D1DE4}" type="slidenum">
              <a:rPr lang="zh-TW" altLang="en-US" smtClean="0">
                <a:ea typeface="新細明體" pitchFamily="18" charset="-120"/>
              </a:rPr>
              <a:pPr/>
              <a:t>31</a:t>
            </a:fld>
            <a:endParaRPr lang="zh-TW" altLang="en-US" smtClean="0"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3E984-45F1-474E-9331-BF5A95E2C8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74C05-2B0A-4B95-8689-E2A9DA684E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FCD01-A078-42A0-BCFD-BC7169FC61F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9C365-4D5A-48C6-8BBF-A7721C97FDD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DC933-61CF-4EA9-A623-0AA7293CE16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68D1B-AD9E-4D89-BACF-0846E28C36E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52FD0-E3E3-4FA1-8B60-9108E0FC18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EFE17-756F-4BA4-8D07-A803DBE52B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E3E39-01AD-465B-880A-B48ED5A5592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718B5-6FDC-4B03-BD38-7EFA5CE04F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B69DF-3028-4E40-B6AB-C94B32F7A5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EBA64-F691-4645-8BB0-C560C1F936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pitchFamily="18" charset="-120"/>
              </a:defRPr>
            </a:lvl1pPr>
          </a:lstStyle>
          <a:p>
            <a:pPr>
              <a:defRPr/>
            </a:pPr>
            <a:fld id="{2D634F46-6875-4AC7-8F71-6FCB29FE8D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henelle@tajen.edu.tw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997075"/>
            <a:ext cx="7321550" cy="1000125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幸福，從旅行開始</a:t>
            </a:r>
            <a:endParaRPr lang="zh-TW" altLang="en-US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088" y="3716338"/>
            <a:ext cx="7200900" cy="1752600"/>
          </a:xfrm>
        </p:spPr>
        <p:txBody>
          <a:bodyPr/>
          <a:lstStyle/>
          <a:p>
            <a:r>
              <a:rPr lang="zh-TW" altLang="en-US" sz="24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大仁科技大學</a:t>
            </a:r>
            <a:endParaRPr lang="en-US" altLang="zh-TW" sz="2400" b="1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4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健康事業管理系</a:t>
            </a:r>
            <a:endParaRPr lang="en-US" altLang="zh-TW" sz="2400" b="1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4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林婉玉 </a:t>
            </a:r>
            <a:endParaRPr lang="en-US" altLang="zh-TW" sz="2400" b="1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2400" b="1" smtClean="0">
                <a:latin typeface="Times New Roman" pitchFamily="18" charset="0"/>
                <a:ea typeface="標楷體" pitchFamily="65" charset="-120"/>
                <a:cs typeface="Times New Roman" pitchFamily="18" charset="0"/>
                <a:hlinkClick r:id="rId2"/>
              </a:rPr>
              <a:t>chenelle@tajen.edu.tw</a:t>
            </a:r>
            <a:endParaRPr lang="en-US" altLang="zh-TW" sz="2400" b="1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24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2014</a:t>
            </a:r>
            <a:r>
              <a:rPr lang="zh-TW" altLang="en-US" sz="24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</a:t>
            </a:r>
            <a:r>
              <a:rPr lang="en-US" altLang="zh-TW" sz="24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</a:t>
            </a:r>
            <a:r>
              <a:rPr lang="zh-TW" altLang="en-US" sz="24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月</a:t>
            </a:r>
            <a:r>
              <a:rPr lang="en-US" altLang="zh-TW" sz="24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07</a:t>
            </a:r>
            <a:r>
              <a:rPr lang="zh-TW" altLang="en-US" sz="24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日</a:t>
            </a:r>
            <a:endParaRPr kumimoji="0" lang="en-US" altLang="zh-TW" sz="2400" b="1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052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8722634-0C05-4B7A-A889-DFA65C26347D}" type="slidenum">
              <a:rPr lang="en-US" altLang="zh-TW" smtClean="0"/>
              <a:pPr/>
              <a:t>1</a:t>
            </a:fld>
            <a:endParaRPr lang="en-US" altLang="zh-TW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鬼太郎妖怪村</a:t>
            </a:r>
          </a:p>
        </p:txBody>
      </p:sp>
      <p:sp>
        <p:nvSpPr>
          <p:cNvPr id="25603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06ADB52-79BD-4251-9E1A-73D1744ACE4C}" type="slidenum">
              <a:rPr lang="en-US" altLang="zh-TW" smtClean="0"/>
              <a:pPr/>
              <a:t>10</a:t>
            </a:fld>
            <a:endParaRPr lang="en-US" altLang="zh-TW" smtClean="0"/>
          </a:p>
        </p:txBody>
      </p:sp>
      <p:pic>
        <p:nvPicPr>
          <p:cNvPr id="25604" name="圖片 4" descr="20131106_16480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268413"/>
            <a:ext cx="3529013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圖片 5" descr="20131106_0921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1341438"/>
            <a:ext cx="3425825" cy="256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圖片 6" descr="20131106_092307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9338" y="4076700"/>
            <a:ext cx="3384550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633412"/>
          </a:xfrm>
        </p:spPr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鬼太郎妖怪村</a:t>
            </a:r>
          </a:p>
        </p:txBody>
      </p:sp>
      <p:sp>
        <p:nvSpPr>
          <p:cNvPr id="26627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7D54541-C1DF-40DE-9F76-245341FD6F77}" type="slidenum">
              <a:rPr lang="en-US" altLang="zh-TW" smtClean="0"/>
              <a:pPr/>
              <a:t>11</a:t>
            </a:fld>
            <a:endParaRPr lang="en-US" altLang="zh-TW" smtClean="0"/>
          </a:p>
        </p:txBody>
      </p:sp>
      <p:pic>
        <p:nvPicPr>
          <p:cNvPr id="26628" name="圖片 8" descr="20131106_09250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052513"/>
            <a:ext cx="336073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圖片 9" descr="20131106_09264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1052513"/>
            <a:ext cx="345757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圖片 10" descr="20131106_10003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088" y="3789363"/>
            <a:ext cx="3384550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圖片 11" descr="20131106_102838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9338" y="3789363"/>
            <a:ext cx="345757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鬼太郎妖怪村</a:t>
            </a:r>
          </a:p>
        </p:txBody>
      </p:sp>
      <p:sp>
        <p:nvSpPr>
          <p:cNvPr id="2765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7E818A6-D0A1-4866-BE47-316E1E9860AF}" type="slidenum">
              <a:rPr lang="en-US" altLang="zh-TW" smtClean="0"/>
              <a:pPr/>
              <a:t>12</a:t>
            </a:fld>
            <a:endParaRPr lang="en-US" altLang="zh-TW" smtClean="0"/>
          </a:p>
        </p:txBody>
      </p:sp>
      <p:pic>
        <p:nvPicPr>
          <p:cNvPr id="27652" name="圖片 7" descr="20131106_10293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196975"/>
            <a:ext cx="356552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圖片 8" descr="20131106_10331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981075"/>
            <a:ext cx="35687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圖片 9" descr="20131106_103841-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860800"/>
            <a:ext cx="3600450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鬼太郎妖怪村</a:t>
            </a:r>
          </a:p>
        </p:txBody>
      </p:sp>
      <p:sp>
        <p:nvSpPr>
          <p:cNvPr id="2867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6E9ACB6-3B4D-4642-8FDC-EE748E3D02B6}" type="slidenum">
              <a:rPr lang="en-US" altLang="zh-TW" smtClean="0"/>
              <a:pPr/>
              <a:t>13</a:t>
            </a:fld>
            <a:endParaRPr lang="en-US" altLang="zh-TW" smtClean="0"/>
          </a:p>
        </p:txBody>
      </p:sp>
      <p:pic>
        <p:nvPicPr>
          <p:cNvPr id="28676" name="圖片 7" descr="20131106_10591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052513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圖片 8" descr="20131106_11014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052513"/>
            <a:ext cx="37814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圖片 9" descr="20131106_110215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3933825"/>
            <a:ext cx="352742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圖片 10" descr="20131106_115708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463" y="4005263"/>
            <a:ext cx="3600450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鬼太郎妖怪村</a:t>
            </a:r>
          </a:p>
        </p:txBody>
      </p:sp>
      <p:sp>
        <p:nvSpPr>
          <p:cNvPr id="29699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B1F27D5-633B-48A6-815B-C7EFF2397F0A}" type="slidenum">
              <a:rPr lang="en-US" altLang="zh-TW" smtClean="0"/>
              <a:pPr/>
              <a:t>14</a:t>
            </a:fld>
            <a:endParaRPr lang="en-US" altLang="zh-TW" smtClean="0"/>
          </a:p>
        </p:txBody>
      </p:sp>
      <p:pic>
        <p:nvPicPr>
          <p:cNvPr id="29700" name="圖片 7" descr="20131106_11444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052513"/>
            <a:ext cx="3673475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圖片 8" descr="20131106_14034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3275" y="1052513"/>
            <a:ext cx="345598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圖片 9" descr="20131106_154447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933825"/>
            <a:ext cx="34575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鬼太郎妖怪村</a:t>
            </a:r>
          </a:p>
        </p:txBody>
      </p:sp>
      <p:sp>
        <p:nvSpPr>
          <p:cNvPr id="30723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568EECB-C49F-4B0A-AF9B-0D16E3C30CC4}" type="slidenum">
              <a:rPr lang="en-US" altLang="zh-TW" smtClean="0"/>
              <a:pPr/>
              <a:t>15</a:t>
            </a:fld>
            <a:endParaRPr lang="en-US" altLang="zh-TW" smtClean="0"/>
          </a:p>
        </p:txBody>
      </p:sp>
      <p:pic>
        <p:nvPicPr>
          <p:cNvPr id="30724" name="圖片 6" descr="20131106_11445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052513"/>
            <a:ext cx="3671888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圖片 10" descr="20131106_12381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981075"/>
            <a:ext cx="3455988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圖片 11" descr="20131106_124042-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3800" y="3644900"/>
            <a:ext cx="2736850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鬼太郎妖怪村</a:t>
            </a:r>
          </a:p>
        </p:txBody>
      </p:sp>
      <p:sp>
        <p:nvSpPr>
          <p:cNvPr id="31747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8FF6AD0-7420-4F4C-93AB-7C08DFD2D4BD}" type="slidenum">
              <a:rPr lang="en-US" altLang="zh-TW" smtClean="0"/>
              <a:pPr/>
              <a:t>16</a:t>
            </a:fld>
            <a:endParaRPr lang="en-US" altLang="zh-TW" smtClean="0"/>
          </a:p>
        </p:txBody>
      </p:sp>
      <p:pic>
        <p:nvPicPr>
          <p:cNvPr id="31748" name="圖片 6" descr="20131106_14335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052513"/>
            <a:ext cx="3617912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圖片 10" descr="20131106_14343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1052513"/>
            <a:ext cx="36480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圖片 11" descr="20131106_150536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4005263"/>
            <a:ext cx="357663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鬼太郎妖怪村</a:t>
            </a:r>
          </a:p>
        </p:txBody>
      </p:sp>
      <p:sp>
        <p:nvSpPr>
          <p:cNvPr id="3277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6ED306F-A798-4635-8B58-BE041BE86B77}" type="slidenum">
              <a:rPr lang="en-US" altLang="zh-TW" smtClean="0"/>
              <a:pPr/>
              <a:t>17</a:t>
            </a:fld>
            <a:endParaRPr lang="en-US" altLang="zh-TW" smtClean="0"/>
          </a:p>
        </p:txBody>
      </p:sp>
      <p:pic>
        <p:nvPicPr>
          <p:cNvPr id="32772" name="圖片 7" descr="20131106_11472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196975"/>
            <a:ext cx="3455987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圖片 8" descr="20131106_15143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981075"/>
            <a:ext cx="3648075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圖片 9" descr="20131106_17153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89363"/>
            <a:ext cx="367188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搭新幹線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高鐵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)=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搭公車</a:t>
            </a:r>
          </a:p>
        </p:txBody>
      </p:sp>
      <p:sp>
        <p:nvSpPr>
          <p:cNvPr id="3379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5362957-3EE2-40FB-BD47-DDAA73BDAF52}" type="slidenum">
              <a:rPr lang="en-US" altLang="zh-TW" smtClean="0"/>
              <a:pPr/>
              <a:t>18</a:t>
            </a:fld>
            <a:endParaRPr lang="en-US" altLang="zh-TW" smtClean="0"/>
          </a:p>
        </p:txBody>
      </p:sp>
      <p:pic>
        <p:nvPicPr>
          <p:cNvPr id="33796" name="圖片 4" descr="20140118_15484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125538"/>
            <a:ext cx="6816725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3568" y="1484784"/>
            <a:ext cx="8032968" cy="286232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>
              <a:defRPr/>
            </a:pPr>
            <a:r>
              <a:rPr lang="zh-TW" altLang="zh-TW" sz="36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每顆年輕的心，</a:t>
            </a:r>
            <a:endParaRPr lang="en-US" altLang="zh-TW" sz="3600" b="1" dirty="0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zh-TW" sz="36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都有流浪壯遊的衝動。</a:t>
            </a:r>
            <a:endParaRPr lang="en-US" altLang="zh-TW" sz="3600" b="1" dirty="0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endParaRPr lang="en-US" altLang="zh-TW" sz="3600" b="1" dirty="0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zh-TW" sz="36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每個善良靈魂，</a:t>
            </a:r>
            <a:endParaRPr lang="en-US" altLang="zh-TW" sz="3600" b="1" dirty="0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zh-TW" sz="36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都渴望別人因自己的幫助而過得更好。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5508625" y="4652963"/>
            <a:ext cx="20875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zh-TW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褚士瑩</a:t>
            </a:r>
            <a:r>
              <a:rPr lang="zh-TW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</a:t>
            </a:r>
            <a:r>
              <a:rPr lang="en-US" altLang="zh-TW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2011</a:t>
            </a:r>
            <a:endParaRPr lang="zh-TW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4820" name="投影片編號版面配置區 8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E971505-FBDA-4981-851D-4373D9CD6C90}" type="slidenum">
              <a:rPr lang="en-US" altLang="zh-TW" smtClean="0"/>
              <a:pPr/>
              <a:t>19</a:t>
            </a:fld>
            <a:endParaRPr lang="en-US" altLang="zh-TW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3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algn="l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林婉玉 </a:t>
            </a:r>
            <a:r>
              <a:rPr lang="en-US" altLang="zh-TW" sz="28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(Chenelle Lin)</a:t>
            </a:r>
            <a:endParaRPr lang="zh-TW" altLang="en-US" sz="2800" b="1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Tx/>
              <a:buNone/>
              <a:defRPr/>
            </a:pPr>
            <a:r>
              <a:rPr lang="zh-TW" altLang="en-US" sz="51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現職</a:t>
            </a:r>
            <a:endParaRPr lang="en-US" altLang="zh-TW" sz="5100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defRPr/>
            </a:pPr>
            <a:r>
              <a:rPr lang="zh-TW" altLang="en-US" sz="4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大仁科技</a:t>
            </a:r>
            <a:r>
              <a:rPr lang="zh-TW" altLang="en-US" sz="4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大學</a:t>
            </a:r>
            <a:endParaRPr lang="en-US" altLang="zh-TW" sz="4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en-US" altLang="zh-TW" sz="4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</a:t>
            </a:r>
            <a:r>
              <a:rPr lang="zh-TW" altLang="en-US" sz="4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健康事業管理系助理教授兼系主任</a:t>
            </a:r>
            <a:endParaRPr lang="en-US" altLang="zh-TW" sz="4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zh-TW" altLang="en-US" sz="51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學歷</a:t>
            </a:r>
            <a:endParaRPr lang="en-US" altLang="zh-TW" sz="5100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defRPr/>
            </a:pPr>
            <a:r>
              <a:rPr lang="zh-TW" altLang="en-US" sz="4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美國佛州</a:t>
            </a:r>
            <a:r>
              <a:rPr lang="en-US" altLang="zh-TW" sz="4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Barry University</a:t>
            </a:r>
            <a:r>
              <a:rPr lang="zh-TW" altLang="en-US" sz="4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人力資源發展博士</a:t>
            </a:r>
            <a:endParaRPr lang="en-US" altLang="zh-TW" sz="4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defRPr/>
            </a:pPr>
            <a:r>
              <a:rPr lang="zh-TW" altLang="en-US" sz="4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美國加</a:t>
            </a:r>
            <a:r>
              <a:rPr lang="zh-TW" altLang="en-US" sz="4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州</a:t>
            </a:r>
            <a:r>
              <a:rPr lang="en-US" altLang="zh-TW" sz="4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University of La Verne</a:t>
            </a:r>
            <a:r>
              <a:rPr lang="zh-TW" altLang="en-US" sz="4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醫務管理碩士</a:t>
            </a:r>
            <a:endParaRPr lang="en-US" altLang="zh-TW" sz="4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defRPr/>
            </a:pPr>
            <a:r>
              <a:rPr lang="zh-TW" altLang="en-US" sz="4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美國加州</a:t>
            </a:r>
            <a:r>
              <a:rPr lang="en-US" altLang="zh-TW" sz="4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University of La Verne</a:t>
            </a:r>
            <a:r>
              <a:rPr lang="zh-TW" altLang="en-US" sz="4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老人學碩士</a:t>
            </a:r>
            <a:endParaRPr lang="en-US" altLang="zh-TW" sz="4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defRPr/>
            </a:pPr>
            <a:r>
              <a:rPr lang="zh-TW" altLang="en-US" sz="4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台灣台北醫學</a:t>
            </a:r>
            <a:r>
              <a:rPr lang="zh-TW" altLang="en-US" sz="4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大學公共衛生學士</a:t>
            </a:r>
            <a:endParaRPr lang="en-US" altLang="zh-TW" sz="4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endParaRPr lang="en-US" altLang="zh-TW" dirty="0" smtClean="0"/>
          </a:p>
          <a:p>
            <a:pPr>
              <a:defRPr/>
            </a:pPr>
            <a:endParaRPr lang="zh-TW" altLang="en-US" dirty="0"/>
          </a:p>
        </p:txBody>
      </p:sp>
      <p:pic>
        <p:nvPicPr>
          <p:cNvPr id="3076" name="內容版面配置區 7" descr="10411122_850308994980770_7861217311554223516_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00563" y="1557338"/>
            <a:ext cx="4498975" cy="3119437"/>
          </a:xfrm>
        </p:spPr>
      </p:pic>
      <p:sp>
        <p:nvSpPr>
          <p:cNvPr id="3077" name="投影片編號版面配置區 4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816D440-9A64-45EE-8EE9-A61368E305B2}" type="slidenum">
              <a:rPr lang="zh-TW" altLang="en-US" smtClean="0"/>
              <a:pPr/>
              <a:t>2</a:t>
            </a:fld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2014</a:t>
            </a:r>
            <a:r>
              <a:rPr lang="zh-TW" altLang="en-US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肯亞義診短宣隊</a:t>
            </a:r>
            <a:endParaRPr lang="zh-TW" altLang="en-US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67587" name="內容版面配置區 7" descr="IMG_2939-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5463" y="1600200"/>
            <a:ext cx="8093075" cy="4565650"/>
          </a:xfrm>
        </p:spPr>
      </p:pic>
      <p:sp>
        <p:nvSpPr>
          <p:cNvPr id="67588" name="投影片編號版面配置區 4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3A96986-E6BB-46FA-AB0E-D83B75F7E927}" type="slidenum">
              <a:rPr lang="en-US" altLang="zh-TW" smtClean="0"/>
              <a:pPr/>
              <a:t>20</a:t>
            </a:fld>
            <a:endParaRPr lang="en-US" altLang="zh-TW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標題 1"/>
          <p:cNvSpPr>
            <a:spLocks noGrp="1"/>
          </p:cNvSpPr>
          <p:nvPr>
            <p:ph type="title"/>
          </p:nvPr>
        </p:nvSpPr>
        <p:spPr>
          <a:xfrm>
            <a:off x="179388" y="0"/>
            <a:ext cx="8964612" cy="1628775"/>
          </a:xfrm>
        </p:spPr>
        <p:txBody>
          <a:bodyPr/>
          <a:lstStyle/>
          <a:p>
            <a:pPr algn="l"/>
            <a:r>
              <a:rPr lang="en-US" altLang="zh-TW" sz="3200" smtClean="0"/>
              <a:t/>
            </a:r>
            <a:br>
              <a:rPr lang="en-US" altLang="zh-TW" sz="3200" smtClean="0"/>
            </a:br>
            <a:r>
              <a:rPr lang="zh-TW" altLang="en-US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肯亞共和國（斯瓦希里語：</a:t>
            </a:r>
            <a:r>
              <a:rPr lang="en-US" altLang="zh-TW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Jamhuri ya Kenya</a:t>
            </a:r>
            <a:r>
              <a:rPr lang="zh-TW" altLang="en-US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，英語：</a:t>
            </a:r>
            <a:r>
              <a:rPr lang="en-US" altLang="zh-TW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Republic of Kenya</a:t>
            </a:r>
            <a:r>
              <a:rPr lang="zh-TW" altLang="en-US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）位於非洲東部，前英國殖民地， </a:t>
            </a:r>
            <a:r>
              <a:rPr lang="en-US" altLang="zh-TW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1963</a:t>
            </a:r>
            <a:r>
              <a:rPr lang="zh-TW" altLang="en-US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</a:t>
            </a:r>
            <a:r>
              <a:rPr lang="en-US" altLang="zh-TW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12</a:t>
            </a:r>
            <a:r>
              <a:rPr lang="zh-TW" altLang="en-US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月</a:t>
            </a:r>
            <a:r>
              <a:rPr lang="en-US" altLang="zh-TW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12</a:t>
            </a:r>
            <a:r>
              <a:rPr lang="zh-TW" altLang="en-US" sz="32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日從英國獨立。</a:t>
            </a:r>
            <a:r>
              <a:rPr lang="zh-TW" altLang="en-US" sz="320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3200" smtClean="0">
                <a:latin typeface="標楷體" pitchFamily="65" charset="-120"/>
                <a:ea typeface="標楷體" pitchFamily="65" charset="-120"/>
              </a:rPr>
            </a:br>
            <a:endParaRPr lang="zh-TW" altLang="en-US" sz="320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zh-TW" altLang="en-US" dirty="0"/>
          </a:p>
          <a:p>
            <a:pPr marL="0" indent="0">
              <a:buFontTx/>
              <a:buNone/>
              <a:defRPr/>
            </a:pPr>
            <a:endParaRPr lang="zh-TW" altLang="en-US" dirty="0"/>
          </a:p>
        </p:txBody>
      </p:sp>
      <p:pic>
        <p:nvPicPr>
          <p:cNvPr id="68612" name="圖片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16113"/>
            <a:ext cx="5040313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3" name="圖片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2708275"/>
            <a:ext cx="3738562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4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E1E15A6-F912-4079-9C62-5839B5382ED2}" type="slidenum">
              <a:rPr lang="zh-TW" altLang="en-US" smtClean="0"/>
              <a:pPr/>
              <a:t>21</a:t>
            </a:fld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55650" y="1557338"/>
            <a:ext cx="3529013" cy="4751387"/>
          </a:xfrm>
        </p:spPr>
      </p:pic>
      <p:sp>
        <p:nvSpPr>
          <p:cNvPr id="69635" name="投影片編號版面配置區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11CCAA2-D358-4852-B8F6-F8B31B02EC3E}" type="slidenum">
              <a:rPr lang="zh-TW" altLang="en-US" smtClean="0"/>
              <a:pPr/>
              <a:t>22</a:t>
            </a:fld>
            <a:endParaRPr lang="zh-TW" altLang="en-US" smtClean="0"/>
          </a:p>
        </p:txBody>
      </p:sp>
      <p:pic>
        <p:nvPicPr>
          <p:cNvPr id="69636" name="Picture 6" descr="http://tampicoventures.com/Impacts/Africa/GreatRiftValley/GreatRiftValley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1557338"/>
            <a:ext cx="3384550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7" name="文字方塊 5"/>
          <p:cNvSpPr txBox="1">
            <a:spLocks noChangeArrowheads="1"/>
          </p:cNvSpPr>
          <p:nvPr/>
        </p:nvSpPr>
        <p:spPr bwMode="auto">
          <a:xfrm>
            <a:off x="611188" y="476250"/>
            <a:ext cx="70564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4000" b="1">
                <a:latin typeface="Times New Roman" pitchFamily="18" charset="0"/>
                <a:cs typeface="Times New Roman" pitchFamily="18" charset="0"/>
              </a:rPr>
              <a:t>The Great Rift Valley in Africa </a:t>
            </a:r>
            <a:endParaRPr lang="zh-TW" altLang="en-US" sz="40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標題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13787" cy="1143000"/>
          </a:xfrm>
        </p:spPr>
        <p:txBody>
          <a:bodyPr/>
          <a:lstStyle/>
          <a:p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早在</a:t>
            </a:r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1871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年，進化論的創始人達爾文在其名著</a:t>
            </a:r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人類的起源</a:t>
            </a:r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中曾預言：“人類始祖的化石將在非洲發現。”</a:t>
            </a:r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60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年後，果然在非洲發掘出人類遠祖的頭蓋骨化石。這些化石因發掘于肯亞，故肯亞被人們稱為“人類的搖籃”。</a:t>
            </a:r>
          </a:p>
        </p:txBody>
      </p:sp>
      <p:pic>
        <p:nvPicPr>
          <p:cNvPr id="70659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92213" y="1600200"/>
            <a:ext cx="6759575" cy="4525963"/>
          </a:xfrm>
        </p:spPr>
      </p:pic>
      <p:sp>
        <p:nvSpPr>
          <p:cNvPr id="70660" name="投影片編號版面配置區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474E487-EC72-499F-86D1-355DF01346D9}" type="slidenum">
              <a:rPr lang="zh-TW" altLang="en-US" smtClean="0"/>
              <a:pPr/>
              <a:t>23</a:t>
            </a:fld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圖片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1125538"/>
            <a:ext cx="410368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3" name="標題 1"/>
          <p:cNvSpPr>
            <a:spLocks noGrp="1"/>
          </p:cNvSpPr>
          <p:nvPr>
            <p:ph type="title"/>
          </p:nvPr>
        </p:nvSpPr>
        <p:spPr>
          <a:xfrm>
            <a:off x="539750" y="44450"/>
            <a:ext cx="8229600" cy="1143000"/>
          </a:xfrm>
        </p:spPr>
        <p:txBody>
          <a:bodyPr/>
          <a:lstStyle/>
          <a:p>
            <a:r>
              <a:rPr lang="zh-TW" altLang="en-US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世界第二大貧民窟在肯亞</a:t>
            </a:r>
            <a:r>
              <a:rPr lang="en-US" altLang="zh-TW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-Kibera</a:t>
            </a:r>
            <a:endParaRPr lang="zh-TW" altLang="en-US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71684" name="內容版面配置區 3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932363" y="4005263"/>
            <a:ext cx="3671887" cy="2643187"/>
          </a:xfrm>
        </p:spPr>
      </p:pic>
      <p:pic>
        <p:nvPicPr>
          <p:cNvPr id="71685" name="圖片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3" y="3933825"/>
            <a:ext cx="4032250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6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65BBDD3-4C52-4E63-9E45-D69AACD94BD0}" type="slidenum">
              <a:rPr lang="zh-TW" altLang="en-US" smtClean="0">
                <a:solidFill>
                  <a:srgbClr val="FF0000"/>
                </a:solidFill>
              </a:rPr>
              <a:pPr/>
              <a:t>24</a:t>
            </a:fld>
            <a:endParaRPr lang="zh-TW" altLang="en-US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91512" cy="2290762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n-US" altLang="zh-TW" sz="27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7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首都</a:t>
            </a:r>
            <a:r>
              <a:rPr lang="zh-TW" altLang="en-US" sz="27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奈洛比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Nairobi</a:t>
            </a:r>
            <a:r>
              <a:rPr lang="zh-TW" altLang="en-US" sz="27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市郊共有二十個貧民區，恩慈兒童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學校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位於</a:t>
            </a:r>
            <a:r>
              <a:rPr lang="zh-TW" altLang="en-US" sz="27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奈洛比第二大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貧民區 </a:t>
            </a:r>
            <a:r>
              <a:rPr lang="en-US" altLang="zh-TW" sz="27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Mukuru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700" dirty="0" err="1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Kwa</a:t>
            </a:r>
            <a:r>
              <a:rPr lang="en-US" altLang="zh-TW" sz="27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7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Njenga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約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30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萬人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.</a:t>
            </a:r>
            <a:r>
              <a:rPr lang="en-US" altLang="zh-TW" sz="27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700" dirty="0">
                <a:latin typeface="標楷體" pitchFamily="65" charset="-120"/>
                <a:ea typeface="標楷體" pitchFamily="65" charset="-120"/>
              </a:rPr>
            </a:b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*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1997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</a:t>
            </a:r>
            <a:r>
              <a:rPr lang="zh-TW" altLang="en-US" sz="27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貧民區創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校</a:t>
            </a:r>
            <a:r>
              <a:rPr lang="en-US" altLang="zh-TW" sz="27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Nairobi </a:t>
            </a:r>
            <a:r>
              <a:rPr lang="en-US" altLang="zh-TW" sz="2700" dirty="0" err="1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Comido</a:t>
            </a:r>
            <a:r>
              <a:rPr lang="en-US" altLang="zh-TW" sz="27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education 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Centre.</a:t>
            </a:r>
            <a:b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*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2005</a:t>
            </a:r>
            <a:r>
              <a:rPr lang="zh-TW" altLang="en-US" sz="27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林志雄醫師</a:t>
            </a:r>
            <a:r>
              <a:rPr lang="en-US" altLang="zh-TW" sz="27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</a:t>
            </a:r>
            <a:r>
              <a:rPr lang="zh-TW" altLang="en-US" sz="27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始有鐵皮</a:t>
            </a:r>
            <a:r>
              <a:rPr lang="zh-TW" altLang="en-US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屋</a:t>
            </a:r>
            <a:r>
              <a:rPr lang="en-US" altLang="zh-TW" sz="27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.</a:t>
            </a:r>
            <a:r>
              <a:rPr lang="en-US" altLang="zh-TW" sz="27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700" dirty="0">
                <a:latin typeface="標楷體" pitchFamily="65" charset="-120"/>
                <a:ea typeface="標楷體" pitchFamily="65" charset="-120"/>
              </a:rPr>
            </a:br>
            <a:r>
              <a:rPr lang="en-US" altLang="zh-TW" sz="27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700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27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2707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55650" y="2205038"/>
            <a:ext cx="7777163" cy="4171950"/>
          </a:xfrm>
        </p:spPr>
      </p:pic>
      <p:sp>
        <p:nvSpPr>
          <p:cNvPr id="72708" name="投影片編號版面配置區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0E2D8D2-691E-4EFA-9B57-9589F3D61F15}" type="slidenum">
              <a:rPr lang="zh-TW" altLang="en-US" smtClean="0"/>
              <a:pPr/>
              <a:t>25</a:t>
            </a:fld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0825" y="333375"/>
            <a:ext cx="4219575" cy="4029075"/>
          </a:xfrm>
        </p:spPr>
      </p:pic>
      <p:pic>
        <p:nvPicPr>
          <p:cNvPr id="73731" name="圖片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03725" y="2570163"/>
            <a:ext cx="4344988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2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E23FF01-BF1E-44D4-8AC8-B46C26715884}" type="slidenum">
              <a:rPr lang="zh-TW" altLang="en-US" smtClean="0"/>
              <a:pPr/>
              <a:t>26</a:t>
            </a:fld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內容版面配置區 11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11188" y="1700213"/>
            <a:ext cx="3243262" cy="4198937"/>
          </a:xfrm>
        </p:spPr>
      </p:pic>
      <p:sp>
        <p:nvSpPr>
          <p:cNvPr id="7475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2800" smtClean="0"/>
              <a:t/>
            </a:r>
            <a:br>
              <a:rPr lang="en-US" altLang="zh-TW" sz="2800" smtClean="0"/>
            </a:b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禮堂及課桌椅需要整修、高中生的學費和學童的營養餐費需要仍大。</a:t>
            </a:r>
            <a:br>
              <a:rPr lang="zh-TW" altLang="en-US" sz="2800" smtClean="0">
                <a:latin typeface="標楷體" pitchFamily="65" charset="-120"/>
                <a:ea typeface="標楷體" pitchFamily="65" charset="-120"/>
              </a:rPr>
            </a:br>
            <a:endParaRPr lang="zh-TW" altLang="en-US" sz="280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4756" name="圖片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8413" y="1889125"/>
            <a:ext cx="4065587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圖片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2138" y="3644900"/>
            <a:ext cx="29146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8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C2B92B7-03E5-4794-B0D3-9CE607B7C5F6}" type="slidenum">
              <a:rPr lang="zh-TW" altLang="en-US" smtClean="0"/>
              <a:pPr/>
              <a:t>27</a:t>
            </a:fld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肯亞的呼聲</a:t>
            </a:r>
            <a:r>
              <a:rPr lang="en-US" altLang="zh-TW" sz="36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(the calling from God)</a:t>
            </a:r>
            <a:br>
              <a:rPr lang="en-US" altLang="zh-TW" sz="36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en-US" altLang="zh-TW" sz="36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2007</a:t>
            </a:r>
            <a:r>
              <a:rPr lang="zh-TW" altLang="en-US" sz="36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謝禮興醫師開始義診短宣隊</a:t>
            </a:r>
          </a:p>
        </p:txBody>
      </p:sp>
      <p:pic>
        <p:nvPicPr>
          <p:cNvPr id="75779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051050" y="1484313"/>
            <a:ext cx="4608513" cy="5329237"/>
          </a:xfrm>
        </p:spPr>
      </p:pic>
      <p:sp>
        <p:nvSpPr>
          <p:cNvPr id="75780" name="投影片編號版面配置區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3A51944-1AAB-4E7B-A68A-EFEBCE7A19ED}" type="slidenum">
              <a:rPr lang="zh-TW" altLang="en-US" smtClean="0"/>
              <a:pPr/>
              <a:t>28</a:t>
            </a:fld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行李怎麼打包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b="1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6803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2124228-8B3B-44E1-8ECA-503DE42D7A4F}" type="slidenum">
              <a:rPr lang="en-US" altLang="zh-TW" smtClean="0"/>
              <a:pPr/>
              <a:t>29</a:t>
            </a:fld>
            <a:endParaRPr lang="en-US" altLang="zh-TW" smtClean="0"/>
          </a:p>
        </p:txBody>
      </p:sp>
      <p:pic>
        <p:nvPicPr>
          <p:cNvPr id="76804" name="圖片 4" descr="20140803_09205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268413"/>
            <a:ext cx="6024563" cy="451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5" name="文字方塊 4"/>
          <p:cNvSpPr txBox="1">
            <a:spLocks noChangeArrowheads="1"/>
          </p:cNvSpPr>
          <p:nvPr/>
        </p:nvSpPr>
        <p:spPr bwMode="auto">
          <a:xfrm>
            <a:off x="5435600" y="6021388"/>
            <a:ext cx="33131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/>
              <a:t>How to pack like a pro?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052513"/>
            <a:ext cx="4038600" cy="5073650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  <a:defRPr/>
            </a:pPr>
            <a:r>
              <a:rPr lang="zh-TW" altLang="zh-TW" sz="3300" b="1" dirty="0" smtClean="0">
                <a:latin typeface="標楷體" pitchFamily="65" charset="-120"/>
                <a:ea typeface="標楷體" pitchFamily="65" charset="-120"/>
              </a:rPr>
              <a:t>專業服務經歷</a:t>
            </a:r>
            <a:endParaRPr lang="zh-TW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台灣醫務管理學會醫務管理師甄試委員</a:t>
            </a:r>
          </a:p>
          <a:p>
            <a:pPr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寶建醫護管理雜誌審查委員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大仁科技大學碩士學位口試委員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衛生福利部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屏東醫院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TQM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輔導團顧問</a:t>
            </a:r>
          </a:p>
          <a:p>
            <a:pPr>
              <a:defRPr/>
            </a:pP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台灣加賀谷宮本式音樂照顧協會音樂照顧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初級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指導士</a:t>
            </a:r>
          </a:p>
          <a:p>
            <a:pPr>
              <a:defRPr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052513"/>
            <a:ext cx="4038600" cy="5073650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  <a:defRPr/>
            </a:pPr>
            <a:r>
              <a:rPr lang="zh-TW" altLang="zh-TW" sz="3300" b="1" dirty="0" smtClean="0">
                <a:latin typeface="標楷體" pitchFamily="65" charset="-120"/>
                <a:ea typeface="標楷體" pitchFamily="65" charset="-120"/>
              </a:rPr>
              <a:t>社會服務經歷</a:t>
            </a:r>
            <a:endParaRPr lang="zh-TW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台灣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私校教職員退休撫卹基金會委員</a:t>
            </a:r>
          </a:p>
          <a:p>
            <a:pPr>
              <a:defRPr/>
            </a:pP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屏東健康城市促進協會健康管理組召集人</a:t>
            </a:r>
          </a:p>
          <a:p>
            <a:pPr>
              <a:defRPr/>
            </a:pP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國際扶輪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3510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區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2009-2010 GSE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職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業交換研究團團員</a:t>
            </a:r>
          </a:p>
          <a:p>
            <a:pPr>
              <a:defRPr/>
            </a:pP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屏東屏鳳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扶輪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社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2013-2014 RYE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主委</a:t>
            </a:r>
          </a:p>
          <a:p>
            <a:pPr>
              <a:defRPr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100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F6AEA72-E2F7-43EB-A684-EEAF35173DFF}" type="slidenum">
              <a:rPr lang="zh-TW" altLang="en-US" smtClean="0"/>
              <a:pPr/>
              <a:t>3</a:t>
            </a:fld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59338" y="549275"/>
            <a:ext cx="3960812" cy="2620963"/>
          </a:xfrm>
        </p:spPr>
      </p:pic>
      <p:pic>
        <p:nvPicPr>
          <p:cNvPr id="77827" name="圖片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3429000"/>
            <a:ext cx="3960813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8" name="文字方塊 7"/>
          <p:cNvSpPr txBox="1">
            <a:spLocks noChangeArrowheads="1"/>
          </p:cNvSpPr>
          <p:nvPr/>
        </p:nvSpPr>
        <p:spPr bwMode="auto">
          <a:xfrm>
            <a:off x="4859338" y="3068638"/>
            <a:ext cx="2089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b="1">
                <a:latin typeface="標楷體" pitchFamily="65" charset="-120"/>
                <a:ea typeface="標楷體" pitchFamily="65" charset="-120"/>
              </a:rPr>
              <a:t>掛號</a:t>
            </a:r>
          </a:p>
        </p:txBody>
      </p:sp>
      <p:sp>
        <p:nvSpPr>
          <p:cNvPr id="77829" name="文字方塊 8"/>
          <p:cNvSpPr txBox="1">
            <a:spLocks noChangeArrowheads="1"/>
          </p:cNvSpPr>
          <p:nvPr/>
        </p:nvSpPr>
        <p:spPr bwMode="auto">
          <a:xfrm>
            <a:off x="395288" y="6308725"/>
            <a:ext cx="1152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b="1">
                <a:latin typeface="標楷體" pitchFamily="65" charset="-120"/>
                <a:ea typeface="標楷體" pitchFamily="65" charset="-120"/>
              </a:rPr>
              <a:t>量體溫</a:t>
            </a:r>
          </a:p>
        </p:txBody>
      </p:sp>
      <p:sp>
        <p:nvSpPr>
          <p:cNvPr id="77830" name="文字方塊 10"/>
          <p:cNvSpPr txBox="1">
            <a:spLocks noChangeArrowheads="1"/>
          </p:cNvSpPr>
          <p:nvPr/>
        </p:nvSpPr>
        <p:spPr bwMode="auto">
          <a:xfrm>
            <a:off x="4787900" y="6237288"/>
            <a:ext cx="1152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b="1">
                <a:latin typeface="標楷體" pitchFamily="65" charset="-120"/>
                <a:ea typeface="標楷體" pitchFamily="65" charset="-120"/>
              </a:rPr>
              <a:t>檢傷分類</a:t>
            </a:r>
          </a:p>
        </p:txBody>
      </p:sp>
      <p:sp>
        <p:nvSpPr>
          <p:cNvPr id="77831" name="文字方塊 11"/>
          <p:cNvSpPr txBox="1">
            <a:spLocks noChangeArrowheads="1"/>
          </p:cNvSpPr>
          <p:nvPr/>
        </p:nvSpPr>
        <p:spPr bwMode="auto">
          <a:xfrm>
            <a:off x="827088" y="3068638"/>
            <a:ext cx="1657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b="1">
                <a:latin typeface="標楷體" pitchFamily="65" charset="-120"/>
                <a:ea typeface="標楷體" pitchFamily="65" charset="-120"/>
              </a:rPr>
              <a:t>電腦教育</a:t>
            </a:r>
          </a:p>
        </p:txBody>
      </p:sp>
      <p:sp>
        <p:nvSpPr>
          <p:cNvPr id="77832" name="投影片編號版面配置區 1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2B44E56-A898-44C3-9C91-455817BD7B8E}" type="slidenum">
              <a:rPr lang="zh-TW" altLang="en-US" smtClean="0"/>
              <a:pPr/>
              <a:t>30</a:t>
            </a:fld>
            <a:endParaRPr lang="zh-TW" altLang="en-US" smtClean="0"/>
          </a:p>
        </p:txBody>
      </p:sp>
      <p:pic>
        <p:nvPicPr>
          <p:cNvPr id="77833" name="圖片 14" descr="A_E_C_C_2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3500438"/>
            <a:ext cx="41052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4" name="圖片 15" descr="A_F_0_0_01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476250"/>
            <a:ext cx="3960812" cy="256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文字方塊 6"/>
          <p:cNvSpPr txBox="1">
            <a:spLocks noChangeArrowheads="1"/>
          </p:cNvSpPr>
          <p:nvPr/>
        </p:nvSpPr>
        <p:spPr bwMode="auto">
          <a:xfrm>
            <a:off x="611188" y="3213100"/>
            <a:ext cx="1584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 b="1">
                <a:latin typeface="標楷體" pitchFamily="65" charset="-120"/>
                <a:ea typeface="標楷體" pitchFamily="65" charset="-120"/>
              </a:rPr>
              <a:t>家醫科診治</a:t>
            </a:r>
          </a:p>
        </p:txBody>
      </p:sp>
      <p:sp>
        <p:nvSpPr>
          <p:cNvPr id="78851" name="文字方塊 7"/>
          <p:cNvSpPr txBox="1">
            <a:spLocks noChangeArrowheads="1"/>
          </p:cNvSpPr>
          <p:nvPr/>
        </p:nvSpPr>
        <p:spPr bwMode="auto">
          <a:xfrm>
            <a:off x="5219700" y="5373688"/>
            <a:ext cx="172878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 b="1">
                <a:latin typeface="標楷體" pitchFamily="65" charset="-120"/>
                <a:ea typeface="標楷體" pitchFamily="65" charset="-120"/>
              </a:rPr>
              <a:t>牙科</a:t>
            </a:r>
            <a:r>
              <a:rPr lang="en-US" altLang="zh-TW" sz="2000" b="1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000" b="1">
                <a:latin typeface="標楷體" pitchFamily="65" charset="-120"/>
                <a:ea typeface="標楷體" pitchFamily="65" charset="-120"/>
              </a:rPr>
              <a:t>拔牙</a:t>
            </a:r>
            <a:endParaRPr lang="en-US" altLang="zh-TW" sz="2000" b="1">
              <a:latin typeface="標楷體" pitchFamily="65" charset="-120"/>
              <a:ea typeface="標楷體" pitchFamily="65" charset="-120"/>
            </a:endParaRPr>
          </a:p>
          <a:p>
            <a:endParaRPr lang="zh-TW" altLang="en-US"/>
          </a:p>
        </p:txBody>
      </p:sp>
      <p:sp>
        <p:nvSpPr>
          <p:cNvPr id="78852" name="文字方塊 8"/>
          <p:cNvSpPr txBox="1">
            <a:spLocks noChangeArrowheads="1"/>
          </p:cNvSpPr>
          <p:nvPr/>
        </p:nvSpPr>
        <p:spPr bwMode="auto">
          <a:xfrm>
            <a:off x="684213" y="6308725"/>
            <a:ext cx="213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 b="1">
                <a:latin typeface="標楷體" pitchFamily="65" charset="-120"/>
                <a:ea typeface="標楷體" pitchFamily="65" charset="-120"/>
              </a:rPr>
              <a:t>內科問診</a:t>
            </a:r>
          </a:p>
        </p:txBody>
      </p:sp>
      <p:sp>
        <p:nvSpPr>
          <p:cNvPr id="78853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B21F70A-BC08-4168-AFF6-FE1D12F54C3A}" type="slidenum">
              <a:rPr lang="zh-TW" altLang="en-US" smtClean="0"/>
              <a:pPr/>
              <a:t>31</a:t>
            </a:fld>
            <a:endParaRPr lang="zh-TW" altLang="en-US" smtClean="0"/>
          </a:p>
        </p:txBody>
      </p:sp>
      <p:pic>
        <p:nvPicPr>
          <p:cNvPr id="78854" name="圖片 9" descr="140794631613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3429000"/>
            <a:ext cx="2449513" cy="325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5" name="圖片 10" descr="140794642454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9338" y="520700"/>
            <a:ext cx="3457575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6" name="圖片 12" descr="1408420720178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476250"/>
            <a:ext cx="41402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圖片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476250"/>
            <a:ext cx="407352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5" name="投影片編號版面配置區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72B9C8D-4E29-4CD1-B3EF-89E10C18533A}" type="slidenum">
              <a:rPr lang="zh-TW" altLang="en-US" smtClean="0"/>
              <a:pPr/>
              <a:t>32</a:t>
            </a:fld>
            <a:endParaRPr lang="zh-TW" altLang="en-US" smtClean="0"/>
          </a:p>
        </p:txBody>
      </p:sp>
      <p:pic>
        <p:nvPicPr>
          <p:cNvPr id="79876" name="圖片 10" descr="A_E_E_0_1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33375"/>
            <a:ext cx="4176713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圖片 12" descr="A_E_D_0_08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3573463"/>
            <a:ext cx="417671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8" name="文字方塊 13"/>
          <p:cNvSpPr txBox="1">
            <a:spLocks noChangeArrowheads="1"/>
          </p:cNvSpPr>
          <p:nvPr/>
        </p:nvSpPr>
        <p:spPr bwMode="auto">
          <a:xfrm>
            <a:off x="468313" y="3141663"/>
            <a:ext cx="14398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 b="1">
                <a:latin typeface="標楷體" pitchFamily="65" charset="-120"/>
                <a:ea typeface="標楷體" pitchFamily="65" charset="-120"/>
              </a:rPr>
              <a:t>藥局</a:t>
            </a:r>
          </a:p>
        </p:txBody>
      </p:sp>
      <p:sp>
        <p:nvSpPr>
          <p:cNvPr id="79879" name="文字方塊 14"/>
          <p:cNvSpPr txBox="1">
            <a:spLocks noChangeArrowheads="1"/>
          </p:cNvSpPr>
          <p:nvPr/>
        </p:nvSpPr>
        <p:spPr bwMode="auto">
          <a:xfrm>
            <a:off x="4716463" y="3141663"/>
            <a:ext cx="14398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 b="1">
                <a:latin typeface="標楷體" pitchFamily="65" charset="-120"/>
                <a:ea typeface="標楷體" pitchFamily="65" charset="-120"/>
              </a:rPr>
              <a:t>給藥</a:t>
            </a:r>
          </a:p>
        </p:txBody>
      </p:sp>
      <p:sp>
        <p:nvSpPr>
          <p:cNvPr id="79880" name="文字方塊 15"/>
          <p:cNvSpPr txBox="1">
            <a:spLocks noChangeArrowheads="1"/>
          </p:cNvSpPr>
          <p:nvPr/>
        </p:nvSpPr>
        <p:spPr bwMode="auto">
          <a:xfrm>
            <a:off x="395288" y="6457950"/>
            <a:ext cx="14398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 b="1">
                <a:latin typeface="標楷體" pitchFamily="65" charset="-120"/>
                <a:ea typeface="標楷體" pitchFamily="65" charset="-120"/>
              </a:rPr>
              <a:t>衛教</a:t>
            </a:r>
          </a:p>
        </p:txBody>
      </p:sp>
      <p:pic>
        <p:nvPicPr>
          <p:cNvPr id="79881" name="圖片 16" descr="20140809_23271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463" y="3500438"/>
            <a:ext cx="40322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82" name="文字方塊 17"/>
          <p:cNvSpPr txBox="1">
            <a:spLocks noChangeArrowheads="1"/>
          </p:cNvSpPr>
          <p:nvPr/>
        </p:nvSpPr>
        <p:spPr bwMode="auto">
          <a:xfrm>
            <a:off x="4643438" y="6457950"/>
            <a:ext cx="14414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 b="1">
                <a:latin typeface="標楷體" pitchFamily="65" charset="-120"/>
                <a:ea typeface="標楷體" pitchFamily="65" charset="-120"/>
              </a:rPr>
              <a:t>特製藥袋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404813"/>
            <a:ext cx="3851275" cy="2538412"/>
          </a:xfrm>
        </p:spPr>
      </p:pic>
      <p:pic>
        <p:nvPicPr>
          <p:cNvPr id="80899" name="圖片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04813"/>
            <a:ext cx="3816350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0" name="投影片編號版面配置區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602CCF4-54EB-44C6-B8F7-2B6DCFF1AEC4}" type="slidenum">
              <a:rPr lang="zh-TW" altLang="en-US" smtClean="0"/>
              <a:pPr/>
              <a:t>33</a:t>
            </a:fld>
            <a:endParaRPr lang="zh-TW" altLang="en-US" smtClean="0"/>
          </a:p>
        </p:txBody>
      </p:sp>
      <p:pic>
        <p:nvPicPr>
          <p:cNvPr id="80901" name="圖片 8" descr="A_G_C_B_146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3" y="3573463"/>
            <a:ext cx="3960812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2" name="圖片 9" descr="20140804_124837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3573463"/>
            <a:ext cx="38893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68313" y="3068638"/>
          <a:ext cx="3382962" cy="365760"/>
        </p:xfrm>
        <a:graphic>
          <a:graphicData uri="http://schemas.openxmlformats.org/drawingml/2006/table">
            <a:tbl>
              <a:tblPr/>
              <a:tblGrid>
                <a:gridCol w="3382962"/>
              </a:tblGrid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400</a:t>
                      </a:r>
                      <a:r>
                        <a:rPr kumimoji="0" lang="zh-TW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位小黑豆夏令營</a:t>
                      </a:r>
                      <a:endParaRPr kumimoji="0" 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14300" marR="11430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D9628DC-EEE9-4C4D-894D-58F96F234F0C}" type="slidenum">
              <a:rPr lang="en-US" altLang="zh-TW" smtClean="0"/>
              <a:pPr/>
              <a:t>34</a:t>
            </a:fld>
            <a:endParaRPr lang="en-US" altLang="zh-TW" smtClean="0"/>
          </a:p>
        </p:txBody>
      </p:sp>
      <p:pic>
        <p:nvPicPr>
          <p:cNvPr id="81923" name="圖片 4" descr="140817034431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333375"/>
            <a:ext cx="253841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4" name="圖片 5" descr="IMG_21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375" y="476250"/>
            <a:ext cx="44291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5" name="圖片 6" descr="IMG_263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3860800"/>
            <a:ext cx="3816350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6" name="圖片 7" descr="1407946366225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9338" y="3500438"/>
            <a:ext cx="23431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7308850" y="3789363"/>
          <a:ext cx="1835696" cy="2160240"/>
        </p:xfrm>
        <a:graphic>
          <a:graphicData uri="http://schemas.openxmlformats.org/drawingml/2006/table">
            <a:tbl>
              <a:tblPr/>
              <a:tblGrid>
                <a:gridCol w="1835696"/>
              </a:tblGrid>
              <a:tr h="21602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latin typeface="Times New Roman"/>
                          <a:ea typeface="標楷體"/>
                          <a:cs typeface="Times New Roman"/>
                        </a:rPr>
                        <a:t>一個</a:t>
                      </a:r>
                      <a:r>
                        <a:rPr lang="zh-TW" sz="2400" b="1" kern="100" dirty="0" smtClean="0">
                          <a:latin typeface="Times New Roman"/>
                          <a:ea typeface="標楷體"/>
                          <a:cs typeface="Times New Roman"/>
                        </a:rPr>
                        <a:t>碗</a:t>
                      </a:r>
                      <a:endParaRPr lang="en-US" altLang="zh-TW" sz="2400" b="1" kern="100" dirty="0" smtClean="0">
                        <a:latin typeface="Times New Roman"/>
                        <a:ea typeface="標楷體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400" b="1" kern="100" dirty="0" smtClean="0">
                          <a:latin typeface="Times New Roman"/>
                          <a:ea typeface="標楷體"/>
                          <a:cs typeface="Times New Roman"/>
                        </a:rPr>
                        <a:t>    </a:t>
                      </a:r>
                      <a:r>
                        <a:rPr lang="zh-TW" sz="2400" b="1" kern="100" dirty="0" smtClean="0">
                          <a:latin typeface="Times New Roman"/>
                          <a:ea typeface="標楷體"/>
                          <a:cs typeface="Times New Roman"/>
                        </a:rPr>
                        <a:t>一個希望</a:t>
                      </a:r>
                      <a:endParaRPr lang="en-US" altLang="zh-TW" sz="2400" b="1" kern="100" dirty="0" smtClean="0">
                        <a:latin typeface="Times New Roman"/>
                        <a:ea typeface="標楷體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2400" b="1" kern="100" dirty="0" smtClean="0">
                          <a:latin typeface="Times New Roman"/>
                          <a:ea typeface="標楷體"/>
                          <a:cs typeface="Times New Roman"/>
                        </a:rPr>
                        <a:t>~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400" b="1" kern="100" dirty="0" smtClean="0">
                          <a:latin typeface="Times New Roman"/>
                          <a:ea typeface="標楷體"/>
                          <a:cs typeface="Times New Roman"/>
                        </a:rPr>
                        <a:t>一顆蛋</a:t>
                      </a:r>
                      <a:endParaRPr lang="en-US" altLang="zh-TW" sz="2400" b="1" kern="100" dirty="0" smtClean="0">
                        <a:latin typeface="Times New Roman"/>
                        <a:ea typeface="標楷體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400" b="1" kern="100" dirty="0" smtClean="0">
                          <a:latin typeface="Times New Roman"/>
                          <a:ea typeface="標楷體"/>
                          <a:cs typeface="Times New Roman"/>
                        </a:rPr>
                        <a:t>    一份幸福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en-US" altLang="zh-TW" b="1" smtClean="0"/>
              <a:t>Safari </a:t>
            </a:r>
            <a:r>
              <a:rPr lang="en-US" altLang="zh-TW" sz="3200" smtClean="0"/>
              <a:t>(Maasai Mara National Reserve)</a:t>
            </a:r>
            <a:endParaRPr lang="zh-TW" altLang="en-US" smtClean="0"/>
          </a:p>
        </p:txBody>
      </p:sp>
      <p:sp>
        <p:nvSpPr>
          <p:cNvPr id="82947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7258165-ADA5-4E37-BBF5-6261B91A9FB9}" type="slidenum">
              <a:rPr lang="en-US" altLang="zh-TW" smtClean="0"/>
              <a:pPr/>
              <a:t>35</a:t>
            </a:fld>
            <a:endParaRPr lang="en-US" altLang="zh-TW" smtClean="0"/>
          </a:p>
        </p:txBody>
      </p:sp>
      <p:pic>
        <p:nvPicPr>
          <p:cNvPr id="82948" name="圖片 4" descr="140817029228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125538"/>
            <a:ext cx="36004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9" name="圖片 5" descr="C_G_B_0_0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052513"/>
            <a:ext cx="37814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0" name="圖片 9" descr="C_G_C_0_006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463" y="3789363"/>
            <a:ext cx="367188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1" name="圖片 7" descr="C_G_B_0_018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088" y="3789363"/>
            <a:ext cx="36004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en-US" altLang="zh-TW" sz="3600" b="1" smtClean="0"/>
              <a:t>Safari </a:t>
            </a:r>
            <a:r>
              <a:rPr lang="en-US" altLang="zh-TW" sz="3600" smtClean="0"/>
              <a:t>(Maasai Mara National Reserve)</a:t>
            </a:r>
            <a:endParaRPr lang="zh-TW" altLang="en-US" sz="3600" smtClean="0"/>
          </a:p>
        </p:txBody>
      </p:sp>
      <p:sp>
        <p:nvSpPr>
          <p:cNvPr id="8397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65EB4F7-7C5E-472F-99B6-D99434C184BB}" type="slidenum">
              <a:rPr lang="en-US" altLang="zh-TW" smtClean="0"/>
              <a:pPr/>
              <a:t>36</a:t>
            </a:fld>
            <a:endParaRPr lang="en-US" altLang="zh-TW" smtClean="0"/>
          </a:p>
        </p:txBody>
      </p:sp>
      <p:pic>
        <p:nvPicPr>
          <p:cNvPr id="83972" name="圖片 5" descr="IMG_354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196975"/>
            <a:ext cx="3816350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3" name="圖片 6" descr="20140811_13423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196975"/>
            <a:ext cx="3600450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4" name="圖片 7" descr="IMG_3838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3933825"/>
            <a:ext cx="38163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5" name="圖片 8" descr="IMG_450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4005263"/>
            <a:ext cx="36004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標題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algn="l"/>
            <a:r>
              <a:rPr lang="en-US" altLang="zh-TW" sz="2800" smtClean="0"/>
              <a:t/>
            </a:r>
            <a:br>
              <a:rPr lang="en-US" altLang="zh-TW" sz="2800" smtClean="0"/>
            </a:b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2009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年開始拍攝製作桌曆，每年以義賣桌曆來支持高中生學費；也主動為學校的改建熱心募款。</a:t>
            </a:r>
            <a:br>
              <a:rPr lang="zh-TW" altLang="en-US" sz="2800" smtClean="0">
                <a:latin typeface="標楷體" pitchFamily="65" charset="-120"/>
                <a:ea typeface="標楷體" pitchFamily="65" charset="-120"/>
              </a:rPr>
            </a:br>
            <a:endParaRPr lang="zh-TW" altLang="en-US" sz="280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4995" name="投影片編號版面配置區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9D7172B-ED54-4AF4-B725-74CEE0301D0C}" type="slidenum">
              <a:rPr lang="zh-TW" altLang="en-US" smtClean="0"/>
              <a:pPr/>
              <a:t>37</a:t>
            </a:fld>
            <a:endParaRPr lang="zh-TW" altLang="en-US" smtClean="0"/>
          </a:p>
        </p:txBody>
      </p:sp>
      <p:pic>
        <p:nvPicPr>
          <p:cNvPr id="84996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24075" y="1341438"/>
            <a:ext cx="6034088" cy="5327650"/>
          </a:xfrm>
        </p:spPr>
      </p:pic>
      <p:pic>
        <p:nvPicPr>
          <p:cNvPr id="84997" name="圖片 10" descr="月曆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1341438"/>
            <a:ext cx="3994150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圖片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1268413"/>
            <a:ext cx="3702050" cy="503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algn="l"/>
            <a:r>
              <a:rPr lang="en-US" altLang="zh-TW" sz="3600" b="1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2014</a:t>
            </a:r>
            <a:r>
              <a:rPr lang="zh-TW" altLang="en-US" sz="3600" b="1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推出明信片及書籤</a:t>
            </a:r>
          </a:p>
        </p:txBody>
      </p:sp>
      <p:pic>
        <p:nvPicPr>
          <p:cNvPr id="86020" name="內容版面配置區 4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01663" y="1844675"/>
            <a:ext cx="3841750" cy="4321175"/>
          </a:xfrm>
        </p:spPr>
      </p:pic>
      <p:sp>
        <p:nvSpPr>
          <p:cNvPr id="8602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452FDE8-9E4A-4763-AE89-B439B8498B8B}" type="slidenum">
              <a:rPr lang="zh-TW" altLang="en-US" smtClean="0"/>
              <a:pPr/>
              <a:t>38</a:t>
            </a:fld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71550" y="1557338"/>
            <a:ext cx="7345363" cy="4645025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6492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zh-TW" sz="8000" dirty="0" smtClean="0">
                <a:latin typeface="+mn-lt"/>
              </a:rPr>
              <a:t>Asana </a:t>
            </a:r>
            <a:r>
              <a:rPr lang="en-US" altLang="zh-TW" sz="8000" dirty="0" err="1" smtClean="0">
                <a:latin typeface="+mn-lt"/>
              </a:rPr>
              <a:t>Sante</a:t>
            </a:r>
            <a:endParaRPr lang="zh-TW" altLang="en-US" sz="8000" dirty="0">
              <a:latin typeface="+mn-lt"/>
            </a:endParaRPr>
          </a:p>
        </p:txBody>
      </p:sp>
      <p:sp>
        <p:nvSpPr>
          <p:cNvPr id="87044" name="投影片編號版面配置區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03E0B72-7C34-4237-B8A7-178ED5AE1DD9}" type="slidenum">
              <a:rPr lang="zh-TW" altLang="en-US" smtClean="0"/>
              <a:pPr/>
              <a:t>39</a:t>
            </a:fld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849313"/>
          </a:xfrm>
        </p:spPr>
        <p:txBody>
          <a:bodyPr/>
          <a:lstStyle/>
          <a:p>
            <a:pPr algn="l"/>
            <a:r>
              <a:rPr lang="zh-TW" altLang="en-US" sz="4000" b="1" smtClean="0">
                <a:latin typeface="標楷體" pitchFamily="65" charset="-120"/>
                <a:ea typeface="標楷體" pitchFamily="65" charset="-120"/>
              </a:rPr>
              <a:t>歷年足跡</a:t>
            </a:r>
          </a:p>
        </p:txBody>
      </p:sp>
      <p:sp>
        <p:nvSpPr>
          <p:cNvPr id="5123" name="內容版面配置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2003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英國</a:t>
            </a:r>
            <a:endParaRPr lang="en-US" altLang="zh-TW" sz="240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2004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日本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中部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、南法</a:t>
            </a:r>
            <a:endParaRPr lang="en-US" altLang="zh-TW" sz="240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2005 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埃及、東歐</a:t>
            </a:r>
            <a:endParaRPr lang="en-US" altLang="zh-TW" sz="240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2005-2008 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美國、加拿大</a:t>
            </a:r>
            <a:endParaRPr lang="en-US" altLang="zh-TW" sz="240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2008 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加勒比海 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海地、牙買加、墨西哥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2009 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南韓</a:t>
            </a:r>
            <a:endParaRPr lang="en-US" altLang="zh-TW" sz="240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2010 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南韓、日本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近畿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</p:txBody>
      </p:sp>
      <p:sp>
        <p:nvSpPr>
          <p:cNvPr id="5124" name="內容版面配置區 3"/>
          <p:cNvSpPr>
            <a:spLocks noGrp="1"/>
          </p:cNvSpPr>
          <p:nvPr>
            <p:ph sz="half" idx="2"/>
          </p:nvPr>
        </p:nvSpPr>
        <p:spPr>
          <a:xfrm>
            <a:off x="4427538" y="1600200"/>
            <a:ext cx="4392612" cy="4525963"/>
          </a:xfrm>
        </p:spPr>
        <p:txBody>
          <a:bodyPr/>
          <a:lstStyle/>
          <a:p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2011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杜拜、日本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東北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、中國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雲南、四川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2012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中美洲、日本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本州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、中國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上海、南京、長春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2013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南美洲、日本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九州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，中國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北京、山東、江西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2014 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日本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九州、沖繩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、泰北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清萊、清邁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、中國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青海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、東非肯亞</a:t>
            </a:r>
            <a:endParaRPr lang="en-US" altLang="zh-TW" sz="240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sz="2400" smtClean="0"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5" name="投影片編號版面配置區 4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D1564ED-6AC4-494A-A3A3-62CDB8159863}" type="slidenum">
              <a:rPr lang="en-US" altLang="zh-TW" smtClean="0"/>
              <a:pPr/>
              <a:t>4</a:t>
            </a:fld>
            <a:endParaRPr lang="en-US" altLang="zh-TW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08050"/>
            <a:ext cx="8229600" cy="5113338"/>
          </a:xfrm>
        </p:spPr>
        <p:txBody>
          <a:bodyPr/>
          <a:lstStyle/>
          <a:p>
            <a:pPr algn="r" eaLnBrk="1" hangingPunct="1">
              <a:spcAft>
                <a:spcPct val="80000"/>
              </a:spcAft>
              <a:buFontTx/>
              <a:buNone/>
            </a:pPr>
            <a:r>
              <a:rPr lang="zh-TW" altLang="en-US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「記住，幸福在於旅行的方式，而非終點。」 </a:t>
            </a:r>
            <a:r>
              <a:rPr lang="en-US" altLang="zh-TW" sz="24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 Roy Goodman</a:t>
            </a:r>
            <a:endParaRPr lang="en-US" altLang="zh-TW" sz="2400" b="1" smtClean="0">
              <a:solidFill>
                <a:schemeClr val="accent2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88067" name="投影片編號版面配置區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B4A214A-01E9-4358-A44D-49A121F33505}" type="slidenum">
              <a:rPr lang="en-US" altLang="zh-TW" smtClean="0"/>
              <a:pPr/>
              <a:t>40</a:t>
            </a:fld>
            <a:endParaRPr lang="en-US" altLang="zh-TW" smtClean="0"/>
          </a:p>
        </p:txBody>
      </p:sp>
      <p:pic>
        <p:nvPicPr>
          <p:cNvPr id="88068" name="圖片 3" descr="IMG_254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2060575"/>
            <a:ext cx="5256213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>
          <a:xfrm>
            <a:off x="468313" y="836613"/>
            <a:ext cx="8229600" cy="796925"/>
          </a:xfrm>
        </p:spPr>
        <p:txBody>
          <a:bodyPr/>
          <a:lstStyle/>
          <a:p>
            <a:pPr algn="l"/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想知道你應該住在地球的什麼地方嗎</a:t>
            </a:r>
            <a:r>
              <a:rPr lang="en-US" altLang="zh-TW" sz="3200" b="1" smtClean="0">
                <a:latin typeface="標楷體" pitchFamily="65" charset="-120"/>
                <a:ea typeface="標楷體" pitchFamily="65" charset="-120"/>
              </a:rPr>
              <a:t>?</a:t>
            </a: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4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http://www.arealme.com/country/zh/</a:t>
            </a:r>
            <a:endParaRPr lang="zh-TW" altLang="en-US" sz="240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6147" name="內容版面配置區 2"/>
          <p:cNvSpPr>
            <a:spLocks noGrp="1"/>
          </p:cNvSpPr>
          <p:nvPr>
            <p:ph sz="half" idx="1"/>
          </p:nvPr>
        </p:nvSpPr>
        <p:spPr>
          <a:xfrm>
            <a:off x="539750" y="1989138"/>
            <a:ext cx="8147050" cy="3240087"/>
          </a:xfrm>
        </p:spPr>
        <p:txBody>
          <a:bodyPr/>
          <a:lstStyle/>
          <a:p>
            <a:pPr>
              <a:buFontTx/>
              <a:buNone/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測前必讀</a:t>
            </a: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本測試根據您潛意識對生活、工作的嚮往和精神狀態，從全球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100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多個國家和地區中選出最適合您長期定居的那一個</a:t>
            </a: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本測試所採用數據均為官方權威數據，但測試畢竟有一定主觀性，</a:t>
            </a:r>
            <a:r>
              <a:rPr lang="zh-TW" altLang="en-US" sz="240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定居是終身大事，請勿兒戲</a:t>
            </a: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有超過 </a:t>
            </a:r>
            <a:r>
              <a:rPr lang="en-US" altLang="zh-TW" sz="2400" u="sng" smtClean="0">
                <a:latin typeface="標楷體" pitchFamily="65" charset="-120"/>
                <a:ea typeface="標楷體" pitchFamily="65" charset="-120"/>
              </a:rPr>
              <a:t>525,331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 人正在進行這項測試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!</a:t>
            </a: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一共十六道題目，請務必認真回答！</a:t>
            </a:r>
            <a:endParaRPr lang="en-US" altLang="zh-TW" sz="2400" smtClean="0">
              <a:latin typeface="標楷體" pitchFamily="65" charset="-120"/>
              <a:ea typeface="標楷體" pitchFamily="65" charset="-120"/>
            </a:endParaRPr>
          </a:p>
          <a:p>
            <a:pPr>
              <a:buFontTx/>
              <a:buNone/>
            </a:pPr>
            <a:endParaRPr lang="zh-TW" altLang="en-US" smtClean="0"/>
          </a:p>
        </p:txBody>
      </p:sp>
      <p:sp>
        <p:nvSpPr>
          <p:cNvPr id="6148" name="投影片編號版面配置區 4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14DE8F4-18E7-4033-84C0-8BAC46BDDFFD}" type="slidenum">
              <a:rPr lang="en-US" altLang="zh-TW" smtClean="0"/>
              <a:pPr/>
              <a:t>5</a:t>
            </a:fld>
            <a:endParaRPr lang="en-US" altLang="zh-TW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投影片編號版面配置區 4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7083BEB-9A54-4DB8-8038-3D312DEC70A9}" type="slidenum">
              <a:rPr lang="en-US" altLang="zh-TW" smtClean="0"/>
              <a:pPr/>
              <a:t>6</a:t>
            </a:fld>
            <a:endParaRPr lang="en-US" altLang="zh-TW" smtClean="0"/>
          </a:p>
        </p:txBody>
      </p:sp>
      <p:pic>
        <p:nvPicPr>
          <p:cNvPr id="7171" name="Picture 2" descr="http://mk.netgenes.org/wp-content/files/1213164984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33375"/>
            <a:ext cx="8713788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796925"/>
          </a:xfrm>
        </p:spPr>
        <p:txBody>
          <a:bodyPr/>
          <a:lstStyle/>
          <a:p>
            <a:pPr algn="l"/>
            <a:r>
              <a:rPr lang="en-US" altLang="zh-TW" b="1" smtClean="0"/>
              <a:t>Hummingbird</a:t>
            </a:r>
            <a:endParaRPr lang="zh-TW" altLang="en-US" b="1" smtClean="0"/>
          </a:p>
        </p:txBody>
      </p:sp>
      <p:sp>
        <p:nvSpPr>
          <p:cNvPr id="2253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5582551-6059-424E-8CF5-464775359834}" type="slidenum">
              <a:rPr lang="en-US" altLang="zh-TW" smtClean="0"/>
              <a:pPr/>
              <a:t>7</a:t>
            </a:fld>
            <a:endParaRPr lang="en-US" altLang="zh-TW" smtClean="0"/>
          </a:p>
        </p:txBody>
      </p:sp>
      <p:pic>
        <p:nvPicPr>
          <p:cNvPr id="22532" name="Picture 2" descr="http://img2.zol.com.cn/product/90/756/ce1WcdLyoKCP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773238"/>
            <a:ext cx="47625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8" descr="http://gotochikitty.com/user-content/img/low/ma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908050"/>
            <a:ext cx="8496300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標題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61975"/>
          </a:xfrm>
        </p:spPr>
        <p:txBody>
          <a:bodyPr/>
          <a:lstStyle/>
          <a:p>
            <a:r>
              <a:rPr lang="zh-TW" altLang="en-US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到處都是</a:t>
            </a:r>
            <a:r>
              <a:rPr lang="en-US" altLang="zh-TW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</a:t>
            </a:r>
            <a:r>
              <a:rPr lang="zh-TW" altLang="en-US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片的日本</a:t>
            </a:r>
            <a:r>
              <a:rPr lang="en-US" altLang="zh-TW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…</a:t>
            </a:r>
            <a:endParaRPr lang="zh-TW" altLang="en-US" b="1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355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5631074-978D-43A1-9E9B-EE8E5545E595}" type="slidenum">
              <a:rPr lang="en-US" altLang="zh-TW" smtClean="0"/>
              <a:pPr/>
              <a:t>8</a:t>
            </a:fld>
            <a:endParaRPr lang="en-US" altLang="zh-TW" smtClean="0"/>
          </a:p>
        </p:txBody>
      </p:sp>
      <p:sp>
        <p:nvSpPr>
          <p:cNvPr id="6" name="弧形箭號 (下彎) 5"/>
          <p:cNvSpPr/>
          <p:nvPr/>
        </p:nvSpPr>
        <p:spPr>
          <a:xfrm rot="14488027">
            <a:off x="3707607" y="5955506"/>
            <a:ext cx="1441450" cy="363537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弧形向右箭號 6"/>
          <p:cNvSpPr/>
          <p:nvPr/>
        </p:nvSpPr>
        <p:spPr>
          <a:xfrm rot="15911380">
            <a:off x="5716587" y="4502151"/>
            <a:ext cx="479425" cy="2736850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" name="弧形向右箭號 7"/>
          <p:cNvSpPr/>
          <p:nvPr/>
        </p:nvSpPr>
        <p:spPr>
          <a:xfrm rot="11493982">
            <a:off x="7608888" y="3114675"/>
            <a:ext cx="479425" cy="2335213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9" name="弧形向右箭號 8"/>
          <p:cNvSpPr/>
          <p:nvPr/>
        </p:nvSpPr>
        <p:spPr>
          <a:xfrm rot="10373701">
            <a:off x="7654925" y="2087563"/>
            <a:ext cx="485775" cy="985837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0" name="弧形向右箭號 9"/>
          <p:cNvSpPr/>
          <p:nvPr/>
        </p:nvSpPr>
        <p:spPr>
          <a:xfrm rot="719928">
            <a:off x="6526213" y="2028825"/>
            <a:ext cx="542925" cy="1536700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弧形向右箭號 10"/>
          <p:cNvSpPr/>
          <p:nvPr/>
        </p:nvSpPr>
        <p:spPr>
          <a:xfrm rot="4156229">
            <a:off x="4584700" y="2179638"/>
            <a:ext cx="665163" cy="3398837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弧形向右箭號 11"/>
          <p:cNvSpPr/>
          <p:nvPr/>
        </p:nvSpPr>
        <p:spPr>
          <a:xfrm rot="5159664">
            <a:off x="2089150" y="3349626"/>
            <a:ext cx="479425" cy="2082800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3" name="弧形向右箭號 12"/>
          <p:cNvSpPr/>
          <p:nvPr/>
        </p:nvSpPr>
        <p:spPr>
          <a:xfrm rot="20898275">
            <a:off x="1095375" y="4776788"/>
            <a:ext cx="514350" cy="1382712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4" name="弧形向右箭號 13"/>
          <p:cNvSpPr/>
          <p:nvPr/>
        </p:nvSpPr>
        <p:spPr>
          <a:xfrm rot="15477982" flipH="1">
            <a:off x="2728120" y="4094956"/>
            <a:ext cx="614362" cy="2714625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行前準備</a:t>
            </a:r>
          </a:p>
        </p:txBody>
      </p:sp>
      <p:sp>
        <p:nvSpPr>
          <p:cNvPr id="24579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1C8FE7E-6BFB-4721-A484-C48F8742F9E7}" type="slidenum">
              <a:rPr lang="en-US" altLang="zh-TW" smtClean="0"/>
              <a:pPr/>
              <a:t>9</a:t>
            </a:fld>
            <a:endParaRPr lang="en-US" altLang="zh-TW" smtClean="0"/>
          </a:p>
        </p:txBody>
      </p:sp>
      <p:pic>
        <p:nvPicPr>
          <p:cNvPr id="24580" name="Picture 8" descr="http://www.japantravellight.com/images/jr-pass-exchange-ord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196975"/>
            <a:ext cx="3298825" cy="261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10" descr="http://www.mobileawesomeness.com/content/listings/1242/3/59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268413"/>
            <a:ext cx="1800225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12" descr="http://www.japan-guide.com/g5/2323_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4076700"/>
            <a:ext cx="3313112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14" descr="http://cdn.kingstone.com.tw/book/images/product/20199/2019920360543/2019920360543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59563" y="1268413"/>
            <a:ext cx="1865312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16" descr="https://encrypted-tbn3.gstatic.com/images?q=tbn:ANd9GcTfExLW0JiGOgrcHAq0ijmp0Kd05ry4xbih_RhSNIcEkZMtWfzW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4221163"/>
            <a:ext cx="3529012" cy="197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1621</TotalTime>
  <Words>676</Words>
  <Application>Microsoft Office PowerPoint</Application>
  <PresentationFormat>如螢幕大小 (4:3)</PresentationFormat>
  <Paragraphs>137</Paragraphs>
  <Slides>40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41" baseType="lpstr">
      <vt:lpstr>預設簡報設計</vt:lpstr>
      <vt:lpstr>幸福，從旅行開始</vt:lpstr>
      <vt:lpstr>林婉玉 (Chenelle Lin)</vt:lpstr>
      <vt:lpstr>PowerPoint 簡報</vt:lpstr>
      <vt:lpstr>歷年足跡</vt:lpstr>
      <vt:lpstr>想知道你應該住在地球的什麼地方嗎? http://www.arealme.com/country/zh/</vt:lpstr>
      <vt:lpstr>PowerPoint 簡報</vt:lpstr>
      <vt:lpstr>Hummingbird</vt:lpstr>
      <vt:lpstr>到處都是A片的日本…</vt:lpstr>
      <vt:lpstr>行前準備</vt:lpstr>
      <vt:lpstr>鬼太郎妖怪村</vt:lpstr>
      <vt:lpstr>鬼太郎妖怪村</vt:lpstr>
      <vt:lpstr>鬼太郎妖怪村</vt:lpstr>
      <vt:lpstr>鬼太郎妖怪村</vt:lpstr>
      <vt:lpstr>鬼太郎妖怪村</vt:lpstr>
      <vt:lpstr>鬼太郎妖怪村</vt:lpstr>
      <vt:lpstr>鬼太郎妖怪村</vt:lpstr>
      <vt:lpstr>鬼太郎妖怪村</vt:lpstr>
      <vt:lpstr>搭新幹線(高鐵)=搭公車</vt:lpstr>
      <vt:lpstr>PowerPoint 簡報</vt:lpstr>
      <vt:lpstr>2014肯亞義診短宣隊</vt:lpstr>
      <vt:lpstr> 肯亞共和國（斯瓦希里語：Jamhuri ya Kenya，英語：Republic of Kenya）位於非洲東部，前英國殖民地， 1963年12月12日從英國獨立。 </vt:lpstr>
      <vt:lpstr>PowerPoint 簡報</vt:lpstr>
      <vt:lpstr>早在1871年，進化論的創始人達爾文在其名著《人類的起源》中曾預言：“人類始祖的化石將在非洲發現。”60年後，果然在非洲發掘出人類遠祖的頭蓋骨化石。這些化石因發掘于肯亞，故肯亞被人們稱為“人類的搖籃”。</vt:lpstr>
      <vt:lpstr>世界第二大貧民窟在肯亞-Kibera</vt:lpstr>
      <vt:lpstr> 首都奈洛比Nairobi市郊共有二十個貧民區，恩慈兒童學校 位於奈洛比第二大貧民區 Mukuru Kwa Njenga 約30萬人.  *1997在貧民區創校Nairobi Comido education Centre. *2005林志雄醫師:始有鐵皮屋.  </vt:lpstr>
      <vt:lpstr>PowerPoint 簡報</vt:lpstr>
      <vt:lpstr> 禮堂及課桌椅需要整修、高中生的學費和學童的營養餐費需要仍大。 </vt:lpstr>
      <vt:lpstr>肯亞的呼聲(the calling from God) 2007謝禮興醫師開始義診短宣隊</vt:lpstr>
      <vt:lpstr>行李怎麼打包?</vt:lpstr>
      <vt:lpstr>PowerPoint 簡報</vt:lpstr>
      <vt:lpstr>PowerPoint 簡報</vt:lpstr>
      <vt:lpstr>PowerPoint 簡報</vt:lpstr>
      <vt:lpstr>PowerPoint 簡報</vt:lpstr>
      <vt:lpstr>PowerPoint 簡報</vt:lpstr>
      <vt:lpstr>Safari (Maasai Mara National Reserve)</vt:lpstr>
      <vt:lpstr>Safari (Maasai Mara National Reserve)</vt:lpstr>
      <vt:lpstr> 2009年開始拍攝製作桌曆，每年以義賣桌曆來支持高中生學費；也主動為學校的改建熱心募款。 </vt:lpstr>
      <vt:lpstr>2014 推出明信片及書籤</vt:lpstr>
      <vt:lpstr>Asana Sante</vt:lpstr>
      <vt:lpstr>PowerPoint 簡報</vt:lpstr>
    </vt:vector>
  </TitlesOfParts>
  <Company>CMT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台灣購物中心發展現況分析-以高雄夢時代購物中心為例</dc:title>
  <dc:creator>User</dc:creator>
  <cp:lastModifiedBy>資訊學院資訊工程學系鍾晴</cp:lastModifiedBy>
  <cp:revision>164</cp:revision>
  <dcterms:created xsi:type="dcterms:W3CDTF">2012-08-29T15:12:06Z</dcterms:created>
  <dcterms:modified xsi:type="dcterms:W3CDTF">2014-10-20T08:48:42Z</dcterms:modified>
</cp:coreProperties>
</file>