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4"/>
  </p:notesMasterIdLst>
  <p:sldIdLst>
    <p:sldId id="256" r:id="rId2"/>
    <p:sldId id="257" r:id="rId3"/>
    <p:sldId id="278" r:id="rId4"/>
    <p:sldId id="265" r:id="rId5"/>
    <p:sldId id="258" r:id="rId6"/>
    <p:sldId id="259" r:id="rId7"/>
    <p:sldId id="260" r:id="rId8"/>
    <p:sldId id="261" r:id="rId9"/>
    <p:sldId id="263" r:id="rId10"/>
    <p:sldId id="262" r:id="rId11"/>
    <p:sldId id="264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07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592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Capsule\&#31478;&#29229;&#23565;&#25163;&#21443;&#32771;&#36039;&#26009;\Olympus\&#36001;&#22577;&#36039;&#26009;\&#36001;&#22577;&#20998;&#26512;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6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555555555555652E-2"/>
          <c:y val="2.7777777777778258E-2"/>
          <c:w val="0.93888888888889299"/>
          <c:h val="0.8981481481481508"/>
        </c:manualLayout>
      </c:layout>
      <c:pie3DChart>
        <c:varyColors val="1"/>
        <c:ser>
          <c:idx val="0"/>
          <c:order val="0"/>
          <c:explosion val="11"/>
          <c:dPt>
            <c:idx val="0"/>
            <c:bubble3D val="0"/>
            <c:spPr>
              <a:solidFill>
                <a:srgbClr val="0070C0"/>
              </a:solidFill>
            </c:spPr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</c:dPt>
          <c:val>
            <c:numRef>
              <c:f>Sheet2!$M$18:$M$20</c:f>
              <c:numCache>
                <c:formatCode>General</c:formatCode>
                <c:ptCount val="3"/>
                <c:pt idx="0">
                  <c:v>21</c:v>
                </c:pt>
                <c:pt idx="1">
                  <c:v>48</c:v>
                </c:pt>
                <c:pt idx="2">
                  <c:v>214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36CE4-5BC2-4606-8494-67F10F80FF13}" type="datetimeFigureOut">
              <a:rPr lang="zh-TW" altLang="en-US" smtClean="0"/>
              <a:t>2015/5/31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81BCB-C879-429C-8152-A7AF1A03AD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1435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zh-TW" smtClean="0"/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A32A73-857D-4D77-A579-3A81CF415C70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F9F1-3AF1-4743-A31C-6E2AEC0E9884}" type="datetimeFigureOut">
              <a:rPr lang="zh-TW" altLang="en-US" smtClean="0"/>
              <a:pPr/>
              <a:t>2015/5/31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3A78-15F9-4FE6-93F1-0D348BFB762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F9F1-3AF1-4743-A31C-6E2AEC0E9884}" type="datetimeFigureOut">
              <a:rPr lang="zh-TW" altLang="en-US" smtClean="0"/>
              <a:pPr/>
              <a:t>2015/5/31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3A78-15F9-4FE6-93F1-0D348BFB76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F9F1-3AF1-4743-A31C-6E2AEC0E9884}" type="datetimeFigureOut">
              <a:rPr lang="zh-TW" altLang="en-US" smtClean="0"/>
              <a:pPr/>
              <a:t>2015/5/31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3A78-15F9-4FE6-93F1-0D348BFB76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F9F1-3AF1-4743-A31C-6E2AEC0E9884}" type="datetimeFigureOut">
              <a:rPr lang="zh-TW" altLang="en-US" smtClean="0"/>
              <a:pPr/>
              <a:t>2015/5/31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3A78-15F9-4FE6-93F1-0D348BFB76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F9F1-3AF1-4743-A31C-6E2AEC0E9884}" type="datetimeFigureOut">
              <a:rPr lang="zh-TW" altLang="en-US" smtClean="0"/>
              <a:pPr/>
              <a:t>2015/5/31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3A78-15F9-4FE6-93F1-0D348BFB762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F9F1-3AF1-4743-A31C-6E2AEC0E9884}" type="datetimeFigureOut">
              <a:rPr lang="zh-TW" altLang="en-US" smtClean="0"/>
              <a:pPr/>
              <a:t>2015/5/31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3A78-15F9-4FE6-93F1-0D348BFB76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F9F1-3AF1-4743-A31C-6E2AEC0E9884}" type="datetimeFigureOut">
              <a:rPr lang="zh-TW" altLang="en-US" smtClean="0"/>
              <a:pPr/>
              <a:t>2015/5/31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3A78-15F9-4FE6-93F1-0D348BFB762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F9F1-3AF1-4743-A31C-6E2AEC0E9884}" type="datetimeFigureOut">
              <a:rPr lang="zh-TW" altLang="en-US" smtClean="0"/>
              <a:pPr/>
              <a:t>2015/5/31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3A78-15F9-4FE6-93F1-0D348BFB76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F9F1-3AF1-4743-A31C-6E2AEC0E9884}" type="datetimeFigureOut">
              <a:rPr lang="zh-TW" altLang="en-US" smtClean="0"/>
              <a:pPr/>
              <a:t>2015/5/31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3A78-15F9-4FE6-93F1-0D348BFB76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F9F1-3AF1-4743-A31C-6E2AEC0E9884}" type="datetimeFigureOut">
              <a:rPr lang="zh-TW" altLang="en-US" smtClean="0"/>
              <a:pPr/>
              <a:t>2015/5/31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3A78-15F9-4FE6-93F1-0D348BFB762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F9F1-3AF1-4743-A31C-6E2AEC0E9884}" type="datetimeFigureOut">
              <a:rPr lang="zh-TW" altLang="en-US" smtClean="0"/>
              <a:pPr/>
              <a:t>2015/5/31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3A78-15F9-4FE6-93F1-0D348BFB76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C2DF9F1-3AF1-4743-A31C-6E2AEC0E9884}" type="datetimeFigureOut">
              <a:rPr lang="zh-TW" altLang="en-US" smtClean="0"/>
              <a:pPr/>
              <a:t>2015/5/31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CBC43A78-15F9-4FE6-93F1-0D348BFB76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1285860"/>
            <a:ext cx="8280920" cy="147002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台灣醫材產業的優勢與機會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75656" y="3573016"/>
            <a:ext cx="6383632" cy="2449412"/>
          </a:xfrm>
        </p:spPr>
        <p:txBody>
          <a:bodyPr>
            <a:normAutofit lnSpcReduction="10000"/>
          </a:bodyPr>
          <a:lstStyle/>
          <a:p>
            <a:r>
              <a:rPr lang="zh-TW" altLang="en-US" sz="2800" dirty="0" smtClean="0">
                <a:solidFill>
                  <a:srgbClr val="3607B9"/>
                </a:solidFill>
                <a:latin typeface="標楷體" pitchFamily="65" charset="-120"/>
                <a:ea typeface="標楷體" pitchFamily="65" charset="-120"/>
              </a:rPr>
              <a:t>宋志雲 博士</a:t>
            </a:r>
            <a:endParaRPr lang="en-US" altLang="zh-TW" sz="2800" dirty="0" smtClean="0">
              <a:solidFill>
                <a:srgbClr val="3607B9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>
                <a:solidFill>
                  <a:srgbClr val="3607B9"/>
                </a:solidFill>
                <a:latin typeface="標楷體" pitchFamily="65" charset="-120"/>
                <a:ea typeface="標楷體" pitchFamily="65" charset="-120"/>
              </a:rPr>
              <a:t>中華</a:t>
            </a:r>
            <a:r>
              <a:rPr lang="zh-TW" altLang="en-US" sz="2800" dirty="0" smtClean="0">
                <a:solidFill>
                  <a:srgbClr val="3607B9"/>
                </a:solidFill>
                <a:latin typeface="標楷體" pitchFamily="65" charset="-120"/>
                <a:ea typeface="標楷體" pitchFamily="65" charset="-120"/>
              </a:rPr>
              <a:t>大學 電子工程學系 教授</a:t>
            </a:r>
            <a:endParaRPr lang="en-US" altLang="zh-TW" sz="2800" dirty="0" smtClean="0">
              <a:solidFill>
                <a:srgbClr val="3607B9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>
                <a:solidFill>
                  <a:srgbClr val="3607B9"/>
                </a:solidFill>
                <a:latin typeface="標楷體" pitchFamily="65" charset="-120"/>
                <a:ea typeface="標楷體" pitchFamily="65" charset="-120"/>
              </a:rPr>
              <a:t>群</a:t>
            </a:r>
            <a:r>
              <a:rPr lang="zh-TW" altLang="en-US" sz="2800" dirty="0" smtClean="0">
                <a:solidFill>
                  <a:srgbClr val="3607B9"/>
                </a:solidFill>
                <a:latin typeface="標楷體" pitchFamily="65" charset="-120"/>
                <a:ea typeface="標楷體" pitchFamily="65" charset="-120"/>
              </a:rPr>
              <a:t>曜醫電股份有限公司 副總經理</a:t>
            </a:r>
            <a:endParaRPr lang="en-US" altLang="zh-TW" sz="2800" dirty="0" smtClean="0">
              <a:solidFill>
                <a:srgbClr val="3607B9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06-01-2015</a:t>
            </a:r>
            <a:endParaRPr lang="zh-TW" altLang="en-US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+mn-lt"/>
                <a:ea typeface="標楷體" pitchFamily="65" charset="-120"/>
                <a:cs typeface="Times New Roman" pitchFamily="18" charset="0"/>
              </a:rPr>
              <a:t>全球前三十大醫療器材業者</a:t>
            </a:r>
            <a:r>
              <a:rPr lang="en-US" altLang="zh-TW" dirty="0" smtClean="0">
                <a:solidFill>
                  <a:srgbClr val="FF0000"/>
                </a:solidFill>
                <a:latin typeface="+mn-lt"/>
                <a:ea typeface="標楷體" pitchFamily="65" charset="-120"/>
                <a:cs typeface="Times New Roman" pitchFamily="18" charset="0"/>
              </a:rPr>
              <a:t>-2014</a:t>
            </a:r>
            <a:r>
              <a:rPr lang="en-US" altLang="zh-TW" dirty="0" smtClean="0">
                <a:solidFill>
                  <a:srgbClr val="FF0000"/>
                </a:solidFill>
                <a:latin typeface="+mn-lt"/>
                <a:ea typeface="標楷體" pitchFamily="65" charset="-120"/>
              </a:rPr>
              <a:t/>
            </a:r>
            <a:br>
              <a:rPr lang="en-US" altLang="zh-TW" dirty="0" smtClean="0">
                <a:solidFill>
                  <a:srgbClr val="FF0000"/>
                </a:solidFill>
                <a:latin typeface="+mn-lt"/>
                <a:ea typeface="標楷體" pitchFamily="65" charset="-120"/>
              </a:rPr>
            </a:br>
            <a:r>
              <a:rPr lang="zh-TW" altLang="en-US" dirty="0" smtClean="0">
                <a:solidFill>
                  <a:srgbClr val="FF0000"/>
                </a:solidFill>
                <a:latin typeface="+mn-lt"/>
                <a:ea typeface="標楷體" pitchFamily="65" charset="-120"/>
              </a:rPr>
              <a:t>總計</a:t>
            </a:r>
            <a:r>
              <a:rPr lang="en-US" altLang="zh-TW" dirty="0" smtClean="0">
                <a:solidFill>
                  <a:srgbClr val="FF0000"/>
                </a:solidFill>
                <a:latin typeface="+mn-lt"/>
                <a:ea typeface="標楷體" pitchFamily="65" charset="-120"/>
                <a:cs typeface="Times New Roman" pitchFamily="18" charset="0"/>
              </a:rPr>
              <a:t>2,529</a:t>
            </a:r>
            <a:r>
              <a:rPr lang="zh-TW" altLang="en-US" dirty="0" smtClean="0">
                <a:solidFill>
                  <a:srgbClr val="FF0000"/>
                </a:solidFill>
                <a:latin typeface="+mn-lt"/>
                <a:ea typeface="標楷體" pitchFamily="65" charset="-120"/>
                <a:cs typeface="Times New Roman" pitchFamily="18" charset="0"/>
              </a:rPr>
              <a:t>億美元佔全球市場</a:t>
            </a:r>
            <a:r>
              <a:rPr lang="en-US" altLang="zh-TW" dirty="0" smtClean="0">
                <a:solidFill>
                  <a:srgbClr val="FF0000"/>
                </a:solidFill>
                <a:latin typeface="+mn-lt"/>
                <a:ea typeface="標楷體" pitchFamily="65" charset="-120"/>
                <a:cs typeface="Times New Roman" pitchFamily="18" charset="0"/>
              </a:rPr>
              <a:t>78.6%</a:t>
            </a:r>
            <a:endParaRPr lang="zh-TW" altLang="en-US" dirty="0">
              <a:solidFill>
                <a:srgbClr val="FF0000"/>
              </a:solidFill>
              <a:latin typeface="+mn-lt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>
                <a:ea typeface="標楷體" pitchFamily="65" charset="-120"/>
                <a:cs typeface="Times New Roman" pitchFamily="18" charset="0"/>
              </a:rPr>
              <a:t>美國</a:t>
            </a:r>
            <a:r>
              <a:rPr lang="en-US" altLang="zh-TW" sz="2800" dirty="0" smtClean="0">
                <a:ea typeface="標楷體" pitchFamily="65" charset="-120"/>
                <a:cs typeface="Times New Roman" pitchFamily="18" charset="0"/>
              </a:rPr>
              <a:t>:</a:t>
            </a:r>
            <a:r>
              <a:rPr lang="zh-TW" altLang="en-US" sz="2800" dirty="0" smtClean="0"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2800" dirty="0" smtClean="0">
                <a:ea typeface="標楷體" pitchFamily="65" charset="-120"/>
                <a:cs typeface="Times New Roman" pitchFamily="18" charset="0"/>
              </a:rPr>
              <a:t>17  (Johnsons &amp; Johnsons, GE Healthcare)</a:t>
            </a:r>
          </a:p>
          <a:p>
            <a:r>
              <a:rPr lang="zh-TW" altLang="en-US" sz="2800" dirty="0">
                <a:ea typeface="標楷體" pitchFamily="65" charset="-120"/>
                <a:cs typeface="Times New Roman" pitchFamily="18" charset="0"/>
              </a:rPr>
              <a:t>德國</a:t>
            </a:r>
            <a:r>
              <a:rPr lang="en-US" altLang="zh-TW" sz="2800" dirty="0">
                <a:ea typeface="標楷體" pitchFamily="65" charset="-120"/>
                <a:cs typeface="Times New Roman" pitchFamily="18" charset="0"/>
              </a:rPr>
              <a:t>: </a:t>
            </a:r>
            <a:r>
              <a:rPr lang="en-US" altLang="zh-TW" sz="2800" dirty="0" smtClean="0">
                <a:ea typeface="標楷體" pitchFamily="65" charset="-120"/>
                <a:cs typeface="Times New Roman" pitchFamily="18" charset="0"/>
              </a:rPr>
              <a:t>4 (Siemens Healthcare)</a:t>
            </a:r>
          </a:p>
          <a:p>
            <a:r>
              <a:rPr lang="zh-TW" altLang="en-US" sz="2800" dirty="0">
                <a:ea typeface="標楷體" pitchFamily="65" charset="-120"/>
                <a:cs typeface="Times New Roman" pitchFamily="18" charset="0"/>
              </a:rPr>
              <a:t>日本</a:t>
            </a:r>
            <a:r>
              <a:rPr lang="en-US" altLang="zh-TW" sz="2800" dirty="0">
                <a:ea typeface="標楷體" pitchFamily="65" charset="-120"/>
                <a:cs typeface="Times New Roman" pitchFamily="18" charset="0"/>
              </a:rPr>
              <a:t>: </a:t>
            </a:r>
            <a:r>
              <a:rPr lang="en-US" altLang="zh-TW" sz="2800" dirty="0" smtClean="0">
                <a:ea typeface="標楷體" pitchFamily="65" charset="-120"/>
                <a:cs typeface="Times New Roman" pitchFamily="18" charset="0"/>
              </a:rPr>
              <a:t>3 (</a:t>
            </a:r>
            <a:r>
              <a:rPr lang="en-US" altLang="zh-TW" sz="2800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Olympus Medical</a:t>
            </a:r>
            <a:r>
              <a:rPr lang="en-US" altLang="zh-TW" sz="2800" dirty="0" smtClean="0">
                <a:ea typeface="標楷體" pitchFamily="65" charset="-120"/>
                <a:cs typeface="Times New Roman" pitchFamily="18" charset="0"/>
              </a:rPr>
              <a:t>, Toshiba Medical)</a:t>
            </a:r>
          </a:p>
          <a:p>
            <a:r>
              <a:rPr lang="zh-TW" altLang="en-US" sz="2800" dirty="0">
                <a:ea typeface="標楷體" pitchFamily="65" charset="-120"/>
                <a:cs typeface="Times New Roman" pitchFamily="18" charset="0"/>
              </a:rPr>
              <a:t>英國</a:t>
            </a:r>
            <a:r>
              <a:rPr lang="en-US" altLang="zh-TW" sz="2800" dirty="0">
                <a:ea typeface="標楷體" pitchFamily="65" charset="-120"/>
                <a:cs typeface="Times New Roman" pitchFamily="18" charset="0"/>
              </a:rPr>
              <a:t>: </a:t>
            </a:r>
            <a:r>
              <a:rPr lang="en-US" altLang="zh-TW" sz="2800" dirty="0" smtClean="0">
                <a:ea typeface="標楷體" pitchFamily="65" charset="-120"/>
                <a:cs typeface="Times New Roman" pitchFamily="18" charset="0"/>
              </a:rPr>
              <a:t>1</a:t>
            </a:r>
          </a:p>
          <a:p>
            <a:r>
              <a:rPr lang="zh-TW" altLang="en-US" sz="2800" dirty="0">
                <a:ea typeface="標楷體" pitchFamily="65" charset="-120"/>
                <a:cs typeface="Times New Roman" pitchFamily="18" charset="0"/>
              </a:rPr>
              <a:t>法國</a:t>
            </a:r>
            <a:r>
              <a:rPr lang="en-US" altLang="zh-TW" sz="2800" dirty="0">
                <a:ea typeface="標楷體" pitchFamily="65" charset="-120"/>
                <a:cs typeface="Times New Roman" pitchFamily="18" charset="0"/>
              </a:rPr>
              <a:t>: </a:t>
            </a:r>
            <a:r>
              <a:rPr lang="en-US" altLang="zh-TW" sz="2800" dirty="0" smtClean="0">
                <a:ea typeface="標楷體" pitchFamily="65" charset="-120"/>
                <a:cs typeface="Times New Roman" pitchFamily="18" charset="0"/>
              </a:rPr>
              <a:t>1</a:t>
            </a:r>
          </a:p>
          <a:p>
            <a:r>
              <a:rPr lang="zh-TW" altLang="en-US" sz="2800" dirty="0">
                <a:ea typeface="標楷體" pitchFamily="65" charset="-120"/>
                <a:cs typeface="Times New Roman" pitchFamily="18" charset="0"/>
              </a:rPr>
              <a:t>荷蘭</a:t>
            </a:r>
            <a:r>
              <a:rPr lang="en-US" altLang="zh-TW" sz="2800" dirty="0">
                <a:ea typeface="標楷體" pitchFamily="65" charset="-120"/>
                <a:cs typeface="Times New Roman" pitchFamily="18" charset="0"/>
              </a:rPr>
              <a:t>: </a:t>
            </a:r>
            <a:r>
              <a:rPr lang="en-US" altLang="zh-TW" sz="2800" dirty="0" smtClean="0">
                <a:ea typeface="標楷體" pitchFamily="65" charset="-120"/>
                <a:cs typeface="Times New Roman" pitchFamily="18" charset="0"/>
              </a:rPr>
              <a:t>1 (Philips Healthcare)</a:t>
            </a:r>
          </a:p>
          <a:p>
            <a:r>
              <a:rPr lang="zh-TW" altLang="en-US" sz="2800" dirty="0" smtClean="0">
                <a:ea typeface="標楷體" pitchFamily="65" charset="-120"/>
                <a:cs typeface="Times New Roman" pitchFamily="18" charset="0"/>
              </a:rPr>
              <a:t>瑞士</a:t>
            </a:r>
            <a:r>
              <a:rPr lang="en-US" altLang="zh-TW" sz="2800" dirty="0" smtClean="0">
                <a:ea typeface="標楷體" pitchFamily="65" charset="-120"/>
                <a:cs typeface="Times New Roman" pitchFamily="18" charset="0"/>
              </a:rPr>
              <a:t>: 1</a:t>
            </a:r>
          </a:p>
          <a:p>
            <a:r>
              <a:rPr lang="zh-TW" altLang="en-US" sz="2800" dirty="0">
                <a:ea typeface="標楷體" pitchFamily="65" charset="-120"/>
                <a:cs typeface="Times New Roman" pitchFamily="18" charset="0"/>
              </a:rPr>
              <a:t>瑞典</a:t>
            </a:r>
            <a:r>
              <a:rPr lang="en-US" altLang="zh-TW" sz="2800" dirty="0">
                <a:ea typeface="標楷體" pitchFamily="65" charset="-120"/>
                <a:cs typeface="Times New Roman" pitchFamily="18" charset="0"/>
              </a:rPr>
              <a:t>: </a:t>
            </a:r>
            <a:r>
              <a:rPr lang="en-US" altLang="zh-TW" sz="2800" dirty="0" smtClean="0">
                <a:ea typeface="標楷體" pitchFamily="65" charset="-120"/>
                <a:cs typeface="Times New Roman" pitchFamily="18" charset="0"/>
              </a:rPr>
              <a:t>1</a:t>
            </a:r>
          </a:p>
          <a:p>
            <a:r>
              <a:rPr lang="zh-TW" altLang="en-US" sz="2800" dirty="0">
                <a:ea typeface="標楷體" pitchFamily="65" charset="-120"/>
                <a:cs typeface="Times New Roman" pitchFamily="18" charset="0"/>
              </a:rPr>
              <a:t>愛爾蘭</a:t>
            </a:r>
            <a:r>
              <a:rPr lang="en-US" altLang="zh-TW" sz="2800" dirty="0">
                <a:ea typeface="標楷體" pitchFamily="65" charset="-120"/>
                <a:cs typeface="Times New Roman" pitchFamily="18" charset="0"/>
              </a:rPr>
              <a:t>: 1</a:t>
            </a:r>
            <a:endParaRPr lang="zh-TW" altLang="en-US" sz="2800" dirty="0"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63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052736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zh-TW" altLang="en-US" sz="5400" dirty="0">
                <a:solidFill>
                  <a:srgbClr val="3607B9"/>
                </a:solidFill>
                <a:latin typeface="標楷體" pitchFamily="65" charset="-120"/>
                <a:ea typeface="標楷體" pitchFamily="65" charset="-120"/>
              </a:rPr>
              <a:t>生醫產業發展趨勢</a:t>
            </a:r>
          </a:p>
        </p:txBody>
      </p:sp>
    </p:spTree>
    <p:extLst>
      <p:ext uri="{BB962C8B-B14F-4D97-AF65-F5344CB8AC3E}">
        <p14:creationId xmlns:p14="http://schemas.microsoft.com/office/powerpoint/2010/main" val="131447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生醫產業發展趨勢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 smtClean="0">
                <a:ea typeface="標楷體" pitchFamily="65" charset="-120"/>
              </a:rPr>
              <a:t>全球人口持續成長</a:t>
            </a:r>
            <a:endParaRPr lang="en-US" altLang="zh-TW" dirty="0" smtClean="0">
              <a:ea typeface="標楷體" pitchFamily="65" charset="-120"/>
            </a:endParaRPr>
          </a:p>
          <a:p>
            <a:pPr lvl="1"/>
            <a:r>
              <a:rPr lang="en-US" altLang="zh-TW" dirty="0" smtClean="0">
                <a:ea typeface="標楷體" pitchFamily="65" charset="-120"/>
                <a:cs typeface="Times New Roman" pitchFamily="18" charset="0"/>
              </a:rPr>
              <a:t>90</a:t>
            </a:r>
            <a:r>
              <a:rPr lang="zh-TW" altLang="en-US" dirty="0" smtClean="0">
                <a:ea typeface="標楷體" pitchFamily="65" charset="-120"/>
                <a:cs typeface="Times New Roman" pitchFamily="18" charset="0"/>
              </a:rPr>
              <a:t>億人口</a:t>
            </a:r>
            <a:r>
              <a:rPr lang="en-US" altLang="zh-TW" dirty="0" smtClean="0">
                <a:ea typeface="標楷體" pitchFamily="65" charset="-120"/>
                <a:cs typeface="Times New Roman" pitchFamily="18" charset="0"/>
              </a:rPr>
              <a:t>(2050)  </a:t>
            </a:r>
          </a:p>
          <a:p>
            <a:pPr lvl="1"/>
            <a:r>
              <a:rPr lang="en-US" altLang="zh-TW" dirty="0" smtClean="0">
                <a:ea typeface="標楷體" pitchFamily="65" charset="-120"/>
                <a:cs typeface="Times New Roman" pitchFamily="18" charset="0"/>
              </a:rPr>
              <a:t>70</a:t>
            </a:r>
            <a:r>
              <a:rPr lang="zh-TW" altLang="en-US" dirty="0" smtClean="0">
                <a:ea typeface="標楷體" pitchFamily="65" charset="-120"/>
                <a:cs typeface="Times New Roman" pitchFamily="18" charset="0"/>
              </a:rPr>
              <a:t>億</a:t>
            </a:r>
            <a:r>
              <a:rPr lang="zh-TW" altLang="en-US" dirty="0">
                <a:ea typeface="標楷體" pitchFamily="65" charset="-120"/>
                <a:cs typeface="Times New Roman" pitchFamily="18" charset="0"/>
              </a:rPr>
              <a:t>人口</a:t>
            </a:r>
            <a:r>
              <a:rPr lang="en-US" altLang="zh-TW" dirty="0">
                <a:ea typeface="標楷體" pitchFamily="65" charset="-120"/>
                <a:cs typeface="Times New Roman" pitchFamily="18" charset="0"/>
              </a:rPr>
              <a:t>(</a:t>
            </a:r>
            <a:r>
              <a:rPr lang="en-US" altLang="zh-TW" dirty="0" smtClean="0">
                <a:ea typeface="標楷體" pitchFamily="65" charset="-120"/>
                <a:cs typeface="Times New Roman" pitchFamily="18" charset="0"/>
              </a:rPr>
              <a:t>2015) </a:t>
            </a:r>
          </a:p>
          <a:p>
            <a:r>
              <a:rPr lang="zh-TW" altLang="en-US" dirty="0" smtClean="0">
                <a:ea typeface="標楷體" pitchFamily="65" charset="-120"/>
              </a:rPr>
              <a:t>醫療資源分配不均</a:t>
            </a:r>
            <a:endParaRPr lang="en-US" altLang="zh-TW" dirty="0" smtClean="0">
              <a:ea typeface="標楷體" pitchFamily="65" charset="-120"/>
            </a:endParaRPr>
          </a:p>
          <a:p>
            <a:pPr lvl="1"/>
            <a:r>
              <a:rPr lang="en-US" altLang="zh-TW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&gt;US$ 5,000/</a:t>
            </a:r>
            <a:r>
              <a:rPr lang="zh-TW" altLang="en-US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人年</a:t>
            </a:r>
            <a:r>
              <a:rPr lang="en-US" altLang="zh-TW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: </a:t>
            </a:r>
            <a:r>
              <a:rPr lang="zh-TW" altLang="en-US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北美、北歐</a:t>
            </a:r>
            <a:r>
              <a:rPr lang="zh-TW" altLang="en-US" dirty="0" smtClean="0">
                <a:solidFill>
                  <a:srgbClr val="FF0000"/>
                </a:solidFill>
                <a:ea typeface="新細明體"/>
                <a:cs typeface="Times New Roman" pitchFamily="18" charset="0"/>
              </a:rPr>
              <a:t>、</a:t>
            </a:r>
            <a:r>
              <a:rPr lang="zh-TW" altLang="en-US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澳洲</a:t>
            </a:r>
            <a:endParaRPr lang="en-US" altLang="zh-TW" dirty="0" smtClean="0">
              <a:solidFill>
                <a:srgbClr val="FF0000"/>
              </a:solidFill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en-US" altLang="zh-TW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US</a:t>
            </a:r>
            <a:r>
              <a:rPr lang="en-US" altLang="zh-TW" dirty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$ 1,300/</a:t>
            </a:r>
            <a:r>
              <a:rPr lang="zh-TW" altLang="en-US" dirty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人年</a:t>
            </a:r>
            <a:r>
              <a:rPr lang="en-US" altLang="zh-TW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: </a:t>
            </a:r>
            <a:r>
              <a:rPr lang="zh-TW" altLang="en-US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台灣</a:t>
            </a:r>
            <a:endParaRPr lang="en-US" altLang="zh-TW" dirty="0" smtClean="0">
              <a:solidFill>
                <a:srgbClr val="FF0000"/>
              </a:solidFill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en-US" altLang="zh-TW" dirty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&lt;US$ 300/</a:t>
            </a:r>
            <a:r>
              <a:rPr lang="zh-TW" altLang="en-US" dirty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人年</a:t>
            </a:r>
            <a:r>
              <a:rPr lang="en-US" altLang="zh-TW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:</a:t>
            </a:r>
            <a:r>
              <a:rPr lang="zh-TW" altLang="en-US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 大部分</a:t>
            </a:r>
            <a:r>
              <a:rPr lang="zh-TW" altLang="en-US" dirty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地區</a:t>
            </a:r>
            <a:endParaRPr lang="en-US" altLang="zh-TW" dirty="0" smtClean="0">
              <a:solidFill>
                <a:srgbClr val="FF0000"/>
              </a:solidFill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ea typeface="標楷體" pitchFamily="65" charset="-120"/>
              </a:rPr>
              <a:t>促進醫療保健平衡</a:t>
            </a:r>
            <a:endParaRPr lang="en-US" altLang="zh-TW" dirty="0" smtClean="0">
              <a:ea typeface="標楷體" pitchFamily="65" charset="-120"/>
            </a:endParaRPr>
          </a:p>
          <a:p>
            <a:pPr lvl="1"/>
            <a:r>
              <a:rPr lang="en-US" altLang="zh-TW" dirty="0" smtClean="0">
                <a:ea typeface="標楷體" pitchFamily="65" charset="-120"/>
                <a:cs typeface="Times New Roman" pitchFamily="18" charset="0"/>
              </a:rPr>
              <a:t>Equal access, Equal rights, Always. </a:t>
            </a:r>
          </a:p>
          <a:p>
            <a:pPr lvl="1"/>
            <a:r>
              <a:rPr lang="en-US" altLang="zh-TW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WHO</a:t>
            </a:r>
            <a:r>
              <a:rPr lang="zh-TW" altLang="en-US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鼓勵及補助開發醫材</a:t>
            </a:r>
            <a:r>
              <a:rPr lang="en-US" altLang="zh-TW" dirty="0" smtClean="0">
                <a:ea typeface="標楷體" pitchFamily="65" charset="-120"/>
                <a:cs typeface="Times New Roman" pitchFamily="18" charset="0"/>
              </a:rPr>
              <a:t>:</a:t>
            </a:r>
            <a:r>
              <a:rPr lang="zh-TW" altLang="en-US" dirty="0" smtClean="0">
                <a:ea typeface="標楷體" pitchFamily="65" charset="-120"/>
                <a:cs typeface="Times New Roman" pitchFamily="18" charset="0"/>
              </a:rPr>
              <a:t> 洗腎機</a:t>
            </a:r>
            <a:r>
              <a:rPr lang="zh-TW" altLang="en-US" dirty="0" smtClean="0">
                <a:ea typeface="標楷體"/>
                <a:cs typeface="Times New Roman" pitchFamily="18" charset="0"/>
              </a:rPr>
              <a:t>，嬰兒保溫箱 </a:t>
            </a:r>
            <a:r>
              <a:rPr lang="en-US" altLang="zh-TW" dirty="0" smtClean="0">
                <a:ea typeface="標楷體"/>
                <a:cs typeface="Times New Roman" pitchFamily="18" charset="0"/>
              </a:rPr>
              <a:t>(</a:t>
            </a:r>
            <a:r>
              <a:rPr lang="zh-TW" altLang="en-US" dirty="0" smtClean="0">
                <a:ea typeface="標楷體"/>
                <a:cs typeface="Times New Roman" pitchFamily="18" charset="0"/>
              </a:rPr>
              <a:t>新興經濟體</a:t>
            </a:r>
            <a:r>
              <a:rPr lang="en-US" altLang="zh-TW" dirty="0" smtClean="0">
                <a:ea typeface="標楷體"/>
                <a:cs typeface="Times New Roman" pitchFamily="18" charset="0"/>
              </a:rPr>
              <a:t>)</a:t>
            </a:r>
            <a:endParaRPr lang="en-US" altLang="zh-TW" dirty="0" smtClean="0"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ea typeface="標楷體" pitchFamily="65" charset="-120"/>
              </a:rPr>
              <a:t>全球人口老化趨勢</a:t>
            </a:r>
            <a:endParaRPr lang="en-US" altLang="zh-TW" dirty="0" smtClean="0">
              <a:ea typeface="標楷體" pitchFamily="65" charset="-120"/>
            </a:endParaRPr>
          </a:p>
          <a:p>
            <a:pPr lvl="1"/>
            <a:r>
              <a:rPr lang="zh-TW" altLang="en-US" dirty="0" smtClean="0">
                <a:ea typeface="標楷體" pitchFamily="65" charset="-120"/>
              </a:rPr>
              <a:t>高齡化社會醫療需求</a:t>
            </a:r>
            <a:r>
              <a:rPr lang="en-US" altLang="zh-TW" dirty="0" smtClean="0">
                <a:ea typeface="標楷體" pitchFamily="65" charset="-120"/>
              </a:rPr>
              <a:t>(</a:t>
            </a:r>
            <a:r>
              <a:rPr lang="zh-TW" altLang="en-US" dirty="0" smtClean="0">
                <a:ea typeface="標楷體" pitchFamily="65" charset="-120"/>
              </a:rPr>
              <a:t>已開發國家</a:t>
            </a:r>
            <a:r>
              <a:rPr lang="en-US" altLang="zh-TW" dirty="0" smtClean="0">
                <a:ea typeface="標楷體" pitchFamily="65" charset="-120"/>
              </a:rPr>
              <a:t>)</a:t>
            </a:r>
          </a:p>
          <a:p>
            <a:r>
              <a:rPr lang="zh-TW" altLang="en-US" dirty="0">
                <a:ea typeface="標楷體" pitchFamily="65" charset="-120"/>
              </a:rPr>
              <a:t>生</a:t>
            </a:r>
            <a:r>
              <a:rPr lang="zh-TW" altLang="en-US" dirty="0" smtClean="0">
                <a:ea typeface="標楷體" pitchFamily="65" charset="-120"/>
              </a:rPr>
              <a:t>醫產品審查趨向嚴格</a:t>
            </a:r>
            <a:endParaRPr lang="en-US" altLang="zh-TW" dirty="0" smtClean="0">
              <a:ea typeface="標楷體" pitchFamily="65" charset="-120"/>
            </a:endParaRPr>
          </a:p>
          <a:p>
            <a:pPr lvl="1"/>
            <a:r>
              <a:rPr lang="en-US" altLang="zh-TW" dirty="0" smtClean="0">
                <a:ea typeface="標楷體" pitchFamily="65" charset="-120"/>
                <a:cs typeface="Times New Roman" pitchFamily="18" charset="0"/>
              </a:rPr>
              <a:t>A drug approved by FDA: </a:t>
            </a:r>
            <a:r>
              <a:rPr lang="en-US" altLang="zh-TW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US$ 1~2.6 billion</a:t>
            </a:r>
          </a:p>
          <a:p>
            <a:pPr lvl="1"/>
            <a:r>
              <a:rPr lang="en-US" altLang="zh-TW" b="1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1, 2</a:t>
            </a:r>
            <a:r>
              <a:rPr lang="zh-TW" altLang="en-US" b="1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類醫材</a:t>
            </a:r>
            <a:endParaRPr lang="en-US" altLang="zh-TW" b="1" dirty="0" smtClean="0">
              <a:solidFill>
                <a:srgbClr val="FF0000"/>
              </a:solidFill>
              <a:ea typeface="標楷體" pitchFamily="65" charset="-120"/>
              <a:cs typeface="Times New Roman" pitchFamily="18" charset="0"/>
            </a:endParaRPr>
          </a:p>
          <a:p>
            <a:pPr lvl="2"/>
            <a:r>
              <a:rPr lang="en-US" altLang="zh-TW" dirty="0" smtClean="0">
                <a:ea typeface="標楷體" pitchFamily="65" charset="-120"/>
                <a:cs typeface="Times New Roman" pitchFamily="18" charset="0"/>
              </a:rPr>
              <a:t>Bring to market a low-to-moderate risk device: </a:t>
            </a:r>
            <a:r>
              <a:rPr lang="en-US" altLang="zh-TW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US$ 31 million</a:t>
            </a:r>
          </a:p>
          <a:p>
            <a:pPr lvl="2"/>
            <a:r>
              <a:rPr lang="en-US" altLang="zh-TW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US$ 75 million </a:t>
            </a:r>
            <a:r>
              <a:rPr lang="en-US" altLang="zh-TW" dirty="0" smtClean="0">
                <a:ea typeface="標楷體" pitchFamily="65" charset="-120"/>
                <a:cs typeface="Times New Roman" pitchFamily="18" charset="0"/>
              </a:rPr>
              <a:t>for a higher-risk device</a:t>
            </a:r>
            <a:endParaRPr lang="zh-TW" altLang="en-US" dirty="0"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58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改變醫療器材的科技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 smtClean="0">
                <a:solidFill>
                  <a:srgbClr val="FF0000"/>
                </a:solidFill>
                <a:cs typeface="Times New Roman" pitchFamily="18" charset="0"/>
              </a:rPr>
              <a:t>Microprocessors</a:t>
            </a:r>
          </a:p>
          <a:p>
            <a:r>
              <a:rPr lang="en-US" altLang="zh-TW" sz="2800" dirty="0" smtClean="0">
                <a:solidFill>
                  <a:srgbClr val="FF0000"/>
                </a:solidFill>
                <a:cs typeface="Times New Roman" pitchFamily="18" charset="0"/>
              </a:rPr>
              <a:t>Miniaturization of electronic circuits</a:t>
            </a:r>
          </a:p>
          <a:p>
            <a:r>
              <a:rPr lang="en-US" altLang="zh-TW" sz="2800" dirty="0" smtClean="0">
                <a:solidFill>
                  <a:srgbClr val="FF0000"/>
                </a:solidFill>
                <a:cs typeface="Times New Roman" pitchFamily="18" charset="0"/>
              </a:rPr>
              <a:t>Wired and wireless digital networking</a:t>
            </a:r>
          </a:p>
          <a:p>
            <a:r>
              <a:rPr lang="en-US" altLang="zh-TW" sz="2800" dirty="0" smtClean="0">
                <a:cs typeface="Times New Roman" pitchFamily="18" charset="0"/>
              </a:rPr>
              <a:t>New materials</a:t>
            </a:r>
          </a:p>
          <a:p>
            <a:r>
              <a:rPr lang="en-US" altLang="zh-TW" sz="2800" dirty="0" smtClean="0">
                <a:cs typeface="Times New Roman" pitchFamily="18" charset="0"/>
              </a:rPr>
              <a:t>New manufacturing processes</a:t>
            </a:r>
            <a:endParaRPr lang="zh-TW" altLang="en-US" sz="28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63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如何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造就一個新醫材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應用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成熟的科技</a:t>
            </a:r>
            <a:endParaRPr lang="en-US" altLang="zh-TW" sz="28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使用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穩定性高的材料</a:t>
            </a:r>
            <a:endParaRPr lang="en-US" altLang="zh-TW" sz="28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加上個人的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創意</a:t>
            </a:r>
            <a:endParaRPr lang="zh-TW" altLang="en-US" sz="28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5968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新興經濟體需求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  <a:ea typeface="標楷體" pitchFamily="65" charset="-120"/>
              </a:rPr>
              <a:t>簡約</a:t>
            </a:r>
            <a:r>
              <a:rPr lang="zh-TW" altLang="en-US" sz="2800" dirty="0" smtClean="0">
                <a:ea typeface="標楷體" pitchFamily="65" charset="-120"/>
              </a:rPr>
              <a:t>設計</a:t>
            </a:r>
            <a:endParaRPr lang="en-US" altLang="zh-TW" sz="2800" dirty="0" smtClean="0">
              <a:ea typeface="標楷體" pitchFamily="65" charset="-120"/>
            </a:endParaRPr>
          </a:p>
          <a:p>
            <a:pPr lvl="1"/>
            <a:r>
              <a:rPr lang="en-US" altLang="zh-TW" dirty="0" smtClean="0">
                <a:ea typeface="標楷體" pitchFamily="65" charset="-120"/>
                <a:cs typeface="Times New Roman" pitchFamily="18" charset="0"/>
              </a:rPr>
              <a:t>WHO</a:t>
            </a:r>
            <a:r>
              <a:rPr lang="zh-TW" altLang="en-US" dirty="0" smtClean="0">
                <a:ea typeface="標楷體" pitchFamily="65" charset="-120"/>
                <a:cs typeface="Times New Roman" pitchFamily="18" charset="0"/>
              </a:rPr>
              <a:t>補助之洗腎機</a:t>
            </a:r>
            <a:r>
              <a:rPr lang="en-US" altLang="zh-TW" dirty="0" smtClean="0"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dirty="0" smtClean="0">
                <a:ea typeface="標楷體" pitchFamily="65" charset="-120"/>
                <a:cs typeface="Times New Roman" pitchFamily="18" charset="0"/>
              </a:rPr>
              <a:t>南亞及非洲</a:t>
            </a:r>
            <a:r>
              <a:rPr lang="en-US" altLang="zh-TW" dirty="0" smtClean="0">
                <a:ea typeface="標楷體" pitchFamily="65" charset="-120"/>
                <a:cs typeface="Times New Roman" pitchFamily="18" charset="0"/>
              </a:rPr>
              <a:t>)</a:t>
            </a:r>
          </a:p>
          <a:p>
            <a:r>
              <a:rPr lang="zh-TW" altLang="en-US" sz="2800" dirty="0" smtClean="0">
                <a:solidFill>
                  <a:srgbClr val="FF0000"/>
                </a:solidFill>
                <a:ea typeface="標楷體" pitchFamily="65" charset="-120"/>
              </a:rPr>
              <a:t>容易</a:t>
            </a:r>
            <a:r>
              <a:rPr lang="zh-TW" altLang="en-US" sz="2800" dirty="0" smtClean="0">
                <a:ea typeface="標楷體" pitchFamily="65" charset="-120"/>
              </a:rPr>
              <a:t>維護</a:t>
            </a:r>
            <a:endParaRPr lang="en-US" altLang="zh-TW" sz="2800" dirty="0" smtClean="0">
              <a:ea typeface="標楷體" pitchFamily="65" charset="-120"/>
            </a:endParaRPr>
          </a:p>
          <a:p>
            <a:r>
              <a:rPr lang="zh-TW" altLang="en-US" sz="2800" dirty="0" smtClean="0">
                <a:ea typeface="標楷體" pitchFamily="65" charset="-120"/>
              </a:rPr>
              <a:t>符合當地</a:t>
            </a:r>
            <a:r>
              <a:rPr lang="zh-TW" altLang="en-US" sz="2800" dirty="0" smtClean="0">
                <a:solidFill>
                  <a:srgbClr val="FF0000"/>
                </a:solidFill>
                <a:ea typeface="標楷體" pitchFamily="65" charset="-120"/>
              </a:rPr>
              <a:t>需求</a:t>
            </a:r>
            <a:endParaRPr lang="en-US" altLang="zh-TW" sz="2800" dirty="0" smtClean="0">
              <a:solidFill>
                <a:srgbClr val="FF0000"/>
              </a:solidFill>
              <a:ea typeface="標楷體" pitchFamily="65" charset="-120"/>
            </a:endParaRPr>
          </a:p>
          <a:p>
            <a:pPr lvl="1"/>
            <a:r>
              <a:rPr lang="en-US" altLang="zh-TW" dirty="0">
                <a:ea typeface="標楷體" pitchFamily="65" charset="-120"/>
                <a:cs typeface="Times New Roman" pitchFamily="18" charset="0"/>
              </a:rPr>
              <a:t>WHO</a:t>
            </a:r>
            <a:r>
              <a:rPr lang="zh-TW" altLang="en-US" dirty="0">
                <a:ea typeface="標楷體" pitchFamily="65" charset="-120"/>
                <a:cs typeface="Times New Roman" pitchFamily="18" charset="0"/>
              </a:rPr>
              <a:t>補助</a:t>
            </a:r>
            <a:r>
              <a:rPr lang="zh-TW" altLang="en-US" dirty="0" smtClean="0">
                <a:ea typeface="標楷體" pitchFamily="65" charset="-120"/>
                <a:cs typeface="Times New Roman" pitchFamily="18" charset="0"/>
              </a:rPr>
              <a:t>之嬰兒保溫箱</a:t>
            </a:r>
            <a:r>
              <a:rPr lang="en-US" altLang="zh-TW" dirty="0" smtClean="0"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dirty="0" smtClean="0">
                <a:ea typeface="標楷體" pitchFamily="65" charset="-120"/>
                <a:cs typeface="Times New Roman" pitchFamily="18" charset="0"/>
              </a:rPr>
              <a:t>南亞</a:t>
            </a:r>
            <a:r>
              <a:rPr lang="en-US" altLang="zh-TW" dirty="0" smtClean="0">
                <a:ea typeface="標楷體" pitchFamily="65" charset="-120"/>
                <a:cs typeface="Times New Roman" pitchFamily="18" charset="0"/>
              </a:rPr>
              <a:t>)</a:t>
            </a:r>
            <a:endParaRPr lang="zh-TW" altLang="en-US" dirty="0">
              <a:solidFill>
                <a:srgbClr val="FF0000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925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台灣的優勢與機會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8768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ea typeface="標楷體" pitchFamily="65" charset="-120"/>
              </a:rPr>
              <a:t>產品生命週期長</a:t>
            </a:r>
            <a:endParaRPr lang="en-US" altLang="zh-TW" dirty="0" smtClean="0">
              <a:solidFill>
                <a:srgbClr val="FF0000"/>
              </a:solidFill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ea typeface="標楷體" pitchFamily="65" charset="-120"/>
              </a:rPr>
              <a:t>台灣</a:t>
            </a:r>
            <a:r>
              <a:rPr lang="zh-TW" altLang="en-US" dirty="0" smtClean="0">
                <a:ea typeface="標楷體" pitchFamily="65" charset="-120"/>
              </a:rPr>
              <a:t>新</a:t>
            </a:r>
            <a:r>
              <a:rPr lang="zh-TW" altLang="en-US" dirty="0" smtClean="0">
                <a:ea typeface="標楷體" pitchFamily="65" charset="-120"/>
              </a:rPr>
              <a:t>的傳產誕生</a:t>
            </a:r>
            <a:endParaRPr lang="en-US" altLang="zh-TW" dirty="0" smtClean="0">
              <a:ea typeface="標楷體" pitchFamily="65" charset="-120"/>
            </a:endParaRPr>
          </a:p>
          <a:p>
            <a:r>
              <a:rPr lang="zh-TW" altLang="en-US" dirty="0">
                <a:ea typeface="標楷體" pitchFamily="65" charset="-120"/>
              </a:rPr>
              <a:t>受法規</a:t>
            </a:r>
            <a:r>
              <a:rPr lang="zh-TW" altLang="en-US" dirty="0" smtClean="0">
                <a:ea typeface="標楷體" pitchFamily="65" charset="-120"/>
              </a:rPr>
              <a:t>管制</a:t>
            </a:r>
            <a:endParaRPr lang="en-US" altLang="zh-TW" dirty="0" smtClean="0">
              <a:ea typeface="標楷體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FF0000"/>
                </a:solidFill>
                <a:ea typeface="標楷體" pitchFamily="65" charset="-120"/>
              </a:rPr>
              <a:t>增加競爭門檻高度</a:t>
            </a:r>
            <a:endParaRPr lang="en-US" altLang="zh-TW" dirty="0" smtClean="0">
              <a:solidFill>
                <a:srgbClr val="FF0000"/>
              </a:solidFill>
              <a:ea typeface="標楷體" pitchFamily="65" charset="-120"/>
            </a:endParaRPr>
          </a:p>
          <a:p>
            <a:r>
              <a:rPr lang="zh-TW" altLang="en-US" dirty="0">
                <a:ea typeface="標楷體" pitchFamily="65" charset="-120"/>
              </a:rPr>
              <a:t>產業</a:t>
            </a:r>
            <a:r>
              <a:rPr lang="zh-TW" altLang="en-US" dirty="0" smtClean="0">
                <a:ea typeface="標楷體" pitchFamily="65" charset="-120"/>
              </a:rPr>
              <a:t>與市場集中</a:t>
            </a:r>
            <a:endParaRPr lang="en-US" altLang="zh-TW" dirty="0" smtClean="0"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ea typeface="標楷體" pitchFamily="65" charset="-120"/>
              </a:rPr>
              <a:t>台灣</a:t>
            </a:r>
            <a:r>
              <a:rPr lang="zh-TW" altLang="en-US" dirty="0" smtClean="0">
                <a:solidFill>
                  <a:srgbClr val="FF0000"/>
                </a:solidFill>
                <a:ea typeface="標楷體" pitchFamily="65" charset="-120"/>
              </a:rPr>
              <a:t>的群聚效應強</a:t>
            </a:r>
            <a:endParaRPr lang="en-US" altLang="zh-TW" dirty="0" smtClean="0">
              <a:solidFill>
                <a:srgbClr val="FF0000"/>
              </a:solidFill>
              <a:ea typeface="標楷體" pitchFamily="65" charset="-120"/>
            </a:endParaRPr>
          </a:p>
          <a:p>
            <a:r>
              <a:rPr lang="zh-TW" altLang="en-US" dirty="0" smtClean="0">
                <a:solidFill>
                  <a:srgbClr val="FF0000"/>
                </a:solidFill>
                <a:ea typeface="標楷體" pitchFamily="65" charset="-120"/>
              </a:rPr>
              <a:t>產業供應鏈穩定與重品質</a:t>
            </a:r>
            <a:endParaRPr lang="en-US" altLang="zh-TW" dirty="0" smtClean="0">
              <a:solidFill>
                <a:srgbClr val="FF0000"/>
              </a:solidFill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ea typeface="標楷體" pitchFamily="65" charset="-120"/>
              </a:rPr>
              <a:t>台灣</a:t>
            </a:r>
            <a:r>
              <a:rPr lang="zh-TW" altLang="en-US" dirty="0" smtClean="0">
                <a:solidFill>
                  <a:srgbClr val="FF0000"/>
                </a:solidFill>
                <a:ea typeface="標楷體" pitchFamily="65" charset="-120"/>
              </a:rPr>
              <a:t>的產業優勢</a:t>
            </a:r>
            <a:endParaRPr lang="en-US" altLang="zh-TW" dirty="0" smtClean="0">
              <a:solidFill>
                <a:srgbClr val="FF0000"/>
              </a:solidFill>
              <a:ea typeface="標楷體" pitchFamily="65" charset="-120"/>
            </a:endParaRPr>
          </a:p>
          <a:p>
            <a:r>
              <a:rPr lang="zh-TW" altLang="en-US" dirty="0" smtClean="0">
                <a:ea typeface="標楷體" pitchFamily="65" charset="-120"/>
              </a:rPr>
              <a:t>工業科技躍進加速產品創新與汰換</a:t>
            </a:r>
            <a:endParaRPr lang="en-US" altLang="zh-TW" dirty="0" smtClean="0"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ea typeface="標楷體" pitchFamily="65" charset="-120"/>
              </a:rPr>
              <a:t>台灣</a:t>
            </a:r>
            <a:r>
              <a:rPr lang="en-US" altLang="zh-TW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3C</a:t>
            </a:r>
            <a:r>
              <a:rPr lang="zh-TW" altLang="en-US" dirty="0" smtClean="0">
                <a:solidFill>
                  <a:srgbClr val="FF0000"/>
                </a:solidFill>
                <a:ea typeface="標楷體" pitchFamily="65" charset="-120"/>
              </a:rPr>
              <a:t>產業紮下深厚根基</a:t>
            </a:r>
            <a:endParaRPr lang="en-US" altLang="zh-TW" dirty="0" smtClean="0">
              <a:solidFill>
                <a:srgbClr val="FF0000"/>
              </a:solidFill>
              <a:ea typeface="標楷體" pitchFamily="65" charset="-120"/>
            </a:endParaRPr>
          </a:p>
          <a:p>
            <a:r>
              <a:rPr lang="zh-TW" altLang="en-US" dirty="0">
                <a:ea typeface="標楷體" pitchFamily="65" charset="-120"/>
              </a:rPr>
              <a:t>新興經濟</a:t>
            </a:r>
            <a:r>
              <a:rPr lang="zh-TW" altLang="en-US" dirty="0" smtClean="0">
                <a:ea typeface="標楷體" pitchFamily="65" charset="-120"/>
              </a:rPr>
              <a:t>體的在地需求</a:t>
            </a:r>
            <a:endParaRPr lang="en-US" altLang="zh-TW" dirty="0" smtClean="0"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ea typeface="標楷體" pitchFamily="65" charset="-120"/>
              </a:rPr>
              <a:t>台灣</a:t>
            </a:r>
            <a:r>
              <a:rPr lang="zh-TW" altLang="en-US" dirty="0" smtClean="0">
                <a:solidFill>
                  <a:srgbClr val="FF0000"/>
                </a:solidFill>
                <a:ea typeface="標楷體" pitchFamily="65" charset="-120"/>
              </a:rPr>
              <a:t>醫材的機會所在</a:t>
            </a:r>
            <a:endParaRPr lang="zh-TW" altLang="en-US" dirty="0">
              <a:solidFill>
                <a:srgbClr val="FF0000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274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文字方塊 4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552" y="1196752"/>
            <a:ext cx="8362950" cy="4985980"/>
          </a:xfrm>
        </p:spPr>
        <p:txBody>
          <a:bodyPr anchor="b">
            <a:spAutoFit/>
          </a:bodyPr>
          <a:lstStyle/>
          <a:p>
            <a:pPr lvl="0" algn="ctr">
              <a:spcBef>
                <a:spcPts val="0"/>
              </a:spcBef>
            </a:pPr>
            <a:r>
              <a:rPr lang="en-US" altLang="zh-TW" sz="4800" b="1" dirty="0" smtClean="0">
                <a:solidFill>
                  <a:schemeClr val="tx1"/>
                </a:solidFill>
                <a:latin typeface="Times New Roman" pitchFamily="18" charset="0"/>
                <a:ea typeface="DFKai-SB" pitchFamily="65" charset="-120"/>
              </a:rPr>
              <a:t/>
            </a:r>
            <a:br>
              <a:rPr lang="en-US" altLang="zh-TW" sz="4800" b="1" dirty="0" smtClean="0">
                <a:solidFill>
                  <a:schemeClr val="tx1"/>
                </a:solidFill>
                <a:latin typeface="Times New Roman" pitchFamily="18" charset="0"/>
                <a:ea typeface="DFKai-SB" pitchFamily="65" charset="-120"/>
              </a:rPr>
            </a:br>
            <a:r>
              <a:rPr lang="en-US" altLang="zh-TW" sz="4800" b="1" dirty="0" smtClean="0">
                <a:solidFill>
                  <a:srgbClr val="FFFF00"/>
                </a:solidFill>
                <a:latin typeface="Times New Roman" pitchFamily="18" charset="0"/>
                <a:ea typeface="DFKai-SB" pitchFamily="65" charset="-120"/>
              </a:rPr>
              <a:t/>
            </a:r>
            <a:br>
              <a:rPr lang="en-US" altLang="zh-TW" sz="4800" b="1" dirty="0" smtClean="0">
                <a:solidFill>
                  <a:srgbClr val="FFFF00"/>
                </a:solidFill>
                <a:latin typeface="Times New Roman" pitchFamily="18" charset="0"/>
                <a:ea typeface="DFKai-SB" pitchFamily="65" charset="-120"/>
              </a:rPr>
            </a:br>
            <a:r>
              <a:rPr lang="zh-TW" altLang="en-US" sz="4800" b="1" dirty="0" smtClean="0">
                <a:solidFill>
                  <a:srgbClr val="0000FF"/>
                </a:solidFill>
                <a:ea typeface="DFKai-SB" pitchFamily="65" charset="-120"/>
              </a:rPr>
              <a:t>群曜醫電股份有限公司</a:t>
            </a:r>
            <a:br>
              <a:rPr lang="zh-TW" altLang="en-US" sz="4800" b="1" dirty="0" smtClean="0">
                <a:solidFill>
                  <a:srgbClr val="0000FF"/>
                </a:solidFill>
                <a:ea typeface="DFKai-SB" pitchFamily="65" charset="-120"/>
              </a:rPr>
            </a:br>
            <a:r>
              <a:rPr lang="zh-TW" altLang="en-US" sz="3600" b="1" dirty="0" smtClean="0">
                <a:solidFill>
                  <a:srgbClr val="0000FF"/>
                </a:solidFill>
                <a:latin typeface="+mn-lt"/>
                <a:ea typeface="DFKai-SB" pitchFamily="65" charset="-120"/>
              </a:rPr>
              <a:t> </a:t>
            </a:r>
            <a:r>
              <a:rPr lang="en-US" altLang="zh-TW" sz="3600" dirty="0" smtClean="0">
                <a:solidFill>
                  <a:schemeClr val="accent2"/>
                </a:solidFill>
                <a:latin typeface="+mn-lt"/>
                <a:ea typeface="DFKai-SB" pitchFamily="65" charset="-120"/>
              </a:rPr>
              <a:t>Insight</a:t>
            </a:r>
            <a:r>
              <a:rPr lang="en-US" altLang="zh-TW" sz="3600" b="1" dirty="0" smtClean="0">
                <a:solidFill>
                  <a:schemeClr val="accent2"/>
                </a:solidFill>
                <a:latin typeface="+mn-lt"/>
                <a:ea typeface="DFKai-SB" pitchFamily="65" charset="-120"/>
              </a:rPr>
              <a:t> </a:t>
            </a:r>
            <a:r>
              <a:rPr lang="en-US" altLang="zh-TW" sz="3600" dirty="0" smtClean="0">
                <a:solidFill>
                  <a:schemeClr val="accent2"/>
                </a:solidFill>
                <a:latin typeface="+mn-lt"/>
                <a:ea typeface="DFKai-SB" pitchFamily="65" charset="-120"/>
              </a:rPr>
              <a:t>Medical Solutions  Inc.</a:t>
            </a:r>
            <a:r>
              <a:rPr lang="en-US" altLang="zh-TW" sz="4000" dirty="0" smtClean="0">
                <a:solidFill>
                  <a:schemeClr val="accent2"/>
                </a:solidFill>
                <a:latin typeface="+mn-lt"/>
                <a:ea typeface="DFKai-SB" pitchFamily="65" charset="-120"/>
              </a:rPr>
              <a:t/>
            </a:r>
            <a:br>
              <a:rPr lang="en-US" altLang="zh-TW" sz="4000" dirty="0" smtClean="0">
                <a:solidFill>
                  <a:schemeClr val="accent2"/>
                </a:solidFill>
                <a:latin typeface="+mn-lt"/>
                <a:ea typeface="DFKai-SB" pitchFamily="65" charset="-120"/>
              </a:rPr>
            </a:br>
            <a:r>
              <a:rPr lang="en-US" altLang="zh-TW" sz="1800" dirty="0" smtClean="0">
                <a:ea typeface="DFKai-SB" pitchFamily="65" charset="-120"/>
              </a:rPr>
              <a:t> </a:t>
            </a:r>
            <a:r>
              <a:rPr lang="en-US" altLang="zh-TW" sz="5400" dirty="0" smtClean="0">
                <a:ea typeface="DFKai-SB" pitchFamily="65" charset="-120"/>
              </a:rPr>
              <a:t/>
            </a:r>
            <a:br>
              <a:rPr lang="en-US" altLang="zh-TW" sz="5400" dirty="0" smtClean="0">
                <a:ea typeface="DFKai-SB" pitchFamily="65" charset="-120"/>
              </a:rPr>
            </a:br>
            <a:r>
              <a:rPr lang="zh-TW" altLang="en-US" sz="2400" b="1" spc="0" dirty="0" smtClean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  <a:cs typeface="Times New Roman" pitchFamily="18" charset="0"/>
              </a:rPr>
              <a:t>安全</a:t>
            </a:r>
            <a:r>
              <a:rPr lang="zh-TW" altLang="en-US" sz="2400" b="1" spc="0" dirty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  <a:cs typeface="Times New Roman" pitchFamily="18" charset="0"/>
              </a:rPr>
              <a:t>有效 </a:t>
            </a:r>
            <a:r>
              <a:rPr lang="zh-TW" altLang="en-US" sz="2400" b="1" spc="0" dirty="0" smtClean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  <a:cs typeface="Times New Roman" pitchFamily="18" charset="0"/>
              </a:rPr>
              <a:t>創新</a:t>
            </a:r>
            <a:r>
              <a:rPr lang="zh-TW" altLang="en-US" sz="2400" b="1" spc="0" dirty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  <a:cs typeface="Times New Roman" pitchFamily="18" charset="0"/>
              </a:rPr>
              <a:t>醫材 </a:t>
            </a:r>
            <a:r>
              <a:rPr lang="zh-TW" altLang="en-US" sz="2400" b="1" spc="0" dirty="0">
                <a:solidFill>
                  <a:srgbClr val="FF0000"/>
                </a:solidFill>
                <a:ea typeface="DFKai-SB" pitchFamily="65" charset="-120"/>
                <a:cs typeface="Times New Roman" pitchFamily="18" charset="0"/>
              </a:rPr>
              <a:t>群智曜眾</a:t>
            </a:r>
            <a:br>
              <a:rPr lang="zh-TW" altLang="en-US" sz="2400" b="1" spc="0" dirty="0">
                <a:solidFill>
                  <a:srgbClr val="FF0000"/>
                </a:solidFill>
                <a:ea typeface="DFKai-SB" pitchFamily="65" charset="-120"/>
                <a:cs typeface="Times New Roman" pitchFamily="18" charset="0"/>
              </a:rPr>
            </a:br>
            <a:r>
              <a:rPr lang="zh-TW" altLang="en-US" sz="4800" dirty="0" smtClean="0">
                <a:ea typeface="DFKai-SB" pitchFamily="65" charset="-120"/>
              </a:rPr>
              <a:t/>
            </a:r>
            <a:br>
              <a:rPr lang="zh-TW" altLang="en-US" sz="4800" dirty="0" smtClean="0">
                <a:ea typeface="DFKai-SB" pitchFamily="65" charset="-120"/>
              </a:rPr>
            </a:br>
            <a:endParaRPr lang="en-US" altLang="zh-TW" sz="4800" dirty="0" smtClean="0">
              <a:ea typeface="DFKai-SB" pitchFamily="65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440738" y="6172200"/>
            <a:ext cx="685800" cy="593725"/>
          </a:xfrm>
        </p:spPr>
        <p:txBody>
          <a:bodyPr lIns="27432" rIns="27432" rtlCol="0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5CEB25DD-B712-4332-9CBC-3F9275CB0CA7}" type="slidenum">
              <a:rPr lang="zh-TW" altLang="en-US" sz="16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zh-TW" altLang="en-US" sz="1600">
              <a:solidFill>
                <a:schemeClr val="bg2">
                  <a:lumMod val="60000"/>
                  <a:lumOff val="40000"/>
                </a:schemeClr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5035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zh-TW" altLang="en-US" sz="3800" dirty="0" smtClean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</a:rPr>
              <a:t>消化道內視鏡</a:t>
            </a:r>
            <a:r>
              <a:rPr lang="zh-TW" altLang="en-US" sz="3800" dirty="0" smtClean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</a:rPr>
              <a:t>演進史</a:t>
            </a:r>
          </a:p>
        </p:txBody>
      </p:sp>
      <p:sp>
        <p:nvSpPr>
          <p:cNvPr id="19" name="投影片編號版面配置區 18"/>
          <p:cNvSpPr>
            <a:spLocks noGrp="1"/>
          </p:cNvSpPr>
          <p:nvPr>
            <p:ph type="sldNum" sz="quarter" idx="12"/>
          </p:nvPr>
        </p:nvSpPr>
        <p:spPr>
          <a:xfrm>
            <a:off x="8440738" y="6172200"/>
            <a:ext cx="685800" cy="593725"/>
          </a:xfrm>
        </p:spPr>
        <p:txBody>
          <a:bodyPr lIns="27432" rIns="27432" rtlCol="0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9A270525-9412-4620-8D92-513FBA1659D4}" type="slidenum">
              <a:rPr lang="zh-TW" alt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zh-TW" altLang="en-US" sz="1600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  <a:ea typeface="+mn-ea"/>
            </a:endParaRPr>
          </a:p>
        </p:txBody>
      </p:sp>
      <p:pic>
        <p:nvPicPr>
          <p:cNvPr id="10244" name="Picture 4" descr="http://www.wehealth.com.hk/img/endoscopy_img_mach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090" y="981075"/>
            <a:ext cx="1135062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DSC000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63" y="2838450"/>
            <a:ext cx="1165225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938" y="2981325"/>
            <a:ext cx="1992312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916113"/>
            <a:ext cx="1490662" cy="819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2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563" y="1909763"/>
            <a:ext cx="1285875" cy="8334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2" descr="http://www.mmh.org.tw/MackayInfo2/attachments/month_1306/1201362014212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0" y="2909888"/>
            <a:ext cx="2008188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t="-1997" r="-1443" b="1997"/>
          <a:stretch>
            <a:fillRect/>
          </a:stretch>
        </p:blipFill>
        <p:spPr bwMode="auto">
          <a:xfrm>
            <a:off x="6588125" y="1628775"/>
            <a:ext cx="148590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51" name="群組 13"/>
          <p:cNvGrpSpPr>
            <a:grpSpLocks/>
          </p:cNvGrpSpPr>
          <p:nvPr/>
        </p:nvGrpSpPr>
        <p:grpSpPr bwMode="auto">
          <a:xfrm>
            <a:off x="6588125" y="2852738"/>
            <a:ext cx="1571625" cy="1495425"/>
            <a:chOff x="6929454" y="4850272"/>
            <a:chExt cx="1571636" cy="1494971"/>
          </a:xfrm>
        </p:grpSpPr>
        <p:pic>
          <p:nvPicPr>
            <p:cNvPr id="10263" name="Picture 3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9454" y="4850272"/>
              <a:ext cx="1571636" cy="1494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矩形 12"/>
            <p:cNvSpPr/>
            <p:nvPr/>
          </p:nvSpPr>
          <p:spPr>
            <a:xfrm>
              <a:off x="7429521" y="5001038"/>
              <a:ext cx="285752" cy="142832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sz="1800"/>
            </a:p>
          </p:txBody>
        </p:sp>
      </p:grpSp>
      <p:sp>
        <p:nvSpPr>
          <p:cNvPr id="5" name="向右箭號 4"/>
          <p:cNvSpPr/>
          <p:nvPr/>
        </p:nvSpPr>
        <p:spPr>
          <a:xfrm>
            <a:off x="611188" y="4695825"/>
            <a:ext cx="8177212" cy="1357313"/>
          </a:xfrm>
          <a:prstGeom prst="rightArrow">
            <a:avLst>
              <a:gd name="adj1" fmla="val 31241"/>
              <a:gd name="adj2" fmla="val 4431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3" name="文字方塊 14"/>
          <p:cNvSpPr txBox="1">
            <a:spLocks noChangeArrowheads="1"/>
          </p:cNvSpPr>
          <p:nvPr/>
        </p:nvSpPr>
        <p:spPr bwMode="auto">
          <a:xfrm>
            <a:off x="915988" y="5195888"/>
            <a:ext cx="641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kumimoji="0" lang="en-US" altLang="zh-TW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1868</a:t>
            </a:r>
            <a:endParaRPr kumimoji="0" lang="zh-TW" altLang="en-US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4" name="文字方塊 15"/>
          <p:cNvSpPr txBox="1">
            <a:spLocks noChangeArrowheads="1"/>
          </p:cNvSpPr>
          <p:nvPr/>
        </p:nvSpPr>
        <p:spPr bwMode="auto">
          <a:xfrm>
            <a:off x="2201863" y="5195888"/>
            <a:ext cx="1098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kumimoji="0" lang="en-US" altLang="zh-TW" sz="1800" b="1">
                <a:solidFill>
                  <a:schemeClr val="bg1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1960</a:t>
            </a:r>
            <a:r>
              <a:rPr kumimoji="0" lang="zh-TW" altLang="en-US" sz="1800" b="1">
                <a:solidFill>
                  <a:schemeClr val="bg1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年代</a:t>
            </a:r>
          </a:p>
        </p:txBody>
      </p:sp>
      <p:sp>
        <p:nvSpPr>
          <p:cNvPr id="10255" name="文字方塊 16"/>
          <p:cNvSpPr txBox="1">
            <a:spLocks noChangeArrowheads="1"/>
          </p:cNvSpPr>
          <p:nvPr/>
        </p:nvSpPr>
        <p:spPr bwMode="auto">
          <a:xfrm>
            <a:off x="4344988" y="5195888"/>
            <a:ext cx="1098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kumimoji="0" lang="en-US" altLang="zh-TW" sz="1800" b="1">
                <a:solidFill>
                  <a:schemeClr val="bg1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1980</a:t>
            </a:r>
            <a:r>
              <a:rPr kumimoji="0" lang="zh-TW" altLang="en-US" sz="1800" b="1">
                <a:solidFill>
                  <a:schemeClr val="bg1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年代</a:t>
            </a:r>
          </a:p>
        </p:txBody>
      </p:sp>
      <p:sp>
        <p:nvSpPr>
          <p:cNvPr id="10256" name="文字方塊 17"/>
          <p:cNvSpPr txBox="1">
            <a:spLocks noChangeArrowheads="1"/>
          </p:cNvSpPr>
          <p:nvPr/>
        </p:nvSpPr>
        <p:spPr bwMode="auto">
          <a:xfrm>
            <a:off x="6702425" y="5195888"/>
            <a:ext cx="7604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kumimoji="0" lang="en-US" altLang="zh-TW" sz="1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2001~</a:t>
            </a:r>
            <a:endParaRPr kumimoji="0" lang="zh-TW" altLang="en-US" sz="18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88125" y="4437063"/>
            <a:ext cx="1423988" cy="642937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bg1">
                  <a:lumMod val="50000"/>
                </a:schemeClr>
              </a:buClr>
              <a:buSzPct val="80000"/>
              <a:defRPr/>
            </a:pPr>
            <a:r>
              <a:rPr kumimoji="0" lang="zh-TW" altLang="en-US" sz="1800" spc="10" dirty="0">
                <a:latin typeface="DFKai-SB" panose="03000509000000000000" pitchFamily="65" charset="-120"/>
                <a:ea typeface="DFKai-SB" panose="03000509000000000000" pitchFamily="65" charset="-120"/>
              </a:rPr>
              <a:t>膠囊內視鏡的發明</a:t>
            </a:r>
            <a:endParaRPr kumimoji="0" lang="en-US" sz="1800" spc="1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6750" y="4481513"/>
            <a:ext cx="1230313" cy="571500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bg1">
                  <a:lumMod val="50000"/>
                </a:schemeClr>
              </a:buClr>
              <a:buSzPct val="80000"/>
              <a:defRPr/>
            </a:pPr>
            <a:r>
              <a:rPr kumimoji="0" lang="zh-TW" altLang="en-US" sz="1800" spc="10" dirty="0">
                <a:latin typeface="DFKai-SB" panose="03000509000000000000" pitchFamily="65" charset="-120"/>
                <a:ea typeface="DFKai-SB" panose="03000509000000000000" pitchFamily="65" charset="-120"/>
              </a:rPr>
              <a:t>光學式的內視鏡</a:t>
            </a:r>
            <a:endParaRPr kumimoji="0" lang="en-US" sz="1800" spc="10" dirty="0">
              <a:solidFill>
                <a:srgbClr val="0070C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95513" y="4437063"/>
            <a:ext cx="1717675" cy="703262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bg1">
                  <a:lumMod val="50000"/>
                </a:schemeClr>
              </a:buClr>
              <a:buSzPct val="80000"/>
              <a:defRPr/>
            </a:pPr>
            <a:r>
              <a:rPr kumimoji="0" lang="zh-TW" altLang="en-US" sz="1800" spc="10" dirty="0">
                <a:latin typeface="DFKai-SB" panose="03000509000000000000" pitchFamily="65" charset="-120"/>
                <a:ea typeface="DFKai-SB" panose="03000509000000000000" pitchFamily="65" charset="-120"/>
              </a:rPr>
              <a:t>醫學使用的光纖的內視鏡</a:t>
            </a:r>
            <a:endParaRPr kumimoji="0" lang="en-US" altLang="zh-TW" sz="1800" spc="1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83063" y="4481513"/>
            <a:ext cx="2071687" cy="603250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bg1">
                  <a:lumMod val="50000"/>
                </a:schemeClr>
              </a:buClr>
              <a:buSzPct val="80000"/>
              <a:defRPr/>
            </a:pPr>
            <a:r>
              <a:rPr kumimoji="0" lang="zh-TW" altLang="en-US" sz="1800" spc="10" dirty="0">
                <a:latin typeface="DFKai-SB" panose="03000509000000000000" pitchFamily="65" charset="-120"/>
                <a:ea typeface="DFKai-SB" panose="03000509000000000000" pitchFamily="65" charset="-120"/>
              </a:rPr>
              <a:t>影像感測器的發明應用在內視視鏡</a:t>
            </a:r>
            <a:endParaRPr kumimoji="0" lang="en-US" altLang="zh-TW" sz="1800" spc="1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fontAlgn="auto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bg1">
                  <a:lumMod val="50000"/>
                </a:schemeClr>
              </a:buClr>
              <a:buSzPct val="80000"/>
              <a:defRPr/>
            </a:pPr>
            <a:endParaRPr kumimoji="0" lang="en-US" altLang="zh-TW" sz="1800" spc="1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28" name="向右箭號 27"/>
          <p:cNvSpPr/>
          <p:nvPr/>
        </p:nvSpPr>
        <p:spPr>
          <a:xfrm>
            <a:off x="1152525" y="5592763"/>
            <a:ext cx="6929438" cy="627062"/>
          </a:xfrm>
          <a:prstGeom prst="stripedRightArrow">
            <a:avLst>
              <a:gd name="adj1" fmla="val 75501"/>
              <a:gd name="adj2" fmla="val 51822"/>
            </a:avLst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89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30" name="TextBox 21"/>
          <p:cNvSpPr txBox="1"/>
          <p:nvPr/>
        </p:nvSpPr>
        <p:spPr>
          <a:xfrm>
            <a:off x="1223963" y="5716588"/>
            <a:ext cx="6429375" cy="4286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bg1">
                  <a:lumMod val="50000"/>
                </a:schemeClr>
              </a:buClr>
              <a:buSzPct val="80000"/>
              <a:defRPr/>
            </a:pPr>
            <a:r>
              <a:rPr kumimoji="0" lang="zh-TW" altLang="en-US" sz="1800" spc="10" dirty="0">
                <a:latin typeface="Times New Roman" pitchFamily="18" charset="0"/>
                <a:ea typeface="DFKai-SB" panose="03000509000000000000" pitchFamily="65" charset="-120"/>
                <a:cs typeface="Times New Roman" pitchFamily="18" charset="0"/>
              </a:rPr>
              <a:t>由硬</a:t>
            </a:r>
            <a:r>
              <a:rPr kumimoji="0" lang="en-US" altLang="zh-TW" sz="1800" spc="10" dirty="0">
                <a:latin typeface="Times New Roman" pitchFamily="18" charset="0"/>
                <a:ea typeface="DFKai-SB" panose="03000509000000000000" pitchFamily="65" charset="-120"/>
                <a:cs typeface="Times New Roman" pitchFamily="18" charset="0"/>
              </a:rPr>
              <a:t>                           </a:t>
            </a:r>
            <a:r>
              <a:rPr kumimoji="0" lang="zh-TW" altLang="en-US" sz="1800" spc="10" dirty="0">
                <a:latin typeface="Times New Roman" pitchFamily="18" charset="0"/>
                <a:ea typeface="DFKai-SB" panose="03000509000000000000" pitchFamily="65" charset="-120"/>
                <a:cs typeface="Times New Roman" pitchFamily="18" charset="0"/>
              </a:rPr>
              <a:t>   </a:t>
            </a:r>
            <a:r>
              <a:rPr kumimoji="0" lang="en-US" altLang="zh-TW" sz="1800" spc="10" dirty="0">
                <a:latin typeface="Times New Roman" pitchFamily="18" charset="0"/>
                <a:ea typeface="DFKai-SB" panose="03000509000000000000" pitchFamily="65" charset="-120"/>
                <a:cs typeface="Times New Roman" pitchFamily="18" charset="0"/>
              </a:rPr>
              <a:t>       </a:t>
            </a:r>
            <a:r>
              <a:rPr kumimoji="0" lang="zh-TW" altLang="en-US" sz="1800" spc="10" dirty="0">
                <a:latin typeface="Times New Roman" pitchFamily="18" charset="0"/>
                <a:ea typeface="DFKai-SB" panose="03000509000000000000" pitchFamily="65" charset="-120"/>
                <a:cs typeface="Times New Roman" pitchFamily="18" charset="0"/>
              </a:rPr>
              <a:t>     </a:t>
            </a:r>
            <a:r>
              <a:rPr kumimoji="0" lang="en-US" altLang="zh-TW" sz="1800" spc="10" dirty="0">
                <a:latin typeface="Times New Roman" pitchFamily="18" charset="0"/>
                <a:ea typeface="DFKai-SB" panose="03000509000000000000" pitchFamily="65" charset="-120"/>
                <a:cs typeface="Times New Roman" pitchFamily="18" charset="0"/>
              </a:rPr>
              <a:t>  </a:t>
            </a:r>
            <a:r>
              <a:rPr kumimoji="0" lang="zh-TW" altLang="en-US" sz="1800" spc="10" dirty="0">
                <a:latin typeface="Times New Roman" pitchFamily="18" charset="0"/>
                <a:ea typeface="DFKai-SB" panose="03000509000000000000" pitchFamily="65" charset="-120"/>
                <a:cs typeface="Times New Roman" pitchFamily="18" charset="0"/>
              </a:rPr>
              <a:t>軟</a:t>
            </a:r>
            <a:r>
              <a:rPr kumimoji="0" lang="en-US" altLang="zh-TW" sz="1800" spc="10" dirty="0">
                <a:latin typeface="Times New Roman" pitchFamily="18" charset="0"/>
                <a:ea typeface="DFKai-SB" panose="03000509000000000000" pitchFamily="65" charset="-120"/>
                <a:cs typeface="Times New Roman" pitchFamily="18" charset="0"/>
              </a:rPr>
              <a:t>                           </a:t>
            </a:r>
            <a:r>
              <a:rPr kumimoji="0" lang="zh-TW" altLang="en-US" sz="1800" spc="10" dirty="0">
                <a:latin typeface="Times New Roman" pitchFamily="18" charset="0"/>
                <a:ea typeface="DFKai-SB" panose="03000509000000000000" pitchFamily="65" charset="-120"/>
                <a:cs typeface="Times New Roman" pitchFamily="18" charset="0"/>
              </a:rPr>
              <a:t>   </a:t>
            </a:r>
            <a:r>
              <a:rPr kumimoji="0" lang="en-US" altLang="zh-TW" sz="1800" spc="10" dirty="0">
                <a:latin typeface="Times New Roman" pitchFamily="18" charset="0"/>
                <a:ea typeface="DFKai-SB" panose="03000509000000000000" pitchFamily="65" charset="-120"/>
                <a:cs typeface="Times New Roman" pitchFamily="18" charset="0"/>
              </a:rPr>
              <a:t>           </a:t>
            </a:r>
            <a:r>
              <a:rPr kumimoji="0" lang="zh-TW" altLang="en-US" sz="1800" spc="10" dirty="0">
                <a:latin typeface="Times New Roman" pitchFamily="18" charset="0"/>
                <a:ea typeface="DFKai-SB" panose="03000509000000000000" pitchFamily="65" charset="-120"/>
                <a:cs typeface="Times New Roman" pitchFamily="18" charset="0"/>
              </a:rPr>
              <a:t>到 </a:t>
            </a:r>
            <a:r>
              <a:rPr kumimoji="0" lang="en-US" altLang="zh-TW" sz="1800" spc="10" dirty="0">
                <a:latin typeface="Times New Roman" pitchFamily="18" charset="0"/>
                <a:ea typeface="DFKai-SB" panose="03000509000000000000" pitchFamily="65" charset="-120"/>
                <a:cs typeface="Times New Roman" pitchFamily="18" charset="0"/>
              </a:rPr>
              <a:t> </a:t>
            </a:r>
            <a:r>
              <a:rPr kumimoji="0" lang="zh-TW" altLang="en-US" sz="1800" spc="10" dirty="0">
                <a:latin typeface="Times New Roman" pitchFamily="18" charset="0"/>
                <a:ea typeface="DFKai-SB" panose="03000509000000000000" pitchFamily="65" charset="-120"/>
                <a:cs typeface="Times New Roman" pitchFamily="18" charset="0"/>
              </a:rPr>
              <a:t>小</a:t>
            </a:r>
            <a:r>
              <a:rPr kumimoji="0" lang="en-US" altLang="zh-TW" sz="1800" spc="10" dirty="0">
                <a:latin typeface="Times New Roman" pitchFamily="18" charset="0"/>
                <a:ea typeface="DFKai-SB" panose="03000509000000000000" pitchFamily="65" charset="-120"/>
                <a:cs typeface="Times New Roman" pitchFamily="18" charset="0"/>
              </a:rPr>
              <a:t> </a:t>
            </a:r>
            <a:endParaRPr kumimoji="0" lang="en-US" altLang="zh-TW" sz="1800" spc="10" dirty="0">
              <a:solidFill>
                <a:srgbClr val="0070C0"/>
              </a:solidFill>
              <a:latin typeface="Times New Roman" pitchFamily="18" charset="0"/>
              <a:ea typeface="DFKai-SB" panose="03000509000000000000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28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內容版面配置區 5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8"/>
          <a:stretch>
            <a:fillRect/>
          </a:stretch>
        </p:blipFill>
        <p:spPr>
          <a:xfrm>
            <a:off x="1423988" y="2143125"/>
            <a:ext cx="5110162" cy="4478338"/>
          </a:xfrm>
        </p:spPr>
      </p:pic>
      <p:sp>
        <p:nvSpPr>
          <p:cNvPr id="2" name="Rectangle 1"/>
          <p:cNvSpPr/>
          <p:nvPr/>
        </p:nvSpPr>
        <p:spPr>
          <a:xfrm>
            <a:off x="4244975" y="5929313"/>
            <a:ext cx="1079500" cy="5492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12292" name="標題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TW" altLang="en-US" dirty="0" smtClean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</a:rPr>
              <a:t>消化道內視鏡</a:t>
            </a:r>
            <a:r>
              <a:rPr lang="zh-TW" altLang="en-US" dirty="0" smtClean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</a:rPr>
              <a:t>演進史 </a:t>
            </a:r>
            <a:r>
              <a:rPr lang="en-US" altLang="zh-TW" dirty="0" smtClean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</a:rPr>
              <a:t>- </a:t>
            </a:r>
            <a:r>
              <a:rPr lang="zh-TW" altLang="en-US" dirty="0" smtClean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</a:rPr>
              <a:t>現在、未來</a:t>
            </a:r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>
          <a:xfrm>
            <a:off x="8440738" y="6172200"/>
            <a:ext cx="685800" cy="593725"/>
          </a:xfrm>
        </p:spPr>
        <p:txBody>
          <a:bodyPr lIns="27432" rIns="27432" rtlCol="0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5D35C38D-8E53-4C45-B43B-200722E56A65}" type="slidenum">
              <a:rPr lang="zh-TW" alt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zh-TW" altLang="en-US" sz="1600">
              <a:solidFill>
                <a:schemeClr val="tx2">
                  <a:lumMod val="60000"/>
                  <a:lumOff val="40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416300" y="2840038"/>
            <a:ext cx="265113" cy="236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2295" name="TextBox 16"/>
          <p:cNvSpPr txBox="1">
            <a:spLocks noChangeArrowheads="1"/>
          </p:cNvSpPr>
          <p:nvPr/>
        </p:nvSpPr>
        <p:spPr bwMode="auto">
          <a:xfrm>
            <a:off x="1258888" y="1341438"/>
            <a:ext cx="2181225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kumimoji="0" lang="zh-TW" altLang="en-US" sz="2400" b="1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傳統的內視鏡</a:t>
            </a:r>
            <a:endParaRPr kumimoji="0" lang="en-US" altLang="zh-TW" sz="2400" b="1">
              <a:solidFill>
                <a:srgbClr val="0070C0"/>
              </a:solidFill>
              <a:latin typeface="Times New Roman" pitchFamily="18" charset="0"/>
              <a:ea typeface="DFKai-SB" pitchFamily="65" charset="-120"/>
              <a:cs typeface="Times New Roman" pitchFamily="18" charset="0"/>
            </a:endParaRPr>
          </a:p>
        </p:txBody>
      </p:sp>
      <p:sp>
        <p:nvSpPr>
          <p:cNvPr id="12296" name="TextBox 20"/>
          <p:cNvSpPr txBox="1">
            <a:spLocks noChangeArrowheads="1"/>
          </p:cNvSpPr>
          <p:nvPr/>
        </p:nvSpPr>
        <p:spPr bwMode="auto">
          <a:xfrm>
            <a:off x="4859338" y="1341438"/>
            <a:ext cx="2111375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kumimoji="0" lang="zh-TW" altLang="en-US" sz="2400" b="1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膠囊內視鏡</a:t>
            </a:r>
            <a:endParaRPr kumimoji="0" lang="en-US" altLang="zh-TW" sz="2400" b="1">
              <a:solidFill>
                <a:srgbClr val="0070C0"/>
              </a:solidFill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12297" name="內容版面配置區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87" t="31943" r="-21" b="46687"/>
          <a:stretch>
            <a:fillRect/>
          </a:stretch>
        </p:blipFill>
        <p:spPr bwMode="auto">
          <a:xfrm>
            <a:off x="4730750" y="3175000"/>
            <a:ext cx="18002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4673600" y="2928938"/>
            <a:ext cx="2112963" cy="1417637"/>
            <a:chOff x="3587525" y="3025791"/>
            <a:chExt cx="2112879" cy="1418215"/>
          </a:xfrm>
        </p:grpSpPr>
        <p:sp>
          <p:nvSpPr>
            <p:cNvPr id="9" name="矩形 8"/>
            <p:cNvSpPr/>
            <p:nvPr/>
          </p:nvSpPr>
          <p:spPr>
            <a:xfrm>
              <a:off x="3587525" y="3541938"/>
              <a:ext cx="2112879" cy="9020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000" dirty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rPr>
                <a:t>   </a:t>
              </a:r>
              <a:r>
                <a:rPr kumimoji="0" lang="zh-TW" altLang="en-US" sz="1800" b="1" dirty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rPr>
                <a:t>胃</a:t>
              </a:r>
              <a:r>
                <a:rPr kumimoji="0" lang="zh-TW" altLang="en-US" sz="2000" dirty="0">
                  <a:solidFill>
                    <a:schemeClr val="tx1"/>
                  </a:solidFill>
                </a:rPr>
                <a:t>  </a:t>
              </a:r>
              <a:r>
                <a:rPr kumimoji="0" lang="en-US" altLang="zh-TW" sz="4000" dirty="0">
                  <a:solidFill>
                    <a:srgbClr val="0070C0"/>
                  </a:solidFill>
                </a:rPr>
                <a:t>?</a:t>
              </a:r>
              <a:endParaRPr kumimoji="0" lang="zh-TW" altLang="en-US" sz="4000" dirty="0">
                <a:solidFill>
                  <a:srgbClr val="0070C0"/>
                </a:solidFill>
              </a:endParaRPr>
            </a:p>
          </p:txBody>
        </p:sp>
        <p:sp>
          <p:nvSpPr>
            <p:cNvPr id="3" name="Right Triangle 2"/>
            <p:cNvSpPr/>
            <p:nvPr/>
          </p:nvSpPr>
          <p:spPr>
            <a:xfrm flipH="1">
              <a:off x="3635148" y="3025791"/>
              <a:ext cx="1919212" cy="627318"/>
            </a:xfrm>
            <a:prstGeom prst="rt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3747923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講員學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經簡歷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學歷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台灣大學電機工程博士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美國麻省理工學院航空工程碩士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美國史丹福大學企管碩士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經歷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國家中山科學研究院副研究員兼副組長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交通部郵電司副司長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公務人員甲等特考及格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lvl="1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力捷電腦股份有限公司執行副總經理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創辦人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lvl="1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英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群企業股份有限公司副總經理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創辦人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lvl="1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新普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科技股份有限公司資深副總經理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中華大學電子工程學系教授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創系系主任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lvl="1"/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群曜醫電股份有限公司副總經理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創辦人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標題 3"/>
          <p:cNvSpPr>
            <a:spLocks noGrp="1"/>
          </p:cNvSpPr>
          <p:nvPr>
            <p:ph type="title" idx="4294967295"/>
          </p:nvPr>
        </p:nvSpPr>
        <p:spPr>
          <a:xfrm>
            <a:off x="395536" y="281744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zh-TW" dirty="0" smtClean="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Insight Eyes -</a:t>
            </a:r>
            <a:r>
              <a:rPr lang="zh-TW" altLang="en-US" dirty="0" smtClean="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牽裡眼簡介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8440738" y="6165850"/>
            <a:ext cx="685800" cy="593725"/>
          </a:xfrm>
        </p:spPr>
        <p:txBody>
          <a:bodyPr lIns="27432" rIns="27432" rtlCol="0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24E687B-3B60-4F69-A774-52F2874CFAD7}" type="slidenum">
              <a:rPr lang="zh-TW" alt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zh-TW" altLang="en-US" sz="1600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  <a:ea typeface="+mn-ea"/>
            </a:endParaRP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31730">
            <a:off x="-109538" y="1930400"/>
            <a:ext cx="3241676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直線圖說文字 2 12"/>
          <p:cNvSpPr/>
          <p:nvPr/>
        </p:nvSpPr>
        <p:spPr>
          <a:xfrm>
            <a:off x="2030413" y="2143125"/>
            <a:ext cx="1643062" cy="714375"/>
          </a:xfrm>
          <a:prstGeom prst="borderCallout2">
            <a:avLst>
              <a:gd name="adj1" fmla="val 38640"/>
              <a:gd name="adj2" fmla="val -3995"/>
              <a:gd name="adj3" fmla="val 53917"/>
              <a:gd name="adj4" fmla="val -12323"/>
              <a:gd name="adj5" fmla="val 69950"/>
              <a:gd name="adj6" fmla="val -204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en-US" altLang="zh-TW" sz="14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Dual CAM</a:t>
            </a:r>
          </a:p>
          <a:p>
            <a:pPr algn="ctr">
              <a:defRPr/>
            </a:pPr>
            <a:r>
              <a:rPr kumimoji="0" lang="en-US" altLang="zh-TW" sz="14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Endoscope</a:t>
            </a:r>
          </a:p>
          <a:p>
            <a:pPr algn="ctr">
              <a:defRPr/>
            </a:pPr>
            <a:r>
              <a:rPr kumimoji="0" lang="en-US" altLang="zh-TW" sz="14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Wide View Angle</a:t>
            </a:r>
            <a:endParaRPr kumimoji="0" lang="zh-TW" altLang="en-US" sz="14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直線圖說文字 2 10"/>
          <p:cNvSpPr/>
          <p:nvPr/>
        </p:nvSpPr>
        <p:spPr>
          <a:xfrm>
            <a:off x="611188" y="3927475"/>
            <a:ext cx="1357312" cy="571500"/>
          </a:xfrm>
          <a:prstGeom prst="borderCallout2">
            <a:avLst>
              <a:gd name="adj1" fmla="val -13309"/>
              <a:gd name="adj2" fmla="val 62497"/>
              <a:gd name="adj3" fmla="val -12317"/>
              <a:gd name="adj4" fmla="val 62073"/>
              <a:gd name="adj5" fmla="val -132721"/>
              <a:gd name="adj6" fmla="val 662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en-US" altLang="zh-TW" sz="14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Magnetic  Block </a:t>
            </a:r>
            <a:endParaRPr kumimoji="0" lang="zh-TW" altLang="en-US" sz="14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3" name="內容版面配置區 1"/>
          <p:cNvSpPr>
            <a:spLocks noGrp="1"/>
          </p:cNvSpPr>
          <p:nvPr>
            <p:ph idx="4294967295"/>
          </p:nvPr>
        </p:nvSpPr>
        <p:spPr>
          <a:xfrm>
            <a:off x="3924300" y="1628775"/>
            <a:ext cx="4319588" cy="4105275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zh-TW" altLang="en-US" sz="1800" dirty="0" smtClean="0">
                <a:latin typeface="DFKai-SB" pitchFamily="65" charset="-120"/>
                <a:ea typeface="DFKai-SB" pitchFamily="65" charset="-120"/>
              </a:rPr>
              <a:t>免麻醉、</a:t>
            </a:r>
            <a:r>
              <a:rPr lang="zh-TW" altLang="en-US" sz="1800" dirty="0" smtClean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</a:rPr>
              <a:t>自然吞嚥受檢</a:t>
            </a:r>
            <a:endParaRPr lang="en-US" altLang="zh-TW" sz="1800" dirty="0" smtClean="0">
              <a:solidFill>
                <a:srgbClr val="FF0000"/>
              </a:solidFill>
              <a:latin typeface="DFKai-SB" pitchFamily="65" charset="-120"/>
              <a:ea typeface="DFKai-SB" pitchFamily="65" charset="-12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zh-TW" altLang="en-US" sz="1800" dirty="0" smtClean="0">
                <a:latin typeface="DFKai-SB" pitchFamily="65" charset="-120"/>
                <a:ea typeface="DFKai-SB" pitchFamily="65" charset="-120"/>
              </a:rPr>
              <a:t>一次性使用</a:t>
            </a:r>
            <a:r>
              <a:rPr lang="zh-TW" altLang="en-US" sz="1800" dirty="0" smtClean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</a:rPr>
              <a:t>無交叉感染風險</a:t>
            </a:r>
            <a:endParaRPr lang="en-US" altLang="zh-TW" sz="1800" dirty="0" smtClean="0">
              <a:solidFill>
                <a:srgbClr val="FF0000"/>
              </a:solidFill>
              <a:latin typeface="DFKai-SB" pitchFamily="65" charset="-120"/>
              <a:ea typeface="DFKai-SB" pitchFamily="65" charset="-12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zh-TW" altLang="en-US" sz="1800" dirty="0" smtClean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</a:rPr>
              <a:t>上消化道</a:t>
            </a:r>
            <a:r>
              <a:rPr lang="zh-TW" altLang="en-US" sz="1800" dirty="0" smtClean="0">
                <a:latin typeface="DFKai-SB" pitchFamily="65" charset="-120"/>
                <a:ea typeface="DFKai-SB" pitchFamily="65" charset="-120"/>
              </a:rPr>
              <a:t>醫療影像診斷、健康檢查</a:t>
            </a:r>
            <a:endParaRPr lang="en-US" altLang="zh-TW" sz="1800" dirty="0" smtClean="0"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12" name="直線圖說文字 2 11"/>
          <p:cNvSpPr/>
          <p:nvPr/>
        </p:nvSpPr>
        <p:spPr>
          <a:xfrm>
            <a:off x="2030413" y="1268413"/>
            <a:ext cx="1643062" cy="714375"/>
          </a:xfrm>
          <a:prstGeom prst="borderCallout2">
            <a:avLst>
              <a:gd name="adj1" fmla="val 38640"/>
              <a:gd name="adj2" fmla="val -3995"/>
              <a:gd name="adj3" fmla="val 79510"/>
              <a:gd name="adj4" fmla="val -21418"/>
              <a:gd name="adj5" fmla="val 107648"/>
              <a:gd name="adj6" fmla="val -333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en-US" altLang="zh-TW" sz="14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Ultra Fine</a:t>
            </a:r>
          </a:p>
          <a:p>
            <a:pPr algn="ctr">
              <a:defRPr/>
            </a:pPr>
            <a:r>
              <a:rPr kumimoji="0" lang="en-US" altLang="zh-TW" sz="14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Medical Wire</a:t>
            </a:r>
          </a:p>
          <a:p>
            <a:pPr algn="ctr">
              <a:defRPr/>
            </a:pPr>
            <a:endParaRPr kumimoji="0" lang="zh-TW" altLang="en-US" sz="1400" b="1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5" name="內容版面配置區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8" y="4643438"/>
            <a:ext cx="3025775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6" name="直線圖說文字 2 9"/>
          <p:cNvSpPr>
            <a:spLocks/>
          </p:cNvSpPr>
          <p:nvPr/>
        </p:nvSpPr>
        <p:spPr bwMode="auto">
          <a:xfrm>
            <a:off x="2411413" y="3017838"/>
            <a:ext cx="1512887" cy="1485900"/>
          </a:xfrm>
          <a:prstGeom prst="borderCallout2">
            <a:avLst>
              <a:gd name="adj1" fmla="val 7694"/>
              <a:gd name="adj2" fmla="val -5574"/>
              <a:gd name="adj3" fmla="val 7694"/>
              <a:gd name="adj4" fmla="val -11731"/>
              <a:gd name="adj5" fmla="val 18588"/>
              <a:gd name="adj6" fmla="val -21370"/>
            </a:avLst>
          </a:prstGeom>
          <a:solidFill>
            <a:schemeClr val="accent1"/>
          </a:solidFill>
          <a:ln w="13970" algn="ctr">
            <a:solidFill>
              <a:srgbClr val="505053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en-US" altLang="zh-TW" sz="14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Capsule Size &lt; 000</a:t>
            </a:r>
            <a:r>
              <a:rPr kumimoji="0" lang="zh-TW" altLang="en-US" sz="14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zh-TW" sz="14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pill</a:t>
            </a:r>
          </a:p>
          <a:p>
            <a:pPr algn="ctr"/>
            <a:endParaRPr kumimoji="0" lang="en-US" altLang="zh-TW" sz="1400" b="1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kumimoji="0" lang="en-US" altLang="zh-TW" sz="14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Biocompatibility </a:t>
            </a:r>
            <a:endParaRPr kumimoji="0" lang="zh-TW" altLang="en-US" sz="1400" b="1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7" name="TextBox 17"/>
          <p:cNvSpPr txBox="1">
            <a:spLocks noChangeArrowheads="1"/>
          </p:cNvSpPr>
          <p:nvPr/>
        </p:nvSpPr>
        <p:spPr bwMode="auto">
          <a:xfrm>
            <a:off x="3995738" y="1268413"/>
            <a:ext cx="4176712" cy="3524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/>
            <a:r>
              <a:rPr kumimoji="0" lang="zh-TW" altLang="en-US" sz="1800">
                <a:solidFill>
                  <a:schemeClr val="bg1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產品特質</a:t>
            </a:r>
          </a:p>
        </p:txBody>
      </p:sp>
      <p:sp>
        <p:nvSpPr>
          <p:cNvPr id="19" name="內容版面配置區 1"/>
          <p:cNvSpPr txBox="1">
            <a:spLocks/>
          </p:cNvSpPr>
          <p:nvPr/>
        </p:nvSpPr>
        <p:spPr>
          <a:xfrm>
            <a:off x="3924300" y="3644900"/>
            <a:ext cx="4291013" cy="244792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182563" indent="-182563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Wingdings" pitchFamily="2" charset="2"/>
              <a:buChar char="Ø"/>
              <a:defRPr/>
            </a:pPr>
            <a:r>
              <a:rPr kumimoji="0" lang="zh-TW" altLang="en-US" sz="1800" dirty="0">
                <a:latin typeface="DFKai-SB" pitchFamily="65" charset="-120"/>
                <a:ea typeface="DFKai-SB" pitchFamily="65" charset="-120"/>
              </a:rPr>
              <a:t>檢查過程的</a:t>
            </a:r>
            <a:r>
              <a:rPr kumimoji="0" lang="zh-TW" altLang="en-US" sz="1800" dirty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</a:rPr>
              <a:t>舒適性提升</a:t>
            </a:r>
            <a:r>
              <a:rPr kumimoji="0" lang="zh-TW" altLang="en-US" sz="1800" dirty="0">
                <a:latin typeface="DFKai-SB" pitchFamily="65" charset="-120"/>
                <a:ea typeface="DFKai-SB" pitchFamily="65" charset="-120"/>
              </a:rPr>
              <a:t>，病人受檢意願提高</a:t>
            </a:r>
            <a:endParaRPr kumimoji="0" lang="en-US" altLang="zh-TW" sz="1800" dirty="0">
              <a:latin typeface="DFKai-SB" pitchFamily="65" charset="-120"/>
              <a:ea typeface="DFKai-SB" pitchFamily="65" charset="-120"/>
            </a:endParaRPr>
          </a:p>
          <a:p>
            <a:pPr marL="182563" indent="-182563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Wingdings" pitchFamily="2" charset="2"/>
              <a:buChar char="Ø"/>
              <a:defRPr/>
            </a:pPr>
            <a:r>
              <a:rPr kumimoji="0" lang="zh-TW" altLang="en-US" sz="1800" dirty="0">
                <a:latin typeface="DFKai-SB" pitchFamily="65" charset="-120"/>
                <a:ea typeface="DFKai-SB" pitchFamily="65" charset="-120"/>
              </a:rPr>
              <a:t>醫院由採購設備模式轉為</a:t>
            </a:r>
            <a:r>
              <a:rPr kumimoji="0" lang="zh-TW" altLang="en-US" sz="1800" dirty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</a:rPr>
              <a:t>耗材使用模式</a:t>
            </a:r>
            <a:r>
              <a:rPr kumimoji="0" lang="zh-TW" altLang="zh-TW" sz="1800" dirty="0"/>
              <a:t>，</a:t>
            </a:r>
            <a:r>
              <a:rPr kumimoji="0" lang="zh-TW" altLang="en-US" sz="1800" dirty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</a:rPr>
              <a:t>建置成本低 </a:t>
            </a:r>
            <a:endParaRPr kumimoji="0" lang="en-US" altLang="zh-TW" sz="1800" dirty="0">
              <a:solidFill>
                <a:srgbClr val="FF0000"/>
              </a:solidFill>
              <a:latin typeface="DFKai-SB" pitchFamily="65" charset="-120"/>
              <a:ea typeface="DFKai-SB" pitchFamily="65" charset="-120"/>
            </a:endParaRPr>
          </a:p>
          <a:p>
            <a:pPr marL="182563" indent="-182563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Wingdings" pitchFamily="2" charset="2"/>
              <a:buChar char="Ø"/>
              <a:defRPr/>
            </a:pPr>
            <a:r>
              <a:rPr kumimoji="0" lang="zh-TW" altLang="en-US" sz="1800" dirty="0">
                <a:latin typeface="DFKai-SB" pitchFamily="65" charset="-120"/>
                <a:ea typeface="DFKai-SB" pitchFamily="65" charset="-120"/>
              </a:rPr>
              <a:t>低風險診斷方法，推廣後</a:t>
            </a:r>
            <a:r>
              <a:rPr kumimoji="0" lang="zh-TW" altLang="en-US" sz="1800" dirty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</a:rPr>
              <a:t>可滲透至地方醫院、診所以及健診</a:t>
            </a:r>
            <a:r>
              <a:rPr kumimoji="0" lang="zh-TW" altLang="en-US" sz="1800" dirty="0" smtClean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</a:rPr>
              <a:t>單位</a:t>
            </a:r>
            <a:endParaRPr lang="en-US" altLang="zh-TW" dirty="0">
              <a:solidFill>
                <a:srgbClr val="FF0000"/>
              </a:solidFill>
              <a:latin typeface="DFKai-SB" pitchFamily="65" charset="-120"/>
              <a:ea typeface="DFKai-SB" pitchFamily="65" charset="-120"/>
            </a:endParaRPr>
          </a:p>
          <a:p>
            <a:pPr marL="182563" indent="-182563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Wingdings" pitchFamily="2" charset="2"/>
              <a:buChar char="Ø"/>
              <a:defRPr/>
            </a:pPr>
            <a:r>
              <a:rPr kumimoji="0" lang="zh-TW" altLang="en-US" sz="1800" dirty="0" smtClean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</a:rPr>
              <a:t>符合新興經濟體的需求</a:t>
            </a:r>
            <a:endParaRPr kumimoji="0" lang="zh-TW" altLang="en-US" sz="1800" dirty="0">
              <a:solidFill>
                <a:srgbClr val="FF0000"/>
              </a:solidFill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14349" name="TextBox 19"/>
          <p:cNvSpPr txBox="1">
            <a:spLocks noChangeArrowheads="1"/>
          </p:cNvSpPr>
          <p:nvPr/>
        </p:nvSpPr>
        <p:spPr bwMode="auto">
          <a:xfrm>
            <a:off x="3995738" y="3141663"/>
            <a:ext cx="4176712" cy="3524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/>
            <a:r>
              <a:rPr kumimoji="0" lang="zh-TW" altLang="en-US" sz="1800">
                <a:solidFill>
                  <a:schemeClr val="bg1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產品吸引力</a:t>
            </a:r>
          </a:p>
        </p:txBody>
      </p:sp>
    </p:spTree>
    <p:extLst>
      <p:ext uri="{BB962C8B-B14F-4D97-AF65-F5344CB8AC3E}">
        <p14:creationId xmlns:p14="http://schemas.microsoft.com/office/powerpoint/2010/main" val="265238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410075" y="1878013"/>
            <a:ext cx="3906838" cy="765175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16387" name="標題 2"/>
          <p:cNvSpPr>
            <a:spLocks noGrp="1"/>
          </p:cNvSpPr>
          <p:nvPr>
            <p:ph type="title" idx="4294967295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/>
            <a:r>
              <a:rPr lang="zh-TW" altLang="en-US" sz="3800" dirty="0" smtClean="0">
                <a:solidFill>
                  <a:srgbClr val="FF0000"/>
                </a:solidFill>
                <a:ea typeface="DFKai-SB" pitchFamily="65" charset="-120"/>
              </a:rPr>
              <a:t>消化道內視鏡市場分析</a:t>
            </a:r>
            <a:endParaRPr lang="zh-TW" altLang="en-US" sz="3800" dirty="0" smtClean="0">
              <a:solidFill>
                <a:srgbClr val="FF0000"/>
              </a:solidFill>
              <a:latin typeface="Arial" charset="0"/>
              <a:ea typeface="DFKai-SB" pitchFamily="65" charset="-120"/>
              <a:cs typeface="Arial" charset="0"/>
            </a:endParaRPr>
          </a:p>
        </p:txBody>
      </p:sp>
      <p:sp>
        <p:nvSpPr>
          <p:cNvPr id="16388" name="文字方塊 6"/>
          <p:cNvSpPr txBox="1">
            <a:spLocks noChangeArrowheads="1"/>
          </p:cNvSpPr>
          <p:nvPr/>
        </p:nvSpPr>
        <p:spPr bwMode="auto">
          <a:xfrm>
            <a:off x="3987800" y="1865313"/>
            <a:ext cx="44005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tabLst>
                <a:tab pos="838200" algn="l"/>
              </a:tabLs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tabLst>
                <a:tab pos="838200" algn="l"/>
              </a:tabLs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tabLst>
                <a:tab pos="838200" algn="l"/>
              </a:tabLs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tabLst>
                <a:tab pos="838200" algn="l"/>
              </a:tabLs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tabLst>
                <a:tab pos="838200" algn="l"/>
              </a:tabLs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lvl="1" eaLnBrk="1" hangingPunct="1">
              <a:buFont typeface="Wingdings" pitchFamily="2" charset="2"/>
              <a:buChar char="Ø"/>
            </a:pPr>
            <a:r>
              <a:rPr lang="en-US" altLang="zh-TW" sz="180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Given </a:t>
            </a:r>
            <a:r>
              <a:rPr lang="zh-TW" altLang="en-US" sz="180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目前是全球膠囊內視鏡唯一的供應商 </a:t>
            </a:r>
            <a:r>
              <a:rPr lang="en-US" altLang="zh-TW" sz="180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(</a:t>
            </a:r>
            <a:r>
              <a:rPr lang="zh-TW" altLang="en-US" sz="1800">
                <a:latin typeface="Times New Roman" pitchFamily="18" charset="0"/>
                <a:ea typeface="DFKai-SB" pitchFamily="65" charset="-120"/>
                <a:cs typeface="Arial" charset="0"/>
              </a:rPr>
              <a:t>年營業額 約</a:t>
            </a:r>
            <a:r>
              <a:rPr lang="en-US" altLang="zh-TW" sz="180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1.8</a:t>
            </a:r>
            <a:r>
              <a:rPr lang="zh-TW" altLang="en-US" sz="180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億美元</a:t>
            </a:r>
            <a:r>
              <a:rPr lang="en-US" altLang="zh-TW" sz="180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)</a:t>
            </a:r>
          </a:p>
        </p:txBody>
      </p:sp>
      <p:sp>
        <p:nvSpPr>
          <p:cNvPr id="16389" name="TextBox 19"/>
          <p:cNvSpPr txBox="1">
            <a:spLocks noChangeArrowheads="1"/>
          </p:cNvSpPr>
          <p:nvPr/>
        </p:nvSpPr>
        <p:spPr bwMode="auto">
          <a:xfrm>
            <a:off x="539750" y="4076700"/>
            <a:ext cx="431800" cy="20161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anchor="ctr"/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/>
            <a:r>
              <a:rPr kumimoji="0" lang="zh-TW" altLang="en-US" sz="1800">
                <a:solidFill>
                  <a:schemeClr val="bg1"/>
                </a:solidFill>
                <a:latin typeface="DFKai-SB" pitchFamily="65" charset="-120"/>
                <a:ea typeface="DFKai-SB" pitchFamily="65" charset="-120"/>
              </a:rPr>
              <a:t>膠囊胃內視鏡市場</a:t>
            </a:r>
            <a:endParaRPr kumimoji="0" lang="en-US" sz="1800">
              <a:solidFill>
                <a:schemeClr val="bg1"/>
              </a:solidFill>
              <a:latin typeface="DFKai-SB" pitchFamily="65" charset="-120"/>
              <a:ea typeface="DFKai-SB" pitchFamily="65" charset="-120"/>
            </a:endParaRPr>
          </a:p>
        </p:txBody>
      </p:sp>
      <p:graphicFrame>
        <p:nvGraphicFramePr>
          <p:cNvPr id="23" name="圖表 10"/>
          <p:cNvGraphicFramePr/>
          <p:nvPr/>
        </p:nvGraphicFramePr>
        <p:xfrm>
          <a:off x="665791" y="1613962"/>
          <a:ext cx="3929090" cy="2143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391" name="文字方塊 6"/>
          <p:cNvSpPr txBox="1">
            <a:spLocks noChangeArrowheads="1"/>
          </p:cNvSpPr>
          <p:nvPr/>
        </p:nvSpPr>
        <p:spPr bwMode="auto">
          <a:xfrm>
            <a:off x="957263" y="1268413"/>
            <a:ext cx="37560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/>
            <a:r>
              <a:rPr kumimoji="0" lang="zh-TW" altLang="en-US" sz="2000" b="1" dirty="0">
                <a:solidFill>
                  <a:srgbClr val="0070C0"/>
                </a:solidFill>
                <a:latin typeface="Times New Roman" pitchFamily="18" charset="0"/>
                <a:ea typeface="DFKai-SB" pitchFamily="65" charset="-120"/>
              </a:rPr>
              <a:t>全球消化道內視鏡</a:t>
            </a:r>
            <a:r>
              <a:rPr kumimoji="0" lang="en-US" altLang="zh-TW" sz="1400" b="1" dirty="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</a:rPr>
              <a:t>(</a:t>
            </a:r>
            <a:r>
              <a:rPr kumimoji="0" lang="zh-TW" altLang="en-US" sz="1400" b="1" dirty="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</a:rPr>
              <a:t>約</a:t>
            </a:r>
            <a:r>
              <a:rPr kumimoji="0" lang="en-US" altLang="zh-TW" sz="1400" b="1" dirty="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</a:rPr>
              <a:t>68</a:t>
            </a:r>
            <a:r>
              <a:rPr kumimoji="0" lang="zh-TW" altLang="en-US" sz="1400" b="1" dirty="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</a:rPr>
              <a:t>億美元</a:t>
            </a:r>
            <a:r>
              <a:rPr kumimoji="0" lang="en-US" altLang="en-US" sz="1400" b="1" dirty="0">
                <a:solidFill>
                  <a:srgbClr val="FF0000"/>
                </a:solidFill>
              </a:rPr>
              <a:t>，</a:t>
            </a:r>
            <a:r>
              <a:rPr kumimoji="0" lang="en-US" altLang="zh-TW" sz="1400" b="1" dirty="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</a:rPr>
              <a:t>2013)</a:t>
            </a:r>
            <a:endParaRPr kumimoji="0" lang="zh-TW" altLang="en-US" sz="1400" b="1" dirty="0">
              <a:solidFill>
                <a:srgbClr val="FF0000"/>
              </a:solidFill>
              <a:latin typeface="Times New Roman" pitchFamily="18" charset="0"/>
              <a:ea typeface="DFKai-SB" pitchFamily="65" charset="-120"/>
            </a:endParaRPr>
          </a:p>
        </p:txBody>
      </p:sp>
      <p:sp>
        <p:nvSpPr>
          <p:cNvPr id="16392" name="TextBox 24"/>
          <p:cNvSpPr txBox="1">
            <a:spLocks noChangeArrowheads="1"/>
          </p:cNvSpPr>
          <p:nvPr/>
        </p:nvSpPr>
        <p:spPr bwMode="auto">
          <a:xfrm>
            <a:off x="1314450" y="1957388"/>
            <a:ext cx="13366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kumimoji="0" lang="en-US" altLang="zh-TW" sz="1600">
                <a:latin typeface="Times New Roman" pitchFamily="18" charset="0"/>
                <a:ea typeface="DFKai-SB" pitchFamily="65" charset="-120"/>
                <a:cs typeface="Arial" charset="0"/>
              </a:rPr>
              <a:t>Olympus </a:t>
            </a:r>
          </a:p>
          <a:p>
            <a:pPr eaLnBrk="1" hangingPunct="1"/>
            <a:r>
              <a:rPr kumimoji="0" lang="zh-TW" altLang="en-US" sz="1600">
                <a:latin typeface="Times New Roman" pitchFamily="18" charset="0"/>
                <a:ea typeface="DFKai-SB" pitchFamily="65" charset="-120"/>
                <a:cs typeface="Arial" charset="0"/>
              </a:rPr>
              <a:t>傳統內視鏡</a:t>
            </a:r>
            <a:endParaRPr kumimoji="0" lang="en-US" altLang="zh-TW" sz="1600">
              <a:latin typeface="Times New Roman" pitchFamily="18" charset="0"/>
              <a:ea typeface="DFKai-SB" pitchFamily="65" charset="-120"/>
              <a:cs typeface="Arial" charset="0"/>
            </a:endParaRPr>
          </a:p>
          <a:p>
            <a:pPr eaLnBrk="1" hangingPunct="1"/>
            <a:r>
              <a:rPr kumimoji="0" lang="en-US" altLang="zh-TW" sz="1400">
                <a:latin typeface="Times New Roman" pitchFamily="18" charset="0"/>
                <a:ea typeface="DFKai-SB" pitchFamily="65" charset="-120"/>
                <a:cs typeface="Arial" charset="0"/>
              </a:rPr>
              <a:t>(48</a:t>
            </a:r>
            <a:r>
              <a:rPr kumimoji="0" lang="zh-TW" altLang="en-US" sz="1400">
                <a:latin typeface="Times New Roman" pitchFamily="18" charset="0"/>
                <a:ea typeface="DFKai-SB" pitchFamily="65" charset="-120"/>
                <a:cs typeface="Arial" charset="0"/>
              </a:rPr>
              <a:t>億美元</a:t>
            </a:r>
            <a:r>
              <a:rPr kumimoji="0" lang="en-US" altLang="zh-TW" sz="1400">
                <a:latin typeface="Times New Roman" pitchFamily="18" charset="0"/>
                <a:ea typeface="DFKai-SB" pitchFamily="65" charset="-120"/>
                <a:cs typeface="Arial" charset="0"/>
              </a:rPr>
              <a:t>)</a:t>
            </a:r>
          </a:p>
        </p:txBody>
      </p:sp>
      <p:sp>
        <p:nvSpPr>
          <p:cNvPr id="16393" name="TextBox 25"/>
          <p:cNvSpPr txBox="1">
            <a:spLocks noChangeArrowheads="1"/>
          </p:cNvSpPr>
          <p:nvPr/>
        </p:nvSpPr>
        <p:spPr bwMode="auto">
          <a:xfrm>
            <a:off x="539750" y="1557338"/>
            <a:ext cx="360363" cy="215900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/>
            <a:r>
              <a:rPr kumimoji="0" lang="zh-TW" altLang="en-US" sz="1800">
                <a:solidFill>
                  <a:schemeClr val="bg1"/>
                </a:solidFill>
                <a:latin typeface="DFKai-SB" pitchFamily="65" charset="-120"/>
                <a:ea typeface="DFKai-SB" pitchFamily="65" charset="-120"/>
              </a:rPr>
              <a:t>消化道胃內視鏡市場</a:t>
            </a:r>
            <a:endParaRPr kumimoji="0" lang="en-US" sz="1800">
              <a:solidFill>
                <a:schemeClr val="bg1"/>
              </a:solidFill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16394" name="TextBox 26"/>
          <p:cNvSpPr txBox="1">
            <a:spLocks noChangeArrowheads="1"/>
          </p:cNvSpPr>
          <p:nvPr/>
        </p:nvSpPr>
        <p:spPr bwMode="auto">
          <a:xfrm>
            <a:off x="3371850" y="1989138"/>
            <a:ext cx="13366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kumimoji="0" lang="en-US" altLang="zh-TW" sz="1600">
                <a:solidFill>
                  <a:schemeClr val="bg1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Given</a:t>
            </a:r>
          </a:p>
        </p:txBody>
      </p:sp>
      <p:cxnSp>
        <p:nvCxnSpPr>
          <p:cNvPr id="9" name="Straight Connector 8"/>
          <p:cNvCxnSpPr>
            <a:endCxn id="16394" idx="0"/>
          </p:cNvCxnSpPr>
          <p:nvPr/>
        </p:nvCxnSpPr>
        <p:spPr>
          <a:xfrm flipH="1">
            <a:off x="4040188" y="1989138"/>
            <a:ext cx="3619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6" name="TextBox 1"/>
          <p:cNvSpPr txBox="1">
            <a:spLocks noChangeArrowheads="1"/>
          </p:cNvSpPr>
          <p:nvPr/>
        </p:nvSpPr>
        <p:spPr bwMode="auto">
          <a:xfrm>
            <a:off x="954088" y="3986213"/>
            <a:ext cx="59229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kumimoji="0" lang="zh-TW" altLang="en-US" sz="1800" dirty="0">
                <a:latin typeface="DFKai-SB" pitchFamily="65" charset="-120"/>
                <a:ea typeface="DFKai-SB" pitchFamily="65" charset="-120"/>
              </a:rPr>
              <a:t>顛覆目前的內視鏡生態</a:t>
            </a:r>
            <a:r>
              <a:rPr kumimoji="0" lang="zh-TW" altLang="en-US" sz="1800" dirty="0"/>
              <a:t>，</a:t>
            </a:r>
            <a:r>
              <a:rPr kumimoji="0" lang="en-US" altLang="zh-TW" sz="1800" dirty="0">
                <a:latin typeface="Times New Roman" pitchFamily="18" charset="0"/>
                <a:ea typeface="DFKai-SB" pitchFamily="65" charset="-120"/>
              </a:rPr>
              <a:t>Insight Eyes</a:t>
            </a:r>
            <a:r>
              <a:rPr kumimoji="0" lang="zh-TW" altLang="en-US" sz="1800" dirty="0">
                <a:latin typeface="DFKai-SB" pitchFamily="65" charset="-120"/>
                <a:ea typeface="DFKai-SB" pitchFamily="65" charset="-120"/>
              </a:rPr>
              <a:t>以</a:t>
            </a:r>
            <a:r>
              <a:rPr kumimoji="0" lang="zh-TW" altLang="en-US" sz="1800" dirty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</a:rPr>
              <a:t>耗材模式進入市場</a:t>
            </a:r>
            <a:endParaRPr kumimoji="0" lang="en-US" altLang="zh-TW" sz="1800" dirty="0">
              <a:solidFill>
                <a:srgbClr val="FF0000"/>
              </a:solidFill>
              <a:latin typeface="DFKai-SB" pitchFamily="65" charset="-120"/>
              <a:ea typeface="DFKai-SB" pitchFamily="65" charset="-120"/>
            </a:endParaRPr>
          </a:p>
          <a:p>
            <a:pPr eaLnBrk="1" hangingPunct="1"/>
            <a:r>
              <a:rPr kumimoji="0" lang="zh-TW" altLang="en-US" sz="1800" dirty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</a:rPr>
              <a:t>胃檢查率遠大於小腸檢查率</a:t>
            </a:r>
            <a:endParaRPr kumimoji="0" lang="en-US" sz="1800" dirty="0">
              <a:solidFill>
                <a:srgbClr val="FF0000"/>
              </a:solidFill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16397" name="TextBox 20"/>
          <p:cNvSpPr txBox="1">
            <a:spLocks noChangeArrowheads="1"/>
          </p:cNvSpPr>
          <p:nvPr/>
        </p:nvSpPr>
        <p:spPr bwMode="auto">
          <a:xfrm>
            <a:off x="4002088" y="3000375"/>
            <a:ext cx="2514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kumimoji="0" lang="en-US" altLang="zh-TW" sz="1600">
                <a:latin typeface="Times New Roman" pitchFamily="18" charset="0"/>
                <a:ea typeface="DFKai-SB" pitchFamily="65" charset="-120"/>
                <a:cs typeface="Arial" charset="0"/>
              </a:rPr>
              <a:t>Fujifilm, Pentax … etc..</a:t>
            </a:r>
            <a:endParaRPr kumimoji="0" lang="en-US" altLang="zh-TW" sz="1400">
              <a:latin typeface="Times New Roman" pitchFamily="18" charset="0"/>
              <a:ea typeface="DFKai-SB" pitchFamily="65" charset="-120"/>
              <a:cs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58888" y="5267325"/>
            <a:ext cx="928687" cy="38417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台灣</a:t>
            </a:r>
            <a:endParaRPr kumimoji="0" lang="en-US" sz="1800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58888" y="5780088"/>
            <a:ext cx="928687" cy="37306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美國</a:t>
            </a:r>
            <a:endParaRPr kumimoji="0" lang="en-US" sz="1800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16400" name="TextBox 29"/>
          <p:cNvSpPr txBox="1">
            <a:spLocks noChangeArrowheads="1"/>
          </p:cNvSpPr>
          <p:nvPr/>
        </p:nvSpPr>
        <p:spPr bwMode="auto">
          <a:xfrm>
            <a:off x="2200275" y="5267325"/>
            <a:ext cx="15827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kumimoji="0" lang="en-US" altLang="zh-TW" sz="1600">
                <a:latin typeface="Times New Roman" pitchFamily="18" charset="0"/>
                <a:ea typeface="DFKai-SB" pitchFamily="65" charset="-120"/>
                <a:cs typeface="Arial" charset="0"/>
              </a:rPr>
              <a:t>100</a:t>
            </a:r>
            <a:r>
              <a:rPr kumimoji="0" lang="zh-TW" altLang="en-US" sz="1600">
                <a:latin typeface="Times New Roman" pitchFamily="18" charset="0"/>
                <a:ea typeface="DFKai-SB" pitchFamily="65" charset="-120"/>
                <a:cs typeface="Arial" charset="0"/>
              </a:rPr>
              <a:t>萬 人次</a:t>
            </a:r>
            <a:endParaRPr kumimoji="0" lang="en-US" sz="1400">
              <a:latin typeface="Times New Roman" pitchFamily="18" charset="0"/>
              <a:ea typeface="DFKai-SB" pitchFamily="65" charset="-120"/>
              <a:cs typeface="Arial" charset="0"/>
            </a:endParaRPr>
          </a:p>
        </p:txBody>
      </p:sp>
      <p:sp>
        <p:nvSpPr>
          <p:cNvPr id="16401" name="TextBox 30"/>
          <p:cNvSpPr txBox="1">
            <a:spLocks noChangeArrowheads="1"/>
          </p:cNvSpPr>
          <p:nvPr/>
        </p:nvSpPr>
        <p:spPr bwMode="auto">
          <a:xfrm>
            <a:off x="2200275" y="5797550"/>
            <a:ext cx="23002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kumimoji="0" lang="en-US" altLang="zh-TW" sz="1600" dirty="0" smtClean="0">
                <a:latin typeface="Times New Roman" pitchFamily="18" charset="0"/>
                <a:ea typeface="DFKai-SB" pitchFamily="65" charset="-120"/>
                <a:cs typeface="Arial" charset="0"/>
              </a:rPr>
              <a:t>1,200</a:t>
            </a:r>
            <a:r>
              <a:rPr kumimoji="0" lang="zh-TW" altLang="en-US" sz="1600" dirty="0" smtClean="0">
                <a:latin typeface="Times New Roman" pitchFamily="18" charset="0"/>
                <a:ea typeface="DFKai-SB" pitchFamily="65" charset="-120"/>
                <a:cs typeface="Arial" charset="0"/>
              </a:rPr>
              <a:t>萬</a:t>
            </a:r>
            <a:r>
              <a:rPr kumimoji="0" lang="zh-TW" altLang="en-US" sz="1600" dirty="0">
                <a:latin typeface="Times New Roman" pitchFamily="18" charset="0"/>
                <a:ea typeface="DFKai-SB" pitchFamily="65" charset="-120"/>
                <a:cs typeface="Arial" charset="0"/>
              </a:rPr>
              <a:t>人次 </a:t>
            </a:r>
            <a:r>
              <a:rPr kumimoji="0" lang="en-US" altLang="zh-TW" sz="1600" dirty="0" smtClean="0">
                <a:latin typeface="Times New Roman" pitchFamily="18" charset="0"/>
                <a:ea typeface="DFKai-SB" pitchFamily="65" charset="-120"/>
                <a:cs typeface="Arial" charset="0"/>
              </a:rPr>
              <a:t>(260</a:t>
            </a:r>
            <a:r>
              <a:rPr kumimoji="0" lang="zh-TW" altLang="en-US" sz="1600" dirty="0" smtClean="0">
                <a:latin typeface="Times New Roman" pitchFamily="18" charset="0"/>
                <a:ea typeface="DFKai-SB" pitchFamily="65" charset="-120"/>
                <a:cs typeface="Arial" charset="0"/>
              </a:rPr>
              <a:t>億</a:t>
            </a:r>
            <a:r>
              <a:rPr kumimoji="0" lang="zh-TW" altLang="en-US" sz="1600" dirty="0">
                <a:latin typeface="Times New Roman" pitchFamily="18" charset="0"/>
                <a:ea typeface="DFKai-SB" pitchFamily="65" charset="-120"/>
                <a:cs typeface="Arial" charset="0"/>
              </a:rPr>
              <a:t>美元</a:t>
            </a:r>
            <a:r>
              <a:rPr kumimoji="0" lang="en-US" altLang="zh-TW" sz="1600" dirty="0">
                <a:latin typeface="Times New Roman" pitchFamily="18" charset="0"/>
                <a:ea typeface="DFKai-SB" pitchFamily="65" charset="-120"/>
                <a:cs typeface="Arial" charset="0"/>
              </a:rPr>
              <a:t>)</a:t>
            </a:r>
            <a:endParaRPr kumimoji="0" lang="en-US" altLang="zh-TW" sz="1400" dirty="0">
              <a:latin typeface="Times New Roman" pitchFamily="18" charset="0"/>
              <a:ea typeface="DFKai-SB" pitchFamily="65" charset="-120"/>
              <a:cs typeface="Arial" charset="0"/>
            </a:endParaRPr>
          </a:p>
        </p:txBody>
      </p:sp>
      <p:sp>
        <p:nvSpPr>
          <p:cNvPr id="16402" name="TextBox 31"/>
          <p:cNvSpPr txBox="1">
            <a:spLocks noChangeArrowheads="1"/>
          </p:cNvSpPr>
          <p:nvPr/>
        </p:nvSpPr>
        <p:spPr bwMode="auto">
          <a:xfrm>
            <a:off x="1042988" y="4784725"/>
            <a:ext cx="43926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kumimoji="0" lang="zh-TW" altLang="en-US" sz="1800" b="1" dirty="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上消化道內視鏡的人次數</a:t>
            </a:r>
            <a:r>
              <a:rPr kumimoji="0" lang="en-US" altLang="zh-TW" sz="1800" b="1" dirty="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(2013)</a:t>
            </a:r>
          </a:p>
        </p:txBody>
      </p:sp>
      <p:sp>
        <p:nvSpPr>
          <p:cNvPr id="4" name="Isosceles Triangle 3"/>
          <p:cNvSpPr>
            <a:spLocks noChangeArrowheads="1"/>
          </p:cNvSpPr>
          <p:nvPr/>
        </p:nvSpPr>
        <p:spPr bwMode="auto">
          <a:xfrm rot="5400000">
            <a:off x="3174206" y="5558632"/>
            <a:ext cx="503237" cy="133350"/>
          </a:xfrm>
          <a:prstGeom prst="triangle">
            <a:avLst>
              <a:gd name="adj" fmla="val 51417"/>
            </a:avLst>
          </a:prstGeom>
          <a:solidFill>
            <a:srgbClr val="0070C0"/>
          </a:solidFill>
          <a:ln w="1397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404" name="TextBox 32"/>
          <p:cNvSpPr txBox="1">
            <a:spLocks noChangeArrowheads="1"/>
          </p:cNvSpPr>
          <p:nvPr/>
        </p:nvSpPr>
        <p:spPr bwMode="auto">
          <a:xfrm>
            <a:off x="3563938" y="5445125"/>
            <a:ext cx="14398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kumimoji="0" lang="en-US" altLang="zh-TW" sz="1600" dirty="0" smtClean="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  <a:cs typeface="Arial" charset="0"/>
              </a:rPr>
              <a:t>1,300</a:t>
            </a:r>
            <a:r>
              <a:rPr kumimoji="0" lang="zh-TW" altLang="en-US" sz="1600" dirty="0" smtClean="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  <a:cs typeface="Arial" charset="0"/>
              </a:rPr>
              <a:t>萬</a:t>
            </a:r>
            <a:r>
              <a:rPr kumimoji="0" lang="en-US" altLang="zh-TW" sz="1600" dirty="0">
                <a:solidFill>
                  <a:srgbClr val="FF0000"/>
                </a:solidFill>
                <a:ea typeface="DFKai-SB" pitchFamily="65" charset="-120"/>
                <a:cs typeface="Arial" charset="0"/>
              </a:rPr>
              <a:t>+</a:t>
            </a:r>
            <a:r>
              <a:rPr kumimoji="0" lang="zh-TW" altLang="en-US" sz="1600" dirty="0">
                <a:solidFill>
                  <a:srgbClr val="FF0000"/>
                </a:solidFill>
                <a:ea typeface="DFKai-SB" pitchFamily="65" charset="-120"/>
                <a:cs typeface="Arial" charset="0"/>
              </a:rPr>
              <a:t> 人次</a:t>
            </a:r>
            <a:endParaRPr kumimoji="0" lang="en-US" sz="1400" dirty="0">
              <a:solidFill>
                <a:srgbClr val="FF0000"/>
              </a:solidFill>
              <a:latin typeface="DFKai-SB" pitchFamily="65" charset="-120"/>
              <a:ea typeface="DFKai-SB" pitchFamily="65" charset="-120"/>
              <a:cs typeface="Arial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932363" y="4652963"/>
            <a:ext cx="3463925" cy="1439862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16406" name="文字方塊 6"/>
          <p:cNvSpPr txBox="1">
            <a:spLocks noChangeArrowheads="1"/>
          </p:cNvSpPr>
          <p:nvPr/>
        </p:nvSpPr>
        <p:spPr bwMode="auto">
          <a:xfrm>
            <a:off x="4643438" y="4581525"/>
            <a:ext cx="3529012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tabLst>
                <a:tab pos="838200" algn="l"/>
              </a:tabLs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tabLst>
                <a:tab pos="838200" algn="l"/>
              </a:tabLs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tabLst>
                <a:tab pos="838200" algn="l"/>
              </a:tabLs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tabLst>
                <a:tab pos="838200" algn="l"/>
              </a:tabLs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tabLst>
                <a:tab pos="838200" algn="l"/>
              </a:tabLs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lvl="1" eaLnBrk="1" hangingPunct="1">
              <a:buFont typeface="Wingdings" pitchFamily="2" charset="2"/>
              <a:buChar char="Ø"/>
            </a:pPr>
            <a:r>
              <a:rPr lang="zh-TW" altLang="en-US" sz="1800" dirty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針對目前的主要市場內視鏡診斷的次數</a:t>
            </a:r>
            <a:r>
              <a:rPr lang="zh-TW" altLang="en-US" sz="1800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為</a:t>
            </a:r>
            <a:r>
              <a:rPr lang="en-US" altLang="zh-TW" sz="1800" dirty="0" smtClean="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1,300</a:t>
            </a:r>
            <a:r>
              <a:rPr lang="zh-TW" altLang="en-US" sz="1800" dirty="0" smtClean="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萬</a:t>
            </a:r>
            <a:r>
              <a:rPr lang="zh-TW" altLang="en-US" sz="1800" dirty="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人次以上</a:t>
            </a:r>
            <a:endParaRPr lang="en-US" altLang="zh-TW" sz="1800" dirty="0">
              <a:solidFill>
                <a:srgbClr val="FF0000"/>
              </a:solidFill>
              <a:latin typeface="Times New Roman" pitchFamily="18" charset="0"/>
              <a:ea typeface="DFKai-SB" pitchFamily="65" charset="-120"/>
              <a:cs typeface="Times New Roman" pitchFamily="18" charset="0"/>
            </a:endParaRPr>
          </a:p>
        </p:txBody>
      </p:sp>
      <p:sp>
        <p:nvSpPr>
          <p:cNvPr id="28" name="投影片編號版面配置區 13"/>
          <p:cNvSpPr>
            <a:spLocks noGrp="1"/>
          </p:cNvSpPr>
          <p:nvPr>
            <p:ph type="sldNum" sz="quarter" idx="12"/>
          </p:nvPr>
        </p:nvSpPr>
        <p:spPr>
          <a:xfrm>
            <a:off x="8440738" y="6172200"/>
            <a:ext cx="685800" cy="593725"/>
          </a:xfrm>
        </p:spPr>
        <p:txBody>
          <a:bodyPr lIns="27432" rIns="27432" rtlCol="0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9</a:t>
            </a:r>
            <a:endParaRPr lang="zh-TW" altLang="en-US" sz="1600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6408" name="Rectangle 4"/>
          <p:cNvSpPr>
            <a:spLocks noChangeArrowheads="1"/>
          </p:cNvSpPr>
          <p:nvPr/>
        </p:nvSpPr>
        <p:spPr bwMode="auto">
          <a:xfrm>
            <a:off x="5076825" y="5516563"/>
            <a:ext cx="2509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kumimoji="0" lang="zh-TW" altLang="en-US" sz="240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</a:rPr>
              <a:t>市場潛力極大</a:t>
            </a:r>
            <a:r>
              <a:rPr kumimoji="0" lang="en-US" altLang="zh-TW" sz="240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</a:rPr>
              <a:t>!</a:t>
            </a:r>
            <a:r>
              <a:rPr kumimoji="0" lang="en-US" altLang="zh-TW" sz="2400">
                <a:solidFill>
                  <a:srgbClr val="FF0000"/>
                </a:solidFill>
                <a:latin typeface="DFKai-SB" pitchFamily="65" charset="-120"/>
                <a:ea typeface="DFKai-SB" pitchFamily="65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827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876800"/>
          </a:xfrm>
        </p:spPr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zh-TW" altLang="en-US" sz="4400" dirty="0" smtClean="0">
                <a:solidFill>
                  <a:srgbClr val="3607B9"/>
                </a:solidFill>
                <a:latin typeface="標楷體" pitchFamily="65" charset="-120"/>
                <a:ea typeface="標楷體" pitchFamily="65" charset="-120"/>
              </a:rPr>
              <a:t>謝謝大家</a:t>
            </a:r>
            <a:r>
              <a:rPr lang="en-US" altLang="zh-TW" sz="4400" dirty="0" smtClean="0">
                <a:solidFill>
                  <a:srgbClr val="3607B9"/>
                </a:solidFill>
                <a:latin typeface="標楷體" pitchFamily="65" charset="-120"/>
                <a:ea typeface="標楷體" pitchFamily="65" charset="-120"/>
              </a:rPr>
              <a:t>!</a:t>
            </a:r>
          </a:p>
          <a:p>
            <a:pPr marL="0" indent="0" algn="ctr">
              <a:buNone/>
            </a:pPr>
            <a:r>
              <a:rPr lang="zh-TW" altLang="en-US" sz="4400" dirty="0" smtClean="0">
                <a:solidFill>
                  <a:srgbClr val="3607B9"/>
                </a:solidFill>
                <a:latin typeface="標楷體" pitchFamily="65" charset="-120"/>
                <a:ea typeface="標楷體" pitchFamily="65" charset="-120"/>
              </a:rPr>
              <a:t>希望大家有收穫</a:t>
            </a:r>
            <a:r>
              <a:rPr lang="en-US" altLang="zh-TW" sz="4400" dirty="0" smtClean="0">
                <a:solidFill>
                  <a:srgbClr val="3607B9"/>
                </a:solidFill>
                <a:latin typeface="標楷體" pitchFamily="65" charset="-120"/>
                <a:ea typeface="標楷體" pitchFamily="65" charset="-120"/>
              </a:rPr>
              <a:t>!</a:t>
            </a:r>
          </a:p>
          <a:p>
            <a:pPr marL="0" indent="0" algn="ctr">
              <a:buNone/>
            </a:pPr>
            <a:r>
              <a:rPr lang="zh-TW" altLang="en-US" sz="4400" dirty="0">
                <a:solidFill>
                  <a:srgbClr val="3607B9"/>
                </a:solidFill>
                <a:latin typeface="標楷體" pitchFamily="65" charset="-120"/>
                <a:ea typeface="標楷體" pitchFamily="65" charset="-120"/>
              </a:rPr>
              <a:t>更</a:t>
            </a:r>
            <a:r>
              <a:rPr lang="zh-TW" altLang="en-US" sz="4400" dirty="0" smtClean="0">
                <a:solidFill>
                  <a:srgbClr val="3607B9"/>
                </a:solidFill>
                <a:latin typeface="標楷體" pitchFamily="65" charset="-120"/>
                <a:ea typeface="標楷體" pitchFamily="65" charset="-120"/>
              </a:rPr>
              <a:t>希望聽到大家的回響</a:t>
            </a:r>
            <a:r>
              <a:rPr lang="en-US" altLang="zh-TW" sz="4400" dirty="0" smtClean="0">
                <a:solidFill>
                  <a:srgbClr val="3607B9"/>
                </a:solidFill>
                <a:latin typeface="標楷體" pitchFamily="65" charset="-120"/>
                <a:ea typeface="標楷體" pitchFamily="65" charset="-120"/>
              </a:rPr>
              <a:t>!</a:t>
            </a:r>
            <a:endParaRPr lang="zh-TW" altLang="en-US" sz="4400" dirty="0">
              <a:solidFill>
                <a:srgbClr val="3607B9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8972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Agenda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生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醫產業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概況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生醫產業發展趨勢</a:t>
            </a: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台灣的優勢與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機會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群曜醫電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股份有限公司簡介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消化道內視鏡演進史 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en-US" altLang="zh-TW" dirty="0">
                <a:ea typeface="標楷體" pitchFamily="65" charset="-120"/>
              </a:rPr>
              <a:t>Insight Eyes -</a:t>
            </a:r>
            <a:r>
              <a:rPr lang="zh-TW" altLang="en-US" dirty="0">
                <a:ea typeface="標楷體" pitchFamily="65" charset="-120"/>
              </a:rPr>
              <a:t>牽裡眼</a:t>
            </a:r>
            <a:r>
              <a:rPr lang="zh-TW" altLang="en-US" dirty="0" smtClean="0">
                <a:ea typeface="標楷體" pitchFamily="65" charset="-120"/>
              </a:rPr>
              <a:t>簡介</a:t>
            </a:r>
            <a:endParaRPr lang="en-US" altLang="zh-TW" dirty="0" smtClean="0">
              <a:ea typeface="標楷體" pitchFamily="65" charset="-120"/>
            </a:endParaRPr>
          </a:p>
          <a:p>
            <a:pPr lvl="1"/>
            <a:r>
              <a:rPr lang="zh-TW" altLang="en-US" dirty="0">
                <a:ea typeface="標楷體" pitchFamily="65" charset="-120"/>
              </a:rPr>
              <a:t>消化道內視鏡市場</a:t>
            </a:r>
            <a:r>
              <a:rPr lang="zh-TW" altLang="en-US" dirty="0" smtClean="0">
                <a:ea typeface="標楷體" pitchFamily="65" charset="-120"/>
              </a:rPr>
              <a:t>分析</a:t>
            </a:r>
            <a:endParaRPr lang="en-US" altLang="zh-TW" dirty="0" smtClean="0">
              <a:ea typeface="標楷體" pitchFamily="65" charset="-120"/>
            </a:endParaRPr>
          </a:p>
          <a:p>
            <a:pPr lvl="1"/>
            <a:r>
              <a:rPr lang="en-US" altLang="zh-TW" dirty="0" smtClean="0">
                <a:ea typeface="標楷體" pitchFamily="65" charset="-120"/>
              </a:rPr>
              <a:t>Insight Eyes-</a:t>
            </a:r>
            <a:r>
              <a:rPr lang="zh-TW" altLang="en-US" dirty="0" smtClean="0">
                <a:ea typeface="標楷體" pitchFamily="65" charset="-120"/>
              </a:rPr>
              <a:t>影片播放</a:t>
            </a:r>
            <a:endParaRPr lang="zh-TW" altLang="en-US" dirty="0">
              <a:ea typeface="標楷體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33076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zh-TW" altLang="en-US" sz="5400" dirty="0">
                <a:solidFill>
                  <a:srgbClr val="3607B9"/>
                </a:solidFill>
                <a:latin typeface="標楷體" pitchFamily="65" charset="-120"/>
                <a:ea typeface="標楷體" pitchFamily="65" charset="-120"/>
              </a:rPr>
              <a:t>生</a:t>
            </a:r>
            <a:r>
              <a:rPr lang="zh-TW" altLang="en-US" sz="5400" dirty="0" smtClean="0">
                <a:solidFill>
                  <a:srgbClr val="3607B9"/>
                </a:solidFill>
                <a:latin typeface="標楷體" pitchFamily="65" charset="-120"/>
                <a:ea typeface="標楷體" pitchFamily="65" charset="-120"/>
              </a:rPr>
              <a:t>醫產業概況</a:t>
            </a:r>
            <a:endParaRPr lang="zh-TW" altLang="en-US" sz="5400" dirty="0">
              <a:solidFill>
                <a:srgbClr val="3607B9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9723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生醫產業範疇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525963"/>
          </a:xfrm>
        </p:spPr>
        <p:txBody>
          <a:bodyPr/>
          <a:lstStyle/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行政院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領域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藥品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醫療器材</a:t>
            </a:r>
            <a:endParaRPr lang="en-US" altLang="zh-TW" sz="24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醫療管理服務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新竹生物醫學園區之產業標的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高階醫療器材 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第二類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lvl="2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製藥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西藥、生物製劑、中草藥、原料藥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763688" y="1484784"/>
            <a:ext cx="60918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台灣生技產業起飛行動方案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』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台灣藥品與醫療器材製造業者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ea typeface="標楷體" pitchFamily="65" charset="-120"/>
              </a:rPr>
              <a:t>醫療</a:t>
            </a:r>
            <a:r>
              <a:rPr lang="zh-TW" altLang="en-US" sz="2800" dirty="0" smtClean="0">
                <a:solidFill>
                  <a:srgbClr val="FF0000"/>
                </a:solidFill>
                <a:ea typeface="標楷體" pitchFamily="65" charset="-120"/>
              </a:rPr>
              <a:t>器材</a:t>
            </a:r>
            <a:r>
              <a:rPr lang="en-US" altLang="zh-TW" sz="2800" dirty="0" smtClean="0">
                <a:solidFill>
                  <a:srgbClr val="FF0000"/>
                </a:solidFill>
                <a:ea typeface="標楷體" pitchFamily="65" charset="-120"/>
              </a:rPr>
              <a:t>:</a:t>
            </a:r>
            <a:r>
              <a:rPr lang="zh-TW" altLang="en-US" sz="2800" dirty="0" smtClean="0">
                <a:solidFill>
                  <a:srgbClr val="FF0000"/>
                </a:solidFill>
                <a:ea typeface="標楷體" pitchFamily="65" charset="-120"/>
              </a:rPr>
              <a:t> </a:t>
            </a:r>
            <a:r>
              <a:rPr lang="en-US" altLang="zh-TW" sz="2800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1229</a:t>
            </a:r>
            <a:r>
              <a:rPr lang="zh-TW" altLang="en-US" sz="2800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家</a:t>
            </a:r>
            <a:r>
              <a:rPr lang="en-US" altLang="zh-TW" sz="2800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(102)</a:t>
            </a:r>
            <a:r>
              <a:rPr lang="zh-TW" altLang="en-US" sz="2800" dirty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 </a:t>
            </a:r>
            <a:r>
              <a:rPr lang="zh-TW" altLang="en-US" sz="2800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2800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1290</a:t>
            </a:r>
            <a:r>
              <a:rPr lang="zh-TW" altLang="en-US" sz="2800" dirty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家</a:t>
            </a:r>
            <a:r>
              <a:rPr lang="en-US" altLang="zh-TW" sz="2800" dirty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(103) </a:t>
            </a:r>
            <a:endParaRPr lang="en-US" altLang="zh-TW" sz="2800" dirty="0" smtClean="0">
              <a:solidFill>
                <a:srgbClr val="FF0000"/>
              </a:solidFill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800" dirty="0" smtClean="0">
                <a:ea typeface="標楷體" pitchFamily="65" charset="-120"/>
              </a:rPr>
              <a:t>西藥</a:t>
            </a:r>
            <a:r>
              <a:rPr lang="en-US" altLang="zh-TW" sz="2800" dirty="0" smtClean="0">
                <a:ea typeface="標楷體" pitchFamily="65" charset="-120"/>
              </a:rPr>
              <a:t>:</a:t>
            </a:r>
            <a:r>
              <a:rPr lang="zh-TW" altLang="en-US" sz="2800" dirty="0" smtClean="0">
                <a:ea typeface="標楷體" pitchFamily="65" charset="-120"/>
              </a:rPr>
              <a:t> </a:t>
            </a:r>
            <a:r>
              <a:rPr lang="en-US" altLang="zh-TW" sz="2800" dirty="0" smtClean="0">
                <a:ea typeface="標楷體" pitchFamily="65" charset="-120"/>
                <a:cs typeface="Times New Roman" pitchFamily="18" charset="0"/>
              </a:rPr>
              <a:t>305</a:t>
            </a:r>
            <a:r>
              <a:rPr lang="zh-TW" altLang="en-US" sz="2800" dirty="0" smtClean="0">
                <a:ea typeface="標楷體" pitchFamily="65" charset="-120"/>
                <a:cs typeface="Times New Roman" pitchFamily="18" charset="0"/>
              </a:rPr>
              <a:t>家</a:t>
            </a:r>
            <a:r>
              <a:rPr lang="en-US" altLang="zh-TW" sz="2800" dirty="0" smtClean="0">
                <a:ea typeface="標楷體" pitchFamily="65" charset="-120"/>
                <a:cs typeface="Times New Roman" pitchFamily="18" charset="0"/>
              </a:rPr>
              <a:t>(102)</a:t>
            </a:r>
            <a:r>
              <a:rPr lang="zh-TW" altLang="en-US" sz="2800" dirty="0" smtClean="0">
                <a:ea typeface="標楷體" pitchFamily="65" charset="-120"/>
                <a:cs typeface="Times New Roman" pitchFamily="18" charset="0"/>
              </a:rPr>
              <a:t>   </a:t>
            </a:r>
            <a:r>
              <a:rPr lang="en-US" altLang="zh-TW" sz="2800" dirty="0">
                <a:ea typeface="標楷體" pitchFamily="65" charset="-120"/>
                <a:cs typeface="Times New Roman" pitchFamily="18" charset="0"/>
              </a:rPr>
              <a:t>284</a:t>
            </a:r>
            <a:r>
              <a:rPr lang="zh-TW" altLang="en-US" sz="2800" dirty="0">
                <a:ea typeface="標楷體" pitchFamily="65" charset="-120"/>
                <a:cs typeface="Times New Roman" pitchFamily="18" charset="0"/>
              </a:rPr>
              <a:t>家</a:t>
            </a:r>
            <a:r>
              <a:rPr lang="en-US" altLang="zh-TW" sz="2800" dirty="0">
                <a:ea typeface="標楷體" pitchFamily="65" charset="-120"/>
                <a:cs typeface="Times New Roman" pitchFamily="18" charset="0"/>
              </a:rPr>
              <a:t>(103)</a:t>
            </a:r>
            <a:endParaRPr lang="en-US" altLang="zh-TW" sz="2800" dirty="0" smtClean="0"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800" dirty="0" smtClean="0">
                <a:ea typeface="標楷體" pitchFamily="65" charset="-120"/>
              </a:rPr>
              <a:t>中藥</a:t>
            </a:r>
            <a:r>
              <a:rPr lang="en-US" altLang="zh-TW" sz="2800" dirty="0" smtClean="0">
                <a:ea typeface="標楷體" pitchFamily="65" charset="-120"/>
              </a:rPr>
              <a:t>:</a:t>
            </a:r>
            <a:r>
              <a:rPr lang="zh-TW" altLang="en-US" sz="2800" dirty="0" smtClean="0">
                <a:ea typeface="標楷體" pitchFamily="65" charset="-120"/>
              </a:rPr>
              <a:t> </a:t>
            </a:r>
            <a:r>
              <a:rPr lang="en-US" altLang="zh-TW" sz="2800" dirty="0" smtClean="0">
                <a:ea typeface="標楷體" pitchFamily="65" charset="-120"/>
                <a:cs typeface="Times New Roman" pitchFamily="18" charset="0"/>
              </a:rPr>
              <a:t>119</a:t>
            </a:r>
            <a:r>
              <a:rPr lang="zh-TW" altLang="en-US" sz="2800" dirty="0" smtClean="0">
                <a:ea typeface="標楷體" pitchFamily="65" charset="-120"/>
                <a:cs typeface="Times New Roman" pitchFamily="18" charset="0"/>
              </a:rPr>
              <a:t>家</a:t>
            </a:r>
            <a:r>
              <a:rPr lang="en-US" altLang="zh-TW" sz="2800" dirty="0" smtClean="0">
                <a:ea typeface="標楷體" pitchFamily="65" charset="-120"/>
                <a:cs typeface="Times New Roman" pitchFamily="18" charset="0"/>
              </a:rPr>
              <a:t>(102)</a:t>
            </a:r>
            <a:r>
              <a:rPr lang="zh-TW" altLang="en-US" sz="2800" dirty="0">
                <a:ea typeface="標楷體" pitchFamily="65" charset="-120"/>
                <a:cs typeface="Times New Roman" pitchFamily="18" charset="0"/>
              </a:rPr>
              <a:t> </a:t>
            </a:r>
            <a:r>
              <a:rPr lang="zh-TW" altLang="en-US" sz="2800" dirty="0" smtClean="0">
                <a:ea typeface="標楷體" pitchFamily="65" charset="-120"/>
                <a:cs typeface="Times New Roman" pitchFamily="18" charset="0"/>
              </a:rPr>
              <a:t>  </a:t>
            </a:r>
            <a:r>
              <a:rPr lang="en-US" altLang="zh-TW" sz="2800" dirty="0" smtClean="0">
                <a:ea typeface="標楷體" pitchFamily="65" charset="-120"/>
                <a:cs typeface="Times New Roman" pitchFamily="18" charset="0"/>
              </a:rPr>
              <a:t>113</a:t>
            </a:r>
            <a:r>
              <a:rPr lang="zh-TW" altLang="en-US" sz="2800" dirty="0">
                <a:ea typeface="標楷體" pitchFamily="65" charset="-120"/>
                <a:cs typeface="Times New Roman" pitchFamily="18" charset="0"/>
              </a:rPr>
              <a:t>家</a:t>
            </a:r>
            <a:r>
              <a:rPr lang="en-US" altLang="zh-TW" sz="2800" dirty="0">
                <a:ea typeface="標楷體" pitchFamily="65" charset="-120"/>
                <a:cs typeface="Times New Roman" pitchFamily="18" charset="0"/>
              </a:rPr>
              <a:t>(103) </a:t>
            </a:r>
            <a:endParaRPr lang="zh-TW" altLang="en-US" sz="2800" dirty="0"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0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醫療器材分類</a:t>
            </a:r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I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體外診斷醫療器材</a:t>
            </a:r>
            <a:r>
              <a:rPr lang="en-US" altLang="zh-TW" sz="3200" dirty="0" smtClean="0">
                <a:ea typeface="標楷體" pitchFamily="65" charset="-120"/>
                <a:cs typeface="Times New Roman" pitchFamily="18" charset="0"/>
              </a:rPr>
              <a:t>(Vitro Diagnostic Medical Device)</a:t>
            </a:r>
          </a:p>
          <a:p>
            <a:pPr lvl="1"/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臨床化學及臨床毒理學試驗系統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2"/>
            <a:r>
              <a:rPr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臨床化學試驗系統</a:t>
            </a:r>
            <a:r>
              <a:rPr lang="zh-TW" altLang="en-US" sz="2600" dirty="0" smtClean="0">
                <a:latin typeface="標楷體"/>
                <a:ea typeface="標楷體"/>
                <a:cs typeface="Times New Roman" pitchFamily="18" charset="0"/>
              </a:rPr>
              <a:t>，臨床實驗室</a:t>
            </a:r>
            <a:r>
              <a:rPr lang="zh-TW" altLang="en-US" sz="2600" dirty="0">
                <a:latin typeface="標楷體"/>
                <a:ea typeface="標楷體"/>
                <a:cs typeface="Times New Roman" pitchFamily="18" charset="0"/>
              </a:rPr>
              <a:t>儀器，</a:t>
            </a:r>
            <a:r>
              <a:rPr lang="zh-TW" altLang="en-US" sz="2600" dirty="0" smtClean="0">
                <a:latin typeface="標楷體"/>
                <a:ea typeface="標楷體"/>
                <a:cs typeface="Times New Roman" pitchFamily="18" charset="0"/>
              </a:rPr>
              <a:t>臨床毒理實驗系統</a:t>
            </a:r>
            <a:endParaRPr lang="en-US" altLang="zh-TW" sz="2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血液學及病理學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2"/>
            <a:r>
              <a:rPr lang="zh-TW" altLang="en-US" sz="26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生物</a:t>
            </a:r>
            <a:r>
              <a:rPr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染色</a:t>
            </a:r>
            <a:r>
              <a:rPr lang="zh-TW" altLang="en-US" sz="2600" dirty="0" smtClean="0">
                <a:latin typeface="標楷體"/>
                <a:ea typeface="標楷體"/>
                <a:cs typeface="Times New Roman" pitchFamily="18" charset="0"/>
              </a:rPr>
              <a:t>，細胞組織培養產品，病理學儀器與附件，檢體準備試劑，自動化與半自動化血液器材，手動血液器材，血液學套組，血液學試劑，用於血液與血液藥品製造業者之產品，用於人類細胞組織與相關產品之</a:t>
            </a:r>
            <a:r>
              <a:rPr lang="en-US" altLang="zh-TW" sz="2600" dirty="0" smtClean="0">
                <a:ea typeface="標楷體"/>
                <a:cs typeface="Times New Roman" pitchFamily="18" charset="0"/>
              </a:rPr>
              <a:t>(HTC/Ps)</a:t>
            </a:r>
            <a:r>
              <a:rPr lang="zh-TW" altLang="en-US" sz="2600" dirty="0" smtClean="0">
                <a:latin typeface="標楷體"/>
                <a:ea typeface="標楷體"/>
                <a:cs typeface="Times New Roman" pitchFamily="18" charset="0"/>
              </a:rPr>
              <a:t>製造業者之產品</a:t>
            </a:r>
            <a:endParaRPr lang="en-US" altLang="zh-TW" sz="2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sz="2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免疫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學及微生物學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2"/>
            <a:r>
              <a:rPr lang="zh-TW" altLang="en-US" sz="26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診斷</a:t>
            </a:r>
            <a:r>
              <a:rPr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器材</a:t>
            </a:r>
            <a:r>
              <a:rPr lang="zh-TW" altLang="en-US" sz="2600" dirty="0" smtClean="0">
                <a:latin typeface="標楷體"/>
                <a:ea typeface="標楷體"/>
                <a:cs typeface="Times New Roman" pitchFamily="18" charset="0"/>
              </a:rPr>
              <a:t>，微生物學器材，血清學試劑，免疫學實驗室儀器與</a:t>
            </a:r>
            <a:r>
              <a:rPr lang="zh-TW" altLang="en-US" sz="2600" dirty="0">
                <a:latin typeface="標楷體"/>
                <a:ea typeface="標楷體"/>
                <a:cs typeface="Times New Roman" pitchFamily="18" charset="0"/>
              </a:rPr>
              <a:t>試劑，免疫學試驗系統</a:t>
            </a:r>
            <a:r>
              <a:rPr lang="zh-TW" altLang="en-US" sz="2600" dirty="0" smtClean="0">
                <a:latin typeface="標楷體"/>
                <a:ea typeface="標楷體"/>
                <a:cs typeface="Times New Roman" pitchFamily="18" charset="0"/>
              </a:rPr>
              <a:t>，腫瘤相關</a:t>
            </a:r>
            <a:r>
              <a:rPr lang="zh-TW" altLang="en-US" sz="2600" dirty="0">
                <a:latin typeface="標楷體"/>
                <a:ea typeface="標楷體"/>
                <a:cs typeface="Times New Roman" pitchFamily="18" charset="0"/>
              </a:rPr>
              <a:t>抗原免疫試驗</a:t>
            </a:r>
            <a:r>
              <a:rPr lang="zh-TW" altLang="en-US" sz="2600" dirty="0" smtClean="0">
                <a:latin typeface="標楷體"/>
                <a:ea typeface="標楷體"/>
                <a:cs typeface="Times New Roman" pitchFamily="18" charset="0"/>
              </a:rPr>
              <a:t>系統</a:t>
            </a:r>
            <a:endParaRPr lang="en-US" altLang="zh-TW" sz="2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69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醫療器材分類</a:t>
            </a:r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II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zh-TW" altLang="en-US" sz="3200" dirty="0">
                <a:ea typeface="標楷體" pitchFamily="65" charset="-120"/>
              </a:rPr>
              <a:t>醫療器材</a:t>
            </a:r>
            <a:r>
              <a:rPr lang="en-US" altLang="zh-TW" sz="3200" dirty="0">
                <a:ea typeface="標楷體" pitchFamily="65" charset="-120"/>
                <a:cs typeface="Times New Roman" pitchFamily="18" charset="0"/>
              </a:rPr>
              <a:t>(Medical Device</a:t>
            </a:r>
            <a:r>
              <a:rPr lang="en-US" altLang="zh-TW" sz="3200" dirty="0" smtClean="0">
                <a:ea typeface="標楷體" pitchFamily="65" charset="-120"/>
                <a:cs typeface="Times New Roman" pitchFamily="18" charset="0"/>
              </a:rPr>
              <a:t>):</a:t>
            </a:r>
          </a:p>
          <a:p>
            <a:pPr marL="177800" indent="0">
              <a:buNone/>
            </a:pPr>
            <a:r>
              <a:rPr lang="zh-TW" altLang="en-US" sz="3200" dirty="0" smtClean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診斷器材</a:t>
            </a:r>
            <a:r>
              <a:rPr lang="zh-TW" altLang="en-US" sz="3200" dirty="0" smtClean="0">
                <a:ea typeface="標楷體"/>
                <a:cs typeface="Times New Roman" pitchFamily="18" charset="0"/>
              </a:rPr>
              <a:t>，</a:t>
            </a:r>
            <a:r>
              <a:rPr lang="zh-TW" altLang="en-US" sz="3200" dirty="0" smtClean="0">
                <a:solidFill>
                  <a:srgbClr val="FF0000"/>
                </a:solidFill>
                <a:ea typeface="標楷體"/>
                <a:cs typeface="Times New Roman" pitchFamily="18" charset="0"/>
              </a:rPr>
              <a:t>監控器材</a:t>
            </a:r>
            <a:r>
              <a:rPr lang="zh-TW" altLang="en-US" sz="3200" dirty="0" smtClean="0">
                <a:ea typeface="標楷體"/>
                <a:cs typeface="Times New Roman" pitchFamily="18" charset="0"/>
              </a:rPr>
              <a:t>，治療器材，</a:t>
            </a:r>
            <a:r>
              <a:rPr lang="zh-TW" altLang="en-US" sz="3200" dirty="0">
                <a:ea typeface="標楷體"/>
                <a:cs typeface="Times New Roman" pitchFamily="18" charset="0"/>
              </a:rPr>
              <a:t>雜項器材，彌補器材，手術器材</a:t>
            </a:r>
            <a:r>
              <a:rPr lang="zh-TW" altLang="en-US" sz="3200" dirty="0" smtClean="0">
                <a:ea typeface="標楷體"/>
                <a:cs typeface="Times New Roman" pitchFamily="18" charset="0"/>
              </a:rPr>
              <a:t>，生殖輔助器材</a:t>
            </a:r>
            <a:endParaRPr lang="en-US" altLang="zh-TW" sz="3200" dirty="0"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sz="2800" dirty="0">
                <a:solidFill>
                  <a:srgbClr val="FF0000"/>
                </a:solidFill>
                <a:ea typeface="標楷體" pitchFamily="65" charset="-120"/>
              </a:rPr>
              <a:t>麻醉</a:t>
            </a:r>
            <a:r>
              <a:rPr lang="zh-TW" altLang="en-US" sz="2800" dirty="0" smtClean="0">
                <a:solidFill>
                  <a:srgbClr val="FF0000"/>
                </a:solidFill>
                <a:ea typeface="標楷體" pitchFamily="65" charset="-120"/>
              </a:rPr>
              <a:t>學</a:t>
            </a:r>
            <a:endParaRPr lang="en-US" altLang="zh-TW" sz="2800" dirty="0" smtClean="0">
              <a:solidFill>
                <a:srgbClr val="FF0000"/>
              </a:solidFill>
              <a:ea typeface="標楷體" pitchFamily="65" charset="-120"/>
            </a:endParaRPr>
          </a:p>
          <a:p>
            <a:pPr lvl="1"/>
            <a:r>
              <a:rPr lang="zh-TW" altLang="en-US" sz="2800" dirty="0" smtClean="0">
                <a:ea typeface="標楷體" pitchFamily="65" charset="-120"/>
              </a:rPr>
              <a:t>心臟血管醫學</a:t>
            </a:r>
            <a:endParaRPr lang="en-US" altLang="zh-TW" sz="2800" dirty="0" smtClean="0">
              <a:ea typeface="標楷體" pitchFamily="65" charset="-120"/>
            </a:endParaRPr>
          </a:p>
          <a:p>
            <a:pPr lvl="1"/>
            <a:r>
              <a:rPr lang="zh-TW" altLang="en-US" sz="2800" dirty="0" smtClean="0">
                <a:ea typeface="標楷體" pitchFamily="65" charset="-120"/>
              </a:rPr>
              <a:t>耳鼻喉科學</a:t>
            </a:r>
            <a:endParaRPr lang="en-US" altLang="zh-TW" sz="2800" dirty="0" smtClean="0">
              <a:ea typeface="標楷體" pitchFamily="65" charset="-120"/>
            </a:endParaRPr>
          </a:p>
          <a:p>
            <a:pPr lvl="1"/>
            <a:r>
              <a:rPr lang="zh-TW" altLang="en-US" sz="2800" dirty="0">
                <a:solidFill>
                  <a:prstClr val="black"/>
                </a:solidFill>
                <a:ea typeface="標楷體" pitchFamily="65" charset="-120"/>
              </a:rPr>
              <a:t>牙科學</a:t>
            </a:r>
            <a:endParaRPr lang="en-US" altLang="zh-TW" sz="2800" dirty="0" smtClean="0">
              <a:solidFill>
                <a:prstClr val="black"/>
              </a:solidFill>
              <a:ea typeface="標楷體" pitchFamily="65" charset="-120"/>
            </a:endParaRPr>
          </a:p>
          <a:p>
            <a:pPr lvl="1"/>
            <a:r>
              <a:rPr lang="zh-TW" altLang="en-US" sz="2800" b="1" dirty="0" smtClean="0">
                <a:solidFill>
                  <a:srgbClr val="FF0000"/>
                </a:solidFill>
                <a:ea typeface="標楷體" pitchFamily="65" charset="-120"/>
              </a:rPr>
              <a:t>胃腸</a:t>
            </a:r>
            <a:r>
              <a:rPr lang="zh-TW" altLang="en-US" sz="2800" b="1" dirty="0">
                <a:solidFill>
                  <a:srgbClr val="FF0000"/>
                </a:solidFill>
                <a:ea typeface="標楷體" pitchFamily="65" charset="-120"/>
              </a:rPr>
              <a:t>病</a:t>
            </a:r>
            <a:r>
              <a:rPr lang="zh-TW" altLang="en-US" sz="2800" b="1" dirty="0" smtClean="0">
                <a:solidFill>
                  <a:srgbClr val="FF0000"/>
                </a:solidFill>
                <a:ea typeface="標楷體" pitchFamily="65" charset="-120"/>
              </a:rPr>
              <a:t>科學</a:t>
            </a:r>
            <a:endParaRPr lang="en-US" altLang="zh-TW" sz="2800" b="1" dirty="0" smtClean="0">
              <a:solidFill>
                <a:prstClr val="black"/>
              </a:solidFill>
              <a:ea typeface="標楷體" pitchFamily="65" charset="-120"/>
            </a:endParaRPr>
          </a:p>
          <a:p>
            <a:pPr lvl="1"/>
            <a:r>
              <a:rPr lang="zh-TW" altLang="en-US" sz="2800" dirty="0" smtClean="0">
                <a:solidFill>
                  <a:prstClr val="black"/>
                </a:solidFill>
                <a:ea typeface="標楷體" pitchFamily="65" charset="-120"/>
              </a:rPr>
              <a:t>泌尿科學</a:t>
            </a:r>
            <a:endParaRPr lang="en-US" altLang="zh-TW" sz="2800" dirty="0" smtClean="0">
              <a:solidFill>
                <a:prstClr val="black"/>
              </a:solidFill>
              <a:ea typeface="標楷體" pitchFamily="65" charset="-120"/>
            </a:endParaRPr>
          </a:p>
          <a:p>
            <a:pPr lvl="1"/>
            <a:r>
              <a:rPr lang="zh-TW" altLang="en-US" sz="2800" dirty="0" smtClean="0">
                <a:solidFill>
                  <a:prstClr val="black"/>
                </a:solidFill>
                <a:ea typeface="標楷體" pitchFamily="65" charset="-120"/>
              </a:rPr>
              <a:t>一般</a:t>
            </a:r>
            <a:r>
              <a:rPr lang="zh-TW" altLang="en-US" sz="2800" dirty="0">
                <a:solidFill>
                  <a:prstClr val="black"/>
                </a:solidFill>
                <a:ea typeface="標楷體" pitchFamily="65" charset="-120"/>
              </a:rPr>
              <a:t>及整形外科</a:t>
            </a:r>
            <a:r>
              <a:rPr lang="zh-TW" altLang="en-US" sz="2800" dirty="0" smtClean="0">
                <a:solidFill>
                  <a:prstClr val="black"/>
                </a:solidFill>
                <a:ea typeface="標楷體" pitchFamily="65" charset="-120"/>
              </a:rPr>
              <a:t>手術</a:t>
            </a:r>
            <a:endParaRPr lang="en-US" altLang="zh-TW" sz="2800" dirty="0" smtClean="0">
              <a:solidFill>
                <a:prstClr val="black"/>
              </a:solidFill>
              <a:ea typeface="標楷體" pitchFamily="65" charset="-120"/>
            </a:endParaRPr>
          </a:p>
          <a:p>
            <a:pPr lvl="1"/>
            <a:r>
              <a:rPr lang="zh-TW" altLang="en-US" sz="2800" dirty="0" smtClean="0">
                <a:solidFill>
                  <a:prstClr val="black"/>
                </a:solidFill>
                <a:ea typeface="標楷體" pitchFamily="65" charset="-120"/>
              </a:rPr>
              <a:t>一般</a:t>
            </a:r>
            <a:r>
              <a:rPr lang="zh-TW" altLang="en-US" sz="2800" dirty="0">
                <a:solidFill>
                  <a:prstClr val="black"/>
                </a:solidFill>
                <a:ea typeface="標楷體" pitchFamily="65" charset="-120"/>
              </a:rPr>
              <a:t>醫院及個人使用</a:t>
            </a:r>
            <a:r>
              <a:rPr lang="zh-TW" altLang="en-US" sz="2800" dirty="0" smtClean="0">
                <a:solidFill>
                  <a:prstClr val="black"/>
                </a:solidFill>
                <a:ea typeface="標楷體" pitchFamily="65" charset="-120"/>
              </a:rPr>
              <a:t>裝置</a:t>
            </a:r>
            <a:endParaRPr lang="en-US" altLang="zh-TW" sz="2800" dirty="0" smtClean="0">
              <a:solidFill>
                <a:prstClr val="black"/>
              </a:solidFill>
              <a:ea typeface="標楷體" pitchFamily="65" charset="-120"/>
            </a:endParaRPr>
          </a:p>
          <a:p>
            <a:pPr lvl="1"/>
            <a:r>
              <a:rPr lang="zh-TW" altLang="en-US" sz="2800" dirty="0" smtClean="0">
                <a:solidFill>
                  <a:prstClr val="black"/>
                </a:solidFill>
                <a:ea typeface="標楷體" pitchFamily="65" charset="-120"/>
              </a:rPr>
              <a:t>神經科學</a:t>
            </a:r>
            <a:endParaRPr lang="en-US" altLang="zh-TW" sz="2800" dirty="0">
              <a:ea typeface="標楷體" pitchFamily="65" charset="-120"/>
            </a:endParaRPr>
          </a:p>
          <a:p>
            <a:pPr lvl="1"/>
            <a:r>
              <a:rPr lang="zh-TW" altLang="en-US" sz="2800" dirty="0" smtClean="0">
                <a:ea typeface="標楷體" pitchFamily="65" charset="-120"/>
              </a:rPr>
              <a:t>婦產科學</a:t>
            </a:r>
            <a:endParaRPr lang="en-US" altLang="zh-TW" sz="2800" dirty="0" smtClean="0">
              <a:ea typeface="標楷體" pitchFamily="65" charset="-120"/>
            </a:endParaRPr>
          </a:p>
          <a:p>
            <a:pPr lvl="1"/>
            <a:r>
              <a:rPr lang="zh-TW" altLang="en-US" sz="2800" dirty="0" smtClean="0">
                <a:ea typeface="標楷體" pitchFamily="65" charset="-120"/>
              </a:rPr>
              <a:t>眼科學</a:t>
            </a:r>
            <a:endParaRPr lang="en-US" altLang="zh-TW" sz="2800" dirty="0">
              <a:ea typeface="標楷體" pitchFamily="65" charset="-120"/>
            </a:endParaRPr>
          </a:p>
          <a:p>
            <a:pPr lvl="1"/>
            <a:r>
              <a:rPr lang="zh-TW" altLang="en-US" sz="2800" dirty="0" smtClean="0">
                <a:ea typeface="標楷體" pitchFamily="65" charset="-120"/>
              </a:rPr>
              <a:t>骨科學</a:t>
            </a:r>
            <a:endParaRPr lang="en-US" altLang="zh-TW" sz="2800" dirty="0" smtClean="0">
              <a:ea typeface="標楷體" pitchFamily="65" charset="-120"/>
            </a:endParaRPr>
          </a:p>
          <a:p>
            <a:pPr lvl="1"/>
            <a:r>
              <a:rPr lang="zh-TW" altLang="en-US" sz="2800" dirty="0" smtClean="0">
                <a:ea typeface="標楷體" pitchFamily="65" charset="-120"/>
              </a:rPr>
              <a:t>物理</a:t>
            </a:r>
            <a:r>
              <a:rPr lang="zh-TW" altLang="en-US" sz="2800" dirty="0">
                <a:ea typeface="標楷體" pitchFamily="65" charset="-120"/>
              </a:rPr>
              <a:t>醫學</a:t>
            </a:r>
            <a:r>
              <a:rPr lang="zh-TW" altLang="en-US" sz="2800" dirty="0" smtClean="0">
                <a:ea typeface="標楷體" pitchFamily="65" charset="-120"/>
              </a:rPr>
              <a:t>科學</a:t>
            </a:r>
            <a:endParaRPr lang="en-US" altLang="zh-TW" sz="2800" dirty="0">
              <a:ea typeface="標楷體" pitchFamily="65" charset="-120"/>
            </a:endParaRPr>
          </a:p>
          <a:p>
            <a:pPr lvl="1"/>
            <a:r>
              <a:rPr lang="zh-TW" altLang="en-US" sz="2800" dirty="0" smtClean="0">
                <a:solidFill>
                  <a:srgbClr val="FF0000"/>
                </a:solidFill>
                <a:ea typeface="標楷體" pitchFamily="65" charset="-120"/>
              </a:rPr>
              <a:t>放射學科學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00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latin typeface="+mn-lt"/>
                <a:ea typeface="標楷體" pitchFamily="65" charset="-120"/>
                <a:cs typeface="Times New Roman" pitchFamily="18" charset="0"/>
              </a:rPr>
              <a:t>全球醫療器材市場</a:t>
            </a:r>
            <a:r>
              <a:rPr lang="en-US" altLang="zh-TW" dirty="0" smtClean="0">
                <a:solidFill>
                  <a:srgbClr val="FF0000"/>
                </a:solidFill>
                <a:latin typeface="+mn-lt"/>
                <a:ea typeface="標楷體" pitchFamily="65" charset="-120"/>
                <a:cs typeface="Times New Roman" pitchFamily="18" charset="0"/>
              </a:rPr>
              <a:t>(2012-2016)</a:t>
            </a:r>
            <a:endParaRPr lang="zh-TW" altLang="en-US" dirty="0">
              <a:solidFill>
                <a:srgbClr val="FF0000"/>
              </a:solidFill>
              <a:latin typeface="+mn-lt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800" dirty="0">
                <a:ea typeface="標楷體" pitchFamily="65" charset="-120"/>
                <a:cs typeface="Times New Roman" pitchFamily="18" charset="0"/>
              </a:rPr>
              <a:t>2012 - 3046</a:t>
            </a:r>
            <a:r>
              <a:rPr lang="zh-TW" altLang="en-US" sz="2800" dirty="0">
                <a:ea typeface="標楷體" pitchFamily="65" charset="-120"/>
                <a:cs typeface="Times New Roman" pitchFamily="18" charset="0"/>
              </a:rPr>
              <a:t>億美元</a:t>
            </a:r>
          </a:p>
          <a:p>
            <a:r>
              <a:rPr lang="en-US" altLang="zh-TW" sz="2800" dirty="0">
                <a:ea typeface="標楷體" pitchFamily="65" charset="-120"/>
                <a:cs typeface="Times New Roman" pitchFamily="18" charset="0"/>
              </a:rPr>
              <a:t>2013 - 3216</a:t>
            </a:r>
            <a:r>
              <a:rPr lang="zh-TW" altLang="en-US" sz="2800" dirty="0">
                <a:ea typeface="標楷體" pitchFamily="65" charset="-120"/>
                <a:cs typeface="Times New Roman" pitchFamily="18" charset="0"/>
              </a:rPr>
              <a:t>億美元</a:t>
            </a:r>
          </a:p>
          <a:p>
            <a:r>
              <a:rPr lang="en-US" altLang="zh-TW" sz="2800" dirty="0">
                <a:ea typeface="標楷體" pitchFamily="65" charset="-120"/>
                <a:cs typeface="Times New Roman" pitchFamily="18" charset="0"/>
              </a:rPr>
              <a:t>2014 - 3431</a:t>
            </a:r>
            <a:r>
              <a:rPr lang="zh-TW" altLang="en-US" sz="2800" dirty="0">
                <a:ea typeface="標楷體" pitchFamily="65" charset="-120"/>
                <a:cs typeface="Times New Roman" pitchFamily="18" charset="0"/>
              </a:rPr>
              <a:t>億美元</a:t>
            </a:r>
          </a:p>
          <a:p>
            <a:pPr lvl="1"/>
            <a:r>
              <a:rPr lang="en-US" altLang="zh-TW" sz="2400" dirty="0">
                <a:ea typeface="標楷體" pitchFamily="65" charset="-120"/>
                <a:cs typeface="Times New Roman" pitchFamily="18" charset="0"/>
              </a:rPr>
              <a:t>North America 44%</a:t>
            </a:r>
          </a:p>
          <a:p>
            <a:pPr lvl="1"/>
            <a:r>
              <a:rPr lang="en-US" altLang="zh-TW" sz="2400" dirty="0">
                <a:ea typeface="標楷體" pitchFamily="65" charset="-120"/>
                <a:cs typeface="Times New Roman" pitchFamily="18" charset="0"/>
              </a:rPr>
              <a:t>Europe 32%</a:t>
            </a:r>
          </a:p>
          <a:p>
            <a:pPr lvl="1"/>
            <a:r>
              <a:rPr lang="en-US" altLang="zh-TW" sz="2400" dirty="0">
                <a:solidFill>
                  <a:srgbClr val="FF0000"/>
                </a:solidFill>
                <a:ea typeface="標楷體" pitchFamily="65" charset="-120"/>
                <a:cs typeface="Times New Roman" pitchFamily="18" charset="0"/>
              </a:rPr>
              <a:t>Asia Pacific 18%</a:t>
            </a:r>
          </a:p>
          <a:p>
            <a:r>
              <a:rPr lang="en-US" altLang="zh-TW" sz="2800" dirty="0">
                <a:ea typeface="標楷體" pitchFamily="65" charset="-120"/>
                <a:cs typeface="Times New Roman" pitchFamily="18" charset="0"/>
              </a:rPr>
              <a:t>2015 - 3684</a:t>
            </a:r>
            <a:r>
              <a:rPr lang="zh-TW" altLang="en-US" sz="2800" dirty="0">
                <a:ea typeface="標楷體" pitchFamily="65" charset="-120"/>
                <a:cs typeface="Times New Roman" pitchFamily="18" charset="0"/>
              </a:rPr>
              <a:t>億</a:t>
            </a:r>
            <a:r>
              <a:rPr lang="zh-TW" altLang="en-US" sz="2800" dirty="0" smtClean="0">
                <a:ea typeface="標楷體" pitchFamily="65" charset="-120"/>
                <a:cs typeface="Times New Roman" pitchFamily="18" charset="0"/>
              </a:rPr>
              <a:t>美元</a:t>
            </a:r>
            <a:endParaRPr lang="en-US" altLang="zh-TW" sz="2800" dirty="0" smtClean="0"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sz="2800" dirty="0" smtClean="0">
                <a:ea typeface="標楷體" pitchFamily="65" charset="-120"/>
                <a:cs typeface="Times New Roman" pitchFamily="18" charset="0"/>
              </a:rPr>
              <a:t>2016</a:t>
            </a:r>
            <a:r>
              <a:rPr lang="zh-TW" altLang="en-US" sz="2800" dirty="0" smtClean="0"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2800" dirty="0" smtClean="0">
                <a:ea typeface="標楷體" pitchFamily="65" charset="-120"/>
                <a:cs typeface="Times New Roman" pitchFamily="18" charset="0"/>
              </a:rPr>
              <a:t>- 3684</a:t>
            </a:r>
            <a:r>
              <a:rPr lang="zh-TW" altLang="en-US" sz="2800" dirty="0" smtClean="0">
                <a:ea typeface="標楷體" pitchFamily="65" charset="-120"/>
                <a:cs typeface="Times New Roman" pitchFamily="18" charset="0"/>
              </a:rPr>
              <a:t>億美元</a:t>
            </a:r>
            <a:endParaRPr lang="en-US" altLang="zh-TW" sz="2800" dirty="0" smtClean="0"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49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清晰度">
  <a:themeElements>
    <a:clrScheme name="清晰度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清晰度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dge 7">
    <a:dk1>
      <a:srgbClr val="000000"/>
    </a:dk1>
    <a:lt1>
      <a:srgbClr val="FFFFFF"/>
    </a:lt1>
    <a:dk2>
      <a:srgbClr val="006633"/>
    </a:dk2>
    <a:lt2>
      <a:srgbClr val="5F5F5F"/>
    </a:lt2>
    <a:accent1>
      <a:srgbClr val="CC9900"/>
    </a:accent1>
    <a:accent2>
      <a:srgbClr val="3B812F"/>
    </a:accent2>
    <a:accent3>
      <a:srgbClr val="FFFFFF"/>
    </a:accent3>
    <a:accent4>
      <a:srgbClr val="000000"/>
    </a:accent4>
    <a:accent5>
      <a:srgbClr val="E2CAAA"/>
    </a:accent5>
    <a:accent6>
      <a:srgbClr val="35742A"/>
    </a:accent6>
    <a:hlink>
      <a:srgbClr val="996600"/>
    </a:hlink>
    <a:folHlink>
      <a:srgbClr val="AFBF39"/>
    </a:folHlink>
  </a:clrScheme>
  <a:fontScheme name="Edge">
    <a:majorFont>
      <a:latin typeface="Garamond"/>
      <a:ea typeface="新細明體"/>
      <a:cs typeface=""/>
    </a:majorFont>
    <a:minorFont>
      <a:latin typeface="Arial"/>
      <a:ea typeface="新細明體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765</TotalTime>
  <Words>1135</Words>
  <Application>Microsoft Office PowerPoint</Application>
  <PresentationFormat>如螢幕大小 (4:3)</PresentationFormat>
  <Paragraphs>204</Paragraphs>
  <Slides>22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3" baseType="lpstr">
      <vt:lpstr>清晰度</vt:lpstr>
      <vt:lpstr>台灣醫材產業的優勢與機會</vt:lpstr>
      <vt:lpstr>講員學經簡歷</vt:lpstr>
      <vt:lpstr>Agenda</vt:lpstr>
      <vt:lpstr>PowerPoint 簡報</vt:lpstr>
      <vt:lpstr>生醫產業範疇</vt:lpstr>
      <vt:lpstr>台灣藥品與醫療器材製造業者</vt:lpstr>
      <vt:lpstr> 醫療器材分類-I</vt:lpstr>
      <vt:lpstr>醫療器材分類-II</vt:lpstr>
      <vt:lpstr>全球醫療器材市場(2012-2016)</vt:lpstr>
      <vt:lpstr>全球前三十大醫療器材業者-2014 總計2,529億美元佔全球市場78.6%</vt:lpstr>
      <vt:lpstr>PowerPoint 簡報</vt:lpstr>
      <vt:lpstr>生醫產業發展趨勢</vt:lpstr>
      <vt:lpstr>改變醫療器材的科技</vt:lpstr>
      <vt:lpstr>如何造就一個新醫材</vt:lpstr>
      <vt:lpstr>新興經濟體需求</vt:lpstr>
      <vt:lpstr>台灣的優勢與機會</vt:lpstr>
      <vt:lpstr>  群曜醫電股份有限公司  Insight Medical Solutions  Inc.   安全有效 創新醫材 群智曜眾  </vt:lpstr>
      <vt:lpstr>消化道內視鏡演進史</vt:lpstr>
      <vt:lpstr>消化道內視鏡演進史 - 現在、未來</vt:lpstr>
      <vt:lpstr>Insight Eyes -牽裡眼簡介</vt:lpstr>
      <vt:lpstr>消化道內視鏡市場分析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台灣醫電產業的優勢與機會</dc:title>
  <dc:creator>VAIO Z</dc:creator>
  <cp:lastModifiedBy>Bob Sung</cp:lastModifiedBy>
  <cp:revision>70</cp:revision>
  <dcterms:created xsi:type="dcterms:W3CDTF">2015-05-26T02:36:20Z</dcterms:created>
  <dcterms:modified xsi:type="dcterms:W3CDTF">2015-05-31T05:45:24Z</dcterms:modified>
</cp:coreProperties>
</file>