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0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76" r:id="rId13"/>
    <p:sldId id="27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3" r:id="rId23"/>
    <p:sldId id="277" r:id="rId24"/>
    <p:sldId id="279" r:id="rId25"/>
    <p:sldId id="278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4660"/>
  </p:normalViewPr>
  <p:slideViewPr>
    <p:cSldViewPr>
      <p:cViewPr varScale="1">
        <p:scale>
          <a:sx n="71" d="100"/>
          <a:sy n="71" d="100"/>
        </p:scale>
        <p:origin x="-10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DCFF35-4575-49C9-B48D-D9CAB7B48BA0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09B856-4212-439E-BBCB-5E7DE355436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qcplus.org.tw/content_brochure_PIL.asp" TargetMode="External"/><Relationship Id="rId7" Type="http://schemas.openxmlformats.org/officeDocument/2006/relationships/hyperlink" Target="http://www.tqcplus.org.tw/content_brochure_PID.asp" TargetMode="External"/><Relationship Id="rId2" Type="http://schemas.openxmlformats.org/officeDocument/2006/relationships/hyperlink" Target="http://www.tqcplus.org.tw/content_brochure_PDC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qcplus.org.tw/content_brochure_PDW.asp" TargetMode="External"/><Relationship Id="rId5" Type="http://schemas.openxmlformats.org/officeDocument/2006/relationships/hyperlink" Target="http://www.tqcplus.org.tw/content_brochure_PFL.asp" TargetMode="External"/><Relationship Id="rId4" Type="http://schemas.openxmlformats.org/officeDocument/2006/relationships/hyperlink" Target="http://www.tqcplus.org.tw/content_brochure_PPC.asp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pi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bor.gov.tw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技職教育專業證照簡介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講師：張秀山</a:t>
            </a:r>
            <a:endParaRPr lang="en-US" altLang="zh-TW" dirty="0" smtClean="0"/>
          </a:p>
          <a:p>
            <a:r>
              <a:rPr lang="en-US" altLang="zh-TW" dirty="0" smtClean="0"/>
              <a:t>css6666@yahoo.com.tw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4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乙級軟體應用：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及</a:t>
            </a:r>
            <a:r>
              <a:rPr lang="en-US" altLang="zh-TW" dirty="0" smtClean="0"/>
              <a:t>Access</a:t>
            </a:r>
            <a:r>
              <a:rPr lang="zh-TW" altLang="en-US" dirty="0" smtClean="0"/>
              <a:t>的應用。</a:t>
            </a:r>
            <a:r>
              <a:rPr lang="zh-TW" altLang="en-US" dirty="0"/>
              <a:t>有</a:t>
            </a:r>
            <a:r>
              <a:rPr lang="en-US" altLang="zh-TW" dirty="0"/>
              <a:t>『</a:t>
            </a:r>
            <a:r>
              <a:rPr lang="zh-TW" altLang="en-US" dirty="0"/>
              <a:t>電腦概論</a:t>
            </a:r>
            <a:r>
              <a:rPr lang="en-US" altLang="zh-TW" dirty="0"/>
              <a:t>』 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應用軟體使用</a:t>
            </a:r>
            <a:r>
              <a:rPr lang="en-US" altLang="zh-TW" dirty="0"/>
              <a:t>』 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系統軟體使用</a:t>
            </a:r>
            <a:r>
              <a:rPr lang="en-US" altLang="zh-TW" dirty="0"/>
              <a:t>』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資訊安全</a:t>
            </a:r>
            <a:r>
              <a:rPr lang="en-US" altLang="zh-TW" dirty="0"/>
              <a:t>』</a:t>
            </a:r>
            <a:r>
              <a:rPr lang="zh-TW" altLang="en-US" dirty="0"/>
              <a:t>及</a:t>
            </a:r>
            <a:r>
              <a:rPr lang="en-US" altLang="zh-TW" dirty="0"/>
              <a:t>『</a:t>
            </a:r>
            <a:r>
              <a:rPr lang="zh-TW" altLang="en-US" dirty="0"/>
              <a:t>職業道德</a:t>
            </a:r>
            <a:r>
              <a:rPr lang="en-US" altLang="zh-TW" dirty="0"/>
              <a:t>』</a:t>
            </a:r>
            <a:r>
              <a:rPr lang="zh-TW" altLang="en-US" dirty="0"/>
              <a:t>等五項。</a:t>
            </a:r>
            <a:endParaRPr lang="en-US" altLang="zh-TW" dirty="0" smtClean="0"/>
          </a:p>
          <a:p>
            <a:r>
              <a:rPr lang="zh-TW" altLang="en-US" dirty="0" smtClean="0"/>
              <a:t>選擇題</a:t>
            </a:r>
            <a:endParaRPr lang="en-US" altLang="zh-TW" dirty="0" smtClean="0"/>
          </a:p>
          <a:p>
            <a:r>
              <a:rPr lang="zh-TW" altLang="en-US" dirty="0" smtClean="0"/>
              <a:t>操作題依評分表評分，六題組抽一個考。</a:t>
            </a:r>
            <a:endParaRPr lang="en-US" altLang="zh-TW" dirty="0" smtClean="0"/>
          </a:p>
          <a:p>
            <a:r>
              <a:rPr lang="zh-TW" altLang="en-US" dirty="0"/>
              <a:t>升學加分有幫助</a:t>
            </a:r>
          </a:p>
          <a:p>
            <a:r>
              <a:rPr lang="zh-TW" altLang="en-US" dirty="0"/>
              <a:t>部份學校可抵學分</a:t>
            </a:r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國家技能檢定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719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乙級硬體裝修：</a:t>
            </a:r>
            <a:r>
              <a:rPr lang="zh-TW" altLang="en-US" dirty="0"/>
              <a:t>乙級為具備能作微電腦及週邊設備之故障測試、判斷和維修，亦能控制和應用微電腦週邊設備之介面的能力。</a:t>
            </a:r>
            <a:endParaRPr lang="en-US" altLang="zh-TW" dirty="0" smtClean="0"/>
          </a:p>
          <a:p>
            <a:r>
              <a:rPr lang="zh-TW" altLang="en-US" dirty="0" smtClean="0"/>
              <a:t>選擇題</a:t>
            </a:r>
            <a:endParaRPr lang="en-US" altLang="zh-TW" dirty="0" smtClean="0"/>
          </a:p>
          <a:p>
            <a:r>
              <a:rPr lang="zh-TW" altLang="en-US" dirty="0" smtClean="0"/>
              <a:t>操作題依評分表評分，十二個題組抽二個，分二站考</a:t>
            </a:r>
            <a:endParaRPr lang="en-US" altLang="zh-TW" dirty="0" smtClean="0"/>
          </a:p>
          <a:p>
            <a:r>
              <a:rPr lang="zh-TW" altLang="en-US" dirty="0" smtClean="0"/>
              <a:t>升學加分有幫助</a:t>
            </a:r>
            <a:endParaRPr lang="en-US" altLang="zh-TW" dirty="0"/>
          </a:p>
          <a:p>
            <a:r>
              <a:rPr lang="zh-TW" altLang="en-US" dirty="0"/>
              <a:t>部份學校可抵學分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國家技能檢定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90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595749"/>
              </p:ext>
            </p:extLst>
          </p:nvPr>
        </p:nvGraphicFramePr>
        <p:xfrm>
          <a:off x="251520" y="968334"/>
          <a:ext cx="8712967" cy="5896562"/>
        </p:xfrm>
        <a:graphic>
          <a:graphicData uri="http://schemas.openxmlformats.org/drawingml/2006/table">
            <a:tbl>
              <a:tblPr/>
              <a:tblGrid>
                <a:gridCol w="504055"/>
                <a:gridCol w="3608322"/>
                <a:gridCol w="1216214"/>
                <a:gridCol w="3384376"/>
              </a:tblGrid>
              <a:tr h="49204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序號</a:t>
                      </a:r>
                    </a:p>
                  </a:txBody>
                  <a:tcPr marL="0" marR="0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AB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類別名稱</a:t>
                      </a:r>
                    </a:p>
                  </a:txBody>
                  <a:tcPr marL="0" marR="0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AB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類別代號</a:t>
                      </a:r>
                    </a:p>
                  </a:txBody>
                  <a:tcPr marL="0" marR="0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AB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/>
                        <a:t>認證項目</a:t>
                      </a:r>
                    </a:p>
                  </a:txBody>
                  <a:tcPr marL="0" marR="0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ABA0"/>
                    </a:solidFill>
                  </a:tcPr>
                </a:tc>
              </a:tr>
              <a:tr h="5415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dirty="0"/>
                        <a:t>一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辦公軟體應用類（</a:t>
                      </a:r>
                      <a:r>
                        <a:rPr lang="en-US" dirty="0"/>
                        <a:t>Office Application）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TQC-OA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TW" dirty="0"/>
                        <a:t>Word</a:t>
                      </a:r>
                      <a:r>
                        <a:rPr lang="zh-TW" altLang="en-US" dirty="0"/>
                        <a:t>、</a:t>
                      </a:r>
                      <a:r>
                        <a:rPr lang="en-US" altLang="zh-TW" dirty="0"/>
                        <a:t>Excel</a:t>
                      </a:r>
                      <a:r>
                        <a:rPr lang="zh-TW" altLang="en-US" dirty="0"/>
                        <a:t>、</a:t>
                      </a:r>
                      <a:r>
                        <a:rPr lang="en-US" altLang="zh-TW" dirty="0"/>
                        <a:t>PowerPoint</a:t>
                      </a:r>
                      <a:r>
                        <a:rPr lang="zh-TW" altLang="en-US" dirty="0"/>
                        <a:t>、中文輸入、英文輸入、數字輸入、電腦會計、</a:t>
                      </a:r>
                      <a:r>
                        <a:rPr lang="en-US" altLang="zh-TW" dirty="0"/>
                        <a:t>I.E.</a:t>
                      </a:r>
                      <a:r>
                        <a:rPr lang="zh-TW" altLang="en-US" dirty="0"/>
                        <a:t>、日文輸入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二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作業系統類（</a:t>
                      </a:r>
                      <a:r>
                        <a:rPr lang="en-US" dirty="0"/>
                        <a:t>Operation System）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TQC-OS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 err="1"/>
                        <a:t>Windows、LINUX</a:t>
                      </a:r>
                      <a:endParaRPr lang="en-US" dirty="0"/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dirty="0"/>
                        <a:t>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資料庫應用類（</a:t>
                      </a:r>
                      <a:r>
                        <a:rPr lang="en-US" dirty="0"/>
                        <a:t>Database Application）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TQC-DA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 err="1"/>
                        <a:t>Access、SQL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Server、MySQL</a:t>
                      </a:r>
                      <a:endParaRPr lang="en-US" dirty="0"/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四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程式設計類（</a:t>
                      </a:r>
                      <a:r>
                        <a:rPr lang="en-US" dirty="0"/>
                        <a:t>Programming Design）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TQC-PD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TW" dirty="0"/>
                        <a:t>VB</a:t>
                      </a:r>
                      <a:r>
                        <a:rPr lang="zh-TW" altLang="en-US" dirty="0"/>
                        <a:t>程式設計、</a:t>
                      </a:r>
                      <a:r>
                        <a:rPr lang="en-US" altLang="zh-TW" dirty="0"/>
                        <a:t>VB</a:t>
                      </a:r>
                      <a:r>
                        <a:rPr lang="zh-TW" altLang="en-US" dirty="0"/>
                        <a:t>軟體開發、</a:t>
                      </a:r>
                      <a:r>
                        <a:rPr lang="en-US" altLang="zh-TW" dirty="0"/>
                        <a:t>JAVA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 dirty="0"/>
                        <a:t>五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工程製圖類（</a:t>
                      </a:r>
                      <a:r>
                        <a:rPr lang="en-US" dirty="0"/>
                        <a:t>CAD Application）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TQC-CA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/>
                        <a:t>CAD 2D、CAD 3D、 Pro/E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415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六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/>
                        <a:t>網頁設計類（</a:t>
                      </a:r>
                      <a:r>
                        <a:rPr lang="en-US" altLang="zh-TW"/>
                        <a:t>Web Design</a:t>
                      </a:r>
                      <a:r>
                        <a:rPr lang="zh-TW" altLang="en-US"/>
                        <a:t>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/>
                        <a:t>TQC-WD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 err="1"/>
                        <a:t>FrontPage、HTML、ASP、ASP.NET、JavaScript、DreamWeaver、PHP</a:t>
                      </a:r>
                      <a:endParaRPr lang="en-US" dirty="0"/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七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影像處理類（</a:t>
                      </a:r>
                      <a:r>
                        <a:rPr lang="en-US" dirty="0"/>
                        <a:t>Image Process）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TQC-IP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 err="1"/>
                        <a:t>PhotoImpact、Photoshop</a:t>
                      </a:r>
                      <a:endParaRPr lang="en-US" dirty="0"/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八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/>
                        <a:t>多媒體設計類（</a:t>
                      </a:r>
                      <a:r>
                        <a:rPr lang="en-US"/>
                        <a:t>Multimedia Design）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/>
                        <a:t>TQC-MD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dirty="0"/>
                        <a:t>Flash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</a:tr>
              <a:tr h="4641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zh-TW" altLang="en-US"/>
                        <a:t>九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專業知識類（</a:t>
                      </a:r>
                      <a:r>
                        <a:rPr lang="en-US" dirty="0"/>
                        <a:t>Domain </a:t>
                      </a:r>
                      <a:r>
                        <a:rPr lang="en-US" dirty="0" err="1"/>
                        <a:t>Knownow</a:t>
                      </a:r>
                      <a:r>
                        <a:rPr lang="en-US" dirty="0"/>
                        <a:t>）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/>
                        <a:t>TQC-DK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電子商務概論 、初級會計、專案管理概論</a:t>
                      </a:r>
                    </a:p>
                  </a:txBody>
                  <a:tcPr marL="9525" marR="9525" marT="19050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381"/>
            <a:ext cx="8229600" cy="1143000"/>
          </a:xfrm>
        </p:spPr>
        <p:txBody>
          <a:bodyPr/>
          <a:lstStyle/>
          <a:p>
            <a:r>
              <a:rPr lang="en-US" altLang="zh-TW" dirty="0"/>
              <a:t>TQC-</a:t>
            </a:r>
            <a:r>
              <a:rPr lang="zh-TW" altLang="en-US" dirty="0"/>
              <a:t>財團法人電腦技能基金會</a:t>
            </a:r>
          </a:p>
        </p:txBody>
      </p:sp>
    </p:spTree>
    <p:extLst>
      <p:ext uri="{BB962C8B-B14F-4D97-AF65-F5344CB8AC3E}">
        <p14:creationId xmlns:p14="http://schemas.microsoft.com/office/powerpoint/2010/main" val="1207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285436"/>
              </p:ext>
            </p:extLst>
          </p:nvPr>
        </p:nvGraphicFramePr>
        <p:xfrm>
          <a:off x="611560" y="908720"/>
          <a:ext cx="7992888" cy="5755396"/>
        </p:xfrm>
        <a:graphic>
          <a:graphicData uri="http://schemas.openxmlformats.org/drawingml/2006/table">
            <a:tbl>
              <a:tblPr/>
              <a:tblGrid>
                <a:gridCol w="1224136"/>
                <a:gridCol w="3600400"/>
                <a:gridCol w="3168352"/>
              </a:tblGrid>
              <a:tr h="760603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/>
                        <a:t>視</a:t>
                      </a:r>
                      <a:r>
                        <a:rPr lang="zh-TW" altLang="en-US" sz="2400" dirty="0"/>
                        <a:t/>
                      </a:r>
                      <a:br>
                        <a:rPr lang="zh-TW" altLang="en-US" sz="2400" dirty="0"/>
                      </a:br>
                      <a:r>
                        <a:rPr lang="zh-TW" altLang="en-US" sz="2400" dirty="0"/>
                        <a:t>傳</a:t>
                      </a:r>
                      <a:br>
                        <a:rPr lang="zh-TW" altLang="en-US" sz="2400" dirty="0"/>
                      </a:br>
                      <a:r>
                        <a:rPr lang="zh-TW" altLang="en-US" sz="2400" dirty="0"/>
                        <a:t>設</a:t>
                      </a:r>
                      <a:br>
                        <a:rPr lang="zh-TW" altLang="en-US" sz="2400" dirty="0"/>
                      </a:br>
                      <a:r>
                        <a:rPr lang="zh-TW" altLang="en-US" sz="2400" dirty="0"/>
                        <a:t>計</a:t>
                      </a:r>
                      <a:br>
                        <a:rPr lang="zh-TW" altLang="en-US" sz="2400" dirty="0"/>
                      </a:br>
                      <a:r>
                        <a:rPr lang="zh-TW" altLang="en-US" sz="2400" dirty="0"/>
                        <a:t>領</a:t>
                      </a:r>
                      <a:br>
                        <a:rPr lang="zh-TW" altLang="en-US" sz="2400" dirty="0"/>
                      </a:br>
                      <a:r>
                        <a:rPr lang="zh-TW" altLang="en-US" sz="2400" dirty="0"/>
                        <a:t>域</a:t>
                      </a:r>
                    </a:p>
                  </a:txBody>
                  <a:tcPr marL="18827" marR="18827" marT="12551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A2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/>
                        <a:t>TQC</a:t>
                      </a:r>
                      <a:r>
                        <a:rPr lang="zh-TW" altLang="en-US" dirty="0"/>
                        <a:t>＋ 平面設計專業人員</a:t>
                      </a:r>
                    </a:p>
                  </a:txBody>
                  <a:tcPr marL="18827" marR="18827" marT="18827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電腦繪圖概論與數位色彩配色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2"/>
                        </a:rPr>
                        <a:t>PDC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3"/>
                        </a:rPr>
                        <a:t>PIL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影像處理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4"/>
                        </a:rPr>
                        <a:t>PPC</a:t>
                      </a:r>
                      <a:r>
                        <a:rPr lang="en-US" altLang="zh-TW" dirty="0"/>
                        <a:t>)</a:t>
                      </a:r>
                    </a:p>
                  </a:txBody>
                  <a:tcPr marL="18827" marR="18827" marT="18827" marB="18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</a:tr>
              <a:tr h="9413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/>
                        <a:t>TQC</a:t>
                      </a:r>
                      <a:r>
                        <a:rPr lang="zh-TW" altLang="en-US" dirty="0"/>
                        <a:t>＋ </a:t>
                      </a:r>
                      <a:r>
                        <a:rPr lang="en-US" altLang="zh-TW" dirty="0"/>
                        <a:t>Flash</a:t>
                      </a:r>
                      <a:r>
                        <a:rPr lang="zh-TW" altLang="en-US" dirty="0"/>
                        <a:t>動畫設計專業人員</a:t>
                      </a:r>
                    </a:p>
                  </a:txBody>
                  <a:tcPr marL="18827" marR="18827" marT="18827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電腦繪圖概論與數位色彩配色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2"/>
                        </a:rPr>
                        <a:t>PDC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3"/>
                        </a:rPr>
                        <a:t>PIL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altLang="zh-TW" dirty="0"/>
                        <a:t>Flash</a:t>
                      </a:r>
                      <a:r>
                        <a:rPr lang="zh-TW" altLang="en-US" dirty="0"/>
                        <a:t>動畫設計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5"/>
                        </a:rPr>
                        <a:t>PFL</a:t>
                      </a:r>
                      <a:r>
                        <a:rPr lang="en-US" altLang="zh-TW" dirty="0"/>
                        <a:t>)</a:t>
                      </a:r>
                    </a:p>
                  </a:txBody>
                  <a:tcPr marL="18827" marR="18827" marT="18827" marB="18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606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/>
                        <a:t>TQC</a:t>
                      </a:r>
                      <a:r>
                        <a:rPr lang="zh-TW" altLang="en-US" dirty="0"/>
                        <a:t>＋ 網頁設計專業人員</a:t>
                      </a:r>
                    </a:p>
                  </a:txBody>
                  <a:tcPr marL="18827" marR="18827" marT="18827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電腦繪圖概論與數位色彩配色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2"/>
                        </a:rPr>
                        <a:t>PDC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網頁設計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6"/>
                        </a:rPr>
                        <a:t>PDW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影像處理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4"/>
                        </a:rPr>
                        <a:t>PPC</a:t>
                      </a:r>
                      <a:r>
                        <a:rPr lang="en-US" altLang="zh-TW" dirty="0"/>
                        <a:t>)</a:t>
                      </a:r>
                    </a:p>
                  </a:txBody>
                  <a:tcPr marL="18827" marR="18827" marT="18827" marB="18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</a:tr>
              <a:tr h="11220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/>
                        <a:t>TQC</a:t>
                      </a:r>
                      <a:r>
                        <a:rPr lang="zh-TW" altLang="en-US" dirty="0"/>
                        <a:t>＋ 多媒體網頁設計專業人員</a:t>
                      </a:r>
                    </a:p>
                  </a:txBody>
                  <a:tcPr marL="18827" marR="18827" marT="18827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電腦繪圖概論與數位色彩配色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2"/>
                        </a:rPr>
                        <a:t>PDC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網頁設計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6"/>
                        </a:rPr>
                        <a:t>PDW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altLang="zh-TW" dirty="0"/>
                        <a:t>Flash</a:t>
                      </a:r>
                      <a:r>
                        <a:rPr lang="zh-TW" altLang="en-US" dirty="0"/>
                        <a:t>動畫設計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5"/>
                        </a:rPr>
                        <a:t>PFL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影像處理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4"/>
                        </a:rPr>
                        <a:t>PPC</a:t>
                      </a:r>
                      <a:r>
                        <a:rPr lang="en-US" altLang="zh-TW" dirty="0"/>
                        <a:t>)</a:t>
                      </a:r>
                    </a:p>
                  </a:txBody>
                  <a:tcPr marL="18827" marR="18827" marT="18827" marB="18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9413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/>
                        <a:t>TQC</a:t>
                      </a:r>
                      <a:r>
                        <a:rPr lang="zh-TW" altLang="en-US"/>
                        <a:t>＋ 數位出版美術編輯專業人員</a:t>
                      </a:r>
                    </a:p>
                  </a:txBody>
                  <a:tcPr marL="18827" marR="18827" marT="18827" marB="18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數位媒體出版 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開發中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編排設計 </a:t>
                      </a: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hlinkClick r:id="rId7"/>
                        </a:rPr>
                        <a:t>PID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zh-TW" altLang="en-US" dirty="0"/>
                        <a:t>媒體匯流與應用 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開發中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 marL="18827" marR="18827" marT="18827" marB="18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3EA"/>
                    </a:solidFill>
                  </a:tcPr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TQC-</a:t>
            </a:r>
            <a:r>
              <a:rPr lang="zh-TW" altLang="en-US" dirty="0"/>
              <a:t>財團法人電腦技能基金會</a:t>
            </a:r>
          </a:p>
        </p:txBody>
      </p:sp>
    </p:spTree>
    <p:extLst>
      <p:ext uri="{BB962C8B-B14F-4D97-AF65-F5344CB8AC3E}">
        <p14:creationId xmlns:p14="http://schemas.microsoft.com/office/powerpoint/2010/main" val="3839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>
                <a:hlinkClick r:id="rId2"/>
              </a:rPr>
              <a:t>http://www.lpi.org/</a:t>
            </a:r>
            <a:endParaRPr lang="en-US" altLang="zh-TW" dirty="0" smtClean="0"/>
          </a:p>
          <a:p>
            <a:r>
              <a:rPr lang="en-US" altLang="zh-TW" dirty="0"/>
              <a:t>LPI</a:t>
            </a:r>
            <a:r>
              <a:rPr lang="zh-TW" altLang="en-US" dirty="0"/>
              <a:t>的考試技術和內容並不受限於哪家廠商 </a:t>
            </a:r>
            <a:r>
              <a:rPr lang="en-US" altLang="zh-TW" dirty="0"/>
              <a:t>(</a:t>
            </a:r>
            <a:r>
              <a:rPr lang="zh-TW" altLang="en-US" dirty="0"/>
              <a:t>例如：</a:t>
            </a:r>
            <a:r>
              <a:rPr lang="en-US" altLang="zh-TW" dirty="0" err="1"/>
              <a:t>RedHat</a:t>
            </a:r>
            <a:r>
              <a:rPr lang="en-US" altLang="zh-TW" dirty="0"/>
              <a:t>, SUSE, </a:t>
            </a:r>
            <a:r>
              <a:rPr lang="en-US" altLang="zh-TW" dirty="0" err="1"/>
              <a:t>Debian</a:t>
            </a:r>
            <a:r>
              <a:rPr lang="zh-TW" altLang="en-US" dirty="0"/>
              <a:t>等</a:t>
            </a:r>
            <a:r>
              <a:rPr lang="en-US" altLang="zh-TW" dirty="0"/>
              <a:t>) </a:t>
            </a:r>
            <a:r>
              <a:rPr lang="zh-TW" altLang="en-US" dirty="0"/>
              <a:t>的操作環境，而是測驗受測者對於整個</a:t>
            </a:r>
            <a:r>
              <a:rPr lang="en-US" altLang="zh-TW" dirty="0"/>
              <a:t>Linux</a:t>
            </a:r>
            <a:r>
              <a:rPr lang="zh-TW" altLang="en-US" dirty="0"/>
              <a:t>架構的熟練度、了解度、以及應用程度等。因此，只要取得</a:t>
            </a:r>
            <a:r>
              <a:rPr lang="en-US" altLang="zh-TW" dirty="0"/>
              <a:t>LPI</a:t>
            </a:r>
            <a:r>
              <a:rPr lang="zh-TW" altLang="en-US" dirty="0"/>
              <a:t>證照，就可以證明取得認證的您，對於</a:t>
            </a:r>
            <a:r>
              <a:rPr lang="en-US" altLang="zh-TW" dirty="0"/>
              <a:t>Linux</a:t>
            </a:r>
            <a:r>
              <a:rPr lang="zh-TW" altLang="en-US" dirty="0"/>
              <a:t>系統有相當程度的了解。</a:t>
            </a:r>
            <a:r>
              <a:rPr lang="en-US" altLang="zh-TW" dirty="0" err="1"/>
              <a:t>lt;brgt</a:t>
            </a:r>
            <a:r>
              <a:rPr lang="en-US" altLang="zh-TW" dirty="0"/>
              <a:t>;</a:t>
            </a:r>
            <a:r>
              <a:rPr lang="zh-TW" altLang="en-US" dirty="0"/>
              <a:t>目前</a:t>
            </a:r>
            <a:r>
              <a:rPr lang="en-US" altLang="zh-TW" dirty="0"/>
              <a:t>LPI</a:t>
            </a:r>
            <a:r>
              <a:rPr lang="zh-TW" altLang="en-US" dirty="0"/>
              <a:t>的考試分為三個等級，</a:t>
            </a:r>
            <a:r>
              <a:rPr lang="en-US" altLang="zh-TW" dirty="0"/>
              <a:t>Level 1</a:t>
            </a:r>
            <a:r>
              <a:rPr lang="zh-TW" altLang="en-US" dirty="0"/>
              <a:t>、</a:t>
            </a:r>
            <a:r>
              <a:rPr lang="en-US" altLang="zh-TW" dirty="0"/>
              <a:t>Level 2</a:t>
            </a:r>
            <a:r>
              <a:rPr lang="zh-TW" altLang="en-US" dirty="0"/>
              <a:t>以及</a:t>
            </a:r>
            <a:r>
              <a:rPr lang="en-US" altLang="zh-TW" dirty="0"/>
              <a:t>Level 3 </a:t>
            </a:r>
            <a:r>
              <a:rPr lang="zh-TW" altLang="en-US" dirty="0"/>
              <a:t>。</a:t>
            </a:r>
            <a:r>
              <a:rPr lang="en-US" altLang="zh-TW" dirty="0" err="1"/>
              <a:t>lt;brgt;LPIC</a:t>
            </a:r>
            <a:r>
              <a:rPr lang="en-US" altLang="zh-TW" dirty="0"/>
              <a:t>(Linux Professional Institute Certification (LPIC) ) Level1</a:t>
            </a:r>
            <a:r>
              <a:rPr lang="zh-TW" altLang="en-US" dirty="0"/>
              <a:t>所需具備的知識：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/>
              <a:t>1.</a:t>
            </a:r>
            <a:r>
              <a:rPr lang="zh-TW" altLang="en-US" dirty="0"/>
              <a:t>熟悉 </a:t>
            </a:r>
            <a:r>
              <a:rPr lang="en-US" altLang="zh-TW" dirty="0"/>
              <a:t>Unix </a:t>
            </a:r>
            <a:r>
              <a:rPr lang="zh-TW" altLang="en-US" dirty="0"/>
              <a:t>指令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/>
              <a:t>2.</a:t>
            </a:r>
            <a:r>
              <a:rPr lang="zh-TW" altLang="en-US" dirty="0"/>
              <a:t>系統管理（帳號及群組的管理、權限的管理、系統備份、復原、關機及重新開機）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/>
              <a:t>3.</a:t>
            </a:r>
            <a:r>
              <a:rPr lang="zh-TW" altLang="en-US" dirty="0"/>
              <a:t>能夠安裝及設定</a:t>
            </a:r>
            <a:r>
              <a:rPr lang="en-US" altLang="zh-TW" dirty="0"/>
              <a:t>Linux</a:t>
            </a:r>
            <a:r>
              <a:rPr lang="zh-TW" altLang="en-US" dirty="0"/>
              <a:t>工作站（包括 </a:t>
            </a:r>
            <a:r>
              <a:rPr lang="en-US" altLang="zh-TW" dirty="0"/>
              <a:t>X-Window</a:t>
            </a:r>
            <a:r>
              <a:rPr lang="zh-TW" altLang="en-US" dirty="0"/>
              <a:t>），並可以透過</a:t>
            </a:r>
            <a:r>
              <a:rPr lang="en-US" altLang="zh-TW" dirty="0"/>
              <a:t>LAN</a:t>
            </a:r>
            <a:r>
              <a:rPr lang="zh-TW" altLang="en-US" dirty="0"/>
              <a:t>或</a:t>
            </a:r>
            <a:r>
              <a:rPr lang="en-US" altLang="zh-TW" dirty="0"/>
              <a:t>Modem </a:t>
            </a:r>
            <a:r>
              <a:rPr lang="zh-TW" altLang="en-US" dirty="0"/>
              <a:t>連上網路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LPIC Level 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LPIC(Linux </a:t>
            </a:r>
            <a:r>
              <a:rPr lang="en-US" altLang="zh-TW" dirty="0"/>
              <a:t>Professional Institute Certification (LPIC) ) Level2</a:t>
            </a:r>
            <a:r>
              <a:rPr lang="zh-TW" altLang="en-US" dirty="0"/>
              <a:t>所需具備的知識：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/>
              <a:t>1.</a:t>
            </a:r>
            <a:r>
              <a:rPr lang="zh-TW" altLang="en-US" dirty="0"/>
              <a:t>循線解決相關問題、利用 </a:t>
            </a:r>
            <a:r>
              <a:rPr lang="en-US" altLang="zh-TW" dirty="0" err="1"/>
              <a:t>sh</a:t>
            </a:r>
            <a:r>
              <a:rPr lang="en-US" altLang="zh-TW" dirty="0"/>
              <a:t> </a:t>
            </a:r>
            <a:r>
              <a:rPr lang="zh-TW" altLang="en-US" dirty="0"/>
              <a:t>和 </a:t>
            </a:r>
            <a:r>
              <a:rPr lang="en-US" altLang="zh-TW" dirty="0" err="1"/>
              <a:t>sed</a:t>
            </a:r>
            <a:r>
              <a:rPr lang="en-US" altLang="zh-TW" dirty="0"/>
              <a:t> </a:t>
            </a:r>
            <a:r>
              <a:rPr lang="zh-TW" altLang="en-US" dirty="0"/>
              <a:t>撰寫 </a:t>
            </a:r>
            <a:r>
              <a:rPr lang="en-US" altLang="zh-TW" dirty="0"/>
              <a:t>Shell Script</a:t>
            </a:r>
            <a:r>
              <a:rPr lang="zh-TW" altLang="en-US" dirty="0"/>
              <a:t>、了解進階網路管理 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/>
              <a:t>2.</a:t>
            </a:r>
            <a:r>
              <a:rPr lang="zh-TW" altLang="en-US" dirty="0"/>
              <a:t>監控工作行程（</a:t>
            </a:r>
            <a:r>
              <a:rPr lang="en-US" altLang="zh-TW" dirty="0"/>
              <a:t>process</a:t>
            </a:r>
            <a:r>
              <a:rPr lang="zh-TW" altLang="en-US" dirty="0"/>
              <a:t>）、紀錄檔、開機順序、</a:t>
            </a:r>
            <a:r>
              <a:rPr lang="en-US" altLang="zh-TW" dirty="0"/>
              <a:t>Linux </a:t>
            </a:r>
            <a:r>
              <a:rPr lang="zh-TW" altLang="en-US" dirty="0"/>
              <a:t>核心的最佳化、解決不同版本的函式庫問題，並提供修正檔及除錯檔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有效期間</a:t>
            </a:r>
            <a:r>
              <a:rPr lang="en-US" altLang="zh-TW" dirty="0"/>
              <a:t>5</a:t>
            </a:r>
            <a:r>
              <a:rPr lang="zh-TW" altLang="en-US" dirty="0"/>
              <a:t>年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LPIC Level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02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LPIC(Linux </a:t>
            </a:r>
            <a:r>
              <a:rPr lang="en-US" altLang="zh-TW" dirty="0"/>
              <a:t>Professional Institute Certification (LPIC) ) Level3</a:t>
            </a:r>
            <a:r>
              <a:rPr lang="zh-TW" altLang="en-US" dirty="0"/>
              <a:t>所需具備的知識：</a:t>
            </a:r>
            <a:r>
              <a:rPr lang="en-US" altLang="zh-TW" dirty="0"/>
              <a:t>lt;brgt;1.</a:t>
            </a:r>
            <a:r>
              <a:rPr lang="zh-TW" altLang="en-US" dirty="0"/>
              <a:t>設計及建置 </a:t>
            </a:r>
            <a:r>
              <a:rPr lang="en-US" altLang="zh-TW" dirty="0"/>
              <a:t>Linux </a:t>
            </a:r>
            <a:r>
              <a:rPr lang="zh-TW" altLang="en-US" dirty="0"/>
              <a:t>解決方案，適用於大型企業或多台伺服器，負載較大的網站。</a:t>
            </a:r>
            <a:r>
              <a:rPr lang="en-US" altLang="zh-TW" dirty="0"/>
              <a:t>lt;brgt;2.</a:t>
            </a:r>
            <a:r>
              <a:rPr lang="zh-TW" altLang="en-US" dirty="0"/>
              <a:t>在有預算限制的情況下規劃一個專案。</a:t>
            </a:r>
            <a:r>
              <a:rPr lang="en-US" altLang="zh-TW" dirty="0"/>
              <a:t>lt;brgt;3.</a:t>
            </a:r>
            <a:r>
              <a:rPr lang="zh-TW" altLang="en-US" dirty="0"/>
              <a:t>提供進階系統管理的諮詢服務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有效</a:t>
            </a:r>
            <a:r>
              <a:rPr lang="zh-TW" altLang="en-US" dirty="0" smtClean="0"/>
              <a:t>期間</a:t>
            </a:r>
            <a:r>
              <a:rPr lang="en-US" altLang="zh-TW" dirty="0" smtClean="0"/>
              <a:t>5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zh-TW" b="1" dirty="0"/>
              <a:t>LPIC Level 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640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/>
              <a:t>Microsoft Windows® </a:t>
            </a:r>
            <a:r>
              <a:rPr lang="en-US" altLang="zh-TW" dirty="0" smtClean="0"/>
              <a:t>2000 </a:t>
            </a:r>
            <a:r>
              <a:rPr lang="zh-TW" altLang="en-US" dirty="0"/>
              <a:t>系列的 微軟認證系統工程師 </a:t>
            </a:r>
            <a:r>
              <a:rPr lang="en-US" altLang="zh-TW" dirty="0"/>
              <a:t>(MCSE) </a:t>
            </a:r>
            <a:r>
              <a:rPr lang="zh-TW" altLang="en-US" dirty="0"/>
              <a:t>投考人必須通過五項核心考試及兩項自選考試，</a:t>
            </a:r>
            <a:r>
              <a:rPr lang="en-US" altLang="zh-TW" dirty="0"/>
              <a:t>MCSE on Windows 2000 </a:t>
            </a:r>
            <a:r>
              <a:rPr lang="zh-TW" altLang="en-US" dirty="0"/>
              <a:t>投考人可以選擇完成四項 </a:t>
            </a:r>
            <a:r>
              <a:rPr lang="en-US" altLang="zh-TW" dirty="0"/>
              <a:t>Windows 2000 </a:t>
            </a:r>
            <a:r>
              <a:rPr lang="zh-TW" altLang="en-US" dirty="0"/>
              <a:t>或四項 </a:t>
            </a:r>
            <a:r>
              <a:rPr lang="en-US" altLang="zh-TW" dirty="0"/>
              <a:t>Windows XP Professional/Windows .NET Server </a:t>
            </a:r>
            <a:r>
              <a:rPr lang="zh-TW" altLang="en-US" dirty="0"/>
              <a:t>考試，或是這兩大類加起來共四項的核心作業系統考試，來取得認證。此外，也必須通過一項核心設計考試。詳細考試科目請見</a:t>
            </a:r>
            <a:r>
              <a:rPr lang="en-US" altLang="zh-TW" dirty="0"/>
              <a:t>http://www.104learn.com.tw/00/cert_mcse.htm </a:t>
            </a:r>
            <a:br>
              <a:rPr lang="en-US" altLang="zh-TW" dirty="0"/>
            </a:br>
            <a:r>
              <a:rPr lang="en-US" altLang="zh-TW" dirty="0"/>
              <a:t>1.70-210—</a:t>
            </a:r>
            <a:r>
              <a:rPr lang="zh-TW" altLang="en-US" dirty="0"/>
              <a:t>安裝、設定及管理 </a:t>
            </a:r>
            <a:r>
              <a:rPr lang="en-US" altLang="zh-TW" dirty="0"/>
              <a:t>Microsoft Windows </a:t>
            </a:r>
            <a:r>
              <a:rPr lang="en-US" altLang="zh-TW" dirty="0" smtClean="0"/>
              <a:t>2000 Professional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2.70-215—</a:t>
            </a:r>
            <a:r>
              <a:rPr lang="zh-TW" altLang="en-US" dirty="0"/>
              <a:t>安裝、設定及管理 </a:t>
            </a:r>
            <a:r>
              <a:rPr lang="en-US" altLang="zh-TW" dirty="0"/>
              <a:t>Microsoft Windows 2000 Server</a:t>
            </a:r>
            <a:br>
              <a:rPr lang="en-US" altLang="zh-TW" dirty="0"/>
            </a:br>
            <a:r>
              <a:rPr lang="en-US" altLang="zh-TW" dirty="0"/>
              <a:t>3.70-216—</a:t>
            </a:r>
            <a:r>
              <a:rPr lang="zh-TW" altLang="en-US" dirty="0"/>
              <a:t>實際架設及管理 </a:t>
            </a:r>
            <a:r>
              <a:rPr lang="en-US" altLang="zh-TW" dirty="0"/>
              <a:t>Microsoft Windows 2000 </a:t>
            </a:r>
            <a:r>
              <a:rPr lang="zh-TW" altLang="en-US" dirty="0"/>
              <a:t>網路基礎架構</a:t>
            </a:r>
            <a:br>
              <a:rPr lang="zh-TW" altLang="en-US" dirty="0"/>
            </a:br>
            <a:r>
              <a:rPr lang="en-US" altLang="zh-TW" dirty="0"/>
              <a:t>4.70-217—</a:t>
            </a:r>
            <a:r>
              <a:rPr lang="zh-TW" altLang="en-US" dirty="0"/>
              <a:t>實際架設及管理 </a:t>
            </a:r>
            <a:r>
              <a:rPr lang="en-US" altLang="zh-TW" dirty="0"/>
              <a:t>Microsoft Windows 2000 </a:t>
            </a:r>
            <a:r>
              <a:rPr lang="zh-TW" altLang="en-US" dirty="0"/>
              <a:t>目錄服務基礎架構</a:t>
            </a:r>
            <a:br>
              <a:rPr lang="zh-TW" altLang="en-US" dirty="0"/>
            </a:br>
            <a:r>
              <a:rPr lang="en-US" altLang="zh-TW" dirty="0"/>
              <a:t>5.70-219—</a:t>
            </a:r>
            <a:r>
              <a:rPr lang="zh-TW" altLang="en-US" dirty="0"/>
              <a:t>設計 </a:t>
            </a:r>
            <a:r>
              <a:rPr lang="en-US" altLang="zh-TW" dirty="0"/>
              <a:t>Microsoft Windows 2000 </a:t>
            </a:r>
            <a:r>
              <a:rPr lang="zh-TW" altLang="en-US" dirty="0"/>
              <a:t>目錄服務基礎架構</a:t>
            </a:r>
            <a:br>
              <a:rPr lang="zh-TW" altLang="en-US" dirty="0"/>
            </a:br>
            <a:r>
              <a:rPr lang="en-US" altLang="zh-TW" dirty="0"/>
              <a:t>6.70-220—</a:t>
            </a:r>
            <a:r>
              <a:rPr lang="zh-TW" altLang="en-US" dirty="0"/>
              <a:t>設計 </a:t>
            </a:r>
            <a:r>
              <a:rPr lang="en-US" altLang="zh-TW" dirty="0"/>
              <a:t>Microsoft Windows 2000 </a:t>
            </a:r>
            <a:r>
              <a:rPr lang="zh-TW" altLang="en-US" dirty="0"/>
              <a:t>網路的安全性</a:t>
            </a:r>
            <a:br>
              <a:rPr lang="zh-TW" altLang="en-US" dirty="0"/>
            </a:br>
            <a:r>
              <a:rPr lang="en-US" altLang="zh-TW" dirty="0"/>
              <a:t>7.70-221—</a:t>
            </a:r>
            <a:r>
              <a:rPr lang="zh-TW" altLang="en-US" dirty="0"/>
              <a:t>設計 </a:t>
            </a:r>
            <a:r>
              <a:rPr lang="en-US" altLang="zh-TW" dirty="0"/>
              <a:t>Microsoft Windows 2000 </a:t>
            </a:r>
            <a:r>
              <a:rPr lang="zh-TW" altLang="en-US" dirty="0"/>
              <a:t>網路基礎架構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MCSE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48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Microsoft </a:t>
            </a:r>
            <a:r>
              <a:rPr lang="zh-TW" altLang="en-US" dirty="0"/>
              <a:t>認證專家 </a:t>
            </a:r>
            <a:r>
              <a:rPr lang="en-US" altLang="zh-TW" dirty="0"/>
              <a:t>(MCP) </a:t>
            </a:r>
            <a:r>
              <a:rPr lang="zh-TW" altLang="en-US" dirty="0"/>
              <a:t>投考人需要通過一項目前的 </a:t>
            </a:r>
            <a:r>
              <a:rPr lang="en-US" altLang="zh-TW" dirty="0"/>
              <a:t>Microsoft </a:t>
            </a:r>
            <a:r>
              <a:rPr lang="zh-TW" altLang="en-US" dirty="0"/>
              <a:t>認證考試。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MCP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59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1.70-210—Installing, Configuring, and Administering Microsoft Windows 2000 </a:t>
            </a:r>
            <a:r>
              <a:rPr lang="en-US" altLang="zh-TW" dirty="0" smtClean="0"/>
              <a:t>Professional</a:t>
            </a:r>
          </a:p>
          <a:p>
            <a:r>
              <a:rPr lang="en-US" altLang="zh-TW" dirty="0" smtClean="0"/>
              <a:t>2.70-215—Installing</a:t>
            </a:r>
            <a:r>
              <a:rPr lang="en-US" altLang="zh-TW" dirty="0"/>
              <a:t>, Configuring, and Administering Microsoft Windows 2000 </a:t>
            </a:r>
            <a:r>
              <a:rPr lang="en-US" altLang="zh-TW" dirty="0" smtClean="0"/>
              <a:t>Server</a:t>
            </a:r>
          </a:p>
          <a:p>
            <a:r>
              <a:rPr lang="en-US" altLang="zh-TW" dirty="0" smtClean="0"/>
              <a:t>3.70-218—Managing </a:t>
            </a:r>
            <a:r>
              <a:rPr lang="en-US" altLang="zh-TW" dirty="0"/>
              <a:t>a Microsoft Windows 2000 Network </a:t>
            </a:r>
            <a:r>
              <a:rPr lang="en-US" altLang="zh-TW" dirty="0" smtClean="0"/>
              <a:t>Environment</a:t>
            </a:r>
          </a:p>
          <a:p>
            <a:r>
              <a:rPr lang="en-US" altLang="zh-TW" dirty="0" smtClean="0"/>
              <a:t>4.70-216</a:t>
            </a:r>
            <a:r>
              <a:rPr lang="en-US" altLang="zh-TW" dirty="0"/>
              <a:t>: Implementing and Administering a Microsoft Windows 2000 Network Infrastructure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ffectLst/>
              </a:rPr>
              <a:t>MCSA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05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威智登資訊股份有限公司</a:t>
            </a:r>
            <a:r>
              <a:rPr lang="en-US" altLang="zh-TW" dirty="0" smtClean="0"/>
              <a:t>-</a:t>
            </a:r>
            <a:r>
              <a:rPr lang="zh-TW" altLang="en-US" dirty="0" smtClean="0"/>
              <a:t>工程師、講師</a:t>
            </a:r>
            <a:r>
              <a:rPr lang="en-US" altLang="zh-TW" dirty="0" smtClean="0"/>
              <a:t>2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r>
              <a:rPr lang="zh-TW" altLang="en-US" dirty="0" smtClean="0"/>
              <a:t>巨匠電腦三多分校工程師、專任講師</a:t>
            </a:r>
            <a:r>
              <a:rPr lang="en-US" altLang="zh-TW" dirty="0"/>
              <a:t>3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r>
              <a:rPr lang="zh-TW" altLang="en-US" dirty="0"/>
              <a:t>巨匠電腦三多</a:t>
            </a:r>
            <a:r>
              <a:rPr lang="zh-TW" altLang="en-US" dirty="0" smtClean="0"/>
              <a:t>分校兼任講師</a:t>
            </a:r>
            <a:r>
              <a:rPr lang="en-US" altLang="zh-TW" dirty="0" smtClean="0"/>
              <a:t>4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r>
              <a:rPr lang="zh-TW" altLang="en-US" dirty="0"/>
              <a:t>巨匠電腦小港分校專任講師</a:t>
            </a:r>
            <a:r>
              <a:rPr lang="en-US" altLang="zh-TW" dirty="0"/>
              <a:t>6</a:t>
            </a:r>
            <a:r>
              <a:rPr lang="zh-TW" altLang="en-US" dirty="0"/>
              <a:t>年</a:t>
            </a:r>
            <a:endParaRPr lang="en-US" altLang="zh-TW" dirty="0"/>
          </a:p>
          <a:p>
            <a:r>
              <a:rPr lang="zh-TW" altLang="en-US" dirty="0"/>
              <a:t>巨匠電腦小港</a:t>
            </a:r>
            <a:r>
              <a:rPr lang="zh-TW" altLang="en-US" dirty="0" smtClean="0"/>
              <a:t>分校兼任講師</a:t>
            </a:r>
            <a:r>
              <a:rPr lang="en-US" altLang="zh-TW" dirty="0" smtClean="0"/>
              <a:t>3</a:t>
            </a:r>
            <a:r>
              <a:rPr lang="zh-TW" altLang="en-US" dirty="0" smtClean="0"/>
              <a:t>年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47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/>
              <a:t>MCAD </a:t>
            </a:r>
            <a:r>
              <a:rPr lang="zh-TW" altLang="en-US" dirty="0"/>
              <a:t>應試者必須針對一個專業領域，通過兩項必考科目和一項選考科目。</a:t>
            </a:r>
            <a:br>
              <a:rPr lang="zh-TW" altLang="en-US" dirty="0"/>
            </a:br>
            <a:r>
              <a:rPr lang="en-US" altLang="zh-TW" dirty="0"/>
              <a:t>1.</a:t>
            </a:r>
            <a:r>
              <a:rPr lang="zh-TW" altLang="en-US" dirty="0"/>
              <a:t>必考科目：</a:t>
            </a:r>
            <a:r>
              <a:rPr lang="en-US" altLang="zh-TW" dirty="0"/>
              <a:t>Web </a:t>
            </a:r>
            <a:r>
              <a:rPr lang="zh-TW" altLang="en-US" dirty="0"/>
              <a:t>或 </a:t>
            </a:r>
            <a:r>
              <a:rPr lang="en-US" altLang="zh-TW" dirty="0"/>
              <a:t>Windows </a:t>
            </a:r>
            <a:r>
              <a:rPr lang="zh-TW" altLang="en-US" dirty="0"/>
              <a:t>應用程式開發 </a:t>
            </a:r>
            <a:r>
              <a:rPr lang="en-US" altLang="zh-TW" dirty="0"/>
              <a:t>(</a:t>
            </a:r>
            <a:r>
              <a:rPr lang="zh-TW" altLang="en-US" dirty="0"/>
              <a:t>需要 </a:t>
            </a:r>
            <a:r>
              <a:rPr lang="en-US" altLang="zh-TW" dirty="0"/>
              <a:t>1 </a:t>
            </a:r>
            <a:r>
              <a:rPr lang="zh-TW" altLang="en-US" dirty="0"/>
              <a:t>項考試</a:t>
            </a:r>
            <a:r>
              <a:rPr lang="en-US" altLang="zh-TW" dirty="0"/>
              <a:t>)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70–305</a:t>
            </a:r>
            <a:r>
              <a:rPr lang="zh-TW" altLang="en-US" dirty="0"/>
              <a:t>：使用 </a:t>
            </a:r>
            <a:r>
              <a:rPr lang="en-US" altLang="zh-TW" dirty="0"/>
              <a:t>Microsoft Visual Basic® .NET </a:t>
            </a:r>
            <a:r>
              <a:rPr lang="zh-TW" altLang="en-US" dirty="0"/>
              <a:t>和 </a:t>
            </a:r>
            <a:r>
              <a:rPr lang="en-US" altLang="zh-TW" dirty="0"/>
              <a:t>Microsoft Visual Studio® .NET </a:t>
            </a:r>
            <a:r>
              <a:rPr lang="zh-TW" altLang="en-US" dirty="0"/>
              <a:t>開發及實作 </a:t>
            </a:r>
            <a:r>
              <a:rPr lang="en-US" altLang="zh-TW" dirty="0"/>
              <a:t>Web </a:t>
            </a:r>
            <a:r>
              <a:rPr lang="zh-TW" altLang="en-US" dirty="0"/>
              <a:t>應用程式</a:t>
            </a:r>
            <a:br>
              <a:rPr lang="zh-TW" altLang="en-US" dirty="0"/>
            </a:br>
            <a:r>
              <a:rPr lang="en-US" altLang="zh-TW" dirty="0"/>
              <a:t>70–306</a:t>
            </a:r>
            <a:r>
              <a:rPr lang="zh-TW" altLang="en-US" dirty="0"/>
              <a:t>：使用 </a:t>
            </a:r>
            <a:r>
              <a:rPr lang="en-US" altLang="zh-TW" dirty="0"/>
              <a:t>Microsoft Visual Basic .NET </a:t>
            </a:r>
            <a:r>
              <a:rPr lang="zh-TW" altLang="en-US" dirty="0"/>
              <a:t>和 </a:t>
            </a:r>
            <a:r>
              <a:rPr lang="en-US" altLang="zh-TW" dirty="0"/>
              <a:t>Microsoft Visual Studio .NET </a:t>
            </a:r>
            <a:r>
              <a:rPr lang="zh-TW" altLang="en-US" dirty="0"/>
              <a:t>開發及實作以 </a:t>
            </a:r>
            <a:r>
              <a:rPr lang="en-US" altLang="zh-TW" dirty="0"/>
              <a:t>Windows </a:t>
            </a:r>
            <a:r>
              <a:rPr lang="zh-TW" altLang="en-US" dirty="0"/>
              <a:t>為主的應用程式</a:t>
            </a:r>
            <a:br>
              <a:rPr lang="zh-TW" altLang="en-US" dirty="0"/>
            </a:br>
            <a:r>
              <a:rPr lang="en-US" altLang="zh-TW" dirty="0"/>
              <a:t>70–315</a:t>
            </a:r>
            <a:r>
              <a:rPr lang="zh-TW" altLang="en-US" dirty="0"/>
              <a:t>：使用 </a:t>
            </a:r>
            <a:r>
              <a:rPr lang="en-US" altLang="zh-TW" dirty="0"/>
              <a:t>Microsoft Visual C</a:t>
            </a:r>
            <a:r>
              <a:rPr lang="zh-TW" altLang="en-US" dirty="0"/>
              <a:t>＃™ </a:t>
            </a:r>
            <a:r>
              <a:rPr lang="en-US" altLang="zh-TW" dirty="0"/>
              <a:t>.NET </a:t>
            </a:r>
            <a:r>
              <a:rPr lang="zh-TW" altLang="en-US" dirty="0"/>
              <a:t>和 </a:t>
            </a:r>
            <a:r>
              <a:rPr lang="en-US" altLang="zh-TW" dirty="0"/>
              <a:t>Microsoft Visual Studio .NET </a:t>
            </a:r>
            <a:r>
              <a:rPr lang="zh-TW" altLang="en-US" dirty="0"/>
              <a:t>開發及實作 </a:t>
            </a:r>
            <a:r>
              <a:rPr lang="en-US" altLang="zh-TW" dirty="0"/>
              <a:t>Web </a:t>
            </a:r>
            <a:r>
              <a:rPr lang="zh-TW" altLang="en-US" dirty="0"/>
              <a:t>應用程式</a:t>
            </a:r>
            <a:br>
              <a:rPr lang="zh-TW" altLang="en-US" dirty="0"/>
            </a:br>
            <a:r>
              <a:rPr lang="en-US" altLang="zh-TW" dirty="0"/>
              <a:t>70–316</a:t>
            </a:r>
            <a:r>
              <a:rPr lang="zh-TW" altLang="en-US" dirty="0"/>
              <a:t>：使用 </a:t>
            </a:r>
            <a:r>
              <a:rPr lang="en-US" altLang="zh-TW" dirty="0"/>
              <a:t>Microsoft Visual C</a:t>
            </a:r>
            <a:r>
              <a:rPr lang="zh-TW" altLang="en-US" dirty="0"/>
              <a:t>＃ </a:t>
            </a:r>
            <a:r>
              <a:rPr lang="en-US" altLang="zh-TW" dirty="0"/>
              <a:t>.NET </a:t>
            </a:r>
            <a:r>
              <a:rPr lang="zh-TW" altLang="en-US" dirty="0"/>
              <a:t>和 </a:t>
            </a:r>
            <a:r>
              <a:rPr lang="en-US" altLang="zh-TW" dirty="0"/>
              <a:t>Microsoft Visual Studio .NET </a:t>
            </a:r>
            <a:r>
              <a:rPr lang="zh-TW" altLang="en-US" dirty="0"/>
              <a:t>開發及實作以 </a:t>
            </a:r>
            <a:r>
              <a:rPr lang="en-US" altLang="zh-TW" dirty="0"/>
              <a:t>Windows </a:t>
            </a:r>
            <a:r>
              <a:rPr lang="zh-TW" altLang="en-US" dirty="0"/>
              <a:t>為主的</a:t>
            </a:r>
            <a:r>
              <a:rPr lang="zh-TW" altLang="en-US" dirty="0" smtClean="0"/>
              <a:t>應用程式</a:t>
            </a:r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必考科目：</a:t>
            </a:r>
            <a:r>
              <a:rPr lang="en-US" altLang="zh-TW" dirty="0"/>
              <a:t>XML Web </a:t>
            </a:r>
            <a:r>
              <a:rPr lang="zh-TW" altLang="en-US" dirty="0"/>
              <a:t>服務及伺服器元件開發 </a:t>
            </a:r>
            <a:r>
              <a:rPr lang="en-US" altLang="zh-TW" dirty="0"/>
              <a:t>(</a:t>
            </a:r>
            <a:r>
              <a:rPr lang="zh-TW" altLang="en-US" dirty="0"/>
              <a:t>需要 </a:t>
            </a:r>
            <a:r>
              <a:rPr lang="en-US" altLang="zh-TW" dirty="0"/>
              <a:t>1 </a:t>
            </a:r>
            <a:r>
              <a:rPr lang="zh-TW" altLang="en-US" dirty="0"/>
              <a:t>項考試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70–310</a:t>
            </a:r>
            <a:r>
              <a:rPr lang="zh-TW" altLang="en-US" dirty="0"/>
              <a:t>：使用 </a:t>
            </a:r>
            <a:r>
              <a:rPr lang="en-US" altLang="zh-TW" dirty="0"/>
              <a:t>Microsoft Visual Basic .NET </a:t>
            </a:r>
            <a:r>
              <a:rPr lang="zh-TW" altLang="en-US" dirty="0"/>
              <a:t>及 </a:t>
            </a:r>
            <a:r>
              <a:rPr lang="en-US" altLang="zh-TW" dirty="0"/>
              <a:t>Microsoft .NET Framework </a:t>
            </a:r>
            <a:r>
              <a:rPr lang="zh-TW" altLang="en-US" dirty="0"/>
              <a:t>開發 </a:t>
            </a:r>
            <a:r>
              <a:rPr lang="en-US" altLang="zh-TW" dirty="0"/>
              <a:t>XML Web </a:t>
            </a:r>
            <a:r>
              <a:rPr lang="zh-TW" altLang="en-US" dirty="0"/>
              <a:t>服務及伺服器元件 </a:t>
            </a:r>
            <a:br>
              <a:rPr lang="zh-TW" altLang="en-US" dirty="0"/>
            </a:br>
            <a:r>
              <a:rPr lang="en-US" altLang="zh-TW" dirty="0"/>
              <a:t>70–320</a:t>
            </a:r>
            <a:r>
              <a:rPr lang="zh-TW" altLang="en-US" dirty="0"/>
              <a:t>：使用 </a:t>
            </a:r>
            <a:r>
              <a:rPr lang="en-US" altLang="zh-TW" dirty="0"/>
              <a:t>Microsoft Visual C</a:t>
            </a:r>
            <a:r>
              <a:rPr lang="zh-TW" altLang="en-US" dirty="0"/>
              <a:t>＃ 和 </a:t>
            </a:r>
            <a:r>
              <a:rPr lang="en-US" altLang="zh-TW" dirty="0"/>
              <a:t>Microsoft .NET Framework </a:t>
            </a:r>
            <a:r>
              <a:rPr lang="zh-TW" altLang="en-US" dirty="0"/>
              <a:t>開發 </a:t>
            </a:r>
            <a:r>
              <a:rPr lang="en-US" altLang="zh-TW" dirty="0"/>
              <a:t>XML Web </a:t>
            </a:r>
            <a:r>
              <a:rPr lang="zh-TW" altLang="en-US" dirty="0"/>
              <a:t>服務及伺服器元件 </a:t>
            </a:r>
            <a:br>
              <a:rPr lang="zh-TW" altLang="en-US" dirty="0"/>
            </a:br>
            <a:r>
              <a:rPr lang="en-US" altLang="zh-TW" dirty="0"/>
              <a:t>3.</a:t>
            </a:r>
            <a:r>
              <a:rPr lang="zh-TW" altLang="en-US" dirty="0"/>
              <a:t>選考科目 </a:t>
            </a:r>
            <a:r>
              <a:rPr lang="en-US" altLang="zh-TW" dirty="0"/>
              <a:t>(</a:t>
            </a:r>
            <a:r>
              <a:rPr lang="zh-TW" altLang="en-US" dirty="0"/>
              <a:t>需要 </a:t>
            </a:r>
            <a:r>
              <a:rPr lang="en-US" altLang="zh-TW" dirty="0"/>
              <a:t>1 </a:t>
            </a:r>
            <a:r>
              <a:rPr lang="zh-TW" altLang="en-US" dirty="0"/>
              <a:t>項考試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70–229</a:t>
            </a:r>
            <a:r>
              <a:rPr lang="zh-TW" altLang="en-US" dirty="0"/>
              <a:t>：使用 </a:t>
            </a:r>
            <a:r>
              <a:rPr lang="en-US" altLang="zh-TW" dirty="0"/>
              <a:t>Microsoft SQL Server™ 2000 Enterprise Edition </a:t>
            </a:r>
            <a:r>
              <a:rPr lang="zh-TW" altLang="en-US" dirty="0"/>
              <a:t>設計及實作資料庫</a:t>
            </a:r>
            <a:br>
              <a:rPr lang="zh-TW" altLang="en-US" dirty="0"/>
            </a:br>
            <a:r>
              <a:rPr lang="en-US" altLang="zh-TW" dirty="0"/>
              <a:t>70–230</a:t>
            </a:r>
            <a:r>
              <a:rPr lang="zh-TW" altLang="en-US" dirty="0"/>
              <a:t>：使用 </a:t>
            </a:r>
            <a:r>
              <a:rPr lang="en-US" altLang="zh-TW" dirty="0"/>
              <a:t>Microsoft BizTalk Server® 2000 Enterprise Edition </a:t>
            </a:r>
            <a:r>
              <a:rPr lang="zh-TW" altLang="en-US" dirty="0"/>
              <a:t>設計及實作解決方案</a:t>
            </a:r>
            <a:br>
              <a:rPr lang="zh-TW" altLang="en-US" dirty="0"/>
            </a:br>
            <a:r>
              <a:rPr lang="en-US" altLang="zh-TW" dirty="0"/>
              <a:t>70–234</a:t>
            </a:r>
            <a:r>
              <a:rPr lang="zh-TW" altLang="en-US" dirty="0"/>
              <a:t>：使用 </a:t>
            </a:r>
            <a:r>
              <a:rPr lang="en-US" altLang="zh-TW" dirty="0"/>
              <a:t>Microsoft Commerce Server 2000 </a:t>
            </a:r>
            <a:r>
              <a:rPr lang="zh-TW" altLang="en-US" dirty="0"/>
              <a:t>設計及實作解決方案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ffectLst/>
              </a:rPr>
              <a:t>MCAD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35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微軟</a:t>
            </a:r>
            <a:r>
              <a:rPr lang="en-US" altLang="zh-TW" dirty="0" smtClean="0"/>
              <a:t>Office</a:t>
            </a:r>
            <a:r>
              <a:rPr lang="zh-TW" altLang="en-US" dirty="0" smtClean="0"/>
              <a:t>認證</a:t>
            </a:r>
            <a:endParaRPr lang="en-US" altLang="zh-TW" dirty="0" smtClean="0"/>
          </a:p>
          <a:p>
            <a:r>
              <a:rPr lang="en-US" altLang="zh-TW" dirty="0" smtClean="0"/>
              <a:t>MOS-Word</a:t>
            </a:r>
          </a:p>
          <a:p>
            <a:r>
              <a:rPr lang="en-US" altLang="zh-TW" dirty="0" smtClean="0"/>
              <a:t>MOS-Excel</a:t>
            </a:r>
          </a:p>
          <a:p>
            <a:r>
              <a:rPr lang="en-US" altLang="zh-TW" dirty="0" smtClean="0"/>
              <a:t>MOS-PowerPoint</a:t>
            </a:r>
          </a:p>
          <a:p>
            <a:r>
              <a:rPr lang="en-US" altLang="zh-TW" dirty="0" smtClean="0"/>
              <a:t>MOS-Access</a:t>
            </a:r>
          </a:p>
          <a:p>
            <a:r>
              <a:rPr lang="en-US" altLang="zh-TW" dirty="0" smtClean="0"/>
              <a:t>MOS-Outlook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MOS Office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3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MI </a:t>
            </a:r>
            <a:r>
              <a:rPr lang="zh-TW" altLang="en-US" dirty="0"/>
              <a:t>專業講師必須通過 </a:t>
            </a:r>
            <a:r>
              <a:rPr lang="en-US" altLang="zh-TW" dirty="0"/>
              <a:t>Word Expert</a:t>
            </a:r>
            <a:r>
              <a:rPr lang="zh-TW" altLang="en-US" dirty="0"/>
              <a:t>、</a:t>
            </a:r>
            <a:r>
              <a:rPr lang="en-US" altLang="zh-TW" dirty="0"/>
              <a:t>Excel Expert</a:t>
            </a:r>
            <a:r>
              <a:rPr lang="zh-TW" altLang="en-US" dirty="0"/>
              <a:t>、</a:t>
            </a:r>
            <a:r>
              <a:rPr lang="en-US" altLang="zh-TW" dirty="0"/>
              <a:t>PowerPoint Core</a:t>
            </a:r>
            <a:r>
              <a:rPr lang="zh-TW" altLang="en-US" dirty="0"/>
              <a:t>、</a:t>
            </a:r>
            <a:r>
              <a:rPr lang="en-US" altLang="zh-TW" dirty="0"/>
              <a:t>Access Core</a:t>
            </a:r>
            <a:r>
              <a:rPr lang="zh-TW" altLang="en-US" dirty="0"/>
              <a:t>及</a:t>
            </a:r>
            <a:r>
              <a:rPr lang="en-US" altLang="zh-TW" dirty="0"/>
              <a:t>Outlook Core</a:t>
            </a:r>
            <a:r>
              <a:rPr lang="zh-TW" altLang="en-US" dirty="0"/>
              <a:t>五科，而且具備 </a:t>
            </a:r>
            <a:r>
              <a:rPr lang="en-US" altLang="zh-TW" dirty="0"/>
              <a:t>3 </a:t>
            </a:r>
            <a:r>
              <a:rPr lang="zh-TW" altLang="en-US" dirty="0"/>
              <a:t>年以上教學經驗者才可申請成為 </a:t>
            </a:r>
            <a:r>
              <a:rPr lang="en-US" altLang="zh-TW" dirty="0"/>
              <a:t>MOS MI </a:t>
            </a:r>
            <a:r>
              <a:rPr lang="zh-TW" altLang="en-US" dirty="0"/>
              <a:t>講師資格。申請成為 </a:t>
            </a:r>
            <a:r>
              <a:rPr lang="en-US" altLang="zh-TW" dirty="0"/>
              <a:t>MI </a:t>
            </a:r>
            <a:r>
              <a:rPr lang="zh-TW" altLang="en-US" dirty="0"/>
              <a:t>專業講師代表您已經通過微軟認可成為 </a:t>
            </a:r>
            <a:r>
              <a:rPr lang="en-US" altLang="zh-TW" dirty="0"/>
              <a:t>MOS </a:t>
            </a:r>
            <a:r>
              <a:rPr lang="zh-TW" altLang="en-US" dirty="0"/>
              <a:t>認證講師。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effectLst/>
              </a:rPr>
              <a:t>Microsoft Office Specialist Master </a:t>
            </a:r>
            <a:r>
              <a:rPr lang="en-US" altLang="zh-TW" dirty="0" smtClean="0">
                <a:effectLst/>
              </a:rPr>
              <a:t>Instructor(MOS MI)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6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Dreamweaver</a:t>
            </a:r>
          </a:p>
          <a:p>
            <a:r>
              <a:rPr lang="en-US" altLang="zh-TW" dirty="0" smtClean="0"/>
              <a:t>Flash</a:t>
            </a:r>
          </a:p>
          <a:p>
            <a:r>
              <a:rPr lang="en-US" altLang="zh-TW" dirty="0" smtClean="0"/>
              <a:t>Photoshop</a:t>
            </a:r>
          </a:p>
          <a:p>
            <a:r>
              <a:rPr lang="en-US" altLang="zh-TW" dirty="0" smtClean="0"/>
              <a:t>Illustrator(CS6)</a:t>
            </a:r>
          </a:p>
          <a:p>
            <a:r>
              <a:rPr lang="en-US" altLang="zh-TW" dirty="0" err="1" smtClean="0"/>
              <a:t>Indesign</a:t>
            </a:r>
            <a:r>
              <a:rPr lang="en-US" altLang="zh-TW" dirty="0" smtClean="0"/>
              <a:t>(CS6)</a:t>
            </a:r>
          </a:p>
          <a:p>
            <a:r>
              <a:rPr lang="zh-TW" altLang="en-US" dirty="0" smtClean="0"/>
              <a:t>考選擇題、配合題及實作題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Adobe Certified </a:t>
            </a:r>
            <a:r>
              <a:rPr lang="en-US" altLang="zh-TW" dirty="0" smtClean="0"/>
              <a:t>Associate(ACA)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635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電腦</a:t>
            </a:r>
            <a:r>
              <a:rPr lang="zh-TW" altLang="en-US" dirty="0" smtClean="0"/>
              <a:t>認證有很多，大部份只要多做題目就可以考過，國際認證有些是英文考題，就需加強自己的英文能力了。</a:t>
            </a:r>
            <a:endParaRPr lang="en-US" altLang="zh-TW" dirty="0" smtClean="0"/>
          </a:p>
          <a:p>
            <a:r>
              <a:rPr lang="zh-TW" altLang="en-US" smtClean="0"/>
              <a:t>也可以去買考古題多做練習。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電腦認證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994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196752"/>
            <a:ext cx="4050045" cy="3996283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Q&amp;A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6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ACA(Dreamweaver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Flash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Photoshop)</a:t>
            </a:r>
          </a:p>
          <a:p>
            <a:r>
              <a:rPr lang="en-US" altLang="zh-TW" dirty="0" smtClean="0"/>
              <a:t>MCAS 2007(Word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Excel)</a:t>
            </a:r>
          </a:p>
          <a:p>
            <a:r>
              <a:rPr lang="en-US" altLang="zh-TW" dirty="0" smtClean="0"/>
              <a:t>Microsoft CERTIFIED Trainer (Microsoft </a:t>
            </a:r>
            <a:r>
              <a:rPr lang="zh-TW" altLang="en-US" dirty="0" smtClean="0"/>
              <a:t>認證培訓師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MOS 2003 (Word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PowerPoint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Access)</a:t>
            </a:r>
            <a:r>
              <a:rPr lang="zh-TW" altLang="en-US" dirty="0" smtClean="0"/>
              <a:t>通過</a:t>
            </a:r>
            <a:r>
              <a:rPr lang="en-US" altLang="zh-TW" dirty="0" smtClean="0"/>
              <a:t>MOS</a:t>
            </a:r>
            <a:r>
              <a:rPr lang="zh-TW" altLang="en-US" dirty="0" smtClean="0"/>
              <a:t>大師級</a:t>
            </a:r>
          </a:p>
          <a:p>
            <a:r>
              <a:rPr lang="en-US" altLang="zh-TW" dirty="0" smtClean="0"/>
              <a:t>Microsoft Office 2003 Master Instructor (MI </a:t>
            </a:r>
            <a:r>
              <a:rPr lang="zh-TW" altLang="en-US" dirty="0" smtClean="0"/>
              <a:t>講師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TQC 2002 (Word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PowerPoint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Access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Photoimpact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硬體維修 丙級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我的證照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92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一般課程：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Word</a:t>
            </a:r>
            <a:r>
              <a:rPr lang="zh-TW" altLang="en-US" dirty="0"/>
              <a:t>、</a:t>
            </a:r>
            <a:r>
              <a:rPr lang="en-US" altLang="zh-TW" dirty="0"/>
              <a:t>Excel</a:t>
            </a:r>
            <a:r>
              <a:rPr lang="zh-TW" altLang="en-US" dirty="0"/>
              <a:t>、</a:t>
            </a:r>
            <a:r>
              <a:rPr lang="en-US" altLang="zh-TW" dirty="0" err="1"/>
              <a:t>Powerpoint</a:t>
            </a:r>
            <a:r>
              <a:rPr lang="zh-TW" altLang="en-US" dirty="0"/>
              <a:t>、</a:t>
            </a:r>
            <a:r>
              <a:rPr lang="en-US" altLang="zh-TW" dirty="0"/>
              <a:t>Access</a:t>
            </a:r>
            <a:r>
              <a:rPr lang="zh-TW" altLang="en-US" dirty="0"/>
              <a:t>、</a:t>
            </a:r>
            <a:r>
              <a:rPr lang="en-US" altLang="zh-TW" dirty="0"/>
              <a:t>Outlook</a:t>
            </a:r>
            <a:r>
              <a:rPr lang="zh-TW" altLang="en-US" dirty="0"/>
              <a:t>、</a:t>
            </a:r>
            <a:r>
              <a:rPr lang="en-US" altLang="zh-TW" dirty="0"/>
              <a:t>Outlook Express</a:t>
            </a:r>
          </a:p>
          <a:p>
            <a:r>
              <a:rPr lang="zh-TW" altLang="en-US" b="1" dirty="0"/>
              <a:t>美工美工：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err="1"/>
              <a:t>Photoimpact</a:t>
            </a:r>
            <a:r>
              <a:rPr lang="zh-TW" altLang="en-US" dirty="0"/>
              <a:t>、</a:t>
            </a:r>
            <a:r>
              <a:rPr lang="en-US" altLang="zh-TW" dirty="0"/>
              <a:t>Photoshop</a:t>
            </a:r>
            <a:r>
              <a:rPr lang="zh-TW" altLang="en-US" dirty="0"/>
              <a:t>、</a:t>
            </a:r>
            <a:r>
              <a:rPr lang="en-US" altLang="zh-TW" dirty="0" err="1"/>
              <a:t>CorelDRAW</a:t>
            </a:r>
            <a:r>
              <a:rPr lang="zh-TW" altLang="en-US" dirty="0"/>
              <a:t>、</a:t>
            </a:r>
            <a:r>
              <a:rPr lang="en-US" altLang="zh-TW" dirty="0" err="1"/>
              <a:t>FireWorks</a:t>
            </a:r>
            <a:r>
              <a:rPr lang="zh-TW" altLang="en-US" dirty="0"/>
              <a:t>、</a:t>
            </a:r>
            <a:r>
              <a:rPr lang="en-US" altLang="zh-TW" dirty="0"/>
              <a:t>Illustrator</a:t>
            </a:r>
            <a:r>
              <a:rPr lang="zh-TW" altLang="en-US" dirty="0"/>
              <a:t>、</a:t>
            </a:r>
            <a:r>
              <a:rPr lang="en-US" altLang="zh-TW" dirty="0"/>
              <a:t>Dreamweaver</a:t>
            </a:r>
            <a:r>
              <a:rPr lang="zh-TW" altLang="en-US" dirty="0"/>
              <a:t>、 </a:t>
            </a:r>
            <a:r>
              <a:rPr lang="en-US" altLang="zh-TW" dirty="0" err="1"/>
              <a:t>Frontpage</a:t>
            </a:r>
            <a:r>
              <a:rPr lang="zh-TW" altLang="en-US" dirty="0"/>
              <a:t>、非常好色</a:t>
            </a:r>
          </a:p>
          <a:p>
            <a:r>
              <a:rPr lang="zh-TW" altLang="en-US" b="1" dirty="0"/>
              <a:t>媒體課程：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會聲會影、威力導演、威力製片、魅力四射、燒錄</a:t>
            </a:r>
          </a:p>
          <a:p>
            <a:r>
              <a:rPr lang="zh-TW" altLang="en-US" b="1" dirty="0"/>
              <a:t>程式設計：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Visual Basic</a:t>
            </a:r>
            <a:r>
              <a:rPr lang="zh-TW" altLang="en-US" dirty="0"/>
              <a:t>、</a:t>
            </a:r>
            <a:r>
              <a:rPr lang="en-US" altLang="zh-TW" dirty="0"/>
              <a:t>C</a:t>
            </a:r>
            <a:r>
              <a:rPr lang="zh-TW" altLang="en-US" dirty="0"/>
              <a:t>語言、</a:t>
            </a:r>
            <a:r>
              <a:rPr lang="en-US" altLang="zh-TW" dirty="0"/>
              <a:t>C#</a:t>
            </a:r>
            <a:r>
              <a:rPr lang="zh-TW" altLang="en-US" dirty="0"/>
              <a:t>、</a:t>
            </a:r>
            <a:r>
              <a:rPr lang="en-US" altLang="zh-TW" dirty="0"/>
              <a:t>ASP</a:t>
            </a:r>
            <a:r>
              <a:rPr lang="zh-TW" altLang="en-US" dirty="0"/>
              <a:t>、</a:t>
            </a:r>
            <a:r>
              <a:rPr lang="en-US" altLang="zh-TW" dirty="0"/>
              <a:t>ASP.NET</a:t>
            </a:r>
            <a:r>
              <a:rPr lang="zh-TW" altLang="en-US" dirty="0"/>
              <a:t>、</a:t>
            </a:r>
            <a:r>
              <a:rPr lang="en-US" altLang="zh-TW" dirty="0"/>
              <a:t>PHP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我的專長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92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高雄關稅局教育訓練</a:t>
            </a:r>
          </a:p>
          <a:p>
            <a:r>
              <a:rPr lang="zh-TW" altLang="en-US" dirty="0"/>
              <a:t>消防署教育訓練</a:t>
            </a:r>
          </a:p>
          <a:p>
            <a:r>
              <a:rPr lang="en-US" altLang="zh-TW" dirty="0"/>
              <a:t>93</a:t>
            </a:r>
            <a:r>
              <a:rPr lang="zh-TW" altLang="en-US" dirty="0"/>
              <a:t>年資訊月種子教師訓練</a:t>
            </a:r>
          </a:p>
          <a:p>
            <a:r>
              <a:rPr lang="zh-TW" altLang="en-US" dirty="0"/>
              <a:t>台北銀行樂透彩教育訓練</a:t>
            </a:r>
          </a:p>
          <a:p>
            <a:r>
              <a:rPr lang="zh-TW" altLang="en-US" dirty="0"/>
              <a:t>國稅局教育訓練</a:t>
            </a:r>
          </a:p>
          <a:p>
            <a:r>
              <a:rPr lang="zh-TW" altLang="en-US" dirty="0"/>
              <a:t>高雄市政府工務局教育訓練</a:t>
            </a:r>
          </a:p>
          <a:p>
            <a:r>
              <a:rPr lang="zh-TW" altLang="en-US" dirty="0"/>
              <a:t>高雄縣政府教育訓練</a:t>
            </a:r>
          </a:p>
          <a:p>
            <a:r>
              <a:rPr lang="zh-TW" altLang="en-US" dirty="0"/>
              <a:t>高雄縣地政事務所教育訓練</a:t>
            </a:r>
          </a:p>
          <a:p>
            <a:r>
              <a:rPr lang="zh-TW" altLang="en-US" dirty="0"/>
              <a:t>屏東縣郵局教育訓練</a:t>
            </a:r>
          </a:p>
          <a:p>
            <a:r>
              <a:rPr lang="zh-TW" altLang="en-US" dirty="0"/>
              <a:t>屏東縣海洋生物博物館教育訓練</a:t>
            </a:r>
          </a:p>
          <a:p>
            <a:r>
              <a:rPr lang="zh-TW" altLang="en-US" dirty="0"/>
              <a:t>高雄工兵學校教育訓練</a:t>
            </a:r>
          </a:p>
          <a:p>
            <a:r>
              <a:rPr lang="zh-TW" altLang="en-US" dirty="0"/>
              <a:t>高雄縣港埔國小教育訓練</a:t>
            </a:r>
          </a:p>
          <a:p>
            <a:r>
              <a:rPr lang="zh-TW" altLang="en-US" dirty="0"/>
              <a:t>正興社區發展協會教育訓練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我的包班經驗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06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全國總工會教育訓練</a:t>
            </a:r>
          </a:p>
          <a:p>
            <a:r>
              <a:rPr lang="zh-TW" altLang="en-US" dirty="0"/>
              <a:t>行政院失業勞工訓練</a:t>
            </a:r>
          </a:p>
          <a:p>
            <a:r>
              <a:rPr lang="zh-TW" altLang="en-US" dirty="0"/>
              <a:t>立志中學電腦訓練</a:t>
            </a:r>
          </a:p>
          <a:p>
            <a:r>
              <a:rPr lang="zh-TW" altLang="en-US" dirty="0"/>
              <a:t>高雄市餐飲工會電腦訓練</a:t>
            </a:r>
          </a:p>
          <a:p>
            <a:r>
              <a:rPr lang="zh-TW" altLang="en-US" dirty="0"/>
              <a:t>電腦技能基金會 </a:t>
            </a:r>
            <a:r>
              <a:rPr lang="en-US" altLang="zh-TW" dirty="0"/>
              <a:t>TQC </a:t>
            </a:r>
            <a:r>
              <a:rPr lang="zh-TW" altLang="en-US" dirty="0"/>
              <a:t>監考</a:t>
            </a:r>
          </a:p>
          <a:p>
            <a:r>
              <a:rPr lang="zh-TW" altLang="en-US" dirty="0"/>
              <a:t>高雄市長青學苑電腦訓練</a:t>
            </a:r>
          </a:p>
          <a:p>
            <a:r>
              <a:rPr lang="zh-TW" altLang="en-US" dirty="0"/>
              <a:t>屏東地政事務所教育訓練</a:t>
            </a:r>
          </a:p>
          <a:p>
            <a:r>
              <a:rPr lang="zh-TW" altLang="en-US" dirty="0"/>
              <a:t>商總縮減婦女數位落差計畫</a:t>
            </a:r>
          </a:p>
          <a:p>
            <a:r>
              <a:rPr lang="zh-TW" altLang="en-US" dirty="0"/>
              <a:t>高雄縣廣告代理業職業工會－數位影像設計班</a:t>
            </a:r>
          </a:p>
          <a:p>
            <a:r>
              <a:rPr lang="zh-TW" altLang="en-US" dirty="0"/>
              <a:t>社團法人台灣職業技能協會－</a:t>
            </a:r>
            <a:r>
              <a:rPr lang="en-US" altLang="zh-TW" dirty="0"/>
              <a:t>Photoshop</a:t>
            </a:r>
            <a:r>
              <a:rPr lang="zh-TW" altLang="en-US" dirty="0"/>
              <a:t>及</a:t>
            </a:r>
            <a:r>
              <a:rPr lang="en-US" altLang="zh-TW" dirty="0"/>
              <a:t>Illustrator</a:t>
            </a:r>
            <a:r>
              <a:rPr lang="zh-TW" altLang="en-US" dirty="0"/>
              <a:t>美工設計應用</a:t>
            </a:r>
            <a:r>
              <a:rPr lang="zh-TW" altLang="en-US" dirty="0" smtClean="0"/>
              <a:t>班</a:t>
            </a:r>
            <a:endParaRPr lang="en-US" altLang="zh-TW" dirty="0" smtClean="0"/>
          </a:p>
          <a:p>
            <a:r>
              <a:rPr lang="zh-TW" altLang="en-US" dirty="0" smtClean="0"/>
              <a:t>新住民電腦技能班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我的包班經驗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11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經過認證單位，以是非題、選擇題、配合題或實作題考試通過，拿到認證單位的證書。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證照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57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丙級軟體應用：考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的應用。</a:t>
            </a:r>
            <a:endParaRPr lang="en-US" altLang="zh-TW" dirty="0" smtClean="0"/>
          </a:p>
          <a:p>
            <a:r>
              <a:rPr lang="zh-TW" altLang="en-US" dirty="0" smtClean="0"/>
              <a:t>有題庫，</a:t>
            </a:r>
            <a:r>
              <a:rPr lang="zh-TW" altLang="en-US" dirty="0"/>
              <a:t> </a:t>
            </a:r>
            <a:r>
              <a:rPr lang="en-US" altLang="zh-TW" dirty="0"/>
              <a:t>『</a:t>
            </a:r>
            <a:r>
              <a:rPr lang="zh-TW" altLang="en-US" dirty="0"/>
              <a:t>電腦概論</a:t>
            </a:r>
            <a:r>
              <a:rPr lang="en-US" altLang="zh-TW" dirty="0"/>
              <a:t>』 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應用軟體使用</a:t>
            </a:r>
            <a:r>
              <a:rPr lang="en-US" altLang="zh-TW" dirty="0"/>
              <a:t>』 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系統軟體使用</a:t>
            </a:r>
            <a:r>
              <a:rPr lang="en-US" altLang="zh-TW" dirty="0"/>
              <a:t>』</a:t>
            </a:r>
            <a:r>
              <a:rPr lang="zh-TW" altLang="en-US" dirty="0"/>
              <a:t>、</a:t>
            </a:r>
            <a:r>
              <a:rPr lang="en-US" altLang="zh-TW" dirty="0"/>
              <a:t>『</a:t>
            </a:r>
            <a:r>
              <a:rPr lang="zh-TW" altLang="en-US" dirty="0"/>
              <a:t>資訊安全</a:t>
            </a:r>
            <a:r>
              <a:rPr lang="en-US" altLang="zh-TW" dirty="0"/>
              <a:t>』</a:t>
            </a:r>
            <a:r>
              <a:rPr lang="zh-TW" altLang="en-US" dirty="0"/>
              <a:t>及</a:t>
            </a:r>
            <a:r>
              <a:rPr lang="en-US" altLang="zh-TW" dirty="0"/>
              <a:t>『</a:t>
            </a:r>
            <a:r>
              <a:rPr lang="zh-TW" altLang="en-US" dirty="0"/>
              <a:t>職業道德</a:t>
            </a:r>
            <a:r>
              <a:rPr lang="en-US" altLang="zh-TW" dirty="0"/>
              <a:t>』</a:t>
            </a:r>
            <a:r>
              <a:rPr lang="zh-TW" altLang="en-US" dirty="0"/>
              <a:t>等五項。</a:t>
            </a:r>
            <a:r>
              <a:rPr lang="zh-TW" altLang="en-US" dirty="0" smtClean="0"/>
              <a:t>選擇題</a:t>
            </a:r>
            <a:r>
              <a:rPr lang="en-US" altLang="zh-TW" dirty="0" smtClean="0"/>
              <a:t>80</a:t>
            </a:r>
            <a:r>
              <a:rPr lang="zh-TW" altLang="en-US" dirty="0" smtClean="0"/>
              <a:t>題，答錯不倒扣每題</a:t>
            </a:r>
            <a:r>
              <a:rPr lang="en-US" altLang="zh-TW" dirty="0" smtClean="0"/>
              <a:t>1.25</a:t>
            </a:r>
            <a:r>
              <a:rPr lang="zh-TW" altLang="en-US" dirty="0" smtClean="0"/>
              <a:t>分</a:t>
            </a:r>
            <a:endParaRPr lang="en-US" altLang="zh-TW" dirty="0" smtClean="0"/>
          </a:p>
          <a:p>
            <a:r>
              <a:rPr lang="zh-TW" altLang="en-US" dirty="0" smtClean="0"/>
              <a:t>操作題依評分表評分，十個題組抽一個</a:t>
            </a:r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http://www.labor.gov.tw/</a:t>
            </a:r>
            <a:r>
              <a:rPr lang="en-US" altLang="zh-TW" dirty="0" smtClean="0"/>
              <a:t> </a:t>
            </a:r>
          </a:p>
          <a:p>
            <a:r>
              <a:rPr lang="zh-TW" altLang="en-US" dirty="0"/>
              <a:t>升學加分有幫助</a:t>
            </a:r>
          </a:p>
          <a:p>
            <a:r>
              <a:rPr lang="zh-TW" altLang="en-US" dirty="0" smtClean="0"/>
              <a:t>部份學校可抵學分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國家技能檢定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24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丙級硬體裝修：考個人電腦</a:t>
            </a:r>
            <a:r>
              <a:rPr lang="zh-TW" altLang="en-US" dirty="0"/>
              <a:t>組件、介面之拆卸與組裝</a:t>
            </a:r>
            <a:r>
              <a:rPr lang="zh-TW" altLang="en-US" dirty="0" smtClean="0"/>
              <a:t>。</a:t>
            </a:r>
            <a:r>
              <a:rPr lang="zh-TW" altLang="en-US" dirty="0"/>
              <a:t>電腦組態設定（</a:t>
            </a:r>
            <a:r>
              <a:rPr lang="en-US" altLang="zh-TW" dirty="0"/>
              <a:t>SETUP</a:t>
            </a:r>
            <a:r>
              <a:rPr lang="zh-TW" altLang="en-US" dirty="0"/>
              <a:t>）、硬式磁碟機規劃、網路線材製作、電腦環境組態規劃、作業軟體安裝及設定、套裝軟體安裝及設定。</a:t>
            </a:r>
            <a:r>
              <a:rPr lang="zh-TW" altLang="en-US" dirty="0" smtClean="0"/>
              <a:t>電腦作業系統安裝，如</a:t>
            </a:r>
            <a:r>
              <a:rPr lang="en-US" altLang="zh-TW" dirty="0" smtClean="0"/>
              <a:t>Windows</a:t>
            </a:r>
            <a:r>
              <a:rPr lang="zh-TW" altLang="en-US" dirty="0" smtClean="0"/>
              <a:t>及</a:t>
            </a:r>
            <a:r>
              <a:rPr lang="en-US" altLang="zh-TW" dirty="0" err="1" smtClean="0"/>
              <a:t>Liunx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有題庫，選擇題</a:t>
            </a:r>
            <a:r>
              <a:rPr lang="en-US" altLang="zh-TW" dirty="0" smtClean="0"/>
              <a:t>80</a:t>
            </a:r>
            <a:r>
              <a:rPr lang="zh-TW" altLang="en-US" dirty="0" smtClean="0"/>
              <a:t>題，答錯不倒扣每題</a:t>
            </a:r>
            <a:r>
              <a:rPr lang="en-US" altLang="zh-TW" dirty="0" smtClean="0"/>
              <a:t>1.25</a:t>
            </a:r>
            <a:r>
              <a:rPr lang="zh-TW" altLang="en-US" dirty="0" smtClean="0"/>
              <a:t>分</a:t>
            </a:r>
            <a:endParaRPr lang="en-US" altLang="zh-TW" dirty="0" smtClean="0"/>
          </a:p>
          <a:p>
            <a:r>
              <a:rPr lang="zh-TW" altLang="en-US" dirty="0" smtClean="0"/>
              <a:t>操作題依評分表評分，術科考二站。共</a:t>
            </a:r>
            <a:r>
              <a:rPr lang="en-US" altLang="zh-TW" dirty="0" smtClean="0"/>
              <a:t>150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en-US" dirty="0"/>
              <a:t>升學加分有</a:t>
            </a:r>
            <a:r>
              <a:rPr lang="zh-TW" altLang="en-US" dirty="0" smtClean="0"/>
              <a:t>幫助</a:t>
            </a:r>
            <a:endParaRPr lang="en-US" altLang="zh-TW" dirty="0" smtClean="0"/>
          </a:p>
          <a:p>
            <a:r>
              <a:rPr lang="zh-TW" altLang="en-US" dirty="0"/>
              <a:t>部份學校可抵學分</a:t>
            </a: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國家技能檢定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89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</TotalTime>
  <Words>1360</Words>
  <Application>Microsoft Office PowerPoint</Application>
  <PresentationFormat>如螢幕大小 (4:3)</PresentationFormat>
  <Paragraphs>186</Paragraphs>
  <Slides>25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匯合</vt:lpstr>
      <vt:lpstr>技職教育專業證照簡介</vt:lpstr>
      <vt:lpstr>經歷</vt:lpstr>
      <vt:lpstr>我的證照</vt:lpstr>
      <vt:lpstr>我的專長</vt:lpstr>
      <vt:lpstr>我的包班經驗</vt:lpstr>
      <vt:lpstr>我的包班經驗</vt:lpstr>
      <vt:lpstr>證照</vt:lpstr>
      <vt:lpstr>國家技能檢定</vt:lpstr>
      <vt:lpstr>國家技能檢定</vt:lpstr>
      <vt:lpstr>國家技能檢定</vt:lpstr>
      <vt:lpstr>國家技能檢定</vt:lpstr>
      <vt:lpstr>TQC-財團法人電腦技能基金會</vt:lpstr>
      <vt:lpstr>TQC-財團法人電腦技能基金會</vt:lpstr>
      <vt:lpstr>LPIC Level 1</vt:lpstr>
      <vt:lpstr>LPIC Level 2</vt:lpstr>
      <vt:lpstr>LPIC Level 3</vt:lpstr>
      <vt:lpstr>MCSE</vt:lpstr>
      <vt:lpstr>MCP</vt:lpstr>
      <vt:lpstr>MCSA</vt:lpstr>
      <vt:lpstr>MCAD</vt:lpstr>
      <vt:lpstr>MOS Office</vt:lpstr>
      <vt:lpstr>Microsoft Office Specialist Master Instructor(MOS MI)</vt:lpstr>
      <vt:lpstr>Adobe Certified Associate(ACA)</vt:lpstr>
      <vt:lpstr>電腦認證</vt:lpstr>
      <vt:lpstr>Q&amp;A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技職教育專業證照簡介</dc:title>
  <dc:creator>Win7User</dc:creator>
  <cp:lastModifiedBy>Win7User</cp:lastModifiedBy>
  <cp:revision>19</cp:revision>
  <dcterms:created xsi:type="dcterms:W3CDTF">2014-11-07T01:28:50Z</dcterms:created>
  <dcterms:modified xsi:type="dcterms:W3CDTF">2014-11-20T05:20:55Z</dcterms:modified>
</cp:coreProperties>
</file>