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9" r:id="rId3"/>
    <p:sldId id="425" r:id="rId4"/>
    <p:sldId id="435" r:id="rId5"/>
    <p:sldId id="421" r:id="rId6"/>
    <p:sldId id="422" r:id="rId7"/>
    <p:sldId id="423" r:id="rId8"/>
    <p:sldId id="426" r:id="rId9"/>
    <p:sldId id="314" r:id="rId10"/>
    <p:sldId id="316" r:id="rId11"/>
    <p:sldId id="317" r:id="rId12"/>
    <p:sldId id="329" r:id="rId13"/>
    <p:sldId id="330" r:id="rId14"/>
    <p:sldId id="331" r:id="rId15"/>
    <p:sldId id="340" r:id="rId16"/>
    <p:sldId id="341" r:id="rId17"/>
    <p:sldId id="343" r:id="rId18"/>
    <p:sldId id="344" r:id="rId19"/>
    <p:sldId id="345" r:id="rId20"/>
    <p:sldId id="346" r:id="rId21"/>
    <p:sldId id="347" r:id="rId22"/>
    <p:sldId id="380" r:id="rId23"/>
    <p:sldId id="381" r:id="rId24"/>
    <p:sldId id="383" r:id="rId25"/>
    <p:sldId id="384" r:id="rId26"/>
    <p:sldId id="427" r:id="rId27"/>
    <p:sldId id="417" r:id="rId28"/>
    <p:sldId id="400" r:id="rId29"/>
    <p:sldId id="401" r:id="rId30"/>
    <p:sldId id="402" r:id="rId31"/>
    <p:sldId id="403" r:id="rId32"/>
    <p:sldId id="404" r:id="rId33"/>
    <p:sldId id="405" r:id="rId34"/>
    <p:sldId id="393" r:id="rId35"/>
    <p:sldId id="394" r:id="rId36"/>
    <p:sldId id="395" r:id="rId37"/>
    <p:sldId id="396" r:id="rId38"/>
    <p:sldId id="409" r:id="rId39"/>
    <p:sldId id="418" r:id="rId40"/>
    <p:sldId id="410" r:id="rId41"/>
    <p:sldId id="411" r:id="rId42"/>
    <p:sldId id="412" r:id="rId43"/>
    <p:sldId id="413" r:id="rId44"/>
    <p:sldId id="428" r:id="rId45"/>
    <p:sldId id="429" r:id="rId46"/>
    <p:sldId id="434" r:id="rId47"/>
    <p:sldId id="430" r:id="rId48"/>
    <p:sldId id="431" r:id="rId49"/>
    <p:sldId id="446" r:id="rId50"/>
    <p:sldId id="439" r:id="rId51"/>
    <p:sldId id="440" r:id="rId52"/>
    <p:sldId id="441" r:id="rId53"/>
    <p:sldId id="447" r:id="rId54"/>
    <p:sldId id="443" r:id="rId55"/>
    <p:sldId id="444" r:id="rId56"/>
    <p:sldId id="437" r:id="rId57"/>
    <p:sldId id="445" r:id="rId58"/>
    <p:sldId id="424" r:id="rId5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08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A68CF-C374-422B-9AF7-B4E7C2B9B882}" type="datetimeFigureOut">
              <a:rPr lang="zh-TW" altLang="en-US" smtClean="0"/>
              <a:t>2015/4/10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6FF45-651C-4FA5-BF23-0675ECA523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7500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E6FF45-651C-4FA5-BF23-0675ECA5236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532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Zordan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Hodgins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1999]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221C-0111-4B98-A0AD-20EA602E53E1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26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[</a:t>
            </a:r>
            <a:r>
              <a:rPr lang="en-US" altLang="zh-TW" dirty="0" err="1" smtClean="0"/>
              <a:t>Zordan</a:t>
            </a:r>
            <a:r>
              <a:rPr lang="en-US" altLang="zh-TW" dirty="0" smtClean="0"/>
              <a:t> and </a:t>
            </a:r>
            <a:r>
              <a:rPr lang="en-US" altLang="zh-TW" dirty="0" err="1" smtClean="0"/>
              <a:t>Hodgins</a:t>
            </a:r>
            <a:r>
              <a:rPr lang="en-US" altLang="zh-TW" dirty="0" smtClean="0"/>
              <a:t> 1999] Tracking and Modifying Upper-body Human Motion Data with </a:t>
            </a:r>
            <a:r>
              <a:rPr lang="en-US" altLang="zh-TW" dirty="0" err="1" smtClean="0"/>
              <a:t>with</a:t>
            </a:r>
            <a:r>
              <a:rPr lang="en-US" altLang="zh-TW" dirty="0" smtClean="0"/>
              <a:t> Dynamic Simulation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221C-0111-4B98-A0AD-20EA602E53E1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8980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SIMBICON: Simple Biped Locomotion Control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221C-0111-4B98-A0AD-20EA602E53E1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8958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[Tan et al. 2011]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1221C-0111-4B98-A0AD-20EA602E53E1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9077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an\嘉大資工設計\ppt\PPT3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50"/>
            <a:ext cx="9145428" cy="68576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1340769"/>
            <a:ext cx="7344816" cy="1224136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2780928"/>
            <a:ext cx="6400800" cy="1728192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144016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altLang="zh-TW" dirty="0" smtClean="0"/>
              <a:t>Date :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700808"/>
            <a:ext cx="8229600" cy="424847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124745"/>
            <a:ext cx="2057400" cy="4824536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24745"/>
            <a:ext cx="6019800" cy="4824536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尾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jean\嘉大資工設計\ppt\ppt3\PPT3-03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" y="0"/>
            <a:ext cx="9145429" cy="6858000"/>
          </a:xfrm>
          <a:prstGeom prst="rect">
            <a:avLst/>
          </a:prstGeom>
          <a:noFill/>
        </p:spPr>
      </p:pic>
      <p:sp>
        <p:nvSpPr>
          <p:cNvPr id="8" name="標題 1"/>
          <p:cNvSpPr>
            <a:spLocks noGrp="1"/>
          </p:cNvSpPr>
          <p:nvPr>
            <p:ph type="ctrTitle"/>
          </p:nvPr>
        </p:nvSpPr>
        <p:spPr>
          <a:xfrm>
            <a:off x="2483768" y="3501009"/>
            <a:ext cx="5976664" cy="918102"/>
          </a:xfrm>
        </p:spPr>
        <p:txBody>
          <a:bodyPr/>
          <a:lstStyle>
            <a:lvl1pPr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9" name="副標題 2"/>
          <p:cNvSpPr>
            <a:spLocks noGrp="1"/>
          </p:cNvSpPr>
          <p:nvPr>
            <p:ph type="subTitle" idx="1"/>
          </p:nvPr>
        </p:nvSpPr>
        <p:spPr>
          <a:xfrm>
            <a:off x="2483768" y="4653136"/>
            <a:ext cx="5976664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484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388424" y="6165304"/>
            <a:ext cx="514400" cy="365125"/>
          </a:xfrm>
        </p:spPr>
        <p:txBody>
          <a:bodyPr/>
          <a:lstStyle>
            <a:lvl1pPr algn="ctr">
              <a:defRPr/>
            </a:lvl1pPr>
          </a:lstStyle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an\嘉大資工設計\ppt\ppt3\PPT3-03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50"/>
            <a:ext cx="9145427" cy="6857699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6336704" cy="1362075"/>
          </a:xfrm>
        </p:spPr>
        <p:txBody>
          <a:bodyPr anchor="t">
            <a:normAutofit/>
          </a:bodyPr>
          <a:lstStyle>
            <a:lvl1pPr algn="l">
              <a:defRPr sz="3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3140968"/>
            <a:ext cx="6192688" cy="108012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668344" y="188640"/>
            <a:ext cx="129614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altLang="zh-TW" smtClean="0"/>
              <a:t>Date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388424" y="6376243"/>
            <a:ext cx="514400" cy="365125"/>
          </a:xfrm>
        </p:spPr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24847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24847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4040188" cy="4740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564903"/>
            <a:ext cx="4040188" cy="33843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4008" y="2069158"/>
            <a:ext cx="4041775" cy="4957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64903"/>
            <a:ext cx="4041775" cy="33843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388424" y="6165304"/>
            <a:ext cx="514400" cy="365125"/>
          </a:xfrm>
        </p:spPr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1340769"/>
            <a:ext cx="5111750" cy="453650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2564903"/>
            <a:ext cx="3008313" cy="33123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301208"/>
            <a:ext cx="626469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39552" y="1196751"/>
            <a:ext cx="6264696" cy="38884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948264" y="1196752"/>
            <a:ext cx="2051720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jean\嘉大資工設計\ppt\PPT3-02.jp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" y="151"/>
            <a:ext cx="9145426" cy="6857698"/>
          </a:xfrm>
          <a:prstGeom prst="rect">
            <a:avLst/>
          </a:prstGeom>
          <a:noFill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0891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8229600" cy="4248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388424" y="6165304"/>
            <a:ext cx="5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fld id="{D7B6B61C-8708-4FBB-82F3-1DB852FA482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6"/>
        </a:buBlip>
        <a:defRPr sz="2800" kern="1200">
          <a:solidFill>
            <a:srgbClr val="002060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sz="2400" kern="1200">
          <a:solidFill>
            <a:schemeClr val="accent5">
              <a:lumMod val="50000"/>
            </a:schemeClr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40000"/>
            <a:lumOff val="60000"/>
          </a:schemeClr>
        </a:buClr>
        <a:buSzPct val="80000"/>
        <a:buFont typeface="Wingdings" pitchFamily="2" charset="2"/>
        <a:buChar char="l"/>
        <a:defRPr sz="2000" kern="1200">
          <a:solidFill>
            <a:schemeClr val="accent1">
              <a:lumMod val="75000"/>
            </a:schemeClr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>
            <a:lumMod val="40000"/>
            <a:lumOff val="60000"/>
          </a:schemeClr>
        </a:buClr>
        <a:buSzPct val="70000"/>
        <a:buFont typeface="Arial" pitchFamily="34" charset="0"/>
        <a:buChar char="O"/>
        <a:defRPr sz="1600" kern="1200">
          <a:solidFill>
            <a:srgbClr val="0070C0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research/Leap%20Motion%20V2%20Tracking%20Developer%20Beta%20-%20Demo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graduate/bipedal%20characters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graduate/quadrupedal%20characters.avi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upload.wikimedia.org/wikipedia/commons/2/2a/Svm_max_sep_hyperplane_with_margin.pn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graduate/kinect%20game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research/jgall_SoG_iccv11_xvid.avi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undergraduate/2005TheCommitment.wmv" TargetMode="External"/><Relationship Id="rId2" Type="http://schemas.openxmlformats.org/officeDocument/2006/relationships/hyperlink" Target="undergraduate/2005HouseOfHorror.av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undergraduate/2007PuppetRacing.avi" TargetMode="External"/><Relationship Id="rId4" Type="http://schemas.openxmlformats.org/officeDocument/2006/relationships/hyperlink" Target="undergraduate/2006EvolutionalCity.avi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hyperlink" Target="research/DEMO.wmv" TargetMode="Externa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undergraduate/2009Zommovie.avi" TargetMode="External"/><Relationship Id="rId2" Type="http://schemas.openxmlformats.org/officeDocument/2006/relationships/hyperlink" Target="undergraduate/2008DaBiTing.av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undergraduate/2011GoGoJockey.wmv" TargetMode="External"/><Relationship Id="rId4" Type="http://schemas.openxmlformats.org/officeDocument/2006/relationships/hyperlink" Target="undergraduate/2010WingsofGoddess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undergraduate/2013GoGoBall.mp4" TargetMode="External"/><Relationship Id="rId7" Type="http://schemas.openxmlformats.org/officeDocument/2006/relationships/image" Target="../media/image12.png"/><Relationship Id="rId2" Type="http://schemas.openxmlformats.org/officeDocument/2006/relationships/hyperlink" Target="undergraduate/2012SleepingHandsome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undergraduate/2014Infinity.wmv" TargetMode="External"/><Relationship Id="rId4" Type="http://schemas.openxmlformats.org/officeDocument/2006/relationships/hyperlink" Target="undergraduate/2014PaPaWalk.wm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體感互動娛樂軟體設計簡介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盧天麒 副教授</a:t>
            </a:r>
            <a:endParaRPr lang="en-US" altLang="zh-TW" dirty="0" smtClean="0"/>
          </a:p>
          <a:p>
            <a:r>
              <a:rPr lang="zh-TW" altLang="en-US" dirty="0"/>
              <a:t>國立嘉義</a:t>
            </a:r>
            <a:r>
              <a:rPr lang="zh-TW" altLang="en-US" dirty="0" smtClean="0"/>
              <a:t>大學資訊工程學系</a:t>
            </a:r>
            <a:endParaRPr lang="en-US" altLang="zh-TW" dirty="0" smtClean="0"/>
          </a:p>
          <a:p>
            <a:r>
              <a:rPr lang="en-US" altLang="zh-TW" dirty="0" smtClean="0"/>
              <a:t>tclu@mail.ncyu.edu.tw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1800200" cy="365125"/>
          </a:xfrm>
        </p:spPr>
        <p:txBody>
          <a:bodyPr/>
          <a:lstStyle/>
          <a:p>
            <a:r>
              <a:rPr lang="en-US" altLang="zh-TW" dirty="0" smtClean="0"/>
              <a:t>Date : 2015/04/10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控制器的互動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Keyboard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Mouse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/>
              <a:t>Joystick</a:t>
            </a:r>
            <a:endParaRPr lang="en-US" altLang="zh-TW" sz="2800" dirty="0"/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Gamepad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Paddle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Trackball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Steering </a:t>
            </a:r>
            <a:r>
              <a:rPr lang="en-US" altLang="zh-TW" sz="2800" dirty="0" smtClean="0"/>
              <a:t>Wheel</a:t>
            </a:r>
            <a:endParaRPr lang="en-US" altLang="zh-TW" sz="2800" dirty="0"/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Wii </a:t>
            </a:r>
            <a:r>
              <a:rPr lang="en-US" altLang="zh-TW" sz="2800" dirty="0" smtClean="0"/>
              <a:t>Remote</a:t>
            </a:r>
            <a:endParaRPr lang="en-US" altLang="zh-TW" sz="2800" dirty="0"/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/>
              <a:t>Light </a:t>
            </a:r>
            <a:r>
              <a:rPr lang="en-US" altLang="zh-TW" sz="2800" dirty="0" smtClean="0"/>
              <a:t>Gun</a:t>
            </a:r>
            <a:endParaRPr lang="en-US" altLang="zh-TW" sz="2800" dirty="0"/>
          </a:p>
          <a:p>
            <a:endParaRPr lang="zh-TW" altLang="en-US" sz="2800" dirty="0"/>
          </a:p>
        </p:txBody>
      </p:sp>
      <p:pic>
        <p:nvPicPr>
          <p:cNvPr id="4" name="Picture 4" descr="200px-Joyop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19050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220px-Pippinpadd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362" y="1700808"/>
            <a:ext cx="201136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169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36169"/>
            <a:ext cx="2992733" cy="328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1475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09" y="4038600"/>
            <a:ext cx="25717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190px-Puchi_carat_retro_controll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00808"/>
            <a:ext cx="203448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9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Wii Remote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5266928" cy="424847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內容物：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藍牙：訊號傳輸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按鍵：類似搖桿的按鍵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三軸加速規：感測三度空間各方向的加速度力，用來感測動作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光學感測器：感測主機所發射的</a:t>
            </a:r>
            <a:r>
              <a:rPr lang="en-US" altLang="zh-TW" dirty="0" smtClean="0"/>
              <a:t>LED</a:t>
            </a:r>
            <a:r>
              <a:rPr lang="zh-TW" altLang="en-US" dirty="0" smtClean="0"/>
              <a:t>光源，用來定位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可使用</a:t>
            </a:r>
            <a:r>
              <a:rPr lang="en-US" altLang="zh-TW" dirty="0" err="1" smtClean="0"/>
              <a:t>Wiimote</a:t>
            </a:r>
            <a:r>
              <a:rPr lang="zh-TW" altLang="en-US" dirty="0" smtClean="0"/>
              <a:t>函式庫來撰寫與</a:t>
            </a:r>
            <a:r>
              <a:rPr lang="en-US" altLang="zh-TW" dirty="0" err="1" smtClean="0"/>
              <a:t>Wii</a:t>
            </a:r>
            <a:r>
              <a:rPr lang="en-US" altLang="zh-TW" dirty="0" smtClean="0"/>
              <a:t> Remote</a:t>
            </a:r>
            <a:r>
              <a:rPr lang="zh-TW" altLang="en-US" dirty="0" smtClean="0"/>
              <a:t>溝通的程式</a:t>
            </a:r>
            <a:endParaRPr lang="en-US" altLang="zh-TW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772815"/>
            <a:ext cx="2817889" cy="403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579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視覺為主的互動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571500" eaLnBrk="1" hangingPunct="1"/>
            <a:r>
              <a:rPr lang="zh-TW" altLang="en-US" dirty="0" smtClean="0"/>
              <a:t>以攝影機視覺為主的互動技術，一直是電腦視覺的研究領域中很熱門的研究題目</a:t>
            </a:r>
            <a:endParaRPr lang="en-US" altLang="zh-TW" dirty="0" smtClean="0"/>
          </a:p>
          <a:p>
            <a:pPr marL="571500" indent="-571500"/>
            <a:r>
              <a:rPr lang="zh-TW" altLang="en-US" dirty="0" smtClean="0"/>
              <a:t>主要目的：捕捉人體肢幹的移動，瞭解使用者的意圖</a:t>
            </a:r>
            <a:endParaRPr lang="en-US" altLang="zh-TW" dirty="0" smtClean="0"/>
          </a:p>
          <a:p>
            <a:pPr marL="571500" indent="-571500"/>
            <a:r>
              <a:rPr lang="zh-TW" altLang="en-US" dirty="0" smtClean="0"/>
              <a:t>成功的業界應用</a:t>
            </a:r>
            <a:endParaRPr lang="en-US" altLang="zh-TW" dirty="0" smtClean="0"/>
          </a:p>
          <a:p>
            <a:pPr marL="971550" lvl="1" indent="-571500"/>
            <a:r>
              <a:rPr lang="zh-TW" altLang="en-US" dirty="0"/>
              <a:t>動作捕捉</a:t>
            </a:r>
            <a:r>
              <a:rPr lang="zh-TW" altLang="en-US" dirty="0" smtClean="0"/>
              <a:t>器 </a:t>
            </a:r>
            <a:r>
              <a:rPr lang="en-US" altLang="zh-TW" dirty="0" smtClean="0"/>
              <a:t>(Motion Capture System)</a:t>
            </a:r>
          </a:p>
          <a:p>
            <a:pPr marL="971550" lvl="1" indent="-571500"/>
            <a:r>
              <a:rPr lang="en-US" altLang="zh-TW" dirty="0" smtClean="0"/>
              <a:t>Kinect</a:t>
            </a:r>
          </a:p>
          <a:p>
            <a:pPr marL="971550" lvl="1" indent="-571500"/>
            <a:r>
              <a:rPr lang="en-US" altLang="zh-TW" dirty="0" smtClean="0">
                <a:hlinkClick r:id="rId3" action="ppaction://hlinkfile"/>
              </a:rPr>
              <a:t>Leap Motion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08521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主要步驟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視覺互動可分為以下四個步驟 </a:t>
            </a:r>
            <a:r>
              <a:rPr lang="en-US" altLang="zh-TW" baseline="30000" dirty="0" smtClean="0">
                <a:latin typeface="Times New Roman"/>
                <a:cs typeface="Times New Roman"/>
              </a:rPr>
              <a:t>†</a:t>
            </a:r>
            <a:endParaRPr lang="en-US" altLang="zh-TW" baseline="30000" dirty="0" smtClean="0"/>
          </a:p>
          <a:p>
            <a:pPr lvl="1"/>
            <a:r>
              <a:rPr lang="zh-TW" altLang="en-US" dirty="0" smtClean="0"/>
              <a:t>初始化</a:t>
            </a:r>
            <a:r>
              <a:rPr lang="en-US" altLang="zh-TW" dirty="0" smtClean="0"/>
              <a:t>(initialization)</a:t>
            </a:r>
          </a:p>
          <a:p>
            <a:pPr lvl="1"/>
            <a:r>
              <a:rPr lang="zh-TW" altLang="en-US" dirty="0" smtClean="0"/>
              <a:t>追蹤</a:t>
            </a:r>
            <a:r>
              <a:rPr lang="en-US" altLang="zh-TW" dirty="0" smtClean="0"/>
              <a:t>(tracking)</a:t>
            </a:r>
          </a:p>
          <a:p>
            <a:pPr lvl="1"/>
            <a:r>
              <a:rPr lang="zh-TW" altLang="en-US" dirty="0" smtClean="0"/>
              <a:t>姿態估測</a:t>
            </a:r>
            <a:r>
              <a:rPr lang="en-US" altLang="zh-TW" dirty="0" smtClean="0"/>
              <a:t>(pose estimation)</a:t>
            </a:r>
          </a:p>
          <a:p>
            <a:pPr lvl="1"/>
            <a:r>
              <a:rPr lang="zh-TW" altLang="en-US" dirty="0" smtClean="0"/>
              <a:t>辨識</a:t>
            </a:r>
            <a:r>
              <a:rPr lang="en-US" altLang="zh-TW" dirty="0" smtClean="0"/>
              <a:t>(recognition)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179512" y="4581128"/>
            <a:ext cx="8764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altLang="zh-TW" baseline="30000" dirty="0" smtClean="0">
                <a:latin typeface="Times New Roman"/>
                <a:cs typeface="Times New Roman"/>
              </a:rPr>
              <a:t>† </a:t>
            </a:r>
            <a:r>
              <a:rPr lang="en-US" altLang="zh-TW" dirty="0" err="1" smtClean="0"/>
              <a:t>Moeslund</a:t>
            </a:r>
            <a:r>
              <a:rPr lang="en-US" altLang="zh-TW" dirty="0" smtClean="0"/>
              <a:t> and </a:t>
            </a:r>
            <a:r>
              <a:rPr lang="en-US" altLang="zh-TW" dirty="0" err="1" smtClean="0"/>
              <a:t>Granum</a:t>
            </a:r>
            <a:r>
              <a:rPr lang="en-US" altLang="zh-TW" dirty="0" smtClean="0"/>
              <a:t>, “A survey of computer vision-based human motion capture,”</a:t>
            </a:r>
          </a:p>
          <a:p>
            <a:pPr marL="0" lvl="1"/>
            <a:r>
              <a:rPr lang="en-US" altLang="zh-TW" dirty="0" smtClean="0"/>
              <a:t>Computer Vision and Image Understanding, Vol. 81, pp. 231-268, 2001.</a:t>
            </a:r>
          </a:p>
        </p:txBody>
      </p:sp>
    </p:spTree>
    <p:extLst>
      <p:ext uri="{BB962C8B-B14F-4D97-AF65-F5344CB8AC3E}">
        <p14:creationId xmlns:p14="http://schemas.microsoft.com/office/powerpoint/2010/main" val="33833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主要步驟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初始化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主要工作為環境建置與攝影機校正</a:t>
            </a:r>
            <a:r>
              <a:rPr lang="en-US" altLang="zh-TW" dirty="0" smtClean="0"/>
              <a:t>(camera calibration)</a:t>
            </a:r>
            <a:r>
              <a:rPr lang="zh-TW" altLang="en-US" dirty="0" smtClean="0"/>
              <a:t>，調整現場環境與攝影機的參數</a:t>
            </a:r>
            <a:endParaRPr lang="en-US" altLang="zh-TW" dirty="0" smtClean="0"/>
          </a:p>
          <a:p>
            <a:r>
              <a:rPr lang="zh-TW" altLang="en-US" dirty="0" smtClean="0"/>
              <a:t>追蹤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在每張畫格之間，建立人體肢幹的關聯性</a:t>
            </a:r>
            <a:endParaRPr lang="en-US" altLang="zh-TW" dirty="0" smtClean="0"/>
          </a:p>
          <a:p>
            <a:r>
              <a:rPr lang="zh-TW" altLang="en-US" dirty="0" smtClean="0"/>
              <a:t>姿態估測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估計人體肢幹的長度比例、方向、位置</a:t>
            </a:r>
            <a:endParaRPr lang="en-US" altLang="zh-TW" dirty="0" smtClean="0"/>
          </a:p>
          <a:p>
            <a:r>
              <a:rPr lang="zh-TW" altLang="en-US" dirty="0" smtClean="0"/>
              <a:t>辨識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根據估測的特徵數值來進行動作分類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496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435280" cy="1143000"/>
          </a:xfrm>
        </p:spPr>
        <p:txBody>
          <a:bodyPr/>
          <a:lstStyle/>
          <a:p>
            <a:r>
              <a:rPr lang="zh-TW" altLang="en-US" dirty="0" smtClean="0"/>
              <a:t>動作捕捉器 </a:t>
            </a:r>
            <a:r>
              <a:rPr lang="en-US" altLang="zh-TW" dirty="0" smtClean="0"/>
              <a:t>(Motion Capture System)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捕捉人體肢幹的細微動作</a:t>
            </a:r>
            <a:endParaRPr lang="en-US" altLang="zh-TW" dirty="0" smtClean="0"/>
          </a:p>
          <a:p>
            <a:r>
              <a:rPr lang="zh-TW" altLang="en-US" dirty="0" smtClean="0"/>
              <a:t>常運用於電影工業</a:t>
            </a:r>
            <a:r>
              <a:rPr lang="en-US" altLang="zh-TW" dirty="0" smtClean="0"/>
              <a:t>(</a:t>
            </a:r>
            <a:r>
              <a:rPr lang="zh-TW" altLang="en-US" dirty="0" smtClean="0"/>
              <a:t>例：阿凡達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優點：即時、準確</a:t>
            </a:r>
            <a:endParaRPr lang="en-US" altLang="zh-TW" dirty="0" smtClean="0"/>
          </a:p>
          <a:p>
            <a:r>
              <a:rPr lang="zh-TW" altLang="en-US" dirty="0" smtClean="0"/>
              <a:t>缺點：軟硬體設備昂貴、需要特定環境、穿戴式設備有動作的限制</a:t>
            </a:r>
            <a:endParaRPr lang="en-US" altLang="zh-TW" dirty="0" smtClean="0"/>
          </a:p>
          <a:p>
            <a:r>
              <a:rPr lang="zh-TW" altLang="en-US" dirty="0" smtClean="0"/>
              <a:t>分為光學式與非光學式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17048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光學式動作捕捉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被動式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演員穿戴具反光效果的</a:t>
            </a:r>
            <a:r>
              <a:rPr lang="en-US" altLang="zh-TW" dirty="0" smtClean="0"/>
              <a:t>markers</a:t>
            </a:r>
            <a:r>
              <a:rPr lang="zh-TW" altLang="en-US" dirty="0" smtClean="0"/>
              <a:t>，由一台以上的攝影機捕捉演員身上的</a:t>
            </a:r>
            <a:r>
              <a:rPr lang="en-US" altLang="zh-TW" dirty="0" smtClean="0"/>
              <a:t>markers</a:t>
            </a:r>
          </a:p>
          <a:p>
            <a:r>
              <a:rPr lang="zh-TW" altLang="en-US" dirty="0" smtClean="0"/>
              <a:t>主動式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Marker</a:t>
            </a:r>
            <a:r>
              <a:rPr lang="zh-TW" altLang="en-US" dirty="0" smtClean="0"/>
              <a:t>本身會發光，可擴大欲捕捉的現場環境</a:t>
            </a:r>
            <a:endParaRPr lang="en-US" altLang="zh-TW" dirty="0" smtClean="0"/>
          </a:p>
        </p:txBody>
      </p:sp>
      <p:pic>
        <p:nvPicPr>
          <p:cNvPr id="4" name="圖片 3" descr="Démonstration_de_'motion_capture'_(Futur_en_Seine,_pavillon_de_lArsenal)_(358539974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4309966"/>
            <a:ext cx="3384376" cy="228738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93097"/>
            <a:ext cx="360040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6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非光學式動作捕捉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機械式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演員穿戴機械骨架，動作可直接由骨架的轉動來記錄</a:t>
            </a:r>
            <a:endParaRPr lang="en-US" altLang="zh-TW" dirty="0" smtClean="0"/>
          </a:p>
          <a:p>
            <a:r>
              <a:rPr lang="zh-TW" altLang="en-US" dirty="0" smtClean="0"/>
              <a:t>磁力式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演員戴上磁性線圈，捕捉運動時會產生的電力變化</a:t>
            </a:r>
            <a:endParaRPr lang="en-US" altLang="zh-TW" dirty="0" smtClean="0"/>
          </a:p>
          <a:p>
            <a:r>
              <a:rPr lang="zh-TW" altLang="en-US" dirty="0" smtClean="0"/>
              <a:t>慣性式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以陀螺儀來記錄肢體的方向和位置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460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Kinect</a:t>
            </a:r>
            <a:r>
              <a:rPr lang="zh-TW" altLang="en-US" dirty="0" smtClean="0"/>
              <a:t>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sym typeface="Wingdings"/>
              </a:rPr>
              <a:t></a:t>
            </a:r>
            <a:r>
              <a:rPr lang="zh-TW" altLang="en-US" dirty="0" smtClean="0"/>
              <a:t>紅外線攝影機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sym typeface="Wingdings"/>
              </a:rPr>
              <a:t></a:t>
            </a:r>
            <a:r>
              <a:rPr lang="zh-TW" altLang="en-US" dirty="0" smtClean="0"/>
              <a:t>彩色</a:t>
            </a:r>
            <a:r>
              <a:rPr lang="zh-TW" altLang="en-US" dirty="0"/>
              <a:t>攝影機</a:t>
            </a:r>
            <a:endParaRPr lang="en-US" altLang="zh-TW" dirty="0"/>
          </a:p>
          <a:p>
            <a:pPr>
              <a:buNone/>
            </a:pPr>
            <a:r>
              <a:rPr lang="zh-TW" altLang="en-US" dirty="0" smtClean="0">
                <a:sym typeface="Wingdings"/>
              </a:rPr>
              <a:t></a:t>
            </a:r>
            <a:r>
              <a:rPr lang="zh-TW" altLang="en-US" dirty="0" smtClean="0"/>
              <a:t>陣列麥克風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TW" altLang="en-US" dirty="0" smtClean="0">
                <a:sym typeface="Wingdings"/>
              </a:rPr>
              <a:t></a:t>
            </a:r>
            <a:r>
              <a:rPr lang="zh-TW" altLang="en-US" dirty="0" smtClean="0"/>
              <a:t>傾斜驅動馬達</a:t>
            </a:r>
            <a:endParaRPr lang="en-US" altLang="zh-TW" dirty="0" smtClean="0"/>
          </a:p>
        </p:txBody>
      </p:sp>
      <p:pic>
        <p:nvPicPr>
          <p:cNvPr id="1027" name="Picture 3" descr="C:\Documents and Settings\ctlin\桌面\KinectSens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45024"/>
            <a:ext cx="5713021" cy="23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4402384" y="44899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sym typeface="Wingdings"/>
              </a:rPr>
              <a:t>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26973" y="4561964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sym typeface="Wingdings"/>
              </a:rPr>
              <a:t>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92080" y="4273932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sym typeface="Wingdings"/>
              </a:rPr>
              <a:t>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643955" y="465313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sym typeface="Wingdings"/>
              </a:rPr>
              <a:t></a:t>
            </a:r>
            <a:endParaRPr lang="zh-TW" altLang="en-US" sz="2800" dirty="0"/>
          </a:p>
        </p:txBody>
      </p:sp>
      <p:sp>
        <p:nvSpPr>
          <p:cNvPr id="12" name="矩形 11"/>
          <p:cNvSpPr/>
          <p:nvPr/>
        </p:nvSpPr>
        <p:spPr>
          <a:xfrm>
            <a:off x="5866933" y="5085184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sym typeface="Wingdings"/>
              </a:rPr>
              <a:t>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8578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Kinect</a:t>
            </a:r>
            <a:r>
              <a:rPr lang="zh-TW" altLang="en-US" dirty="0" smtClean="0"/>
              <a:t>規格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環境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攝影機感測距離：</a:t>
            </a:r>
            <a:r>
              <a:rPr lang="en-US" altLang="zh-TW" dirty="0" smtClean="0"/>
              <a:t>0.7m ~ 6m</a:t>
            </a:r>
          </a:p>
          <a:p>
            <a:pPr lvl="1"/>
            <a:r>
              <a:rPr lang="zh-TW" altLang="en-US" dirty="0" smtClean="0"/>
              <a:t>攝影機感測角度：水平</a:t>
            </a:r>
            <a:r>
              <a:rPr lang="en-US" altLang="zh-TW" dirty="0" smtClean="0"/>
              <a:t>57</a:t>
            </a:r>
            <a:r>
              <a:rPr lang="en-US" altLang="zh-TW" dirty="0" smtClean="0">
                <a:sym typeface="Symbol"/>
              </a:rPr>
              <a:t></a:t>
            </a:r>
            <a:r>
              <a:rPr lang="zh-TW" altLang="en-US" dirty="0" smtClean="0">
                <a:sym typeface="Symbol"/>
              </a:rPr>
              <a:t>，</a:t>
            </a:r>
            <a:r>
              <a:rPr lang="zh-TW" altLang="en-US" dirty="0" smtClean="0"/>
              <a:t>垂直</a:t>
            </a:r>
            <a:r>
              <a:rPr lang="en-US" altLang="zh-TW" dirty="0" smtClean="0"/>
              <a:t>43</a:t>
            </a:r>
            <a:r>
              <a:rPr lang="en-US" altLang="zh-TW" dirty="0" smtClean="0">
                <a:sym typeface="Symbol"/>
              </a:rPr>
              <a:t></a:t>
            </a:r>
          </a:p>
          <a:p>
            <a:pPr lvl="1"/>
            <a:r>
              <a:rPr lang="zh-TW" altLang="en-US" dirty="0" smtClean="0">
                <a:sym typeface="Symbol"/>
              </a:rPr>
              <a:t>驅動馬達旋轉角度：水平垂直各</a:t>
            </a:r>
            <a:r>
              <a:rPr lang="en-US" altLang="zh-TW" dirty="0" smtClean="0">
                <a:sym typeface="Symbol"/>
              </a:rPr>
              <a:t>2</a:t>
            </a:r>
            <a:r>
              <a:rPr lang="en-US" altLang="zh-TW" dirty="0" smtClean="0"/>
              <a:t>7</a:t>
            </a:r>
            <a:r>
              <a:rPr lang="en-US" altLang="zh-TW" dirty="0" smtClean="0">
                <a:sym typeface="Symbol"/>
              </a:rPr>
              <a:t></a:t>
            </a:r>
          </a:p>
          <a:p>
            <a:pPr lvl="1"/>
            <a:r>
              <a:rPr lang="zh-TW" altLang="en-US" dirty="0" smtClean="0">
                <a:sym typeface="Symbol"/>
              </a:rPr>
              <a:t>搭配</a:t>
            </a:r>
            <a:r>
              <a:rPr lang="en-US" altLang="zh-TW" dirty="0" smtClean="0">
                <a:sym typeface="Symbol"/>
              </a:rPr>
              <a:t>Xbox</a:t>
            </a:r>
            <a:r>
              <a:rPr lang="zh-TW" altLang="en-US" dirty="0" smtClean="0">
                <a:sym typeface="Symbol"/>
              </a:rPr>
              <a:t>遊戲軟體時，適當的感測距離：</a:t>
            </a:r>
            <a:r>
              <a:rPr lang="en-US" altLang="zh-TW" dirty="0" smtClean="0">
                <a:sym typeface="Symbol"/>
              </a:rPr>
              <a:t>1.2m ~ 3.5m</a:t>
            </a:r>
          </a:p>
          <a:p>
            <a:r>
              <a:rPr lang="zh-TW" altLang="en-US" dirty="0" smtClean="0">
                <a:sym typeface="Symbol"/>
              </a:rPr>
              <a:t>硬體</a:t>
            </a:r>
            <a:endParaRPr lang="en-US" altLang="zh-TW" dirty="0" smtClean="0">
              <a:sym typeface="Symbol"/>
            </a:endParaRPr>
          </a:p>
          <a:p>
            <a:pPr lvl="1"/>
            <a:r>
              <a:rPr lang="zh-TW" altLang="en-US" dirty="0" smtClean="0">
                <a:sym typeface="Symbol"/>
              </a:rPr>
              <a:t>攝影機解析度：</a:t>
            </a:r>
            <a:r>
              <a:rPr lang="en-US" altLang="zh-TW" dirty="0" smtClean="0">
                <a:sym typeface="Symbol"/>
              </a:rPr>
              <a:t>640480 ~ 12801024</a:t>
            </a:r>
          </a:p>
          <a:p>
            <a:pPr lvl="1"/>
            <a:r>
              <a:rPr lang="zh-TW" altLang="en-US" dirty="0" smtClean="0">
                <a:sym typeface="Symbol"/>
              </a:rPr>
              <a:t>攝影機畫格速率：</a:t>
            </a:r>
            <a:r>
              <a:rPr lang="en-US" altLang="zh-TW" dirty="0" smtClean="0">
                <a:sym typeface="Symbol"/>
              </a:rPr>
              <a:t>9Hz ~ 30Hz</a:t>
            </a:r>
          </a:p>
        </p:txBody>
      </p:sp>
    </p:spTree>
    <p:extLst>
      <p:ext uri="{BB962C8B-B14F-4D97-AF65-F5344CB8AC3E}">
        <p14:creationId xmlns:p14="http://schemas.microsoft.com/office/powerpoint/2010/main" val="35211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嘉</a:t>
            </a:r>
            <a:r>
              <a:rPr lang="zh-TW" altLang="en-US" dirty="0"/>
              <a:t>大</a:t>
            </a:r>
            <a:r>
              <a:rPr lang="zh-TW" altLang="en-US" dirty="0" smtClean="0"/>
              <a:t>資工遊戲</a:t>
            </a:r>
            <a:r>
              <a:rPr lang="zh-TW" altLang="en-US" dirty="0"/>
              <a:t>專題</a:t>
            </a:r>
            <a:endParaRPr lang="en-US" altLang="zh-TW" dirty="0" smtClean="0"/>
          </a:p>
          <a:p>
            <a:r>
              <a:rPr lang="zh-TW" altLang="en-US" dirty="0"/>
              <a:t>體感</a:t>
            </a:r>
            <a:r>
              <a:rPr lang="zh-TW" altLang="en-US" dirty="0" smtClean="0"/>
              <a:t>互動設備簡介</a:t>
            </a:r>
            <a:endParaRPr lang="en-US" altLang="zh-TW" dirty="0" smtClean="0"/>
          </a:p>
          <a:p>
            <a:r>
              <a:rPr lang="zh-TW" altLang="en-US" dirty="0" smtClean="0"/>
              <a:t>娛樂軟體設計理論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52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Kinect SDK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ym typeface="Symbol"/>
              </a:rPr>
              <a:t>軟體</a:t>
            </a:r>
            <a:endParaRPr lang="en-US" altLang="zh-TW" dirty="0" smtClean="0">
              <a:sym typeface="Symbol"/>
            </a:endParaRPr>
          </a:p>
          <a:p>
            <a:pPr lvl="1"/>
            <a:r>
              <a:rPr lang="zh-TW" altLang="en-US" dirty="0" smtClean="0">
                <a:sym typeface="Symbol"/>
              </a:rPr>
              <a:t>官方提供</a:t>
            </a:r>
            <a:r>
              <a:rPr lang="en-US" altLang="zh-TW" dirty="0" smtClean="0">
                <a:sym typeface="Symbol"/>
              </a:rPr>
              <a:t>software development kit (SDK)</a:t>
            </a:r>
            <a:r>
              <a:rPr lang="zh-TW" altLang="en-US" dirty="0" smtClean="0">
                <a:sym typeface="Symbol"/>
              </a:rPr>
              <a:t>來開發應用程式</a:t>
            </a:r>
            <a:endParaRPr lang="en-US" altLang="zh-TW" dirty="0" smtClean="0">
              <a:sym typeface="Symbol"/>
            </a:endParaRPr>
          </a:p>
          <a:p>
            <a:pPr lvl="1"/>
            <a:r>
              <a:rPr lang="en-US" altLang="zh-TW" dirty="0" smtClean="0">
                <a:sym typeface="Symbol"/>
              </a:rPr>
              <a:t>SDK</a:t>
            </a:r>
            <a:r>
              <a:rPr lang="zh-TW" altLang="en-US" dirty="0" smtClean="0">
                <a:sym typeface="Symbol"/>
              </a:rPr>
              <a:t>基本功能有</a:t>
            </a:r>
            <a:endParaRPr lang="en-US" altLang="zh-TW" dirty="0" smtClean="0">
              <a:sym typeface="Symbol"/>
            </a:endParaRPr>
          </a:p>
          <a:p>
            <a:pPr lvl="2"/>
            <a:r>
              <a:rPr lang="zh-TW" altLang="en-US" dirty="0" smtClean="0">
                <a:sym typeface="Symbol"/>
              </a:rPr>
              <a:t>控制存取紅外線攝影機、彩色攝影機、陣列麥克風</a:t>
            </a:r>
            <a:endParaRPr lang="en-US" altLang="zh-TW" dirty="0" smtClean="0">
              <a:sym typeface="Symbol"/>
            </a:endParaRPr>
          </a:p>
          <a:p>
            <a:pPr lvl="2"/>
            <a:r>
              <a:rPr lang="zh-TW" altLang="en-US" dirty="0" smtClean="0">
                <a:sym typeface="Symbol"/>
              </a:rPr>
              <a:t>追蹤多個人體之骨架</a:t>
            </a:r>
            <a:endParaRPr lang="en-US" altLang="zh-TW" dirty="0" smtClean="0">
              <a:sym typeface="Symbol"/>
            </a:endParaRPr>
          </a:p>
          <a:p>
            <a:pPr lvl="2"/>
            <a:r>
              <a:rPr lang="zh-TW" altLang="en-US" dirty="0" smtClean="0">
                <a:sym typeface="Symbol"/>
              </a:rPr>
              <a:t>聲音訊號處理，可與</a:t>
            </a:r>
            <a:r>
              <a:rPr lang="en-US" altLang="zh-TW" dirty="0" smtClean="0">
                <a:sym typeface="Symbol"/>
              </a:rPr>
              <a:t>window speech recognition API</a:t>
            </a:r>
            <a:r>
              <a:rPr lang="zh-TW" altLang="en-US" dirty="0" smtClean="0">
                <a:sym typeface="Symbol"/>
              </a:rPr>
              <a:t>整合，進行語音辨識</a:t>
            </a:r>
            <a:endParaRPr lang="zh-TW" altLang="en-US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72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Kinect</a:t>
            </a:r>
            <a:r>
              <a:rPr lang="zh-TW" altLang="en-US" dirty="0" smtClean="0"/>
              <a:t>主要技術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3D</a:t>
            </a:r>
            <a:r>
              <a:rPr lang="zh-TW" altLang="en-US" dirty="0" smtClean="0"/>
              <a:t>空間深度感測</a:t>
            </a:r>
            <a:endParaRPr lang="en-US" altLang="zh-TW" dirty="0" smtClean="0"/>
          </a:p>
          <a:p>
            <a:r>
              <a:rPr lang="zh-TW" altLang="en-US" dirty="0" smtClean="0"/>
              <a:t>身體動作追蹤</a:t>
            </a:r>
            <a:endParaRPr lang="en-US" altLang="zh-TW" dirty="0" smtClean="0"/>
          </a:p>
          <a:p>
            <a:r>
              <a:rPr lang="zh-TW" altLang="en-US" dirty="0" smtClean="0"/>
              <a:t>缺點：只</a:t>
            </a:r>
            <a:r>
              <a:rPr lang="zh-TW" altLang="en-US" dirty="0"/>
              <a:t>計算了關節的位置，並未得出其旋轉角度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 descr="未命名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954018"/>
            <a:ext cx="6467624" cy="249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0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Leap Motion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內有三個</a:t>
            </a:r>
            <a:r>
              <a:rPr lang="en-US" altLang="zh-TW" dirty="0" smtClean="0"/>
              <a:t>LED</a:t>
            </a:r>
            <a:r>
              <a:rPr lang="zh-TW" altLang="en-US" dirty="0" smtClean="0"/>
              <a:t>紅外線與兩個攝影鏡頭</a:t>
            </a:r>
            <a:endParaRPr lang="en-US" altLang="zh-TW" dirty="0" smtClean="0"/>
          </a:p>
          <a:p>
            <a:r>
              <a:rPr lang="zh-TW" altLang="en-US" dirty="0" smtClean="0"/>
              <a:t>可以定位手掌、手指、或手中的工具</a:t>
            </a:r>
            <a:endParaRPr lang="en-US" altLang="zh-TW" dirty="0" smtClean="0"/>
          </a:p>
          <a:p>
            <a:r>
              <a:rPr lang="zh-TW" altLang="en-US" dirty="0" smtClean="0"/>
              <a:t>提供</a:t>
            </a:r>
            <a:r>
              <a:rPr lang="en-US" altLang="zh-TW" dirty="0" smtClean="0"/>
              <a:t>App</a:t>
            </a:r>
            <a:r>
              <a:rPr lang="zh-TW" altLang="en-US" dirty="0" smtClean="0"/>
              <a:t>供程式設計師開發應用軟體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96551"/>
            <a:ext cx="424847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820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觸碰為主的互動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透過觸控螢幕，以直覺的方式操控螢幕裡的程式或物件，取代鍵盤和滑鼠</a:t>
            </a:r>
            <a:endParaRPr lang="en-US" altLang="zh-TW" dirty="0" smtClean="0"/>
          </a:p>
          <a:p>
            <a:r>
              <a:rPr lang="zh-TW" altLang="en-US" dirty="0" smtClean="0"/>
              <a:t>早期用在光筆的觸控</a:t>
            </a:r>
            <a:endParaRPr lang="en-US" altLang="zh-TW" dirty="0" smtClean="0"/>
          </a:p>
          <a:p>
            <a:r>
              <a:rPr lang="zh-TW" altLang="en-US" dirty="0" smtClean="0"/>
              <a:t>現今以手指的觸控已經廣泛應用在消費性電子產品中</a:t>
            </a:r>
            <a:endParaRPr lang="zh-TW" altLang="en-US" dirty="0"/>
          </a:p>
        </p:txBody>
      </p:sp>
      <p:pic>
        <p:nvPicPr>
          <p:cNvPr id="4" name="圖片 3" descr="CMI_light_pen_interfa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005064"/>
            <a:ext cx="216024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其它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聲控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語音辨識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業界已成功與消費性電子產品整合，如</a:t>
            </a:r>
            <a:r>
              <a:rPr lang="en-US" altLang="zh-TW" dirty="0" err="1" smtClean="0"/>
              <a:t>iPhone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Siri</a:t>
            </a:r>
            <a:r>
              <a:rPr lang="en-US" altLang="zh-TW" dirty="0" smtClean="0"/>
              <a:t>, Google Glass</a:t>
            </a:r>
          </a:p>
          <a:p>
            <a:r>
              <a:rPr lang="zh-TW" altLang="en-US" dirty="0" smtClean="0"/>
              <a:t>眼控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眼球追蹤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早期以昂貴的眼動儀來追蹤，目前也有消費性電子產品引入該技術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36440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其它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腦控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</a:t>
            </a:r>
            <a:r>
              <a:rPr lang="en-US" altLang="zh-TW" dirty="0" smtClean="0"/>
              <a:t>Electroencephalography (EEG)</a:t>
            </a:r>
            <a:r>
              <a:rPr lang="zh-TW" altLang="en-US" dirty="0" smtClean="0"/>
              <a:t>讀取頭皮上的電流，代表腦神經活動的狀況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Mind Flex</a:t>
            </a:r>
            <a:r>
              <a:rPr lang="zh-TW" altLang="en-US" dirty="0" smtClean="0"/>
              <a:t>是很著名的商業玩具產品，以腦控來玩遊戲</a:t>
            </a:r>
            <a:endParaRPr lang="en-US" altLang="zh-TW" dirty="0"/>
          </a:p>
          <a:p>
            <a:r>
              <a:rPr lang="zh-TW" altLang="en-US" dirty="0" smtClean="0">
                <a:solidFill>
                  <a:schemeClr val="tx1"/>
                </a:solidFill>
              </a:rPr>
              <a:t>生理訊號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目前可量測的生理訊號有心跳、血壓、呼吸、皮膚導電</a:t>
            </a:r>
            <a:r>
              <a:rPr lang="en-US" altLang="zh-TW" dirty="0" smtClean="0"/>
              <a:t>…</a:t>
            </a:r>
          </a:p>
          <a:p>
            <a:pPr lvl="1"/>
            <a:r>
              <a:rPr lang="zh-TW" altLang="en-US" sz="2800" dirty="0" smtClean="0"/>
              <a:t>應用在測謊機，說謊時人體的生理訊號會有不尋常的變化；近來也有應用於遊戲產品中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855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嘉</a:t>
            </a:r>
            <a:r>
              <a:rPr lang="zh-TW" altLang="en-US" dirty="0"/>
              <a:t>大</a:t>
            </a:r>
            <a:r>
              <a:rPr lang="zh-TW" altLang="en-US" dirty="0" smtClean="0"/>
              <a:t>資工遊戲</a:t>
            </a:r>
            <a:r>
              <a:rPr lang="zh-TW" altLang="en-US" dirty="0"/>
              <a:t>專題</a:t>
            </a:r>
            <a:endParaRPr lang="en-US" altLang="zh-TW" dirty="0" smtClean="0"/>
          </a:p>
          <a:p>
            <a:r>
              <a:rPr lang="zh-TW" altLang="en-US" dirty="0"/>
              <a:t>體感</a:t>
            </a:r>
            <a:r>
              <a:rPr lang="zh-TW" altLang="en-US" dirty="0" smtClean="0"/>
              <a:t>互動設備簡介</a:t>
            </a:r>
            <a:endParaRPr lang="en-US" altLang="zh-TW" dirty="0" smtClean="0"/>
          </a:p>
          <a:p>
            <a:r>
              <a:rPr lang="zh-TW" altLang="en-US" sz="6000" b="1" dirty="0" smtClean="0">
                <a:solidFill>
                  <a:srgbClr val="FF0000"/>
                </a:solidFill>
              </a:rPr>
              <a:t>娛樂軟體設計理論</a:t>
            </a:r>
            <a:endParaRPr lang="en-US" altLang="zh-TW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26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5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娛樂軟體設計理論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4690864" cy="4248473"/>
          </a:xfrm>
        </p:spPr>
        <p:txBody>
          <a:bodyPr>
            <a:normAutofit fontScale="85000" lnSpcReduction="10000"/>
          </a:bodyPr>
          <a:lstStyle/>
          <a:p>
            <a:r>
              <a:rPr lang="en-US" altLang="zh-TW" dirty="0" smtClean="0"/>
              <a:t>Physics-based Simulation</a:t>
            </a:r>
          </a:p>
          <a:p>
            <a:pPr lvl="1"/>
            <a:r>
              <a:rPr lang="en-US" altLang="zh-TW" dirty="0" smtClean="0"/>
              <a:t>PD tracking</a:t>
            </a:r>
          </a:p>
          <a:p>
            <a:r>
              <a:rPr lang="en-US" altLang="zh-TW" dirty="0" smtClean="0"/>
              <a:t>Motion Classification</a:t>
            </a:r>
          </a:p>
          <a:p>
            <a:pPr lvl="1"/>
            <a:r>
              <a:rPr lang="en-US" altLang="zh-TW" dirty="0" smtClean="0"/>
              <a:t>SVM</a:t>
            </a:r>
          </a:p>
          <a:p>
            <a:r>
              <a:rPr lang="en-US" altLang="zh-TW" dirty="0" smtClean="0"/>
              <a:t>Dimensionality Reduction</a:t>
            </a:r>
          </a:p>
          <a:p>
            <a:pPr lvl="1"/>
            <a:r>
              <a:rPr lang="en-US" altLang="zh-TW" dirty="0" smtClean="0"/>
              <a:t>PCA</a:t>
            </a:r>
          </a:p>
          <a:p>
            <a:r>
              <a:rPr lang="en-US" altLang="zh-TW" dirty="0" smtClean="0"/>
              <a:t>Markerless Motion Capture</a:t>
            </a:r>
          </a:p>
          <a:p>
            <a:pPr lvl="1"/>
            <a:r>
              <a:rPr lang="en-US" altLang="zh-TW" dirty="0" smtClean="0"/>
              <a:t>Sums of Gaussians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132856"/>
            <a:ext cx="406794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69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700808"/>
            <a:ext cx="8229600" cy="4248473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Take </a:t>
            </a:r>
            <a:r>
              <a:rPr lang="en-US" altLang="zh-TW" dirty="0" smtClean="0">
                <a:solidFill>
                  <a:srgbClr val="FF0000"/>
                </a:solidFill>
              </a:rPr>
              <a:t>Physics</a:t>
            </a:r>
            <a:r>
              <a:rPr lang="en-US" altLang="zh-TW" dirty="0" smtClean="0"/>
              <a:t> into account</a:t>
            </a:r>
          </a:p>
          <a:p>
            <a:r>
              <a:rPr lang="en-US" altLang="zh-TW" dirty="0" smtClean="0"/>
              <a:t>Inspired from Robotics</a:t>
            </a:r>
          </a:p>
          <a:p>
            <a:r>
              <a:rPr lang="en-US" altLang="zh-TW" dirty="0" smtClean="0"/>
              <a:t>Classic method (1995~2013)</a:t>
            </a:r>
          </a:p>
          <a:p>
            <a:pPr lvl="1"/>
            <a:r>
              <a:rPr lang="en-US" altLang="zh-TW" dirty="0" smtClean="0"/>
              <a:t>Proportional-derivative (PD)</a:t>
            </a:r>
          </a:p>
          <a:p>
            <a:r>
              <a:rPr lang="en-US" altLang="zh-TW" dirty="0" smtClean="0"/>
              <a:t>Improved method (2011~2014)</a:t>
            </a:r>
          </a:p>
          <a:p>
            <a:pPr lvl="1"/>
            <a:r>
              <a:rPr lang="en-US" altLang="zh-TW" dirty="0" smtClean="0"/>
              <a:t>Stable Proportional-derivative (SPD)</a:t>
            </a:r>
          </a:p>
          <a:p>
            <a:pPr marL="457200" lvl="1" indent="0">
              <a:buNone/>
            </a:pPr>
            <a:endParaRPr lang="en-US" altLang="zh-TW" dirty="0" smtClean="0"/>
          </a:p>
          <a:p>
            <a:r>
              <a:rPr lang="en-US" altLang="zh-TW" dirty="0" smtClean="0">
                <a:hlinkClick r:id="rId3" action="ppaction://hlinkfile"/>
              </a:rPr>
              <a:t>PD tracking demo</a:t>
            </a:r>
            <a:endParaRPr lang="en-US" altLang="zh-TW" dirty="0" smtClean="0"/>
          </a:p>
          <a:p>
            <a:r>
              <a:rPr lang="en-US" altLang="zh-TW" dirty="0" smtClean="0">
                <a:hlinkClick r:id="rId4" action="ppaction://hlinkfile"/>
              </a:rPr>
              <a:t>Kinematics simulation demo</a:t>
            </a:r>
            <a:endParaRPr lang="en-US" altLang="zh-TW" dirty="0" smtClean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Physics-based Simulation</a:t>
            </a:r>
          </a:p>
        </p:txBody>
      </p:sp>
    </p:spTree>
    <p:extLst>
      <p:ext uri="{BB962C8B-B14F-4D97-AF65-F5344CB8AC3E}">
        <p14:creationId xmlns:p14="http://schemas.microsoft.com/office/powerpoint/2010/main" val="200159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Physics-based Simulation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Zordan</a:t>
            </a:r>
            <a:r>
              <a:rPr lang="en-US" altLang="zh-TW" dirty="0" smtClean="0"/>
              <a:t> and </a:t>
            </a:r>
            <a:r>
              <a:rPr lang="en-US" altLang="zh-TW" dirty="0" err="1" smtClean="0"/>
              <a:t>Hodgins</a:t>
            </a:r>
            <a:r>
              <a:rPr lang="en-US" altLang="zh-TW" dirty="0" smtClean="0"/>
              <a:t> 1999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214542"/>
            <a:ext cx="5904656" cy="43108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123728" y="6525344"/>
            <a:ext cx="5243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Apply PD in human bodies [</a:t>
            </a:r>
            <a:r>
              <a:rPr lang="en-US" altLang="zh-TW" dirty="0" err="1" smtClean="0"/>
              <a:t>Zordan</a:t>
            </a:r>
            <a:r>
              <a:rPr lang="en-US" altLang="zh-TW" dirty="0" smtClean="0"/>
              <a:t> </a:t>
            </a:r>
            <a:r>
              <a:rPr lang="en-US" altLang="zh-TW" dirty="0"/>
              <a:t>and </a:t>
            </a:r>
            <a:r>
              <a:rPr lang="en-US" altLang="zh-TW" dirty="0" err="1"/>
              <a:t>Hodgins</a:t>
            </a:r>
            <a:r>
              <a:rPr lang="en-US" altLang="zh-TW" dirty="0"/>
              <a:t> 1999</a:t>
            </a:r>
            <a:r>
              <a:rPr lang="en-US" altLang="zh-TW" dirty="0" smtClean="0"/>
              <a:t>]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605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b="1" dirty="0" smtClean="0">
                <a:solidFill>
                  <a:srgbClr val="FF0000"/>
                </a:solidFill>
              </a:rPr>
              <a:t>嘉</a:t>
            </a:r>
            <a:r>
              <a:rPr lang="zh-TW" altLang="en-US" sz="6000" b="1" dirty="0">
                <a:solidFill>
                  <a:srgbClr val="FF0000"/>
                </a:solidFill>
              </a:rPr>
              <a:t>大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資工遊戲</a:t>
            </a:r>
            <a:r>
              <a:rPr lang="zh-TW" altLang="en-US" sz="6000" b="1" dirty="0">
                <a:solidFill>
                  <a:srgbClr val="FF0000"/>
                </a:solidFill>
              </a:rPr>
              <a:t>專題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體感</a:t>
            </a:r>
            <a:r>
              <a:rPr lang="zh-TW" altLang="en-US" dirty="0" smtClean="0"/>
              <a:t>互動設備簡介</a:t>
            </a:r>
            <a:endParaRPr lang="en-US" altLang="zh-TW" dirty="0" smtClean="0"/>
          </a:p>
          <a:p>
            <a:r>
              <a:rPr lang="zh-TW" altLang="en-US" dirty="0" smtClean="0"/>
              <a:t>娛樂軟體設計理論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602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Physics-based Simulation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SIMBICON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545" y="2276872"/>
            <a:ext cx="6792847" cy="424847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09833" y="6525344"/>
            <a:ext cx="5388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Add balance Mechanism on PD control  [Yin et al. 2007]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675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Proportional-derivative (PD)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6275040" cy="4248473"/>
          </a:xfrm>
        </p:spPr>
        <p:txBody>
          <a:bodyPr/>
          <a:lstStyle/>
          <a:p>
            <a:r>
              <a:rPr lang="en-US" altLang="zh-TW" dirty="0" smtClean="0"/>
              <a:t>Drive with torque</a:t>
            </a:r>
          </a:p>
          <a:p>
            <a:r>
              <a:rPr lang="en-US" altLang="zh-TW" dirty="0" smtClean="0"/>
              <a:t>Use “difference" as parameters</a:t>
            </a:r>
          </a:p>
          <a:p>
            <a:pPr lvl="1"/>
            <a:r>
              <a:rPr lang="en-US" altLang="zh-TW" dirty="0" smtClean="0"/>
              <a:t>Ex: positions, velocities</a:t>
            </a:r>
            <a:endParaRPr lang="en-US" altLang="zh-TW" dirty="0"/>
          </a:p>
          <a:p>
            <a:r>
              <a:rPr lang="en-US" altLang="zh-TW" dirty="0" smtClean="0"/>
              <a:t>Equation</a:t>
            </a:r>
          </a:p>
          <a:p>
            <a:endParaRPr lang="en-US" altLang="zh-TW" dirty="0" smtClean="0"/>
          </a:p>
          <a:p>
            <a:pPr lvl="1"/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44" y="2018551"/>
            <a:ext cx="3096344" cy="265964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40152" y="4797152"/>
            <a:ext cx="1943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</a:rPr>
              <a:t>How the PD works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23528" y="4797152"/>
                <a:ext cx="5472608" cy="6227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3200" i="1" smtClean="0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zh-TW" altLang="en-US" sz="3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TW" alt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zh-TW" altLang="en-US" sz="3200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zh-TW" alt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zh-TW" altLang="en-US" sz="32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TW" altLang="en-US" sz="3200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zh-TW" altLang="en-US" sz="3200" i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zh-TW" alt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zh-TW" altLang="en-US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d>
                        <m:dPr>
                          <m:ctrlPr>
                            <a:rPr lang="zh-TW" altLang="en-US" sz="3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zh-TW" alt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sz="32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e>
                            <m:sub>
                              <m:r>
                                <a:rPr lang="zh-TW" altLang="en-US" sz="3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zh-TW" altLang="en-US" sz="3200" i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̇"/>
                              <m:ctrlPr>
                                <a:rPr lang="zh-TW" alt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zh-TW" altLang="en-US" sz="3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zh-TW" altLang="en-US" sz="3200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797152"/>
                <a:ext cx="5472608" cy="6227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83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Stable Proportional-derivative (SPD)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Improvement</a:t>
            </a:r>
            <a:endParaRPr lang="en-US" altLang="zh-TW" dirty="0"/>
          </a:p>
          <a:p>
            <a:pPr lvl="1"/>
            <a:r>
              <a:rPr lang="en-US" altLang="zh-TW" dirty="0" smtClean="0"/>
              <a:t>Enhance the stability of PD with big time step</a:t>
            </a:r>
          </a:p>
          <a:p>
            <a:pPr lvl="1"/>
            <a:r>
              <a:rPr lang="en-US" altLang="zh-TW" dirty="0" smtClean="0"/>
              <a:t>Allow large gain parameters</a:t>
            </a:r>
          </a:p>
          <a:p>
            <a:r>
              <a:rPr lang="en-US" altLang="zh-TW" dirty="0" smtClean="0"/>
              <a:t>Use motion states at next time step as parameters</a:t>
            </a:r>
          </a:p>
          <a:p>
            <a:r>
              <a:rPr lang="en-US" altLang="zh-TW" dirty="0" smtClean="0"/>
              <a:t>Equation</a:t>
            </a:r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771800" y="5004595"/>
                <a:ext cx="6264696" cy="799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atinLnBrk="1">
                  <a:spcAft>
                    <a:spcPts val="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2000" i="1" kern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TW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e>
                    </m:d>
                    <m:r>
                      <a:rPr lang="en-US" altLang="zh-TW" sz="20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MS Mincho" panose="02020609040205080304" pitchFamily="49" charset="-128"/>
                      </a:rPr>
                      <m:t>−</m:t>
                    </m:r>
                    <m:sSub>
                      <m:sSub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̇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 ker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en-US" altLang="zh-TW" sz="20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 ker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20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sz="2000" kern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                         </a:t>
                </a:r>
                <a:endParaRPr lang="zh-TW" altLang="zh-TW" sz="2000" kern="100" dirty="0">
                  <a:effectLst/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</m:t>
                    </m:r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US" altLang="zh-TW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MS Mincho" panose="02020609040205080304" pitchFamily="49" charset="-128"/>
                      </a:rPr>
                      <m:t>−</m:t>
                    </m:r>
                    <m:sSub>
                      <m:sSub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zh-TW" altLang="zh-TW" sz="2000" i="1" ker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̇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zh-TW" altLang="zh-TW" sz="2000" i="1" kern="0">
                                <a:solidFill>
                                  <a:srgbClr val="000000"/>
                                </a:solidFill>
                                <a:effectLst/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̈"/>
                                <m:ctrlPr>
                                  <a:rPr lang="zh-TW" altLang="zh-TW" sz="2000" i="1" ker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004595"/>
                <a:ext cx="6264696" cy="799450"/>
              </a:xfrm>
              <a:prstGeom prst="rect">
                <a:avLst/>
              </a:prstGeom>
              <a:blipFill rotWithShape="1">
                <a:blip r:embed="rId3"/>
                <a:stretch>
                  <a:fillRect b="-22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84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SPD &amp; PD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Comparisons </a:t>
            </a:r>
            <a:r>
              <a:rPr lang="en-US" altLang="zh-TW" dirty="0"/>
              <a:t>of tracking errors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276873"/>
            <a:ext cx="7056784" cy="424847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907704" y="6525344"/>
            <a:ext cx="5654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Stable Proportional-Derivative Controllers [</a:t>
            </a:r>
            <a:r>
              <a:rPr lang="zh-TW" altLang="en-US" dirty="0" smtClean="0"/>
              <a:t>Tan </a:t>
            </a:r>
            <a:r>
              <a:rPr lang="en-US" altLang="zh-TW" dirty="0" smtClean="0"/>
              <a:t>et al. 2011]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6210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Motion </a:t>
            </a:r>
            <a:r>
              <a:rPr lang="en-US" altLang="zh-TW" dirty="0" smtClean="0"/>
              <a:t>Classification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Support Vector Machine (SVM)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Similar roots with neural network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Widely used in classification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Predict which set it should belong to when there is a new data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34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334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SVM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Maximum-margin </a:t>
            </a:r>
            <a:r>
              <a:rPr lang="en-US" dirty="0" err="1" smtClean="0"/>
              <a:t>hyperplane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35</a:t>
            </a:fld>
            <a:endParaRPr lang="zh-TW" altLang="en-US" dirty="0"/>
          </a:p>
        </p:txBody>
      </p:sp>
      <p:pic>
        <p:nvPicPr>
          <p:cNvPr id="1026" name="Picture 2" descr="File:Svm max sep hyperplane with margin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420888"/>
            <a:ext cx="3429024" cy="36942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9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SVM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Libsvm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Train: training a model</a:t>
            </a:r>
          </a:p>
          <a:p>
            <a:pPr lvl="2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Grid search: calculating c &amp; gamma value</a:t>
            </a:r>
          </a:p>
          <a:p>
            <a:pPr lvl="3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c: tolerant of error value(c↑, tolerant ↓)</a:t>
            </a:r>
          </a:p>
          <a:p>
            <a:pPr lvl="3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gamma: distribution of the new feature space which the data is mapped to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Predict: predict data’s accuracy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Scale: scale feature size (0~1 or -1~1)</a:t>
            </a:r>
          </a:p>
          <a:p>
            <a:pPr lvl="1"/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Toy: 2D simulation result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36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67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SVM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37</a:t>
            </a:fld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776" y="1628800"/>
            <a:ext cx="424847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64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Dimensionality </a:t>
            </a:r>
            <a:r>
              <a:rPr lang="en-US" altLang="zh-TW" dirty="0" smtClean="0"/>
              <a:t>Reduction</a:t>
            </a:r>
            <a:endParaRPr lang="zh-TW" altLang="en-US" dirty="0" smtClean="0"/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400" dirty="0"/>
              <a:t>Principal Component </a:t>
            </a:r>
            <a:r>
              <a:rPr lang="en-US" altLang="zh-TW" sz="2400" dirty="0" smtClean="0"/>
              <a:t>Analysis (PCA)</a:t>
            </a:r>
            <a:endParaRPr lang="en-US" altLang="zh-TW" sz="2400" dirty="0"/>
          </a:p>
          <a:p>
            <a:r>
              <a:rPr lang="en-US" altLang="zh-TW" sz="2400" dirty="0" smtClean="0"/>
              <a:t>PCA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is a useful statistical technique</a:t>
            </a:r>
          </a:p>
          <a:p>
            <a:pPr lvl="1"/>
            <a:r>
              <a:rPr lang="en-US" altLang="zh-TW" sz="2000" dirty="0" smtClean="0"/>
              <a:t>Face recognition, image compression…</a:t>
            </a:r>
          </a:p>
          <a:p>
            <a:pPr lvl="1"/>
            <a:r>
              <a:rPr lang="en-US" altLang="zh-TW" sz="2000" dirty="0" smtClean="0"/>
              <a:t>Finding patterns in data of high dimension</a:t>
            </a:r>
          </a:p>
          <a:p>
            <a:r>
              <a:rPr lang="en-US" altLang="zh-TW" sz="2400" dirty="0" smtClean="0"/>
              <a:t>Choose the component that can contain how much information about the original data</a:t>
            </a:r>
          </a:p>
          <a:p>
            <a:endParaRPr lang="en-US" altLang="zh-TW" sz="2400" dirty="0"/>
          </a:p>
          <a:p>
            <a:r>
              <a:rPr lang="en-US" altLang="zh-TW" sz="2400" dirty="0" smtClean="0">
                <a:hlinkClick r:id="rId2" action="ppaction://hlinkfile"/>
              </a:rPr>
              <a:t>Kinect game demo</a:t>
            </a:r>
            <a:endParaRPr lang="en-US" altLang="zh-TW" sz="2400" dirty="0" smtClean="0"/>
          </a:p>
          <a:p>
            <a:pPr lvl="1"/>
            <a:endParaRPr lang="zh-TW" altLang="en-US" sz="2000" dirty="0" smtClean="0"/>
          </a:p>
        </p:txBody>
      </p:sp>
      <p:sp>
        <p:nvSpPr>
          <p:cNvPr id="8196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5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ED931D-1A85-432D-9C59-D8698C13FE2B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zh-TW" alt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4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Steps of PCA</a:t>
            </a:r>
            <a:endParaRPr lang="zh-TW" altLang="en-US" dirty="0" smtClean="0"/>
          </a:p>
        </p:txBody>
      </p:sp>
      <p:sp>
        <p:nvSpPr>
          <p:cNvPr id="14339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400" dirty="0" smtClean="0"/>
              <a:t>1.Get some data</a:t>
            </a:r>
          </a:p>
          <a:p>
            <a:r>
              <a:rPr lang="en-US" altLang="zh-TW" sz="2400" dirty="0" smtClean="0"/>
              <a:t>2.Subtract with mean</a:t>
            </a:r>
          </a:p>
          <a:p>
            <a:r>
              <a:rPr lang="en-US" altLang="zh-TW" sz="2400" dirty="0" smtClean="0"/>
              <a:t>3.Calculate covariance matrix</a:t>
            </a:r>
          </a:p>
          <a:p>
            <a:r>
              <a:rPr lang="en-US" altLang="zh-TW" sz="2400" dirty="0" smtClean="0"/>
              <a:t>4.Calculate eigenvectors and eigenvalues with covariance matrix</a:t>
            </a:r>
          </a:p>
          <a:p>
            <a:r>
              <a:rPr lang="en-US" altLang="zh-TW" sz="2400" dirty="0" smtClean="0"/>
              <a:t>5.Choosing components and forming a feature vector</a:t>
            </a:r>
          </a:p>
          <a:p>
            <a:r>
              <a:rPr lang="en-US" altLang="zh-TW" sz="2400" dirty="0" smtClean="0"/>
              <a:t>6.Deriving the new data set</a:t>
            </a:r>
            <a:endParaRPr lang="zh-TW" altLang="en-US" sz="2400" dirty="0" smtClean="0"/>
          </a:p>
        </p:txBody>
      </p:sp>
      <p:sp>
        <p:nvSpPr>
          <p:cNvPr id="14340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CF7587-244D-46E4-9888-20A919DE2CC9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zh-TW" alt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圓角矩形 2"/>
          <p:cNvSpPr/>
          <p:nvPr/>
        </p:nvSpPr>
        <p:spPr>
          <a:xfrm>
            <a:off x="755576" y="2780928"/>
            <a:ext cx="2160240" cy="432048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560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Standard Deviation</a:t>
            </a:r>
            <a:endParaRPr lang="zh-TW" altLang="en-US" dirty="0" smtClean="0"/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000" dirty="0" smtClean="0"/>
              <a:t>The Standard Deviation of a data set is a measure of how spread out data is</a:t>
            </a:r>
          </a:p>
          <a:p>
            <a:r>
              <a:rPr lang="en-US" altLang="zh-TW" sz="2000" dirty="0" smtClean="0"/>
              <a:t>For example :</a:t>
            </a:r>
          </a:p>
          <a:p>
            <a:r>
              <a:rPr lang="en-US" altLang="zh-TW" sz="2000" dirty="0" smtClean="0"/>
              <a:t>If X=[0 8 12 20] and Y=[8 9 11 12] </a:t>
            </a:r>
            <a:br>
              <a:rPr lang="en-US" altLang="zh-TW" sz="2000" dirty="0" smtClean="0"/>
            </a:br>
            <a:r>
              <a:rPr lang="en-US" altLang="zh-TW" sz="2000" dirty="0" smtClean="0"/>
              <a:t>the mean of X is 10 and Y is also too</a:t>
            </a:r>
          </a:p>
          <a:p>
            <a:r>
              <a:rPr lang="en-US" altLang="zh-TW" sz="2000" dirty="0" smtClean="0"/>
              <a:t>According to the formula, we can know the data set X are spread more than Y</a:t>
            </a:r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C1C6589-DD5C-4A0A-8348-EA42FAE974DA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zh-TW" altLang="en-US" sz="1800">
              <a:solidFill>
                <a:schemeClr val="bg1"/>
              </a:solidFill>
            </a:endParaRPr>
          </a:p>
        </p:txBody>
      </p:sp>
      <p:pic>
        <p:nvPicPr>
          <p:cNvPr id="9221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005263"/>
            <a:ext cx="47529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96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Variance</a:t>
            </a:r>
            <a:endParaRPr lang="zh-TW" altLang="en-US" smtClean="0"/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000" dirty="0" smtClean="0"/>
              <a:t>Another measure of the spread of data in a data set</a:t>
            </a:r>
          </a:p>
          <a:p>
            <a:endParaRPr lang="en-US" altLang="zh-TW" sz="2000" dirty="0" smtClean="0"/>
          </a:p>
          <a:p>
            <a:r>
              <a:rPr lang="en-US" altLang="zh-TW" sz="2000" dirty="0" smtClean="0"/>
              <a:t>Simply, the variance is the standard deviation squared</a:t>
            </a:r>
          </a:p>
          <a:p>
            <a:endParaRPr lang="zh-TW" altLang="en-US" sz="2000" dirty="0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02AC75-61DA-4F90-9CC2-37BCE925B886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zh-TW" altLang="en-US" sz="1800">
              <a:solidFill>
                <a:schemeClr val="bg1"/>
              </a:solidFill>
            </a:endParaRPr>
          </a:p>
        </p:txBody>
      </p:sp>
      <p:pic>
        <p:nvPicPr>
          <p:cNvPr id="1024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3573463"/>
            <a:ext cx="43624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6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Covariance</a:t>
            </a:r>
            <a:endParaRPr lang="zh-TW" altLang="en-US" dirty="0" smtClean="0"/>
          </a:p>
        </p:txBody>
      </p:sp>
      <p:sp>
        <p:nvSpPr>
          <p:cNvPr id="11267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000" dirty="0" smtClean="0"/>
              <a:t>It is consider between two variable</a:t>
            </a:r>
          </a:p>
          <a:p>
            <a:endParaRPr lang="en-US" altLang="zh-TW" sz="2000" dirty="0" smtClean="0"/>
          </a:p>
          <a:p>
            <a:r>
              <a:rPr lang="en-US" altLang="zh-TW" sz="2000" dirty="0" smtClean="0"/>
              <a:t>If there is a dataset (X, Y, Z) three dimensions</a:t>
            </a:r>
            <a:br>
              <a:rPr lang="en-US" altLang="zh-TW" sz="2000" dirty="0" smtClean="0"/>
            </a:br>
            <a:r>
              <a:rPr lang="en-US" altLang="zh-TW" sz="2000" dirty="0" smtClean="0"/>
              <a:t>You need to consider </a:t>
            </a:r>
            <a:r>
              <a:rPr lang="en-US" altLang="zh-TW" sz="2000" dirty="0" err="1" smtClean="0"/>
              <a:t>cov</a:t>
            </a:r>
            <a:r>
              <a:rPr lang="en-US" altLang="zh-TW" sz="2000" dirty="0" smtClean="0"/>
              <a:t>(X,Y), </a:t>
            </a:r>
            <a:r>
              <a:rPr lang="en-US" altLang="zh-TW" sz="2000" dirty="0" err="1" smtClean="0"/>
              <a:t>cov</a:t>
            </a:r>
            <a:r>
              <a:rPr lang="en-US" altLang="zh-TW" sz="2000" dirty="0" smtClean="0"/>
              <a:t>(Y,X) and </a:t>
            </a:r>
            <a:r>
              <a:rPr lang="en-US" altLang="zh-TW" sz="2000" dirty="0" err="1" smtClean="0"/>
              <a:t>cov</a:t>
            </a:r>
            <a:r>
              <a:rPr lang="en-US" altLang="zh-TW" sz="2000" dirty="0" smtClean="0"/>
              <a:t>(X,Z)</a:t>
            </a:r>
          </a:p>
          <a:p>
            <a:endParaRPr lang="en-US" altLang="zh-TW" sz="2000" dirty="0" smtClean="0"/>
          </a:p>
          <a:p>
            <a:r>
              <a:rPr lang="en-US" altLang="zh-TW" sz="2000" dirty="0" smtClean="0"/>
              <a:t>Also, we can easily know that </a:t>
            </a:r>
            <a:r>
              <a:rPr lang="en-US" altLang="zh-TW" sz="2000" dirty="0" err="1" smtClean="0"/>
              <a:t>cov</a:t>
            </a:r>
            <a:r>
              <a:rPr lang="en-US" altLang="zh-TW" sz="2000" dirty="0" smtClean="0"/>
              <a:t>(X,Y) is equal to </a:t>
            </a:r>
            <a:r>
              <a:rPr lang="en-US" altLang="zh-TW" sz="2000" dirty="0" err="1" smtClean="0"/>
              <a:t>cov</a:t>
            </a:r>
            <a:r>
              <a:rPr lang="en-US" altLang="zh-TW" sz="2000" dirty="0" smtClean="0"/>
              <a:t>(Y,X)</a:t>
            </a:r>
            <a:endParaRPr lang="zh-TW" altLang="en-US" sz="2000" dirty="0" smtClean="0"/>
          </a:p>
        </p:txBody>
      </p:sp>
      <p:sp>
        <p:nvSpPr>
          <p:cNvPr id="11268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D999B5-8373-47FF-A145-76E51631DE47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zh-TW" altLang="en-US" sz="1800">
              <a:solidFill>
                <a:schemeClr val="bg1"/>
              </a:solidFill>
            </a:endParaRPr>
          </a:p>
        </p:txBody>
      </p:sp>
      <p:pic>
        <p:nvPicPr>
          <p:cNvPr id="11269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4221163"/>
            <a:ext cx="482917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06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Covariance Matrix &amp; Eigenvector</a:t>
            </a:r>
            <a:endParaRPr lang="zh-TW" altLang="en-US" smtClean="0"/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249737"/>
          </a:xfrm>
        </p:spPr>
        <p:txBody>
          <a:bodyPr/>
          <a:lstStyle/>
          <a:p>
            <a:r>
              <a:rPr lang="en-US" altLang="zh-TW" sz="2400" dirty="0" smtClean="0"/>
              <a:t>It is composed by covariance </a:t>
            </a:r>
          </a:p>
          <a:p>
            <a:pPr lvl="1"/>
            <a:r>
              <a:rPr lang="en-US" altLang="zh-TW" sz="2000" dirty="0" smtClean="0"/>
              <a:t>Choose from the dimensionality, it must be square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And we first know that eigenvector can be only found for square matrices</a:t>
            </a:r>
          </a:p>
          <a:p>
            <a:endParaRPr lang="en-US" altLang="zh-TW" sz="2000" dirty="0" smtClean="0"/>
          </a:p>
        </p:txBody>
      </p:sp>
      <p:sp>
        <p:nvSpPr>
          <p:cNvPr id="12292" name="投影片編號版面配置區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8350" y="6165850"/>
            <a:ext cx="5143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215968"/>
                </a:solidFill>
                <a:latin typeface="微軟正黑體" pitchFamily="34" charset="-120"/>
                <a:ea typeface="微軟正黑體" pitchFamily="34" charset="-120"/>
              </a:defRPr>
            </a:lvl3pPr>
            <a:lvl4pPr marL="1600200" indent="-228600">
              <a:spcBef>
                <a:spcPct val="20000"/>
              </a:spcBef>
              <a:buClr>
                <a:srgbClr val="8EB4E3"/>
              </a:buClr>
              <a:buSzPct val="80000"/>
              <a:buFont typeface="Wingdings" pitchFamily="2" charset="2"/>
              <a:buChar char="l"/>
              <a:defRPr sz="2000">
                <a:solidFill>
                  <a:srgbClr val="376092"/>
                </a:solidFill>
                <a:latin typeface="微軟正黑體" pitchFamily="34" charset="-120"/>
                <a:ea typeface="微軟正黑體" pitchFamily="34" charset="-120"/>
              </a:defRPr>
            </a:lvl4pPr>
            <a:lvl5pPr marL="2057400" indent="-228600">
              <a:spcBef>
                <a:spcPct val="20000"/>
              </a:spcBef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9CDE5"/>
              </a:buClr>
              <a:buSzPct val="70000"/>
              <a:buFont typeface="Arial" charset="0"/>
              <a:buChar char="O"/>
              <a:defRPr sz="160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18F376-B3CC-4B50-BD49-C2939672026E}" type="slidenum">
              <a:rPr lang="zh-TW" altLang="en-US" sz="18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zh-TW" alt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Markerless Motion </a:t>
            </a:r>
            <a:r>
              <a:rPr lang="en-US" altLang="zh-TW" dirty="0" smtClean="0"/>
              <a:t>Capture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44</a:t>
            </a:fld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zh-TW" sz="2000" dirty="0"/>
              <a:t>Stoll C., </a:t>
            </a:r>
            <a:r>
              <a:rPr lang="en-US" altLang="zh-TW" sz="2000" dirty="0" err="1"/>
              <a:t>Hasler</a:t>
            </a:r>
            <a:r>
              <a:rPr lang="en-US" altLang="zh-TW" sz="2000" dirty="0"/>
              <a:t> N., Gall J., Seidel H.-P., and </a:t>
            </a:r>
            <a:r>
              <a:rPr lang="en-US" altLang="zh-TW" sz="2000" dirty="0" err="1"/>
              <a:t>Theobalt</a:t>
            </a:r>
            <a:r>
              <a:rPr lang="en-US" altLang="zh-TW" sz="2000" dirty="0"/>
              <a:t> C., </a:t>
            </a:r>
            <a:r>
              <a:rPr lang="en-US" altLang="zh-TW" sz="2000" b="1" dirty="0"/>
              <a:t>Fast Articulated Motion Tracking using a Sums of Gaussians Body </a:t>
            </a:r>
            <a:r>
              <a:rPr lang="en-US" altLang="zh-TW" sz="2000" b="1" dirty="0" smtClean="0"/>
              <a:t>Model</a:t>
            </a:r>
            <a:r>
              <a:rPr lang="en-US" altLang="zh-TW" sz="2000" dirty="0" smtClean="0"/>
              <a:t>, International </a:t>
            </a:r>
            <a:r>
              <a:rPr lang="en-US" altLang="zh-TW" sz="2000" dirty="0"/>
              <a:t>Conference on Computer Vision (ICCV'11), 951-958, 2011</a:t>
            </a:r>
            <a:r>
              <a:rPr lang="en-US" altLang="zh-TW" sz="2000" dirty="0" smtClean="0"/>
              <a:t>. </a:t>
            </a:r>
            <a:r>
              <a:rPr lang="en-US" altLang="zh-TW" sz="2000" dirty="0" smtClean="0">
                <a:hlinkClick r:id="rId2" action="ppaction://hlinkfile"/>
              </a:rPr>
              <a:t>demo</a:t>
            </a:r>
            <a:endParaRPr lang="zh-TW" altLang="en-US" sz="20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711" y="3140968"/>
            <a:ext cx="662473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Markerless Motion Capture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Markerless </a:t>
            </a:r>
          </a:p>
          <a:p>
            <a:r>
              <a:rPr lang="en-US" altLang="zh-TW" dirty="0" smtClean="0"/>
              <a:t>Multi-view video sequences</a:t>
            </a:r>
          </a:p>
          <a:p>
            <a:r>
              <a:rPr lang="en-US" altLang="zh-TW" dirty="0" smtClean="0"/>
              <a:t>Sums of Gaussians (</a:t>
            </a:r>
            <a:r>
              <a:rPr lang="en-US" altLang="zh-TW" dirty="0" err="1" smtClean="0"/>
              <a:t>SoG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To replace the complex and expensive motion capture studios</a:t>
            </a:r>
          </a:p>
          <a:p>
            <a:r>
              <a:rPr lang="en-US" altLang="zh-TW" dirty="0" smtClean="0"/>
              <a:t>Applications</a:t>
            </a:r>
          </a:p>
          <a:p>
            <a:pPr lvl="1"/>
            <a:r>
              <a:rPr lang="en-US" altLang="zh-TW" dirty="0" smtClean="0"/>
              <a:t>Sport science</a:t>
            </a:r>
          </a:p>
          <a:p>
            <a:pPr lvl="1"/>
            <a:r>
              <a:rPr lang="en-US" altLang="zh-TW" dirty="0" smtClean="0"/>
              <a:t>Animation for games and movies</a:t>
            </a:r>
          </a:p>
          <a:p>
            <a:pPr lvl="1"/>
            <a:r>
              <a:rPr lang="en-US" altLang="zh-TW" dirty="0" smtClean="0"/>
              <a:t>…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399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Markerless Motion Capture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8128000" cy="29718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46</a:t>
            </a:fld>
            <a:endParaRPr lang="zh-TW" altLang="en-US" dirty="0"/>
          </a:p>
        </p:txBody>
      </p:sp>
      <p:sp>
        <p:nvSpPr>
          <p:cNvPr id="7" name="矩形圖說文字 6"/>
          <p:cNvSpPr/>
          <p:nvPr/>
        </p:nvSpPr>
        <p:spPr>
          <a:xfrm>
            <a:off x="5652120" y="1700808"/>
            <a:ext cx="3182207" cy="1512168"/>
          </a:xfrm>
          <a:prstGeom prst="wedgeRect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Pose estimation </a:t>
            </a:r>
            <a:r>
              <a:rPr lang="en-US" altLang="zh-TW" dirty="0"/>
              <a:t>is performed by efficiently matching the 3D </a:t>
            </a:r>
            <a:r>
              <a:rPr lang="en-US" altLang="zh-TW" dirty="0" err="1"/>
              <a:t>SoG</a:t>
            </a:r>
            <a:r>
              <a:rPr lang="en-US" altLang="zh-TW" dirty="0"/>
              <a:t> model of the actor to the 2D </a:t>
            </a:r>
            <a:r>
              <a:rPr lang="en-US" altLang="zh-TW" dirty="0" err="1"/>
              <a:t>SoG</a:t>
            </a:r>
            <a:r>
              <a:rPr lang="en-US" altLang="zh-TW" dirty="0"/>
              <a:t> models of the </a:t>
            </a:r>
            <a:r>
              <a:rPr lang="en-US" altLang="zh-TW" dirty="0" smtClean="0"/>
              <a:t>images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22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Markerless Motion Capture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Image frame captured from Webcams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47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84891"/>
            <a:ext cx="4392488" cy="329436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64" y="3179574"/>
            <a:ext cx="20574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3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SoG</a:t>
            </a:r>
            <a:r>
              <a:rPr lang="en-US" altLang="zh-TW" dirty="0"/>
              <a:t>-based Similarity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A single Gaussian </a:t>
            </a:r>
            <a:r>
              <a:rPr lang="el-GR" altLang="zh-TW" dirty="0" smtClean="0"/>
              <a:t>β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A Sum of Gaussians </a:t>
            </a:r>
            <a:r>
              <a:rPr lang="el-GR" altLang="zh-TW" dirty="0" smtClean="0"/>
              <a:t>Κ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Both body model and images are represented as collection of Gaussians with associated colors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48</a:t>
            </a:fld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292961"/>
              </p:ext>
            </p:extLst>
          </p:nvPr>
        </p:nvGraphicFramePr>
        <p:xfrm>
          <a:off x="4644008" y="1700808"/>
          <a:ext cx="307603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6" name="方程式" r:id="rId3" imgW="1244520" imgH="495000" progId="Equation.3">
                  <p:embed/>
                </p:oleObj>
              </mc:Choice>
              <mc:Fallback>
                <p:oleObj name="方程式" r:id="rId3" imgW="1244520" imgH="495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4008" y="1700808"/>
                        <a:ext cx="3076034" cy="1224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7506715"/>
              </p:ext>
            </p:extLst>
          </p:nvPr>
        </p:nvGraphicFramePr>
        <p:xfrm>
          <a:off x="3779912" y="3501008"/>
          <a:ext cx="2039938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方程式" r:id="rId5" imgW="825480" imgH="342720" progId="Equation.3">
                  <p:embed/>
                </p:oleObj>
              </mc:Choice>
              <mc:Fallback>
                <p:oleObj name="方程式" r:id="rId5" imgW="825480" imgH="342720" progId="Equation.3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3501008"/>
                        <a:ext cx="2039938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53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err="1"/>
              <a:t>SoG</a:t>
            </a:r>
            <a:r>
              <a:rPr lang="en-US" altLang="zh-TW" dirty="0"/>
              <a:t>-based </a:t>
            </a:r>
            <a:r>
              <a:rPr lang="en-US" altLang="zh-TW" dirty="0" smtClean="0"/>
              <a:t>Similarity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Quad-tree structure</a:t>
            </a:r>
          </a:p>
          <a:p>
            <a:pPr lvl="1"/>
            <a:r>
              <a:rPr lang="en-US" altLang="zh-TW" dirty="0"/>
              <a:t>Cluster image pixels with similar color into larger regions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49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66036" t="55814" r="16419" b="16860"/>
          <a:stretch/>
        </p:blipFill>
        <p:spPr>
          <a:xfrm>
            <a:off x="1280161" y="3343442"/>
            <a:ext cx="809897" cy="40930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185851" y="3251407"/>
            <a:ext cx="5348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:  </a:t>
            </a:r>
            <a:r>
              <a:rPr lang="en-US" altLang="zh-TW" sz="2800" dirty="0"/>
              <a:t>is </a:t>
            </a:r>
            <a:r>
              <a:rPr lang="en-US" altLang="zh-TW" sz="2800" dirty="0" smtClean="0"/>
              <a:t>half the side-length </a:t>
            </a:r>
            <a:r>
              <a:rPr lang="en-US" altLang="zh-TW" sz="2800" dirty="0"/>
              <a:t>of the node</a:t>
            </a:r>
            <a:endParaRPr lang="zh-TW" altLang="en-US" sz="28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77543" t="25581" r="15475" b="50582"/>
          <a:stretch/>
        </p:blipFill>
        <p:spPr>
          <a:xfrm>
            <a:off x="1524000" y="4152069"/>
            <a:ext cx="322218" cy="35705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194282" y="3985900"/>
            <a:ext cx="4263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: is the  center </a:t>
            </a:r>
            <a:r>
              <a:rPr lang="en-US" altLang="zh-TW" sz="2800" dirty="0"/>
              <a:t>of the cluster</a:t>
            </a:r>
            <a:endParaRPr lang="zh-TW" altLang="en-US" sz="28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594" y="4511039"/>
            <a:ext cx="2219056" cy="196011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150701" y="4595548"/>
            <a:ext cx="261257" cy="2525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2185851" y="4963886"/>
            <a:ext cx="1164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cluster</a:t>
            </a:r>
            <a:endParaRPr lang="zh-TW" altLang="en-US" sz="2800" dirty="0"/>
          </a:p>
        </p:txBody>
      </p:sp>
      <p:cxnSp>
        <p:nvCxnSpPr>
          <p:cNvPr id="12" name="直線單箭頭接點 11"/>
          <p:cNvCxnSpPr>
            <a:stCxn id="11" idx="3"/>
            <a:endCxn id="10" idx="1"/>
          </p:cNvCxnSpPr>
          <p:nvPr/>
        </p:nvCxnSpPr>
        <p:spPr>
          <a:xfrm flipV="1">
            <a:off x="3350080" y="4721822"/>
            <a:ext cx="2800621" cy="5036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8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6A7F93-2F0F-4B78-8187-14C85C2A8ED5}" type="slidenum">
              <a:rPr lang="en-US" altLang="zh-TW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zh-TW" altLang="en-US" dirty="0"/>
              <a:t>嘉大</a:t>
            </a:r>
            <a:r>
              <a:rPr lang="zh-TW" altLang="en-US" dirty="0" smtClean="0"/>
              <a:t>資工遊戲專題</a:t>
            </a:r>
            <a:endParaRPr lang="zh-TW" altLang="en-US" dirty="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2" action="ppaction://hlinkfile"/>
              </a:rPr>
              <a:t>鬼厝 </a:t>
            </a:r>
            <a:r>
              <a:rPr lang="en-US" altLang="zh-TW" sz="1800" dirty="0" smtClean="0">
                <a:hlinkClick r:id="rId2" action="ppaction://hlinkfile"/>
              </a:rPr>
              <a:t>(2005)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多系合作開發 </a:t>
            </a:r>
            <a:r>
              <a:rPr lang="en-US" altLang="zh-TW" sz="1600" dirty="0" smtClean="0"/>
              <a:t>- </a:t>
            </a:r>
            <a:r>
              <a:rPr lang="en-US" altLang="zh-TW" sz="1600" dirty="0" err="1" smtClean="0"/>
              <a:t>Virtools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組長：蔡閔智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鬼屋解謎遊戲</a:t>
            </a:r>
          </a:p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3" action="ppaction://hlinkfile"/>
              </a:rPr>
              <a:t>十八年的約定 </a:t>
            </a:r>
            <a:r>
              <a:rPr lang="en-US" altLang="zh-TW" sz="1800" dirty="0" smtClean="0">
                <a:hlinkClick r:id="rId3" action="ppaction://hlinkfile"/>
              </a:rPr>
              <a:t>(2005)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- </a:t>
            </a:r>
            <a:r>
              <a:rPr lang="en-US" altLang="zh-TW" sz="1600" dirty="0" err="1" smtClean="0"/>
              <a:t>Virtools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組長：楊棠皓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冒險益智遊戲</a:t>
            </a:r>
          </a:p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4" action="ppaction://hlinkfile"/>
              </a:rPr>
              <a:t>進化城市 </a:t>
            </a:r>
            <a:r>
              <a:rPr lang="en-US" altLang="zh-TW" sz="1800" dirty="0" smtClean="0">
                <a:hlinkClick r:id="rId4" action="ppaction://hlinkfile"/>
              </a:rPr>
              <a:t>(2006)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- </a:t>
            </a:r>
            <a:r>
              <a:rPr lang="en-US" altLang="zh-TW" sz="1600" dirty="0" err="1" smtClean="0"/>
              <a:t>Virtools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組長：楊棠皓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打鬥射擊遊戲</a:t>
            </a:r>
          </a:p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5" action="ppaction://hlinkfile"/>
              </a:rPr>
              <a:t>呆丸島漂流記 </a:t>
            </a:r>
            <a:r>
              <a:rPr lang="en-US" altLang="zh-TW" sz="1800" dirty="0" smtClean="0">
                <a:hlinkClick r:id="rId5" action="ppaction://hlinkfile"/>
              </a:rPr>
              <a:t>(2007)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– OpenGL game engine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組長：柯堇宏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寵物競速遊戲</a:t>
            </a:r>
          </a:p>
        </p:txBody>
      </p:sp>
      <p:pic>
        <p:nvPicPr>
          <p:cNvPr id="16390" name="Picture 9" descr="EC2006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8800"/>
            <a:ext cx="324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2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SoG</a:t>
            </a:r>
            <a:r>
              <a:rPr lang="en-US" altLang="zh-TW" dirty="0"/>
              <a:t>-based Similarity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1988840"/>
            <a:ext cx="3409950" cy="340995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50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23837" r="76223" b="20930"/>
          <a:stretch/>
        </p:blipFill>
        <p:spPr>
          <a:xfrm>
            <a:off x="1410474" y="3280157"/>
            <a:ext cx="1097596" cy="827316"/>
          </a:xfrm>
          <a:prstGeom prst="rect">
            <a:avLst/>
          </a:prstGeom>
        </p:spPr>
      </p:pic>
      <p:cxnSp>
        <p:nvCxnSpPr>
          <p:cNvPr id="8" name="直線單箭頭接點 7"/>
          <p:cNvCxnSpPr>
            <a:stCxn id="6" idx="3"/>
          </p:cNvCxnSpPr>
          <p:nvPr/>
        </p:nvCxnSpPr>
        <p:spPr>
          <a:xfrm flipV="1">
            <a:off x="2508070" y="2189227"/>
            <a:ext cx="2612570" cy="15045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>
            <a:stCxn id="6" idx="3"/>
          </p:cNvCxnSpPr>
          <p:nvPr/>
        </p:nvCxnSpPr>
        <p:spPr>
          <a:xfrm flipV="1">
            <a:off x="2508070" y="2563695"/>
            <a:ext cx="2612570" cy="113012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>
            <a:stCxn id="6" idx="3"/>
          </p:cNvCxnSpPr>
          <p:nvPr/>
        </p:nvCxnSpPr>
        <p:spPr>
          <a:xfrm flipV="1">
            <a:off x="2508070" y="2902332"/>
            <a:ext cx="2647403" cy="7914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>
            <a:stCxn id="6" idx="3"/>
          </p:cNvCxnSpPr>
          <p:nvPr/>
        </p:nvCxnSpPr>
        <p:spPr>
          <a:xfrm flipV="1">
            <a:off x="2508070" y="3675899"/>
            <a:ext cx="2647403" cy="179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/>
          <p:cNvCxnSpPr>
            <a:stCxn id="6" idx="3"/>
          </p:cNvCxnSpPr>
          <p:nvPr/>
        </p:nvCxnSpPr>
        <p:spPr>
          <a:xfrm>
            <a:off x="2508070" y="3693815"/>
            <a:ext cx="2647403" cy="41365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>
            <a:stCxn id="6" idx="3"/>
          </p:cNvCxnSpPr>
          <p:nvPr/>
        </p:nvCxnSpPr>
        <p:spPr>
          <a:xfrm>
            <a:off x="2508070" y="3693815"/>
            <a:ext cx="2647403" cy="7914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/>
          <p:cNvCxnSpPr>
            <a:stCxn id="6" idx="3"/>
          </p:cNvCxnSpPr>
          <p:nvPr/>
        </p:nvCxnSpPr>
        <p:spPr>
          <a:xfrm flipV="1">
            <a:off x="2508070" y="3337264"/>
            <a:ext cx="2647403" cy="3565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/>
          <p:cNvCxnSpPr>
            <a:stCxn id="6" idx="3"/>
          </p:cNvCxnSpPr>
          <p:nvPr/>
        </p:nvCxnSpPr>
        <p:spPr>
          <a:xfrm>
            <a:off x="2508070" y="3693815"/>
            <a:ext cx="2647403" cy="12124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6" idx="3"/>
          </p:cNvCxnSpPr>
          <p:nvPr/>
        </p:nvCxnSpPr>
        <p:spPr>
          <a:xfrm>
            <a:off x="2508070" y="3693815"/>
            <a:ext cx="2647403" cy="15869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96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Approximating Images using </a:t>
            </a:r>
            <a:r>
              <a:rPr lang="en-US" altLang="zh-TW" dirty="0" err="1"/>
              <a:t>SoG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51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1370"/>
          <a:stretch/>
        </p:blipFill>
        <p:spPr>
          <a:xfrm>
            <a:off x="1147354" y="1660537"/>
            <a:ext cx="3239588" cy="335818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4572000" y="5358416"/>
            <a:ext cx="413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actor-specific </a:t>
            </a:r>
            <a:r>
              <a:rPr lang="en-US" altLang="zh-TW" dirty="0" smtClean="0"/>
              <a:t>model (</a:t>
            </a:r>
            <a:r>
              <a:rPr lang="en-US" altLang="zh-TW" dirty="0" smtClean="0"/>
              <a:t>image model)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103120" y="5363924"/>
            <a:ext cx="1328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Input image</a:t>
            </a:r>
            <a:endParaRPr lang="zh-TW" altLang="en-US" dirty="0"/>
          </a:p>
        </p:txBody>
      </p:sp>
      <p:pic>
        <p:nvPicPr>
          <p:cNvPr id="11" name="內容版面配置區 10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2" t="12023" r="18540"/>
          <a:stretch/>
        </p:blipFill>
        <p:spPr>
          <a:xfrm>
            <a:off x="5068389" y="1993017"/>
            <a:ext cx="2542902" cy="3365399"/>
          </a:xfrm>
        </p:spPr>
      </p:pic>
    </p:spTree>
    <p:extLst>
      <p:ext uri="{BB962C8B-B14F-4D97-AF65-F5344CB8AC3E}">
        <p14:creationId xmlns:p14="http://schemas.microsoft.com/office/powerpoint/2010/main" val="38987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</a:t>
            </a:r>
            <a:r>
              <a:rPr lang="en-US" altLang="zh-TW" dirty="0" smtClean="0"/>
              <a:t>mage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44824"/>
            <a:ext cx="7886700" cy="3843066"/>
          </a:xfrm>
        </p:spPr>
        <p:txBody>
          <a:bodyPr/>
          <a:lstStyle/>
          <a:p>
            <a:r>
              <a:rPr lang="en-US" altLang="zh-TW" dirty="0"/>
              <a:t>color model C = </a:t>
            </a:r>
            <a:r>
              <a:rPr lang="en-US" altLang="zh-TW" dirty="0" smtClean="0"/>
              <a:t>{</a:t>
            </a:r>
            <a:r>
              <a:rPr lang="en-US" altLang="zh-TW" i="1" dirty="0" smtClean="0"/>
              <a:t>ci</a:t>
            </a:r>
            <a:r>
              <a:rPr lang="en-US" altLang="zh-TW" dirty="0" smtClean="0"/>
              <a:t>} </a:t>
            </a:r>
            <a:r>
              <a:rPr lang="en-US" altLang="zh-TW" dirty="0"/>
              <a:t>for </a:t>
            </a:r>
            <a:r>
              <a:rPr lang="en-US" altLang="zh-TW" dirty="0" smtClean="0"/>
              <a:t>each </a:t>
            </a:r>
            <a:r>
              <a:rPr lang="en-US" altLang="zh-TW" dirty="0" err="1" smtClean="0"/>
              <a:t>SoG</a:t>
            </a:r>
            <a:r>
              <a:rPr lang="en-US" altLang="zh-TW" dirty="0" smtClean="0"/>
              <a:t> </a:t>
            </a:r>
            <a:r>
              <a:rPr lang="en-US" altLang="zh-TW" dirty="0"/>
              <a:t>K,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52</a:t>
            </a:fld>
            <a:endParaRPr lang="zh-TW" altLang="en-US" dirty="0"/>
          </a:p>
        </p:txBody>
      </p:sp>
      <p:pic>
        <p:nvPicPr>
          <p:cNvPr id="5" name="內容版面配置區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2" t="12023" r="18540"/>
          <a:stretch/>
        </p:blipFill>
        <p:spPr>
          <a:xfrm>
            <a:off x="1254035" y="2521142"/>
            <a:ext cx="2383991" cy="315508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650377" y="3209119"/>
            <a:ext cx="1849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Color Information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4650377" y="3678640"/>
            <a:ext cx="17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 smtClean="0"/>
              <a:t>SoG</a:t>
            </a:r>
            <a:r>
              <a:rPr lang="en-US" altLang="zh-TW" dirty="0" smtClean="0"/>
              <a:t> Information</a:t>
            </a:r>
            <a:endParaRPr lang="zh-TW" altLang="en-US" dirty="0"/>
          </a:p>
        </p:txBody>
      </p:sp>
      <p:cxnSp>
        <p:nvCxnSpPr>
          <p:cNvPr id="9" name="直線單箭頭接點 8"/>
          <p:cNvCxnSpPr>
            <a:stCxn id="6" idx="1"/>
          </p:cNvCxnSpPr>
          <p:nvPr/>
        </p:nvCxnSpPr>
        <p:spPr>
          <a:xfrm flipH="1">
            <a:off x="3161211" y="3393785"/>
            <a:ext cx="1489166" cy="1846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>
            <a:stCxn id="7" idx="1"/>
          </p:cNvCxnSpPr>
          <p:nvPr/>
        </p:nvCxnSpPr>
        <p:spPr>
          <a:xfrm flipH="1" flipV="1">
            <a:off x="3161211" y="3578451"/>
            <a:ext cx="1489166" cy="28485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46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Approximating Images using </a:t>
            </a:r>
            <a:r>
              <a:rPr lang="en-US" altLang="zh-TW" dirty="0" err="1"/>
              <a:t>SoG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quad-tree structure</a:t>
            </a:r>
          </a:p>
          <a:p>
            <a:r>
              <a:rPr lang="en-US" altLang="zh-TW" dirty="0" err="1"/>
              <a:t>SoG</a:t>
            </a:r>
            <a:r>
              <a:rPr lang="en-US" altLang="zh-TW" dirty="0"/>
              <a:t> : Each square is represented by a single </a:t>
            </a:r>
            <a:r>
              <a:rPr lang="en-US" altLang="zh-TW" dirty="0" smtClean="0"/>
              <a:t>Gaussian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53</a:t>
            </a:fld>
            <a:endParaRPr lang="zh-TW" altLang="en-US" dirty="0"/>
          </a:p>
        </p:txBody>
      </p:sp>
      <p:pic>
        <p:nvPicPr>
          <p:cNvPr id="5" name="內容版面配置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93" y="3337868"/>
            <a:ext cx="2670748" cy="200306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666" y="2996952"/>
            <a:ext cx="3024567" cy="267162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541839" y="5668578"/>
            <a:ext cx="1328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Input image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590903" y="5668578"/>
            <a:ext cx="2024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quad-tree </a:t>
            </a:r>
            <a:r>
              <a:rPr lang="en-US" altLang="zh-TW" dirty="0" smtClean="0"/>
              <a:t>structure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10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</a:t>
            </a:r>
            <a:r>
              <a:rPr lang="en-US" altLang="zh-TW" dirty="0" smtClean="0"/>
              <a:t>etection </a:t>
            </a:r>
            <a:r>
              <a:rPr lang="en-US" altLang="zh-TW" dirty="0"/>
              <a:t>P</a:t>
            </a:r>
            <a:r>
              <a:rPr lang="en-US" altLang="zh-TW" dirty="0" smtClean="0"/>
              <a:t>erformers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Using the image </a:t>
            </a:r>
            <a:r>
              <a:rPr lang="en-US" altLang="zh-TW" dirty="0" smtClean="0"/>
              <a:t>model and </a:t>
            </a:r>
            <a:r>
              <a:rPr lang="en-US" altLang="zh-TW" dirty="0" err="1" smtClean="0"/>
              <a:t>SoG</a:t>
            </a:r>
            <a:r>
              <a:rPr lang="en-US" altLang="zh-TW" dirty="0" smtClean="0"/>
              <a:t> </a:t>
            </a:r>
            <a:r>
              <a:rPr lang="en-US" altLang="zh-TW" dirty="0"/>
              <a:t>to detection </a:t>
            </a:r>
            <a:r>
              <a:rPr lang="en-US" altLang="zh-TW" dirty="0" smtClean="0"/>
              <a:t>performers</a:t>
            </a:r>
          </a:p>
          <a:p>
            <a:r>
              <a:rPr lang="en-US" altLang="zh-TW" dirty="0"/>
              <a:t>Q</a:t>
            </a:r>
            <a:r>
              <a:rPr lang="en-US" altLang="zh-TW" dirty="0" smtClean="0"/>
              <a:t>uad-tree threshold </a:t>
            </a:r>
            <a:r>
              <a:rPr lang="en-US" altLang="zh-TW" dirty="0"/>
              <a:t>= </a:t>
            </a:r>
            <a:r>
              <a:rPr lang="en-US" altLang="zh-TW" dirty="0" smtClean="0"/>
              <a:t>0.15</a:t>
            </a:r>
          </a:p>
          <a:p>
            <a:pPr lvl="1"/>
            <a:r>
              <a:rPr lang="en-US" altLang="zh-TW" dirty="0"/>
              <a:t>quad-tree depth of typically </a:t>
            </a:r>
            <a:r>
              <a:rPr lang="en-US" altLang="zh-TW" dirty="0" smtClean="0"/>
              <a:t>8</a:t>
            </a:r>
            <a:endParaRPr lang="en-US" altLang="zh-TW" dirty="0"/>
          </a:p>
          <a:p>
            <a:r>
              <a:rPr lang="en-US" altLang="zh-TW" dirty="0" err="1" smtClean="0"/>
              <a:t>SoG</a:t>
            </a:r>
            <a:r>
              <a:rPr lang="en-US" altLang="zh-TW" dirty="0" smtClean="0"/>
              <a:t> threshold </a:t>
            </a:r>
            <a:r>
              <a:rPr lang="en-US" altLang="zh-TW" dirty="0"/>
              <a:t>= </a:t>
            </a:r>
            <a:r>
              <a:rPr lang="en-US" altLang="zh-TW" dirty="0" smtClean="0"/>
              <a:t>0.01</a:t>
            </a:r>
          </a:p>
          <a:p>
            <a:pPr lvl="1"/>
            <a:r>
              <a:rPr lang="en-US" altLang="zh-TW" dirty="0" smtClean="0"/>
              <a:t>Input image and Image model</a:t>
            </a:r>
            <a:endParaRPr lang="en-US" altLang="zh-TW" dirty="0"/>
          </a:p>
          <a:p>
            <a:r>
              <a:rPr lang="en-US" altLang="zh-TW" dirty="0" smtClean="0"/>
              <a:t>Color threshold </a:t>
            </a:r>
            <a:r>
              <a:rPr lang="en-US" altLang="zh-TW" dirty="0"/>
              <a:t>= </a:t>
            </a:r>
            <a:r>
              <a:rPr lang="en-US" altLang="zh-TW" dirty="0" smtClean="0"/>
              <a:t>60 </a:t>
            </a:r>
          </a:p>
          <a:p>
            <a:pPr lvl="1"/>
            <a:r>
              <a:rPr lang="en-US" altLang="zh-TW" dirty="0" smtClean="0"/>
              <a:t>Sum </a:t>
            </a:r>
            <a:r>
              <a:rPr lang="en-US" altLang="zh-TW" dirty="0"/>
              <a:t>of </a:t>
            </a:r>
            <a:r>
              <a:rPr lang="en-US" altLang="zh-TW" dirty="0" smtClean="0"/>
              <a:t>RGB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2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9" t="5175" r="12290" b="9526"/>
          <a:stretch/>
        </p:blipFill>
        <p:spPr>
          <a:xfrm>
            <a:off x="2013523" y="989261"/>
            <a:ext cx="2440964" cy="243367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55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5289" r="12301" b="9909"/>
          <a:stretch/>
        </p:blipFill>
        <p:spPr>
          <a:xfrm>
            <a:off x="5423475" y="3517432"/>
            <a:ext cx="2389959" cy="24394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 t="5325" r="12019" b="9625"/>
          <a:stretch/>
        </p:blipFill>
        <p:spPr>
          <a:xfrm>
            <a:off x="1969978" y="3501008"/>
            <a:ext cx="2477397" cy="245585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0" t="5164" r="12483" b="9592"/>
          <a:stretch/>
        </p:blipFill>
        <p:spPr>
          <a:xfrm>
            <a:off x="5423475" y="980728"/>
            <a:ext cx="2389959" cy="238995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1340768"/>
            <a:ext cx="1436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hlinkClick r:id="rId6" action="ppaction://hlinkfile"/>
              </a:rPr>
              <a:t>Demo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2430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Body Model with </a:t>
            </a:r>
            <a:r>
              <a:rPr lang="en-US" altLang="zh-TW" dirty="0" err="1" smtClean="0"/>
              <a:t>SoG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An actor-specific body model</a:t>
            </a:r>
            <a:endParaRPr lang="zh-TW" altLang="en-US" dirty="0"/>
          </a:p>
          <a:p>
            <a:pPr lvl="1"/>
            <a:r>
              <a:rPr lang="en-US" altLang="zh-TW" dirty="0" smtClean="0"/>
              <a:t>A kinematic skeleton</a:t>
            </a:r>
          </a:p>
          <a:p>
            <a:pPr lvl="1"/>
            <a:r>
              <a:rPr lang="en-US" altLang="zh-TW" dirty="0" smtClean="0"/>
              <a:t>Represent the shape and color statistics</a:t>
            </a:r>
            <a:endParaRPr lang="en-US" altLang="zh-TW" dirty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56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8818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Expected </a:t>
            </a:r>
            <a:r>
              <a:rPr lang="en-US" altLang="zh-TW" dirty="0" smtClean="0"/>
              <a:t>Results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63" y="1844824"/>
            <a:ext cx="6444805" cy="396044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CF4F3-A565-4D49-8905-CC90C0FACF10}" type="slidenum">
              <a:rPr lang="zh-TW" altLang="en-US" smtClean="0"/>
              <a:pPr/>
              <a:t>57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427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19672" y="4077072"/>
            <a:ext cx="5976664" cy="864096"/>
          </a:xfrm>
        </p:spPr>
        <p:txBody>
          <a:bodyPr>
            <a:noAutofit/>
          </a:bodyPr>
          <a:lstStyle/>
          <a:p>
            <a:r>
              <a:rPr lang="en-US" altLang="zh-TW" sz="6000" dirty="0" smtClean="0"/>
              <a:t>Q &amp; A</a:t>
            </a:r>
            <a:endParaRPr lang="zh-TW" altLang="en-US" sz="6000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43608" y="2348880"/>
            <a:ext cx="7272808" cy="1296144"/>
          </a:xfrm>
        </p:spPr>
        <p:txBody>
          <a:bodyPr>
            <a:noAutofit/>
          </a:bodyPr>
          <a:lstStyle/>
          <a:p>
            <a:r>
              <a:rPr lang="en-US" altLang="zh-TW" sz="5400" dirty="0" smtClean="0"/>
              <a:t>Thanks for your attention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7577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嘉大</a:t>
            </a:r>
            <a:r>
              <a:rPr lang="zh-TW" altLang="en-US" dirty="0" smtClean="0"/>
              <a:t>資工遊戲專題</a:t>
            </a:r>
            <a:endParaRPr lang="zh-TW" altLang="en-US" dirty="0"/>
          </a:p>
        </p:txBody>
      </p:sp>
      <p:sp>
        <p:nvSpPr>
          <p:cNvPr id="1741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2" action="ppaction://hlinkfile"/>
              </a:rPr>
              <a:t>大必汀 </a:t>
            </a:r>
            <a:r>
              <a:rPr lang="en-US" altLang="zh-TW" sz="1800" dirty="0" smtClean="0">
                <a:hlinkClick r:id="rId2" action="ppaction://hlinkfile"/>
              </a:rPr>
              <a:t>(2008)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– Java M3GE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組長：徐千雅</a:t>
            </a:r>
            <a:endParaRPr lang="zh-TW" altLang="en-US" sz="16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手機休閒小品遊戲</a:t>
            </a:r>
            <a:endParaRPr lang="en-US" altLang="zh-TW" sz="1600" dirty="0" smtClean="0"/>
          </a:p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/>
              <a:t> </a:t>
            </a:r>
            <a:r>
              <a:rPr lang="zh-TW" altLang="en-US" sz="1800" dirty="0" smtClean="0">
                <a:hlinkClick r:id="rId3" action="ppaction://hlinkfile"/>
              </a:rPr>
              <a:t>殭屍的咚咚殭屍ㄘㄟˋ</a:t>
            </a:r>
            <a:r>
              <a:rPr lang="en-US" altLang="zh-TW" sz="1800" dirty="0" smtClean="0">
                <a:hlinkClick r:id="rId3" action="ppaction://hlinkfile"/>
              </a:rPr>
              <a:t>(2009)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– Ogre3D game engine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組長：林一棟</a:t>
            </a:r>
            <a:endParaRPr lang="en-US" altLang="zh-TW" sz="1600" dirty="0" smtClean="0">
              <a:solidFill>
                <a:srgbClr val="FF0066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角色扮演遊戲</a:t>
            </a:r>
            <a:endParaRPr lang="en-US" altLang="zh-TW" sz="1600" dirty="0" smtClean="0"/>
          </a:p>
          <a:p>
            <a:pPr lvl="1" eaLnBrk="1" hangingPunct="1">
              <a:lnSpc>
                <a:spcPct val="80000"/>
              </a:lnSpc>
            </a:pPr>
            <a:r>
              <a:rPr lang="zh-TW" altLang="en-US" sz="1800" dirty="0" smtClean="0">
                <a:hlinkClick r:id="rId4" action="ppaction://hlinkfile"/>
              </a:rPr>
              <a:t>女神之翼 </a:t>
            </a:r>
            <a:r>
              <a:rPr lang="en-US" altLang="zh-TW" sz="1800" dirty="0" smtClean="0">
                <a:hlinkClick r:id="rId4" action="ppaction://hlinkfile"/>
              </a:rPr>
              <a:t>(2010)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遊戲學程合作 </a:t>
            </a:r>
            <a:r>
              <a:rPr lang="en-US" altLang="zh-TW" sz="1600" dirty="0" smtClean="0"/>
              <a:t>– Unity3D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66"/>
                </a:solidFill>
              </a:rPr>
              <a:t>組長：林巧燁</a:t>
            </a:r>
            <a:endParaRPr lang="en-US" altLang="zh-TW" sz="1600" dirty="0" smtClean="0">
              <a:solidFill>
                <a:srgbClr val="FF0066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休閒冒險闖關遊戲</a:t>
            </a:r>
            <a:endParaRPr lang="en-US" altLang="zh-TW" sz="1600" dirty="0">
              <a:solidFill>
                <a:srgbClr val="FF0066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zh-TW" sz="1800" dirty="0" err="1">
                <a:hlinkClick r:id="rId5" action="ppaction://hlinkfile"/>
              </a:rPr>
              <a:t>GoGo</a:t>
            </a:r>
            <a:r>
              <a:rPr lang="zh-TW" altLang="en-US" sz="1800" dirty="0">
                <a:hlinkClick r:id="rId5" action="ppaction://hlinkfile"/>
              </a:rPr>
              <a:t>賽馬 </a:t>
            </a:r>
            <a:r>
              <a:rPr lang="en-US" altLang="zh-TW" sz="1800" dirty="0">
                <a:hlinkClick r:id="rId5" action="ppaction://hlinkfile"/>
              </a:rPr>
              <a:t>(2011)</a:t>
            </a:r>
            <a:endParaRPr lang="en-US" altLang="zh-TW" sz="1800" dirty="0"/>
          </a:p>
          <a:p>
            <a:pPr lvl="2">
              <a:lnSpc>
                <a:spcPct val="80000"/>
              </a:lnSpc>
            </a:pPr>
            <a:r>
              <a:rPr lang="zh-TW" altLang="en-US" sz="1600" dirty="0"/>
              <a:t>產學合作 </a:t>
            </a:r>
            <a:r>
              <a:rPr lang="en-US" altLang="zh-TW" sz="1600" dirty="0"/>
              <a:t>– Ogre3D game engine</a:t>
            </a:r>
          </a:p>
          <a:p>
            <a:pPr lvl="2">
              <a:lnSpc>
                <a:spcPct val="80000"/>
              </a:lnSpc>
            </a:pPr>
            <a:r>
              <a:rPr lang="zh-TW" altLang="en-US" sz="1600" dirty="0">
                <a:solidFill>
                  <a:srgbClr val="FF0066"/>
                </a:solidFill>
              </a:rPr>
              <a:t>組長：陳禹辰</a:t>
            </a:r>
            <a:endParaRPr lang="en-US" altLang="zh-TW" sz="1600" dirty="0">
              <a:solidFill>
                <a:srgbClr val="FF0066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600" dirty="0"/>
              <a:t>體感競</a:t>
            </a:r>
            <a:r>
              <a:rPr lang="zh-TW" altLang="en-US" sz="1600" dirty="0" smtClean="0"/>
              <a:t>速賽馬遊戲</a:t>
            </a:r>
            <a:endParaRPr lang="en-US" altLang="zh-TW" sz="1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CB7746-B6DD-40DA-9513-10C73D9257BA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17414" name="圖片 5" descr="4C海報 (971124).jpg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3240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91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嘉大</a:t>
            </a:r>
            <a:r>
              <a:rPr lang="zh-TW" altLang="en-US" dirty="0" smtClean="0"/>
              <a:t>資工遊戲專題</a:t>
            </a:r>
            <a:endParaRPr lang="zh-TW" altLang="en-US" dirty="0"/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 eaLnBrk="1" hangingPunct="1">
              <a:lnSpc>
                <a:spcPct val="80000"/>
              </a:lnSpc>
            </a:pPr>
            <a:endParaRPr lang="en-US" altLang="zh-TW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altLang="zh-TW" sz="1800" dirty="0" smtClean="0">
                <a:hlinkClick r:id="rId2" action="ppaction://hlinkfile"/>
              </a:rPr>
              <a:t>Sleeping Handsome (2012)</a:t>
            </a:r>
            <a:endParaRPr lang="en-US" altLang="zh-TW" sz="1800" dirty="0" smtClean="0"/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/>
              <a:t>資工系自製 </a:t>
            </a:r>
            <a:r>
              <a:rPr lang="en-US" altLang="zh-TW" sz="1600" dirty="0" smtClean="0"/>
              <a:t>- Unity3D</a:t>
            </a:r>
          </a:p>
          <a:p>
            <a:pPr lvl="2" eaLnBrk="1" hangingPunct="1">
              <a:lnSpc>
                <a:spcPct val="80000"/>
              </a:lnSpc>
            </a:pPr>
            <a:r>
              <a:rPr lang="zh-TW" altLang="en-US" sz="1600" dirty="0" smtClean="0">
                <a:solidFill>
                  <a:srgbClr val="FF0000"/>
                </a:solidFill>
              </a:rPr>
              <a:t>組長：</a:t>
            </a:r>
            <a:r>
              <a:rPr lang="zh-TW" altLang="zh-TW" sz="1600" dirty="0" smtClean="0">
                <a:solidFill>
                  <a:srgbClr val="FF0000"/>
                </a:solidFill>
              </a:rPr>
              <a:t>鄧詠任</a:t>
            </a:r>
            <a:endParaRPr lang="en-US" altLang="zh-TW" sz="1600" dirty="0" smtClean="0">
              <a:solidFill>
                <a:srgbClr val="FF00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zh-TW" altLang="zh-TW" sz="1600" dirty="0" smtClean="0"/>
              <a:t>童話冒險故事類型兼動作</a:t>
            </a:r>
            <a:r>
              <a:rPr lang="en-US" altLang="zh-TW" sz="1600" dirty="0" smtClean="0"/>
              <a:t>RPG</a:t>
            </a:r>
            <a:r>
              <a:rPr lang="zh-TW" altLang="en-US" sz="1600" dirty="0" smtClean="0"/>
              <a:t>遊戲</a:t>
            </a:r>
            <a:endParaRPr lang="en-US" altLang="zh-TW" sz="1600" dirty="0" smtClean="0"/>
          </a:p>
          <a:p>
            <a:pPr lvl="1">
              <a:lnSpc>
                <a:spcPct val="80000"/>
              </a:lnSpc>
            </a:pPr>
            <a:r>
              <a:rPr lang="en-US" altLang="zh-TW" sz="1800" dirty="0" smtClean="0">
                <a:solidFill>
                  <a:srgbClr val="FF0000"/>
                </a:solidFill>
                <a:hlinkClick r:id="rId3" action="ppaction://hlinkfile"/>
              </a:rPr>
              <a:t>GO!GO!BALL! (2013)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400" dirty="0"/>
              <a:t>資工系自製 </a:t>
            </a:r>
            <a:r>
              <a:rPr lang="en-US" altLang="zh-TW" sz="1400" dirty="0"/>
              <a:t>- </a:t>
            </a:r>
            <a:r>
              <a:rPr lang="en-US" altLang="zh-TW" sz="1400" dirty="0" smtClean="0"/>
              <a:t>Shiva3D</a:t>
            </a:r>
          </a:p>
          <a:p>
            <a:pPr lvl="2">
              <a:lnSpc>
                <a:spcPct val="80000"/>
              </a:lnSpc>
            </a:pPr>
            <a:r>
              <a:rPr lang="zh-TW" altLang="en-US" sz="1400" dirty="0">
                <a:solidFill>
                  <a:srgbClr val="FF0000"/>
                </a:solidFill>
              </a:rPr>
              <a:t>組長</a:t>
            </a:r>
            <a:r>
              <a:rPr lang="zh-TW" altLang="en-US" sz="1400" dirty="0" smtClean="0">
                <a:solidFill>
                  <a:srgbClr val="FF0000"/>
                </a:solidFill>
              </a:rPr>
              <a:t>：蔡岳霖</a:t>
            </a:r>
            <a:endParaRPr lang="en-US" altLang="zh-TW" sz="1400" dirty="0" smtClean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400" dirty="0"/>
              <a:t>平板</a:t>
            </a:r>
            <a:r>
              <a:rPr lang="zh-TW" altLang="en-US" sz="1400" dirty="0" smtClean="0"/>
              <a:t>軌道滾球遊戲</a:t>
            </a:r>
            <a:endParaRPr lang="en-US" altLang="zh-TW" sz="1400" dirty="0"/>
          </a:p>
          <a:p>
            <a:pPr lvl="1">
              <a:lnSpc>
                <a:spcPct val="80000"/>
              </a:lnSpc>
            </a:pPr>
            <a:r>
              <a:rPr lang="zh-TW" altLang="en-US" sz="1800" dirty="0" smtClean="0">
                <a:solidFill>
                  <a:srgbClr val="FF0000"/>
                </a:solidFill>
                <a:hlinkClick r:id="rId4" action="ppaction://hlinkfile"/>
              </a:rPr>
              <a:t>拍拍走 </a:t>
            </a:r>
            <a:r>
              <a:rPr lang="en-US" altLang="zh-TW" sz="1800" dirty="0" err="1" smtClean="0">
                <a:solidFill>
                  <a:srgbClr val="FF0000"/>
                </a:solidFill>
                <a:hlinkClick r:id="rId4" action="ppaction://hlinkfile"/>
              </a:rPr>
              <a:t>PaPaWalk</a:t>
            </a:r>
            <a:r>
              <a:rPr lang="en-US" altLang="zh-TW" sz="1800" dirty="0" smtClean="0">
                <a:solidFill>
                  <a:srgbClr val="FF0000"/>
                </a:solidFill>
                <a:hlinkClick r:id="rId4" action="ppaction://hlinkfile"/>
              </a:rPr>
              <a:t> (2014)</a:t>
            </a:r>
            <a:endParaRPr lang="en-US" altLang="zh-TW" sz="1800" dirty="0" smtClean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600" dirty="0"/>
              <a:t>資工系自製 </a:t>
            </a:r>
            <a:r>
              <a:rPr lang="en-US" altLang="zh-TW" sz="1600" dirty="0"/>
              <a:t>- Unity3D</a:t>
            </a:r>
          </a:p>
          <a:p>
            <a:pPr lvl="2">
              <a:lnSpc>
                <a:spcPct val="80000"/>
              </a:lnSpc>
            </a:pPr>
            <a:r>
              <a:rPr lang="zh-TW" altLang="en-US" sz="1600" dirty="0">
                <a:solidFill>
                  <a:srgbClr val="FF0000"/>
                </a:solidFill>
              </a:rPr>
              <a:t>組長</a:t>
            </a:r>
            <a:r>
              <a:rPr lang="zh-TW" altLang="en-US" sz="1600" dirty="0" smtClean="0">
                <a:solidFill>
                  <a:srgbClr val="FF0000"/>
                </a:solidFill>
              </a:rPr>
              <a:t>：</a:t>
            </a:r>
            <a:r>
              <a:rPr lang="zh-TW" altLang="en-US" sz="1600" dirty="0">
                <a:solidFill>
                  <a:srgbClr val="FF0000"/>
                </a:solidFill>
              </a:rPr>
              <a:t>宋冠杰</a:t>
            </a:r>
            <a:endParaRPr lang="en-US" altLang="zh-TW" sz="1600" dirty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600" dirty="0" smtClean="0"/>
              <a:t>手機戰鬥與抽卡遊戲</a:t>
            </a:r>
            <a:endParaRPr lang="en-US" altLang="zh-TW" sz="1600" dirty="0" smtClean="0"/>
          </a:p>
          <a:p>
            <a:pPr lvl="1">
              <a:lnSpc>
                <a:spcPct val="80000"/>
              </a:lnSpc>
            </a:pPr>
            <a:r>
              <a:rPr lang="zh-TW" altLang="en-US" sz="1800" dirty="0" smtClean="0">
                <a:solidFill>
                  <a:srgbClr val="FF0000"/>
                </a:solidFill>
                <a:hlinkClick r:id="rId5" action="ppaction://hlinkfile"/>
              </a:rPr>
              <a:t>舞限 </a:t>
            </a:r>
            <a:r>
              <a:rPr lang="en-US" altLang="zh-TW" sz="1800" dirty="0" smtClean="0">
                <a:solidFill>
                  <a:srgbClr val="FF0000"/>
                </a:solidFill>
                <a:hlinkClick r:id="rId5" action="ppaction://hlinkfile"/>
              </a:rPr>
              <a:t>(2014)</a:t>
            </a:r>
            <a:endParaRPr lang="en-US" altLang="zh-TW" sz="1800" dirty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600" dirty="0"/>
              <a:t>資工系自製 </a:t>
            </a:r>
            <a:r>
              <a:rPr lang="en-US" altLang="zh-TW" sz="1600" dirty="0"/>
              <a:t>- Unity3D</a:t>
            </a:r>
          </a:p>
          <a:p>
            <a:pPr lvl="2">
              <a:lnSpc>
                <a:spcPct val="80000"/>
              </a:lnSpc>
            </a:pPr>
            <a:r>
              <a:rPr lang="zh-TW" altLang="en-US" sz="1600" dirty="0">
                <a:solidFill>
                  <a:srgbClr val="FF0000"/>
                </a:solidFill>
              </a:rPr>
              <a:t>組長</a:t>
            </a:r>
            <a:r>
              <a:rPr lang="zh-TW" altLang="en-US" sz="1600" dirty="0" smtClean="0">
                <a:solidFill>
                  <a:srgbClr val="FF0000"/>
                </a:solidFill>
              </a:rPr>
              <a:t>：</a:t>
            </a:r>
            <a:r>
              <a:rPr lang="zh-TW" altLang="en-US" sz="1600" dirty="0">
                <a:solidFill>
                  <a:srgbClr val="FF0000"/>
                </a:solidFill>
              </a:rPr>
              <a:t>林哲緯</a:t>
            </a:r>
            <a:endParaRPr lang="en-US" altLang="zh-TW" sz="1600" dirty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zh-TW" altLang="en-US" sz="1600" dirty="0" smtClean="0"/>
              <a:t>體</a:t>
            </a:r>
            <a:r>
              <a:rPr lang="zh-TW" altLang="en-US" sz="1600" dirty="0"/>
              <a:t>感</a:t>
            </a:r>
            <a:r>
              <a:rPr lang="zh-TW" altLang="en-US" sz="1600" dirty="0" smtClean="0"/>
              <a:t>互動</a:t>
            </a:r>
            <a:r>
              <a:rPr lang="zh-TW" altLang="en-US" sz="1600" dirty="0"/>
              <a:t>跳舞</a:t>
            </a:r>
            <a:r>
              <a:rPr lang="zh-TW" altLang="en-US" sz="1600" dirty="0" smtClean="0"/>
              <a:t>遊戲</a:t>
            </a:r>
            <a:endParaRPr lang="en-US" altLang="zh-TW" sz="16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89ED09-37B1-4984-9DF8-E1ECC8899900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18438" name="圖片 42"/>
          <p:cNvPicPr preferRelativeResize="0"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798" y="1484783"/>
            <a:ext cx="3345745" cy="242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 descr="D:\User\Desktop\KT\截圖\007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60798" y="3910023"/>
            <a:ext cx="3345745" cy="2183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99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嘉</a:t>
            </a:r>
            <a:r>
              <a:rPr lang="zh-TW" altLang="en-US" dirty="0"/>
              <a:t>大</a:t>
            </a:r>
            <a:r>
              <a:rPr lang="zh-TW" altLang="en-US" dirty="0" smtClean="0"/>
              <a:t>資工遊戲</a:t>
            </a:r>
            <a:r>
              <a:rPr lang="zh-TW" altLang="en-US" dirty="0"/>
              <a:t>專題</a:t>
            </a:r>
            <a:endParaRPr lang="en-US" altLang="zh-TW" dirty="0" smtClean="0"/>
          </a:p>
          <a:p>
            <a:r>
              <a:rPr lang="zh-TW" altLang="en-US" sz="6000" b="1" dirty="0">
                <a:solidFill>
                  <a:srgbClr val="FF0000"/>
                </a:solidFill>
              </a:rPr>
              <a:t>體感</a:t>
            </a:r>
            <a:r>
              <a:rPr lang="zh-TW" altLang="en-US" sz="6000" b="1" dirty="0" smtClean="0">
                <a:solidFill>
                  <a:srgbClr val="FF0000"/>
                </a:solidFill>
              </a:rPr>
              <a:t>互動設備簡介</a:t>
            </a:r>
            <a:endParaRPr lang="en-US" altLang="zh-TW" sz="6000" b="1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娛樂軟體設計理論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6B61C-8708-4FBB-82F3-1DB852FA4827}" type="slidenum">
              <a:rPr lang="zh-TW" altLang="en-US" smtClean="0"/>
              <a:pPr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5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體感互動設備簡介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體感互動裝置主要是即時捕捉使用者的動作，與電腦程式進行互動</a:t>
            </a:r>
            <a:endParaRPr lang="en-US" altLang="zh-TW" dirty="0" smtClean="0"/>
          </a:p>
          <a:p>
            <a:pPr lvl="1"/>
            <a:r>
              <a:rPr lang="zh-TW" altLang="en-US" dirty="0"/>
              <a:t>控制器的互動 </a:t>
            </a:r>
            <a:r>
              <a:rPr lang="en-US" altLang="zh-TW" dirty="0"/>
              <a:t>(controller)</a:t>
            </a:r>
          </a:p>
          <a:p>
            <a:pPr lvl="1"/>
            <a:r>
              <a:rPr lang="zh-TW" altLang="en-US" dirty="0"/>
              <a:t>視覺為主的互動 </a:t>
            </a:r>
            <a:r>
              <a:rPr lang="en-US" altLang="zh-TW" dirty="0"/>
              <a:t>(vision-based)</a:t>
            </a:r>
          </a:p>
          <a:p>
            <a:pPr lvl="1"/>
            <a:r>
              <a:rPr lang="zh-TW" altLang="en-US" dirty="0"/>
              <a:t>觸碰為主的互動 </a:t>
            </a:r>
            <a:r>
              <a:rPr lang="en-US" altLang="zh-TW" dirty="0"/>
              <a:t>(touch-based)</a:t>
            </a:r>
          </a:p>
          <a:p>
            <a:pPr lvl="1"/>
            <a:r>
              <a:rPr lang="zh-TW" altLang="en-US" dirty="0" smtClean="0"/>
              <a:t>其他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9042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t母片(finish)_2013.12.11修改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標題文字1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Gat母片(finish)_2013.12.11修改</Template>
  <TotalTime>660</TotalTime>
  <Words>2053</Words>
  <Application>Microsoft Office PowerPoint</Application>
  <PresentationFormat>如螢幕大小 (4:3)</PresentationFormat>
  <Paragraphs>386</Paragraphs>
  <Slides>58</Slides>
  <Notes>5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60" baseType="lpstr">
      <vt:lpstr>Gat母片(finish)_2013.12.11修改</vt:lpstr>
      <vt:lpstr>方程式</vt:lpstr>
      <vt:lpstr>體感互動娛樂軟體設計簡介</vt:lpstr>
      <vt:lpstr>大綱</vt:lpstr>
      <vt:lpstr>大綱</vt:lpstr>
      <vt:lpstr>PowerPoint 簡報</vt:lpstr>
      <vt:lpstr>嘉大資工遊戲專題</vt:lpstr>
      <vt:lpstr>嘉大資工遊戲專題</vt:lpstr>
      <vt:lpstr>嘉大資工遊戲專題</vt:lpstr>
      <vt:lpstr>大綱</vt:lpstr>
      <vt:lpstr>體感互動設備簡介</vt:lpstr>
      <vt:lpstr>控制器的互動</vt:lpstr>
      <vt:lpstr>Wii Remote</vt:lpstr>
      <vt:lpstr>視覺為主的互動</vt:lpstr>
      <vt:lpstr>主要步驟</vt:lpstr>
      <vt:lpstr>主要步驟</vt:lpstr>
      <vt:lpstr>動作捕捉器 (Motion Capture System)</vt:lpstr>
      <vt:lpstr>光學式動作捕捉</vt:lpstr>
      <vt:lpstr>非光學式動作捕捉</vt:lpstr>
      <vt:lpstr>Kinect簡介</vt:lpstr>
      <vt:lpstr>Kinect規格</vt:lpstr>
      <vt:lpstr>Kinect SDK</vt:lpstr>
      <vt:lpstr>Kinect主要技術</vt:lpstr>
      <vt:lpstr>Leap Motion</vt:lpstr>
      <vt:lpstr>觸碰為主的互動</vt:lpstr>
      <vt:lpstr>其它</vt:lpstr>
      <vt:lpstr>其它</vt:lpstr>
      <vt:lpstr>大綱</vt:lpstr>
      <vt:lpstr>娛樂軟體設計理論</vt:lpstr>
      <vt:lpstr>Physics-based Simulation</vt:lpstr>
      <vt:lpstr>Physics-based Simulation</vt:lpstr>
      <vt:lpstr>Physics-based Simulation</vt:lpstr>
      <vt:lpstr>Proportional-derivative (PD)</vt:lpstr>
      <vt:lpstr>Stable Proportional-derivative (SPD)</vt:lpstr>
      <vt:lpstr>SPD &amp; PD</vt:lpstr>
      <vt:lpstr>Motion Classification</vt:lpstr>
      <vt:lpstr>SVM</vt:lpstr>
      <vt:lpstr>SVM</vt:lpstr>
      <vt:lpstr>SVM</vt:lpstr>
      <vt:lpstr>Dimensionality Reduction</vt:lpstr>
      <vt:lpstr>Steps of PCA</vt:lpstr>
      <vt:lpstr>Standard Deviation</vt:lpstr>
      <vt:lpstr>Variance</vt:lpstr>
      <vt:lpstr>Covariance</vt:lpstr>
      <vt:lpstr>Covariance Matrix &amp; Eigenvector</vt:lpstr>
      <vt:lpstr>Markerless Motion Capture</vt:lpstr>
      <vt:lpstr>Markerless Motion Capture</vt:lpstr>
      <vt:lpstr>Markerless Motion Capture</vt:lpstr>
      <vt:lpstr>Markerless Motion Capture</vt:lpstr>
      <vt:lpstr>SoG-based Similarity</vt:lpstr>
      <vt:lpstr>SoG-based Similarity</vt:lpstr>
      <vt:lpstr>SoG-based Similarity</vt:lpstr>
      <vt:lpstr>Approximating Images using SoG</vt:lpstr>
      <vt:lpstr>Image Model</vt:lpstr>
      <vt:lpstr>Approximating Images using SoG</vt:lpstr>
      <vt:lpstr>Detection Performers</vt:lpstr>
      <vt:lpstr>PowerPoint 簡報</vt:lpstr>
      <vt:lpstr>Body Model with SoG</vt:lpstr>
      <vt:lpstr>Expected Results</vt:lpstr>
      <vt:lpstr>Thanks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firzendo</dc:creator>
  <cp:lastModifiedBy>tclu</cp:lastModifiedBy>
  <cp:revision>128</cp:revision>
  <dcterms:created xsi:type="dcterms:W3CDTF">2013-12-17T12:28:54Z</dcterms:created>
  <dcterms:modified xsi:type="dcterms:W3CDTF">2015-04-10T03:05:48Z</dcterms:modified>
</cp:coreProperties>
</file>