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1"/>
  </p:sldMasterIdLst>
  <p:notesMasterIdLst>
    <p:notesMasterId r:id="rId74"/>
  </p:notesMasterIdLst>
  <p:sldIdLst>
    <p:sldId id="256" r:id="rId2"/>
    <p:sldId id="268" r:id="rId3"/>
    <p:sldId id="269" r:id="rId4"/>
    <p:sldId id="318" r:id="rId5"/>
    <p:sldId id="270" r:id="rId6"/>
    <p:sldId id="271" r:id="rId7"/>
    <p:sldId id="272" r:id="rId8"/>
    <p:sldId id="273" r:id="rId9"/>
    <p:sldId id="306" r:id="rId10"/>
    <p:sldId id="307" r:id="rId11"/>
    <p:sldId id="308" r:id="rId12"/>
    <p:sldId id="275" r:id="rId13"/>
    <p:sldId id="267" r:id="rId14"/>
    <p:sldId id="332" r:id="rId15"/>
    <p:sldId id="339" r:id="rId16"/>
    <p:sldId id="340" r:id="rId17"/>
    <p:sldId id="277" r:id="rId18"/>
    <p:sldId id="278" r:id="rId19"/>
    <p:sldId id="279" r:id="rId20"/>
    <p:sldId id="280" r:id="rId21"/>
    <p:sldId id="321" r:id="rId22"/>
    <p:sldId id="320" r:id="rId23"/>
    <p:sldId id="327" r:id="rId24"/>
    <p:sldId id="328" r:id="rId25"/>
    <p:sldId id="329" r:id="rId26"/>
    <p:sldId id="330" r:id="rId27"/>
    <p:sldId id="364" r:id="rId28"/>
    <p:sldId id="365" r:id="rId29"/>
    <p:sldId id="322" r:id="rId30"/>
    <p:sldId id="323" r:id="rId31"/>
    <p:sldId id="324" r:id="rId32"/>
    <p:sldId id="325" r:id="rId33"/>
    <p:sldId id="326" r:id="rId34"/>
    <p:sldId id="334" r:id="rId35"/>
    <p:sldId id="333" r:id="rId36"/>
    <p:sldId id="335" r:id="rId37"/>
    <p:sldId id="319" r:id="rId38"/>
    <p:sldId id="336" r:id="rId39"/>
    <p:sldId id="310" r:id="rId40"/>
    <p:sldId id="311" r:id="rId41"/>
    <p:sldId id="312" r:id="rId42"/>
    <p:sldId id="313" r:id="rId43"/>
    <p:sldId id="337" r:id="rId44"/>
    <p:sldId id="366" r:id="rId45"/>
    <p:sldId id="367" r:id="rId46"/>
    <p:sldId id="338" r:id="rId47"/>
    <p:sldId id="314" r:id="rId48"/>
    <p:sldId id="315" r:id="rId49"/>
    <p:sldId id="316" r:id="rId50"/>
    <p:sldId id="317" r:id="rId51"/>
    <p:sldId id="341" r:id="rId52"/>
    <p:sldId id="342" r:id="rId53"/>
    <p:sldId id="343" r:id="rId54"/>
    <p:sldId id="344" r:id="rId55"/>
    <p:sldId id="345" r:id="rId56"/>
    <p:sldId id="346" r:id="rId57"/>
    <p:sldId id="347" r:id="rId58"/>
    <p:sldId id="348" r:id="rId59"/>
    <p:sldId id="349" r:id="rId60"/>
    <p:sldId id="350" r:id="rId61"/>
    <p:sldId id="351" r:id="rId62"/>
    <p:sldId id="352" r:id="rId63"/>
    <p:sldId id="353" r:id="rId64"/>
    <p:sldId id="354" r:id="rId65"/>
    <p:sldId id="355" r:id="rId66"/>
    <p:sldId id="358" r:id="rId67"/>
    <p:sldId id="359" r:id="rId68"/>
    <p:sldId id="360" r:id="rId69"/>
    <p:sldId id="361" r:id="rId70"/>
    <p:sldId id="362" r:id="rId71"/>
    <p:sldId id="363" r:id="rId72"/>
    <p:sldId id="331" r:id="rId73"/>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24" autoAdjust="0"/>
  </p:normalViewPr>
  <p:slideViewPr>
    <p:cSldViewPr>
      <p:cViewPr>
        <p:scale>
          <a:sx n="66" d="100"/>
          <a:sy n="66" d="100"/>
        </p:scale>
        <p:origin x="-2850" y="-8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extLst>
      <p:ext uri="{BB962C8B-B14F-4D97-AF65-F5344CB8AC3E}">
        <p14:creationId xmlns:p14="http://schemas.microsoft.com/office/powerpoint/2010/main" val="271109289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47" name="Shape 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546570-90C0-46C2-A1F6-69B7FCF87CA0}" type="slidenum">
              <a:rPr lang="zh-TW" altLang="en-US" smtClean="0"/>
              <a:t>9</a:t>
            </a:fld>
            <a:endParaRPr lang="zh-TW" altLang="en-US"/>
          </a:p>
        </p:txBody>
      </p:sp>
    </p:spTree>
    <p:extLst>
      <p:ext uri="{BB962C8B-B14F-4D97-AF65-F5344CB8AC3E}">
        <p14:creationId xmlns:p14="http://schemas.microsoft.com/office/powerpoint/2010/main" val="152265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546570-90C0-46C2-A1F6-69B7FCF87CA0}" type="slidenum">
              <a:rPr lang="zh-TW" altLang="en-US" smtClean="0"/>
              <a:t>17</a:t>
            </a:fld>
            <a:endParaRPr lang="zh-TW" altLang="en-US"/>
          </a:p>
        </p:txBody>
      </p:sp>
    </p:spTree>
    <p:extLst>
      <p:ext uri="{BB962C8B-B14F-4D97-AF65-F5344CB8AC3E}">
        <p14:creationId xmlns:p14="http://schemas.microsoft.com/office/powerpoint/2010/main" val="1522658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Shape 15"/>
        <p:cNvGrpSpPr/>
        <p:nvPr/>
      </p:nvGrpSpPr>
      <p:grpSpPr>
        <a:xfrm>
          <a:off x="0" y="0"/>
          <a:ext cx="0" cy="0"/>
          <a:chOff x="0" y="0"/>
          <a:chExt cx="0" cy="0"/>
        </a:xfrm>
      </p:grpSpPr>
      <p:pic>
        <p:nvPicPr>
          <p:cNvPr id="16" name="Shape 16"/>
          <p:cNvPicPr preferRelativeResize="0"/>
          <p:nvPr/>
        </p:nvPicPr>
        <p:blipFill rotWithShape="1">
          <a:blip r:embed="rId2">
            <a:extLst>
              <a:ext uri="{28A0092B-C50C-407E-A947-70E740481C1C}">
                <a14:useLocalDpi xmlns:a14="http://schemas.microsoft.com/office/drawing/2010/main" val="0"/>
              </a:ext>
            </a:extLst>
          </a:blip>
          <a:srcRect/>
          <a:stretch/>
        </p:blipFill>
        <p:spPr>
          <a:xfrm>
            <a:off x="0" y="0"/>
            <a:ext cx="9144000" cy="6858000"/>
          </a:xfrm>
          <a:prstGeom prst="rect">
            <a:avLst/>
          </a:prstGeom>
          <a:noFill/>
          <a:ln>
            <a:noFill/>
          </a:ln>
        </p:spPr>
      </p:pic>
      <p:sp>
        <p:nvSpPr>
          <p:cNvPr id="17" name="Shape 17"/>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PT Sans"/>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8" name="Shape 18"/>
          <p:cNvSpPr txBox="1">
            <a:spLocks noGrp="1"/>
          </p:cNvSpPr>
          <p:nvPr>
            <p:ph type="subTitle" idx="1"/>
          </p:nvPr>
        </p:nvSpPr>
        <p:spPr>
          <a:xfrm>
            <a:off x="1371600" y="3886200"/>
            <a:ext cx="6400799" cy="478903"/>
          </a:xfrm>
          <a:prstGeom prst="rect">
            <a:avLst/>
          </a:prstGeom>
          <a:noFill/>
          <a:ln>
            <a:noFill/>
          </a:ln>
        </p:spPr>
        <p:txBody>
          <a:bodyPr lIns="91425" tIns="91425" rIns="91425" bIns="91425" anchor="t" anchorCtr="0"/>
          <a:lstStyle>
            <a:lvl1pPr marL="0" marR="0" indent="0" algn="ctr" rtl="0">
              <a:spcBef>
                <a:spcPts val="480"/>
              </a:spcBef>
              <a:buClr>
                <a:schemeClr val="dk1"/>
              </a:buClr>
              <a:buFont typeface="PT Sans"/>
              <a:buNone/>
              <a:defRPr/>
            </a:lvl1pPr>
            <a:lvl2pPr marL="457200" marR="0" indent="0" algn="ctr" rtl="0">
              <a:spcBef>
                <a:spcPts val="480"/>
              </a:spcBef>
              <a:buClr>
                <a:srgbClr val="888888"/>
              </a:buClr>
              <a:buFont typeface="Arial"/>
              <a:buNone/>
              <a:defRPr/>
            </a:lvl2pPr>
            <a:lvl3pPr marL="914400" marR="0" indent="0" algn="ctr" rtl="0">
              <a:spcBef>
                <a:spcPts val="440"/>
              </a:spcBef>
              <a:buClr>
                <a:srgbClr val="888888"/>
              </a:buClr>
              <a:buFont typeface="Arial"/>
              <a:buNone/>
              <a:defRPr/>
            </a:lvl3pPr>
            <a:lvl4pPr marL="1371600" marR="0" indent="0" algn="ctr" rtl="0">
              <a:spcBef>
                <a:spcPts val="400"/>
              </a:spcBef>
              <a:buClr>
                <a:srgbClr val="888888"/>
              </a:buClr>
              <a:buFont typeface="Arial"/>
              <a:buNone/>
              <a:defRPr/>
            </a:lvl4pPr>
            <a:lvl5pPr marL="1828800" marR="0" indent="0" algn="ctr" rtl="0">
              <a:spcBef>
                <a:spcPts val="360"/>
              </a:spcBef>
              <a:buClr>
                <a:srgbClr val="888888"/>
              </a:buClr>
              <a:buFont typeface="Arial"/>
              <a:buNone/>
              <a:defRPr/>
            </a:lvl5pPr>
            <a:lvl6pPr marL="2286000" marR="0" indent="0" algn="ctr" rtl="0">
              <a:spcBef>
                <a:spcPts val="400"/>
              </a:spcBef>
              <a:buClr>
                <a:srgbClr val="888888"/>
              </a:buClr>
              <a:buFont typeface="Calibri"/>
              <a:buNone/>
              <a:defRPr/>
            </a:lvl6pPr>
            <a:lvl7pPr marL="2743200" marR="0" indent="0" algn="ctr" rtl="0">
              <a:spcBef>
                <a:spcPts val="400"/>
              </a:spcBef>
              <a:buClr>
                <a:srgbClr val="888888"/>
              </a:buClr>
              <a:buFont typeface="Calibri"/>
              <a:buNone/>
              <a:defRPr/>
            </a:lvl7pPr>
            <a:lvl8pPr marL="3200400" marR="0" indent="0" algn="ctr" rtl="0">
              <a:spcBef>
                <a:spcPts val="400"/>
              </a:spcBef>
              <a:buClr>
                <a:srgbClr val="888888"/>
              </a:buClr>
              <a:buFont typeface="Calibri"/>
              <a:buNone/>
              <a:defRPr/>
            </a:lvl8pPr>
            <a:lvl9pPr marL="3657600" marR="0" indent="0" algn="ctr" rtl="0">
              <a:spcBef>
                <a:spcPts val="400"/>
              </a:spcBef>
              <a:buClr>
                <a:srgbClr val="888888"/>
              </a:buClr>
              <a:buFont typeface="Calibri"/>
              <a:buNone/>
              <a:defRPr/>
            </a:lvl9pPr>
          </a:lstStyle>
          <a:p>
            <a:endParaRPr/>
          </a:p>
        </p:txBody>
      </p:sp>
      <p:sp>
        <p:nvSpPr>
          <p:cNvPr id="19" name="Shape 19"/>
          <p:cNvSpPr txBox="1">
            <a:spLocks noGrp="1"/>
          </p:cNvSpPr>
          <p:nvPr>
            <p:ph type="dt" idx="10"/>
          </p:nvPr>
        </p:nvSpPr>
        <p:spPr>
          <a:xfrm>
            <a:off x="3505200" y="4653135"/>
            <a:ext cx="2133599"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Shape 20"/>
        <p:cNvGrpSpPr/>
        <p:nvPr/>
      </p:nvGrpSpPr>
      <p:grpSpPr>
        <a:xfrm>
          <a:off x="0" y="0"/>
          <a:ext cx="0" cy="0"/>
          <a:chOff x="0" y="0"/>
          <a:chExt cx="0" cy="0"/>
        </a:xfrm>
      </p:grpSpPr>
      <p:pic>
        <p:nvPicPr>
          <p:cNvPr id="21" name="Shape 21"/>
          <p:cNvPicPr preferRelativeResize="0"/>
          <p:nvPr/>
        </p:nvPicPr>
        <p:blipFill rotWithShape="1">
          <a:blip r:embed="rId2">
            <a:extLst>
              <a:ext uri="{28A0092B-C50C-407E-A947-70E740481C1C}">
                <a14:useLocalDpi xmlns:a14="http://schemas.microsoft.com/office/drawing/2010/main" val="0"/>
              </a:ext>
            </a:extLst>
          </a:blip>
          <a:srcRect/>
          <a:stretch/>
        </p:blipFill>
        <p:spPr>
          <a:xfrm>
            <a:off x="0" y="-23"/>
            <a:ext cx="9149120" cy="6861599"/>
          </a:xfrm>
          <a:prstGeom prst="rect">
            <a:avLst/>
          </a:prstGeom>
          <a:noFill/>
          <a:ln>
            <a:noFill/>
          </a:ln>
        </p:spPr>
      </p:pic>
      <p:pic>
        <p:nvPicPr>
          <p:cNvPr id="22" name="Shape 22"/>
          <p:cNvPicPr preferRelativeResize="0"/>
          <p:nvPr/>
        </p:nvPicPr>
        <p:blipFill rotWithShape="1">
          <a:blip r:embed="rId3">
            <a:extLst>
              <a:ext uri="{28A0092B-C50C-407E-A947-70E740481C1C}">
                <a14:useLocalDpi xmlns:a14="http://schemas.microsoft.com/office/drawing/2010/main" val="0"/>
              </a:ext>
            </a:extLst>
          </a:blip>
          <a:srcRect/>
          <a:stretch/>
        </p:blipFill>
        <p:spPr>
          <a:xfrm>
            <a:off x="31" y="240"/>
            <a:ext cx="9144000" cy="6857759"/>
          </a:xfrm>
          <a:prstGeom prst="rect">
            <a:avLst/>
          </a:prstGeom>
          <a:noFill/>
          <a:ln>
            <a:noFill/>
          </a:ln>
        </p:spPr>
      </p:pic>
      <p:sp>
        <p:nvSpPr>
          <p:cNvPr id="23" name="Shape 23"/>
          <p:cNvSpPr txBox="1">
            <a:spLocks noGrp="1"/>
          </p:cNvSpPr>
          <p:nvPr>
            <p:ph type="title"/>
          </p:nvPr>
        </p:nvSpPr>
        <p:spPr>
          <a:xfrm>
            <a:off x="3409528" y="274637"/>
            <a:ext cx="5482951" cy="1143000"/>
          </a:xfrm>
          <a:prstGeom prst="rect">
            <a:avLst/>
          </a:prstGeom>
          <a:noFill/>
          <a:ln>
            <a:noFill/>
          </a:ln>
        </p:spPr>
        <p:txBody>
          <a:bodyPr lIns="91425" tIns="91425" rIns="91425" bIns="91425" anchor="ctr"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 name="Shape 24"/>
          <p:cNvSpPr txBox="1">
            <a:spLocks noGrp="1"/>
          </p:cNvSpPr>
          <p:nvPr>
            <p:ph type="body" idx="1"/>
          </p:nvPr>
        </p:nvSpPr>
        <p:spPr>
          <a:xfrm>
            <a:off x="3409528" y="1600200"/>
            <a:ext cx="5482951"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 name="Shape 25"/>
          <p:cNvSpPr txBox="1">
            <a:spLocks noGrp="1"/>
          </p:cNvSpPr>
          <p:nvPr>
            <p:ph type="sldNum" idx="12"/>
          </p:nvPr>
        </p:nvSpPr>
        <p:spPr>
          <a:xfrm>
            <a:off x="6758879"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fld id="{F32B8CC1-575B-4132-8F72-7FCA567B4822}" type="slidenum">
              <a:rPr lang="en-US" altLang="zh-TW" smtClean="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只有標題">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Shape 26"/>
        <p:cNvGrpSpPr/>
        <p:nvPr/>
      </p:nvGrpSpPr>
      <p:grpSpPr>
        <a:xfrm>
          <a:off x="0" y="0"/>
          <a:ext cx="0" cy="0"/>
          <a:chOff x="0" y="0"/>
          <a:chExt cx="0" cy="0"/>
        </a:xfrm>
      </p:grpSpPr>
      <p:pic>
        <p:nvPicPr>
          <p:cNvPr id="27" name="Shape 27"/>
          <p:cNvPicPr preferRelativeResize="0"/>
          <p:nvPr/>
        </p:nvPicPr>
        <p:blipFill rotWithShape="1">
          <a:blip r:embed="rId3">
            <a:extLst>
              <a:ext uri="{28A0092B-C50C-407E-A947-70E740481C1C}">
                <a14:useLocalDpi xmlns:a14="http://schemas.microsoft.com/office/drawing/2010/main" val="0"/>
              </a:ext>
            </a:extLst>
          </a:blip>
          <a:srcRect/>
          <a:stretch/>
        </p:blipFill>
        <p:spPr>
          <a:xfrm>
            <a:off x="7092279" y="188640"/>
            <a:ext cx="1632223" cy="373080"/>
          </a:xfrm>
          <a:prstGeom prst="rect">
            <a:avLst/>
          </a:prstGeom>
          <a:noFill/>
          <a:ln>
            <a:noFill/>
          </a:ln>
        </p:spPr>
      </p:pic>
      <p:pic>
        <p:nvPicPr>
          <p:cNvPr id="28" name="Shape 28"/>
          <p:cNvPicPr preferRelativeResize="0"/>
          <p:nvPr/>
        </p:nvPicPr>
        <p:blipFill rotWithShape="1">
          <a:blip r:embed="rId4">
            <a:extLst>
              <a:ext uri="{28A0092B-C50C-407E-A947-70E740481C1C}">
                <a14:useLocalDpi xmlns:a14="http://schemas.microsoft.com/office/drawing/2010/main" val="0"/>
              </a:ext>
            </a:extLst>
          </a:blip>
          <a:srcRect/>
          <a:stretch/>
        </p:blipFill>
        <p:spPr>
          <a:xfrm>
            <a:off x="31" y="240"/>
            <a:ext cx="9144000" cy="6857759"/>
          </a:xfrm>
          <a:prstGeom prst="rect">
            <a:avLst/>
          </a:prstGeom>
          <a:noFill/>
          <a:ln>
            <a:noFill/>
          </a:ln>
        </p:spPr>
      </p:pic>
      <p:sp>
        <p:nvSpPr>
          <p:cNvPr id="29" name="Shape 29"/>
          <p:cNvSpPr txBox="1">
            <a:spLocks noGrp="1"/>
          </p:cNvSpPr>
          <p:nvPr>
            <p:ph type="title"/>
          </p:nvPr>
        </p:nvSpPr>
        <p:spPr>
          <a:xfrm>
            <a:off x="467543" y="620687"/>
            <a:ext cx="8229600" cy="576064"/>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sldNum" idx="12"/>
          </p:nvPr>
        </p:nvSpPr>
        <p:spPr>
          <a:xfrm>
            <a:off x="6758879"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fld id="{CA177148-81C3-4D8F-B342-27D9101AEB96}" type="slidenum">
              <a:rPr lang="en-US" altLang="zh-TW" smtClean="0"/>
              <a:t>‹#›</a:t>
            </a:fld>
            <a:endParaRPr dirty="0"/>
          </a:p>
        </p:txBody>
      </p:sp>
      <p:sp>
        <p:nvSpPr>
          <p:cNvPr id="31" name="Shape 31"/>
          <p:cNvSpPr txBox="1">
            <a:spLocks noGrp="1"/>
          </p:cNvSpPr>
          <p:nvPr>
            <p:ph type="body" idx="1"/>
          </p:nvPr>
        </p:nvSpPr>
        <p:spPr>
          <a:xfrm>
            <a:off x="468312" y="1340767"/>
            <a:ext cx="8256191" cy="4897015"/>
          </a:xfrm>
          <a:prstGeom prst="rect">
            <a:avLst/>
          </a:prstGeom>
          <a:noFill/>
          <a:ln>
            <a:noFill/>
          </a:ln>
        </p:spPr>
        <p:txBody>
          <a:bodyPr lIns="91425" tIns="91425" rIns="91425" bIns="91425" anchor="t" anchorCtr="0"/>
          <a:lstStyle>
            <a:lvl1pPr marL="628650" indent="-463550" rtl="0">
              <a:spcBef>
                <a:spcPts val="0"/>
              </a:spcBef>
              <a:buClr>
                <a:srgbClr val="FF0000"/>
              </a:buClr>
              <a:buFont typeface="Wingdings" panose="05000000000000000000" pitchFamily="2" charset="2"/>
              <a:buChar char="p"/>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比對">
    <p:spTree>
      <p:nvGrpSpPr>
        <p:cNvPr id="1" name="Shape 32"/>
        <p:cNvGrpSpPr/>
        <p:nvPr/>
      </p:nvGrpSpPr>
      <p:grpSpPr>
        <a:xfrm>
          <a:off x="0" y="0"/>
          <a:ext cx="0" cy="0"/>
          <a:chOff x="0" y="0"/>
          <a:chExt cx="0" cy="0"/>
        </a:xfrm>
      </p:grpSpPr>
      <p:pic>
        <p:nvPicPr>
          <p:cNvPr id="33" name="Shape 33"/>
          <p:cNvPicPr preferRelativeResize="0"/>
          <p:nvPr/>
        </p:nvPicPr>
        <p:blipFill rotWithShape="1">
          <a:blip r:embed="rId2">
            <a:extLst>
              <a:ext uri="{28A0092B-C50C-407E-A947-70E740481C1C}">
                <a14:useLocalDpi xmlns:a14="http://schemas.microsoft.com/office/drawing/2010/main" val="0"/>
              </a:ext>
            </a:extLst>
          </a:blip>
          <a:srcRect/>
          <a:stretch/>
        </p:blipFill>
        <p:spPr>
          <a:xfrm>
            <a:off x="31" y="240"/>
            <a:ext cx="9144000" cy="6857759"/>
          </a:xfrm>
          <a:prstGeom prst="rect">
            <a:avLst/>
          </a:prstGeom>
          <a:noFill/>
          <a:ln>
            <a:noFill/>
          </a:ln>
        </p:spPr>
      </p:pic>
      <p:sp>
        <p:nvSpPr>
          <p:cNvPr id="34" name="Shape 34"/>
          <p:cNvSpPr txBox="1">
            <a:spLocks noGrp="1"/>
          </p:cNvSpPr>
          <p:nvPr>
            <p:ph type="title"/>
          </p:nvPr>
        </p:nvSpPr>
        <p:spPr>
          <a:xfrm>
            <a:off x="467543" y="620687"/>
            <a:ext cx="8229600" cy="576064"/>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5" name="Shape 35"/>
          <p:cNvSpPr txBox="1">
            <a:spLocks noGrp="1"/>
          </p:cNvSpPr>
          <p:nvPr>
            <p:ph type="sldNum" idx="12"/>
          </p:nvPr>
        </p:nvSpPr>
        <p:spPr>
          <a:xfrm>
            <a:off x="6758879"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fld id="{93E72F82-782C-4CB9-80E9-355F9E743AA9}" type="slidenum">
              <a:rPr lang="en-US" altLang="zh-TW" smtClean="0"/>
              <a:t>‹#›</a:t>
            </a:fld>
            <a:endParaRPr dirty="0"/>
          </a:p>
        </p:txBody>
      </p:sp>
      <p:sp>
        <p:nvSpPr>
          <p:cNvPr id="36" name="Shape 36"/>
          <p:cNvSpPr txBox="1">
            <a:spLocks noGrp="1"/>
          </p:cNvSpPr>
          <p:nvPr>
            <p:ph type="body" idx="1"/>
          </p:nvPr>
        </p:nvSpPr>
        <p:spPr>
          <a:xfrm>
            <a:off x="468312" y="1340767"/>
            <a:ext cx="8256191" cy="4897015"/>
          </a:xfrm>
          <a:prstGeom prst="rect">
            <a:avLst/>
          </a:prstGeom>
          <a:noFill/>
          <a:ln>
            <a:noFill/>
          </a:ln>
        </p:spPr>
        <p:txBody>
          <a:bodyPr lIns="91425" tIns="91425" rIns="91425" bIns="91425" anchor="t" anchorCtr="0"/>
          <a:lstStyle>
            <a:lvl1pPr marL="628650" indent="-463550" rtl="0">
              <a:spcBef>
                <a:spcPts val="0"/>
              </a:spcBef>
              <a:buClr>
                <a:srgbClr val="FF0000"/>
              </a:buClr>
              <a:buFont typeface="Wingdings" panose="05000000000000000000" pitchFamily="2" charset="2"/>
              <a:buChar char="p"/>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Shape 37"/>
        <p:cNvGrpSpPr/>
        <p:nvPr/>
      </p:nvGrpSpPr>
      <p:grpSpPr>
        <a:xfrm>
          <a:off x="0" y="0"/>
          <a:ext cx="0" cy="0"/>
          <a:chOff x="0" y="0"/>
          <a:chExt cx="0" cy="0"/>
        </a:xfrm>
      </p:grpSpPr>
      <p:sp>
        <p:nvSpPr>
          <p:cNvPr id="38" name="Shape 3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0" name="Shape 40"/>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fld id="{F25814C7-9759-41CC-8106-AD840240C07B}" type="slidenum">
              <a:rPr lang="en-US" altLang="zh-TW" smtClean="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endParaRPr lang="zh-TW" altLang="en-US"/>
          </a:p>
        </p:txBody>
      </p:sp>
      <p:sp>
        <p:nvSpPr>
          <p:cNvPr id="6" name="頁尾版面配置區 5"/>
          <p:cNvSpPr>
            <a:spLocks noGrp="1"/>
          </p:cNvSpPr>
          <p:nvPr>
            <p:ph type="ftr" sz="quarter" idx="11"/>
          </p:nvPr>
        </p:nvSpPr>
        <p:spPr>
          <a:xfrm>
            <a:off x="5715000" y="6305550"/>
            <a:ext cx="2895600" cy="476250"/>
          </a:xfrm>
          <a:prstGeom prst="rect">
            <a:avLst/>
          </a:prstGeom>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846BAA9D-9063-4A11-8BDE-AE06662BBBD7}" type="slidenum">
              <a:rPr lang="zh-TW" altLang="en-US" smtClean="0"/>
              <a:t>‹#›</a:t>
            </a:fld>
            <a:endParaRPr lang="zh-TW" altLang="en-US" dirty="0"/>
          </a:p>
        </p:txBody>
      </p:sp>
    </p:spTree>
    <p:extLst>
      <p:ext uri="{BB962C8B-B14F-4D97-AF65-F5344CB8AC3E}">
        <p14:creationId xmlns:p14="http://schemas.microsoft.com/office/powerpoint/2010/main" val="1493707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67543" y="620687"/>
            <a:ext cx="8229600" cy="576064"/>
          </a:xfrm>
          <a:prstGeom prst="rect">
            <a:avLst/>
          </a:prstGeom>
          <a:noFill/>
          <a:ln>
            <a:noFill/>
          </a:ln>
        </p:spPr>
        <p:txBody>
          <a:bodyPr lIns="91425" tIns="91425" rIns="91425" bIns="91425" anchor="ctr" anchorCtr="0"/>
          <a:lstStyle>
            <a:lvl1pPr marL="0" marR="0" indent="0" algn="l" rtl="0">
              <a:spcBef>
                <a:spcPts val="0"/>
              </a:spcBef>
              <a:buClr>
                <a:srgbClr val="D7000F"/>
              </a:buClr>
              <a:buFont typeface="Arial"/>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dirty="0"/>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77800" algn="l" rtl="0">
              <a:spcBef>
                <a:spcPts val="520"/>
              </a:spcBef>
              <a:buClr>
                <a:schemeClr val="dk1"/>
              </a:buClr>
              <a:buFont typeface="Arial"/>
              <a:buChar char="•"/>
              <a:defRPr/>
            </a:lvl1pPr>
            <a:lvl2pPr marL="742950" marR="0" indent="-133350" algn="l" rtl="0">
              <a:spcBef>
                <a:spcPts val="480"/>
              </a:spcBef>
              <a:buClr>
                <a:schemeClr val="dk1"/>
              </a:buClr>
              <a:buFont typeface="Arial"/>
              <a:buChar char="–"/>
              <a:defRPr/>
            </a:lvl2pPr>
            <a:lvl3pPr marL="1143000" marR="0" indent="-88900" algn="l" rtl="0">
              <a:spcBef>
                <a:spcPts val="440"/>
              </a:spcBef>
              <a:buClr>
                <a:schemeClr val="dk1"/>
              </a:buClr>
              <a:buFont typeface="Arial"/>
              <a:buChar char="•"/>
              <a:defRPr/>
            </a:lvl3pPr>
            <a:lvl4pPr marL="1600200" marR="0" indent="-101600" algn="l" rtl="0">
              <a:spcBef>
                <a:spcPts val="400"/>
              </a:spcBef>
              <a:buClr>
                <a:schemeClr val="dk1"/>
              </a:buClr>
              <a:buFont typeface="Arial"/>
              <a:buChar char="–"/>
              <a:defRPr/>
            </a:lvl4pPr>
            <a:lvl5pPr marL="2057400" marR="0" indent="-114300" algn="l" rtl="0">
              <a:spcBef>
                <a:spcPts val="360"/>
              </a:spcBef>
              <a:buClr>
                <a:schemeClr val="dk1"/>
              </a:buClr>
              <a:buFont typeface="Arial"/>
              <a:buChar char="»"/>
              <a:defRPr/>
            </a:lvl5pPr>
            <a:lvl6pPr marL="2514600" marR="0" indent="-101600" algn="l" rtl="0">
              <a:spcBef>
                <a:spcPts val="400"/>
              </a:spcBef>
              <a:buClr>
                <a:schemeClr val="dk1"/>
              </a:buClr>
              <a:buFont typeface="Calibri"/>
              <a:buChar char="•"/>
              <a:defRPr/>
            </a:lvl6pPr>
            <a:lvl7pPr marL="2971800" marR="0" indent="-101600" algn="l" rtl="0">
              <a:spcBef>
                <a:spcPts val="400"/>
              </a:spcBef>
              <a:buClr>
                <a:schemeClr val="dk1"/>
              </a:buClr>
              <a:buFont typeface="Calibri"/>
              <a:buChar char="•"/>
              <a:defRPr/>
            </a:lvl7pPr>
            <a:lvl8pPr marL="3429000" marR="0" indent="-101600" algn="l" rtl="0">
              <a:spcBef>
                <a:spcPts val="400"/>
              </a:spcBef>
              <a:buClr>
                <a:schemeClr val="dk1"/>
              </a:buClr>
              <a:buFont typeface="Calibri"/>
              <a:buChar char="•"/>
              <a:defRPr/>
            </a:lvl8pPr>
            <a:lvl9pPr marL="3886200" marR="0" indent="-101600" algn="l" rtl="0">
              <a:spcBef>
                <a:spcPts val="400"/>
              </a:spcBef>
              <a:buClr>
                <a:schemeClr val="dk1"/>
              </a:buClr>
              <a:buFont typeface="Calibri"/>
              <a:buChar char="•"/>
              <a:defRPr/>
            </a:lvl9pPr>
          </a:lstStyle>
          <a:p>
            <a:endParaRPr dirty="0"/>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2" name="Shape 1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fld id="{FC2A120E-A27B-4061-9D88-14AEA0EC189D}" type="slidenum">
              <a:rPr lang="en-US" altLang="zh-TW" smtClean="0"/>
              <a:t>‹#›</a:t>
            </a:fld>
            <a:endParaRPr dirty="0"/>
          </a:p>
        </p:txBody>
      </p:sp>
      <p:cxnSp>
        <p:nvCxnSpPr>
          <p:cNvPr id="13" name="Shape 13"/>
          <p:cNvCxnSpPr/>
          <p:nvPr/>
        </p:nvCxnSpPr>
        <p:spPr>
          <a:xfrm>
            <a:off x="0" y="1214421"/>
            <a:ext cx="9144000" cy="1587"/>
          </a:xfrm>
          <a:prstGeom prst="straightConnector1">
            <a:avLst/>
          </a:prstGeom>
          <a:noFill/>
          <a:ln w="28575" cap="flat">
            <a:solidFill>
              <a:srgbClr val="C00000"/>
            </a:solidFill>
            <a:prstDash val="solid"/>
            <a:round/>
            <a:headEnd type="none" w="med" len="med"/>
            <a:tailEnd type="none" w="med" len="med"/>
          </a:ln>
        </p:spPr>
      </p:cxnSp>
      <p:pic>
        <p:nvPicPr>
          <p:cNvPr id="14" name="Shape 14"/>
          <p:cNvPicPr preferRelativeResize="0"/>
          <p:nvPr/>
        </p:nvPicPr>
        <p:blipFill rotWithShape="1">
          <a:blip r:embed="rId8">
            <a:extLst>
              <a:ext uri="{28A0092B-C50C-407E-A947-70E740481C1C}">
                <a14:useLocalDpi xmlns:a14="http://schemas.microsoft.com/office/drawing/2010/main" val="0"/>
              </a:ext>
            </a:extLst>
          </a:blip>
          <a:srcRect/>
          <a:stretch/>
        </p:blipFill>
        <p:spPr>
          <a:xfrm>
            <a:off x="7092279" y="188640"/>
            <a:ext cx="1632223" cy="3730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Lst>
  <p:timing>
    <p:tnLst>
      <p:par>
        <p:cTn id="1" dur="indefinite" restart="never" nodeType="tmRoot"/>
      </p:par>
    </p:tnLst>
  </p:timing>
  <p:hf hd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2800" b="0" i="0" u="none" strike="noStrike" cap="none" baseline="0">
          <a:solidFill>
            <a:srgbClr val="000000"/>
          </a:solidFill>
          <a:latin typeface="微軟正黑體" panose="020B0604030504040204" pitchFamily="34" charset="-120"/>
          <a:ea typeface="微軟正黑體" panose="020B0604030504040204" pitchFamily="34" charset="-120"/>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L="342900" marR="0" indent="-177800" algn="l" rtl="0">
        <a:lnSpc>
          <a:spcPct val="100000"/>
        </a:lnSpc>
        <a:spcBef>
          <a:spcPts val="0"/>
        </a:spcBef>
        <a:spcAft>
          <a:spcPts val="0"/>
        </a:spcAft>
        <a:buClr>
          <a:srgbClr val="FF0000"/>
        </a:buClr>
        <a:buFont typeface="Wingdings" panose="05000000000000000000" pitchFamily="2" charset="2"/>
        <a:buChar char="p"/>
        <a:defRPr sz="2400" b="0" i="0" u="none" strike="noStrike" cap="none" baseline="0">
          <a:solidFill>
            <a:srgbClr val="000000"/>
          </a:solidFill>
          <a:latin typeface="微軟正黑體" panose="020B0604030504040204" pitchFamily="34" charset="-120"/>
          <a:ea typeface="微軟正黑體" panose="020B0604030504040204" pitchFamily="34" charset="-120"/>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pn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37.gif"/><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37.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6.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35.png"/><Relationship Id="rId5" Type="http://schemas.microsoft.com/office/2007/relationships/hdphoto" Target="../media/hdphoto2.wdp"/><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67.png"/></Relationships>
</file>

<file path=ppt/slides/_rels/slide6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 Id="rId5" Type="http://schemas.openxmlformats.org/officeDocument/2006/relationships/image" Target="../media/image73.jpeg"/><Relationship Id="rId4" Type="http://schemas.openxmlformats.org/officeDocument/2006/relationships/image" Target="../media/image7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Shape 42"/>
          <p:cNvSpPr txBox="1">
            <a:spLocks noGrp="1"/>
          </p:cNvSpPr>
          <p:nvPr>
            <p:ph type="ctrTitle"/>
          </p:nvPr>
        </p:nvSpPr>
        <p:spPr>
          <a:xfrm>
            <a:off x="685800" y="2130425"/>
            <a:ext cx="7772400" cy="1470024"/>
          </a:xfrm>
          <a:prstGeom prst="rect">
            <a:avLst/>
          </a:prstGeom>
          <a:noFill/>
          <a:ln>
            <a:noFill/>
          </a:ln>
        </p:spPr>
        <p:txBody>
          <a:bodyPr lIns="91425" tIns="45700" rIns="91425" bIns="45700" anchor="ctr" anchorCtr="0">
            <a:noAutofit/>
          </a:bodyPr>
          <a:lstStyle/>
          <a:p>
            <a:pPr lvl="0">
              <a:buSzPct val="25000"/>
            </a:pPr>
            <a:r>
              <a:rPr lang="zh-TW" altLang="en-US" sz="3600" b="1" dirty="0">
                <a:effectLst>
                  <a:outerShdw blurRad="38100" dist="38100" dir="2700000" algn="tl">
                    <a:srgbClr val="000000">
                      <a:alpha val="43137"/>
                    </a:srgbClr>
                  </a:outerShdw>
                </a:effectLst>
              </a:rPr>
              <a:t>未來網路的前瞻與挑戰</a:t>
            </a:r>
            <a:endParaRPr lang="en-US" sz="3600" b="1" dirty="0">
              <a:solidFill>
                <a:schemeClr val="dk1"/>
              </a:solidFill>
              <a:effectLst>
                <a:outerShdw blurRad="38100" dist="38100" dir="2700000" algn="tl">
                  <a:srgbClr val="000000">
                    <a:alpha val="43137"/>
                  </a:srgbClr>
                </a:outerShdw>
              </a:effectLst>
            </a:endParaRPr>
          </a:p>
        </p:txBody>
      </p:sp>
      <p:sp>
        <p:nvSpPr>
          <p:cNvPr id="43" name="Shape 43"/>
          <p:cNvSpPr txBox="1">
            <a:spLocks noGrp="1"/>
          </p:cNvSpPr>
          <p:nvPr>
            <p:ph type="subTitle" idx="1"/>
          </p:nvPr>
        </p:nvSpPr>
        <p:spPr>
          <a:xfrm>
            <a:off x="1371600" y="3573016"/>
            <a:ext cx="6400799" cy="1224136"/>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PT Sans"/>
              <a:buNone/>
            </a:pPr>
            <a:r>
              <a:rPr lang="zh-TW" altLang="en-US" dirty="0">
                <a:solidFill>
                  <a:schemeClr val="dk1"/>
                </a:solidFill>
              </a:rPr>
              <a:t>網路</a:t>
            </a:r>
            <a:r>
              <a:rPr lang="zh-TW" altLang="en-US" dirty="0" smtClean="0">
                <a:solidFill>
                  <a:schemeClr val="dk1"/>
                </a:solidFill>
              </a:rPr>
              <a:t>與資安組助理研究員</a:t>
            </a:r>
            <a:endParaRPr lang="en-US" altLang="zh-TW" dirty="0" smtClean="0">
              <a:solidFill>
                <a:schemeClr val="dk1"/>
              </a:solidFill>
            </a:endParaRPr>
          </a:p>
          <a:p>
            <a:pPr marL="0" marR="0" lvl="0" indent="0" algn="ctr" rtl="0">
              <a:spcBef>
                <a:spcPts val="0"/>
              </a:spcBef>
              <a:buClr>
                <a:schemeClr val="dk1"/>
              </a:buClr>
              <a:buSzPct val="25000"/>
              <a:buFont typeface="PT Sans"/>
              <a:buNone/>
            </a:pPr>
            <a:r>
              <a:rPr lang="en-US" sz="2400" dirty="0" err="1" smtClean="0">
                <a:solidFill>
                  <a:schemeClr val="dk1"/>
                </a:solidFill>
              </a:rPr>
              <a:t>周大源</a:t>
            </a:r>
            <a:r>
              <a:rPr lang="zh-TW" altLang="en-US" sz="2400" dirty="0" smtClean="0">
                <a:solidFill>
                  <a:schemeClr val="dk1"/>
                </a:solidFill>
              </a:rPr>
              <a:t>博士</a:t>
            </a:r>
            <a:endParaRPr lang="en-US" altLang="zh-TW" sz="2400" dirty="0" smtClean="0">
              <a:solidFill>
                <a:schemeClr val="dk1"/>
              </a:solidFill>
            </a:endParaRPr>
          </a:p>
          <a:p>
            <a:pPr marL="0" marR="0" lvl="0" indent="0" algn="ctr" rtl="0">
              <a:spcBef>
                <a:spcPts val="0"/>
              </a:spcBef>
              <a:buClr>
                <a:schemeClr val="dk1"/>
              </a:buClr>
              <a:buSzPct val="25000"/>
              <a:buFont typeface="PT Sans"/>
              <a:buNone/>
            </a:pPr>
            <a:r>
              <a:rPr lang="en-US" dirty="0" smtClean="0">
                <a:solidFill>
                  <a:schemeClr val="dk1"/>
                </a:solidFill>
                <a:latin typeface="+mj-lt"/>
              </a:rPr>
              <a:t>tayuan@gmail.com</a:t>
            </a:r>
            <a:endParaRPr lang="en-US" sz="2400" dirty="0">
              <a:solidFill>
                <a:schemeClr val="dk1"/>
              </a:solidFill>
              <a:latin typeface="+mj-lt"/>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TWAREN</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10</a:t>
            </a:fld>
            <a:endParaRPr lang="zh-TW" altLang="en-US"/>
          </a:p>
        </p:txBody>
      </p:sp>
      <p:sp>
        <p:nvSpPr>
          <p:cNvPr id="4" name="內容版面配置區 3"/>
          <p:cNvSpPr>
            <a:spLocks noGrp="1"/>
          </p:cNvSpPr>
          <p:nvPr>
            <p:ph sz="quarter" idx="4294967295"/>
          </p:nvPr>
        </p:nvSpPr>
        <p:spPr>
          <a:xfrm>
            <a:off x="468312" y="1340768"/>
            <a:ext cx="8424168" cy="5256584"/>
          </a:xfrm>
          <a:prstGeom prst="rect">
            <a:avLst/>
          </a:prstGeom>
        </p:spPr>
        <p:txBody>
          <a:bodyPr>
            <a:normAutofit fontScale="92500" lnSpcReduction="20000"/>
          </a:bodyPr>
          <a:lstStyle/>
          <a:p>
            <a:pPr indent="-342900">
              <a:buClr>
                <a:srgbClr val="FF0000"/>
              </a:buClr>
              <a:buFont typeface="Wingdings" panose="05000000000000000000" pitchFamily="2" charset="2"/>
              <a:buChar char="p"/>
            </a:pPr>
            <a:r>
              <a:rPr lang="en-US" altLang="zh-TW" dirty="0"/>
              <a:t>TWAREN</a:t>
            </a:r>
            <a:r>
              <a:rPr lang="zh-TW" altLang="en-US" dirty="0"/>
              <a:t>目前已成為台灣最主要的研究網路。其環島超高速寬頻骨幹網路的連線優勢： 網際網路接取服務提供者： 分別於</a:t>
            </a:r>
            <a:r>
              <a:rPr lang="zh-TW" altLang="en-US" dirty="0">
                <a:solidFill>
                  <a:srgbClr val="0000CC"/>
                </a:solidFill>
              </a:rPr>
              <a:t>台北、新竹、台中、台南設置四個骨幹節點</a:t>
            </a:r>
            <a:r>
              <a:rPr lang="zh-TW" altLang="en-US" dirty="0"/>
              <a:t>，節點間擁有多路由</a:t>
            </a:r>
            <a:r>
              <a:rPr lang="en-US" altLang="zh-TW" dirty="0"/>
              <a:t>20Gbps</a:t>
            </a:r>
            <a:r>
              <a:rPr lang="zh-TW" altLang="en-US" dirty="0"/>
              <a:t>頻寬。</a:t>
            </a:r>
          </a:p>
          <a:p>
            <a:pPr indent="-342900">
              <a:buClr>
                <a:srgbClr val="FF0000"/>
              </a:buClr>
              <a:buFont typeface="Wingdings" panose="05000000000000000000" pitchFamily="2" charset="2"/>
              <a:buChar char="p"/>
            </a:pPr>
            <a:r>
              <a:rPr lang="zh-TW" altLang="en-US" dirty="0">
                <a:solidFill>
                  <a:srgbClr val="0000CC"/>
                </a:solidFill>
              </a:rPr>
              <a:t>於全台</a:t>
            </a:r>
            <a:r>
              <a:rPr lang="en-US" altLang="zh-TW" dirty="0">
                <a:solidFill>
                  <a:srgbClr val="0000CC"/>
                </a:solidFill>
              </a:rPr>
              <a:t>12</a:t>
            </a:r>
            <a:r>
              <a:rPr lang="zh-TW" altLang="en-US" dirty="0">
                <a:solidFill>
                  <a:srgbClr val="0000CC"/>
                </a:solidFill>
              </a:rPr>
              <a:t>所大學設置區域網路中心</a:t>
            </a:r>
            <a:r>
              <a:rPr lang="en-US" altLang="zh-TW" dirty="0"/>
              <a:t>(</a:t>
            </a:r>
            <a:r>
              <a:rPr lang="en-US" altLang="zh-TW" dirty="0" err="1"/>
              <a:t>GigaPOP</a:t>
            </a:r>
            <a:r>
              <a:rPr lang="en-US" altLang="zh-TW" dirty="0"/>
              <a:t>)</a:t>
            </a:r>
            <a:r>
              <a:rPr lang="zh-TW" altLang="en-US" dirty="0"/>
              <a:t>，多以</a:t>
            </a:r>
            <a:r>
              <a:rPr lang="en-US" altLang="zh-TW" dirty="0"/>
              <a:t>10Gbps </a:t>
            </a:r>
            <a:r>
              <a:rPr lang="zh-TW" altLang="en-US" dirty="0"/>
              <a:t>連上主節點。</a:t>
            </a:r>
          </a:p>
          <a:p>
            <a:pPr indent="-342900">
              <a:buClr>
                <a:srgbClr val="FF0000"/>
              </a:buClr>
              <a:buFont typeface="Wingdings" panose="05000000000000000000" pitchFamily="2" charset="2"/>
              <a:buChar char="p"/>
            </a:pPr>
            <a:r>
              <a:rPr lang="zh-TW" altLang="en-US" dirty="0"/>
              <a:t>各連線單位</a:t>
            </a:r>
            <a:r>
              <a:rPr lang="en-US" altLang="zh-TW" dirty="0"/>
              <a:t>(</a:t>
            </a:r>
            <a:r>
              <a:rPr lang="zh-TW" altLang="en-US" dirty="0"/>
              <a:t>大學院校</a:t>
            </a:r>
            <a:r>
              <a:rPr lang="en-US" altLang="zh-TW" dirty="0"/>
              <a:t>/</a:t>
            </a:r>
            <a:r>
              <a:rPr lang="zh-TW" altLang="en-US" dirty="0"/>
              <a:t>研究單位</a:t>
            </a:r>
            <a:r>
              <a:rPr lang="en-US" altLang="zh-TW" dirty="0"/>
              <a:t>/</a:t>
            </a:r>
            <a:r>
              <a:rPr lang="zh-TW" altLang="en-US" dirty="0"/>
              <a:t>縣市網路中心</a:t>
            </a:r>
            <a:r>
              <a:rPr lang="en-US" altLang="zh-TW" dirty="0"/>
              <a:t>) </a:t>
            </a:r>
            <a:r>
              <a:rPr lang="zh-TW" altLang="en-US" dirty="0"/>
              <a:t>以</a:t>
            </a:r>
            <a:r>
              <a:rPr lang="en-US" altLang="zh-TW" dirty="0"/>
              <a:t>1Gbps</a:t>
            </a:r>
            <a:r>
              <a:rPr lang="zh-TW" altLang="en-US" dirty="0"/>
              <a:t>以上連結區域網路中心。</a:t>
            </a:r>
          </a:p>
          <a:p>
            <a:pPr indent="-342900">
              <a:buClr>
                <a:srgbClr val="FF0000"/>
              </a:buClr>
              <a:buFont typeface="Wingdings" panose="05000000000000000000" pitchFamily="2" charset="2"/>
              <a:buChar char="p"/>
            </a:pPr>
            <a:r>
              <a:rPr lang="zh-TW" altLang="en-US" dirty="0"/>
              <a:t>連線單位亦可透過都會型網路</a:t>
            </a:r>
            <a:r>
              <a:rPr lang="en-US" altLang="zh-TW" dirty="0"/>
              <a:t>(MAN, Metropolitan Area Network)</a:t>
            </a:r>
            <a:r>
              <a:rPr lang="zh-TW" altLang="en-US" dirty="0"/>
              <a:t>連上</a:t>
            </a:r>
            <a:r>
              <a:rPr lang="en-US" altLang="zh-TW" dirty="0"/>
              <a:t>TWAREN </a:t>
            </a:r>
            <a:r>
              <a:rPr lang="en-US" altLang="zh-TW" dirty="0" err="1"/>
              <a:t>GigaPOP</a:t>
            </a:r>
            <a:r>
              <a:rPr lang="zh-TW" altLang="en-US" dirty="0"/>
              <a:t>。</a:t>
            </a:r>
          </a:p>
          <a:p>
            <a:pPr indent="-342900">
              <a:buClr>
                <a:srgbClr val="FF0000"/>
              </a:buClr>
              <a:buFont typeface="Wingdings" panose="05000000000000000000" pitchFamily="2" charset="2"/>
              <a:buChar char="p"/>
            </a:pPr>
            <a:r>
              <a:rPr lang="zh-TW" altLang="en-US" dirty="0"/>
              <a:t>東部宜蘭</a:t>
            </a:r>
            <a:r>
              <a:rPr lang="en-US" altLang="zh-TW" dirty="0"/>
              <a:t>/</a:t>
            </a:r>
            <a:r>
              <a:rPr lang="zh-TW" altLang="en-US" dirty="0"/>
              <a:t>花蓮</a:t>
            </a:r>
            <a:r>
              <a:rPr lang="en-US" altLang="zh-TW" dirty="0"/>
              <a:t>/</a:t>
            </a:r>
            <a:r>
              <a:rPr lang="zh-TW" altLang="en-US" dirty="0"/>
              <a:t>台東地區分別與台北</a:t>
            </a:r>
            <a:r>
              <a:rPr lang="en-US" altLang="zh-TW" dirty="0"/>
              <a:t>/</a:t>
            </a:r>
            <a:r>
              <a:rPr lang="zh-TW" altLang="en-US" dirty="0"/>
              <a:t>台南核心點連接，藉東西部串連構成環島網路。</a:t>
            </a:r>
          </a:p>
          <a:p>
            <a:pPr indent="-342900">
              <a:buClr>
                <a:srgbClr val="FF0000"/>
              </a:buClr>
              <a:buFont typeface="Wingdings" panose="05000000000000000000" pitchFamily="2" charset="2"/>
              <a:buChar char="p"/>
            </a:pPr>
            <a:r>
              <a:rPr lang="zh-TW" altLang="en-US" dirty="0"/>
              <a:t>擁有</a:t>
            </a:r>
            <a:r>
              <a:rPr lang="en-US" altLang="zh-TW" dirty="0"/>
              <a:t>5Gbps</a:t>
            </a:r>
            <a:r>
              <a:rPr lang="zh-TW" altLang="en-US" dirty="0"/>
              <a:t>國際連線，連接全球研究網路。</a:t>
            </a:r>
          </a:p>
          <a:p>
            <a:pPr indent="-342900">
              <a:buClr>
                <a:srgbClr val="FF0000"/>
              </a:buClr>
              <a:buFont typeface="Wingdings" panose="05000000000000000000" pitchFamily="2" charset="2"/>
              <a:buChar char="p"/>
            </a:pPr>
            <a:r>
              <a:rPr lang="zh-TW" altLang="en-US" dirty="0" smtClean="0"/>
              <a:t>免費</a:t>
            </a:r>
            <a:r>
              <a:rPr lang="zh-TW" altLang="en-US" dirty="0"/>
              <a:t>互連</a:t>
            </a:r>
            <a:r>
              <a:rPr lang="en-US" altLang="zh-TW" dirty="0"/>
              <a:t>(Free peering)</a:t>
            </a:r>
            <a:r>
              <a:rPr lang="zh-TW" altLang="en-US" dirty="0"/>
              <a:t>：指兩個服務網路彼此直接互連，並且對所交換之流量均不向對方收費。 </a:t>
            </a:r>
            <a:r>
              <a:rPr lang="en-US" altLang="zh-TW" dirty="0"/>
              <a:t>TWAREN</a:t>
            </a:r>
            <a:r>
              <a:rPr lang="zh-TW" altLang="en-US" dirty="0"/>
              <a:t>接取點：包含</a:t>
            </a:r>
            <a:r>
              <a:rPr lang="en-US" altLang="zh-TW" dirty="0"/>
              <a:t>TWAREN </a:t>
            </a:r>
            <a:r>
              <a:rPr lang="en-US" altLang="zh-TW" dirty="0" err="1"/>
              <a:t>GigaPoP</a:t>
            </a:r>
            <a:r>
              <a:rPr lang="zh-TW" altLang="en-US" dirty="0"/>
              <a:t>與</a:t>
            </a:r>
            <a:r>
              <a:rPr lang="en-US" altLang="zh-TW" dirty="0"/>
              <a:t>Core node</a:t>
            </a:r>
            <a:r>
              <a:rPr lang="zh-TW" altLang="en-US" dirty="0"/>
              <a:t>。</a:t>
            </a:r>
          </a:p>
        </p:txBody>
      </p:sp>
    </p:spTree>
    <p:extLst>
      <p:ext uri="{BB962C8B-B14F-4D97-AF65-F5344CB8AC3E}">
        <p14:creationId xmlns:p14="http://schemas.microsoft.com/office/powerpoint/2010/main" val="481046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100G </a:t>
            </a:r>
            <a:r>
              <a:rPr lang="zh-TW" altLang="en-US" dirty="0" smtClean="0"/>
              <a:t>提昇方案</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11</a:t>
            </a:fld>
            <a:endParaRPr lang="zh-TW" altLang="en-US"/>
          </a:p>
        </p:txBody>
      </p:sp>
      <p:sp>
        <p:nvSpPr>
          <p:cNvPr id="4" name="內容版面配置區 3"/>
          <p:cNvSpPr>
            <a:spLocks noGrp="1"/>
          </p:cNvSpPr>
          <p:nvPr>
            <p:ph sz="quarter" idx="4294967295"/>
          </p:nvPr>
        </p:nvSpPr>
        <p:spPr>
          <a:xfrm>
            <a:off x="468312" y="1340768"/>
            <a:ext cx="8256191" cy="4897016"/>
          </a:xfrm>
          <a:prstGeom prst="rect">
            <a:avLst/>
          </a:prstGeom>
        </p:spPr>
        <p:txBody>
          <a:bodyPr/>
          <a:lstStyle/>
          <a:p>
            <a:pPr marL="623888" indent="-458788">
              <a:buClr>
                <a:srgbClr val="FF0000"/>
              </a:buClr>
              <a:buFont typeface="Wingdings" panose="05000000000000000000" pitchFamily="2" charset="2"/>
              <a:buChar char="p"/>
            </a:pPr>
            <a:r>
              <a:rPr lang="en-US" altLang="zh-TW" dirty="0" smtClean="0"/>
              <a:t>2014</a:t>
            </a:r>
            <a:r>
              <a:rPr lang="zh-TW" altLang="en-US" dirty="0" smtClean="0"/>
              <a:t>年底，</a:t>
            </a:r>
            <a:r>
              <a:rPr lang="en-US" altLang="zh-TW" dirty="0" smtClean="0"/>
              <a:t>TWAREN</a:t>
            </a:r>
            <a:r>
              <a:rPr lang="zh-TW" altLang="en-US" dirty="0" smtClean="0"/>
              <a:t>骨幹（台北、新竹、台中、台南）將由 </a:t>
            </a:r>
            <a:r>
              <a:rPr lang="en-US" altLang="zh-TW" dirty="0" smtClean="0"/>
              <a:t>2×10G </a:t>
            </a:r>
            <a:r>
              <a:rPr lang="zh-TW" altLang="en-US" dirty="0" smtClean="0"/>
              <a:t>提升為 </a:t>
            </a:r>
            <a:r>
              <a:rPr lang="en-US" altLang="zh-TW" dirty="0" smtClean="0"/>
              <a:t>2×100G </a:t>
            </a:r>
          </a:p>
          <a:p>
            <a:pPr marL="623888" indent="-458788">
              <a:buClr>
                <a:srgbClr val="FF0000"/>
              </a:buClr>
              <a:buFont typeface="Wingdings" panose="05000000000000000000" pitchFamily="2" charset="2"/>
              <a:buChar char="p"/>
            </a:pPr>
            <a:r>
              <a:rPr lang="zh-TW" altLang="en-US" dirty="0" smtClean="0"/>
              <a:t>提供</a:t>
            </a:r>
            <a:r>
              <a:rPr lang="zh-TW" altLang="en-US" dirty="0"/>
              <a:t>學研</a:t>
            </a:r>
            <a:r>
              <a:rPr lang="zh-TW" altLang="en-US" dirty="0" smtClean="0"/>
              <a:t>界更高頻寬的服務</a:t>
            </a:r>
            <a:endParaRPr lang="en-US" altLang="zh-TW" dirty="0" smtClean="0"/>
          </a:p>
          <a:p>
            <a:pPr marL="623888" indent="-458788">
              <a:buClr>
                <a:srgbClr val="FF0000"/>
              </a:buClr>
              <a:buFont typeface="Wingdings" panose="05000000000000000000" pitchFamily="2" charset="2"/>
              <a:buChar char="p"/>
            </a:pPr>
            <a:r>
              <a:rPr lang="zh-TW" altLang="en-US" dirty="0" smtClean="0"/>
              <a:t>增加</a:t>
            </a:r>
            <a:r>
              <a:rPr lang="zh-TW" altLang="en-US" dirty="0"/>
              <a:t>更</a:t>
            </a:r>
            <a:r>
              <a:rPr lang="zh-TW" altLang="en-US" dirty="0" smtClean="0"/>
              <a:t>多使用量</a:t>
            </a:r>
            <a:endParaRPr lang="en-US" altLang="zh-TW" dirty="0" smtClean="0"/>
          </a:p>
          <a:p>
            <a:pPr marL="623888" indent="-458788">
              <a:buClr>
                <a:srgbClr val="FF0000"/>
              </a:buClr>
              <a:buFont typeface="Wingdings" panose="05000000000000000000" pitchFamily="2" charset="2"/>
              <a:buChar char="p"/>
            </a:pPr>
            <a:r>
              <a:rPr lang="zh-TW" altLang="en-US" dirty="0" smtClean="0"/>
              <a:t>期</a:t>
            </a:r>
            <a:r>
              <a:rPr lang="zh-TW" altLang="en-US" sz="2400" dirty="0" smtClean="0"/>
              <a:t>能更</a:t>
            </a:r>
            <a:r>
              <a:rPr lang="zh-TW" altLang="en-US" sz="2400" dirty="0"/>
              <a:t>快、更好用的網路</a:t>
            </a:r>
            <a:endParaRPr lang="en-US" altLang="zh-TW" sz="2400" dirty="0"/>
          </a:p>
          <a:p>
            <a:endParaRPr lang="zh-TW" altLang="en-US" dirty="0"/>
          </a:p>
        </p:txBody>
      </p:sp>
    </p:spTree>
    <p:extLst>
      <p:ext uri="{BB962C8B-B14F-4D97-AF65-F5344CB8AC3E}">
        <p14:creationId xmlns:p14="http://schemas.microsoft.com/office/powerpoint/2010/main" val="2387219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研發</a:t>
            </a:r>
            <a:endParaRPr lang="zh-TW" altLang="en-US" b="1" dirty="0"/>
          </a:p>
        </p:txBody>
      </p:sp>
      <p:sp>
        <p:nvSpPr>
          <p:cNvPr id="3" name="內容版面配置區 2"/>
          <p:cNvSpPr>
            <a:spLocks noGrp="1"/>
          </p:cNvSpPr>
          <p:nvPr>
            <p:ph type="body" idx="1"/>
          </p:nvPr>
        </p:nvSpPr>
        <p:spPr/>
        <p:txBody>
          <a:bodyPr/>
          <a:lstStyle/>
          <a:p>
            <a:r>
              <a:rPr lang="zh-TW" altLang="en-US" dirty="0" smtClean="0"/>
              <a:t>醫療計算</a:t>
            </a:r>
            <a:endParaRPr lang="en-US" altLang="zh-TW" dirty="0" smtClean="0"/>
          </a:p>
          <a:p>
            <a:r>
              <a:rPr lang="zh-TW" altLang="en-US" dirty="0"/>
              <a:t>高解析</a:t>
            </a:r>
            <a:r>
              <a:rPr lang="zh-TW" altLang="en-US" dirty="0" smtClean="0"/>
              <a:t>顯示與串流</a:t>
            </a:r>
            <a:endParaRPr lang="en-US" altLang="zh-TW" dirty="0" smtClean="0"/>
          </a:p>
          <a:p>
            <a:r>
              <a:rPr lang="zh-TW" altLang="en-US" dirty="0"/>
              <a:t>科學視</a:t>
            </a:r>
            <a:r>
              <a:rPr lang="zh-TW" altLang="en-US" dirty="0" smtClean="0"/>
              <a:t>算</a:t>
            </a:r>
            <a:endParaRPr lang="en-US" altLang="zh-TW" dirty="0" smtClean="0"/>
          </a:p>
          <a:p>
            <a:r>
              <a:rPr lang="zh-TW" altLang="en-US" dirty="0"/>
              <a:t>自由</a:t>
            </a:r>
            <a:r>
              <a:rPr lang="zh-TW" altLang="en-US" dirty="0" smtClean="0"/>
              <a:t>軟體</a:t>
            </a:r>
            <a:endParaRPr lang="en-US" altLang="zh-TW" dirty="0" smtClean="0"/>
          </a:p>
          <a:p>
            <a:r>
              <a:rPr lang="zh-TW" altLang="en-US" dirty="0" smtClean="0"/>
              <a:t>分散式計算</a:t>
            </a:r>
            <a:endParaRPr lang="en-US" altLang="zh-TW" dirty="0" smtClean="0"/>
          </a:p>
          <a:p>
            <a:r>
              <a:rPr lang="zh-TW" altLang="en-US" dirty="0" smtClean="0"/>
              <a:t>叢集</a:t>
            </a:r>
            <a:r>
              <a:rPr lang="zh-TW" altLang="en-US" dirty="0"/>
              <a:t>與平行運算</a:t>
            </a:r>
            <a:endParaRPr lang="en-US" altLang="zh-TW" dirty="0"/>
          </a:p>
          <a:p>
            <a:r>
              <a:rPr lang="zh-TW" altLang="en-US" dirty="0"/>
              <a:t>水資源計算</a:t>
            </a:r>
            <a:endParaRPr lang="en-US" altLang="zh-TW" dirty="0"/>
          </a:p>
          <a:p>
            <a:r>
              <a:rPr lang="zh-TW" altLang="en-US" dirty="0"/>
              <a:t>產業應用</a:t>
            </a:r>
          </a:p>
          <a:p>
            <a:r>
              <a:rPr lang="zh-TW" altLang="en-US" dirty="0"/>
              <a:t>資訊安全</a:t>
            </a:r>
            <a:endParaRPr lang="en-US" altLang="zh-TW" dirty="0"/>
          </a:p>
          <a:p>
            <a:r>
              <a:rPr lang="zh-TW" altLang="en-US" dirty="0"/>
              <a:t>網路技術</a:t>
            </a:r>
          </a:p>
          <a:p>
            <a:endParaRPr lang="en-US" altLang="zh-TW" dirty="0" smtClean="0"/>
          </a:p>
        </p:txBody>
      </p:sp>
      <p:sp>
        <p:nvSpPr>
          <p:cNvPr id="5" name="投影片編號版面配置區 4"/>
          <p:cNvSpPr>
            <a:spLocks noGrp="1"/>
          </p:cNvSpPr>
          <p:nvPr>
            <p:ph type="sldNum" idx="12"/>
          </p:nvPr>
        </p:nvSpPr>
        <p:spPr/>
        <p:txBody>
          <a:bodyPr/>
          <a:lstStyle/>
          <a:p>
            <a:fld id="{310661E1-7C18-4128-B182-E736C1A03A4C}" type="slidenum">
              <a:rPr lang="zh-TW" altLang="en-US" smtClean="0"/>
              <a:t>12</a:t>
            </a:fld>
            <a:endParaRPr lang="zh-TW" altLang="en-US" dirty="0"/>
          </a:p>
        </p:txBody>
      </p:sp>
    </p:spTree>
    <p:extLst>
      <p:ext uri="{BB962C8B-B14F-4D97-AF65-F5344CB8AC3E}">
        <p14:creationId xmlns:p14="http://schemas.microsoft.com/office/powerpoint/2010/main" val="31532029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b="1" dirty="0" smtClean="0"/>
              <a:t>自由軟體</a:t>
            </a:r>
            <a:endParaRPr lang="zh-TW" altLang="en-US" sz="3200" b="1" dirty="0"/>
          </a:p>
        </p:txBody>
      </p:sp>
      <p:sp>
        <p:nvSpPr>
          <p:cNvPr id="3" name="投影片編號版面配置區 2"/>
          <p:cNvSpPr>
            <a:spLocks noGrp="1"/>
          </p:cNvSpPr>
          <p:nvPr>
            <p:ph type="sldNum" idx="12"/>
          </p:nvPr>
        </p:nvSpPr>
        <p:spPr/>
        <p:txBody>
          <a:bodyPr/>
          <a:lstStyle/>
          <a:p>
            <a:fld id="{CB0AAD64-AC2C-4B66-9521-FF96F168DF5A}" type="slidenum">
              <a:rPr lang="zh-TW" altLang="en-US" smtClean="0"/>
              <a:t>13</a:t>
            </a:fld>
            <a:endParaRPr lang="zh-TW" altLang="en-US" dirty="0"/>
          </a:p>
        </p:txBody>
      </p:sp>
      <p:sp>
        <p:nvSpPr>
          <p:cNvPr id="4" name="文字版面配置區 3"/>
          <p:cNvSpPr>
            <a:spLocks noGrp="1"/>
          </p:cNvSpPr>
          <p:nvPr>
            <p:ph type="body" idx="1"/>
          </p:nvPr>
        </p:nvSpPr>
        <p:spPr/>
        <p:txBody>
          <a:bodyPr/>
          <a:lstStyle/>
          <a:p>
            <a:r>
              <a:rPr lang="en-US" altLang="zh-TW" sz="2800" dirty="0" smtClean="0"/>
              <a:t>DRBL </a:t>
            </a:r>
            <a:r>
              <a:rPr lang="en-US" altLang="zh-TW" sz="2800" dirty="0"/>
              <a:t>(Diskless Remote Boot in Linux): Linux</a:t>
            </a:r>
            <a:r>
              <a:rPr lang="zh-TW" altLang="en-US" sz="2800" dirty="0"/>
              <a:t>無碟環境</a:t>
            </a:r>
          </a:p>
          <a:p>
            <a:r>
              <a:rPr lang="en-US" altLang="zh-TW" sz="2800" dirty="0" err="1" smtClean="0"/>
              <a:t>Clonezilla</a:t>
            </a:r>
            <a:r>
              <a:rPr lang="en-US" altLang="zh-TW" sz="2800" dirty="0"/>
              <a:t>: </a:t>
            </a:r>
            <a:r>
              <a:rPr lang="zh-TW" altLang="en-US" sz="2800" dirty="0"/>
              <a:t>裸機備份還原軟體</a:t>
            </a:r>
          </a:p>
          <a:p>
            <a:r>
              <a:rPr lang="en-US" altLang="zh-TW" sz="2800" dirty="0" smtClean="0"/>
              <a:t>DRBL-</a:t>
            </a:r>
            <a:r>
              <a:rPr lang="en-US" altLang="zh-TW" sz="2800" dirty="0" err="1" smtClean="0"/>
              <a:t>Winroll</a:t>
            </a:r>
            <a:r>
              <a:rPr lang="en-US" altLang="zh-TW" sz="2800" dirty="0"/>
              <a:t>: DRBL</a:t>
            </a:r>
            <a:r>
              <a:rPr lang="zh-TW" altLang="en-US" sz="2800" dirty="0"/>
              <a:t>於</a:t>
            </a:r>
            <a:r>
              <a:rPr lang="en-US" altLang="zh-TW" sz="2800" dirty="0"/>
              <a:t>MS Windows</a:t>
            </a:r>
            <a:r>
              <a:rPr lang="zh-TW" altLang="en-US" sz="2800" dirty="0"/>
              <a:t>搭配套件</a:t>
            </a:r>
          </a:p>
          <a:p>
            <a:r>
              <a:rPr lang="en-US" altLang="zh-TW" sz="2800" dirty="0" smtClean="0"/>
              <a:t>Tux2live</a:t>
            </a:r>
            <a:r>
              <a:rPr lang="en-US" altLang="zh-TW" sz="2800" dirty="0"/>
              <a:t>: Linux Live </a:t>
            </a:r>
            <a:r>
              <a:rPr lang="zh-TW" altLang="en-US" sz="2800" dirty="0"/>
              <a:t>系統打包工具</a:t>
            </a:r>
          </a:p>
          <a:p>
            <a:r>
              <a:rPr lang="en-US" altLang="zh-TW" sz="2800" dirty="0" err="1" smtClean="0"/>
              <a:t>partclone</a:t>
            </a:r>
            <a:r>
              <a:rPr lang="en-US" altLang="zh-TW" sz="2800" dirty="0"/>
              <a:t>: </a:t>
            </a:r>
            <a:r>
              <a:rPr lang="zh-TW" altLang="en-US" sz="2800" dirty="0"/>
              <a:t>分割區備份還原程式</a:t>
            </a:r>
          </a:p>
        </p:txBody>
      </p:sp>
    </p:spTree>
    <p:extLst>
      <p:ext uri="{BB962C8B-B14F-4D97-AF65-F5344CB8AC3E}">
        <p14:creationId xmlns:p14="http://schemas.microsoft.com/office/powerpoint/2010/main" val="2261128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699792" y="3068960"/>
            <a:ext cx="6444208" cy="1143000"/>
          </a:xfrm>
        </p:spPr>
        <p:txBody>
          <a:bodyPr/>
          <a:lstStyle/>
          <a:p>
            <a:r>
              <a:rPr lang="zh-TW" altLang="en-US" b="1" dirty="0"/>
              <a:t>未來網路的前瞻與挑戰</a:t>
            </a:r>
            <a:endParaRPr lang="zh-TW" altLang="en-US" b="1" dirty="0"/>
          </a:p>
        </p:txBody>
      </p:sp>
      <p:sp>
        <p:nvSpPr>
          <p:cNvPr id="3" name="投影片編號版面配置區 2"/>
          <p:cNvSpPr>
            <a:spLocks noGrp="1"/>
          </p:cNvSpPr>
          <p:nvPr>
            <p:ph type="sldNum" idx="12"/>
          </p:nvPr>
        </p:nvSpPr>
        <p:spPr/>
        <p:txBody>
          <a:bodyPr/>
          <a:lstStyle/>
          <a:p>
            <a:fld id="{F63D2E7B-943E-41CA-B78A-2637E5104903}" type="slidenum">
              <a:rPr lang="zh-TW" altLang="en-US" smtClean="0"/>
              <a:t>14</a:t>
            </a:fld>
            <a:endParaRPr lang="zh-TW" altLang="en-US" dirty="0"/>
          </a:p>
        </p:txBody>
      </p:sp>
    </p:spTree>
    <p:extLst>
      <p:ext uri="{BB962C8B-B14F-4D97-AF65-F5344CB8AC3E}">
        <p14:creationId xmlns:p14="http://schemas.microsoft.com/office/powerpoint/2010/main" val="35504630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大綱</a:t>
            </a:r>
            <a:endParaRPr lang="zh-TW" altLang="en-US" dirty="0"/>
          </a:p>
        </p:txBody>
      </p:sp>
      <p:sp>
        <p:nvSpPr>
          <p:cNvPr id="3" name="投影片編號版面配置區 2"/>
          <p:cNvSpPr>
            <a:spLocks noGrp="1"/>
          </p:cNvSpPr>
          <p:nvPr>
            <p:ph type="sldNum" idx="12"/>
          </p:nvPr>
        </p:nvSpPr>
        <p:spPr/>
        <p:txBody>
          <a:bodyPr/>
          <a:lstStyle/>
          <a:p>
            <a:fld id="{CA177148-81C3-4D8F-B342-27D9101AEB96}" type="slidenum">
              <a:rPr lang="en-US" altLang="zh-TW" smtClean="0"/>
              <a:t>15</a:t>
            </a:fld>
            <a:endParaRPr lang="en-US" dirty="0"/>
          </a:p>
        </p:txBody>
      </p:sp>
      <p:sp>
        <p:nvSpPr>
          <p:cNvPr id="4" name="文字版面配置區 3"/>
          <p:cNvSpPr>
            <a:spLocks noGrp="1"/>
          </p:cNvSpPr>
          <p:nvPr>
            <p:ph type="body" idx="1"/>
          </p:nvPr>
        </p:nvSpPr>
        <p:spPr/>
        <p:txBody>
          <a:bodyPr/>
          <a:lstStyle/>
          <a:p>
            <a:r>
              <a:rPr lang="zh-TW" altLang="en-US" dirty="0" smtClean="0"/>
              <a:t>巨量資料</a:t>
            </a:r>
            <a:endParaRPr lang="en-US" altLang="zh-TW" dirty="0" smtClean="0"/>
          </a:p>
          <a:p>
            <a:r>
              <a:rPr lang="zh-TW" altLang="en-US" dirty="0"/>
              <a:t>物聯</a:t>
            </a:r>
            <a:r>
              <a:rPr lang="zh-TW" altLang="en-US" dirty="0" smtClean="0"/>
              <a:t>網、萬物聯網、穿戴裝置、數位地球</a:t>
            </a:r>
            <a:endParaRPr lang="en-US" altLang="zh-TW" dirty="0" smtClean="0"/>
          </a:p>
          <a:p>
            <a:r>
              <a:rPr lang="zh-TW" altLang="en-US" dirty="0"/>
              <a:t>巨量</a:t>
            </a:r>
            <a:r>
              <a:rPr lang="zh-TW" altLang="en-US" dirty="0" smtClean="0"/>
              <a:t>資料傳輸</a:t>
            </a:r>
            <a:endParaRPr lang="en-US" altLang="zh-TW" dirty="0" smtClean="0"/>
          </a:p>
          <a:p>
            <a:r>
              <a:rPr lang="zh-TW" altLang="en-US" dirty="0" smtClean="0"/>
              <a:t>網路效能量測</a:t>
            </a:r>
            <a:endParaRPr lang="en-US" altLang="zh-TW" dirty="0" smtClean="0"/>
          </a:p>
          <a:p>
            <a:r>
              <a:rPr lang="zh-TW" altLang="en-US" dirty="0" smtClean="0"/>
              <a:t>軟體定義網路</a:t>
            </a:r>
            <a:endParaRPr lang="en-US" altLang="zh-TW" dirty="0" smtClean="0"/>
          </a:p>
          <a:p>
            <a:r>
              <a:rPr lang="zh-TW" altLang="en-US" dirty="0" smtClean="0"/>
              <a:t>從</a:t>
            </a:r>
            <a:r>
              <a:rPr lang="en-US" altLang="zh-TW" dirty="0" smtClean="0"/>
              <a:t>Web 1.0 </a:t>
            </a:r>
            <a:r>
              <a:rPr lang="en-US" altLang="zh-TW" dirty="0" smtClean="0">
                <a:sym typeface="Wingdings" panose="05000000000000000000" pitchFamily="2" charset="2"/>
              </a:rPr>
              <a:t> Web 4.0</a:t>
            </a:r>
          </a:p>
          <a:p>
            <a:r>
              <a:rPr lang="zh-TW" altLang="en-US" dirty="0" smtClean="0">
                <a:sym typeface="Wingdings" panose="05000000000000000000" pitchFamily="2" charset="2"/>
              </a:rPr>
              <a:t>挑戰</a:t>
            </a:r>
            <a:endParaRPr lang="en-US" altLang="zh-TW" dirty="0" smtClean="0">
              <a:sym typeface="Wingdings" panose="05000000000000000000" pitchFamily="2" charset="2"/>
            </a:endParaRPr>
          </a:p>
          <a:p>
            <a:r>
              <a:rPr lang="zh-TW" altLang="en-US" dirty="0" smtClean="0">
                <a:sym typeface="Wingdings" panose="05000000000000000000" pitchFamily="2" charset="2"/>
              </a:rPr>
              <a:t>結論</a:t>
            </a:r>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25053764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699792" y="3068960"/>
            <a:ext cx="6444208" cy="1143000"/>
          </a:xfrm>
        </p:spPr>
        <p:txBody>
          <a:bodyPr/>
          <a:lstStyle/>
          <a:p>
            <a:r>
              <a:rPr lang="zh-TW" altLang="en-US" b="1" dirty="0" smtClean="0"/>
              <a:t>巨量資料的出現</a:t>
            </a:r>
            <a:endParaRPr lang="zh-TW" altLang="en-US" b="1" dirty="0"/>
          </a:p>
        </p:txBody>
      </p:sp>
      <p:sp>
        <p:nvSpPr>
          <p:cNvPr id="3" name="投影片編號版面配置區 2"/>
          <p:cNvSpPr>
            <a:spLocks noGrp="1"/>
          </p:cNvSpPr>
          <p:nvPr>
            <p:ph type="sldNum" idx="12"/>
          </p:nvPr>
        </p:nvSpPr>
        <p:spPr/>
        <p:txBody>
          <a:bodyPr/>
          <a:lstStyle/>
          <a:p>
            <a:fld id="{F63D2E7B-943E-41CA-B78A-2637E5104903}" type="slidenum">
              <a:rPr lang="zh-TW" altLang="en-US" smtClean="0"/>
              <a:t>16</a:t>
            </a:fld>
            <a:endParaRPr lang="zh-TW" altLang="en-US" dirty="0"/>
          </a:p>
        </p:txBody>
      </p:sp>
    </p:spTree>
    <p:extLst>
      <p:ext uri="{BB962C8B-B14F-4D97-AF65-F5344CB8AC3E}">
        <p14:creationId xmlns:p14="http://schemas.microsoft.com/office/powerpoint/2010/main" val="1647251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網路現況：不斷成長的網路</a:t>
            </a:r>
            <a:endParaRPr lang="zh-TW" altLang="en-US" dirty="0"/>
          </a:p>
        </p:txBody>
      </p:sp>
      <p:sp>
        <p:nvSpPr>
          <p:cNvPr id="4" name="內容版面配置區 3"/>
          <p:cNvSpPr>
            <a:spLocks noGrp="1"/>
          </p:cNvSpPr>
          <p:nvPr>
            <p:ph sz="quarter" idx="4294967295"/>
          </p:nvPr>
        </p:nvSpPr>
        <p:spPr>
          <a:xfrm>
            <a:off x="467544" y="1389066"/>
            <a:ext cx="8352928" cy="3672408"/>
          </a:xfrm>
          <a:prstGeom prst="rect">
            <a:avLst/>
          </a:prstGeom>
        </p:spPr>
        <p:txBody>
          <a:bodyPr>
            <a:normAutofit/>
          </a:bodyPr>
          <a:lstStyle/>
          <a:p>
            <a:pPr marL="536575" indent="-371475"/>
            <a:r>
              <a:rPr lang="zh-TW" altLang="en-US" dirty="0" smtClean="0"/>
              <a:t>近年來，網路蓬勃發展。網路使用人口急遽增加。</a:t>
            </a:r>
            <a:endParaRPr lang="en-US" altLang="zh-TW" dirty="0" smtClean="0"/>
          </a:p>
          <a:p>
            <a:pPr marL="536575" indent="-371475"/>
            <a:r>
              <a:rPr lang="zh-TW" altLang="en-US" dirty="0" smtClean="0"/>
              <a:t>學術研究資料、工商業資料、社群資料、影音娛樂資料不斷成長</a:t>
            </a:r>
            <a:endParaRPr lang="en-US" altLang="zh-TW" dirty="0" smtClean="0"/>
          </a:p>
          <a:p>
            <a:pPr marL="536575" indent="-371475"/>
            <a:r>
              <a:rPr lang="zh-TW" altLang="en-US" dirty="0" smtClean="0"/>
              <a:t>物</a:t>
            </a:r>
            <a:r>
              <a:rPr lang="zh-TW" altLang="en-US" dirty="0"/>
              <a:t>聯</a:t>
            </a:r>
            <a:r>
              <a:rPr lang="zh-TW" altLang="en-US" dirty="0" smtClean="0"/>
              <a:t>網、萬物聯網、數位地球概念興起</a:t>
            </a:r>
            <a:endParaRPr lang="en-US" altLang="zh-TW" dirty="0" smtClean="0"/>
          </a:p>
          <a:p>
            <a:pPr marL="536575" indent="-371475"/>
            <a:r>
              <a:rPr lang="zh-TW" altLang="en-US" dirty="0" smtClean="0"/>
              <a:t>未來的網路</a:t>
            </a:r>
            <a:r>
              <a:rPr lang="en-US" altLang="zh-TW" dirty="0" smtClean="0"/>
              <a:t/>
            </a:r>
            <a:br>
              <a:rPr lang="en-US" altLang="zh-TW" dirty="0" smtClean="0"/>
            </a:br>
            <a:r>
              <a:rPr lang="zh-TW" altLang="en-US" dirty="0" smtClean="0"/>
              <a:t>使用人口會更多</a:t>
            </a:r>
            <a:r>
              <a:rPr lang="en-US" altLang="zh-TW" dirty="0" smtClean="0"/>
              <a:t/>
            </a:r>
            <a:br>
              <a:rPr lang="en-US" altLang="zh-TW" dirty="0" smtClean="0"/>
            </a:br>
            <a:r>
              <a:rPr lang="zh-TW" altLang="en-US" dirty="0" smtClean="0"/>
              <a:t>資料</a:t>
            </a:r>
            <a:r>
              <a:rPr lang="zh-TW" altLang="en-US" dirty="0"/>
              <a:t>量會更</a:t>
            </a:r>
            <a:r>
              <a:rPr lang="zh-TW" altLang="en-US" dirty="0" smtClean="0"/>
              <a:t>多</a:t>
            </a:r>
            <a:r>
              <a:rPr lang="en-US" altLang="zh-TW" dirty="0" smtClean="0"/>
              <a:t/>
            </a:r>
            <a:br>
              <a:rPr lang="en-US" altLang="zh-TW" dirty="0" smtClean="0"/>
            </a:br>
            <a:r>
              <a:rPr lang="zh-TW" altLang="en-US" dirty="0" smtClean="0"/>
              <a:t>流量</a:t>
            </a:r>
            <a:r>
              <a:rPr lang="zh-TW" altLang="en-US" dirty="0"/>
              <a:t>也會更</a:t>
            </a:r>
            <a:r>
              <a:rPr lang="zh-TW" altLang="en-US" dirty="0" smtClean="0"/>
              <a:t>多</a:t>
            </a:r>
            <a:endParaRPr lang="en-US" altLang="zh-TW" dirty="0" smtClean="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17</a:t>
            </a:fld>
            <a:endParaRPr lang="zh-TW" altLang="en-US"/>
          </a:p>
        </p:txBody>
      </p:sp>
      <p:pic>
        <p:nvPicPr>
          <p:cNvPr id="2050" name="Picture 2" descr="https://encrypted-tbn3.gstatic.com/images?q=tbn:ANd9GcRNWCEHzYqrtS4F66umhDMxplI9pgm5dVhLrZF9SBqApiVfMi-_F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85184"/>
            <a:ext cx="2914650" cy="1562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intelfreepress.com/wp-content/uploads/migrated/image-230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7725" y="5085184"/>
            <a:ext cx="2346275" cy="15621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ak9.picdn.net/shutterstock/videos/1089838/preview/stock-footage-bio-lab-and-experiment.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914649" y="5085185"/>
            <a:ext cx="3883075" cy="15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887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t>巨量</a:t>
            </a:r>
            <a:r>
              <a:rPr lang="zh-TW" altLang="en-US" b="1" dirty="0" smtClean="0"/>
              <a:t>資料（</a:t>
            </a:r>
            <a:r>
              <a:rPr lang="en-US" altLang="zh-TW" b="1" dirty="0" err="1" smtClean="0"/>
              <a:t>BigData</a:t>
            </a:r>
            <a:r>
              <a:rPr lang="zh-TW" altLang="en-US" b="1" dirty="0" smtClean="0"/>
              <a:t>）</a:t>
            </a:r>
            <a:r>
              <a:rPr lang="zh-TW" altLang="en-US" b="1" dirty="0"/>
              <a:t>的</a:t>
            </a:r>
            <a:r>
              <a:rPr lang="zh-TW" altLang="en-US" b="1" dirty="0" smtClean="0"/>
              <a:t>產生</a:t>
            </a:r>
            <a:endParaRPr lang="zh-TW" altLang="en-US" b="1"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18</a:t>
            </a:fld>
            <a:endParaRPr lang="zh-TW" altLang="en-US"/>
          </a:p>
        </p:txBody>
      </p:sp>
      <p:pic>
        <p:nvPicPr>
          <p:cNvPr id="1026" name="Picture 2" descr="http://www.berspective.com/wp-content/uploads/2013/04/Intel-An-Internet-Minute-infograph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330958"/>
            <a:ext cx="7266436" cy="5253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068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愈來愈多的資料</a:t>
            </a:r>
            <a:endParaRPr lang="zh-TW" altLang="en-US" dirty="0"/>
          </a:p>
        </p:txBody>
      </p:sp>
      <p:grpSp>
        <p:nvGrpSpPr>
          <p:cNvPr id="29" name="群組 28"/>
          <p:cNvGrpSpPr/>
          <p:nvPr/>
        </p:nvGrpSpPr>
        <p:grpSpPr>
          <a:xfrm>
            <a:off x="20273" y="1490311"/>
            <a:ext cx="800219" cy="823693"/>
            <a:chOff x="20273" y="1490311"/>
            <a:chExt cx="800219" cy="823693"/>
          </a:xfrm>
        </p:grpSpPr>
        <p:sp>
          <p:nvSpPr>
            <p:cNvPr id="20" name="橢圓 19"/>
            <p:cNvSpPr>
              <a:spLocks noChangeAspect="1"/>
            </p:cNvSpPr>
            <p:nvPr/>
          </p:nvSpPr>
          <p:spPr>
            <a:xfrm>
              <a:off x="289221" y="1490311"/>
              <a:ext cx="306000" cy="306000"/>
            </a:xfrm>
            <a:prstGeom prst="ellips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p:cNvSpPr txBox="1"/>
            <p:nvPr/>
          </p:nvSpPr>
          <p:spPr>
            <a:xfrm>
              <a:off x="20273" y="1790784"/>
              <a:ext cx="800219" cy="523220"/>
            </a:xfrm>
            <a:prstGeom prst="rect">
              <a:avLst/>
            </a:prstGeom>
            <a:noFill/>
          </p:spPr>
          <p:txBody>
            <a:bodyPr wrap="none" rtlCol="0">
              <a:spAutoFit/>
            </a:bodyPr>
            <a:lstStyle/>
            <a:p>
              <a:pPr algn="ctr"/>
              <a:r>
                <a:rPr lang="zh-TW" altLang="en-US" sz="1400" dirty="0" smtClean="0">
                  <a:latin typeface="微軟正黑體" panose="020B0604030504040204" pitchFamily="34" charset="-120"/>
                  <a:ea typeface="微軟正黑體" panose="020B0604030504040204" pitchFamily="34" charset="-120"/>
                </a:rPr>
                <a:t>音樂</a:t>
              </a:r>
              <a:r>
                <a:rPr lang="en-US" altLang="zh-TW" sz="1400" dirty="0" smtClean="0">
                  <a:latin typeface="微軟正黑體" panose="020B0604030504040204" pitchFamily="34" charset="-120"/>
                  <a:ea typeface="微軟正黑體" panose="020B0604030504040204" pitchFamily="34" charset="-120"/>
                </a:rPr>
                <a:t>CD</a:t>
              </a:r>
            </a:p>
            <a:p>
              <a:pPr algn="ctr"/>
              <a:r>
                <a:rPr lang="en-US" altLang="zh-TW" sz="1400" dirty="0" smtClean="0">
                  <a:latin typeface="微軟正黑體" panose="020B0604030504040204" pitchFamily="34" charset="-120"/>
                  <a:ea typeface="微軟正黑體" panose="020B0604030504040204" pitchFamily="34" charset="-120"/>
                </a:rPr>
                <a:t>700MB</a:t>
              </a:r>
              <a:endParaRPr lang="zh-TW" altLang="en-US" sz="1400" dirty="0">
                <a:latin typeface="微軟正黑體" panose="020B0604030504040204" pitchFamily="34" charset="-120"/>
                <a:ea typeface="微軟正黑體" panose="020B0604030504040204" pitchFamily="34" charset="-120"/>
              </a:endParaRPr>
            </a:p>
          </p:txBody>
        </p:sp>
      </p:grpSp>
      <p:grpSp>
        <p:nvGrpSpPr>
          <p:cNvPr id="31" name="群組 30"/>
          <p:cNvGrpSpPr/>
          <p:nvPr/>
        </p:nvGrpSpPr>
        <p:grpSpPr>
          <a:xfrm>
            <a:off x="842098" y="1242946"/>
            <a:ext cx="936475" cy="792000"/>
            <a:chOff x="842098" y="1242946"/>
            <a:chExt cx="936475" cy="792000"/>
          </a:xfrm>
        </p:grpSpPr>
        <p:sp>
          <p:nvSpPr>
            <p:cNvPr id="21" name="橢圓 20"/>
            <p:cNvSpPr>
              <a:spLocks noChangeAspect="1"/>
            </p:cNvSpPr>
            <p:nvPr/>
          </p:nvSpPr>
          <p:spPr>
            <a:xfrm>
              <a:off x="899592" y="1242946"/>
              <a:ext cx="792000" cy="792000"/>
            </a:xfrm>
            <a:prstGeom prst="ellipse">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842098" y="1399059"/>
              <a:ext cx="936475" cy="523220"/>
            </a:xfrm>
            <a:prstGeom prst="rect">
              <a:avLst/>
            </a:prstGeom>
            <a:noFill/>
          </p:spPr>
          <p:txBody>
            <a:bodyPr wrap="none" rtlCol="0">
              <a:spAutoFit/>
            </a:bodyPr>
            <a:lstStyle/>
            <a:p>
              <a:pPr algn="ctr"/>
              <a:r>
                <a:rPr lang="zh-TW" altLang="en-US" sz="1400" dirty="0" smtClean="0">
                  <a:latin typeface="微軟正黑體" panose="020B0604030504040204" pitchFamily="34" charset="-120"/>
                  <a:ea typeface="微軟正黑體" panose="020B0604030504040204" pitchFamily="34" charset="-120"/>
                </a:rPr>
                <a:t>單面</a:t>
              </a:r>
              <a:r>
                <a:rPr lang="en-US" altLang="zh-TW" sz="1400" dirty="0" smtClean="0">
                  <a:latin typeface="微軟正黑體" panose="020B0604030504040204" pitchFamily="34" charset="-120"/>
                  <a:ea typeface="微軟正黑體" panose="020B0604030504040204" pitchFamily="34" charset="-120"/>
                </a:rPr>
                <a:t>DVD</a:t>
              </a:r>
            </a:p>
            <a:p>
              <a:pPr algn="ctr"/>
              <a:r>
                <a:rPr lang="en-US" altLang="zh-TW" sz="1400" dirty="0" smtClean="0">
                  <a:latin typeface="微軟正黑體" panose="020B0604030504040204" pitchFamily="34" charset="-120"/>
                  <a:ea typeface="微軟正黑體" panose="020B0604030504040204" pitchFamily="34" charset="-120"/>
                </a:rPr>
                <a:t>4.7GB</a:t>
              </a:r>
              <a:endParaRPr lang="zh-TW" altLang="en-US" sz="1400" dirty="0">
                <a:latin typeface="微軟正黑體" panose="020B0604030504040204" pitchFamily="34" charset="-120"/>
                <a:ea typeface="微軟正黑體" panose="020B0604030504040204" pitchFamily="34" charset="-120"/>
              </a:endParaRPr>
            </a:p>
          </p:txBody>
        </p:sp>
      </p:grpSp>
      <p:grpSp>
        <p:nvGrpSpPr>
          <p:cNvPr id="32" name="群組 31"/>
          <p:cNvGrpSpPr/>
          <p:nvPr/>
        </p:nvGrpSpPr>
        <p:grpSpPr>
          <a:xfrm>
            <a:off x="1907704" y="1184553"/>
            <a:ext cx="1071649" cy="1044000"/>
            <a:chOff x="1907704" y="1184553"/>
            <a:chExt cx="1071649" cy="1044000"/>
          </a:xfrm>
        </p:grpSpPr>
        <p:sp>
          <p:nvSpPr>
            <p:cNvPr id="23" name="橢圓 22"/>
            <p:cNvSpPr>
              <a:spLocks noChangeAspect="1"/>
            </p:cNvSpPr>
            <p:nvPr/>
          </p:nvSpPr>
          <p:spPr>
            <a:xfrm>
              <a:off x="1907704" y="1184553"/>
              <a:ext cx="1044000" cy="1044000"/>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文字方塊 33"/>
            <p:cNvSpPr txBox="1"/>
            <p:nvPr/>
          </p:nvSpPr>
          <p:spPr>
            <a:xfrm>
              <a:off x="1908226" y="1498340"/>
              <a:ext cx="1071127" cy="523220"/>
            </a:xfrm>
            <a:prstGeom prst="rect">
              <a:avLst/>
            </a:prstGeom>
            <a:noFill/>
          </p:spPr>
          <p:txBody>
            <a:bodyPr wrap="none" rtlCol="0">
              <a:spAutoFit/>
            </a:bodyPr>
            <a:lstStyle/>
            <a:p>
              <a:pPr algn="ctr"/>
              <a:r>
                <a:rPr lang="zh-TW" altLang="en-US" sz="1400" dirty="0">
                  <a:latin typeface="微軟正黑體" panose="020B0604030504040204" pitchFamily="34" charset="-120"/>
                  <a:ea typeface="微軟正黑體" panose="020B0604030504040204" pitchFamily="34" charset="-120"/>
                </a:rPr>
                <a:t>單面</a:t>
              </a:r>
              <a:r>
                <a:rPr lang="zh-TW" altLang="en-US" sz="1400" dirty="0" smtClean="0">
                  <a:latin typeface="微軟正黑體" panose="020B0604030504040204" pitchFamily="34" charset="-120"/>
                  <a:ea typeface="微軟正黑體" panose="020B0604030504040204" pitchFamily="34" charset="-120"/>
                </a:rPr>
                <a:t>雙層</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DVD8.5GB</a:t>
              </a:r>
              <a:endParaRPr lang="zh-TW" altLang="en-US" sz="1400" dirty="0">
                <a:latin typeface="微軟正黑體" panose="020B0604030504040204" pitchFamily="34" charset="-120"/>
                <a:ea typeface="微軟正黑體" panose="020B0604030504040204" pitchFamily="34" charset="-120"/>
              </a:endParaRPr>
            </a:p>
          </p:txBody>
        </p:sp>
      </p:grpSp>
      <p:grpSp>
        <p:nvGrpSpPr>
          <p:cNvPr id="35" name="群組 34"/>
          <p:cNvGrpSpPr/>
          <p:nvPr/>
        </p:nvGrpSpPr>
        <p:grpSpPr>
          <a:xfrm>
            <a:off x="3061672" y="1184553"/>
            <a:ext cx="1116104" cy="1101600"/>
            <a:chOff x="3061672" y="1184553"/>
            <a:chExt cx="1116104" cy="1101600"/>
          </a:xfrm>
        </p:grpSpPr>
        <p:sp>
          <p:nvSpPr>
            <p:cNvPr id="24" name="橢圓 23"/>
            <p:cNvSpPr>
              <a:spLocks noChangeAspect="1"/>
            </p:cNvSpPr>
            <p:nvPr/>
          </p:nvSpPr>
          <p:spPr>
            <a:xfrm>
              <a:off x="3061672" y="1184553"/>
              <a:ext cx="1101600" cy="11016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文字方塊 36"/>
            <p:cNvSpPr txBox="1"/>
            <p:nvPr/>
          </p:nvSpPr>
          <p:spPr>
            <a:xfrm>
              <a:off x="3106649" y="1490311"/>
              <a:ext cx="1071127" cy="523220"/>
            </a:xfrm>
            <a:prstGeom prst="rect">
              <a:avLst/>
            </a:prstGeom>
            <a:noFill/>
          </p:spPr>
          <p:txBody>
            <a:bodyPr wrap="none" rtlCol="0">
              <a:spAutoFit/>
            </a:bodyPr>
            <a:lstStyle/>
            <a:p>
              <a:pPr algn="ctr"/>
              <a:r>
                <a:rPr lang="zh-TW" altLang="en-US" sz="1400" dirty="0" smtClean="0">
                  <a:latin typeface="微軟正黑體" panose="020B0604030504040204" pitchFamily="34" charset="-120"/>
                  <a:ea typeface="微軟正黑體" panose="020B0604030504040204" pitchFamily="34" charset="-120"/>
                </a:rPr>
                <a:t>雙面單層</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DVD9.4GB</a:t>
              </a:r>
              <a:endParaRPr lang="zh-TW" altLang="en-US" sz="1400" dirty="0">
                <a:latin typeface="微軟正黑體" panose="020B0604030504040204" pitchFamily="34" charset="-120"/>
                <a:ea typeface="微軟正黑體" panose="020B0604030504040204" pitchFamily="34" charset="-120"/>
              </a:endParaRPr>
            </a:p>
          </p:txBody>
        </p:sp>
      </p:grpSp>
      <p:grpSp>
        <p:nvGrpSpPr>
          <p:cNvPr id="48" name="群組 47"/>
          <p:cNvGrpSpPr/>
          <p:nvPr/>
        </p:nvGrpSpPr>
        <p:grpSpPr>
          <a:xfrm>
            <a:off x="4348651" y="882931"/>
            <a:ext cx="1486800" cy="1486800"/>
            <a:chOff x="4348651" y="882931"/>
            <a:chExt cx="1486800" cy="1486800"/>
          </a:xfrm>
        </p:grpSpPr>
        <p:sp>
          <p:nvSpPr>
            <p:cNvPr id="25" name="橢圓 24"/>
            <p:cNvSpPr>
              <a:spLocks noChangeAspect="1"/>
            </p:cNvSpPr>
            <p:nvPr/>
          </p:nvSpPr>
          <p:spPr>
            <a:xfrm>
              <a:off x="4348651" y="882931"/>
              <a:ext cx="1486800" cy="1486800"/>
            </a:xfrm>
            <a:prstGeom prst="ellipse">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字方塊 38"/>
            <p:cNvSpPr txBox="1"/>
            <p:nvPr/>
          </p:nvSpPr>
          <p:spPr>
            <a:xfrm>
              <a:off x="4452292" y="1376174"/>
              <a:ext cx="1279517" cy="523220"/>
            </a:xfrm>
            <a:prstGeom prst="rect">
              <a:avLst/>
            </a:prstGeom>
            <a:noFill/>
          </p:spPr>
          <p:txBody>
            <a:bodyPr wrap="none" rtlCol="0">
              <a:spAutoFit/>
            </a:bodyPr>
            <a:lstStyle/>
            <a:p>
              <a:pPr algn="ctr"/>
              <a:r>
                <a:rPr lang="zh-TW" altLang="en-US" sz="1400" dirty="0" smtClean="0">
                  <a:latin typeface="微軟正黑體" panose="020B0604030504040204" pitchFamily="34" charset="-120"/>
                  <a:ea typeface="微軟正黑體" panose="020B0604030504040204" pitchFamily="34" charset="-120"/>
                </a:rPr>
                <a:t>雙面雙層</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DVD17.08GB</a:t>
              </a:r>
              <a:endParaRPr lang="zh-TW" altLang="en-US" sz="1400" dirty="0">
                <a:latin typeface="微軟正黑體" panose="020B0604030504040204" pitchFamily="34" charset="-120"/>
                <a:ea typeface="微軟正黑體" panose="020B0604030504040204" pitchFamily="34" charset="-120"/>
              </a:endParaRPr>
            </a:p>
          </p:txBody>
        </p:sp>
      </p:grpSp>
      <p:grpSp>
        <p:nvGrpSpPr>
          <p:cNvPr id="36" name="群組 35"/>
          <p:cNvGrpSpPr/>
          <p:nvPr/>
        </p:nvGrpSpPr>
        <p:grpSpPr>
          <a:xfrm>
            <a:off x="5991313" y="737784"/>
            <a:ext cx="1800000" cy="1800000"/>
            <a:chOff x="5991313" y="737784"/>
            <a:chExt cx="1800000" cy="1800000"/>
          </a:xfrm>
        </p:grpSpPr>
        <p:sp>
          <p:nvSpPr>
            <p:cNvPr id="26" name="橢圓 25"/>
            <p:cNvSpPr>
              <a:spLocks noChangeAspect="1"/>
            </p:cNvSpPr>
            <p:nvPr/>
          </p:nvSpPr>
          <p:spPr>
            <a:xfrm>
              <a:off x="5991313" y="737784"/>
              <a:ext cx="1800000" cy="1800000"/>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文字方塊 39"/>
            <p:cNvSpPr txBox="1"/>
            <p:nvPr/>
          </p:nvSpPr>
          <p:spPr>
            <a:xfrm>
              <a:off x="6393420" y="1364721"/>
              <a:ext cx="995785" cy="523220"/>
            </a:xfrm>
            <a:prstGeom prst="rect">
              <a:avLst/>
            </a:prstGeom>
            <a:noFill/>
          </p:spPr>
          <p:txBody>
            <a:bodyPr wrap="none" rtlCol="0">
              <a:spAutoFit/>
            </a:bodyPr>
            <a:lstStyle/>
            <a:p>
              <a:pPr algn="ctr"/>
              <a:r>
                <a:rPr lang="zh-TW" altLang="en-US" sz="1400" dirty="0" smtClean="0">
                  <a:solidFill>
                    <a:schemeClr val="bg1"/>
                  </a:solidFill>
                  <a:latin typeface="微軟正黑體" panose="020B0604030504040204" pitchFamily="34" charset="-120"/>
                  <a:ea typeface="微軟正黑體" panose="020B0604030504040204" pitchFamily="34" charset="-120"/>
                </a:rPr>
                <a:t>單層</a:t>
              </a:r>
              <a:r>
                <a:rPr lang="zh-TW" altLang="en-US" sz="1400" dirty="0">
                  <a:solidFill>
                    <a:schemeClr val="bg1"/>
                  </a:solidFill>
                  <a:latin typeface="微軟正黑體" panose="020B0604030504040204" pitchFamily="34" charset="-120"/>
                  <a:ea typeface="微軟正黑體" panose="020B0604030504040204" pitchFamily="34" charset="-120"/>
                </a:rPr>
                <a:t>藍</a:t>
              </a:r>
              <a:r>
                <a:rPr lang="zh-TW" altLang="en-US" sz="1400" dirty="0" smtClean="0">
                  <a:solidFill>
                    <a:schemeClr val="bg1"/>
                  </a:solidFill>
                  <a:latin typeface="微軟正黑體" panose="020B0604030504040204" pitchFamily="34" charset="-120"/>
                  <a:ea typeface="微軟正黑體" panose="020B0604030504040204" pitchFamily="34" charset="-120"/>
                </a:rPr>
                <a:t>光</a:t>
              </a:r>
              <a:r>
                <a:rPr lang="en-US" altLang="zh-TW" sz="1400" dirty="0" smtClean="0">
                  <a:solidFill>
                    <a:schemeClr val="bg1"/>
                  </a:solidFill>
                  <a:latin typeface="微軟正黑體" panose="020B0604030504040204" pitchFamily="34" charset="-120"/>
                  <a:ea typeface="微軟正黑體" panose="020B0604030504040204" pitchFamily="34" charset="-120"/>
                </a:rPr>
                <a:t/>
              </a:r>
              <a:br>
                <a:rPr lang="en-US" altLang="zh-TW" sz="1400" dirty="0" smtClean="0">
                  <a:solidFill>
                    <a:schemeClr val="bg1"/>
                  </a:solidFill>
                  <a:latin typeface="微軟正黑體" panose="020B0604030504040204" pitchFamily="34" charset="-120"/>
                  <a:ea typeface="微軟正黑體" panose="020B0604030504040204" pitchFamily="34" charset="-120"/>
                </a:rPr>
              </a:br>
              <a:r>
                <a:rPr lang="zh-TW" altLang="en-US" sz="1400" dirty="0" smtClean="0">
                  <a:solidFill>
                    <a:schemeClr val="bg1"/>
                  </a:solidFill>
                  <a:latin typeface="微軟正黑體" panose="020B0604030504040204" pitchFamily="34" charset="-120"/>
                  <a:ea typeface="微軟正黑體" panose="020B0604030504040204" pitchFamily="34" charset="-120"/>
                </a:rPr>
                <a:t>光碟</a:t>
              </a:r>
              <a:r>
                <a:rPr lang="en-US" altLang="zh-TW" sz="1400" dirty="0" smtClean="0">
                  <a:solidFill>
                    <a:schemeClr val="bg1"/>
                  </a:solidFill>
                  <a:latin typeface="微軟正黑體" panose="020B0604030504040204" pitchFamily="34" charset="-120"/>
                  <a:ea typeface="微軟正黑體" panose="020B0604030504040204" pitchFamily="34" charset="-120"/>
                </a:rPr>
                <a:t>25GB</a:t>
              </a:r>
              <a:endParaRPr lang="zh-TW" altLang="en-US" sz="1400" dirty="0">
                <a:solidFill>
                  <a:schemeClr val="bg1"/>
                </a:solidFill>
                <a:latin typeface="微軟正黑體" panose="020B0604030504040204" pitchFamily="34" charset="-120"/>
                <a:ea typeface="微軟正黑體" panose="020B0604030504040204" pitchFamily="34" charset="-120"/>
              </a:endParaRPr>
            </a:p>
          </p:txBody>
        </p:sp>
      </p:grpSp>
      <p:grpSp>
        <p:nvGrpSpPr>
          <p:cNvPr id="44" name="群組 43"/>
          <p:cNvGrpSpPr/>
          <p:nvPr/>
        </p:nvGrpSpPr>
        <p:grpSpPr>
          <a:xfrm>
            <a:off x="6598800" y="2537784"/>
            <a:ext cx="2545200" cy="2545200"/>
            <a:chOff x="6598800" y="2537784"/>
            <a:chExt cx="2545200" cy="2545200"/>
          </a:xfrm>
        </p:grpSpPr>
        <p:sp>
          <p:nvSpPr>
            <p:cNvPr id="27" name="橢圓 26"/>
            <p:cNvSpPr>
              <a:spLocks noChangeAspect="1"/>
            </p:cNvSpPr>
            <p:nvPr/>
          </p:nvSpPr>
          <p:spPr>
            <a:xfrm>
              <a:off x="6598800" y="2537784"/>
              <a:ext cx="2545200" cy="2545200"/>
            </a:xfrm>
            <a:prstGeom prst="ellipse">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文字方塊 41"/>
            <p:cNvSpPr txBox="1"/>
            <p:nvPr/>
          </p:nvSpPr>
          <p:spPr>
            <a:xfrm>
              <a:off x="7200382" y="3516508"/>
              <a:ext cx="1342035" cy="707886"/>
            </a:xfrm>
            <a:prstGeom prst="rect">
              <a:avLst/>
            </a:prstGeom>
            <a:noFill/>
          </p:spPr>
          <p:txBody>
            <a:bodyPr wrap="none" rtlCol="0">
              <a:spAutoFit/>
            </a:bodyPr>
            <a:lstStyle/>
            <a:p>
              <a:pPr algn="ctr"/>
              <a:r>
                <a:rPr lang="zh-TW" altLang="en-US" sz="2000" dirty="0" smtClean="0">
                  <a:latin typeface="微軟正黑體" panose="020B0604030504040204" pitchFamily="34" charset="-120"/>
                  <a:ea typeface="微軟正黑體" panose="020B0604030504040204" pitchFamily="34" charset="-120"/>
                </a:rPr>
                <a:t>雙層</a:t>
              </a:r>
              <a:r>
                <a:rPr lang="zh-TW" altLang="en-US" sz="2000" dirty="0">
                  <a:latin typeface="微軟正黑體" panose="020B0604030504040204" pitchFamily="34" charset="-120"/>
                  <a:ea typeface="微軟正黑體" panose="020B0604030504040204" pitchFamily="34" charset="-120"/>
                </a:rPr>
                <a:t>藍</a:t>
              </a:r>
              <a:r>
                <a:rPr lang="zh-TW" altLang="en-US" sz="2000" dirty="0" smtClean="0">
                  <a:latin typeface="微軟正黑體" panose="020B0604030504040204" pitchFamily="34" charset="-120"/>
                  <a:ea typeface="微軟正黑體" panose="020B0604030504040204" pitchFamily="34" charset="-120"/>
                </a:rPr>
                <a:t>光</a:t>
              </a:r>
              <a:r>
                <a:rPr lang="en-US" altLang="zh-TW" sz="2000" dirty="0" smtClean="0">
                  <a:latin typeface="微軟正黑體" panose="020B0604030504040204" pitchFamily="34" charset="-120"/>
                  <a:ea typeface="微軟正黑體" panose="020B0604030504040204" pitchFamily="34" charset="-120"/>
                </a:rPr>
                <a:t/>
              </a:r>
              <a:br>
                <a:rPr lang="en-US" altLang="zh-TW" sz="2000" dirty="0" smtClean="0">
                  <a:latin typeface="微軟正黑體" panose="020B0604030504040204" pitchFamily="34" charset="-120"/>
                  <a:ea typeface="微軟正黑體" panose="020B0604030504040204" pitchFamily="34" charset="-120"/>
                </a:rPr>
              </a:br>
              <a:r>
                <a:rPr lang="zh-TW" altLang="en-US" sz="2000" dirty="0" smtClean="0">
                  <a:latin typeface="微軟正黑體" panose="020B0604030504040204" pitchFamily="34" charset="-120"/>
                  <a:ea typeface="微軟正黑體" panose="020B0604030504040204" pitchFamily="34" charset="-120"/>
                </a:rPr>
                <a:t>光碟</a:t>
              </a:r>
              <a:r>
                <a:rPr lang="en-US" altLang="zh-TW" sz="2000" dirty="0" smtClean="0">
                  <a:latin typeface="微軟正黑體" panose="020B0604030504040204" pitchFamily="34" charset="-120"/>
                  <a:ea typeface="微軟正黑體" panose="020B0604030504040204" pitchFamily="34" charset="-120"/>
                </a:rPr>
                <a:t>50GB</a:t>
              </a:r>
              <a:endParaRPr lang="zh-TW" altLang="en-US" sz="2000" dirty="0">
                <a:latin typeface="微軟正黑體" panose="020B0604030504040204" pitchFamily="34" charset="-120"/>
                <a:ea typeface="微軟正黑體" panose="020B0604030504040204" pitchFamily="34" charset="-120"/>
              </a:endParaRPr>
            </a:p>
          </p:txBody>
        </p:sp>
      </p:grpSp>
      <p:grpSp>
        <p:nvGrpSpPr>
          <p:cNvPr id="45" name="群組 44"/>
          <p:cNvGrpSpPr/>
          <p:nvPr/>
        </p:nvGrpSpPr>
        <p:grpSpPr>
          <a:xfrm>
            <a:off x="3419872" y="2537784"/>
            <a:ext cx="3600000" cy="3600000"/>
            <a:chOff x="3419872" y="2537784"/>
            <a:chExt cx="3600000" cy="3600000"/>
          </a:xfrm>
        </p:grpSpPr>
        <p:sp>
          <p:nvSpPr>
            <p:cNvPr id="28" name="橢圓 27"/>
            <p:cNvSpPr>
              <a:spLocks noChangeAspect="1"/>
            </p:cNvSpPr>
            <p:nvPr/>
          </p:nvSpPr>
          <p:spPr>
            <a:xfrm>
              <a:off x="3419872" y="2537784"/>
              <a:ext cx="3600000" cy="3600000"/>
            </a:xfrm>
            <a:prstGeom prst="ellipse">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a:ln w="12700">
              <a:solidFill>
                <a:schemeClr val="bg1">
                  <a:lumMod val="9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文字方塊 42"/>
            <p:cNvSpPr txBox="1"/>
            <p:nvPr/>
          </p:nvSpPr>
          <p:spPr>
            <a:xfrm>
              <a:off x="4543008" y="3962784"/>
              <a:ext cx="1491114" cy="707886"/>
            </a:xfrm>
            <a:prstGeom prst="rect">
              <a:avLst/>
            </a:prstGeom>
            <a:noFill/>
          </p:spPr>
          <p:txBody>
            <a:bodyPr wrap="none" rtlCol="0">
              <a:spAutoFit/>
            </a:bodyPr>
            <a:lstStyle/>
            <a:p>
              <a:pPr algn="ctr"/>
              <a:r>
                <a:rPr lang="zh-TW" altLang="en-US" sz="2000" dirty="0" smtClean="0">
                  <a:solidFill>
                    <a:schemeClr val="bg1"/>
                  </a:solidFill>
                  <a:latin typeface="微軟正黑體" panose="020B0604030504040204" pitchFamily="34" charset="-120"/>
                  <a:ea typeface="微軟正黑體" panose="020B0604030504040204" pitchFamily="34" charset="-120"/>
                </a:rPr>
                <a:t>三層</a:t>
              </a:r>
              <a:r>
                <a:rPr lang="zh-TW" altLang="en-US" sz="2000" dirty="0">
                  <a:solidFill>
                    <a:schemeClr val="bg1"/>
                  </a:solidFill>
                  <a:latin typeface="微軟正黑體" panose="020B0604030504040204" pitchFamily="34" charset="-120"/>
                  <a:ea typeface="微軟正黑體" panose="020B0604030504040204" pitchFamily="34" charset="-120"/>
                </a:rPr>
                <a:t>藍</a:t>
              </a:r>
              <a:r>
                <a:rPr lang="zh-TW" altLang="en-US" sz="2000" dirty="0" smtClean="0">
                  <a:solidFill>
                    <a:schemeClr val="bg1"/>
                  </a:solidFill>
                  <a:latin typeface="微軟正黑體" panose="020B0604030504040204" pitchFamily="34" charset="-120"/>
                  <a:ea typeface="微軟正黑體" panose="020B0604030504040204" pitchFamily="34" charset="-120"/>
                </a:rPr>
                <a:t>光</a:t>
              </a:r>
              <a:r>
                <a:rPr lang="en-US" altLang="zh-TW" sz="2000" dirty="0" smtClean="0">
                  <a:solidFill>
                    <a:schemeClr val="bg1"/>
                  </a:solidFill>
                  <a:latin typeface="微軟正黑體" panose="020B0604030504040204" pitchFamily="34" charset="-120"/>
                  <a:ea typeface="微軟正黑體" panose="020B0604030504040204" pitchFamily="34" charset="-120"/>
                </a:rPr>
                <a:t/>
              </a:r>
              <a:br>
                <a:rPr lang="en-US" altLang="zh-TW" sz="2000" dirty="0" smtClean="0">
                  <a:solidFill>
                    <a:schemeClr val="bg1"/>
                  </a:solidFill>
                  <a:latin typeface="微軟正黑體" panose="020B0604030504040204" pitchFamily="34" charset="-120"/>
                  <a:ea typeface="微軟正黑體" panose="020B0604030504040204" pitchFamily="34" charset="-120"/>
                </a:rPr>
              </a:br>
              <a:r>
                <a:rPr lang="zh-TW" altLang="en-US" sz="2000" dirty="0" smtClean="0">
                  <a:solidFill>
                    <a:schemeClr val="bg1"/>
                  </a:solidFill>
                  <a:latin typeface="微軟正黑體" panose="020B0604030504040204" pitchFamily="34" charset="-120"/>
                  <a:ea typeface="微軟正黑體" panose="020B0604030504040204" pitchFamily="34" charset="-120"/>
                </a:rPr>
                <a:t>光碟</a:t>
              </a:r>
              <a:r>
                <a:rPr lang="en-US" altLang="zh-TW" sz="2000" dirty="0" smtClean="0">
                  <a:solidFill>
                    <a:schemeClr val="bg1"/>
                  </a:solidFill>
                  <a:latin typeface="微軟正黑體" panose="020B0604030504040204" pitchFamily="34" charset="-120"/>
                  <a:ea typeface="微軟正黑體" panose="020B0604030504040204" pitchFamily="34" charset="-120"/>
                </a:rPr>
                <a:t>100GB</a:t>
              </a:r>
              <a:endParaRPr lang="zh-TW" altLang="en-US" sz="2000" dirty="0">
                <a:solidFill>
                  <a:schemeClr val="bg1"/>
                </a:solidFill>
                <a:latin typeface="微軟正黑體" panose="020B0604030504040204" pitchFamily="34" charset="-120"/>
                <a:ea typeface="微軟正黑體" panose="020B0604030504040204" pitchFamily="34" charset="-120"/>
              </a:endParaRPr>
            </a:p>
          </p:txBody>
        </p:sp>
      </p:grpSp>
      <p:grpSp>
        <p:nvGrpSpPr>
          <p:cNvPr id="47" name="群組 46"/>
          <p:cNvGrpSpPr/>
          <p:nvPr/>
        </p:nvGrpSpPr>
        <p:grpSpPr>
          <a:xfrm>
            <a:off x="319005" y="2544658"/>
            <a:ext cx="4068000" cy="4068000"/>
            <a:chOff x="319005" y="2544658"/>
            <a:chExt cx="4068000" cy="4068000"/>
          </a:xfrm>
        </p:grpSpPr>
        <p:sp>
          <p:nvSpPr>
            <p:cNvPr id="19" name="橢圓 18"/>
            <p:cNvSpPr>
              <a:spLocks noChangeAspect="1"/>
            </p:cNvSpPr>
            <p:nvPr/>
          </p:nvSpPr>
          <p:spPr>
            <a:xfrm>
              <a:off x="319005" y="2544658"/>
              <a:ext cx="4068000" cy="4068000"/>
            </a:xfrm>
            <a:prstGeom prst="ellipse">
              <a:avLst/>
            </a:prstGeom>
            <a:gradFill flip="none" rotWithShape="1">
              <a:gsLst>
                <a:gs pos="0">
                  <a:srgbClr val="CC99FF">
                    <a:shade val="30000"/>
                    <a:satMod val="115000"/>
                  </a:srgbClr>
                </a:gs>
                <a:gs pos="50000">
                  <a:srgbClr val="CC99FF">
                    <a:shade val="67500"/>
                    <a:satMod val="115000"/>
                  </a:srgbClr>
                </a:gs>
                <a:gs pos="100000">
                  <a:srgbClr val="CC99FF">
                    <a:shade val="100000"/>
                    <a:satMod val="115000"/>
                  </a:srgbClr>
                </a:gs>
              </a:gsLst>
              <a:lin ang="16200000" scaled="1"/>
              <a:tileRect/>
            </a:gra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文字方塊 45"/>
            <p:cNvSpPr txBox="1"/>
            <p:nvPr/>
          </p:nvSpPr>
          <p:spPr>
            <a:xfrm>
              <a:off x="1401066" y="4224394"/>
              <a:ext cx="1750800" cy="830997"/>
            </a:xfrm>
            <a:prstGeom prst="rect">
              <a:avLst/>
            </a:prstGeom>
            <a:noFill/>
          </p:spPr>
          <p:txBody>
            <a:bodyPr wrap="none" rtlCol="0">
              <a:spAutoFit/>
            </a:bodyPr>
            <a:lstStyle/>
            <a:p>
              <a:pPr algn="ctr"/>
              <a:r>
                <a:rPr lang="zh-TW" altLang="en-US" sz="2400" dirty="0" smtClean="0">
                  <a:latin typeface="微軟正黑體" panose="020B0604030504040204" pitchFamily="34" charset="-120"/>
                  <a:ea typeface="微軟正黑體" panose="020B0604030504040204" pitchFamily="34" charset="-120"/>
                </a:rPr>
                <a:t>四層</a:t>
              </a:r>
              <a:r>
                <a:rPr lang="zh-TW" altLang="en-US" sz="2400" dirty="0">
                  <a:latin typeface="微軟正黑體" panose="020B0604030504040204" pitchFamily="34" charset="-120"/>
                  <a:ea typeface="微軟正黑體" panose="020B0604030504040204" pitchFamily="34" charset="-120"/>
                </a:rPr>
                <a:t>藍</a:t>
              </a:r>
              <a:r>
                <a:rPr lang="zh-TW" altLang="en-US" sz="2400" dirty="0" smtClean="0">
                  <a:latin typeface="微軟正黑體" panose="020B0604030504040204" pitchFamily="34" charset="-120"/>
                  <a:ea typeface="微軟正黑體" panose="020B0604030504040204" pitchFamily="34" charset="-120"/>
                </a:rPr>
                <a:t>光</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zh-TW" altLang="en-US" sz="2400" dirty="0" smtClean="0">
                  <a:latin typeface="微軟正黑體" panose="020B0604030504040204" pitchFamily="34" charset="-120"/>
                  <a:ea typeface="微軟正黑體" panose="020B0604030504040204" pitchFamily="34" charset="-120"/>
                </a:rPr>
                <a:t>光碟</a:t>
              </a:r>
              <a:r>
                <a:rPr lang="en-US" altLang="zh-TW" sz="2400" dirty="0" smtClean="0">
                  <a:latin typeface="微軟正黑體" panose="020B0604030504040204" pitchFamily="34" charset="-120"/>
                  <a:ea typeface="微軟正黑體" panose="020B0604030504040204" pitchFamily="34" charset="-120"/>
                </a:rPr>
                <a:t>128GB</a:t>
              </a:r>
              <a:endParaRPr lang="zh-TW" altLang="en-US" sz="2400" dirty="0">
                <a:latin typeface="微軟正黑體" panose="020B0604030504040204" pitchFamily="34" charset="-120"/>
                <a:ea typeface="微軟正黑體" panose="020B0604030504040204" pitchFamily="34" charset="-120"/>
              </a:endParaRPr>
            </a:p>
          </p:txBody>
        </p:sp>
      </p:grpSp>
      <p:pic>
        <p:nvPicPr>
          <p:cNvPr id="1030" name="Picture 6" descr="CDlogo.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690" y="2382029"/>
            <a:ext cx="850918" cy="4197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VD logo.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9711" y="260648"/>
            <a:ext cx="1220161" cy="6222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lu-ray Disc.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1313" y="1834374"/>
            <a:ext cx="1282452" cy="691099"/>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idx="12"/>
          </p:nvPr>
        </p:nvSpPr>
        <p:spPr/>
        <p:txBody>
          <a:bodyPr/>
          <a:lstStyle/>
          <a:p>
            <a:fld id="{53A9CAB1-CB19-40E1-9437-CC3CAE0B80F4}" type="slidenum">
              <a:rPr lang="zh-TW" altLang="en-US" smtClean="0"/>
              <a:t>19</a:t>
            </a:fld>
            <a:endParaRPr lang="zh-TW" altLang="en-US" dirty="0"/>
          </a:p>
        </p:txBody>
      </p:sp>
    </p:spTree>
    <p:extLst>
      <p:ext uri="{BB962C8B-B14F-4D97-AF65-F5344CB8AC3E}">
        <p14:creationId xmlns:p14="http://schemas.microsoft.com/office/powerpoint/2010/main" val="363603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032"/>
                                        </p:tgtEl>
                                        <p:attrNameLst>
                                          <p:attrName>style.visibility</p:attrName>
                                        </p:attrNameLst>
                                      </p:cBhvr>
                                      <p:to>
                                        <p:strVal val="visible"/>
                                      </p:to>
                                    </p:set>
                                    <p:animEffect transition="in" filter="fade">
                                      <p:cBhvr>
                                        <p:cTn id="18" dur="500"/>
                                        <p:tgtEl>
                                          <p:spTgt spid="1032"/>
                                        </p:tgtEl>
                                      </p:cBhvr>
                                    </p:animEffect>
                                  </p:childTnLst>
                                </p:cTn>
                              </p:par>
                              <p:par>
                                <p:cTn id="19" presetID="10"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1034"/>
                                        </p:tgtEl>
                                        <p:attrNameLst>
                                          <p:attrName>style.visibility</p:attrName>
                                        </p:attrNameLst>
                                      </p:cBhvr>
                                      <p:to>
                                        <p:strVal val="visible"/>
                                      </p:to>
                                    </p:set>
                                    <p:animEffect transition="in" filter="fade">
                                      <p:cBhvr>
                                        <p:cTn id="33" dur="500"/>
                                        <p:tgtEl>
                                          <p:spTgt spid="1034"/>
                                        </p:tgtEl>
                                      </p:cBhvr>
                                    </p:animEffect>
                                  </p:childTnLst>
                                </p:cTn>
                              </p:par>
                              <p:par>
                                <p:cTn id="34" presetID="10" presetClass="entr" presetSubtype="0"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500"/>
                                        <p:tgtEl>
                                          <p:spTgt spid="44"/>
                                        </p:tgtEl>
                                      </p:cBhvr>
                                    </p:animEffec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500"/>
                                        <p:tgtEl>
                                          <p:spTgt spid="45"/>
                                        </p:tgtEl>
                                      </p:cBhvr>
                                    </p:animEffect>
                                  </p:childTnLst>
                                </p:cTn>
                              </p:par>
                            </p:childTnLst>
                          </p:cTn>
                        </p:par>
                        <p:par>
                          <p:cTn id="45" fill="hold">
                            <p:stCondLst>
                              <p:cond delay="4000"/>
                            </p:stCondLst>
                            <p:childTnLst>
                              <p:par>
                                <p:cTn id="46" presetID="10" presetClass="entr" presetSubtype="0" fill="hold" nodeType="after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fade">
                                      <p:cBhvr>
                                        <p:cTn id="4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03848" y="2564904"/>
            <a:ext cx="5482951" cy="1143000"/>
          </a:xfrm>
        </p:spPr>
        <p:txBody>
          <a:bodyPr/>
          <a:lstStyle/>
          <a:p>
            <a:r>
              <a:rPr lang="zh-TW" altLang="en-US" sz="3200" b="1" dirty="0" smtClean="0"/>
              <a:t>國家實驗研究院</a:t>
            </a:r>
            <a:r>
              <a:rPr lang="en-US" altLang="zh-TW" sz="3200" b="1" dirty="0" smtClean="0"/>
              <a:t/>
            </a:r>
            <a:br>
              <a:rPr lang="en-US" altLang="zh-TW" sz="3200" b="1" dirty="0" smtClean="0"/>
            </a:br>
            <a:r>
              <a:rPr lang="zh-TW" altLang="en-US" sz="3200" b="1" dirty="0" smtClean="0"/>
              <a:t>國家</a:t>
            </a:r>
            <a:r>
              <a:rPr lang="zh-TW" altLang="en-US" sz="3200" b="1" dirty="0"/>
              <a:t>高速網路與計算</a:t>
            </a:r>
            <a:r>
              <a:rPr lang="zh-TW" altLang="en-US" sz="3200" b="1" dirty="0" smtClean="0"/>
              <a:t>中心簡介</a:t>
            </a:r>
            <a:endParaRPr lang="zh-TW" altLang="en-US" sz="3200" b="1" dirty="0"/>
          </a:p>
        </p:txBody>
      </p:sp>
      <p:sp>
        <p:nvSpPr>
          <p:cNvPr id="4" name="投影片編號版面配置區 3"/>
          <p:cNvSpPr>
            <a:spLocks noGrp="1"/>
          </p:cNvSpPr>
          <p:nvPr>
            <p:ph type="sldNum" idx="12"/>
          </p:nvPr>
        </p:nvSpPr>
        <p:spPr/>
        <p:txBody>
          <a:bodyPr/>
          <a:lstStyle/>
          <a:p>
            <a:fld id="{F205C8AC-56C6-415C-A2D8-A246FF899318}" type="slidenum">
              <a:rPr lang="zh-TW" altLang="en-US" smtClean="0"/>
              <a:t>2</a:t>
            </a:fld>
            <a:endParaRPr lang="zh-TW" altLang="en-US" dirty="0"/>
          </a:p>
        </p:txBody>
      </p:sp>
    </p:spTree>
    <p:extLst>
      <p:ext uri="{BB962C8B-B14F-4D97-AF65-F5344CB8AC3E}">
        <p14:creationId xmlns:p14="http://schemas.microsoft.com/office/powerpoint/2010/main" val="3718242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群組 25"/>
          <p:cNvGrpSpPr/>
          <p:nvPr/>
        </p:nvGrpSpPr>
        <p:grpSpPr>
          <a:xfrm>
            <a:off x="674087" y="1575808"/>
            <a:ext cx="7470000" cy="4949829"/>
            <a:chOff x="674087" y="1575808"/>
            <a:chExt cx="7470000" cy="4949829"/>
          </a:xfrm>
        </p:grpSpPr>
        <p:sp>
          <p:nvSpPr>
            <p:cNvPr id="8" name="圓角矩形 7"/>
            <p:cNvSpPr/>
            <p:nvPr/>
          </p:nvSpPr>
          <p:spPr>
            <a:xfrm>
              <a:off x="1232087" y="1575808"/>
              <a:ext cx="6912000" cy="3888000"/>
            </a:xfrm>
            <a:prstGeom prst="roundRect">
              <a:avLst>
                <a:gd name="adj" fmla="val 0"/>
              </a:avLst>
            </a:prstGeom>
            <a:gradFill flip="none" rotWithShape="1">
              <a:gsLst>
                <a:gs pos="0">
                  <a:srgbClr val="00CC99">
                    <a:tint val="66000"/>
                    <a:satMod val="160000"/>
                  </a:srgbClr>
                </a:gs>
                <a:gs pos="50000">
                  <a:srgbClr val="00CC99">
                    <a:tint val="44500"/>
                    <a:satMod val="160000"/>
                  </a:srgbClr>
                </a:gs>
                <a:gs pos="100000">
                  <a:srgbClr val="00CC99">
                    <a:tint val="23500"/>
                    <a:satMod val="160000"/>
                  </a:srgbClr>
                </a:gs>
              </a:gsLst>
              <a:lin ang="5400000" scaled="1"/>
              <a:tileRect/>
            </a:gradFill>
            <a:ln w="28575">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9" name="矩形 18"/>
            <p:cNvSpPr/>
            <p:nvPr/>
          </p:nvSpPr>
          <p:spPr>
            <a:xfrm>
              <a:off x="674087" y="5879306"/>
              <a:ext cx="2286000" cy="646331"/>
            </a:xfrm>
            <a:prstGeom prst="rect">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5400000" scaled="1"/>
              <a:tileRect/>
            </a:gradFill>
            <a:ln>
              <a:solidFill>
                <a:schemeClr val="tx1"/>
              </a:solidFill>
            </a:ln>
          </p:spPr>
          <p:txBody>
            <a:bodyPr wrap="square" rtlCol="0">
              <a:spAutoFit/>
            </a:bodyPr>
            <a:lstStyle/>
            <a:p>
              <a:pPr algn="ctr"/>
              <a:r>
                <a:rPr lang="en-US" altLang="zh-TW" dirty="0">
                  <a:solidFill>
                    <a:schemeClr val="bg1"/>
                  </a:solidFill>
                  <a:latin typeface="微軟正黑體" panose="020B0604030504040204" pitchFamily="34" charset="-120"/>
                  <a:ea typeface="微軟正黑體" panose="020B0604030504040204" pitchFamily="34" charset="-120"/>
                </a:rPr>
                <a:t>4K</a:t>
              </a:r>
              <a:r>
                <a:rPr lang="zh-TW" altLang="en-US" dirty="0">
                  <a:solidFill>
                    <a:schemeClr val="bg1"/>
                  </a:solidFill>
                  <a:latin typeface="微軟正黑體" panose="020B0604030504040204" pitchFamily="34" charset="-120"/>
                  <a:ea typeface="微軟正黑體" panose="020B0604030504040204" pitchFamily="34" charset="-120"/>
                </a:rPr>
                <a:t>視訊</a:t>
              </a:r>
              <a:endParaRPr lang="en-US" altLang="zh-TW" dirty="0">
                <a:solidFill>
                  <a:schemeClr val="bg1"/>
                </a:solidFill>
                <a:latin typeface="微軟正黑體" panose="020B0604030504040204" pitchFamily="34" charset="-120"/>
                <a:ea typeface="微軟正黑體" panose="020B0604030504040204" pitchFamily="34" charset="-120"/>
              </a:endParaRPr>
            </a:p>
            <a:p>
              <a:pPr algn="ctr"/>
              <a:r>
                <a:rPr lang="en-US" altLang="zh-TW" dirty="0">
                  <a:solidFill>
                    <a:schemeClr val="bg1"/>
                  </a:solidFill>
                  <a:latin typeface="微軟正黑體" panose="020B0604030504040204" pitchFamily="34" charset="-120"/>
                  <a:ea typeface="微軟正黑體" panose="020B0604030504040204" pitchFamily="34" charset="-120"/>
                </a:rPr>
                <a:t>3840×2160</a:t>
              </a:r>
              <a:r>
                <a:rPr lang="zh-TW" altLang="en-US" dirty="0">
                  <a:solidFill>
                    <a:schemeClr val="bg1"/>
                  </a:solidFill>
                  <a:latin typeface="微軟正黑體" panose="020B0604030504040204" pitchFamily="34" charset="-120"/>
                  <a:ea typeface="微軟正黑體" panose="020B0604030504040204" pitchFamily="34" charset="-120"/>
                </a:rPr>
                <a:t>像素</a:t>
              </a:r>
            </a:p>
          </p:txBody>
        </p:sp>
        <p:cxnSp>
          <p:nvCxnSpPr>
            <p:cNvPr id="20" name="直線單箭頭接點 19"/>
            <p:cNvCxnSpPr>
              <a:stCxn id="19" idx="3"/>
              <a:endCxn id="8" idx="2"/>
            </p:cNvCxnSpPr>
            <p:nvPr/>
          </p:nvCxnSpPr>
          <p:spPr>
            <a:xfrm flipV="1">
              <a:off x="2960087" y="5463808"/>
              <a:ext cx="1728000" cy="738664"/>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grpSp>
      <p:sp>
        <p:nvSpPr>
          <p:cNvPr id="2" name="標題 1"/>
          <p:cNvSpPr>
            <a:spLocks noGrp="1"/>
          </p:cNvSpPr>
          <p:nvPr>
            <p:ph type="title"/>
          </p:nvPr>
        </p:nvSpPr>
        <p:spPr/>
        <p:txBody>
          <a:bodyPr/>
          <a:lstStyle/>
          <a:p>
            <a:r>
              <a:rPr lang="zh-TW" altLang="en-US" dirty="0"/>
              <a:t>愈來愈大的</a:t>
            </a:r>
            <a:r>
              <a:rPr lang="zh-TW" altLang="en-US" dirty="0" smtClean="0"/>
              <a:t>視訊</a:t>
            </a:r>
            <a:endParaRPr lang="zh-TW" altLang="en-US" dirty="0"/>
          </a:p>
        </p:txBody>
      </p:sp>
      <p:sp>
        <p:nvSpPr>
          <p:cNvPr id="3" name="投影片編號版面配置區 2"/>
          <p:cNvSpPr>
            <a:spLocks noGrp="1"/>
          </p:cNvSpPr>
          <p:nvPr>
            <p:ph type="sldNum" sz="quarter" idx="12"/>
          </p:nvPr>
        </p:nvSpPr>
        <p:spPr>
          <a:ln>
            <a:noFill/>
          </a:ln>
          <a:effectLst>
            <a:outerShdw blurRad="50800" dist="38100" dir="2700000" algn="tl" rotWithShape="0">
              <a:prstClr val="black">
                <a:alpha val="40000"/>
              </a:prstClr>
            </a:outerShdw>
          </a:effectLst>
        </p:spPr>
        <p:txBody>
          <a:bodyPr/>
          <a:lstStyle/>
          <a:p>
            <a:fld id="{097E89BA-FE0E-45BF-B169-3D66554D97DF}" type="slidenum">
              <a:rPr lang="zh-TW" altLang="en-US" smtClean="0">
                <a:solidFill>
                  <a:schemeClr val="tx1"/>
                </a:solidFill>
              </a:rPr>
              <a:t>20</a:t>
            </a:fld>
            <a:endParaRPr lang="zh-TW" altLang="en-US">
              <a:solidFill>
                <a:schemeClr val="tx1"/>
              </a:solidFill>
            </a:endParaRPr>
          </a:p>
        </p:txBody>
      </p:sp>
      <p:grpSp>
        <p:nvGrpSpPr>
          <p:cNvPr id="25" name="群組 24"/>
          <p:cNvGrpSpPr/>
          <p:nvPr/>
        </p:nvGrpSpPr>
        <p:grpSpPr>
          <a:xfrm>
            <a:off x="2960087" y="2507766"/>
            <a:ext cx="5475659" cy="3694706"/>
            <a:chOff x="2960087" y="2507766"/>
            <a:chExt cx="5475659" cy="3694706"/>
          </a:xfrm>
        </p:grpSpPr>
        <p:sp>
          <p:nvSpPr>
            <p:cNvPr id="7" name="圓角矩形 6"/>
            <p:cNvSpPr/>
            <p:nvPr/>
          </p:nvSpPr>
          <p:spPr>
            <a:xfrm>
              <a:off x="2960087" y="2507766"/>
              <a:ext cx="3456000" cy="1944000"/>
            </a:xfrm>
            <a:prstGeom prst="roundRect">
              <a:avLst>
                <a:gd name="adj" fmla="val 0"/>
              </a:avLst>
            </a:prstGeom>
            <a:gradFill flip="none" rotWithShape="1">
              <a:gsLst>
                <a:gs pos="0">
                  <a:srgbClr val="558ED5">
                    <a:tint val="66000"/>
                    <a:satMod val="160000"/>
                  </a:srgbClr>
                </a:gs>
                <a:gs pos="50000">
                  <a:srgbClr val="558ED5">
                    <a:tint val="44500"/>
                    <a:satMod val="160000"/>
                  </a:srgbClr>
                </a:gs>
                <a:gs pos="100000">
                  <a:srgbClr val="558ED5">
                    <a:tint val="23500"/>
                    <a:satMod val="160000"/>
                  </a:srgbClr>
                </a:gs>
              </a:gsLst>
              <a:lin ang="5400000" scaled="1"/>
              <a:tileRect/>
            </a:grad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5" name="矩形 14"/>
            <p:cNvSpPr/>
            <p:nvPr/>
          </p:nvSpPr>
          <p:spPr>
            <a:xfrm>
              <a:off x="6156176" y="4725144"/>
              <a:ext cx="2279570" cy="1477328"/>
            </a:xfrm>
            <a:prstGeom prst="rect">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5400000" scaled="1"/>
              <a:tileRect/>
            </a:gradFill>
            <a:ln>
              <a:solidFill>
                <a:schemeClr val="tx1"/>
              </a:solidFill>
            </a:ln>
          </p:spPr>
          <p:txBody>
            <a:bodyPr wrap="square" rtlCol="0">
              <a:spAutoFit/>
            </a:bodyPr>
            <a:lstStyle/>
            <a:p>
              <a:pPr algn="ctr"/>
              <a:r>
                <a:rPr lang="en-US" altLang="zh-TW" dirty="0">
                  <a:solidFill>
                    <a:schemeClr val="bg1"/>
                  </a:solidFill>
                  <a:latin typeface="微軟正黑體" panose="020B0604030504040204" pitchFamily="34" charset="-120"/>
                  <a:ea typeface="微軟正黑體" panose="020B0604030504040204" pitchFamily="34" charset="-120"/>
                </a:rPr>
                <a:t>Full HD</a:t>
              </a:r>
            </a:p>
            <a:p>
              <a:pPr algn="ctr"/>
              <a:r>
                <a:rPr lang="zh-TW" altLang="en-US" dirty="0">
                  <a:solidFill>
                    <a:schemeClr val="bg1"/>
                  </a:solidFill>
                  <a:latin typeface="微軟正黑體" panose="020B0604030504040204" pitchFamily="34" charset="-120"/>
                  <a:ea typeface="微軟正黑體" panose="020B0604030504040204" pitchFamily="34" charset="-120"/>
                </a:rPr>
                <a:t>數位無線</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smtClean="0">
                  <a:solidFill>
                    <a:schemeClr val="bg1"/>
                  </a:solidFill>
                  <a:latin typeface="微軟正黑體" panose="020B0604030504040204" pitchFamily="34" charset="-120"/>
                  <a:ea typeface="微軟正黑體" panose="020B0604030504040204" pitchFamily="34" charset="-120"/>
                </a:rPr>
                <a:t>有線</a:t>
              </a:r>
              <a:r>
                <a:rPr lang="en-US" altLang="zh-TW" dirty="0" smtClean="0">
                  <a:solidFill>
                    <a:schemeClr val="bg1"/>
                  </a:solidFill>
                  <a:latin typeface="微軟正黑體" panose="020B0604030504040204" pitchFamily="34" charset="-120"/>
                  <a:ea typeface="微軟正黑體" panose="020B0604030504040204" pitchFamily="34" charset="-120"/>
                </a:rPr>
                <a:t/>
              </a:r>
              <a:br>
                <a:rPr lang="en-US" altLang="zh-TW" dirty="0" smtClean="0">
                  <a:solidFill>
                    <a:schemeClr val="bg1"/>
                  </a:solidFill>
                  <a:latin typeface="微軟正黑體" panose="020B0604030504040204" pitchFamily="34" charset="-120"/>
                  <a:ea typeface="微軟正黑體" panose="020B0604030504040204" pitchFamily="34" charset="-120"/>
                </a:rPr>
              </a:br>
              <a:r>
                <a:rPr lang="zh-TW" altLang="en-US" dirty="0" smtClean="0">
                  <a:solidFill>
                    <a:schemeClr val="bg1"/>
                  </a:solidFill>
                  <a:latin typeface="微軟正黑體" panose="020B0604030504040204" pitchFamily="34" charset="-120"/>
                  <a:ea typeface="微軟正黑體" panose="020B0604030504040204" pitchFamily="34" charset="-120"/>
                </a:rPr>
                <a:t>高</a:t>
              </a:r>
              <a:r>
                <a:rPr lang="zh-TW" altLang="en-US" dirty="0">
                  <a:solidFill>
                    <a:schemeClr val="bg1"/>
                  </a:solidFill>
                  <a:latin typeface="微軟正黑體" panose="020B0604030504040204" pitchFamily="34" charset="-120"/>
                  <a:ea typeface="微軟正黑體" panose="020B0604030504040204" pitchFamily="34" charset="-120"/>
                </a:rPr>
                <a:t>畫質頻道</a:t>
              </a:r>
              <a:r>
                <a:rPr lang="en-US" altLang="zh-TW" dirty="0">
                  <a:solidFill>
                    <a:schemeClr val="bg1"/>
                  </a:solidFill>
                  <a:latin typeface="微軟正黑體" panose="020B0604030504040204" pitchFamily="34" charset="-120"/>
                  <a:ea typeface="微軟正黑體" panose="020B0604030504040204" pitchFamily="34" charset="-120"/>
                </a:rPr>
                <a:t/>
              </a:r>
              <a:br>
                <a:rPr lang="en-US" altLang="zh-TW" dirty="0">
                  <a:solidFill>
                    <a:schemeClr val="bg1"/>
                  </a:solidFill>
                  <a:latin typeface="微軟正黑體" panose="020B0604030504040204" pitchFamily="34" charset="-120"/>
                  <a:ea typeface="微軟正黑體" panose="020B0604030504040204" pitchFamily="34" charset="-120"/>
                </a:rPr>
              </a:br>
              <a:r>
                <a:rPr lang="zh-TW" altLang="en-US" dirty="0">
                  <a:solidFill>
                    <a:schemeClr val="bg1"/>
                  </a:solidFill>
                  <a:latin typeface="微軟正黑體" panose="020B0604030504040204" pitchFamily="34" charset="-120"/>
                  <a:ea typeface="微軟正黑體" panose="020B0604030504040204" pitchFamily="34" charset="-120"/>
                </a:rPr>
                <a:t>藍光光碟</a:t>
              </a:r>
              <a:r>
                <a:rPr lang="en-US" altLang="zh-TW" dirty="0">
                  <a:solidFill>
                    <a:schemeClr val="bg1"/>
                  </a:solidFill>
                  <a:latin typeface="微軟正黑體" panose="020B0604030504040204" pitchFamily="34" charset="-120"/>
                  <a:ea typeface="微軟正黑體" panose="020B0604030504040204" pitchFamily="34" charset="-120"/>
                </a:rPr>
                <a:t/>
              </a:r>
              <a:br>
                <a:rPr lang="en-US" altLang="zh-TW" dirty="0">
                  <a:solidFill>
                    <a:schemeClr val="bg1"/>
                  </a:solidFill>
                  <a:latin typeface="微軟正黑體" panose="020B0604030504040204" pitchFamily="34" charset="-120"/>
                  <a:ea typeface="微軟正黑體" panose="020B0604030504040204" pitchFamily="34" charset="-120"/>
                </a:rPr>
              </a:br>
              <a:r>
                <a:rPr lang="en-US" altLang="zh-TW" dirty="0">
                  <a:solidFill>
                    <a:schemeClr val="bg1"/>
                  </a:solidFill>
                  <a:latin typeface="微軟正黑體" panose="020B0604030504040204" pitchFamily="34" charset="-120"/>
                  <a:ea typeface="微軟正黑體" panose="020B0604030504040204" pitchFamily="34" charset="-120"/>
                </a:rPr>
                <a:t>1920×1080</a:t>
              </a:r>
              <a:r>
                <a:rPr lang="zh-TW" altLang="en-US" dirty="0">
                  <a:solidFill>
                    <a:schemeClr val="bg1"/>
                  </a:solidFill>
                  <a:latin typeface="微軟正黑體" panose="020B0604030504040204" pitchFamily="34" charset="-120"/>
                  <a:ea typeface="微軟正黑體" panose="020B0604030504040204" pitchFamily="34" charset="-120"/>
                </a:rPr>
                <a:t>像素</a:t>
              </a:r>
            </a:p>
          </p:txBody>
        </p:sp>
        <p:cxnSp>
          <p:nvCxnSpPr>
            <p:cNvPr id="16" name="直線單箭頭接點 15"/>
            <p:cNvCxnSpPr>
              <a:stCxn id="15" idx="0"/>
              <a:endCxn id="7" idx="3"/>
            </p:cNvCxnSpPr>
            <p:nvPr/>
          </p:nvCxnSpPr>
          <p:spPr>
            <a:xfrm flipH="1" flipV="1">
              <a:off x="6416087" y="3479766"/>
              <a:ext cx="879874" cy="1245378"/>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grpSp>
      <p:grpSp>
        <p:nvGrpSpPr>
          <p:cNvPr id="24" name="群組 23"/>
          <p:cNvGrpSpPr/>
          <p:nvPr/>
        </p:nvGrpSpPr>
        <p:grpSpPr>
          <a:xfrm>
            <a:off x="4011193" y="2449309"/>
            <a:ext cx="3068613" cy="1462457"/>
            <a:chOff x="4011193" y="2449309"/>
            <a:chExt cx="3068613" cy="1462457"/>
          </a:xfrm>
        </p:grpSpPr>
        <p:sp>
          <p:nvSpPr>
            <p:cNvPr id="6" name="圓角矩形 5"/>
            <p:cNvSpPr/>
            <p:nvPr/>
          </p:nvSpPr>
          <p:spPr>
            <a:xfrm>
              <a:off x="4011193" y="3047766"/>
              <a:ext cx="1296000" cy="864000"/>
            </a:xfrm>
            <a:prstGeom prst="roundRect">
              <a:avLst>
                <a:gd name="adj" fmla="val 0"/>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1" name="矩形 10"/>
            <p:cNvSpPr/>
            <p:nvPr/>
          </p:nvSpPr>
          <p:spPr>
            <a:xfrm>
              <a:off x="5652120" y="2449309"/>
              <a:ext cx="1427686" cy="923330"/>
            </a:xfrm>
            <a:prstGeom prst="rect">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5400000" scaled="1"/>
              <a:tileRect/>
            </a:gradFill>
            <a:ln>
              <a:solidFill>
                <a:schemeClr val="tx1"/>
              </a:solidFill>
            </a:ln>
          </p:spPr>
          <p:txBody>
            <a:bodyPr wrap="square" rtlCol="0">
              <a:spAutoFit/>
            </a:bodyPr>
            <a:lstStyle/>
            <a:p>
              <a:pPr algn="ctr"/>
              <a:r>
                <a:rPr lang="en-US" altLang="zh-TW" dirty="0">
                  <a:solidFill>
                    <a:schemeClr val="bg1"/>
                  </a:solidFill>
                  <a:latin typeface="微軟正黑體" panose="020B0604030504040204" pitchFamily="34" charset="-120"/>
                  <a:ea typeface="微軟正黑體" panose="020B0604030504040204" pitchFamily="34" charset="-120"/>
                </a:rPr>
                <a:t>DVD</a:t>
              </a:r>
            </a:p>
            <a:p>
              <a:pPr algn="ctr"/>
              <a:r>
                <a:rPr lang="en-US" altLang="zh-TW" dirty="0">
                  <a:solidFill>
                    <a:schemeClr val="bg1"/>
                  </a:solidFill>
                  <a:latin typeface="微軟正黑體" panose="020B0604030504040204" pitchFamily="34" charset="-120"/>
                  <a:ea typeface="微軟正黑體" panose="020B0604030504040204" pitchFamily="34" charset="-120"/>
                </a:rPr>
                <a:t>640×480</a:t>
              </a:r>
            </a:p>
            <a:p>
              <a:pPr algn="ctr"/>
              <a:r>
                <a:rPr lang="zh-TW" altLang="en-US" dirty="0">
                  <a:solidFill>
                    <a:schemeClr val="bg1"/>
                  </a:solidFill>
                  <a:latin typeface="微軟正黑體" panose="020B0604030504040204" pitchFamily="34" charset="-120"/>
                  <a:ea typeface="微軟正黑體" panose="020B0604030504040204" pitchFamily="34" charset="-120"/>
                </a:rPr>
                <a:t>像素</a:t>
              </a:r>
            </a:p>
          </p:txBody>
        </p:sp>
        <p:cxnSp>
          <p:nvCxnSpPr>
            <p:cNvPr id="13" name="直線單箭頭接點 12"/>
            <p:cNvCxnSpPr>
              <a:stCxn id="11" idx="1"/>
            </p:cNvCxnSpPr>
            <p:nvPr/>
          </p:nvCxnSpPr>
          <p:spPr>
            <a:xfrm flipH="1">
              <a:off x="5347654" y="2833872"/>
              <a:ext cx="304466" cy="569228"/>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群組 22"/>
          <p:cNvGrpSpPr/>
          <p:nvPr/>
        </p:nvGrpSpPr>
        <p:grpSpPr>
          <a:xfrm>
            <a:off x="4342393" y="1944754"/>
            <a:ext cx="2262299" cy="1705680"/>
            <a:chOff x="4342393" y="1944754"/>
            <a:chExt cx="2262299" cy="1705680"/>
          </a:xfrm>
        </p:grpSpPr>
        <p:sp>
          <p:nvSpPr>
            <p:cNvPr id="4" name="文字方塊 3"/>
            <p:cNvSpPr txBox="1"/>
            <p:nvPr/>
          </p:nvSpPr>
          <p:spPr>
            <a:xfrm>
              <a:off x="4990147" y="1944754"/>
              <a:ext cx="1614545" cy="369332"/>
            </a:xfrm>
            <a:prstGeom prst="rect">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5400000" scaled="1"/>
              <a:tileRect/>
            </a:gradFill>
            <a:ln>
              <a:solidFill>
                <a:schemeClr val="tx1"/>
              </a:solidFill>
            </a:ln>
          </p:spPr>
          <p:txBody>
            <a:bodyPr wrap="none" rtlCol="0">
              <a:spAutoFit/>
            </a:bodyPr>
            <a:lstStyle/>
            <a:p>
              <a:r>
                <a:rPr lang="en-US" altLang="zh-TW" dirty="0" smtClean="0">
                  <a:solidFill>
                    <a:schemeClr val="bg1"/>
                  </a:solidFill>
                  <a:latin typeface="微軟正黑體" panose="020B0604030504040204" pitchFamily="34" charset="-120"/>
                  <a:ea typeface="微軟正黑體" panose="020B0604030504040204" pitchFamily="34" charset="-120"/>
                </a:rPr>
                <a:t>320×240</a:t>
              </a:r>
              <a:r>
                <a:rPr lang="zh-TW" altLang="en-US" dirty="0" smtClean="0">
                  <a:solidFill>
                    <a:schemeClr val="bg1"/>
                  </a:solidFill>
                  <a:latin typeface="微軟正黑體" panose="020B0604030504040204" pitchFamily="34" charset="-120"/>
                  <a:ea typeface="微軟正黑體" panose="020B0604030504040204" pitchFamily="34" charset="-120"/>
                </a:rPr>
                <a:t>像素</a:t>
              </a: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5" name="圓角矩形 4"/>
            <p:cNvSpPr/>
            <p:nvPr/>
          </p:nvSpPr>
          <p:spPr>
            <a:xfrm>
              <a:off x="4342393" y="3218434"/>
              <a:ext cx="633600" cy="432000"/>
            </a:xfrm>
            <a:prstGeom prst="roundRect">
              <a:avLst>
                <a:gd name="adj" fmla="val 0"/>
              </a:avLst>
            </a:prstGeom>
            <a:gradFill flip="none" rotWithShape="1">
              <a:gsLst>
                <a:gs pos="0">
                  <a:srgbClr val="D7000F">
                    <a:tint val="66000"/>
                    <a:satMod val="160000"/>
                  </a:srgbClr>
                </a:gs>
                <a:gs pos="50000">
                  <a:srgbClr val="D7000F">
                    <a:tint val="44500"/>
                    <a:satMod val="160000"/>
                  </a:srgbClr>
                </a:gs>
                <a:gs pos="100000">
                  <a:srgbClr val="D7000F">
                    <a:tint val="23500"/>
                    <a:satMod val="160000"/>
                  </a:srgbClr>
                </a:gs>
              </a:gsLst>
              <a:lin ang="5400000" scaled="1"/>
              <a:tileRect/>
            </a:grad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rPr>
                <a:t>VCD</a:t>
              </a:r>
              <a:endParaRPr lang="zh-TW" altLang="en-US" b="1" dirty="0">
                <a:solidFill>
                  <a:schemeClr val="tx1"/>
                </a:solidFill>
              </a:endParaRPr>
            </a:p>
          </p:txBody>
        </p:sp>
        <p:cxnSp>
          <p:nvCxnSpPr>
            <p:cNvPr id="10" name="直線單箭頭接點 9"/>
            <p:cNvCxnSpPr>
              <a:stCxn id="4" idx="1"/>
            </p:cNvCxnSpPr>
            <p:nvPr/>
          </p:nvCxnSpPr>
          <p:spPr>
            <a:xfrm flipH="1">
              <a:off x="4688087" y="2129420"/>
              <a:ext cx="302060" cy="1089014"/>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1212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699792" y="3068960"/>
            <a:ext cx="6444208" cy="1143000"/>
          </a:xfrm>
        </p:spPr>
        <p:txBody>
          <a:bodyPr/>
          <a:lstStyle/>
          <a:p>
            <a:r>
              <a:rPr lang="zh-TW" altLang="en-US" b="1" dirty="0" smtClean="0"/>
              <a:t>物聯網、萬物連網</a:t>
            </a:r>
            <a:r>
              <a:rPr lang="zh-TW" altLang="en-US" b="1" dirty="0" smtClean="0"/>
              <a:t>、</a:t>
            </a:r>
            <a:r>
              <a:rPr lang="zh-TW" altLang="en-US" b="1" dirty="0"/>
              <a:t>智慧</a:t>
            </a:r>
            <a:r>
              <a:rPr lang="zh-TW" altLang="en-US" b="1" dirty="0" smtClean="0"/>
              <a:t>地球</a:t>
            </a:r>
            <a:endParaRPr lang="zh-TW" altLang="en-US" b="1" dirty="0"/>
          </a:p>
        </p:txBody>
      </p:sp>
      <p:sp>
        <p:nvSpPr>
          <p:cNvPr id="3" name="投影片編號版面配置區 2"/>
          <p:cNvSpPr>
            <a:spLocks noGrp="1"/>
          </p:cNvSpPr>
          <p:nvPr>
            <p:ph type="sldNum" idx="12"/>
          </p:nvPr>
        </p:nvSpPr>
        <p:spPr/>
        <p:txBody>
          <a:bodyPr/>
          <a:lstStyle/>
          <a:p>
            <a:fld id="{E0632EF3-8506-442F-BF61-82F1D1655F19}" type="slidenum">
              <a:rPr lang="zh-TW" altLang="en-US" smtClean="0"/>
              <a:t>21</a:t>
            </a:fld>
            <a:endParaRPr lang="zh-TW" altLang="en-US" dirty="0"/>
          </a:p>
        </p:txBody>
      </p:sp>
    </p:spTree>
    <p:extLst>
      <p:ext uri="{BB962C8B-B14F-4D97-AF65-F5344CB8AC3E}">
        <p14:creationId xmlns:p14="http://schemas.microsoft.com/office/powerpoint/2010/main" val="20941308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資通科技</a:t>
            </a:r>
            <a:r>
              <a:rPr lang="en-US" altLang="zh-TW" dirty="0" smtClean="0"/>
              <a:t>15</a:t>
            </a:r>
            <a:r>
              <a:rPr lang="zh-TW" altLang="en-US" dirty="0" smtClean="0"/>
              <a:t>年週期定律</a:t>
            </a:r>
            <a:endParaRPr lang="zh-TW" altLang="en-US" dirty="0"/>
          </a:p>
        </p:txBody>
      </p:sp>
      <p:sp>
        <p:nvSpPr>
          <p:cNvPr id="3" name="投影片編號版面配置區 2"/>
          <p:cNvSpPr>
            <a:spLocks noGrp="1"/>
          </p:cNvSpPr>
          <p:nvPr>
            <p:ph type="sldNum" idx="12"/>
          </p:nvPr>
        </p:nvSpPr>
        <p:spPr/>
        <p:txBody>
          <a:bodyPr/>
          <a:lstStyle/>
          <a:p>
            <a:fld id="{D10E99E7-B629-4B8A-BD40-4CD101478C0D}" type="slidenum">
              <a:rPr lang="zh-TW" altLang="en-US" smtClean="0"/>
              <a:t>22</a:t>
            </a:fld>
            <a:endParaRPr lang="zh-TW" altLang="en-US" dirty="0"/>
          </a:p>
        </p:txBody>
      </p:sp>
      <p:sp>
        <p:nvSpPr>
          <p:cNvPr id="5" name="文字版面配置區 4"/>
          <p:cNvSpPr>
            <a:spLocks noGrp="1"/>
          </p:cNvSpPr>
          <p:nvPr>
            <p:ph type="body" idx="1"/>
          </p:nvPr>
        </p:nvSpPr>
        <p:spPr>
          <a:xfrm>
            <a:off x="468313" y="1340767"/>
            <a:ext cx="3527624" cy="4897015"/>
          </a:xfrm>
        </p:spPr>
        <p:txBody>
          <a:bodyPr/>
          <a:lstStyle/>
          <a:p>
            <a:r>
              <a:rPr lang="zh-TW" altLang="en-US" dirty="0" smtClean="0"/>
              <a:t>以前，只有伺服器、個人電腦連上網路。</a:t>
            </a:r>
            <a:endParaRPr lang="en-US" altLang="zh-TW" dirty="0" smtClean="0"/>
          </a:p>
          <a:p>
            <a:r>
              <a:rPr lang="zh-TW" altLang="en-US" dirty="0" smtClean="0"/>
              <a:t>現在手機、家電等等都可以連上網路</a:t>
            </a:r>
            <a:endParaRPr lang="en-US" altLang="zh-TW" dirty="0" smtClean="0"/>
          </a:p>
          <a:p>
            <a:r>
              <a:rPr lang="zh-TW" altLang="en-US" dirty="0" smtClean="0"/>
              <a:t>未來，連穿戴式裝置都可以連上網路</a:t>
            </a:r>
            <a:endParaRPr lang="en-US" altLang="zh-TW" dirty="0" smtClean="0"/>
          </a:p>
          <a:p>
            <a:endParaRPr lang="en-US" altLang="zh-TW" dirty="0"/>
          </a:p>
          <a:p>
            <a:pPr>
              <a:spcAft>
                <a:spcPts val="600"/>
              </a:spcAft>
            </a:pPr>
            <a:r>
              <a:rPr lang="zh-TW" altLang="en-US" dirty="0" smtClean="0"/>
              <a:t>整體趨勢：</a:t>
            </a:r>
            <a:endParaRPr lang="en-US" altLang="zh-TW" dirty="0" smtClean="0"/>
          </a:p>
          <a:p>
            <a:pPr marL="900113" indent="-363538">
              <a:spcAft>
                <a:spcPts val="600"/>
              </a:spcAft>
            </a:pPr>
            <a:r>
              <a:rPr lang="en-US" altLang="zh-TW" dirty="0" smtClean="0"/>
              <a:t>1965 </a:t>
            </a:r>
            <a:r>
              <a:rPr lang="zh-TW" altLang="en-US" dirty="0" smtClean="0"/>
              <a:t>大型主機</a:t>
            </a:r>
            <a:endParaRPr lang="en-US" altLang="zh-TW" dirty="0" smtClean="0"/>
          </a:p>
          <a:p>
            <a:pPr marL="900113" indent="-363538">
              <a:spcAft>
                <a:spcPts val="600"/>
              </a:spcAft>
            </a:pPr>
            <a:r>
              <a:rPr lang="en-US" altLang="zh-TW" dirty="0" smtClean="0"/>
              <a:t>1989 </a:t>
            </a:r>
            <a:r>
              <a:rPr lang="zh-TW" altLang="en-US" dirty="0" smtClean="0"/>
              <a:t>個人電腦</a:t>
            </a:r>
            <a:endParaRPr lang="en-US" altLang="zh-TW" dirty="0" smtClean="0"/>
          </a:p>
          <a:p>
            <a:pPr marL="900113" indent="-363538">
              <a:spcAft>
                <a:spcPts val="600"/>
              </a:spcAft>
            </a:pPr>
            <a:r>
              <a:rPr lang="en-US" altLang="zh-TW" dirty="0" smtClean="0"/>
              <a:t>1995 </a:t>
            </a:r>
            <a:r>
              <a:rPr lang="zh-TW" altLang="en-US" dirty="0" smtClean="0"/>
              <a:t>網際網路</a:t>
            </a:r>
            <a:endParaRPr lang="en-US" altLang="zh-TW" dirty="0" smtClean="0"/>
          </a:p>
          <a:p>
            <a:pPr marL="900113" indent="-363538">
              <a:spcAft>
                <a:spcPts val="600"/>
              </a:spcAft>
            </a:pPr>
            <a:r>
              <a:rPr lang="en-US" altLang="zh-TW" dirty="0" smtClean="0"/>
              <a:t>2010 </a:t>
            </a:r>
            <a:r>
              <a:rPr lang="zh-TW" altLang="en-US" dirty="0" smtClean="0"/>
              <a:t>物聯網</a:t>
            </a:r>
            <a:endParaRPr lang="zh-TW" altLang="en-US" dirty="0"/>
          </a:p>
        </p:txBody>
      </p:sp>
      <p:pic>
        <p:nvPicPr>
          <p:cNvPr id="1026" name="Picture 2" descr="http://mms.digitimes.com/imageCH_4.aspx?img=/report/2010/20100401-175/20100401-175_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769" y="1916832"/>
            <a:ext cx="4607656" cy="3071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8457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9271" y="332656"/>
            <a:ext cx="8229600" cy="576064"/>
          </a:xfrm>
        </p:spPr>
        <p:txBody>
          <a:bodyPr/>
          <a:lstStyle/>
          <a:p>
            <a:r>
              <a:rPr lang="zh-TW" altLang="en-US" b="1" dirty="0" smtClean="0"/>
              <a:t>物聯</a:t>
            </a:r>
            <a:r>
              <a:rPr lang="zh-TW" altLang="en-US" b="1" dirty="0" smtClean="0"/>
              <a:t>網 </a:t>
            </a:r>
            <a:r>
              <a:rPr lang="en-US" altLang="zh-TW" b="1" dirty="0" smtClean="0"/>
              <a:t>Internet of Things</a:t>
            </a:r>
            <a:endParaRPr lang="zh-TW" altLang="en-US" b="1" dirty="0"/>
          </a:p>
        </p:txBody>
      </p:sp>
      <p:sp>
        <p:nvSpPr>
          <p:cNvPr id="3" name="投影片編號版面配置區 2"/>
          <p:cNvSpPr>
            <a:spLocks noGrp="1"/>
          </p:cNvSpPr>
          <p:nvPr>
            <p:ph type="sldNum" idx="12"/>
          </p:nvPr>
        </p:nvSpPr>
        <p:spPr/>
        <p:txBody>
          <a:bodyPr/>
          <a:lstStyle/>
          <a:p>
            <a:endParaRPr lang="zh-TW" altLang="en-US"/>
          </a:p>
        </p:txBody>
      </p:sp>
      <p:pic>
        <p:nvPicPr>
          <p:cNvPr id="2052" name="Picture 4" descr="http://bensontao.files.wordpress.com/2013/10/vivante-iot-ecosyst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8798405"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2555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物聯網遇上穿戴式</a:t>
            </a:r>
            <a:r>
              <a:rPr lang="zh-TW" altLang="en-US" dirty="0" smtClean="0"/>
              <a:t>裝置</a:t>
            </a:r>
            <a:r>
              <a:rPr lang="en-US" altLang="zh-TW" dirty="0" smtClean="0"/>
              <a:t>(1)</a:t>
            </a:r>
            <a:endParaRPr lang="zh-TW" altLang="en-US" dirty="0"/>
          </a:p>
        </p:txBody>
      </p:sp>
      <p:sp>
        <p:nvSpPr>
          <p:cNvPr id="3" name="投影片編號版面配置區 2"/>
          <p:cNvSpPr>
            <a:spLocks noGrp="1"/>
          </p:cNvSpPr>
          <p:nvPr>
            <p:ph type="sldNum" idx="12"/>
          </p:nvPr>
        </p:nvSpPr>
        <p:spPr/>
        <p:txBody>
          <a:bodyPr/>
          <a:lstStyle/>
          <a:p>
            <a:fld id="{DD25C92E-8579-4E5A-9334-CB1E7AAF7809}" type="slidenum">
              <a:rPr lang="zh-TW" altLang="en-US" smtClean="0"/>
              <a:t>24</a:t>
            </a:fld>
            <a:endParaRPr lang="zh-TW" altLang="en-US" dirty="0"/>
          </a:p>
        </p:txBody>
      </p:sp>
      <p:sp>
        <p:nvSpPr>
          <p:cNvPr id="4" name="文字版面配置區 3"/>
          <p:cNvSpPr>
            <a:spLocks noGrp="1"/>
          </p:cNvSpPr>
          <p:nvPr>
            <p:ph type="body" idx="1"/>
          </p:nvPr>
        </p:nvSpPr>
        <p:spPr/>
        <p:txBody>
          <a:bodyPr/>
          <a:lstStyle/>
          <a:p>
            <a:r>
              <a:rPr lang="zh-TW" altLang="en-US" dirty="0"/>
              <a:t>在網際網路蓬勃發展的數十年後，許多裝置紛紛連上網際網路，存取同樣的平台，真正達到微軟執行長鮑默爾提出的三螢（電腦、手機</a:t>
            </a:r>
            <a:r>
              <a:rPr lang="en-US" altLang="zh-TW" dirty="0"/>
              <a:t>/</a:t>
            </a:r>
            <a:r>
              <a:rPr lang="zh-TW" altLang="en-US" dirty="0"/>
              <a:t>平板、電視）一雲架構</a:t>
            </a:r>
            <a:r>
              <a:rPr lang="zh-TW" altLang="en-US" dirty="0" smtClean="0"/>
              <a:t>。</a:t>
            </a:r>
            <a:endParaRPr lang="en-US" altLang="zh-TW" dirty="0" smtClean="0"/>
          </a:p>
          <a:p>
            <a:r>
              <a:rPr lang="zh-TW" altLang="en-US" dirty="0" smtClean="0"/>
              <a:t>除此之外</a:t>
            </a:r>
            <a:r>
              <a:rPr lang="zh-TW" altLang="en-US" dirty="0"/>
              <a:t>，另一波流行的趨勢乃是物聯網，將各式各樣的裝置加入這個互相連接的平台。以今年的春季資訊展為例，有許多穿戴式裝置，如眼鏡、手錶、手環等等陸續被發表，亦提供參觀民眾親自穿戴體驗</a:t>
            </a:r>
            <a:r>
              <a:rPr lang="zh-TW" altLang="en-US" dirty="0" smtClean="0"/>
              <a:t>。</a:t>
            </a:r>
            <a:endParaRPr lang="en-US" altLang="zh-TW" dirty="0" smtClean="0"/>
          </a:p>
          <a:p>
            <a:r>
              <a:rPr lang="en-US" altLang="zh-TW" dirty="0" smtClean="0"/>
              <a:t>6</a:t>
            </a:r>
            <a:r>
              <a:rPr lang="zh-TW" altLang="en-US" dirty="0"/>
              <a:t>月</a:t>
            </a:r>
            <a:r>
              <a:rPr lang="en-US" altLang="zh-TW" dirty="0"/>
              <a:t>24</a:t>
            </a:r>
            <a:r>
              <a:rPr lang="zh-TW" altLang="en-US" dirty="0"/>
              <a:t>日，仁寶電腦宣布與長庚大學工學院合作，共同成立「健康照護科技研發中心」，著重在智慧衣與健康照護服務雲產品開發，搶攻穿戴式裝置龐大商機。這些都是物聯網中的重要元素。</a:t>
            </a:r>
          </a:p>
          <a:p>
            <a:endParaRPr lang="zh-TW" altLang="en-US" dirty="0"/>
          </a:p>
          <a:p>
            <a:endParaRPr lang="zh-TW" altLang="en-US" dirty="0"/>
          </a:p>
        </p:txBody>
      </p:sp>
    </p:spTree>
    <p:extLst>
      <p:ext uri="{BB962C8B-B14F-4D97-AF65-F5344CB8AC3E}">
        <p14:creationId xmlns:p14="http://schemas.microsoft.com/office/powerpoint/2010/main" val="26250493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物聯網遇上穿戴式</a:t>
            </a:r>
            <a:r>
              <a:rPr lang="zh-TW" altLang="en-US" dirty="0" smtClean="0"/>
              <a:t>裝置</a:t>
            </a:r>
            <a:r>
              <a:rPr lang="en-US" altLang="zh-TW" dirty="0" smtClean="0"/>
              <a:t>(2)</a:t>
            </a:r>
            <a:endParaRPr lang="zh-TW" altLang="en-US" dirty="0"/>
          </a:p>
        </p:txBody>
      </p:sp>
      <p:sp>
        <p:nvSpPr>
          <p:cNvPr id="3" name="投影片編號版面配置區 2"/>
          <p:cNvSpPr>
            <a:spLocks noGrp="1"/>
          </p:cNvSpPr>
          <p:nvPr>
            <p:ph type="sldNum" idx="12"/>
          </p:nvPr>
        </p:nvSpPr>
        <p:spPr/>
        <p:txBody>
          <a:bodyPr/>
          <a:lstStyle/>
          <a:p>
            <a:fld id="{9F43A41B-6D1A-41B9-9AD5-6D1FA1BB7ED5}" type="slidenum">
              <a:rPr lang="zh-TW" altLang="en-US" smtClean="0"/>
              <a:t>25</a:t>
            </a:fld>
            <a:endParaRPr lang="zh-TW" altLang="en-US" dirty="0"/>
          </a:p>
        </p:txBody>
      </p:sp>
      <p:sp>
        <p:nvSpPr>
          <p:cNvPr id="4" name="文字版面配置區 3"/>
          <p:cNvSpPr>
            <a:spLocks noGrp="1"/>
          </p:cNvSpPr>
          <p:nvPr>
            <p:ph type="body" idx="1"/>
          </p:nvPr>
        </p:nvSpPr>
        <p:spPr/>
        <p:txBody>
          <a:bodyPr/>
          <a:lstStyle/>
          <a:p>
            <a:r>
              <a:rPr lang="zh-TW" altLang="en-US" sz="2000" dirty="0"/>
              <a:t>以居家健康照護為例，慢性病的病患透過家中架設生理量測儀器，定期在家量測生理資訊，將記錄輸入電腦後，透過網路回傳院內的系統，累積病患的生理資訊，由照護人員研判病情，若有異常，可主動提供醫療照護服務。此方式可以讓獨居老人多一層保護，一旦出現生理數據異常，就會有緊急救護措施</a:t>
            </a:r>
            <a:r>
              <a:rPr lang="zh-TW" altLang="en-US" sz="2000" dirty="0" smtClean="0"/>
              <a:t>。</a:t>
            </a:r>
            <a:endParaRPr lang="en-US" altLang="zh-TW" sz="2000" dirty="0" smtClean="0"/>
          </a:p>
          <a:p>
            <a:r>
              <a:rPr lang="zh-TW" altLang="en-US" sz="2000" dirty="0" smtClean="0"/>
              <a:t>另外</a:t>
            </a:r>
            <a:r>
              <a:rPr lang="zh-TW" altLang="en-US" sz="2000" dirty="0"/>
              <a:t>，穿戴式裝置也能夠運用在時下相當風行的路跑活動。使用者只要將智慧型手環戴在手上，手環就會協助跑者記錄跑步里程、時間，甚至是生理數據，如心跳、脈搏、呼吸、溫度、汗液及姿態等資料，都可以記錄與即時監控。接著，研究團隊與醫療業者可以針對這些數據進行綜合分析，研究出天氣、溫度、濕度等等外在因素與生理狀況、運動表現之間的關聯性，進而開發更方便、對運動更有助益的商品</a:t>
            </a:r>
            <a:r>
              <a:rPr lang="zh-TW" altLang="en-US" sz="2000" dirty="0" smtClean="0"/>
              <a:t>。</a:t>
            </a:r>
            <a:endParaRPr lang="en-US" altLang="zh-TW" sz="2000" dirty="0" smtClean="0"/>
          </a:p>
          <a:p>
            <a:r>
              <a:rPr lang="zh-TW" altLang="en-US" sz="2000" dirty="0" smtClean="0"/>
              <a:t>另外</a:t>
            </a:r>
            <a:r>
              <a:rPr lang="zh-TW" altLang="en-US" sz="2000" dirty="0"/>
              <a:t>，配合空間位置資訊，廠商也可以了解運動者喜愛的跑步路線，在跑者的動線或鄰近地區擺設運動者感興趣的設施、商品、廣告等等，藉以刺激消費，帶來更大的商機與利益。</a:t>
            </a:r>
          </a:p>
          <a:p>
            <a:endParaRPr lang="zh-TW" altLang="en-US" sz="2000" dirty="0"/>
          </a:p>
        </p:txBody>
      </p:sp>
    </p:spTree>
    <p:extLst>
      <p:ext uri="{BB962C8B-B14F-4D97-AF65-F5344CB8AC3E}">
        <p14:creationId xmlns:p14="http://schemas.microsoft.com/office/powerpoint/2010/main" val="16451949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物聯網遇上穿戴式</a:t>
            </a:r>
            <a:r>
              <a:rPr lang="zh-TW" altLang="en-US" dirty="0" smtClean="0"/>
              <a:t>裝置</a:t>
            </a:r>
            <a:r>
              <a:rPr lang="en-US" altLang="zh-TW" dirty="0" smtClean="0"/>
              <a:t>(3)</a:t>
            </a:r>
            <a:endParaRPr lang="zh-TW" altLang="en-US" dirty="0"/>
          </a:p>
        </p:txBody>
      </p:sp>
      <p:sp>
        <p:nvSpPr>
          <p:cNvPr id="3" name="投影片編號版面配置區 2"/>
          <p:cNvSpPr>
            <a:spLocks noGrp="1"/>
          </p:cNvSpPr>
          <p:nvPr>
            <p:ph type="sldNum" idx="12"/>
          </p:nvPr>
        </p:nvSpPr>
        <p:spPr/>
        <p:txBody>
          <a:bodyPr/>
          <a:lstStyle/>
          <a:p>
            <a:fld id="{A68AA592-31D7-4DF1-A67A-8E66D7DDAC2E}" type="slidenum">
              <a:rPr lang="zh-TW" altLang="en-US" smtClean="0"/>
              <a:t>26</a:t>
            </a:fld>
            <a:endParaRPr lang="zh-TW" altLang="en-US" dirty="0"/>
          </a:p>
        </p:txBody>
      </p:sp>
      <p:sp>
        <p:nvSpPr>
          <p:cNvPr id="4" name="文字版面配置區 3"/>
          <p:cNvSpPr>
            <a:spLocks noGrp="1"/>
          </p:cNvSpPr>
          <p:nvPr>
            <p:ph type="body" idx="1"/>
          </p:nvPr>
        </p:nvSpPr>
        <p:spPr/>
        <p:txBody>
          <a:bodyPr/>
          <a:lstStyle/>
          <a:p>
            <a:r>
              <a:rPr lang="zh-TW" altLang="en-US" dirty="0"/>
              <a:t>事實上，在這些活動背後，真正有價值的是運行於這些裝置與雲端之間的大數據。藉由穿戴式裝置，從各使用者收集而來的數據，可以送上具有智慧型的雲端運算環境，以進行大數據分析</a:t>
            </a:r>
            <a:r>
              <a:rPr lang="zh-TW" altLang="en-US" dirty="0" smtClean="0"/>
              <a:t>。</a:t>
            </a:r>
            <a:endParaRPr lang="en-US" altLang="zh-TW" dirty="0" smtClean="0"/>
          </a:p>
          <a:p>
            <a:r>
              <a:rPr lang="zh-TW" altLang="en-US" dirty="0" smtClean="0"/>
              <a:t>商</a:t>
            </a:r>
            <a:r>
              <a:rPr lang="zh-TW" altLang="en-US" dirty="0"/>
              <a:t>業界利用這些大數據獲得更大的商機，而使用者則利用數據，得到如同專家一般的建言，得到更有效的管理</a:t>
            </a:r>
            <a:r>
              <a:rPr lang="zh-TW" altLang="en-US" dirty="0" smtClean="0"/>
              <a:t>。</a:t>
            </a:r>
            <a:endParaRPr lang="en-US" altLang="zh-TW" dirty="0" smtClean="0"/>
          </a:p>
          <a:p>
            <a:r>
              <a:rPr lang="zh-TW" altLang="en-US" dirty="0" smtClean="0"/>
              <a:t>以往</a:t>
            </a:r>
            <a:r>
              <a:rPr lang="zh-TW" altLang="en-US" dirty="0"/>
              <a:t>，高科技的發展似乎只與工商業、科技、學術研究等等領域相關，一般使用者僅僅只能消費購買，並且適應這些科技所帶來的生活。現在透過穿戴式裝置與物聯網，科技更能走入人們的生活之中，引起更多的交流與互動。</a:t>
            </a:r>
          </a:p>
          <a:p>
            <a:endParaRPr lang="zh-TW" altLang="en-US" dirty="0"/>
          </a:p>
        </p:txBody>
      </p:sp>
    </p:spTree>
    <p:extLst>
      <p:ext uri="{BB962C8B-B14F-4D97-AF65-F5344CB8AC3E}">
        <p14:creationId xmlns:p14="http://schemas.microsoft.com/office/powerpoint/2010/main" val="38227340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萬物聯網</a:t>
            </a:r>
            <a:endParaRPr lang="zh-TW" altLang="en-US" dirty="0"/>
          </a:p>
        </p:txBody>
      </p:sp>
      <p:sp>
        <p:nvSpPr>
          <p:cNvPr id="3" name="投影片編號版面配置區 2"/>
          <p:cNvSpPr>
            <a:spLocks noGrp="1"/>
          </p:cNvSpPr>
          <p:nvPr>
            <p:ph type="sldNum" idx="12"/>
          </p:nvPr>
        </p:nvSpPr>
        <p:spPr/>
        <p:txBody>
          <a:bodyPr/>
          <a:lstStyle/>
          <a:p>
            <a:fld id="{CA177148-81C3-4D8F-B342-27D9101AEB96}" type="slidenum">
              <a:rPr lang="en-US" altLang="zh-TW" smtClean="0"/>
              <a:t>27</a:t>
            </a:fld>
            <a:endParaRPr lang="en-US" dirty="0"/>
          </a:p>
        </p:txBody>
      </p:sp>
      <p:sp>
        <p:nvSpPr>
          <p:cNvPr id="4" name="文字版面配置區 3"/>
          <p:cNvSpPr>
            <a:spLocks noGrp="1"/>
          </p:cNvSpPr>
          <p:nvPr>
            <p:ph type="body" idx="1"/>
          </p:nvPr>
        </p:nvSpPr>
        <p:spPr/>
        <p:txBody>
          <a:bodyPr/>
          <a:lstStyle/>
          <a:p>
            <a:r>
              <a:rPr lang="zh-TW" altLang="en-US" dirty="0"/>
              <a:t>在萬物互聯之下，除了資料量的流動，還有人員去驅動，再進一步加入機器互動，然後驅動的事件也去改變網路生態，並產生嶄新的服務，萬物互聯所形成的 世界，就像是可以連接個人資料及雲端健康入口網站的穿戴式健康監控裝置，或連接</a:t>
            </a:r>
            <a:r>
              <a:rPr lang="en-US" altLang="zh-TW" dirty="0"/>
              <a:t>4G LTE</a:t>
            </a:r>
            <a:r>
              <a:rPr lang="zh-TW" altLang="en-US" dirty="0"/>
              <a:t>網路的汽車，可允許駕駛著開車回家時發出訊號，指示家用網路調整室溫及燈光。</a:t>
            </a:r>
          </a:p>
          <a:p>
            <a:endParaRPr lang="zh-TW" altLang="en-US" dirty="0"/>
          </a:p>
        </p:txBody>
      </p:sp>
    </p:spTree>
    <p:extLst>
      <p:ext uri="{BB962C8B-B14F-4D97-AF65-F5344CB8AC3E}">
        <p14:creationId xmlns:p14="http://schemas.microsoft.com/office/powerpoint/2010/main" val="21440470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620688"/>
            <a:ext cx="8229600" cy="576064"/>
          </a:xfrm>
        </p:spPr>
        <p:txBody>
          <a:bodyPr/>
          <a:lstStyle/>
          <a:p>
            <a:r>
              <a:rPr lang="zh-TW" altLang="en-US" dirty="0" smtClean="0"/>
              <a:t>智慧地球 </a:t>
            </a:r>
            <a:r>
              <a:rPr lang="en-US" altLang="zh-TW" dirty="0" smtClean="0"/>
              <a:t>by IBM</a:t>
            </a:r>
            <a:endParaRPr lang="zh-TW" altLang="en-US" dirty="0"/>
          </a:p>
        </p:txBody>
      </p:sp>
      <p:sp>
        <p:nvSpPr>
          <p:cNvPr id="3" name="投影片編號版面配置區 2"/>
          <p:cNvSpPr>
            <a:spLocks noGrp="1"/>
          </p:cNvSpPr>
          <p:nvPr>
            <p:ph type="sldNum" idx="12"/>
          </p:nvPr>
        </p:nvSpPr>
        <p:spPr/>
        <p:txBody>
          <a:bodyPr/>
          <a:lstStyle/>
          <a:p>
            <a:fld id="{CA177148-81C3-4D8F-B342-27D9101AEB96}" type="slidenum">
              <a:rPr lang="en-US" altLang="zh-TW" smtClean="0"/>
              <a:t>28</a:t>
            </a:fld>
            <a:endParaRPr lang="en-US" dirty="0"/>
          </a:p>
        </p:txBody>
      </p:sp>
      <p:sp>
        <p:nvSpPr>
          <p:cNvPr id="5" name="矩形 4"/>
          <p:cNvSpPr/>
          <p:nvPr/>
        </p:nvSpPr>
        <p:spPr>
          <a:xfrm>
            <a:off x="323528" y="6021288"/>
            <a:ext cx="6408712" cy="307777"/>
          </a:xfrm>
          <a:prstGeom prst="rect">
            <a:avLst/>
          </a:prstGeom>
        </p:spPr>
        <p:txBody>
          <a:bodyPr wrap="square">
            <a:spAutoFit/>
          </a:bodyPr>
          <a:lstStyle/>
          <a:p>
            <a:r>
              <a:rPr lang="en-US" altLang="zh-TW" dirty="0"/>
              <a:t>http://www.ibm.com/smarterplanet/tw/zh/overview/ideas/?re=sph</a:t>
            </a:r>
            <a:endParaRPr lang="zh-TW" altLang="en-US" dirty="0"/>
          </a:p>
        </p:txBody>
      </p:sp>
      <p:pic>
        <p:nvPicPr>
          <p:cNvPr id="6" name="圖片 5" descr="IBM - 智慧的地球 - 概觀 - 台灣 - Mozilla Firefox"/>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403648" y="1268760"/>
            <a:ext cx="6192688" cy="4801575"/>
          </a:xfrm>
          <a:prstGeom prst="rect">
            <a:avLst/>
          </a:prstGeom>
        </p:spPr>
      </p:pic>
    </p:spTree>
    <p:extLst>
      <p:ext uri="{BB962C8B-B14F-4D97-AF65-F5344CB8AC3E}">
        <p14:creationId xmlns:p14="http://schemas.microsoft.com/office/powerpoint/2010/main" val="33085722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03848" y="2852936"/>
            <a:ext cx="5482952" cy="1143000"/>
          </a:xfrm>
        </p:spPr>
        <p:txBody>
          <a:bodyPr>
            <a:normAutofit/>
          </a:bodyPr>
          <a:lstStyle/>
          <a:p>
            <a:r>
              <a:rPr lang="zh-TW" altLang="en-US" b="1" dirty="0"/>
              <a:t>巨量</a:t>
            </a:r>
            <a:r>
              <a:rPr lang="zh-TW" altLang="en-US" b="1" dirty="0" smtClean="0"/>
              <a:t>資料傳輸</a:t>
            </a:r>
            <a:r>
              <a:rPr lang="en-US" altLang="zh-TW" b="1" dirty="0"/>
              <a:t/>
            </a:r>
            <a:br>
              <a:rPr lang="en-US" altLang="zh-TW" b="1" dirty="0"/>
            </a:br>
            <a:r>
              <a:rPr lang="en-US" altLang="zh-TW" b="1" dirty="0" smtClean="0"/>
              <a:t>Big Data Transportation</a:t>
            </a:r>
            <a:endParaRPr lang="zh-TW" altLang="en-US" b="1" dirty="0" smtClean="0"/>
          </a:p>
        </p:txBody>
      </p:sp>
      <p:sp>
        <p:nvSpPr>
          <p:cNvPr id="4" name="投影片編號版面配置區 3"/>
          <p:cNvSpPr>
            <a:spLocks noGrp="1"/>
          </p:cNvSpPr>
          <p:nvPr>
            <p:ph type="sldNum" sz="quarter" idx="12"/>
          </p:nvPr>
        </p:nvSpPr>
        <p:spPr/>
        <p:txBody>
          <a:bodyPr/>
          <a:lstStyle/>
          <a:p>
            <a:fld id="{097E89BA-FE0E-45BF-B169-3D66554D97DF}" type="slidenum">
              <a:rPr lang="zh-TW" altLang="en-US" smtClean="0"/>
              <a:t>29</a:t>
            </a:fld>
            <a:endParaRPr lang="zh-TW" altLang="en-US"/>
          </a:p>
        </p:txBody>
      </p:sp>
    </p:spTree>
    <p:extLst>
      <p:ext uri="{BB962C8B-B14F-4D97-AF65-F5344CB8AC3E}">
        <p14:creationId xmlns:p14="http://schemas.microsoft.com/office/powerpoint/2010/main" val="2249499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323528" y="476672"/>
            <a:ext cx="8373615" cy="720079"/>
          </a:xfrm>
        </p:spPr>
        <p:txBody>
          <a:bodyPr>
            <a:noAutofit/>
          </a:bodyPr>
          <a:lstStyle/>
          <a:p>
            <a:r>
              <a:rPr lang="zh-TW" altLang="en-US" sz="3000" b="1" dirty="0" smtClean="0"/>
              <a:t>我們的主管單位：國家實驗研究院簡介</a:t>
            </a:r>
            <a:endParaRPr lang="zh-TW" altLang="en-US" sz="3000" b="1" dirty="0"/>
          </a:p>
        </p:txBody>
      </p:sp>
      <p:pic>
        <p:nvPicPr>
          <p:cNvPr id="5122" name="Picture 2" descr="國家實驗研究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907" y="1268760"/>
            <a:ext cx="4030299" cy="72008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870812" y="5805264"/>
            <a:ext cx="3134191" cy="369332"/>
          </a:xfrm>
          <a:prstGeom prst="rect">
            <a:avLst/>
          </a:prstGeom>
        </p:spPr>
        <p:txBody>
          <a:bodyPr wrap="none">
            <a:spAutoFit/>
          </a:bodyPr>
          <a:lstStyle/>
          <a:p>
            <a:r>
              <a:rPr lang="en-US" altLang="zh-TW" sz="1800" dirty="0"/>
              <a:t>http://www.narlabs.org.tw/tw/</a:t>
            </a:r>
            <a:endParaRPr lang="zh-TW" altLang="en-US" sz="1800" dirty="0"/>
          </a:p>
        </p:txBody>
      </p:sp>
      <p:pic>
        <p:nvPicPr>
          <p:cNvPr id="1026" name="Picture 2" descr="Logo: 國研院國網中心"/>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73745" y="2016003"/>
            <a:ext cx="3924300" cy="71120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495" y="2821668"/>
            <a:ext cx="3715536" cy="726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495" y="3653105"/>
            <a:ext cx="3715536" cy="703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067" y="4348639"/>
            <a:ext cx="3761391" cy="689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http://www.nlac.narlabs.org.tw/images/logo123_03.jpg"/>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437922" y="5130457"/>
            <a:ext cx="3715536" cy="67480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03495" y="2025073"/>
            <a:ext cx="3744969" cy="738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descr="http://www.stpi.narl.org.tw/assets/narl_zh.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7922" y="2855938"/>
            <a:ext cx="3744969" cy="53734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ncree.org/ZH/images/Banner.png"/>
          <p:cNvPicPr>
            <a:picLocks noChangeAspect="1" noChangeArrowheads="1"/>
          </p:cNvPicPr>
          <p:nvPr/>
        </p:nvPicPr>
        <p:blipFill rotWithShape="1">
          <a:blip r:embed="rId10">
            <a:extLst>
              <a:ext uri="{28A0092B-C50C-407E-A947-70E740481C1C}">
                <a14:useLocalDpi xmlns:a14="http://schemas.microsoft.com/office/drawing/2010/main" val="0"/>
              </a:ext>
            </a:extLst>
          </a:blip>
          <a:srcRect/>
          <a:stretch/>
        </p:blipFill>
        <p:spPr bwMode="auto">
          <a:xfrm>
            <a:off x="397885" y="3571109"/>
            <a:ext cx="3785006" cy="568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p:blipFill>
        <p:spPr bwMode="auto">
          <a:xfrm>
            <a:off x="5008752" y="4424618"/>
            <a:ext cx="3686615" cy="634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03495" y="5159813"/>
            <a:ext cx="3686615" cy="683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投影片編號版面配置區 2"/>
          <p:cNvSpPr>
            <a:spLocks noGrp="1"/>
          </p:cNvSpPr>
          <p:nvPr>
            <p:ph type="sldNum" idx="12"/>
          </p:nvPr>
        </p:nvSpPr>
        <p:spPr/>
        <p:txBody>
          <a:bodyPr/>
          <a:lstStyle/>
          <a:p>
            <a:fld id="{1FCDBF8C-0F2B-44B0-AA71-050642E8B772}" type="slidenum">
              <a:rPr lang="zh-TW" altLang="en-US" smtClean="0"/>
              <a:t>3</a:t>
            </a:fld>
            <a:endParaRPr lang="zh-TW" altLang="en-US" dirty="0"/>
          </a:p>
        </p:txBody>
      </p:sp>
    </p:spTree>
    <p:extLst>
      <p:ext uri="{BB962C8B-B14F-4D97-AF65-F5344CB8AC3E}">
        <p14:creationId xmlns:p14="http://schemas.microsoft.com/office/powerpoint/2010/main" val="38550830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群組 42"/>
          <p:cNvGrpSpPr/>
          <p:nvPr/>
        </p:nvGrpSpPr>
        <p:grpSpPr>
          <a:xfrm>
            <a:off x="2469360" y="2498262"/>
            <a:ext cx="4738276" cy="3679808"/>
            <a:chOff x="2518236" y="2498262"/>
            <a:chExt cx="4738276" cy="3679808"/>
          </a:xfrm>
        </p:grpSpPr>
        <p:cxnSp>
          <p:nvCxnSpPr>
            <p:cNvPr id="37" name="直線接點 36"/>
            <p:cNvCxnSpPr/>
            <p:nvPr/>
          </p:nvCxnSpPr>
          <p:spPr>
            <a:xfrm>
              <a:off x="3123077" y="2498262"/>
              <a:ext cx="3735643" cy="66089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flipV="1">
              <a:off x="2653867" y="3263281"/>
              <a:ext cx="4602645" cy="203089"/>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a:xfrm flipV="1">
              <a:off x="2518236" y="3263280"/>
              <a:ext cx="4294396" cy="1323598"/>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flipV="1">
              <a:off x="3356248" y="3263280"/>
              <a:ext cx="3600400" cy="229318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V="1">
              <a:off x="4382053" y="3263281"/>
              <a:ext cx="2718611" cy="2796186"/>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V="1">
              <a:off x="5588496" y="3212425"/>
              <a:ext cx="1668016" cy="2965645"/>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grpSp>
      <p:sp>
        <p:nvSpPr>
          <p:cNvPr id="5" name="標題 4"/>
          <p:cNvSpPr>
            <a:spLocks noGrp="1"/>
          </p:cNvSpPr>
          <p:nvPr>
            <p:ph type="title"/>
          </p:nvPr>
        </p:nvSpPr>
        <p:spPr/>
        <p:txBody>
          <a:bodyPr/>
          <a:lstStyle/>
          <a:p>
            <a:r>
              <a:rPr lang="zh-TW" altLang="en-US" dirty="0" smtClean="0"/>
              <a:t>多路徑 </a:t>
            </a:r>
            <a:r>
              <a:rPr lang="en-US" altLang="zh-TW" dirty="0" smtClean="0"/>
              <a:t>TCP</a:t>
            </a:r>
            <a:r>
              <a:rPr lang="zh-TW" altLang="en-US" dirty="0" smtClean="0"/>
              <a:t>（</a:t>
            </a:r>
            <a:r>
              <a:rPr lang="en-US" altLang="zh-TW" dirty="0" smtClean="0"/>
              <a:t>Multipath TCP</a:t>
            </a:r>
            <a:r>
              <a:rPr lang="zh-TW" altLang="en-US" dirty="0" smtClean="0"/>
              <a:t>）</a:t>
            </a:r>
            <a:endParaRPr lang="zh-TW" altLang="en-US" dirty="0"/>
          </a:p>
        </p:txBody>
      </p:sp>
      <p:sp>
        <p:nvSpPr>
          <p:cNvPr id="4" name="投影片編號版面配置區 3"/>
          <p:cNvSpPr>
            <a:spLocks noGrp="1"/>
          </p:cNvSpPr>
          <p:nvPr>
            <p:ph type="sldNum" sz="quarter" idx="12"/>
          </p:nvPr>
        </p:nvSpPr>
        <p:spPr/>
        <p:txBody>
          <a:bodyPr/>
          <a:lstStyle/>
          <a:p>
            <a:fld id="{097E89BA-FE0E-45BF-B169-3D66554D97DF}" type="slidenum">
              <a:rPr lang="zh-TW" altLang="en-US" smtClean="0"/>
              <a:t>30</a:t>
            </a:fld>
            <a:endParaRPr lang="zh-TW" altLang="en-US"/>
          </a:p>
        </p:txBody>
      </p:sp>
      <p:cxnSp>
        <p:nvCxnSpPr>
          <p:cNvPr id="14" name="直線接點 13"/>
          <p:cNvCxnSpPr/>
          <p:nvPr/>
        </p:nvCxnSpPr>
        <p:spPr>
          <a:xfrm>
            <a:off x="2970677" y="2345862"/>
            <a:ext cx="3735643" cy="66089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2501467" y="3110881"/>
            <a:ext cx="4602645" cy="203089"/>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V="1">
            <a:off x="2365836" y="3110880"/>
            <a:ext cx="4294396" cy="1323598"/>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3203848" y="3110880"/>
            <a:ext cx="3600400" cy="229318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V="1">
            <a:off x="4229653" y="3110881"/>
            <a:ext cx="2718611" cy="279618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V="1">
            <a:off x="5436096" y="3006752"/>
            <a:ext cx="1664568" cy="3018917"/>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12160" y="2564904"/>
            <a:ext cx="2183904" cy="1091952"/>
          </a:xfrm>
          <a:prstGeom prst="rect">
            <a:avLst/>
          </a:prstGeom>
        </p:spPr>
      </p:pic>
      <p:pic>
        <p:nvPicPr>
          <p:cNvPr id="8" name="Picture 4" descr="C:\Users\user\Desktop\Home-Server-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2829917"/>
            <a:ext cx="968107" cy="9681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descr="C:\Users\user\Desktop\computer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1467" y="4934849"/>
            <a:ext cx="938421" cy="93842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4" descr="C:\Users\user\Desktop\Home-Server-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5" y="3950424"/>
            <a:ext cx="968107" cy="9681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user\Desktop\Home-Server-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5836" y="1861809"/>
            <a:ext cx="968107" cy="9681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user\Desktop\computer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288" y="5404059"/>
            <a:ext cx="938421" cy="93842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11" descr="C:\Users\user\Desktop\computer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5556459"/>
            <a:ext cx="938421" cy="93842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 name="圖片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6457" y="2611210"/>
            <a:ext cx="1905000" cy="1905000"/>
          </a:xfrm>
          <a:prstGeom prst="rect">
            <a:avLst/>
          </a:prstGeom>
          <a:noFill/>
          <a:effectLst>
            <a:glow rad="228600">
              <a:schemeClr val="accent6">
                <a:satMod val="175000"/>
                <a:alpha val="40000"/>
              </a:schemeClr>
            </a:glow>
            <a:outerShdw blurRad="50800" dist="38100" dir="5400000" algn="t" rotWithShape="0">
              <a:prstClr val="black">
                <a:alpha val="40000"/>
              </a:prstClr>
            </a:outerShdw>
          </a:effectLst>
        </p:spPr>
      </p:pic>
    </p:spTree>
    <p:extLst>
      <p:ext uri="{BB962C8B-B14F-4D97-AF65-F5344CB8AC3E}">
        <p14:creationId xmlns:p14="http://schemas.microsoft.com/office/powerpoint/2010/main" val="418354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直線接點 25"/>
          <p:cNvCxnSpPr/>
          <p:nvPr/>
        </p:nvCxnSpPr>
        <p:spPr>
          <a:xfrm flipH="1">
            <a:off x="5400092" y="2847999"/>
            <a:ext cx="1152128" cy="1008112"/>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H="1">
            <a:off x="5866859" y="2847999"/>
            <a:ext cx="685361" cy="12290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flipH="1">
            <a:off x="6376647" y="2847999"/>
            <a:ext cx="175573" cy="1373089"/>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6552220" y="2847999"/>
            <a:ext cx="360040" cy="137308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6552220" y="2847999"/>
            <a:ext cx="829332" cy="1229073"/>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6552220" y="2847999"/>
            <a:ext cx="1224136" cy="100811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2652743" y="2223565"/>
            <a:ext cx="3735643" cy="66089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zh-TW" altLang="en-US" dirty="0" smtClean="0"/>
              <a:t>答案：會造成無窮迴圈</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31</a:t>
            </a:fld>
            <a:endParaRPr lang="zh-TW" altLang="en-US"/>
          </a:p>
        </p:txBody>
      </p:sp>
      <p:cxnSp>
        <p:nvCxnSpPr>
          <p:cNvPr id="5" name="直線接點 4"/>
          <p:cNvCxnSpPr/>
          <p:nvPr/>
        </p:nvCxnSpPr>
        <p:spPr>
          <a:xfrm>
            <a:off x="2652744" y="1906307"/>
            <a:ext cx="3735643" cy="66089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694227" y="2260103"/>
            <a:ext cx="2183904" cy="1091952"/>
          </a:xfrm>
          <a:prstGeom prst="rect">
            <a:avLst/>
          </a:prstGeom>
        </p:spPr>
      </p:pic>
      <p:pic>
        <p:nvPicPr>
          <p:cNvPr id="7" name="Picture 4" descr="C:\Users\user\Desktop\Home-Server-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7903" y="1557008"/>
            <a:ext cx="968107" cy="968107"/>
          </a:xfrm>
          <a:prstGeom prst="rect">
            <a:avLst/>
          </a:prstGeom>
          <a:noFill/>
          <a:extLst>
            <a:ext uri="{909E8E84-426E-40DD-AFC4-6F175D3DCCD1}">
              <a14:hiddenFill xmlns:a14="http://schemas.microsoft.com/office/drawing/2010/main">
                <a:solidFill>
                  <a:srgbClr val="FFFFFF"/>
                </a:solidFill>
              </a14:hiddenFill>
            </a:ext>
          </a:extLst>
        </p:spPr>
      </p:pic>
      <p:sp>
        <p:nvSpPr>
          <p:cNvPr id="9" name="向右箭號 8"/>
          <p:cNvSpPr/>
          <p:nvPr/>
        </p:nvSpPr>
        <p:spPr>
          <a:xfrm rot="682231">
            <a:off x="3386035" y="2616808"/>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5" name="群組 44"/>
          <p:cNvGrpSpPr/>
          <p:nvPr/>
        </p:nvGrpSpPr>
        <p:grpSpPr>
          <a:xfrm>
            <a:off x="4804406" y="3754302"/>
            <a:ext cx="3661264" cy="1232197"/>
            <a:chOff x="4813535" y="3639700"/>
            <a:chExt cx="3661264" cy="1232197"/>
          </a:xfrm>
        </p:grpSpPr>
        <p:sp>
          <p:nvSpPr>
            <p:cNvPr id="37" name="向右箭號 36"/>
            <p:cNvSpPr/>
            <p:nvPr/>
          </p:nvSpPr>
          <p:spPr>
            <a:xfrm rot="8390580">
              <a:off x="4813535" y="3639700"/>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向右箭號 37"/>
            <p:cNvSpPr/>
            <p:nvPr/>
          </p:nvSpPr>
          <p:spPr>
            <a:xfrm rot="13377182" flipH="1">
              <a:off x="7496391" y="3675974"/>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向右箭號 38"/>
            <p:cNvSpPr/>
            <p:nvPr/>
          </p:nvSpPr>
          <p:spPr>
            <a:xfrm rot="7278787">
              <a:off x="5274801" y="3992658"/>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向右箭號 39"/>
            <p:cNvSpPr/>
            <p:nvPr/>
          </p:nvSpPr>
          <p:spPr>
            <a:xfrm rot="14321213" flipH="1">
              <a:off x="7035124" y="3949115"/>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向右箭號 40"/>
            <p:cNvSpPr/>
            <p:nvPr/>
          </p:nvSpPr>
          <p:spPr>
            <a:xfrm rot="15192977" flipH="1">
              <a:off x="6485126" y="4128624"/>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向右箭號 41"/>
            <p:cNvSpPr/>
            <p:nvPr/>
          </p:nvSpPr>
          <p:spPr>
            <a:xfrm rot="6063098">
              <a:off x="5853478" y="4140377"/>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2" name="向右箭號 51"/>
          <p:cNvSpPr/>
          <p:nvPr/>
        </p:nvSpPr>
        <p:spPr>
          <a:xfrm rot="11556201">
            <a:off x="4227370" y="1674565"/>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向右箭號 52"/>
          <p:cNvSpPr/>
          <p:nvPr/>
        </p:nvSpPr>
        <p:spPr>
          <a:xfrm rot="682231">
            <a:off x="3538435" y="2769208"/>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向右箭號 53"/>
          <p:cNvSpPr/>
          <p:nvPr/>
        </p:nvSpPr>
        <p:spPr>
          <a:xfrm rot="11556201">
            <a:off x="4379770" y="1826965"/>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向右箭號 54"/>
          <p:cNvSpPr/>
          <p:nvPr/>
        </p:nvSpPr>
        <p:spPr>
          <a:xfrm rot="682231">
            <a:off x="3690835" y="2921608"/>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向右箭號 55"/>
          <p:cNvSpPr/>
          <p:nvPr/>
        </p:nvSpPr>
        <p:spPr>
          <a:xfrm rot="11556201">
            <a:off x="4532170" y="1979365"/>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向右箭號 56"/>
          <p:cNvSpPr/>
          <p:nvPr/>
        </p:nvSpPr>
        <p:spPr>
          <a:xfrm rot="682231">
            <a:off x="3843235" y="3074008"/>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向右箭號 57"/>
          <p:cNvSpPr/>
          <p:nvPr/>
        </p:nvSpPr>
        <p:spPr>
          <a:xfrm rot="11556201">
            <a:off x="4684570" y="2131765"/>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向右箭號 58"/>
          <p:cNvSpPr/>
          <p:nvPr/>
        </p:nvSpPr>
        <p:spPr>
          <a:xfrm rot="682231">
            <a:off x="3995635" y="3226408"/>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向右箭號 59"/>
          <p:cNvSpPr/>
          <p:nvPr/>
        </p:nvSpPr>
        <p:spPr>
          <a:xfrm rot="11556201">
            <a:off x="4836970" y="2284165"/>
            <a:ext cx="978408" cy="484632"/>
          </a:xfrm>
          <a:prstGeom prst="rightArrow">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1" name="圖片 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8524" y="2306409"/>
            <a:ext cx="1905000" cy="1905000"/>
          </a:xfrm>
          <a:prstGeom prst="rect">
            <a:avLst/>
          </a:prstGeom>
          <a:effectLst>
            <a:glow rad="228600">
              <a:schemeClr val="accent6">
                <a:satMod val="175000"/>
                <a:alpha val="40000"/>
              </a:schemeClr>
            </a:glow>
            <a:outerShdw blurRad="50800" dist="38100" dir="5400000" algn="t" rotWithShape="0">
              <a:prstClr val="black">
                <a:alpha val="40000"/>
              </a:prstClr>
            </a:outerShdw>
          </a:effectLst>
        </p:spPr>
      </p:pic>
      <p:sp>
        <p:nvSpPr>
          <p:cNvPr id="63" name="圓角矩形 62"/>
          <p:cNvSpPr/>
          <p:nvPr/>
        </p:nvSpPr>
        <p:spPr>
          <a:xfrm>
            <a:off x="179512" y="3412049"/>
            <a:ext cx="3024336" cy="2760172"/>
          </a:xfrm>
          <a:prstGeom prst="roundRect">
            <a:avLst>
              <a:gd name="adj" fmla="val 4131"/>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54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說明：</a:t>
            </a:r>
            <a:endParaRPr lang="en-US" altLang="zh-TW"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由於現行的交換器收到資料封包後，會將封包廣播傳給每一個有連線的裝置，包含剛剛的傳送端。</a:t>
            </a:r>
            <a:endParaRPr lang="en-US" altLang="zh-TW"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傳送</a:t>
            </a: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端接到該封包後，仍然會將封包再度傳出。</a:t>
            </a:r>
            <a:endParaRPr lang="en-US" altLang="zh-TW"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多次傳出、接收會造成無窮迴圈，並可能癱瘓網路。</a:t>
            </a:r>
            <a:endPar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0755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2" grpId="0" animBg="1"/>
      <p:bldP spid="53" grpId="0" animBg="1"/>
      <p:bldP spid="54" grpId="0" animBg="1"/>
      <p:bldP spid="55" grpId="0" animBg="1"/>
      <p:bldP spid="56" grpId="0" animBg="1"/>
      <p:bldP spid="57" grpId="0" animBg="1"/>
      <p:bldP spid="58" grpId="0" animBg="1"/>
      <p:bldP spid="59" grpId="0" animBg="1"/>
      <p:bldP spid="60" grpId="0" animBg="1"/>
      <p:bldP spid="6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多路徑 </a:t>
            </a:r>
            <a:r>
              <a:rPr lang="en-US" altLang="zh-TW" dirty="0"/>
              <a:t>TCP</a:t>
            </a:r>
            <a:r>
              <a:rPr lang="zh-TW" altLang="en-US" dirty="0"/>
              <a:t>（</a:t>
            </a:r>
            <a:r>
              <a:rPr lang="en-US" altLang="zh-TW" dirty="0"/>
              <a:t>Multipath TCP</a:t>
            </a:r>
            <a:r>
              <a:rPr lang="zh-TW" altLang="en-US" dirty="0"/>
              <a:t>）</a:t>
            </a:r>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32</a:t>
            </a:fld>
            <a:endParaRPr lang="zh-TW" altLang="en-US"/>
          </a:p>
        </p:txBody>
      </p:sp>
      <p:sp>
        <p:nvSpPr>
          <p:cNvPr id="4" name="內容版面配置區 3"/>
          <p:cNvSpPr>
            <a:spLocks noGrp="1"/>
          </p:cNvSpPr>
          <p:nvPr>
            <p:ph sz="quarter" idx="4294967295"/>
          </p:nvPr>
        </p:nvSpPr>
        <p:spPr>
          <a:xfrm>
            <a:off x="468312" y="1340768"/>
            <a:ext cx="8256191" cy="4897016"/>
          </a:xfrm>
          <a:prstGeom prst="rect">
            <a:avLst/>
          </a:prstGeom>
        </p:spPr>
        <p:txBody>
          <a:bodyPr/>
          <a:lstStyle/>
          <a:p>
            <a:pPr marL="536575" indent="-371475"/>
            <a:r>
              <a:rPr lang="zh-TW" altLang="en-US" sz="2800" dirty="0" smtClean="0"/>
              <a:t>讓電腦上的所有網路卡都能同時使用</a:t>
            </a:r>
            <a:endParaRPr lang="en-US" altLang="zh-TW" sz="2800" dirty="0" smtClean="0"/>
          </a:p>
          <a:p>
            <a:pPr marL="536575" indent="-371475"/>
            <a:r>
              <a:rPr lang="zh-TW" altLang="en-US" sz="2800" dirty="0" smtClean="0"/>
              <a:t>分擔所有可能路徑</a:t>
            </a:r>
            <a:endParaRPr lang="en-US" altLang="zh-TW" sz="2800" dirty="0" smtClean="0"/>
          </a:p>
          <a:p>
            <a:pPr marL="536575" indent="-371475"/>
            <a:r>
              <a:rPr lang="zh-TW" altLang="en-US" sz="2800" dirty="0" smtClean="0"/>
              <a:t>讓頻寬擴充到最高</a:t>
            </a:r>
            <a:endParaRPr lang="en-US" altLang="zh-TW" sz="2800" dirty="0" smtClean="0"/>
          </a:p>
          <a:p>
            <a:pPr marL="536575" indent="-371475"/>
            <a:r>
              <a:rPr lang="zh-TW" altLang="en-US" sz="2800" dirty="0" smtClean="0"/>
              <a:t>未來可以套用到手機上，運用多重介面進行傳輸</a:t>
            </a:r>
            <a:endParaRPr lang="en-US" altLang="zh-TW" sz="2800" dirty="0" smtClean="0"/>
          </a:p>
          <a:p>
            <a:pPr marL="895350" lvl="1" indent="-342900">
              <a:buClr>
                <a:srgbClr val="0000CC"/>
              </a:buClr>
              <a:buFont typeface="Wingdings" panose="05000000000000000000" pitchFamily="2" charset="2"/>
              <a:buChar char="p"/>
            </a:pPr>
            <a:r>
              <a:rPr lang="en-US" altLang="zh-TW" sz="2400" dirty="0" err="1" smtClean="0"/>
              <a:t>WiFi</a:t>
            </a:r>
            <a:endParaRPr lang="en-US" altLang="zh-TW" sz="2400" dirty="0" smtClean="0"/>
          </a:p>
          <a:p>
            <a:pPr marL="895350" lvl="1" indent="-342900">
              <a:buClr>
                <a:srgbClr val="0000CC"/>
              </a:buClr>
              <a:buFont typeface="Wingdings" panose="05000000000000000000" pitchFamily="2" charset="2"/>
              <a:buChar char="p"/>
            </a:pPr>
            <a:r>
              <a:rPr lang="en-US" altLang="zh-TW" sz="2400" dirty="0" smtClean="0"/>
              <a:t>3G/4G</a:t>
            </a:r>
          </a:p>
          <a:p>
            <a:pPr marL="895350" lvl="1" indent="-342900">
              <a:buClr>
                <a:srgbClr val="0000CC"/>
              </a:buClr>
              <a:buFont typeface="Wingdings" panose="05000000000000000000" pitchFamily="2" charset="2"/>
              <a:buChar char="p"/>
            </a:pPr>
            <a:r>
              <a:rPr lang="zh-TW" altLang="en-US" sz="2400" dirty="0"/>
              <a:t>藍</a:t>
            </a:r>
            <a:r>
              <a:rPr lang="zh-TW" altLang="en-US" sz="2400" dirty="0" smtClean="0"/>
              <a:t>牙</a:t>
            </a:r>
            <a:endParaRPr lang="en-US" altLang="zh-TW" sz="2400" dirty="0" smtClean="0"/>
          </a:p>
          <a:p>
            <a:pPr marL="895350" lvl="1" indent="-342900">
              <a:buClr>
                <a:srgbClr val="0000CC"/>
              </a:buClr>
              <a:buFont typeface="Wingdings" panose="05000000000000000000" pitchFamily="2" charset="2"/>
              <a:buChar char="p"/>
            </a:pPr>
            <a:r>
              <a:rPr lang="zh-TW" altLang="en-US" sz="2400" dirty="0" smtClean="0"/>
              <a:t>紅外線</a:t>
            </a:r>
            <a:endParaRPr lang="en-US" altLang="zh-TW" sz="2400" dirty="0" smtClean="0"/>
          </a:p>
          <a:p>
            <a:endParaRPr lang="zh-TW" altLang="en-US" dirty="0"/>
          </a:p>
        </p:txBody>
      </p:sp>
    </p:spTree>
    <p:extLst>
      <p:ext uri="{BB962C8B-B14F-4D97-AF65-F5344CB8AC3E}">
        <p14:creationId xmlns:p14="http://schemas.microsoft.com/office/powerpoint/2010/main" val="31734026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巨量資料傳輸：高速傳輸技術</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33</a:t>
            </a:fld>
            <a:endParaRPr lang="zh-TW" altLang="en-US" dirty="0"/>
          </a:p>
        </p:txBody>
      </p:sp>
      <p:sp>
        <p:nvSpPr>
          <p:cNvPr id="4" name="內容版面配置區 3"/>
          <p:cNvSpPr>
            <a:spLocks noGrp="1"/>
          </p:cNvSpPr>
          <p:nvPr>
            <p:ph sz="quarter" idx="4294967295"/>
          </p:nvPr>
        </p:nvSpPr>
        <p:spPr>
          <a:xfrm>
            <a:off x="468313" y="1340768"/>
            <a:ext cx="3732636" cy="4536504"/>
          </a:xfrm>
          <a:prstGeom prst="rect">
            <a:avLst/>
          </a:prstGeom>
        </p:spPr>
        <p:txBody>
          <a:bodyPr>
            <a:normAutofit lnSpcReduction="10000"/>
          </a:bodyPr>
          <a:lstStyle/>
          <a:p>
            <a:pPr marL="536575" indent="-371475"/>
            <a:r>
              <a:rPr lang="en-US" altLang="zh-TW" dirty="0" smtClean="0"/>
              <a:t>SCP</a:t>
            </a:r>
            <a:r>
              <a:rPr lang="zh-TW" altLang="en-US" dirty="0" smtClean="0"/>
              <a:t>、</a:t>
            </a:r>
            <a:r>
              <a:rPr lang="en-US" altLang="zh-TW" dirty="0" err="1" smtClean="0"/>
              <a:t>GridFTP</a:t>
            </a:r>
            <a:r>
              <a:rPr lang="zh-TW" altLang="en-US" dirty="0" smtClean="0"/>
              <a:t>、</a:t>
            </a:r>
            <a:r>
              <a:rPr lang="en-US" altLang="zh-TW" dirty="0" smtClean="0"/>
              <a:t>FDT</a:t>
            </a:r>
          </a:p>
          <a:p>
            <a:pPr marL="536575" indent="-371475"/>
            <a:r>
              <a:rPr lang="en-US" altLang="zh-TW" dirty="0" smtClean="0"/>
              <a:t>Fast Data Transfer</a:t>
            </a:r>
          </a:p>
          <a:p>
            <a:pPr marL="536575" indent="-371475"/>
            <a:r>
              <a:rPr lang="en-US" altLang="zh-TW" dirty="0" smtClean="0"/>
              <a:t>Simple Servers</a:t>
            </a:r>
          </a:p>
          <a:p>
            <a:pPr marL="536575" indent="-371475"/>
            <a:r>
              <a:rPr lang="en-US" altLang="zh-TW" dirty="0" smtClean="0"/>
              <a:t>2 </a:t>
            </a:r>
            <a:r>
              <a:rPr lang="en-US" altLang="zh-TW" dirty="0"/>
              <a:t>CPUs Dual Core Intel Woodcrest @ 3.00 GHz, 4 GB RAM, 4 x 320 GB SATA HDs.</a:t>
            </a:r>
          </a:p>
          <a:p>
            <a:pPr marL="536575" indent="-371475"/>
            <a:r>
              <a:rPr lang="zh-TW" altLang="en-US" dirty="0" smtClean="0"/>
              <a:t>傳輸速率</a:t>
            </a:r>
            <a:endParaRPr lang="en-US" altLang="zh-TW" dirty="0" smtClean="0"/>
          </a:p>
          <a:p>
            <a:pPr marL="623888" lvl="1" indent="-174625"/>
            <a:r>
              <a:rPr lang="en-US" altLang="zh-TW" sz="2000" dirty="0" smtClean="0"/>
              <a:t>210 MB/</a:t>
            </a:r>
            <a:r>
              <a:rPr lang="zh-TW" altLang="en-US" sz="2000" dirty="0" smtClean="0"/>
              <a:t>秒</a:t>
            </a:r>
            <a:endParaRPr lang="en-US" altLang="zh-TW" sz="2000" dirty="0" smtClean="0"/>
          </a:p>
          <a:p>
            <a:pPr marL="623888" lvl="1" indent="-174625"/>
            <a:r>
              <a:rPr lang="en-US" altLang="zh-TW" sz="2000" dirty="0" smtClean="0"/>
              <a:t>12,600MB/</a:t>
            </a:r>
            <a:r>
              <a:rPr lang="zh-TW" altLang="en-US" sz="2000" dirty="0" smtClean="0"/>
              <a:t>分鐘</a:t>
            </a:r>
            <a:endParaRPr lang="en-US" altLang="zh-TW" sz="2000" dirty="0" smtClean="0"/>
          </a:p>
          <a:p>
            <a:pPr marL="623888" lvl="1" indent="-174625"/>
            <a:r>
              <a:rPr lang="en-US" altLang="zh-TW" sz="2000" dirty="0" smtClean="0"/>
              <a:t>756,000MB/</a:t>
            </a:r>
            <a:r>
              <a:rPr lang="zh-TW" altLang="en-US" sz="2000" dirty="0" smtClean="0"/>
              <a:t>小時</a:t>
            </a:r>
            <a:endParaRPr lang="zh-TW" altLang="en-US" sz="2000" dirty="0"/>
          </a:p>
        </p:txBody>
      </p:sp>
      <p:pic>
        <p:nvPicPr>
          <p:cNvPr id="7170" name="Picture 2" descr="The total disk IO traffic for a data transfer between CERN and MANLAN using in parallel 4 SATA HDs on both serv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0949" y="1380615"/>
            <a:ext cx="4735162" cy="37045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172" name="Picture 4" descr="FDT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370" y="5542478"/>
            <a:ext cx="1224136" cy="82711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FDT chart and tex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1941" y="5445224"/>
            <a:ext cx="4684170" cy="900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6450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699792" y="3068960"/>
            <a:ext cx="6444208" cy="1143000"/>
          </a:xfrm>
        </p:spPr>
        <p:txBody>
          <a:bodyPr/>
          <a:lstStyle/>
          <a:p>
            <a:r>
              <a:rPr lang="zh-TW" altLang="en-US" b="1" dirty="0" smtClean="0"/>
              <a:t>網路效能量測</a:t>
            </a:r>
            <a:endParaRPr lang="zh-TW" altLang="en-US" b="1" dirty="0"/>
          </a:p>
        </p:txBody>
      </p:sp>
      <p:sp>
        <p:nvSpPr>
          <p:cNvPr id="3" name="投影片編號版面配置區 2"/>
          <p:cNvSpPr>
            <a:spLocks noGrp="1"/>
          </p:cNvSpPr>
          <p:nvPr>
            <p:ph type="sldNum" idx="12"/>
          </p:nvPr>
        </p:nvSpPr>
        <p:spPr/>
        <p:txBody>
          <a:bodyPr/>
          <a:lstStyle/>
          <a:p>
            <a:fld id="{9427B72C-EDFD-4FA8-ADF4-F64C063193DC}" type="slidenum">
              <a:rPr lang="zh-TW" altLang="en-US" smtClean="0"/>
              <a:t>34</a:t>
            </a:fld>
            <a:endParaRPr lang="zh-TW" altLang="en-US" dirty="0"/>
          </a:p>
        </p:txBody>
      </p:sp>
    </p:spTree>
    <p:extLst>
      <p:ext uri="{BB962C8B-B14F-4D97-AF65-F5344CB8AC3E}">
        <p14:creationId xmlns:p14="http://schemas.microsoft.com/office/powerpoint/2010/main" val="12507523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影響網路效能</a:t>
            </a:r>
            <a:r>
              <a:rPr lang="zh-TW" altLang="en-US" dirty="0" smtClean="0"/>
              <a:t>之因素</a:t>
            </a:r>
            <a:endParaRPr lang="zh-TW" altLang="en-US" dirty="0"/>
          </a:p>
        </p:txBody>
      </p:sp>
      <p:sp>
        <p:nvSpPr>
          <p:cNvPr id="3" name="投影片編號版面配置區 2"/>
          <p:cNvSpPr>
            <a:spLocks noGrp="1"/>
          </p:cNvSpPr>
          <p:nvPr>
            <p:ph type="sldNum" idx="12"/>
          </p:nvPr>
        </p:nvSpPr>
        <p:spPr/>
        <p:txBody>
          <a:bodyPr/>
          <a:lstStyle/>
          <a:p>
            <a:fld id="{865ED576-62E1-42F0-9132-D885DB8E10E5}" type="slidenum">
              <a:rPr lang="zh-TW" altLang="en-US" smtClean="0"/>
              <a:t>35</a:t>
            </a:fld>
            <a:endParaRPr lang="zh-TW" altLang="en-US" dirty="0"/>
          </a:p>
        </p:txBody>
      </p:sp>
      <p:sp>
        <p:nvSpPr>
          <p:cNvPr id="4" name="文字版面配置區 3"/>
          <p:cNvSpPr>
            <a:spLocks noGrp="1"/>
          </p:cNvSpPr>
          <p:nvPr>
            <p:ph type="body" idx="1"/>
          </p:nvPr>
        </p:nvSpPr>
        <p:spPr/>
        <p:txBody>
          <a:bodyPr/>
          <a:lstStyle/>
          <a:p>
            <a:r>
              <a:rPr lang="en-US" altLang="zh-TW" dirty="0"/>
              <a:t>buffer/window size</a:t>
            </a:r>
          </a:p>
          <a:p>
            <a:pPr marL="165100" indent="0">
              <a:buNone/>
            </a:pPr>
            <a:r>
              <a:rPr lang="en-US" altLang="zh-TW" sz="2000" dirty="0"/>
              <a:t>– TCP </a:t>
            </a:r>
            <a:r>
              <a:rPr lang="zh-TW" altLang="en-US" sz="2000" dirty="0"/>
              <a:t>使用“</a:t>
            </a:r>
            <a:r>
              <a:rPr lang="en-US" altLang="zh-TW" sz="2000" dirty="0"/>
              <a:t>congestion window, CWND”</a:t>
            </a:r>
            <a:r>
              <a:rPr lang="zh-TW" altLang="en-US" sz="2000" dirty="0"/>
              <a:t>決定同時間有多少封包</a:t>
            </a:r>
            <a:r>
              <a:rPr lang="zh-TW" altLang="en-US" sz="2000" dirty="0" smtClean="0"/>
              <a:t>數可以</a:t>
            </a:r>
            <a:r>
              <a:rPr lang="zh-TW" altLang="en-US" sz="2000" dirty="0"/>
              <a:t>同時被傳送</a:t>
            </a:r>
            <a:r>
              <a:rPr lang="en-US" altLang="zh-TW" sz="2000" dirty="0"/>
              <a:t>. </a:t>
            </a:r>
          </a:p>
          <a:p>
            <a:pPr marL="165100" indent="0">
              <a:buNone/>
            </a:pPr>
            <a:r>
              <a:rPr lang="en-US" altLang="zh-TW" sz="2000" dirty="0" smtClean="0"/>
              <a:t>– </a:t>
            </a:r>
            <a:r>
              <a:rPr lang="zh-TW" altLang="en-US" sz="2000" dirty="0"/>
              <a:t>越大的</a:t>
            </a:r>
            <a:r>
              <a:rPr lang="en-US" altLang="zh-TW" sz="2000" dirty="0"/>
              <a:t>CWND</a:t>
            </a:r>
            <a:r>
              <a:rPr lang="zh-TW" altLang="en-US" sz="2000" dirty="0"/>
              <a:t>數</a:t>
            </a:r>
            <a:r>
              <a:rPr lang="en-US" altLang="zh-TW" sz="2000" dirty="0"/>
              <a:t>,</a:t>
            </a:r>
            <a:r>
              <a:rPr lang="zh-TW" altLang="en-US" sz="2000" dirty="0"/>
              <a:t>越高的效能</a:t>
            </a:r>
            <a:r>
              <a:rPr lang="en-US" altLang="zh-TW" sz="2000" dirty="0"/>
              <a:t>(throughput)</a:t>
            </a:r>
          </a:p>
          <a:p>
            <a:pPr marL="165100" indent="0">
              <a:buNone/>
            </a:pPr>
            <a:r>
              <a:rPr lang="en-US" altLang="zh-TW" sz="2000" dirty="0"/>
              <a:t>– </a:t>
            </a:r>
            <a:r>
              <a:rPr lang="en-US" altLang="zh-TW" sz="2000" dirty="0" err="1"/>
              <a:t>TCP“slow</a:t>
            </a:r>
            <a:r>
              <a:rPr lang="en-US" altLang="zh-TW" sz="2000" dirty="0"/>
              <a:t> start”</a:t>
            </a:r>
            <a:r>
              <a:rPr lang="zh-TW" altLang="en-US" sz="2000" dirty="0"/>
              <a:t>與“</a:t>
            </a:r>
            <a:r>
              <a:rPr lang="en-US" altLang="zh-TW" sz="2000" dirty="0"/>
              <a:t>congestion avoidance”</a:t>
            </a:r>
            <a:r>
              <a:rPr lang="zh-TW" altLang="en-US" sz="2000" dirty="0"/>
              <a:t>等演算法決定</a:t>
            </a:r>
            <a:r>
              <a:rPr lang="en-US" altLang="zh-TW" sz="2000" dirty="0"/>
              <a:t>CWND</a:t>
            </a:r>
            <a:r>
              <a:rPr lang="zh-TW" altLang="en-US" sz="2000" dirty="0" smtClean="0"/>
              <a:t>之大小</a:t>
            </a:r>
            <a:r>
              <a:rPr lang="en-US" altLang="zh-TW" sz="2000" dirty="0"/>
              <a:t>. </a:t>
            </a:r>
          </a:p>
          <a:p>
            <a:pPr marL="165100" indent="0">
              <a:buNone/>
            </a:pPr>
            <a:r>
              <a:rPr lang="en-US" altLang="zh-TW" sz="2000" dirty="0"/>
              <a:t>– TCP buffer size </a:t>
            </a:r>
            <a:r>
              <a:rPr lang="zh-TW" altLang="en-US" sz="2000" dirty="0"/>
              <a:t>與</a:t>
            </a:r>
            <a:r>
              <a:rPr lang="en-US" altLang="zh-TW" sz="2000" dirty="0"/>
              <a:t>CWND</a:t>
            </a:r>
            <a:r>
              <a:rPr lang="zh-TW" altLang="en-US" sz="2000" dirty="0"/>
              <a:t>相關</a:t>
            </a:r>
            <a:r>
              <a:rPr lang="en-US" altLang="zh-TW" sz="2000" dirty="0"/>
              <a:t>, </a:t>
            </a:r>
            <a:r>
              <a:rPr lang="zh-TW" altLang="en-US" sz="2000" dirty="0"/>
              <a:t>最佳的</a:t>
            </a:r>
            <a:r>
              <a:rPr lang="en-US" altLang="zh-TW" sz="2000" dirty="0"/>
              <a:t>buffer size </a:t>
            </a:r>
            <a:r>
              <a:rPr lang="zh-TW" altLang="en-US" sz="2000" dirty="0"/>
              <a:t>為兩倍的</a:t>
            </a:r>
            <a:r>
              <a:rPr lang="en-US" altLang="zh-TW" sz="2000" dirty="0"/>
              <a:t>BDP</a:t>
            </a:r>
          </a:p>
          <a:p>
            <a:r>
              <a:rPr lang="en-US" altLang="zh-TW" dirty="0" smtClean="0"/>
              <a:t>delay(Round-Trip </a:t>
            </a:r>
            <a:r>
              <a:rPr lang="en-US" altLang="zh-TW" dirty="0"/>
              <a:t>Time)</a:t>
            </a:r>
          </a:p>
          <a:p>
            <a:pPr marL="165100" indent="0">
              <a:buNone/>
            </a:pPr>
            <a:r>
              <a:rPr lang="en-US" altLang="zh-TW" sz="2000" dirty="0"/>
              <a:t>– Delay</a:t>
            </a:r>
            <a:r>
              <a:rPr lang="zh-TW" altLang="en-US" sz="2000" dirty="0"/>
              <a:t>越長，效能越差，所需之</a:t>
            </a:r>
            <a:r>
              <a:rPr lang="en-US" altLang="zh-TW" sz="2000" dirty="0"/>
              <a:t>BDP</a:t>
            </a:r>
            <a:r>
              <a:rPr lang="zh-TW" altLang="en-US" sz="2000" dirty="0"/>
              <a:t>要更大</a:t>
            </a:r>
          </a:p>
          <a:p>
            <a:r>
              <a:rPr lang="en-US" altLang="zh-TW" dirty="0" smtClean="0"/>
              <a:t>packet </a:t>
            </a:r>
            <a:r>
              <a:rPr lang="en-US" altLang="zh-TW" dirty="0"/>
              <a:t>loss</a:t>
            </a:r>
          </a:p>
          <a:p>
            <a:pPr marL="165100" indent="0">
              <a:buNone/>
            </a:pPr>
            <a:r>
              <a:rPr lang="en-US" altLang="zh-TW" sz="2000" dirty="0"/>
              <a:t>– </a:t>
            </a:r>
            <a:r>
              <a:rPr lang="zh-TW" altLang="en-US" sz="2000" dirty="0"/>
              <a:t>線材品質不良、</a:t>
            </a:r>
            <a:r>
              <a:rPr lang="en-US" altLang="zh-TW" sz="2000" dirty="0"/>
              <a:t>Cable</a:t>
            </a:r>
            <a:r>
              <a:rPr lang="zh-TW" altLang="en-US" sz="2000" dirty="0"/>
              <a:t>過長、</a:t>
            </a:r>
            <a:r>
              <a:rPr lang="en-US" altLang="zh-TW" sz="2000" dirty="0"/>
              <a:t>GBIC</a:t>
            </a:r>
            <a:r>
              <a:rPr lang="zh-TW" altLang="en-US" sz="2000" dirty="0"/>
              <a:t>接頭污損都會造成</a:t>
            </a:r>
            <a:r>
              <a:rPr lang="en-US" altLang="zh-TW" dirty="0"/>
              <a:t>packet loss</a:t>
            </a:r>
          </a:p>
          <a:p>
            <a:pPr marL="165100" indent="0">
              <a:buNone/>
            </a:pPr>
            <a:r>
              <a:rPr lang="en-US" altLang="zh-TW" dirty="0" smtClean="0"/>
              <a:t>– </a:t>
            </a:r>
            <a:r>
              <a:rPr lang="zh-TW" altLang="en-US" sz="2000" dirty="0" smtClean="0"/>
              <a:t>當</a:t>
            </a:r>
            <a:r>
              <a:rPr lang="en-US" altLang="zh-TW" sz="2000" dirty="0"/>
              <a:t>loss</a:t>
            </a:r>
            <a:r>
              <a:rPr lang="zh-TW" altLang="en-US" sz="2000" dirty="0"/>
              <a:t>發生，封包必須重傳，並且降速</a:t>
            </a:r>
            <a:r>
              <a:rPr lang="en-US" altLang="zh-TW" sz="2000" dirty="0"/>
              <a:t>, </a:t>
            </a:r>
            <a:r>
              <a:rPr lang="zh-TW" altLang="en-US" sz="2000" dirty="0"/>
              <a:t>會造成效能之惡性循環 </a:t>
            </a:r>
          </a:p>
          <a:p>
            <a:pPr marL="165100" indent="0">
              <a:buNone/>
            </a:pPr>
            <a:r>
              <a:rPr lang="en-US" altLang="zh-TW" sz="2000" dirty="0"/>
              <a:t>– </a:t>
            </a:r>
            <a:r>
              <a:rPr lang="zh-TW" altLang="en-US" sz="2000" dirty="0"/>
              <a:t>因為</a:t>
            </a:r>
            <a:r>
              <a:rPr lang="en-US" altLang="zh-TW" sz="2000" dirty="0"/>
              <a:t>loss</a:t>
            </a:r>
            <a:r>
              <a:rPr lang="zh-TW" altLang="en-US" sz="2000" dirty="0"/>
              <a:t>發生所需回復的時間，亦將造成</a:t>
            </a:r>
            <a:r>
              <a:rPr lang="en-US" altLang="zh-TW" sz="2000" dirty="0"/>
              <a:t>RTT</a:t>
            </a:r>
            <a:r>
              <a:rPr lang="zh-TW" altLang="en-US" sz="2000" dirty="0"/>
              <a:t>時間變長，因此</a:t>
            </a:r>
            <a:r>
              <a:rPr lang="zh-TW" altLang="en-US" sz="2000" dirty="0" smtClean="0"/>
              <a:t>效能</a:t>
            </a:r>
            <a:r>
              <a:rPr lang="zh-TW" altLang="en-US" sz="2000" dirty="0"/>
              <a:t>又會降低 </a:t>
            </a:r>
          </a:p>
        </p:txBody>
      </p:sp>
    </p:spTree>
    <p:extLst>
      <p:ext uri="{BB962C8B-B14F-4D97-AF65-F5344CB8AC3E}">
        <p14:creationId xmlns:p14="http://schemas.microsoft.com/office/powerpoint/2010/main" val="435204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Packet Loss </a:t>
            </a:r>
            <a:r>
              <a:rPr lang="zh-TW" altLang="en-US" dirty="0"/>
              <a:t>對於效能之影響</a:t>
            </a:r>
          </a:p>
        </p:txBody>
      </p:sp>
      <p:sp>
        <p:nvSpPr>
          <p:cNvPr id="3" name="投影片編號版面配置區 2"/>
          <p:cNvSpPr>
            <a:spLocks noGrp="1"/>
          </p:cNvSpPr>
          <p:nvPr>
            <p:ph type="sldNum" idx="12"/>
          </p:nvPr>
        </p:nvSpPr>
        <p:spPr/>
        <p:txBody>
          <a:bodyPr/>
          <a:lstStyle/>
          <a:p>
            <a:fld id="{7E58F054-B114-4230-9481-EED8E414A249}" type="slidenum">
              <a:rPr lang="zh-TW" altLang="en-US" smtClean="0"/>
              <a:t>36</a:t>
            </a:fld>
            <a:endParaRPr lang="zh-TW" altLang="en-US" dirty="0"/>
          </a:p>
        </p:txBody>
      </p:sp>
      <p:sp>
        <p:nvSpPr>
          <p:cNvPr id="4" name="文字版面配置區 3"/>
          <p:cNvSpPr>
            <a:spLocks noGrp="1"/>
          </p:cNvSpPr>
          <p:nvPr>
            <p:ph type="body" idx="1"/>
          </p:nvPr>
        </p:nvSpPr>
        <p:spPr>
          <a:xfrm>
            <a:off x="468312" y="1340767"/>
            <a:ext cx="8424168" cy="2016225"/>
          </a:xfrm>
        </p:spPr>
        <p:txBody>
          <a:bodyPr/>
          <a:lstStyle/>
          <a:p>
            <a:r>
              <a:rPr lang="en-US" altLang="zh-TW" dirty="0"/>
              <a:t>0.0046% of the packets in one direction(1/22000)</a:t>
            </a:r>
          </a:p>
          <a:p>
            <a:pPr marL="165100" indent="0">
              <a:buNone/>
            </a:pPr>
            <a:r>
              <a:rPr lang="en-US" altLang="zh-TW" dirty="0"/>
              <a:t>• 10G NIC</a:t>
            </a:r>
            <a:r>
              <a:rPr lang="zh-TW" altLang="en-US" dirty="0"/>
              <a:t>，</a:t>
            </a:r>
            <a:r>
              <a:rPr lang="en-US" altLang="zh-TW" dirty="0"/>
              <a:t>MTU was set to 9000bytes</a:t>
            </a:r>
          </a:p>
          <a:p>
            <a:pPr marL="165100" indent="0">
              <a:buNone/>
            </a:pPr>
            <a:r>
              <a:rPr lang="en-US" altLang="zh-TW" dirty="0"/>
              <a:t>• Mathis equation</a:t>
            </a:r>
            <a:r>
              <a:rPr lang="zh-TW" altLang="en-US" dirty="0"/>
              <a:t>：</a:t>
            </a:r>
          </a:p>
          <a:p>
            <a:pPr marL="165100" indent="0">
              <a:buNone/>
            </a:pPr>
            <a:r>
              <a:rPr lang="en-US" altLang="zh-TW" dirty="0"/>
              <a:t>• On the 90ms path, 490Mbps vs. 8.2Gbps in </a:t>
            </a:r>
            <a:r>
              <a:rPr lang="en-US" altLang="zh-TW" dirty="0" smtClean="0"/>
              <a:t>the direction </a:t>
            </a:r>
            <a:r>
              <a:rPr lang="en-US" altLang="zh-TW" dirty="0"/>
              <a:t>with no packet loss </a:t>
            </a: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428999"/>
            <a:ext cx="8064896" cy="2783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7494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699792" y="3068960"/>
            <a:ext cx="6444208" cy="1143000"/>
          </a:xfrm>
        </p:spPr>
        <p:txBody>
          <a:bodyPr/>
          <a:lstStyle/>
          <a:p>
            <a:r>
              <a:rPr lang="zh-TW" altLang="en-US" b="1" dirty="0" smtClean="0"/>
              <a:t>軟體定義網路 </a:t>
            </a:r>
            <a:r>
              <a:rPr lang="en-US" altLang="zh-TW" b="1" dirty="0"/>
              <a:t/>
            </a:r>
            <a:br>
              <a:rPr lang="en-US" altLang="zh-TW" b="1" dirty="0"/>
            </a:br>
            <a:r>
              <a:rPr lang="en-US" altLang="zh-TW" b="1" dirty="0" smtClean="0"/>
              <a:t>Software Defined Networking (SDN)</a:t>
            </a:r>
            <a:endParaRPr lang="zh-TW" altLang="en-US" b="1" dirty="0"/>
          </a:p>
        </p:txBody>
      </p:sp>
      <p:sp>
        <p:nvSpPr>
          <p:cNvPr id="3" name="投影片編號版面配置區 2"/>
          <p:cNvSpPr>
            <a:spLocks noGrp="1"/>
          </p:cNvSpPr>
          <p:nvPr>
            <p:ph type="sldNum" idx="12"/>
          </p:nvPr>
        </p:nvSpPr>
        <p:spPr/>
        <p:txBody>
          <a:bodyPr/>
          <a:lstStyle/>
          <a:p>
            <a:fld id="{72D38D79-6EF7-436F-B52C-EDEE16537EC1}" type="slidenum">
              <a:rPr lang="zh-TW" altLang="en-US" smtClean="0"/>
              <a:t>37</a:t>
            </a:fld>
            <a:endParaRPr lang="zh-TW" altLang="en-US" dirty="0"/>
          </a:p>
        </p:txBody>
      </p:sp>
    </p:spTree>
    <p:extLst>
      <p:ext uri="{BB962C8B-B14F-4D97-AF65-F5344CB8AC3E}">
        <p14:creationId xmlns:p14="http://schemas.microsoft.com/office/powerpoint/2010/main" val="32969495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b="1" dirty="0" smtClean="0"/>
              <a:t>TCP/IP </a:t>
            </a:r>
            <a:r>
              <a:rPr lang="en-US" altLang="zh-TW" b="1" dirty="0" err="1" smtClean="0"/>
              <a:t>v.s</a:t>
            </a:r>
            <a:r>
              <a:rPr lang="en-US" altLang="zh-TW" b="1" dirty="0" smtClean="0"/>
              <a:t>. OSI Model</a:t>
            </a:r>
            <a:endParaRPr lang="zh-TW" altLang="en-US" b="1" dirty="0"/>
          </a:p>
        </p:txBody>
      </p:sp>
      <p:sp>
        <p:nvSpPr>
          <p:cNvPr id="4" name="投影片編號版面配置區 3"/>
          <p:cNvSpPr>
            <a:spLocks noGrp="1"/>
          </p:cNvSpPr>
          <p:nvPr>
            <p:ph type="sldNum" idx="12"/>
          </p:nvPr>
        </p:nvSpPr>
        <p:spPr/>
        <p:txBody>
          <a:bodyPr/>
          <a:lstStyle/>
          <a:p>
            <a:fld id="{93317977-47B0-412B-8FD1-2B9AA129CE9C}" type="slidenum">
              <a:rPr lang="zh-TW" altLang="en-US" smtClean="0"/>
              <a:t>38</a:t>
            </a:fld>
            <a:endParaRPr lang="zh-TW" altLang="en-US" dirty="0"/>
          </a:p>
        </p:txBody>
      </p:sp>
      <p:pic>
        <p:nvPicPr>
          <p:cNvPr id="1028" name="Picture 4" descr="http://1.bp.blogspot.com/-XxGg1fOQ-mo/T8zFKiUiNcI/AAAAAAAAB1o/EXDIjbc1QuU/s1600/OSI-TC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6791"/>
            <a:ext cx="8842350" cy="4329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351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資訊科技趨勢：從封閉走向開放</a:t>
            </a:r>
            <a:endParaRPr lang="zh-TW" altLang="en-US" b="1"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39</a:t>
            </a:fld>
            <a:endParaRPr lang="zh-TW" altLang="en-US"/>
          </a:p>
        </p:txBody>
      </p:sp>
      <p:sp>
        <p:nvSpPr>
          <p:cNvPr id="4" name="內容版面配置區 3"/>
          <p:cNvSpPr>
            <a:spLocks noGrp="1"/>
          </p:cNvSpPr>
          <p:nvPr>
            <p:ph sz="quarter" idx="4294967295"/>
          </p:nvPr>
        </p:nvSpPr>
        <p:spPr>
          <a:xfrm>
            <a:off x="468312" y="1340768"/>
            <a:ext cx="8256191" cy="4897016"/>
          </a:xfrm>
          <a:prstGeom prst="rect">
            <a:avLst/>
          </a:prstGeom>
        </p:spPr>
        <p:txBody>
          <a:bodyPr/>
          <a:lstStyle/>
          <a:p>
            <a:pPr marL="623888" indent="-458788">
              <a:buClr>
                <a:srgbClr val="FF0000"/>
              </a:buClr>
              <a:buFont typeface="Wingdings" panose="05000000000000000000" pitchFamily="2" charset="2"/>
              <a:buChar char="p"/>
            </a:pPr>
            <a:r>
              <a:rPr lang="zh-TW" altLang="en-US" sz="2800" dirty="0" smtClean="0">
                <a:sym typeface="Wingdings" panose="05000000000000000000" pitchFamily="2" charset="2"/>
              </a:rPr>
              <a:t>硬體：</a:t>
            </a:r>
            <a:endParaRPr lang="en-US" altLang="zh-TW" sz="2800" dirty="0" smtClean="0">
              <a:sym typeface="Wingdings" panose="05000000000000000000" pitchFamily="2" charset="2"/>
            </a:endParaRPr>
          </a:p>
          <a:p>
            <a:pPr lvl="1"/>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大型主機</a:t>
            </a:r>
            <a:r>
              <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個人電腦</a:t>
            </a:r>
            <a:endPar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endParaRPr>
          </a:p>
          <a:p>
            <a:pPr lvl="1"/>
            <a:r>
              <a:rPr lang="zh-TW" altLang="en-US" sz="2400" dirty="0" smtClean="0">
                <a:latin typeface="微軟正黑體" panose="020B0604030504040204" pitchFamily="34" charset="-120"/>
                <a:ea typeface="微軟正黑體" panose="020B0604030504040204" pitchFamily="34" charset="-120"/>
              </a:rPr>
              <a:t>購買套裝電腦</a:t>
            </a:r>
            <a:r>
              <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購置零件自行組裝電腦</a:t>
            </a:r>
            <a:endPar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endParaRPr>
          </a:p>
          <a:p>
            <a:pPr marL="623888" indent="-458788">
              <a:buClr>
                <a:srgbClr val="FF0000"/>
              </a:buClr>
              <a:buFont typeface="Wingdings" panose="05000000000000000000" pitchFamily="2" charset="2"/>
              <a:buChar char="p"/>
            </a:pPr>
            <a:r>
              <a:rPr lang="zh-TW" altLang="en-US" sz="2800" dirty="0" smtClean="0">
                <a:sym typeface="Wingdings" panose="05000000000000000000" pitchFamily="2" charset="2"/>
              </a:rPr>
              <a:t>軟體：</a:t>
            </a:r>
            <a:endParaRPr lang="en-US" altLang="zh-TW" sz="2800" dirty="0" smtClean="0">
              <a:sym typeface="Wingdings" panose="05000000000000000000" pitchFamily="2" charset="2"/>
            </a:endParaRPr>
          </a:p>
          <a:p>
            <a:pPr lvl="1"/>
            <a:r>
              <a:rPr lang="zh-TW" altLang="en-US" sz="2400" dirty="0" smtClean="0">
                <a:latin typeface="微軟正黑體" panose="020B0604030504040204" pitchFamily="34" charset="-120"/>
                <a:ea typeface="微軟正黑體" panose="020B0604030504040204" pitchFamily="34" charset="-120"/>
              </a:rPr>
              <a:t>封閉式作業系統</a:t>
            </a:r>
            <a:r>
              <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開放原始碼作業系統</a:t>
            </a:r>
            <a:endPar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endParaRPr>
          </a:p>
          <a:p>
            <a:pPr lvl="1"/>
            <a:r>
              <a:rPr lang="zh-TW" altLang="en-US" sz="2400" dirty="0">
                <a:latin typeface="微軟正黑體" panose="020B0604030504040204" pitchFamily="34" charset="-120"/>
                <a:ea typeface="微軟正黑體" panose="020B0604030504040204" pitchFamily="34" charset="-120"/>
                <a:sym typeface="Wingdings" panose="05000000000000000000" pitchFamily="2" charset="2"/>
              </a:rPr>
              <a:t>封閉式</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套裝軟體</a:t>
            </a:r>
            <a:r>
              <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dirty="0">
                <a:latin typeface="微軟正黑體" panose="020B0604030504040204" pitchFamily="34" charset="-120"/>
                <a:ea typeface="微軟正黑體" panose="020B0604030504040204" pitchFamily="34" charset="-120"/>
                <a:sym typeface="Wingdings" panose="05000000000000000000" pitchFamily="2" charset="2"/>
              </a:rPr>
              <a:t>開放</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原始碼套裝軟體</a:t>
            </a:r>
            <a:endPar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endParaRPr>
          </a:p>
          <a:p>
            <a:pPr marL="623888" indent="-458788">
              <a:buClr>
                <a:srgbClr val="FF0000"/>
              </a:buClr>
              <a:buFont typeface="Wingdings" panose="05000000000000000000" pitchFamily="2" charset="2"/>
              <a:buChar char="p"/>
            </a:pPr>
            <a:r>
              <a:rPr lang="zh-TW" altLang="en-US" sz="2800" dirty="0" smtClean="0">
                <a:sym typeface="Wingdings" panose="05000000000000000000" pitchFamily="2" charset="2"/>
              </a:rPr>
              <a:t>網路：</a:t>
            </a:r>
            <a:endParaRPr lang="en-US" altLang="zh-TW" sz="2800" dirty="0" smtClean="0">
              <a:sym typeface="Wingdings" panose="05000000000000000000" pitchFamily="2" charset="2"/>
            </a:endParaRPr>
          </a:p>
          <a:p>
            <a:pPr lvl="1"/>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封閉式網路裝置（規格掌握在原廠）</a:t>
            </a:r>
            <a:r>
              <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a:t>
            </a:r>
            <a:endParaRPr lang="en-US" altLang="zh-TW" sz="2400" dirty="0" smtClean="0">
              <a:latin typeface="微軟正黑體" panose="020B0604030504040204" pitchFamily="34" charset="-120"/>
              <a:ea typeface="微軟正黑體" panose="020B0604030504040204" pitchFamily="34" charset="-120"/>
              <a:sym typeface="Wingdings" panose="05000000000000000000" pitchFamily="2" charset="2"/>
            </a:endParaRPr>
          </a:p>
          <a:p>
            <a:pPr lvl="1"/>
            <a:r>
              <a:rPr lang="zh-TW" altLang="en-US" sz="2400" dirty="0">
                <a:latin typeface="微軟正黑體" panose="020B0604030504040204" pitchFamily="34" charset="-120"/>
                <a:ea typeface="微軟正黑體" panose="020B0604030504040204" pitchFamily="34" charset="-120"/>
                <a:sym typeface="Wingdings" panose="05000000000000000000" pitchFamily="2" charset="2"/>
              </a:rPr>
              <a:t>多年</a:t>
            </a:r>
            <a:r>
              <a:rPr lang="zh-TW" altLang="en-US" sz="2400" dirty="0" smtClean="0">
                <a:latin typeface="微軟正黑體" panose="020B0604030504040204" pitchFamily="34" charset="-120"/>
                <a:ea typeface="微軟正黑體" panose="020B0604030504040204" pitchFamily="34" charset="-120"/>
                <a:sym typeface="Wingdings" panose="05000000000000000000" pitchFamily="2" charset="2"/>
              </a:rPr>
              <a:t>來，網路架構並沒有太大的變化</a:t>
            </a:r>
            <a:endParaRPr lang="zh-TW" altLang="en-US" sz="2400" dirty="0">
              <a:latin typeface="微軟正黑體" panose="020B0604030504040204" pitchFamily="34" charset="-120"/>
              <a:ea typeface="微軟正黑體" panose="020B0604030504040204" pitchFamily="34" charset="-120"/>
            </a:endParaRPr>
          </a:p>
        </p:txBody>
      </p:sp>
      <p:sp>
        <p:nvSpPr>
          <p:cNvPr id="5" name="AutoShape 2" descr="data:image/jpeg;base64,/9j/4AAQSkZJRgABAQAAAQABAAD/2wCEAAkGBxIQEg8UDxQQDxAQDw8PEA8QDw8PDw8PFBEWFhQRFRQYHCggGBolHBQUITEhJSkrLi4uFx8zODMsNygtLisBCgoKDg0OGBAQGiwkHyQsLCwsLCwsLCwsLCwsLCwsLCwsLCwsLCwsLCwsLCwsLCwsLCwsLCwsLCwsLCwsLCwsLP/AABEIAOAA4QMBEQACEQEDEQH/xAAcAAABBQEBAQAAAAAAAAAAAAAAAQMEBQYCBwj/xABIEAABAwICBgYEDAMFCQAAAAABAAIDBBEFIQYSEzFBUQdhcYGRoSIycrEUI0JSYoKSorLB0eEzc8IVFiRDYyVUg5Sj0tPw8f/EABsBAQADAQEBAQAAAAAAAAAAAAABAgMEBQYH/8QANBEAAgECBAMFBwQCAwAAAAAAAAECAxEEEiExBUFRE4GRofAiMmFxscHRFELh8QZSFTND/9oADAMBAAIRAxEAPwD3FACAEAIAQAgBACAEAIBNZAcmRAcmVAJtUAbVAKJUB0JEAocgOkAIAQAgBACAEAIAQAgBACAEAIAQAgBACAQlAcOkQFNjelFJRj/FTxQm1wxzryuHVGLuPcFZRb2IbS3MNivTPSMuKeKeoNsnHVgjPe67vurRUXzKOrFGYq+mWtebQQU0fU7a1DvIt9yuqC5sp23REKTpDxqT1Ls/l0QP4g5T2UA5z5Ia/vrj3z5v+Sp//GnZ0yuaoOs6SMYj9drXfzKNw/Dqp2UCyqT5on0XTNUNsJ6aGTnspJIT4O11V0FyY7bqjU4X0vUMlhMJqY5C72bRn2o7nxAVHRki6qRZtcLx2CpbrU8sczeJje19uo23d6zaa3NNyyZUXUAfbIgOwUAqAEAIAQAgBACAEAIAQAgBACAEBw56AyGl3SDR4ddsjjLP/u0NnSD2zuYO3PkCrxpuRWU1Hc8ixzpIxKvcWU5NNG7dFTaxlI+lN63eNULdUox3MXUk9irotEpHnWqHhhcdZwHxkjid5Lt1/FWc+hCpt7l7SaOUsfyNoech1/Ld5KrkzRQii1iY1oswNaOTQGjyVSx1rIA1kAayAanp45BaRjHj6TWu96kblTWaL0z/AFQ6I82Oy+ybjwUqTKOEWUc+jlTTu2lM8uc3c+JzoZh4H3FWzJ7lMklsX2AdKVXTHUrG/CWDIkgRVLfyd2EA9apKinsWjVa0kesaN6XU1c29PIHEAF8bvRlj9phzt1jLrWEouO5smnsaOKouqkklj7oBxACAEAIAQAgBACAEAIAQCEoCLX10cLHyTPbHGxpc973BrGtHEkpuDw/TnpXlqNaHDi6CA3a6osW1EvD0OMbev1vZ3LphStrIwlV5IyGFaOuk9OoJY0nW1f8AMeTmS4ndfx7Fdy6FVC+rNXSQsibqxNDG9QzPWTvJ7VR6mqSQ9tUAbVAJtUAu1QBtUAbVAG0QBtEAbRARMQoYpxaRoJ4PGT29h/JE7ENJ7mUrcLmpHiWB77MOs2WMlskfbb37ua0TT0Zk4uOqPQNCuk/WLYsQLWOyDaoWbG8/6g3MP0hl2LGdG2sTWFVPc9YpasG2awNSwilugHgUAqAEAIAQAgBACAEAhKArccxiGkhkmqHiOKMXc45kng1o4uJyAG9Sk27IHzpprplUYtKG2dHTh3xFKDfPhJJb1n+TeHEnrhBRRzTm5OyOsHwlsNnPs6Xxazs6+tQ5XLRjYttqqlg2qEibVAG1QBtUAbVAG1QC7VAG1QgXaoA2iANogE2iAz2M4KDd8Asd7oxuPW3r6leMupnKHQttA9O30ZbDUlz6a9muNy+n/VnVw4clSpTvqty0KltGe5YfXteGlpDmuALXAghwO4g8QuY3LeGW6AfBQCoAQAgBACAEAICJiFayFj5JXCOONrnve42axgFySgPmvT7TCTFZ8tZtNG4img455bV44vPkMhxJ7IQUUc05uWhxhVEIRc2MhGZ+aPmhQ3cmKsWG1VSwm1QCbVCRNqoAm2QCbZBcXbIBdspAu1QC7VCBdqgDaqQG1QBtUAbVAU2NYeHXkjHpb3tHyusdfvVovkUlHmXfR1piaV7YJ3f4d7rRvJ/gPJ3H6BPgc911SrTvqi1OpbRnuVDV3suY6C3hkuhA+EAIAQAgBACA4kcgPCOmfTDbymigd8TC4GpcD/Enaco/ZZx+l7K6aMLe0zCrPkjDYTT6vpu3n1eoc1pJlIrmWe1VC4m1QCGZQDqO7r23DeVjVrRp7nbhMFUxLeS1lu2OtYOOf/vV+q454ub93T165Hu0eB0o/wDY2/JeWvmdAcsuyw9y55VZvdnpU8Bh4bQXh+TsMPM+JWec37GHQXY3/exVo15x2ZhUwOHqe9BeFvNWOH0x4fsuqnjuU0ePieBreg+5/Z/nxIr3lps7Ir0IzjJXiz5+rSnSlkmrMTbKxQXbKSBdsgDbIA2yANsgDbIClxSmDTrN9VxzHJ36FXizOSPTOi/Skys+DzOvLC34txOckIy7y3IdlutYVYWd0b053Vmer0NReyxNC0jcgHEAIAQAgEJQGQ6SdJ/7Oo5JGH4+Q7GnG/41wPp25NALu4Dir045nYrKWVXPmyBmu70iTnrOJJJceNzxJXWzlWrLXaqpoG1UATaoScGZQC1pW2jZzcS/u3DyC8jEzzVX8ND7Hg1HJh1Lrr67rEiOJczkesSY4Fk5kXJDKdZuZFxwUyr2hFwNOmcXKbSN4ZsmZaxDpHc7E6rfc5evw2LalPuPm+O1byhT6a+vMj1OEzxxskc27XsElmm7mNO4uHnle3Gy7IYmnOTinr62Pn762K/aroAbVAG2QBtkAbZALtkAj3BwIO45KSGQaKqfTTMkjNnxPDm8iOIPURcd6u0pKxRPKz6D0Zxds8UUjD6MjQ4cxzaesG47lxNWdjrTurmupZbqATWlAKgBACAbkcgPnPpgx/4XXujabxUYMDbbjNe8zu24Df8AhrrpRtE56ru7GRgyHarMrHYc11BYTXQHJegBhLi1o3uIaO0mwVJNRTb5F4Qc5KK3bS8TWCLOw3NAaOwCy+fcr6s/QqUFCCitkTIYVhKRLZOhp1hKZm5kuOmWLqGLqDwplTtCnaAaVFUJVQ89rpPhdfs23IdM2Bo+gz0XW8HFfV0V2GFUvhfvfpHyWPq9piJvu8P5PTayEFxtubZrexo1QRy3L51T1POmrszeKaORSEkDUcflMs0ntFrHwB616NHHzho9UFJoztTo1K31XNcPpNc0+WsvQhj4PdevIt2iIbsIlG/U8X/9q1/V0x2kTn+zX8T9lpPvsoeKjyRDqIdjoQN/mb/t71lLESexR1GO4vII4YmD5bzIe4WHZvHgrYZOU3Jl4XKcSLvLjVQL59ysisjedFOMarpKdxy/jReQe38J8VhWjzNKMuR7Ph09wFgbF1E5AOoAQAgKXSjFRSUtTOc9jC+QD5zwPQb3usO9TFXdiG7K58plxe4l5LnOJc5x3ucTck9pXccb1Y/dQaCoBbIDlyiwJuARa0wPCNrpO/cPM+S48dPLSt10PV4PS7TEp/6q/wBvv5Grp414M5H2TZZ00K5ZzMZyLKCBcspnNKZNjgWDmYuY8IFTOUzkDHZxT080vGONxb1vtZo8bLqwUO2rxh1ZWdbJCUuiuYDosodpVulOYp4i+5z+Mfk0+TvFfVcVqZKOVc/t/Nj5VdT0x8S+ZTsVaI0sS1jIo0V9RCuiEjNoraiJdEWVKyeNbxZBD2dyBzIC0BTY5Nrym25gDB7z7/JejhoWh8zoirIghdJIpQh7D2CVxpqiGXcI5Brewcn/AHSUkrporB2dz6IweovZcR2mnpX3QglhAKgEcgPLunXEdSijiG+oqGBw/wBOMGQ/eEfitaK9q5nVdonhkQXUcw81LFkzsJYm4pU2IuNuCEmg0agtG93GR4aPZZ+58l4nEql5qPRfU+q4DRtSlU6vyX83NHSxrx5s9uTLemiXHORyzkWkES5JyOWUiZHEsJSMHIeESycymYwvSxWakEUI3zSazh9Bmf4ixfS/47SzVJVXyX19M5MdUtRt1fktfrYk9FWG6lI+QjOeUkew3IDsyB7118VqZquXp/Z462NbJGvJaBDljUbFWiFPGtoSM2irqY11QZmyqqWLoiyCveQ3WcdzWnz/AGv4LogruwirsyesXEk73Ek9pN17UYpKyOg7CmxFzlwU2IbGJBmhQ9u0CxDa01O4m52YY483MOoT91cU1aTR2wd4pnolDJkFUks2FAdIDiQoDwnp7q9apo4r/wAOCSUj+bIGg/8ASK6aC0ZhWeyPNom5LcxHWtUgcDVIFIQkbeoJubLD6UtZG0D1GDWO4axzdn3r5XE1VOpKXV+XI/QMHR7GhCnzS8+fmSXYrTw/xJG3HyWnWd4LFYWvV92LK18TRp6Tml36+C1Of770zdwkd9Wyv/w1eW9kebPiOE/3b+UX97Ein6Qafi17e0E+5ZT4DX5NFP1uDl/6NfOL+1zSYTpRSz+q8A9ZFv2XkYnhuJo7xNFR7RZqMlNfB6+BomAEAixB3EZgrym7bnK7p2Z4x0j1ZqK5zGZ7IMhYOBe7M/iaO5foXBKCo4NSfPVnmcQneoodF5vX8HrmCUAgp4IxuZEweS8irN1JuT5nNbQfkYsGiCFMxUaIZBmakWZtFZVMXVBmbKmqauuLKMz2PyaseqN7z5bh/UvRwcLzuXgjPtavWSNDvVU2KiFqAYmaoIPSeiypvA9p+RO4Dsc1p95K5ay9o6aXunreGPyCxNS7iKEDiAam4oD546aH62Jn6NLA3ze7+pddH3TCruY6NuQWxiOtarA7AQCEISNk23bwbjtVWiybTuiwkNXVHMutyvs2D6o4LChgKdP3Id7/AJOrEcVr1NJz06LT6b95NotDS/15NXqY38yfyXV2XVnm/qFyRdU3R7A71pJ+50Q/oVHGKHbTfQkv6Lo3D4qeVp4bRscg8AG+9Udi6qS6FDi3R/XUt3sb8IY3PXpy4yNHMx+t9nWUOzVmawqNNOLs/B+ImjumU9KbPJljzBad/wD98O9eNjuB0MR7UdGevS4q5LLiY5uklpLv5P6jWitIazEIy7PWlfUP429K/kSPBdmLtQwuRdFFevlc8yUnUqOT5u57i4L5tmgxIFRlWQ5gs2VK+cKq3KsrqkLpgZMp6oLrgUZjsek1pSODcvDL8j4r3cFC0LmkdiE1q70gzrVSxByWoBmZqqSbPovksalvIwu8Q8f0hc1dbG9HmeyYS7ILnNjQQFCB5AMzID546Xx/tOT+RB+Ersoe6c9X3jJxjILcyHQFIOrKQcuUMkn4HTBxkc4XDQGj2ib38B5q9Ja3Mqz0saOmAFrZdmS2ZxMt6RZSLRLqkWMjaJdUqykbIsYismaIw3SxhVIKc1BjDKsyMY2RhDNrc+kJBuf6IOe/LfbJXp3uTc8uoK2WnIkhc+M6wbrtuAXDPVvuvxsorUYVVlkTrueiYB0jscAysGo7dtWC7T7TeHcvDxHDakNYarzLqp1NlT1kczdaF7ZG82ODrdtty8yUWtGi909hqdYsqV86qtyrKyukDBd5awc3ODR5rpppvYyaMzXY5A05EynkzIX9o/ovToYStPZW+ZGUy079d73fOcSOzgvoaVPJBRJuAatbC4tlNiDghQSMyhVZJrOjUenU9kHvkXLiOXebUeZ7HhByC5jc0UG5CCQgGZkB4F0yw2xBruD6SI36xJID7h4rsw/umFXcxsYyXQjFjgCsQKUA29VZJfYZHqRM5vJkPYcm+QW1JaHPWepZwlXZzMtaRyzkTEuaR6xkjaJcUsiyaNossonrNo0TPM+mDEtaWnhByjYZnD6Tsm+Qd4q8FoSbXQvAYxhsMU7GvErNpIx7Q4az/SsQeV/JfL1a8pYidWLtrZP4LT7X7z1YxywjBrlr83qZbSLorzLqGQNG/YTFxb2NkzI7HA9q9Cjxa2lZd6/BhPCp6wfczEVOj+IUjrmGoYRez4QZB260d7LtVfC1/wB0X89PqYSoVI7x9dwjdIcQZkZanseZCfNQ8Hh5ckUtL4nX9oYlNuNY+/zWzW8hZUeHwdPWWVfNolUpy2T8GO0+itdMbvaW33uleLnubc+IWU+J4Gjs0/kvvt5nTT4fXlyt83/bJGJaK/Bo3OfJd4brWDbNtcNA3k5kgX8lbBcU/VVLQh7PVvX16uWxOBVCneUrv5aFI1i9tI8xnYarWK3EISxNzkhQWGZQqslGv6OY/wCM7m9jfsgn+pcWJ3SOilsz1vCBkFzmxpINyED6AamQHjXTfSelRSjdaaFx6/Rc0fjXVhnujGtyZ5tEF2IwY6ApKiEIDlsZcQ0b3ENHaTZUZKNDIQHWG5tmDsaLLqirI5p6skQuQxZY0sio0Qi3ppVk0apltTTLJo0TLGGdZtGqZ5DXk4hiZAzbLUiIfymGxt9Vrj3rHFVuxoTmuS0+fLzOihDPOMer/vyPeowGgAbmgAdgXyUbRikerLVtiOcolMJDT7FclSSNI3RHewclxzm1zN02MPY3kPBcc5tvc1TZBqHK8EbwRgNN6q/oj5T7fVjFyD9ZzT9Vfd8AoZaeZ9L+P8I8PitW8svrQyzWr6RI8di6qsUOSEsSmcEKpZMYlCqy6N7oDBaEH58j3eB1f6V5+IftnVSXsnqGEtyCxNDQQhCB5AcSBAef9LOHbahkcBd0D2Tjsbdrz9lzj3LbDytP5lKqvE8QiXoo5GPWUlbiEKGCVhTPjNY7o2uf32sB4lIq8i3IkxuXUczJkT1VmbRNhkVWUaLKnmWbRKZZQTrNo0TOsUxPYwTPG9sbtX2z6LfMhZtGsNWZrolw/XqnynMQRZX+e82B7bA+K8HjdbLTjDq79y/lo9XBRvKUuit4/wAHr2svnO0O/KclyylULKJw5y55zLpDLnLlnM1SIs8iyirm0YlbVS2BJ4AnwXZRp55KK5m/ups8yx+bXmI+Y0N+sfTd5ut3L9LwFNQpL4/0fI4ueaoyE1q70cjFLVYqcOagGiFVosmMSKjNEeqaNUmzZEz5rWg9ts/NeVKWaTZ3JWVjfYYzIKpJdxBCBxAI5AVWK0zZGPY8XY9jmOHNrhYjwKJ2dwfNlfROp5ZYn+tFI6MnnY5O7xY969eDzJNHDJWdhAFczF1VDJRNhbqwuPGV4aPZZmfMq1JakyehxFc7rnszWzMWSmutvsO0gKDNyQ/HUt+c3xCixRtE6CfkbqrRUnQ1Co0SmVultX8Sxg/zH6x9lg/Vw+ysKnQ6qPU13RjQ7Gj1yLOqJHP+o30W+66+G45iM2JcV+2y+7+vkfQYKnakn11+y+hrddeL2h15RC9UdQnKNucsZVC6QxLKqJNmkYkGaRbwibxiVGLTgMN93yupozcfAFevwyi51lbl9XojLGTyUmecFxe5znb3OLj2k3K/RIRUUkuR8dKV3djjWrZIzbAtViBtwUEjEgVSUScCpNrPGODTru7G7vOy58RLLBm9FXkesYNBuXmHabKhZYBCCzYEB0gBARaliA8b6WMF1JGVLB6MlopbcHgeg49ouPqjmu7CTunBnNiI/uMJGu05R0NSxJLlnBbGGt9RliXZjWJu4gD80i7ES1GHFx3k25DIeAyUNsKETgQqjuWukdiBRYi50yMjcSOxSpyRnKMWTYK5zfXzHzhvHaFopp/AylTtsc4qDLIxrc7NZG32nG5+84+C5a0lG8nsvsdNOL0it/uz1ujibDHFE3IRRsj8BmvyvF1pVa0pPn99fufW06ajFJD21C5rstlOHTpZssoDEk6soF1AjSSraMDVRIksq3jE2jEzulFRaMji6zB9Y5/da4d6+o4FQ9rN3+H8s8TjNWyy+tf4Mqxi+uifNNjuqtUUbOSFIG3BQSiLMoJNZofh+q3XIzkIP1Bu/M94Xl4qeaeVcjuoRtG/U9Iwen3LmNzT0rLIQSwgFQAgG5WoDPaR4WypilikHoyNIvxad4cOsGx7laEnGSkiJRUlZnglbRPp5XxSCz43Fp5EcHDqIse9ezCSlFNHnSTi7MVoVrFRwMSwudtjSxFx1sSixXMOCJRYjMd7FVsRmEMKq0RmHKF2yljkLdfUdrau65G7wNj3LkxlB1qM6cXa6tf14HRh6yp1IzaukzbUGNsm4gOOZByzX59jeGVsPJ5138j67D4mlWjeD/K7icZlwZDrUTh0ysoFlAafMrqBZRGHyrVRNFEZe493M5BaJEuUY7sy+kMgc8NBDg25Jabgk5Dyb5r7fhFHLRv8vXmfGcUrZ6zRXNYvaijy2xS1aoi5w4KSRmRVJFw6iM0gb8kZvPVy71hXq9nC/PkbUoZ5WPScHpN2S8c9E2eHQWAQFzE1CB1ACAEAhCAiVMV0B510haNbdu1iHx0QzAGcse/V7RmR3jiurC1sjyvZmFenmV1ueZRL1bHBcktapsQPMalirY8xiixVseaxRYo2OCNRYrc62Sq0Mxy6BUaJUhp0FsxkeYyKynBSVmro1hUcXdOzJdPik8eQdrN5OAIXj4jgeFqu6WV/A9SjxevDfXyfiiW3SI/Kib2tc79V5sv8cf7aniv7PQhx5fui/J/gR+kI4ReLj+qiP+O1OdReu4u+PQ5RfkRZcekPqNYzzP6+a66X+P01782/L8/Q5qnHaj92Pi/srECeplk9dxPUMgvWw/DsPR9yCv1evruPNrY+vV0lLTotBpsS9BI5LneotEiLnDmq6A08KSxHLS4gAXJNgFWTUVdlkm3ZGvwDC9QAb3HNx5n9F4taq6kr8uR6dOnkjY3OFUlrLI0NJSxWQgmtCAVACAEAIDh7UBW1kF0B5bprouWOdPA3IkuljA3HjI0e8d/NehhcT+yXd+DkxFH90e8yURXpHESowoKMfYFBRjzQhRseYxVZUdaxQyDvZKjJucuiVWiyY06BVsWuNmnUWJzHBp0sMxwYFZIZhNkrpEZhNRXSFzktVi1xp4ViSM/P9FOxdal5gmFW9Jw9I/dHLtXkYrEdo8sdvqelQo5Fd7m1wqh3LkOg1VFT2shBZxtQDiAEAIAQAgBAMysugKqtpboDzjSfRQgukpx1uiHHrZ+nhyXoYbF29mfj+Tjr4e/tQ8DLRm2/hlbiCvSPPZJjUFGSGBQUZIjCqVH2NUMgeDFUBqKCxyY1BJyY0sLnBjSxFxt0atYi4y5iskTcZc1WJTGpMlJcjuBcbDM8AEclFXZeKcnZFtheFWILs3eQ7F5WIxTqezHb6nqUMOoavc12GYfuyXIdJqKGktZAW0MdkIH0AIAQAgBACAEAhCAZljugKyrpLoDH4/o0yUlzfQk+cBk72hx7d66KOJlT03RhWw8amuzMbVUMkBtILcnDNp7CvVp1oVF7LPKq0p037SCN6uYNkuNVBJjVWQSGhVB0GqCwFqEnDmoQzgtVijGnhSgR5FZAiyOVrEpnMdM5+7dzKwq4mFPTd9Dro4adTXZdS5w7CrcM+J4ry6tadV+0erSoxpr2TS4fhu7JZGpIxahlDqPZTz04kqGwPELKV12ujkdrfGxPsbsA5ZnJCCti0grAGx5l/wDacZM+x9A4a7ExTbK+rq7S9289Qa283QHpACAVACAEAIAQAgBACAQhANyR3QECppboClrsMDgQQCDvBFwUTa1QaTVmZav0bGZjuw8t7f2XZTxs46S1+pxVcDCWsdPoU8tBJHvaT1tz/ddsMTTnzt8zzqmErQ5X+Xq4kcxH7rWyZy5mtCUypHEeCrlJ7T4DralvX4KMrLKrEX4S3r8FGVk9rE4dUN6/BTlZV1ENOn5BWylXMYfIT+yl2WrEc0nZHDadzuHiueeLpx21+R2UsDVlvp8yXT4XffmuKpi6k9Foj0qWDp09Xq/j+C6o8L3ZLmOsvaLDbWyQF1TUlkILCOOyAeCAEAIAQAgBACAEAIAQAgBAcOYgI8sF0BAnogUBWVOGX4ISVVTg4O8A9oVozlHZ2KTpwn7yTK+XBRwBHitliqq5nNLA0Jftt8mRnYSetaLG1OiMnwylyb8vwcHDD1qf1s+iK/8AF0/9n5fgBhh61V42p8Cy4ZRW7fl+BxuFHks5Ymq+ZvHBUI/t8dSTFhPUsW292dEYqKtFWJ8GE9SgsWdNhduCAtKehAQgnxU9kBJaxAdoAQAgBACAEAIAQAgBACAEAIAQCEIDl0aAZfAgI8lIEBGfQjkhIw7DhyQDZwwckADDByQDjcOHJAPsoByQgkR0gQEhlOEA82NAdgIBUAIAQAgBACAEAIAQAgBACAEAIAQAgBACATVQHJYgEMSATZIA2SAXZIBQxAdaqAVACAEAIAQAgBACAEAIAQ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6" name="AutoShape 5" descr="data:image/jpeg;base64,/9j/4AAQSkZJRgABAQAAAQABAAD/2wCEAAkGBxIREhMUEBMUFBAXFRUVFBQVEhUXFBAWFhgXGBQUFRQYHSggGRolHRQYITEkJSktLi4uFx8zOjMsNygtLiwBCgoKDg0OGxAQGi8mICUsNCwwMCwrLC8uLzAwLC4tLDcrLSwsLC8sLC4sLCwsNCwsLC8yLCwsMCwwLC8vNDc0LP/AABEIANsA5gMBEQACEQEDEQH/xAAcAAEAAAcBAAAAAAAAAAAAAAAAAQIDBAUGBwj/xABDEAABAwIDBQQGBwUIAwEAAAABAAIDBBEFITEGEkFRYQcTInEUMlKBkaEVI0JigrHRCDNyksFDY3Oys8Ph8FODojX/xAAaAQEAAgMBAAAAAAAAAAAAAAAABAUBAgYD/8QANREBAAIAAwQHBgYCAwAAAAAAAAECAwQRBSExoRIVUWOx0eETQWFxgfAUMlORosEWIjRCUv/aAAwDAQACEQMRAD8A7igICAgICAgICAgICCV7w0EuIAGpJsB70GCrNtcNiJEldTBw1aJ2Fw82tJIQYqXtVwZpsa1t+kUzh8WsIQX1L2g4VJ6tdTj+OQR/57INignZI0Ojc17To5rgQfIhBUQEBAQEBAQEBAQEBAQEBAQEBAQEBAQYzaDHqahiM1XK2KMZC/rPPssaM3O6BByyq7RsUxMluD04p6fT0qcAu8xqwcQQA86aILcbAGch+KVtRVvvfdMhbE2/AA3IHlu+SDL02xmHRizaSI/xgvPxeSgnk2XoDrR0/uiaPmAgwuIdnWHS33Y3ROPGOR2Xk112/JBrsmwNZRuMuF1j2u9neMTyBoC5p3X+RsM0Gc2c7YqukkEGNQk6DvmsDZWj2nMHhkb1bbQ+sg7ThWJw1UTZqaRssLhdr2m4PMHiCNCDmEF2gICAgICAgICAgICAgICAgICAg1/bbayDC6Z082bvViiBs6Z/Bo5DiTwHM2BDk2F4DUYpKK7GSXXzgpcwyNmrbt4N+7qdXEoN8aQ0BrQA0CwAAAAGgAGgQSukQU3SIJHSIKbpEFN0iDG43hkNXGY52BzeB0cw+013AoOfYTi9Zs5WeEmWkkN3MJsydg1P3JRz8tQUHpHAMZhrYI6imdvRPFxzaeLXDg4HIhBkEBAQEBAQEBAQEBAQEBAQEBBTqJmxtc97g1jWlznE2DWtFySeAACDz7T15x7FX1MoPoNNlBEdNT3dxzdYvd5BuYAQdAqKprAXPcGtGrnEADzJyCDXqvbnD4zZ1Swn7jXvHxY0hBUo9raKawjqYyToHEsJ6APsUGUMiCR0iCm6RBTdIgkdIgxO0eGNq4HROtfVjvYePVP9D0JQav2O7ZOwysNPUHdpZn7kgccoJR4Wychn4XdLH7IQem0BAQEBAQEBAQEBAQEBAQEBByn9oHaY09GyljdaSpJ37aiFli4Zabzi0dQHhBz3YrFRR0A3Gd7VVEz+5iGry0Nbdx4MFiSevvAbD9DU7G+k45UCVwzEZcRTxHXcjibnIfztpxQXmH49LI0fRWDvdB9mRwjpmOHAsBFnA87oLXGK5+6TiuBu7qxvLF3cxYOJLmAFg67wQY+INghNXhU7qjD2fv6V5Jkpm8XRl3ibYC9jwubnUBsVNWtlY17DdjmhzTzBFxlwQUq3EI4m70r2sbzcQPcOZQYUbVxvzghqqge1FTuLfibIJH7UsZnPBVQN9qWncG/EXQZCjxKKZu9E9rx906eY1HvQcu22i3ayW2jt138zRf53Qeiuxnag1+HMEjr1EH1MhJzcGj6uQ3JJu2wJOrmuQb4gICAgICAgICAgICAgICAg8n9ruO+mYpUOBvHEfR4/4YiQ63QvLz+JBcbAtbFG+plPqhzWE/2cYu59vMk/Pmg3bY7AHV0ja+uG8zWkp3C7I2fZke05OcdfnyADqUczuIH5IKuuiDne1+zppHnEMPjAkbf0qnaLR1cJ/eHd0DwM+uuZ1DS9l8Vijp6jddenhkkMZ4907xsBv9q5I80E1FXUcRbPiINVXyWdFSMb3gpWOzY0sPh3yLE3zFxlfNBsrccxeYXgwlzWfZ72ZrDbh4XbtkFpVY9icOdVhcgj+06F4k3RzIbcfEhBhO7oq/62if6PVgX8I3HcyJIxk9t7XIv5nRBoe0lTJJO7vm7srQGPA0Lm5XHQ6oNz7Bse9GxIQuNoqlpiI4d43xRO87hzR/iIPTaAgICAgICAgICAgICAgIMVtXivolHU1GV4oZHtvoXhp3B73WHvQeMnOJNzmTmSdSg2vZWP0v0ejHqyTHvP8Jn1j/K/9EHoughAAAFgMgBoAMgAgyccSCL47IMDi+0NLBJ3UsoEtt4sDXvLG+1JuA7jerrBBwzaLZ+UYhJRUVu4qXRzs3bbgjILt7eH9m0l2nBoQdZ2Q2Op6Fo7tu9MR453D6x5Otj9lvQe++qDb4d7jmPmgqPjQaHtxsLFVAzU9oK5viZK3w94R9mS2t9N7UdRkg4PtBUPkncZmbkwsyUffZ4SbcPVCC1oKt0MscsZtJG9sjDycwhzT8Qg9pYbWNnhimjzZJGyRv8AC9ocPkUFygICAgICAgICAgICAgIOZ/tBYj3WF92NZ5o2H+Ft5SfjG34oPNCDfexeMGvcT9mCQjz3ox+Tig9BUgyCDLU7UEte8Ma5x0a0uPkBf+iDyjgm2lTT1j6reLnSuJnYT4ZQTe3Qi/hPDTS4IZip2xijlMkAc4OcGeEmOSOn3u9miY/VhdI82I0FwLZFB03Y/G43VETIJXyUlRG50Qlkc98M0Y3nM33kuILQ64JNjHlkUHSIILoITR2QYutQefe2OibHXh7RbvYmvd1cC5hPwa1BoiD1T2KYn3+EU9zd0RfC7puOO4P5HMQb0gICAgICAgICAgICAgIOD/tK195KKAHNrJZXN/jLWsJH/rf80HFEG5dktcIsRjB0ka+L3kbzfiWAe9B6LpHIMnDKgVLg4EHMEEHqDkUHlXHdiqmmnkis07rjYuexm8y/gkBeQC0i2Y0NwbEWQY6vwSWKQQkXnDN9zB6wvm1oGu9ubrra+K2osg3XsawKcYgyaSORkcLJH3c0tDnPaYgLHo9x/CUHoSKosgp1FUEGKqJboPPXapiraivfuG7ImiG/AlpJfb8TiPcg09B3z9mqvvBWQexLHKOveNLT/oj4oOzoCAgICAgICAgICAgICDzF2+VveYs9v/ihhj+I73/dQc5QVKad0b2vYd17XBzT7Lmm4PxCD0zsdtFHXU7JmEB1rSMvnHIPWaenEcwQg2VkyC0xDFWx2Grzo24HvJOQHVQs3nsPL6RO+08I8590JmVyV8xrMbqxxnyj3ypOhkcA572DiAxodb8Z4+QUW2Zx5jWbRHyjXnPkkRg5es6RWZ+c6co82o4jsBRSSume2R0znb5eZX5uve9r2HlooeJncxXhflXySKZfAnjTnPmytM4wC0bWBt7kBu6SeZI1OS867Yx6T/tpPLw8npOzcvfhrH118fNdsxoEZ5HiD+quMntDDzO6N1uzy7VZm8jiZffO+O3z7EKnG4Y270srI283vDR8yp6E5ptv2ntLXQ4eSSQQ6exG6OIiBzv946cOYDk6Ag63+zfVltdURcH02/745GAfKR3wQeiEBAQEBAQEBAQEBAQEGN2ixqOip5Kia+4wXDR60jjkyNg4ucbAeaDx9j2LSVlRNUTG8kry88m+y0dAAAOgCDHoCDpnYzs7Xyz9/A7uaS+7K97bsnA1Y1lxvEe19nPPgQ7lU0L2+qQR8Cg1jEIyZbu4gceS5TbeHNceL+6Y8HSbKxonL9D3xPivaGIjQkeSpq3tT8s6PTGtE8WRNOSF6/ibT+ZE6cRO5j6qFazbVLwrsJUghwtqTkrHZGHa+Zi0cI3z4MbRxa1y01n37oQxjszpsQjLrdxVWylYMnH+8Zo4dcj1XYOYcO2o2aqcOmMNUzddq1wzZK32mO4j5jigw6Ag23st2jbh+IxTPBMJDo5bAktY4ZvAGu6QHHXIFB60jeHAOaQWkAgg3BBzBBGoQTICAgICAgICAgICChW1ccMb5JntZEwFz3uNmtA1JKDju1ePuri+ZwLII2SejxOyIu0gzyN4SOGQB9VpIyLnIOCoCDfOy3YB2Jy95NdtFGfGRkZna90w8Op4DqUHpSkp2RMbHE1rI2ANaxos1oGgAQTyC4Qati9GQbhRM7lYzOFNJ48Yn4pGWzE4OJ0vd7/kpUk1lw+Jh2paaWjSYX1oi9elXhLJCsyXloi+x3sdVzgretZmdI4ylYdejGspMLw4yP3nDLgu22fk/wANhdGfzTvn7+CjzmY9tiaxwjh9/Ft0MYaLBT0Vi9qtnKfEYHQVLbg5sePXhfwew8D8joUHlza3ZubDqh0E4zGbHj1ZWH1Xt/TgQQgwqDL7JPtWU5/vAPjl/VB3rYragUThTVDrUbnWgkJypXHSB54RE+qT6pO7pu2DqSAgICAgICAgICCyxjFYaSJ01Q8MibqTqSdGtaM3OOgAzKDjO0m08uIyAyAx0rDeKnuLkjSWcjJz+TRk3qc0Gv7T4k2KmkBPie0saOJ3sj8ASg5egyuzGByV9TFTxes92brXEbRm556AX/JB6wwPCoqOCOCBu7FG2w5k8XO5uJuSeqC+ugXQW9VAHBBrWIUTmG7VW7Q2dXNR0o3Wj3/1P3uTcpnJwZ0nfX74Maas6Z3XMTs/Mxbo9Cdflu/fgvIx8vNel04/f+uK+w6kdIbuGS6PZ2y65f8A3vvtyj5fH4qbOZ32v+lN1fFtNLAGhWyvXF0C6DTu1DZFuJUjgwD0qIF8DrZk/ajvycB8QCg8vOaQSCLEZEHUHkUFahqO7kjf7L2u/lIP9EHWXVDJWXFnxvHmHA8CEGx7F7dOoi2nrHF9FkIpjcvpeTJTq+Lk7VvG4zaHXo5A4BzSHNIBBBuHA5ggjUIJkBAQEBAQEGG2p2lgw+HvZzmco422MkzvZYPzOg1KDhOO7QT183fVLtL91C0/VU7Twb7TzxeczwsLABr+I7Ssiu2Pxv8A/lvmePuQanW1r5nb0ji4/IDkBwCC3Qd87B9mRDTurJG/Wz3bHcZthacyP4nD4Nag6pdAugXQLoKU0Idqgsvopl72QXsMAbogq3QLoF0C6Dzn22bNeiVvfRi0NTd+QybKP3rffcO/EeSDnaDJYTjMtOfCbsOrDoeo5FBtdFjUc48Js7iw6+7mEG0bE7bSYY7u3b0tATcxaupidXwX+zxLNOIsb3Du2H10VRGyWB7ZInjeY9puHD/uVuFkFwgICAgIMTtTtDDh9O+oqD4W2DWj1pXn1Y2Di4/IAk5AoPN+P7QTVs7qipcN43DW38EDNRGzpzOpOaDWMTxcv8MZIZxPF36BBiUBBfYJhrqqohgZ60kjWDpvGxPuFz7kHrmhpWQxsijFo42tY0cmtFh+SCvdAugXQLoF0C6BdAugXQLoF0GndrOB+mYbMALyRDv4+Juy++B5s3h8EHmJAQTMcQbg2I0I4IM9h+Mb4DZMncDwd+hQbpsFts/C5rOJdQyOvNHr3RP9vGOftAesOoCD0VTVDJGNfG4Pje0OY5pu17XC7XAjUEFBVQEBAQeau1bap1bXSMuRTUznxRt4F7SWyynqSLD7oHMoMDs/shX4qbUsREANjNIdyEH+I+t5NBI5IOqbO9g9LHZ1dPJO/wBiP6qPyJzc7zBb5IN3j2Mw+khkNNSQMc2N+68xh8g8J/tH3d80HkRB0XsLw7vcR7wi4hie8dHOsxvyc74IPQ90C6BdAugXQLoF0C6BdAugXQLoIOAIIOYIsRzB1QeRNoKD0aqqIf8AxyyMF+TXENPwsgpYSzenhFr3kYLc7uGSD1bjHZvhVVfvKOJrszvRAwuueJ7u29rxug5xtL2CZF2HVGfCKoGvlKwfAFvvQcyxHDaqif3NdC+KT7JcPC8fdeLteM9QTyQdX7BdqHFz8PkJLA101OfYAI7yLyu4OH4uiDtCAgICDQ6nsmw6SrfVSCV2+8yOgLx3Bec3GwbvWJubb1rk5WyQbzBC1jWsY0NY0ANa0ANaBoABkAgnQSTR7zXNOhBHxFkHiGRhaS1ws4Egg6gjUIOwfs8R+Ktd0gb8TIT+QQdnugXQLoF0C6BdAugXQLoF0C6BdAug8x9rDN3FqwD2mH+aNhP5oMbsTTGXEKJgF96pgv5d40uPuAJQeyEBBYY1g8FZE6GqibLE7VrhofaaRm13UEEINd2P7OKPDJnzwOmfI5pYO9e1wiYSCQwNaNbDM3OXncNxQEBAQEBAQEHlDtQwH0esqHNHh7+QOA+wXnvI7+bHt9/mg3H9no5VvnB/uoOxXQLoF0C6BdAugXQLoF0C6BdAugXQeZ+1v/8AWq/OL/RjQbP2H7Pb1bBK8eJrZJgLaMa3u258CXTNd5M80Ho1AQEBAQEBAQEBAQEHJu1nBmmoD3NvFURbrstJIuJPtFjm2/wigwnYlQPp5a+N+n1Dmu4PbeWxQdWugXQLoF0C6BdAugXQLoF0C6BdAug4HtfgxqcZq3OH1LHx733iIo7MH9enmg632TYdZk9SR+8cIY88tyG4cRy+sc9p/wAMIN/QEBAQEBAQEBAQEBBgttMF9MpXsaAZmESw3t+8ZewudN5pcwnk8oNH7PJAXyjmxpzFiLHO4Ohz0Qbq4WQQugXQLoF0C6BdAugXQLoF0C6CZrboOa45TvmrXxQgd7JLuMyy3rZuI4hoBcejSg6/hdAynhjhj9SNjWNvmTYWuTxJ1J5lBdICAgICAgICAgICCF0EHPABJNgMyToFiZiI1lmImZ0hzWudHBXumpC18Tw4yNzAEjvWLDaxDjZx672t8qjM7ZwcOdKR0p5futcDZGLeNcSejH7yu3YzUP8AVa0Do0n5kqtttrM2/LWI+kpsbLy1fzTM/VSfiFQNTb8A/ReFtsZyOM8o8npGQyk8I5z5oNxmYa7rvNtvyXpTbmYjjpP08mLbKy1uGsfXzXtLjzHZSAsPPVvx4K0y+2sHEnTEjo84QMfY+LSNcOelyllmuBFxmOBGhVxExMawqZiYnSUbrLBdAugg5wGZyHPksTMRGssxEzOkMVVY8xuUYLzz0b8eKp8xtrBw50pHS5QtsDZGLeNcSejzlYuxmY6brfJt/wA1V4m3MxPDSPp5p9dlZavHWfr5Isr6k6G/4B+i867Xzk8J5QzOQyccY5z5q4xipb6zWkdWkfMKRXbOar+asT9JeU7MytvyzMfXzUNkZIYqmWapd9a8kRnd8EYcbuub+schfgG8LlWOX2zg4k6Xjoz+8IePsjFpGuHPSj9p+/vR0RrwQCCCDmCNCOYVvExMawqpiYnSUbrLCKAgICAgICCBKCUuQSmRBRnqmsaXOIDQLkngtb3rSs2tOkQ2pS17RWsazLRsaxp9S7dbdsIOTeLurv04Lks9tC+Zno13U8fm6nJ5GmWr0p328Pl5qVJABwUCNIemLeZZOGNb9NDtZctiW9bvGbLKtw8EEtFjy5ryxcCJjpU4pGDmJidJYOaNRa2WVLKuHYk6E21Zxb/UcirTI7QvlraTvr2eSNnMjTMV14W90+f3ubTFKHAOabtOYK7DDxK4lYvWdYlymJh2w7TS0aTCa63aJZZQ0FzjYDMlaYmJXDrN7TpEN8OlsS0VrGsy1bEsSdMbaR8G8+ruZXIZ7aN8zOkbq9nn97nV5LI0y8a8bdvl971KGNVNrJN7M3QUAsHOF+Q/VSsHBjTpXV2NmJ10qvzGvebosWW8rFp03rWzG1UIOoWs6TxTMO8xwTYPjL6V26buhJzbxb1byPTip2Sz98tPRnfTw+TTN5Kmar0o3W7e35/e5vUFU17Q5hBaRcEcV1lL1vWLVnWJcvelqWmto0mFYPWzVMHII3QRQEBBKSgovkQW0lQgtZKxBq20mJGR3dg+BuZ+87/hcxtnNza/sa8I4/GfR0myMrFKe1njPD4R6+DFQFUscFreGUpnLEyhYkMnA5Y1Q7wvA8WW1dUeYlTe5SqS3iGtVRFzbS5Vd/2nRcYcTpCwcvRJhmNnKnMxnQ+IdCNf+9F0Gw8xPSnBn5x/ak2zl4msYscY3T/X38WxsaF0jnmB2oqc2xjQDed1J0H/AHmuc25mZ1jBj5z/AE6DY2XiKzjT8o/tgmrnpXkr6ArxsjXbLG8e5WVraxuVFqyql4Ua0y8+jK0netdUikMZUOW0Sl4cMXO5ZmdybSGU2axMxu7snwO0+67/AJ/RXGxs3NMT2NuE8PhPqrNrZWL4ftY4xx+MejbY6tdQ5pdRzoLhj0FQFBFBAoKMjkFhUyoMTU1SDGzViDAzm7nHmSfiuGz1ZrmbxPbLtMnMTl6THZHglaVFhImF5TzrKPejIw1Czoi2w1x6YBqVnWI4vL2MzwhaVWIXFhpz5rS+LMxpV74eX0nWWKllWlaptaqK3ei9wb98zzP+Uqw2V/y6fXwlB2lp+Fvr8PGG3sXZuQalj37+S/3f8oXGbV1/F3+nhDrtmafhaafHxlYKvT1eKVaWq87VZKlr93I5j8lmmJNd08EPEwNd8Lv00HQr01ieDw9jMe5QlqVro9K4bH1E6ylUw1m5101SIhPTnxN6EH4FSMlWbZikR/6jxeGbmIwLzPZPg2Onq13TimVpqhBlIJEF2woKiCBQW8yDF1YQYSraUGMmjKCzkhKhZrIYOZ33jf2wmZbPYuX3V4dkqRiKrLbBjXdicvVYxtuffh8/RDcK16h7z+Pq2677vn6IguWOoO8/j6teuo/T5+hvuT/H+8/j6nXMfp8/RAlyz1B3n8fVnrqP0+folseSdQ95y9Weu+75+hY8k6h7zl6nXfd8/RVpqh8Z3mWBtbMXVhkdm0yszbXWf2Qc7tG2ZiK6aQvBjdRzb/KrJXLSrqpJXbz7E2tkLZKtz2zaZqYtrpMLDJbQtlomumsKNjyVf1D3nL1T+u+75+hY8k6h7zl6nXfd8/RMC5OoO8/j6sddR+nz9E2+5Y/x/vP4+rHXMfp8/RA7ydQd5/H1Ouo/T5+iHdlZ6h7z+Pq2677vn6JhCVtXYMa78Tl6sTtufdh8/RXihsrPK7PwctvrGs9sq7M5/FzG626OyF/TsKmoTMUjSgzNMEF/GgqhBAoKUjUFnPDdBjp6S6CykoUFB+H9EFI4f0QSHD+iCU4f0QQ+j+iCH0f0QPo/ogh9H9ED6P6IH0f0QPo/ogfR/RBH6P6IH0f0QR+j+iCYYf0QTDD+iCo3D+iCqygQXUVEgv4KayDIQxoLloQToCCUhBI5iCk6FBSdToJDSoJDSIJTSIIGjQQ9DQQ9DQPQ0D0NBD0NA9DQR9DQPQ0D0NBH0NA9DQTehoIikQTClQTimQVG06Cq2JBVa1BMAgigICCCCBQQsghZBAhAsghZAsghZAsgWQLIFkCyBZAsgWQRsgWQRsgjZAAQTWQRQRQEB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3299353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smtClean="0"/>
              <a:t>國家高速網路與計算中心</a:t>
            </a:r>
            <a:endParaRPr lang="zh-TW" altLang="en-US" dirty="0"/>
          </a:p>
        </p:txBody>
      </p:sp>
      <p:sp>
        <p:nvSpPr>
          <p:cNvPr id="4" name="投影片編號版面配置區 3"/>
          <p:cNvSpPr>
            <a:spLocks noGrp="1"/>
          </p:cNvSpPr>
          <p:nvPr>
            <p:ph type="sldNum" idx="12"/>
          </p:nvPr>
        </p:nvSpPr>
        <p:spPr/>
        <p:txBody>
          <a:bodyPr/>
          <a:lstStyle/>
          <a:p>
            <a:fld id="{DC39E93D-AE8F-4B17-B529-02D2E105CCCF}" type="slidenum">
              <a:rPr lang="zh-TW" altLang="en-US" smtClean="0"/>
              <a:t>4</a:t>
            </a:fld>
            <a:endParaRPr lang="zh-TW" altLang="en-US" dirty="0"/>
          </a:p>
        </p:txBody>
      </p:sp>
      <p:sp>
        <p:nvSpPr>
          <p:cNvPr id="6" name="文字版面配置區 5"/>
          <p:cNvSpPr>
            <a:spLocks noGrp="1"/>
          </p:cNvSpPr>
          <p:nvPr>
            <p:ph type="body" idx="1"/>
          </p:nvPr>
        </p:nvSpPr>
        <p:spPr/>
        <p:txBody>
          <a:bodyPr/>
          <a:lstStyle/>
          <a:p>
            <a:r>
              <a:rPr lang="en-US" altLang="zh-TW" dirty="0"/>
              <a:t>1991</a:t>
            </a:r>
            <a:r>
              <a:rPr lang="zh-TW" altLang="en-US" dirty="0"/>
              <a:t>年經行政院核准</a:t>
            </a:r>
            <a:r>
              <a:rPr lang="zh-TW" altLang="en-US" dirty="0" smtClean="0"/>
              <a:t>成立</a:t>
            </a:r>
            <a:endParaRPr lang="en-US" altLang="zh-TW" dirty="0" smtClean="0"/>
          </a:p>
          <a:p>
            <a:r>
              <a:rPr lang="en-US" altLang="zh-TW" dirty="0" smtClean="0"/>
              <a:t>1992</a:t>
            </a:r>
            <a:r>
              <a:rPr lang="zh-TW" altLang="en-US" dirty="0"/>
              <a:t>年進駐新竹科學</a:t>
            </a:r>
            <a:r>
              <a:rPr lang="zh-TW" altLang="en-US" dirty="0" smtClean="0"/>
              <a:t>園區</a:t>
            </a:r>
            <a:endParaRPr lang="en-US" altLang="zh-TW" dirty="0" smtClean="0"/>
          </a:p>
          <a:p>
            <a:r>
              <a:rPr lang="en-US" altLang="zh-TW" dirty="0" smtClean="0"/>
              <a:t>1993</a:t>
            </a:r>
            <a:r>
              <a:rPr lang="zh-TW" altLang="en-US" dirty="0"/>
              <a:t>年正式對外運轉提供高速計算服務，時稱國家高速</a:t>
            </a:r>
            <a:r>
              <a:rPr lang="zh-TW" altLang="en-US" dirty="0" smtClean="0"/>
              <a:t>電腦中心</a:t>
            </a:r>
            <a:endParaRPr lang="en-US" altLang="zh-TW" dirty="0" smtClean="0"/>
          </a:p>
          <a:p>
            <a:pPr algn="just"/>
            <a:r>
              <a:rPr lang="en-US" altLang="zh-TW" dirty="0"/>
              <a:t>2003</a:t>
            </a:r>
            <a:r>
              <a:rPr lang="zh-TW" altLang="en-US" dirty="0"/>
              <a:t>年正式轉制為財團法人並改為現名，隸屬於國家實驗研究院，簡稱「國研院國網中心」，致力於高效能計算、儲存、網路、平台整合等技術，擁有全台灣最強大的高速計算能量和學術網路資源</a:t>
            </a:r>
            <a:r>
              <a:rPr lang="zh-TW" altLang="en-US" dirty="0" smtClean="0"/>
              <a:t>。</a:t>
            </a:r>
            <a:endParaRPr lang="en-US" altLang="zh-TW" dirty="0" smtClean="0"/>
          </a:p>
          <a:p>
            <a:r>
              <a:rPr lang="zh-TW" altLang="en-US" dirty="0"/>
              <a:t>國網中心目前擁有一台超級電腦「御風者」，目前為全台灣最大運算能量的高速計算機。在</a:t>
            </a:r>
            <a:r>
              <a:rPr lang="en-US" altLang="zh-TW" dirty="0"/>
              <a:t>2011</a:t>
            </a:r>
            <a:r>
              <a:rPr lang="zh-TW" altLang="en-US" dirty="0"/>
              <a:t>年</a:t>
            </a:r>
            <a:r>
              <a:rPr lang="en-US" altLang="zh-TW" dirty="0"/>
              <a:t>6</a:t>
            </a:r>
            <a:r>
              <a:rPr lang="zh-TW" altLang="en-US" dirty="0"/>
              <a:t>月發佈的</a:t>
            </a:r>
            <a:r>
              <a:rPr lang="en-US" altLang="zh-TW" dirty="0"/>
              <a:t>TOP500</a:t>
            </a:r>
            <a:r>
              <a:rPr lang="zh-TW" altLang="en-US" dirty="0"/>
              <a:t>全球最快超級電腦中，御風者排名第</a:t>
            </a:r>
            <a:r>
              <a:rPr lang="en-US" altLang="zh-TW" dirty="0"/>
              <a:t>42</a:t>
            </a:r>
            <a:r>
              <a:rPr lang="zh-TW" altLang="en-US" dirty="0"/>
              <a:t>名</a:t>
            </a:r>
            <a:r>
              <a:rPr lang="zh-TW" altLang="en-US" dirty="0" smtClean="0"/>
              <a:t>。</a:t>
            </a:r>
            <a:endParaRPr lang="zh-TW" altLang="en-US" dirty="0"/>
          </a:p>
        </p:txBody>
      </p:sp>
    </p:spTree>
    <p:extLst>
      <p:ext uri="{BB962C8B-B14F-4D97-AF65-F5344CB8AC3E}">
        <p14:creationId xmlns:p14="http://schemas.microsoft.com/office/powerpoint/2010/main" val="14393953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網路管理現況</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40</a:t>
            </a:fld>
            <a:endParaRPr lang="zh-TW" altLang="en-US"/>
          </a:p>
        </p:txBody>
      </p:sp>
      <p:sp>
        <p:nvSpPr>
          <p:cNvPr id="4" name="內容版面配置區 3"/>
          <p:cNvSpPr>
            <a:spLocks noGrp="1"/>
          </p:cNvSpPr>
          <p:nvPr>
            <p:ph sz="quarter" idx="4294967295"/>
          </p:nvPr>
        </p:nvSpPr>
        <p:spPr>
          <a:xfrm>
            <a:off x="468313" y="1340768"/>
            <a:ext cx="6047903" cy="4897016"/>
          </a:xfrm>
          <a:prstGeom prst="rect">
            <a:avLst/>
          </a:prstGeom>
        </p:spPr>
        <p:txBody>
          <a:bodyPr>
            <a:normAutofit lnSpcReduction="10000"/>
          </a:bodyPr>
          <a:lstStyle/>
          <a:p>
            <a:r>
              <a:rPr lang="zh-TW" altLang="en-US" dirty="0" smtClean="0"/>
              <a:t>需要許多 </a:t>
            </a:r>
            <a:r>
              <a:rPr lang="en-US" altLang="zh-TW" dirty="0" smtClean="0"/>
              <a:t>Router</a:t>
            </a:r>
            <a:r>
              <a:rPr lang="zh-TW" altLang="en-US" dirty="0" smtClean="0"/>
              <a:t>、</a:t>
            </a:r>
            <a:r>
              <a:rPr lang="en-US" altLang="zh-TW" dirty="0" smtClean="0"/>
              <a:t>Switch </a:t>
            </a:r>
            <a:r>
              <a:rPr lang="zh-TW" altLang="en-US" dirty="0" smtClean="0"/>
              <a:t>等等網路設備（</a:t>
            </a:r>
            <a:r>
              <a:rPr lang="en-US" altLang="zh-TW" dirty="0" smtClean="0"/>
              <a:t>boxes</a:t>
            </a:r>
            <a:r>
              <a:rPr lang="zh-TW" altLang="en-US" dirty="0" smtClean="0"/>
              <a:t>）</a:t>
            </a:r>
            <a:endParaRPr lang="en-US" altLang="zh-TW" dirty="0" smtClean="0"/>
          </a:p>
          <a:p>
            <a:r>
              <a:rPr lang="zh-TW" altLang="en-US" dirty="0"/>
              <a:t>數量</a:t>
            </a:r>
            <a:r>
              <a:rPr lang="zh-TW" altLang="en-US" dirty="0" smtClean="0"/>
              <a:t>龐大、管理困難</a:t>
            </a:r>
            <a:endParaRPr lang="en-US" altLang="zh-TW" dirty="0" smtClean="0"/>
          </a:p>
          <a:p>
            <a:r>
              <a:rPr lang="zh-TW" altLang="en-US" dirty="0" smtClean="0"/>
              <a:t>不易偵錯、揪錯</a:t>
            </a:r>
            <a:endParaRPr lang="en-US" altLang="zh-TW" dirty="0" smtClean="0"/>
          </a:p>
          <a:p>
            <a:r>
              <a:rPr lang="zh-TW" altLang="en-US" dirty="0" smtClean="0"/>
              <a:t>技術掌握在大廠手中</a:t>
            </a:r>
            <a:endParaRPr lang="en-US" altLang="zh-TW" dirty="0" smtClean="0"/>
          </a:p>
          <a:p>
            <a:pPr lvl="1"/>
            <a:r>
              <a:rPr lang="en-US" altLang="zh-TW" sz="2800" dirty="0" smtClean="0">
                <a:latin typeface="Calibri" panose="020F0502020204030204" pitchFamily="34" charset="0"/>
              </a:rPr>
              <a:t> CISCO</a:t>
            </a:r>
            <a:endParaRPr lang="en-US" altLang="zh-TW" sz="2800" dirty="0" smtClean="0">
              <a:latin typeface="Calibri" panose="020F0502020204030204" pitchFamily="34" charset="0"/>
            </a:endParaRPr>
          </a:p>
          <a:p>
            <a:pPr lvl="1"/>
            <a:r>
              <a:rPr lang="en-US" altLang="zh-TW" sz="2800" dirty="0" smtClean="0">
                <a:latin typeface="Calibri" panose="020F0502020204030204" pitchFamily="34" charset="0"/>
              </a:rPr>
              <a:t> Juniper</a:t>
            </a:r>
            <a:endParaRPr lang="en-US" altLang="zh-TW" sz="2800" dirty="0" smtClean="0">
              <a:latin typeface="Calibri" panose="020F0502020204030204" pitchFamily="34" charset="0"/>
            </a:endParaRPr>
          </a:p>
          <a:p>
            <a:pPr lvl="1"/>
            <a:r>
              <a:rPr lang="en-US" altLang="zh-TW" sz="2800" dirty="0" smtClean="0">
                <a:latin typeface="Calibri" panose="020F0502020204030204" pitchFamily="34" charset="0"/>
              </a:rPr>
              <a:t> Extreme</a:t>
            </a:r>
            <a:endParaRPr lang="en-US" altLang="zh-TW" sz="2800" dirty="0" smtClean="0">
              <a:latin typeface="Calibri" panose="020F0502020204030204" pitchFamily="34" charset="0"/>
            </a:endParaRPr>
          </a:p>
          <a:p>
            <a:pPr lvl="1"/>
            <a:r>
              <a:rPr lang="en-US" altLang="zh-TW" sz="2800" dirty="0" smtClean="0">
                <a:latin typeface="Calibri" panose="020F0502020204030204" pitchFamily="34" charset="0"/>
              </a:rPr>
              <a:t> HP</a:t>
            </a:r>
            <a:endParaRPr lang="en-US" altLang="zh-TW" sz="2800" dirty="0" smtClean="0">
              <a:latin typeface="Calibri" panose="020F0502020204030204" pitchFamily="34" charset="0"/>
            </a:endParaRPr>
          </a:p>
          <a:p>
            <a:pPr lvl="1"/>
            <a:r>
              <a:rPr lang="en-US" altLang="zh-TW" sz="2800" dirty="0" smtClean="0">
                <a:latin typeface="Calibri" panose="020F0502020204030204" pitchFamily="34" charset="0"/>
              </a:rPr>
              <a:t> Brocade</a:t>
            </a:r>
            <a:endParaRPr lang="en-US" altLang="zh-TW" sz="2800" dirty="0" smtClean="0">
              <a:latin typeface="Calibri" panose="020F0502020204030204" pitchFamily="34" charset="0"/>
            </a:endParaRPr>
          </a:p>
          <a:p>
            <a:pPr lvl="1"/>
            <a:r>
              <a:rPr lang="en-US" altLang="zh-TW" sz="2800" dirty="0" smtClean="0">
                <a:latin typeface="Calibri" panose="020F0502020204030204" pitchFamily="34" charset="0"/>
              </a:rPr>
              <a:t> D-Link</a:t>
            </a:r>
            <a:endParaRPr lang="en-US" altLang="zh-TW" sz="2800" dirty="0" smtClean="0">
              <a:latin typeface="Calibri" panose="020F0502020204030204" pitchFamily="34" charset="0"/>
            </a:endParaRPr>
          </a:p>
        </p:txBody>
      </p:sp>
      <p:sp>
        <p:nvSpPr>
          <p:cNvPr id="5" name="AutoShape 2" descr="data:image/jpeg;base64,/9j/4AAQSkZJRgABAQAAAQABAAD/2wCEAAkGBxQPEBQUEA8QFA8PFBQPFRcQFxAQFRQUFBUXFhgVFBQYHCghGB0nHRQVITEhJSorLjouGCIzODMsNyg5LisBCgoKDg0OGhAQGywlICUsNCwsLDQsLSwsLSwsNCwsLCwsLCwsLCwsLCwsLCwsLCwsLCwsLCwsLCwsLCwsLCwsLP/AABEIALsBDQMBIgACEQEDEQH/xAAcAAEAAwADAQEAAAAAAAAAAAAAAQYHBAUIAgP/xABBEAABAwIDBAUJBgUEAwEAAAABAAIDBBEHEiEFBjFBEyJRYbMUMjRxcnN0gZEVIzM1QrFiobLD0SRSwfBUgpIX/8QAGgEBAAMBAQEAAAAAAAAAAAAAAAIDBAEFBv/EACgRAAICAQMEAgICAwAAAAAAAAABAgMRBBIhEzNBgSIyMTQUcUNEUf/aAAwDAQACEQMRAD8AoiIi9M+cCIiAIiIAiIgCIiAIiIAiIgCIiAIiIAiIgCIiAIiIAiIgCIiAIiIAiIgCIiAIiIAiIgCIiAIiIAiIgCIiAIiIAiIgCIiAIiIAiIgCIiAIiIAiIgCIiAIiIAiIgCIiAIiIAiIgCIiALm7K2VNVv6OnidJJYus22gFtSSQANeZXCWu4IRDoKl1hmMrGk8yGsuB8szvqoWS2xyXUVqye1mY7W2PPSODamB8TnXLc1iHAW1DhcG1xexXAWw43tHk1MbC4mcL6XsYzf9h9Fj6Vyco5O31Kue1EIiKZQEREAREQBERAFz9kbImrHllNC6RzRmIbYWHDUkgBcBbPgkB5FObC/lTh8uhhP/J+qhZPYsl+nqVk8MyXauypqR+SohfE8jNZ9tR2tIuHDvBXCWq44M0pDpe84vz4R81lSVy3RycvrVc3FBERTKQiIgCIiAIiIAiIgCIiAIilAQilQgOVs/Z8tS/JBE+SSxdZgLrAcz2D1r62lsualcG1EMkbiLgPaRcdx4FaZgewZKo2GbNEL2F7WcbXXMxsYPI4DYZhUhoPOxikJHqOUfQKjqvftNi0y6PUyY4tfwQ9GqPfN8MLIFr+CHo1R75vhhd1H0OaPuo+sb/Raf358Nyx4rYcb/Raf358Nyx4pR9BrO6crZ2zZal+SCJ8kgBflYLkNFrk9g1H1TaOzZaZ4ZPE+N5GYB4tcdo7Vq2CUI8lqH2Gcz5CeZa2NhA+Rc76r6xtgHklO+3XbUdGD/C6KRxH1jb9Fzq/Pad/jLo788mOqFKK8xkIpUIDmbN2XNUuywQySOAuQwE2HeeS+K+gkp5DHNG6OQAHK8WNjwPeP8HsWsYIxDyWodYZjOGk8yBGwgE9gzO07yvxxuiAipnZRn6R7b2F8uW9r9l7KjqvftNn8ZdHqZMlWz4Jegz/ABbvAgWMLZ8EvQZ/i3eBAu6j6jRdz0ddjj5tJ7U/7RrKVq2OPm0ntT/tGspXaPoiOs7zOZszZM1U4tp4ZJXMF3dGL5QeFzwF7H6FfnXUMlO8smifHINcrwWm3aO0cde5bHg1EBs9zgBmdO8Ei1yGhtrnna66LHBgElIQBdzJwTYXIa6EjX/2P1Paoq1ue0lLTJU78mYIpRXmMhFKhAEREAREQBERAFcsNt1Y9pSymdzuipxGSxvVLzIXW6/EAdGb2114hU1algZ51b6qX951Xa2oNo0aWKlYkzr8SdyYaCNk1MXhj39C5j3F9i5pcC1x1t1DxvyWfLa8afy9nxMfhyrFFGhtx5JauCjZiJrWB34dV7cX9LlzMbPQoPim+DKuHgd+HVe3F/S5czG30KD4lvgyql901r9X0YwFsGCHo1R75vhhY+FsOCPo1R75vhhXaj6GXR91E43+i0/vz4bljy2HG/0Wn9+fDcseSj6DWd1my4I+hz/Enwol9Y2+gwfFN8CdfGCR/wBHP8SfCiX1jb6DB8U3wJ1T/m9mtfrejGVe8NdzI9oB81QXGCJ3RhjSW532DjdwNwAHDQdqoi2nBb0CX4p/hQq+6TUeDFpYKVmGU3Enc5mzjHJTl3QTOcwtcc2R1rgNJ1IIDuN+CpC2PG30SD4j+29Y2u0ybjyNVBRswjZcEfRJ/iP7Ua/DHD8Cm96/+hftgl6HP8R/ajX443/gU3vX/wBCoXe9mv8A1fRkS2fBL0Gf4t3gQLGFs+CXoM/xbvAgVt/1M+i7no67HHzaT2p/2jWUlatjj5tJ7U/7RrKV2j6IhrO8zb8HPy4+/k/Zi6DHP8Sj9mp/eBd/g5+XH38n7MXQY5Hr0fs1P7wKiPdNk/1l/Rl4Wi4cbjQ10JqKkvLM7o2Ma7IHZbdYub1uNxa44X5rOgVumEH5Yz3k39ZV17ajwZdHBSnhmb4i7rs2bOwQucYZ2ue1rrlzC0gEZv1DUW5/81Jabjh+NS+7l/qYszU6nmCbK9TFRsaRCIimUBERAEREBKtO4e932XJIXRGSKdrQ8NIDwY8xaW3Nv1uuPUqqpXJRUlhk4TcHlF23+36G0mMiiidHEx5kOctLnEXDeFw0WJ5nj3a0lFC5GKisIWWObyy2bhb3/Zb5M0bpIZstw0tDmubwc2/HQkW9S5G/2+42mI444nRwROMnXy5nPsWi4F7WDjwJ49ypalc6cd24n157NngLX8EfRqj3zfDCx9XbDjfBmzjJHO15hmIfmYASx4FtRzBFuHZzvpG5Nx4JaWajYmy2Y3+i0/vz4bljyu2I2+Ue0ejjgY7oYXGTPILOe4i3VbfRoBPHW/ZbWkpSmo8ndVNSsbRbtw99PszpGvjdJDK4Ps0gOY4CxcL6G4sNSPNCb+76HaZY1kRjgiJeA83c550zGxsBY2trxKqIKhS6a3biHXns2eCSrfuHvr9mZ2SRGSCVweQwgPa/RpIzGxBHLTgNVT0UpRUlhkIWOEtyLbv5vmdpmNrY3RwREuAcWuc5ztMzraCwuLXPnKpKVCRiorCOTm5vLLnuDvt9mCSOSF0kMrhJ92QHtdYNOhNnDKOGmo71+O/e+R2m6MNiMcUNyA4hznPdzJHCwFrd5VTuij01u3FnXns2eAtmwS9Bm+Kd4EKxkK9Ycb6RbPZJDUNf0Ur+mD2AOLX5Q0hw4kWY3UX1+qjdFuPBPSTUbMs7zHHzaT1z/tGsoVxxF3uZtKSMQscIYM9nP0c8vtc2voLNFufqVOXaU1FJkdTJSsbRedwt/Bs6N8U0T5IXP6Rpjy5mEizhY2zA2HEjmuu373sO1JWOEXRxQBzWhxu4l+UuLiNP0tsFWFC6q4qW4475uGzwSrvuFv79mxuhlidJCXdI0sLQ5hNswDTYEaE8Rr61R0XZRUlhkK7JQeYll343qO05mv6Po44mljATd3WILi49twLAdneq0puoXYpRWEcnNzeWERF0iEREAREQBERAERSgIUrtNgbAnr5MlNHmI1c53VYwaec758Bc9y0Oiwgbb76seXafhMa0DtF3E39enqUJWRj+WXV6ec+UjKEWt1GEEWXqVsofpYvZG9vHW7RblfmFlm0qUwTyxFwcYZZISQLZjG8tJty4JGyMvwLKJ1/Y4yK0bj7nnapmtUCHyfo+MfS5ukz/AMbbW6Pv4rtN68ODs+lfUGsEgYWNyiEx3zuDfO6Q2te/BHZFS2+QqJuO9LgoaKVYd1N0J9pE9FZkLDZ8rwcoP+1oHnu52+pCk5JcsrjCUnhFeULXocIIcozVkxdYXLWRtF+dgb2HdcrrN5sMGUtNJPFVvPQMdIWyMYc1hwBBGX12KrV8G8F70liWcGaIpK+mMLiA0EuOgDRck9gA4nuVpnwfKLQdg4VzzNDqmZsDSQcgb0khHO+oDD2ed3jku/8A/wAgg/8ALqPpF/hVO6C8miOksazgx9Fbd+9zPsvI4VHSsmc5oDmZHNygHUgkO48bBVJWRkpLKKZwcHtkQpXebt7q1G0HfcR/dg2dI+7Y29wNuse4XOovZX6lwgjyjpKyUv5ljGMb8gbn+ajK2MfyyyGmsnykZIi1baGEAt/p6w5gDpMwEOOlus0jLz5His825sOehkyVMRYT5rh1mPHax/A8tOOuoCRsjL8M5ZROHLR1iKVCmUhERAEREAREQBERAEREAXK2bRuqJo4o/Pme2NvcXG1z3Dj8lxVbcLIA/akJN/u2yPFtNQwjX/6KjN4i2TqjumkbXsDY8dDTshhHUZc3OrnOJuXOPMk/4XVb0b8U2z3ZJC581s3RxAOIB4ZiTZt/qrNZeXKmsdUPdLI7NJMekce92psslUN7yz1dRb0YpRNkocV6SR1pY54gf1OaHt+YYSR9Fku8MzZKypexwcySome0jg5rpHEEfIhcC6XWmFai8o862+VixI1PAvjW+qm/vqz4s/lU3tw+KxVjAvjW+qm/vqz4s/lU3tw+KxZ5932b6v1vTMEJXpLdGibBRU8bfNbEx3ZcuGZx+ZJK83LaMNN8Y5oI6aZ4ZUQtEbS8gCVo80tJ4usLEcdL89LNQm0sGbQyjGTyftv3vzJs2ZkcdLmD25+klLmsOtixluJGhOotfhrdVHamJz6qmmglpGNM7Hx545HdW7dLsLddf4h6lsFZRRzsLZo2SMPESBrh9CqDvZhjDIx0lCDFM0Of0d3OZIdTlFz1D2W07uaqrcPKNd8LuXF8f8MdWt4P7uNEflkgu+Qujiv+lgOVzrdpLSL9nrWTObYkEEEGxB4gg8CvRu5cIZs6kAvbyeJ2va5gcf5lXXy+PBk0UE5tvwc7au0oqSJ0s8jWRM4k8yeAAGpJ5AaqjPxcps1m09SW3AzWjGnM5cy6nG6sd01PFf7trHzW7XF2UE+oA29orMVCqlOOWW6jVSjPbE0HEvein2jBTmmeS5kjy9jwWvbdotcHiO8XCqO7WyHVtVFA3N947rOH6WAXcddBoDbvI7V1l1f8F4wa6UkC7ad1j2XkYCrWunB4M0Zda1bvJsFBRMpomRxNDYo2hrQB/wB1/wAqr7wYi0lG90Yc+aVhIc2CxDXA2LXPJAvodBfhrZd7vVVvgoqiSL8SOJ72aX6wbobd3H5LzYXHtJJ1JJJJvrqeaz1V7+WbtTe6sKJ6E3X30ptoktic5szWhxjkGV1uZbycAeNu7tXO3m2HHX0zoZRo7rNcOLHjg4H/ALoSF512bVPhljkizdLE9r25dCSD5vA8eBHYSvTrdQDwuB8u5cthseUd09vWi1I8vVdO6KR8bxZ8bjG72mmx9eoK/FWXEiMN2rVBosM0bvm6GNxP1cfqq0tsXlJnlWR2yaCIi6QCIiAIiIAiIgCIiALt909qCjrYZiTkjeA+1/Md1XaX1sHE+sBdQpBXGsrB2L2tM9TsOZoIIIOoI4EHmsm34w3mdM+eiDZGSkvdES1jmvcbnJezS06mxIIvz5cTcLEPyRjaerzOp2dWN7Rd0TeTXNGrm8hbUd44alsveClqgDBUwvzcAHAOva9sh1BseFlixKt8HsZr1EeTFqLDnaEjrOgbEObpXxkD5MLj/JVzadJ0E8sRcHGCWSEkaXMbi29uXDgvSVdtWCC/TTwssMxzvY027bErzpvHKH1tU5jg5j6md7SNQWulcQQfUVfVZKT5MWpphWltNDwL41vqpv76s+LP5VN7cPisVRwVrI4jWdLLGzMKe3SOay9umva514j6qx4pbShk2ZK2OeF7y6EgMexxNpWk6Aqqfd9mqpr+N6ZiC7afdmrjaHOo58jg1wcxvSAhw0N2X7eC6hy9HbvbZp3U0AFTAT0UbbdJHe4aARa/G+ivtm44wYtNSrG8vBmO41dtRlTGxrap9OXNbI2oa/K1lzch7xdtgDwPYPVtIC/GorI4gDJJGwE2Be5rQT2C5VH3vxHgp43Mo5GzVB6oLbujjP8Auc4aOI/2j52WV5m+EelHbTH5SyZPvLby6qtbL5TUAWta3Suta3Ky2XCvawqNnxsv95S/cuHYATkOvItt8wexYS5xJuSSSbknUkniSu23Y3gl2fOJYrEGzXsPCRl9WnsPYe3tWqyDlHB51NyhZnwzat/d1BtOFoa4Mnhu6JzvN1HWY/QnKbDh2BZLLh9tFriBRlwBtdskFj3i7wbfJaxsDf2iqmt+/EUpGrJuoQbagOPVd8j9FYzWR5M/SR9Ha+bM3LbtzXss0bJw4N06arflk8/byboTbOijfUOjzTOcwMYS7KGgG7ncL68Bf1rk4Z7WFLtBhe4Nina6B5cQAM1iwk+01o5cVZcY9qwzsgZDPFI+N7y8Rua8tDmggmyzBaY5nD5GCzFVvx8HqSeESNcxwBa8FrgdQWkWII9RWK7w4ZVUMp8lZ08BPVs5jZGjseHkA9lwfkF2+5WJYY1sO0HOs0ZWzgF2mlhKOJPHrD59q0qh2tBPboaiGS4uMj2ONu2wKzLfWze1VqIrkzLcnDaZszJq4NYyJzZGxAh7nOabjORoACAbC9/Vx1eaURsLnEBrAXOJ4BoFyT8guv2jt+lpgTNVQsyXBBc0uBAvbKNb2HC11k2/u/5rmmCmu2lJ67nCzprWIFv0tvfvNhwGhYlZLk65V6ePBVN4tp+WVc09iBM8ubmtcMADWXt/C1q64BLq3blMpZQ5tTBTnLLTsD5HSMcWyyOD+DwOqALaac7rW3sR5cY9SX9lRUK1b87NpaboBRyMeJBM97mOLjYva6MEXOWzXAfIqqqUZblkjZDbLAREXSAREQBERAEREAREQEqDrxF/XqiIMhoA4AfyUqEQZJT6KEQBSbHiAoRBkgMA4AfLRfRKhEGQiIgJXzkHYFKIMkooRASCoLQeIB9eqImBkkacAEuoRAFKhEBN1CIgCIiAIiIAiIgCIiAIiIAiIgCIiAIiIAiIgCIiAIiIAiIgCIiAIiIAiIgCIiAIiIAiIgCIiAIiIAiIgCIiAIiIAiIgCIiAIiIAiIgCIiAIiIAiIgCIiAIiIAiIgCIiAIiIAiI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6" name="AutoShape 4" descr="data:image/jpeg;base64,/9j/4AAQSkZJRgABAQAAAQABAAD/2wCEAAkGBxQPEBQUEA8QFA8PFBQPFRcQFxAQFRQUFBUXFhgVFBQYHCghGB0nHRQVITEhJSorLjouGCIzODMsNyg5LisBCgoKDg0OGhAQGywlICUsNCwsLDQsLSwsLSwsNCwsLCwsLCwsLCwsLCwsLCwsLCwsLCwsLCwsLCwsLCwsLCwsLP/AABEIALsBDQMBIgACEQEDEQH/xAAcAAEAAwADAQEAAAAAAAAAAAAAAQYHBAUIAgP/xABBEAABAwIDBAUJBgUEAwEAAAABAAIDBBEHEiEFBjFBEyJRYbMUMjRxcnN0gZEVIzM1QrFiobLD0SRSwfBUgpIX/8QAGgEBAAMBAQEAAAAAAAAAAAAAAAIDBAEFBv/EACgRAAICAQMEAgICAwAAAAAAAAABAgMRBBIhEzNBgSIyMTQUcUNEUf/aAAwDAQACEQMRAD8AoiIi9M+cCIiAIiIAiIgCIiAIiIAiIgCIiAIiIAiIgCIiAIiIAiIgCIiAIiIAiIgCIiAIiIAiIgCIiAIiIAiIgCIiAIiIAiIgCIiAIiIAiIgCIiAIiIAiIgCIiAIiIAiIgCIiAIiIAiIgCIiALm7K2VNVv6OnidJJYus22gFtSSQANeZXCWu4IRDoKl1hmMrGk8yGsuB8szvqoWS2xyXUVqye1mY7W2PPSODamB8TnXLc1iHAW1DhcG1xexXAWw43tHk1MbC4mcL6XsYzf9h9Fj6Vyco5O31Kue1EIiKZQEREAREQBERAFz9kbImrHllNC6RzRmIbYWHDUkgBcBbPgkB5FObC/lTh8uhhP/J+qhZPYsl+nqVk8MyXauypqR+SohfE8jNZ9tR2tIuHDvBXCWq44M0pDpe84vz4R81lSVy3RycvrVc3FBERTKQiIgCIiAIiIAiIgCIiAIilAQilQgOVs/Z8tS/JBE+SSxdZgLrAcz2D1r62lsualcG1EMkbiLgPaRcdx4FaZgewZKo2GbNEL2F7WcbXXMxsYPI4DYZhUhoPOxikJHqOUfQKjqvftNi0y6PUyY4tfwQ9GqPfN8MLIFr+CHo1R75vhhd1H0OaPuo+sb/Raf358Nyx4rYcb/Raf358Nyx4pR9BrO6crZ2zZal+SCJ8kgBflYLkNFrk9g1H1TaOzZaZ4ZPE+N5GYB4tcdo7Vq2CUI8lqH2Gcz5CeZa2NhA+Rc76r6xtgHklO+3XbUdGD/C6KRxH1jb9Fzq/Pad/jLo788mOqFKK8xkIpUIDmbN2XNUuywQySOAuQwE2HeeS+K+gkp5DHNG6OQAHK8WNjwPeP8HsWsYIxDyWodYZjOGk8yBGwgE9gzO07yvxxuiAipnZRn6R7b2F8uW9r9l7KjqvftNn8ZdHqZMlWz4Jegz/ABbvAgWMLZ8EvQZ/i3eBAu6j6jRdz0ddjj5tJ7U/7RrKVq2OPm0ntT/tGspXaPoiOs7zOZszZM1U4tp4ZJXMF3dGL5QeFzwF7H6FfnXUMlO8smifHINcrwWm3aO0cde5bHg1EBs9zgBmdO8Ei1yGhtrnna66LHBgElIQBdzJwTYXIa6EjX/2P1Paoq1ue0lLTJU78mYIpRXmMhFKhAEREAREQBERAFcsNt1Y9pSymdzuipxGSxvVLzIXW6/EAdGb2114hU1algZ51b6qX951Xa2oNo0aWKlYkzr8SdyYaCNk1MXhj39C5j3F9i5pcC1x1t1DxvyWfLa8afy9nxMfhyrFFGhtx5JauCjZiJrWB34dV7cX9LlzMbPQoPim+DKuHgd+HVe3F/S5czG30KD4lvgyql901r9X0YwFsGCHo1R75vhhY+FsOCPo1R75vhhXaj6GXR91E43+i0/vz4bljy2HG/0Wn9+fDcseSj6DWd1my4I+hz/Enwol9Y2+gwfFN8CdfGCR/wBHP8SfCiX1jb6DB8U3wJ1T/m9mtfrejGVe8NdzI9oB81QXGCJ3RhjSW532DjdwNwAHDQdqoi2nBb0CX4p/hQq+6TUeDFpYKVmGU3Enc5mzjHJTl3QTOcwtcc2R1rgNJ1IIDuN+CpC2PG30SD4j+29Y2u0ybjyNVBRswjZcEfRJ/iP7Ua/DHD8Cm96/+hftgl6HP8R/ajX443/gU3vX/wBCoXe9mv8A1fRkS2fBL0Gf4t3gQLGFs+CXoM/xbvAgVt/1M+i7no67HHzaT2p/2jWUlatjj5tJ7U/7RrKV2j6IhrO8zb8HPy4+/k/Zi6DHP8Sj9mp/eBd/g5+XH38n7MXQY5Hr0fs1P7wKiPdNk/1l/Rl4Wi4cbjQ10JqKkvLM7o2Ma7IHZbdYub1uNxa44X5rOgVumEH5Yz3k39ZV17ajwZdHBSnhmb4i7rs2bOwQucYZ2ue1rrlzC0gEZv1DUW5/81Jabjh+NS+7l/qYszU6nmCbK9TFRsaRCIimUBERAEREBKtO4e932XJIXRGSKdrQ8NIDwY8xaW3Nv1uuPUqqpXJRUlhk4TcHlF23+36G0mMiiidHEx5kOctLnEXDeFw0WJ5nj3a0lFC5GKisIWWObyy2bhb3/Zb5M0bpIZstw0tDmubwc2/HQkW9S5G/2+42mI444nRwROMnXy5nPsWi4F7WDjwJ49ypalc6cd24n157NngLX8EfRqj3zfDCx9XbDjfBmzjJHO15hmIfmYASx4FtRzBFuHZzvpG5Nx4JaWajYmy2Y3+i0/vz4bljyu2I2+Ue0ejjgY7oYXGTPILOe4i3VbfRoBPHW/ZbWkpSmo8ndVNSsbRbtw99PszpGvjdJDK4Ps0gOY4CxcL6G4sNSPNCb+76HaZY1kRjgiJeA83c550zGxsBY2trxKqIKhS6a3biHXns2eCSrfuHvr9mZ2SRGSCVweQwgPa/RpIzGxBHLTgNVT0UpRUlhkIWOEtyLbv5vmdpmNrY3RwREuAcWuc5ztMzraCwuLXPnKpKVCRiorCOTm5vLLnuDvt9mCSOSF0kMrhJ92QHtdYNOhNnDKOGmo71+O/e+R2m6MNiMcUNyA4hznPdzJHCwFrd5VTuij01u3FnXns2eAtmwS9Bm+Kd4EKxkK9Ycb6RbPZJDUNf0Ur+mD2AOLX5Q0hw4kWY3UX1+qjdFuPBPSTUbMs7zHHzaT1z/tGsoVxxF3uZtKSMQscIYM9nP0c8vtc2voLNFufqVOXaU1FJkdTJSsbRedwt/Bs6N8U0T5IXP6Rpjy5mEizhY2zA2HEjmuu373sO1JWOEXRxQBzWhxu4l+UuLiNP0tsFWFC6q4qW4475uGzwSrvuFv79mxuhlidJCXdI0sLQ5hNswDTYEaE8Rr61R0XZRUlhkK7JQeYll343qO05mv6Po44mljATd3WILi49twLAdneq0puoXYpRWEcnNzeWERF0iEREAREQBERAERSgIUrtNgbAnr5MlNHmI1c53VYwaec758Bc9y0Oiwgbb76seXafhMa0DtF3E39enqUJWRj+WXV6ec+UjKEWt1GEEWXqVsofpYvZG9vHW7RblfmFlm0qUwTyxFwcYZZISQLZjG8tJty4JGyMvwLKJ1/Y4yK0bj7nnapmtUCHyfo+MfS5ukz/AMbbW6Pv4rtN68ODs+lfUGsEgYWNyiEx3zuDfO6Q2te/BHZFS2+QqJuO9LgoaKVYd1N0J9pE9FZkLDZ8rwcoP+1oHnu52+pCk5JcsrjCUnhFeULXocIIcozVkxdYXLWRtF+dgb2HdcrrN5sMGUtNJPFVvPQMdIWyMYc1hwBBGX12KrV8G8F70liWcGaIpK+mMLiA0EuOgDRck9gA4nuVpnwfKLQdg4VzzNDqmZsDSQcgb0khHO+oDD2ed3jku/8A/wAgg/8ALqPpF/hVO6C8miOksazgx9Fbd+9zPsvI4VHSsmc5oDmZHNygHUgkO48bBVJWRkpLKKZwcHtkQpXebt7q1G0HfcR/dg2dI+7Y29wNuse4XOovZX6lwgjyjpKyUv5ljGMb8gbn+ajK2MfyyyGmsnykZIi1baGEAt/p6w5gDpMwEOOlus0jLz5His825sOehkyVMRYT5rh1mPHax/A8tOOuoCRsjL8M5ZROHLR1iKVCmUhERAEREAREQBERAEREAXK2bRuqJo4o/Pme2NvcXG1z3Dj8lxVbcLIA/akJN/u2yPFtNQwjX/6KjN4i2TqjumkbXsDY8dDTshhHUZc3OrnOJuXOPMk/4XVb0b8U2z3ZJC581s3RxAOIB4ZiTZt/qrNZeXKmsdUPdLI7NJMekce92psslUN7yz1dRb0YpRNkocV6SR1pY54gf1OaHt+YYSR9Fku8MzZKypexwcySome0jg5rpHEEfIhcC6XWmFai8o862+VixI1PAvjW+qm/vqz4s/lU3tw+KxVjAvjW+qm/vqz4s/lU3tw+KxZ5932b6v1vTMEJXpLdGibBRU8bfNbEx3ZcuGZx+ZJK83LaMNN8Y5oI6aZ4ZUQtEbS8gCVo80tJ4usLEcdL89LNQm0sGbQyjGTyftv3vzJs2ZkcdLmD25+klLmsOtixluJGhOotfhrdVHamJz6qmmglpGNM7Hx545HdW7dLsLddf4h6lsFZRRzsLZo2SMPESBrh9CqDvZhjDIx0lCDFM0Of0d3OZIdTlFz1D2W07uaqrcPKNd8LuXF8f8MdWt4P7uNEflkgu+Qujiv+lgOVzrdpLSL9nrWTObYkEEEGxB4gg8CvRu5cIZs6kAvbyeJ2va5gcf5lXXy+PBk0UE5tvwc7au0oqSJ0s8jWRM4k8yeAAGpJ5AaqjPxcps1m09SW3AzWjGnM5cy6nG6sd01PFf7trHzW7XF2UE+oA29orMVCqlOOWW6jVSjPbE0HEvein2jBTmmeS5kjy9jwWvbdotcHiO8XCqO7WyHVtVFA3N947rOH6WAXcddBoDbvI7V1l1f8F4wa6UkC7ad1j2XkYCrWunB4M0Zda1bvJsFBRMpomRxNDYo2hrQB/wB1/wAqr7wYi0lG90Yc+aVhIc2CxDXA2LXPJAvodBfhrZd7vVVvgoqiSL8SOJ72aX6wbobd3H5LzYXHtJJ1JJJJvrqeaz1V7+WbtTe6sKJ6E3X30ptoktic5szWhxjkGV1uZbycAeNu7tXO3m2HHX0zoZRo7rNcOLHjg4H/ALoSF512bVPhljkizdLE9r25dCSD5vA8eBHYSvTrdQDwuB8u5cthseUd09vWi1I8vVdO6KR8bxZ8bjG72mmx9eoK/FWXEiMN2rVBosM0bvm6GNxP1cfqq0tsXlJnlWR2yaCIi6QCIiAIiIAiIgCIiALt909qCjrYZiTkjeA+1/Md1XaX1sHE+sBdQpBXGsrB2L2tM9TsOZoIIIOoI4EHmsm34w3mdM+eiDZGSkvdES1jmvcbnJezS06mxIIvz5cTcLEPyRjaerzOp2dWN7Rd0TeTXNGrm8hbUd44alsveClqgDBUwvzcAHAOva9sh1BseFlixKt8HsZr1EeTFqLDnaEjrOgbEObpXxkD5MLj/JVzadJ0E8sRcHGCWSEkaXMbi29uXDgvSVdtWCC/TTwssMxzvY027bErzpvHKH1tU5jg5j6md7SNQWulcQQfUVfVZKT5MWpphWltNDwL41vqpv76s+LP5VN7cPisVRwVrI4jWdLLGzMKe3SOay9umva514j6qx4pbShk2ZK2OeF7y6EgMexxNpWk6Aqqfd9mqpr+N6ZiC7afdmrjaHOo58jg1wcxvSAhw0N2X7eC6hy9HbvbZp3U0AFTAT0UbbdJHe4aARa/G+ivtm44wYtNSrG8vBmO41dtRlTGxrap9OXNbI2oa/K1lzch7xdtgDwPYPVtIC/GorI4gDJJGwE2Be5rQT2C5VH3vxHgp43Mo5GzVB6oLbujjP8Auc4aOI/2j52WV5m+EelHbTH5SyZPvLby6qtbL5TUAWta3Suta3Ky2XCvawqNnxsv95S/cuHYATkOvItt8wexYS5xJuSSSbknUkniSu23Y3gl2fOJYrEGzXsPCRl9WnsPYe3tWqyDlHB51NyhZnwzat/d1BtOFoa4Mnhu6JzvN1HWY/QnKbDh2BZLLh9tFriBRlwBtdskFj3i7wbfJaxsDf2iqmt+/EUpGrJuoQbagOPVd8j9FYzWR5M/SR9Ha+bM3LbtzXss0bJw4N06arflk8/byboTbOijfUOjzTOcwMYS7KGgG7ncL68Bf1rk4Z7WFLtBhe4Nina6B5cQAM1iwk+01o5cVZcY9qwzsgZDPFI+N7y8Rua8tDmggmyzBaY5nD5GCzFVvx8HqSeESNcxwBa8FrgdQWkWII9RWK7w4ZVUMp8lZ08BPVs5jZGjseHkA9lwfkF2+5WJYY1sO0HOs0ZWzgF2mlhKOJPHrD59q0qh2tBPboaiGS4uMj2ONu2wKzLfWze1VqIrkzLcnDaZszJq4NYyJzZGxAh7nOabjORoACAbC9/Vx1eaURsLnEBrAXOJ4BoFyT8guv2jt+lpgTNVQsyXBBc0uBAvbKNb2HC11k2/u/5rmmCmu2lJ67nCzprWIFv0tvfvNhwGhYlZLk65V6ePBVN4tp+WVc09iBM8ubmtcMADWXt/C1q64BLq3blMpZQ5tTBTnLLTsD5HSMcWyyOD+DwOqALaac7rW3sR5cY9SX9lRUK1b87NpaboBRyMeJBM97mOLjYva6MEXOWzXAfIqqqUZblkjZDbLAREXSAREQBERAEREAREQEqDrxF/XqiIMhoA4AfyUqEQZJT6KEQBSbHiAoRBkgMA4AfLRfRKhEGQiIgJXzkHYFKIMkooRASCoLQeIB9eqImBkkacAEuoRAFKhEBN1CIgCIiAIiIAiIgCIiAIiIAiIgCIiAIiIAiIgCIiAIiIAiIgCIiAIiIAiIgCIiAIiIAiIgCIiAIiIAiIgCIiAIiIAiIgCIiAIiIAiIgCIiAIiIAiIgCIiAIiIAiIgCIiAIiIAiIgP//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7" name="AutoShape 6" descr="data:image/jpeg;base64,/9j/4AAQSkZJRgABAQAAAQABAAD/2wCEAAkGBxQPEBQUEA8QFA8PFBQPFRcQFxAQFRQUFBUXFhgVFBQYHCghGB0nHRQVITEhJSorLjouGCIzODMsNyg5LisBCgoKDg0OGhAQGywlICUsNCwsLDQsLSwsLSwsNCwsLCwsLCwsLCwsLCwsLCwsLCwsLCwsLCwsLCwsLCwsLCwsLP/AABEIALsBDQMBIgACEQEDEQH/xAAcAAEAAwADAQEAAAAAAAAAAAAAAQYHBAUIAgP/xABBEAABAwIDBAUJBgUEAwEAAAABAAIDBBEHEiEFBjFBEyJRYbMUMjRxcnN0gZEVIzM1QrFiobLD0SRSwfBUgpIX/8QAGgEBAAMBAQEAAAAAAAAAAAAAAAIDBAEFBv/EACgRAAICAQMEAgICAwAAAAAAAAABAgMRBBIhEzNBgSIyMTQUcUNEUf/aAAwDAQACEQMRAD8AoiIi9M+cCIiAIiIAiIgCIiAIiIAiIgCIiAIiIAiIgCIiAIiIAiIgCIiAIiIAiIgCIiAIiIAiIgCIiAIiIAiIgCIiAIiIAiIgCIiAIiIAiIgCIiAIiIAiIgCIiAIiIAiIgCIiAIiIAiIgCIiALm7K2VNVv6OnidJJYus22gFtSSQANeZXCWu4IRDoKl1hmMrGk8yGsuB8szvqoWS2xyXUVqye1mY7W2PPSODamB8TnXLc1iHAW1DhcG1xexXAWw43tHk1MbC4mcL6XsYzf9h9Fj6Vyco5O31Kue1EIiKZQEREAREQBERAFz9kbImrHllNC6RzRmIbYWHDUkgBcBbPgkB5FObC/lTh8uhhP/J+qhZPYsl+nqVk8MyXauypqR+SohfE8jNZ9tR2tIuHDvBXCWq44M0pDpe84vz4R81lSVy3RycvrVc3FBERTKQiIgCIiAIiIAiIgCIiAIilAQilQgOVs/Z8tS/JBE+SSxdZgLrAcz2D1r62lsualcG1EMkbiLgPaRcdx4FaZgewZKo2GbNEL2F7WcbXXMxsYPI4DYZhUhoPOxikJHqOUfQKjqvftNi0y6PUyY4tfwQ9GqPfN8MLIFr+CHo1R75vhhd1H0OaPuo+sb/Raf358Nyx4rYcb/Raf358Nyx4pR9BrO6crZ2zZal+SCJ8kgBflYLkNFrk9g1H1TaOzZaZ4ZPE+N5GYB4tcdo7Vq2CUI8lqH2Gcz5CeZa2NhA+Rc76r6xtgHklO+3XbUdGD/C6KRxH1jb9Fzq/Pad/jLo788mOqFKK8xkIpUIDmbN2XNUuywQySOAuQwE2HeeS+K+gkp5DHNG6OQAHK8WNjwPeP8HsWsYIxDyWodYZjOGk8yBGwgE9gzO07yvxxuiAipnZRn6R7b2F8uW9r9l7KjqvftNn8ZdHqZMlWz4Jegz/ABbvAgWMLZ8EvQZ/i3eBAu6j6jRdz0ddjj5tJ7U/7RrKVq2OPm0ntT/tGspXaPoiOs7zOZszZM1U4tp4ZJXMF3dGL5QeFzwF7H6FfnXUMlO8smifHINcrwWm3aO0cde5bHg1EBs9zgBmdO8Ei1yGhtrnna66LHBgElIQBdzJwTYXIa6EjX/2P1Paoq1ue0lLTJU78mYIpRXmMhFKhAEREAREQBERAFcsNt1Y9pSymdzuipxGSxvVLzIXW6/EAdGb2114hU1algZ51b6qX951Xa2oNo0aWKlYkzr8SdyYaCNk1MXhj39C5j3F9i5pcC1x1t1DxvyWfLa8afy9nxMfhyrFFGhtx5JauCjZiJrWB34dV7cX9LlzMbPQoPim+DKuHgd+HVe3F/S5czG30KD4lvgyql901r9X0YwFsGCHo1R75vhhY+FsOCPo1R75vhhXaj6GXR91E43+i0/vz4bljy2HG/0Wn9+fDcseSj6DWd1my4I+hz/Enwol9Y2+gwfFN8CdfGCR/wBHP8SfCiX1jb6DB8U3wJ1T/m9mtfrejGVe8NdzI9oB81QXGCJ3RhjSW532DjdwNwAHDQdqoi2nBb0CX4p/hQq+6TUeDFpYKVmGU3Enc5mzjHJTl3QTOcwtcc2R1rgNJ1IIDuN+CpC2PG30SD4j+29Y2u0ybjyNVBRswjZcEfRJ/iP7Ua/DHD8Cm96/+hftgl6HP8R/ajX443/gU3vX/wBCoXe9mv8A1fRkS2fBL0Gf4t3gQLGFs+CXoM/xbvAgVt/1M+i7no67HHzaT2p/2jWUlatjj5tJ7U/7RrKV2j6IhrO8zb8HPy4+/k/Zi6DHP8Sj9mp/eBd/g5+XH38n7MXQY5Hr0fs1P7wKiPdNk/1l/Rl4Wi4cbjQ10JqKkvLM7o2Ma7IHZbdYub1uNxa44X5rOgVumEH5Yz3k39ZV17ajwZdHBSnhmb4i7rs2bOwQucYZ2ue1rrlzC0gEZv1DUW5/81Jabjh+NS+7l/qYszU6nmCbK9TFRsaRCIimUBERAEREBKtO4e932XJIXRGSKdrQ8NIDwY8xaW3Nv1uuPUqqpXJRUlhk4TcHlF23+36G0mMiiidHEx5kOctLnEXDeFw0WJ5nj3a0lFC5GKisIWWObyy2bhb3/Zb5M0bpIZstw0tDmubwc2/HQkW9S5G/2+42mI444nRwROMnXy5nPsWi4F7WDjwJ49ypalc6cd24n157NngLX8EfRqj3zfDCx9XbDjfBmzjJHO15hmIfmYASx4FtRzBFuHZzvpG5Nx4JaWajYmy2Y3+i0/vz4bljyu2I2+Ue0ejjgY7oYXGTPILOe4i3VbfRoBPHW/ZbWkpSmo8ndVNSsbRbtw99PszpGvjdJDK4Ps0gOY4CxcL6G4sNSPNCb+76HaZY1kRjgiJeA83c550zGxsBY2trxKqIKhS6a3biHXns2eCSrfuHvr9mZ2SRGSCVweQwgPa/RpIzGxBHLTgNVT0UpRUlhkIWOEtyLbv5vmdpmNrY3RwREuAcWuc5ztMzraCwuLXPnKpKVCRiorCOTm5vLLnuDvt9mCSOSF0kMrhJ92QHtdYNOhNnDKOGmo71+O/e+R2m6MNiMcUNyA4hznPdzJHCwFrd5VTuij01u3FnXns2eAtmwS9Bm+Kd4EKxkK9Ycb6RbPZJDUNf0Ur+mD2AOLX5Q0hw4kWY3UX1+qjdFuPBPSTUbMs7zHHzaT1z/tGsoVxxF3uZtKSMQscIYM9nP0c8vtc2voLNFufqVOXaU1FJkdTJSsbRedwt/Bs6N8U0T5IXP6Rpjy5mEizhY2zA2HEjmuu373sO1JWOEXRxQBzWhxu4l+UuLiNP0tsFWFC6q4qW4475uGzwSrvuFv79mxuhlidJCXdI0sLQ5hNswDTYEaE8Rr61R0XZRUlhkK7JQeYll343qO05mv6Po44mljATd3WILi49twLAdneq0puoXYpRWEcnNzeWERF0iEREAREQBERAERSgIUrtNgbAnr5MlNHmI1c53VYwaec758Bc9y0Oiwgbb76seXafhMa0DtF3E39enqUJWRj+WXV6ec+UjKEWt1GEEWXqVsofpYvZG9vHW7RblfmFlm0qUwTyxFwcYZZISQLZjG8tJty4JGyMvwLKJ1/Y4yK0bj7nnapmtUCHyfo+MfS5ukz/AMbbW6Pv4rtN68ODs+lfUGsEgYWNyiEx3zuDfO6Q2te/BHZFS2+QqJuO9LgoaKVYd1N0J9pE9FZkLDZ8rwcoP+1oHnu52+pCk5JcsrjCUnhFeULXocIIcozVkxdYXLWRtF+dgb2HdcrrN5sMGUtNJPFVvPQMdIWyMYc1hwBBGX12KrV8G8F70liWcGaIpK+mMLiA0EuOgDRck9gA4nuVpnwfKLQdg4VzzNDqmZsDSQcgb0khHO+oDD2ed3jku/8A/wAgg/8ALqPpF/hVO6C8miOksazgx9Fbd+9zPsvI4VHSsmc5oDmZHNygHUgkO48bBVJWRkpLKKZwcHtkQpXebt7q1G0HfcR/dg2dI+7Y29wNuse4XOovZX6lwgjyjpKyUv5ljGMb8gbn+ajK2MfyyyGmsnykZIi1baGEAt/p6w5gDpMwEOOlus0jLz5His825sOehkyVMRYT5rh1mPHax/A8tOOuoCRsjL8M5ZROHLR1iKVCmUhERAEREAREQBERAEREAXK2bRuqJo4o/Pme2NvcXG1z3Dj8lxVbcLIA/akJN/u2yPFtNQwjX/6KjN4i2TqjumkbXsDY8dDTshhHUZc3OrnOJuXOPMk/4XVb0b8U2z3ZJC581s3RxAOIB4ZiTZt/qrNZeXKmsdUPdLI7NJMekce92psslUN7yz1dRb0YpRNkocV6SR1pY54gf1OaHt+YYSR9Fku8MzZKypexwcySome0jg5rpHEEfIhcC6XWmFai8o862+VixI1PAvjW+qm/vqz4s/lU3tw+KxVjAvjW+qm/vqz4s/lU3tw+KxZ5932b6v1vTMEJXpLdGibBRU8bfNbEx3ZcuGZx+ZJK83LaMNN8Y5oI6aZ4ZUQtEbS8gCVo80tJ4usLEcdL89LNQm0sGbQyjGTyftv3vzJs2ZkcdLmD25+klLmsOtixluJGhOotfhrdVHamJz6qmmglpGNM7Hx545HdW7dLsLddf4h6lsFZRRzsLZo2SMPESBrh9CqDvZhjDIx0lCDFM0Of0d3OZIdTlFz1D2W07uaqrcPKNd8LuXF8f8MdWt4P7uNEflkgu+Qujiv+lgOVzrdpLSL9nrWTObYkEEEGxB4gg8CvRu5cIZs6kAvbyeJ2va5gcf5lXXy+PBk0UE5tvwc7au0oqSJ0s8jWRM4k8yeAAGpJ5AaqjPxcps1m09SW3AzWjGnM5cy6nG6sd01PFf7trHzW7XF2UE+oA29orMVCqlOOWW6jVSjPbE0HEvein2jBTmmeS5kjy9jwWvbdotcHiO8XCqO7WyHVtVFA3N947rOH6WAXcddBoDbvI7V1l1f8F4wa6UkC7ad1j2XkYCrWunB4M0Zda1bvJsFBRMpomRxNDYo2hrQB/wB1/wAqr7wYi0lG90Yc+aVhIc2CxDXA2LXPJAvodBfhrZd7vVVvgoqiSL8SOJ72aX6wbobd3H5LzYXHtJJ1JJJJvrqeaz1V7+WbtTe6sKJ6E3X30ptoktic5szWhxjkGV1uZbycAeNu7tXO3m2HHX0zoZRo7rNcOLHjg4H/ALoSF512bVPhljkizdLE9r25dCSD5vA8eBHYSvTrdQDwuB8u5cthseUd09vWi1I8vVdO6KR8bxZ8bjG72mmx9eoK/FWXEiMN2rVBosM0bvm6GNxP1cfqq0tsXlJnlWR2yaCIi6QCIiAIiIAiIgCIiALt909qCjrYZiTkjeA+1/Md1XaX1sHE+sBdQpBXGsrB2L2tM9TsOZoIIIOoI4EHmsm34w3mdM+eiDZGSkvdES1jmvcbnJezS06mxIIvz5cTcLEPyRjaerzOp2dWN7Rd0TeTXNGrm8hbUd44alsveClqgDBUwvzcAHAOva9sh1BseFlixKt8HsZr1EeTFqLDnaEjrOgbEObpXxkD5MLj/JVzadJ0E8sRcHGCWSEkaXMbi29uXDgvSVdtWCC/TTwssMxzvY027bErzpvHKH1tU5jg5j6md7SNQWulcQQfUVfVZKT5MWpphWltNDwL41vqpv76s+LP5VN7cPisVRwVrI4jWdLLGzMKe3SOay9umva514j6qx4pbShk2ZK2OeF7y6EgMexxNpWk6Aqqfd9mqpr+N6ZiC7afdmrjaHOo58jg1wcxvSAhw0N2X7eC6hy9HbvbZp3U0AFTAT0UbbdJHe4aARa/G+ivtm44wYtNSrG8vBmO41dtRlTGxrap9OXNbI2oa/K1lzch7xdtgDwPYPVtIC/GorI4gDJJGwE2Be5rQT2C5VH3vxHgp43Mo5GzVB6oLbujjP8Auc4aOI/2j52WV5m+EelHbTH5SyZPvLby6qtbL5TUAWta3Suta3Ky2XCvawqNnxsv95S/cuHYATkOvItt8wexYS5xJuSSSbknUkniSu23Y3gl2fOJYrEGzXsPCRl9WnsPYe3tWqyDlHB51NyhZnwzat/d1BtOFoa4Mnhu6JzvN1HWY/QnKbDh2BZLLh9tFriBRlwBtdskFj3i7wbfJaxsDf2iqmt+/EUpGrJuoQbagOPVd8j9FYzWR5M/SR9Ha+bM3LbtzXss0bJw4N06arflk8/byboTbOijfUOjzTOcwMYS7KGgG7ncL68Bf1rk4Z7WFLtBhe4Nina6B5cQAM1iwk+01o5cVZcY9qwzsgZDPFI+N7y8Rua8tDmggmyzBaY5nD5GCzFVvx8HqSeESNcxwBa8FrgdQWkWII9RWK7w4ZVUMp8lZ08BPVs5jZGjseHkA9lwfkF2+5WJYY1sO0HOs0ZWzgF2mlhKOJPHrD59q0qh2tBPboaiGS4uMj2ONu2wKzLfWze1VqIrkzLcnDaZszJq4NYyJzZGxAh7nOabjORoACAbC9/Vx1eaURsLnEBrAXOJ4BoFyT8guv2jt+lpgTNVQsyXBBc0uBAvbKNb2HC11k2/u/5rmmCmu2lJ67nCzprWIFv0tvfvNhwGhYlZLk65V6ePBVN4tp+WVc09iBM8ubmtcMADWXt/C1q64BLq3blMpZQ5tTBTnLLTsD5HSMcWyyOD+DwOqALaac7rW3sR5cY9SX9lRUK1b87NpaboBRyMeJBM97mOLjYva6MEXOWzXAfIqqqUZblkjZDbLAREXSAREQBERAEREAREQEqDrxF/XqiIMhoA4AfyUqEQZJT6KEQBSbHiAoRBkgMA4AfLRfRKhEGQiIgJXzkHYFKIMkooRASCoLQeIB9eqImBkkacAEuoRAFKhEBN1CIgCIiAIiIAiIgCIiAIiIAiIgCIiAIiIAiIgCIiAIiIAiIgCIiAIiIAiIgCIiAIiIAiIgCIiAIiIAiIgCIiAIiIAiIgCIiAIiIAiIgCIiAIiIAiIgCIiAIiIAiIgCIiAIiIAiIgP//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8" descr="data:image/jpeg;base64,/9j/4AAQSkZJRgABAQAAAQABAAD/2wCEAAkGBxQPEBQUEA8QFA8PFBQPFRcQFxAQFRQUFBUXFhgVFBQYHCghGB0nHRQVITEhJSorLjouGCIzODMsNyg5LisBCgoKDg0OGhAQGywlICUsNCwsLDQsLSwsLSwsNCwsLCwsLCwsLCwsLCwsLCwsLCwsLCwsLCwsLCwsLCwsLCwsLP/AABEIALsBDQMBIgACEQEDEQH/xAAcAAEAAwADAQEAAAAAAAAAAAAAAQYHBAUIAgP/xABBEAABAwIDBAUJBgUEAwEAAAABAAIDBBEHEiEFBjFBEyJRYbMUMjRxcnN0gZEVIzM1QrFiobLD0SRSwfBUgpIX/8QAGgEBAAMBAQEAAAAAAAAAAAAAAAIDBAEFBv/EACgRAAICAQMEAgICAwAAAAAAAAABAgMRBBIhEzNBgSIyMTQUcUNEUf/aAAwDAQACEQMRAD8AoiIi9M+cCIiAIiIAiIgCIiAIiIAiIgCIiAIiIAiIgCIiAIiIAiIgCIiAIiIAiIgCIiAIiIAiIgCIiAIiIAiIgCIiAIiIAiIgCIiAIiIAiIgCIiAIiIAiIgCIiAIiIAiIgCIiAIiIAiIgCIiALm7K2VNVv6OnidJJYus22gFtSSQANeZXCWu4IRDoKl1hmMrGk8yGsuB8szvqoWS2xyXUVqye1mY7W2PPSODamB8TnXLc1iHAW1DhcG1xexXAWw43tHk1MbC4mcL6XsYzf9h9Fj6Vyco5O31Kue1EIiKZQEREAREQBERAFz9kbImrHllNC6RzRmIbYWHDUkgBcBbPgkB5FObC/lTh8uhhP/J+qhZPYsl+nqVk8MyXauypqR+SohfE8jNZ9tR2tIuHDvBXCWq44M0pDpe84vz4R81lSVy3RycvrVc3FBERTKQiIgCIiAIiIAiIgCIiAIilAQilQgOVs/Z8tS/JBE+SSxdZgLrAcz2D1r62lsualcG1EMkbiLgPaRcdx4FaZgewZKo2GbNEL2F7WcbXXMxsYPI4DYZhUhoPOxikJHqOUfQKjqvftNi0y6PUyY4tfwQ9GqPfN8MLIFr+CHo1R75vhhd1H0OaPuo+sb/Raf358Nyx4rYcb/Raf358Nyx4pR9BrO6crZ2zZal+SCJ8kgBflYLkNFrk9g1H1TaOzZaZ4ZPE+N5GYB4tcdo7Vq2CUI8lqH2Gcz5CeZa2NhA+Rc76r6xtgHklO+3XbUdGD/C6KRxH1jb9Fzq/Pad/jLo788mOqFKK8xkIpUIDmbN2XNUuywQySOAuQwE2HeeS+K+gkp5DHNG6OQAHK8WNjwPeP8HsWsYIxDyWodYZjOGk8yBGwgE9gzO07yvxxuiAipnZRn6R7b2F8uW9r9l7KjqvftNn8ZdHqZMlWz4Jegz/ABbvAgWMLZ8EvQZ/i3eBAu6j6jRdz0ddjj5tJ7U/7RrKVq2OPm0ntT/tGspXaPoiOs7zOZszZM1U4tp4ZJXMF3dGL5QeFzwF7H6FfnXUMlO8smifHINcrwWm3aO0cde5bHg1EBs9zgBmdO8Ei1yGhtrnna66LHBgElIQBdzJwTYXIa6EjX/2P1Paoq1ue0lLTJU78mYIpRXmMhFKhAEREAREQBERAFcsNt1Y9pSymdzuipxGSxvVLzIXW6/EAdGb2114hU1algZ51b6qX951Xa2oNo0aWKlYkzr8SdyYaCNk1MXhj39C5j3F9i5pcC1x1t1DxvyWfLa8afy9nxMfhyrFFGhtx5JauCjZiJrWB34dV7cX9LlzMbPQoPim+DKuHgd+HVe3F/S5czG30KD4lvgyql901r9X0YwFsGCHo1R75vhhY+FsOCPo1R75vhhXaj6GXR91E43+i0/vz4bljy2HG/0Wn9+fDcseSj6DWd1my4I+hz/Enwol9Y2+gwfFN8CdfGCR/wBHP8SfCiX1jb6DB8U3wJ1T/m9mtfrejGVe8NdzI9oB81QXGCJ3RhjSW532DjdwNwAHDQdqoi2nBb0CX4p/hQq+6TUeDFpYKVmGU3Enc5mzjHJTl3QTOcwtcc2R1rgNJ1IIDuN+CpC2PG30SD4j+29Y2u0ybjyNVBRswjZcEfRJ/iP7Ua/DHD8Cm96/+hftgl6HP8R/ajX443/gU3vX/wBCoXe9mv8A1fRkS2fBL0Gf4t3gQLGFs+CXoM/xbvAgVt/1M+i7no67HHzaT2p/2jWUlatjj5tJ7U/7RrKV2j6IhrO8zb8HPy4+/k/Zi6DHP8Sj9mp/eBd/g5+XH38n7MXQY5Hr0fs1P7wKiPdNk/1l/Rl4Wi4cbjQ10JqKkvLM7o2Ma7IHZbdYub1uNxa44X5rOgVumEH5Yz3k39ZV17ajwZdHBSnhmb4i7rs2bOwQucYZ2ue1rrlzC0gEZv1DUW5/81Jabjh+NS+7l/qYszU6nmCbK9TFRsaRCIimUBERAEREBKtO4e932XJIXRGSKdrQ8NIDwY8xaW3Nv1uuPUqqpXJRUlhk4TcHlF23+36G0mMiiidHEx5kOctLnEXDeFw0WJ5nj3a0lFC5GKisIWWObyy2bhb3/Zb5M0bpIZstw0tDmubwc2/HQkW9S5G/2+42mI444nRwROMnXy5nPsWi4F7WDjwJ49ypalc6cd24n157NngLX8EfRqj3zfDCx9XbDjfBmzjJHO15hmIfmYASx4FtRzBFuHZzvpG5Nx4JaWajYmy2Y3+i0/vz4bljyu2I2+Ue0ejjgY7oYXGTPILOe4i3VbfRoBPHW/ZbWkpSmo8ndVNSsbRbtw99PszpGvjdJDK4Ps0gOY4CxcL6G4sNSPNCb+76HaZY1kRjgiJeA83c550zGxsBY2trxKqIKhS6a3biHXns2eCSrfuHvr9mZ2SRGSCVweQwgPa/RpIzGxBHLTgNVT0UpRUlhkIWOEtyLbv5vmdpmNrY3RwREuAcWuc5ztMzraCwuLXPnKpKVCRiorCOTm5vLLnuDvt9mCSOSF0kMrhJ92QHtdYNOhNnDKOGmo71+O/e+R2m6MNiMcUNyA4hznPdzJHCwFrd5VTuij01u3FnXns2eAtmwS9Bm+Kd4EKxkK9Ycb6RbPZJDUNf0Ur+mD2AOLX5Q0hw4kWY3UX1+qjdFuPBPSTUbMs7zHHzaT1z/tGsoVxxF3uZtKSMQscIYM9nP0c8vtc2voLNFufqVOXaU1FJkdTJSsbRedwt/Bs6N8U0T5IXP6Rpjy5mEizhY2zA2HEjmuu373sO1JWOEXRxQBzWhxu4l+UuLiNP0tsFWFC6q4qW4475uGzwSrvuFv79mxuhlidJCXdI0sLQ5hNswDTYEaE8Rr61R0XZRUlhkK7JQeYll343qO05mv6Po44mljATd3WILi49twLAdneq0puoXYpRWEcnNzeWERF0iEREAREQBERAERSgIUrtNgbAnr5MlNHmI1c53VYwaec758Bc9y0Oiwgbb76seXafhMa0DtF3E39enqUJWRj+WXV6ec+UjKEWt1GEEWXqVsofpYvZG9vHW7RblfmFlm0qUwTyxFwcYZZISQLZjG8tJty4JGyMvwLKJ1/Y4yK0bj7nnapmtUCHyfo+MfS5ukz/AMbbW6Pv4rtN68ODs+lfUGsEgYWNyiEx3zuDfO6Q2te/BHZFS2+QqJuO9LgoaKVYd1N0J9pE9FZkLDZ8rwcoP+1oHnu52+pCk5JcsrjCUnhFeULXocIIcozVkxdYXLWRtF+dgb2HdcrrN5sMGUtNJPFVvPQMdIWyMYc1hwBBGX12KrV8G8F70liWcGaIpK+mMLiA0EuOgDRck9gA4nuVpnwfKLQdg4VzzNDqmZsDSQcgb0khHO+oDD2ed3jku/8A/wAgg/8ALqPpF/hVO6C8miOksazgx9Fbd+9zPsvI4VHSsmc5oDmZHNygHUgkO48bBVJWRkpLKKZwcHtkQpXebt7q1G0HfcR/dg2dI+7Y29wNuse4XOovZX6lwgjyjpKyUv5ljGMb8gbn+ajK2MfyyyGmsnykZIi1baGEAt/p6w5gDpMwEOOlus0jLz5His825sOehkyVMRYT5rh1mPHax/A8tOOuoCRsjL8M5ZROHLR1iKVCmUhERAEREAREQBERAEREAXK2bRuqJo4o/Pme2NvcXG1z3Dj8lxVbcLIA/akJN/u2yPFtNQwjX/6KjN4i2TqjumkbXsDY8dDTshhHUZc3OrnOJuXOPMk/4XVb0b8U2z3ZJC581s3RxAOIB4ZiTZt/qrNZeXKmsdUPdLI7NJMekce92psslUN7yz1dRb0YpRNkocV6SR1pY54gf1OaHt+YYSR9Fku8MzZKypexwcySome0jg5rpHEEfIhcC6XWmFai8o862+VixI1PAvjW+qm/vqz4s/lU3tw+KxVjAvjW+qm/vqz4s/lU3tw+KxZ5932b6v1vTMEJXpLdGibBRU8bfNbEx3ZcuGZx+ZJK83LaMNN8Y5oI6aZ4ZUQtEbS8gCVo80tJ4usLEcdL89LNQm0sGbQyjGTyftv3vzJs2ZkcdLmD25+klLmsOtixluJGhOotfhrdVHamJz6qmmglpGNM7Hx545HdW7dLsLddf4h6lsFZRRzsLZo2SMPESBrh9CqDvZhjDIx0lCDFM0Of0d3OZIdTlFz1D2W07uaqrcPKNd8LuXF8f8MdWt4P7uNEflkgu+Qujiv+lgOVzrdpLSL9nrWTObYkEEEGxB4gg8CvRu5cIZs6kAvbyeJ2va5gcf5lXXy+PBk0UE5tvwc7au0oqSJ0s8jWRM4k8yeAAGpJ5AaqjPxcps1m09SW3AzWjGnM5cy6nG6sd01PFf7trHzW7XF2UE+oA29orMVCqlOOWW6jVSjPbE0HEvein2jBTmmeS5kjy9jwWvbdotcHiO8XCqO7WyHVtVFA3N947rOH6WAXcddBoDbvI7V1l1f8F4wa6UkC7ad1j2XkYCrWunB4M0Zda1bvJsFBRMpomRxNDYo2hrQB/wB1/wAqr7wYi0lG90Yc+aVhIc2CxDXA2LXPJAvodBfhrZd7vVVvgoqiSL8SOJ72aX6wbobd3H5LzYXHtJJ1JJJJvrqeaz1V7+WbtTe6sKJ6E3X30ptoktic5szWhxjkGV1uZbycAeNu7tXO3m2HHX0zoZRo7rNcOLHjg4H/ALoSF512bVPhljkizdLE9r25dCSD5vA8eBHYSvTrdQDwuB8u5cthseUd09vWi1I8vVdO6KR8bxZ8bjG72mmx9eoK/FWXEiMN2rVBosM0bvm6GNxP1cfqq0tsXlJnlWR2yaCIi6QCIiAIiIAiIgCIiALt909qCjrYZiTkjeA+1/Md1XaX1sHE+sBdQpBXGsrB2L2tM9TsOZoIIIOoI4EHmsm34w3mdM+eiDZGSkvdES1jmvcbnJezS06mxIIvz5cTcLEPyRjaerzOp2dWN7Rd0TeTXNGrm8hbUd44alsveClqgDBUwvzcAHAOva9sh1BseFlixKt8HsZr1EeTFqLDnaEjrOgbEObpXxkD5MLj/JVzadJ0E8sRcHGCWSEkaXMbi29uXDgvSVdtWCC/TTwssMxzvY027bErzpvHKH1tU5jg5j6md7SNQWulcQQfUVfVZKT5MWpphWltNDwL41vqpv76s+LP5VN7cPisVRwVrI4jWdLLGzMKe3SOay9umva514j6qx4pbShk2ZK2OeF7y6EgMexxNpWk6Aqqfd9mqpr+N6ZiC7afdmrjaHOo58jg1wcxvSAhw0N2X7eC6hy9HbvbZp3U0AFTAT0UbbdJHe4aARa/G+ivtm44wYtNSrG8vBmO41dtRlTGxrap9OXNbI2oa/K1lzch7xdtgDwPYPVtIC/GorI4gDJJGwE2Be5rQT2C5VH3vxHgp43Mo5GzVB6oLbujjP8Auc4aOI/2j52WV5m+EelHbTH5SyZPvLby6qtbL5TUAWta3Suta3Ky2XCvawqNnxsv95S/cuHYATkOvItt8wexYS5xJuSSSbknUkniSu23Y3gl2fOJYrEGzXsPCRl9WnsPYe3tWqyDlHB51NyhZnwzat/d1BtOFoa4Mnhu6JzvN1HWY/QnKbDh2BZLLh9tFriBRlwBtdskFj3i7wbfJaxsDf2iqmt+/EUpGrJuoQbagOPVd8j9FYzWR5M/SR9Ha+bM3LbtzXss0bJw4N06arflk8/byboTbOijfUOjzTOcwMYS7KGgG7ncL68Bf1rk4Z7WFLtBhe4Nina6B5cQAM1iwk+01o5cVZcY9qwzsgZDPFI+N7y8Rua8tDmggmyzBaY5nD5GCzFVvx8HqSeESNcxwBa8FrgdQWkWII9RWK7w4ZVUMp8lZ08BPVs5jZGjseHkA9lwfkF2+5WJYY1sO0HOs0ZWzgF2mlhKOJPHrD59q0qh2tBPboaiGS4uMj2ONu2wKzLfWze1VqIrkzLcnDaZszJq4NYyJzZGxAh7nOabjORoACAbC9/Vx1eaURsLnEBrAXOJ4BoFyT8guv2jt+lpgTNVQsyXBBc0uBAvbKNb2HC11k2/u/5rmmCmu2lJ67nCzprWIFv0tvfvNhwGhYlZLk65V6ePBVN4tp+WVc09iBM8ubmtcMADWXt/C1q64BLq3blMpZQ5tTBTnLLTsD5HSMcWyyOD+DwOqALaac7rW3sR5cY9SX9lRUK1b87NpaboBRyMeJBM97mOLjYva6MEXOWzXAfIqqqUZblkjZDbLAREXSAREQBERAEREAREQEqDrxF/XqiIMhoA4AfyUqEQZJT6KEQBSbHiAoRBkgMA4AfLRfRKhEGQiIgJXzkHYFKIMkooRASCoLQeIB9eqImBkkacAEuoRAFKhEBN1CIgCIiAIiIAiIgCIiAIiIAiIgCIiAIiIAiIgCIiAIiIAiIgCIiAIiIAiIgCIiAIiIAiIgCIiAIiIAiIgCIiAIiIAiIgCIiAIiIAiIgCIiAIiIAiIgCIiAIiIAiIgCIiAIiIAiIgP//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AutoShape 11" descr="data:image/jpeg;base64,/9j/4AAQSkZJRgABAQAAAQABAAD/2wCEAAkGBxQREhUSExAWFBUVExIaGRYXFRgXGBgXGBQWFxgYFxsYHCghGBwlHBgWITEhMSksLjIuGB8zODMsNygtLysBCgoKDg0OGxAQGywkICQsNDU0Ly8sLSwsLCwsMCwsLC0sNCwsNCwsLCwsLCwsLC0sLCwsLCwsLCwsLCwsLCwsLP/AABEIAKgBLAMBEQACEQEDEQH/xAAcAAEAAgMBAQEAAAAAAAAAAAAABgcEBQgDAgH/xABEEAABAwICBQkDCgQGAwEAAAABAAIDBBESIQUGBzFREzVBYXF0gbGyMnORFCIjNEJicpKhwTNSosIVRFOCk8ND0/Ak/8QAGwEBAAIDAQEAAAAAAAAAAAAAAAMEAQIFBgf/xAAzEQACAgECAwUHAwUBAQAAAAAAAQIDEQQyBSExEkFRcdETYYGRobHBMzThFCJCUvDxFf/aAAwDAQACEQMRAD8AvFAEAQBAEAQBAEAQBAEAQBAEAQBAEAQBAEAQBAEAQBAEAQBAEAQBAEAQBAEAQBAEAQBAEAQBAEAQBAEBqtZ9Osoad9Q8FwbYBoyLnONmtB6M+noAK2jHtPBpOahHLKtpdr9SJLyU8Rivm1mIPA6nFxBPgL9SndKxyKq1Us81yLgoqps0bJWG7JGNc08WuAI/Qqu1jkXE8rKPdYMhAEAQBAEAQBAEAQBAEAQBAQnaHr1/h2CKKNr5ntxfOvhYy5AJAzcSQbC43HPjLXX2ubILruxyXU1Oo20t9TO2mqY2NdISGSR3AxWuGua4nfY2N99hbO62nVhZRpVqHJ4ZZigLQQBAEAQBAEAQBAEAQBAEAQBAEAQBAEBAttHN7e8Rel6lp3FfU7Cj1aKJ0hqJzdSd3i9IVOe5nSq2LyN6tCQIAgCAIAgCAIAgCAIAgCAICjNs/OI7tF65Vap2lHU7/gR7Uv6/Sd5i9QW89rIqt6OlFSOmEAQBAEAQBAEAQBAEAQBAEAQBAEAQBAQLbRze3vEXpepadxX1Owo9WiidIaic3Und4vSFSnuZ0qti8jerUkCAIAgCAIAgCAIAgCAIAgCAozbPziO7ReuVWqdpR1O/4Ee1L+v0neIvUFvPayKrejpRUjphAEAQBAEAQBAEAQBAEAQBAEBCtp2tslBFG2GwmmL7OIuGNYBicAci67mgXy38FLVDtPmQX2OC5dWV7q5tJrIp2GeYzROcA9rmtBAJsXMLQCCN9tx3dYllVFrkV4XyT5l7qqXwgIFto5vb3iL0vUtO4r6nYUerRROkNRObqTu8XpCpT3M6VWxeRvVqSGHpjSDaaCWdwJEUb3kDecIJsOs7llLLwYk+yslE1O0bSD5DIKnAL3EbWMwAcPnNJPaTdWlVHBz3fPOclyak6f8Al9IyctDX3c14G7G02Nr9ByPiq849l4LtU+3HJvloSBAEAQBAEBT+0TX+pZVPpqaTkWRENc4Bpc99gTm4GzRe2WeRzViutYyynddJS7MTa7LddpquR1LUuxuDC9klgCQ0gOa4NsD7QINug3WttaXNG9Frk8MstQlkICjNs/OI7tF65Vap2lHU7/gR7Uv6/Sd4i9QW89rIqt6OlFSOmEBDtpmtb9HwMEIHKzOcGuIuGNaAXOt0nNoA3Z3ztYyVw7T5kN1jguRW2g9pVZDK100xmiuMbHNZfDfMsLWgggbhu6lPKqLXIrQvknzZfIN81UL5+oAgCAIAgCAIAgCAICpNu3t0f4anzhVijvKmq7irW7x2hTlQ6tCoHWCAgW2jm9veIvS9S07ivqdhR6tFE6Q1E5upO7xekKlPczpVbF5G9WpIaDX7m6r9xJ5LevciO3Y/I5xVw5peWxjm894l/tVW7cXtNsJ2oiwEAQBAEAQHN2vXONX7937K7XtRzLd7N3sc5xHuJvNi0u2kmm3/AAL2VUvhAUZtn5xHdovXKrVO0o6nf8CPal/X6TvEXqC3ntZFVvR0oqR0wgKp27f5TtqP+pT0d5U1XcVNJuPYVYKZ1XT+y38I8lQOuj0QBAEAQBAEBXm0rXySie2mpw3lCwPc9wuGgkhoaOlxsTc5AWyN8pq61Lmyvdc4PCNds+2izT1DaWqwu5S4ZI1uEhwBOFwGRBANiAM7b75ZsqSWUaU3uT7Mi1FAWwgKk27e3R/hqfOFWKO8qaruKtbvHaFOVDq0KgdYICBbaOb294i9L1LTuK+p2FHq0UTpDUTm6k7vF6QqU9zOlVsXkb1akhoNfubqv3Enkt69yI7dj8jnFXDml5bGObz3iX+1Vbtxe02wnaiLAQFK6w7VKl0zvkpZHC1xDSWB7ngH2nYtwO+w+KsxpWOZSnqJZ/tJ9s81t/xGF2NobNEWh4b7JDgcLxfdezhbi0qKyHZZYps7aJYoyUIDm7XrnGr9+79ldr2o5lu9m72Oc4j3E3mxaXbSTTb/AIF7KqXwgKM2z84ju0XrlVqnaUdTv+BHtS/r9J3iL1Bbz2siq3o6UVI6YQFU7dv8p21H/Up6O8qaruKmk3HsKsFM6rp/Zb+EeSoHXR6IDUa16cbQ0slQ5uLCAGtvbE9xDWi/QLnM8AVtGPaeDSc+xHJUMG1WuEmN3JPZfOLBhFuDXXxA9ZJ7FY9jHBTWpnkurRNe2ohjnZfDKxrhfeA4XsesblWaw8F6Lysoy1gyEBQ+2DnJ3uYf7lap2lDUb/gafUPnGk983yK2s2sjq3o6QVM6YQFSbdvbo/w1PnCrFHeVNV3FWt3jtCnKh1aFQOsEBAttHN7e8Rel6lp3FfU7Cj1aKJ0hqJzdSd3i9IVKe5nSq2LyN6tSQ0Gv3N1X7iTyW9e5Edux+RzirhzS8tjHN57xL/aqt24vabYTtRFgFAcnxeyOweSvnJLW2Ee1WdlL5zqC/uLel7y2lXLYQHN2vXONX7937K7XtRzLd7N3sc5xHuJvNi0u2kmm3/AvZVS+EBRm2fnEd2i9cqtU7Sjqd/wI9qX9fpO8ReoLee1kVW9HSipHTCAqnbt/lO2o/wCpT0d5U1XcVNJuPYVYKZ1XT+y38I8lQOuj0QEH2x83O99D6lLTuINR+mUUrRQOjNnvNtL7lv7qnZuZ0qdi8iQrQkCAonbGwjSJJGToIiOsXePMFWqdpQ1O/wCBqNn0ZdpKlAF/pb+DWuJPwBW1m1mlP6iOjVTOkEBU23WM3pHWytUC/Rc8kQPgD8CrFHeVNV3FWwsLnNa0XLnNAA3kkgADxU7Ki6nVaoHWCAgW2jm9veIvS9S07ivqdhR6tFE6Q1E5upO7xekKlPczpVbF5G9WpIaLXqMu0dVgC5+Ty5djST5LaG5Edux+RzcrpzS9djcZGjgSMnTTEdYuG3+II8FVu3F/TbCcqInCA5S5Mt+a4Wc3Ig7wRkQfFXzklrbCYz/+x1vmn5MAei45YkeAc34hQX9xb0veWuq5bCA5x1+jLdI1QIseWJ8HNaQfgQrle1HNt/UZutjTCdI3AyFPKT1XdGPNa3bTfTb/AIF6KqXwgKM2z84ju0XrlVqnaUdTv+BHtS/r9J3iL1Bbz2siq3o6UVI6YQFV7dYzhpHWyDpwT1kRkD4Nd8Cp6O8qaroipS0nIC5OQA3knIAKwVDquFtmgcAPJUDrH2gITtgjJ0a8gXwywk9QxgX+JClp3EGo/TKIVooHR2oMZbo6kBFjyDD4EXH6EKnZuZ0qti8jfrQkCA02surFPXtDZ2Elt8L2nC9t99jwOWRuMgtozcehpOuM+pjasamUtAS+FjjIRYyPdidh32GQDR2AXsFmU3LqYhVGHQkS0JAgMDTWh4ayIwzxh7CQbZggjc5pGYO/PrKypNPKNZRUlhmi0Bs9o6OUTMa972m7TI7EGHi0AAX6zcreVkmsEcKIReUSxRkwQEC20c3t7xF6XqWncV9TsKPVoonSGonN1J3eL0hUp7mdKrYvI3q1JD8IQELqdl1A+TlMEjATcxskIjPha7R1AgKX20iB6eGckwpKZkTGxxsDGMADWgWAA3AKJvJMljkj1QyEBE9PbPKKrlMz2vY9xu4xuwh54uBBF+sWKkjbJLBDOiEnlm+0NomGkiEMEYYwXy3kk7y4nMk8Vo228skjFRWEZywbBAR3WbUulryHzMc2QC3KRuwutwNwQ4doyW8ZuPQjnVGfUytW9WaegYWwMsXWxPccT3W3XPAZ5CwzPFYlNy6mYVxh0NwtTcICjNs/OI7tF65Vap2lHU7/AIEe1L+v0neIvUFvPayKrejpRUjphAYWmNFRVcToZ4w9jrZZggjcQRmCOKym08o1lFSWGR7QmzqipZRM1r5HtN2co7EGHoLQABcdBN7LeVsmsEcaIReSXKMmCA8qmnbIx0b2hzHtIc0i4IIsQQgayQ+DZdQNk5TBI4A3ETpCY/LE4dRJCl9tLBAtPBPJNALZBRE5+oAgCAIAgCAIAgCAICO6/aAdX0b4WECQOa9l9xc37J4XBIv1hb1y7LyR2w7ccFKUupFfJLyXyORhvYue3DGOvH7JA6rngrLsjjOSiqpt4wdAaF0eKanigBuIo2MvxwtAv4qo3l5OhFdlJGasGwQBAEAQBAEAQBAEAQBAEAQFYbWdUJ6iRlVTsMpEYY+Me1ZrnOa5o+17RBG/dvztPVNJYZV1FUpPtI0OzrUmpdVRVE0L4YoXY/pGljnOHsta0577Eki1gtrLFjCI6apdrL5F2qsXggCAIAgCAIAgCAIAgCAIAgCAIAgCAIAgCAIAgCAIAgCAIAgCAIAgCAIAgCAIAgCAIAgCAIAgCAIAgCAIAgCAIAgCAIAgCAIAgCAIAgCAIAgCAIAgCAIAgCAIAgCAIAgCAIAgCAIAgCAIAgCAIAgCAIDzqJ2xtL3uDGtFy5xAAHEk7kzg2jGUn2YrLZBNMbVKeMlsET5yPtX5NngSC4/lt1qJ2ruOzRwO6azY1H6v0+poJNrVRfKliA4Fzyfjl5LX2rLy4DV3zf0Muj2uH/zUeXSY5M/yub+6e29xFPgH+k/mvT0LPp5Q9rXjc5oIvvsRfNTnnZR7La8D0Q1K+03tNFNUSwfJC/k3luLlbXtbO2DJRO3Dxg7mn4K7qo2dvGV4fyZWqm0EV1QKf5MY7te7FymL2bZWwhZjZ2njBFreEvTVe07eefh/JN1IcgIDQ6za3U1ALSuLpCLiJli8jibkBo6yRuNrrSU1Eu6TQXanYuXi+hBava3IT9HSMaPvyFx+DQLKP2z8Dsw4BD/Ob+CPOHa3MPbpInfhe5vmCntn4G0uAV9038kTbUvW9ukRJaF0TouTxAuDgceK1iLfyno4KSE+0cfX8PlpOzmWU8/THqSZbnPCA8qqpZEwvke1jGi5c4gADrJWG8dTaEJTkoxWWyB6X2q08ZLYInzkfaJ5NngSC4/lUbtXcdqjgVslmySj9X6fU0T9rVRfKmhA4Fzyfjl5LX2rLq4DVjnN/QzKPa7/AK1Hl0mOS5/K4DzT23iiGfAP9J/NenoWgx1wDxAKnPOtYeD6QwEBDdPbR6SmJYwmoeL3EdsIPAvOXwuo3al0OrpuD33LtS/tXv6/L1wRWfa3OT8ykiaPvPc79QGrT2zOnHgFf+U38kvU96La4645akBHSY5CD4NcM/iEV3ijSzgCx/ZP5r09Cc6u62U1dlDJZ9rmN/zXjw+0OsEhSxmpHG1Wgu029cvFdP8AvM3i2KYQBAEAQBAEAQBAEB51E7Y2Oe9wa1jS5zjuDQLknwRvBtGLlJRj1ZQuumtkmkJTmWwNJ5OP+9/Fx/S9h0k1Zzcj2ug0ENLDxk+r/C933I4tC+e9PRSyC8cMjxxYxzh8QFnBHK2EHiUkvNpHjUxOZdr2uabHJwLT8CsG8JKXOLydLaL/AIMXuo/SFcXQ+fXfqS82ZSyRnPWvHOFV753kFUnuZ7nh/wC1r8ja7J+cW+6l8gtqtxW41+1fmi8FZPHmDp3SIpqeWci/JxudbiQMh4mw8ViTwsk2npd1sa13s5yrKp80jpZHFz3uJc49JPkOgDoACqe897CEa4qEVhIy9DaCqKsltPC6TDa5yDW34ucQAereii30Ir9VVQs2SwbyXZvpBouIWO6mysv/AFED9Vv7ORTjxjSN47TXwf4Jhsm0NPSuqhPC6PEKe2IZG3K3sRcG1x09IUlSazk5fGtTVdGt1yT6/gsRSnBPGrqWxMdJI4NYxpc4noAFyVhvHM2hCU5KMVlsoTXDWmTSEtzdsLT9HF0D7zuLzx6Nw66spOTPbaHQw0sMLnJ9X+F7iPrUvGRT0MsguyGR44tjc4fEBZwRytri8Skl5tHhURll2uaWmxycCD8CsM3g1Lmnk6cpvYb+FvkrqPnkurPRDUqDaXrm6V76OB1omktkcN8jhvaD/INx4m/Rvr2Ty8I9TwnhyhFXWL+59F4e/wA/t5leqI7p6QwOf7DHPt/K0ut8AhrKUY7ml5nw5pBsQQRvBFiO0FDKeVlH1DK5jg9ri1zSCHNNiCNxBG4oYlFSWGsouzZ1rd8ujMUpHyiMZ9HKM3B4HQdwI4kcbCzXPtcmeQ4pw/8App9uG1/R+Hp/BMlIcoIAgCAIAgCAIAgIFtg0oYqVkDTYzvz/AAMs539RYOwlRWvlg7XA6FO52P8AxX1f/MptVz1hZmzLUuOVgrKlgeCTyUbhdtgbF7h9rO9huyvncWmrhnmzz3FuJThL2NTx4v8AC/PyLUa0AWAsB0BTnmm8nhW0MczSyWNkjT9l7Q4fqsNJ9Teu2db7UG0/ce0UYaA0CwAAA6gLBZNW23ln0hg56145wqvfO8gqk9zPc8P/AGtfkbXZPzi33UvkFtVuK3Gv2r80XgrJ48ju0KAv0dUhu8Rh3gx7Xu/RpWlm1l/hklHVwb8fvyKAVU9uTzZxrpFRMfBO0hj5MYkaMViWtaQ4DMj5ozF+xS1zUeTOLxTh1mokrK3zSxj0LV0XpunqReCdknENcMQ7W7x4hTqSfQ81dpraf1ItGwWSAICvNsmkyynip2m3LPJd1sjsbfmcw/7VDa+WDu8CoUrZWP8AxX1f8ZKhUB6ktHZnqVG+NtZUsD8WcUbs2hoyxuH2iegbrWO85T1wWMs85xbiU4zdNTxjq/wvyWe0WyGSmPOGPX6PinaWTRMkaeh7Q4eF9x61hpPkySu2db7UG0/cZDW2FhuCyRvmaXXTShpaKaZps4MwsPB7yGNPgTfwWs3iOS5oKFfqIwfTPPyXM55AVQ90TTZvqi2te6WYHkIiBh3co+18NxuaBYn8Q61JXDtc2cjiuvenioQ3P6IuimpmRNDI2NY0bmtAaB2AKylg8lOcpvtSeWYOndAQVjCyaMOyycMntPFrt48uN1q4p9SbT6q3Ty7Vb9H5lB6xaGfRVD6d5vhN2u3YmHNrvhvHEEKtJYeD22l1EdRUrI9/0fefeq+lTSVcM97BrwH9cbvmvv4EntASLw8mNZR7eiVfu5ea6HRitngggCAIAgCAIAgCAqjbZ/EpeGCf1R3/AGUF3VHpuAbLPNfkrVQnoDovVMN+RUuHd8mgt/xtVuG1Hgtbn+osz/s/ubZbFYIAgCA56145wqvfO8gqk9zPc8P/AGtfkbXZPzi33UvkFtVuK3Gv2r80XgrJ48/HNBBBFwRYg7iECeCmNcdnk1O50lMwywHPC3OSPqtve0dBFzx3XNadbXQ9boeL12xUbXiXj3P0f/e4gx326RvHSO1RnZPqN5aQ5pLXA3DgSCDxBGYQw0msPoWxs213fO4UlS7FJY8nJ0vsLlj/AL1rkHpAN8989dmeTPM8V4ZGqPtqly714e9e7/vKx1McAqLbST8op+HIvt24xf8AZQW9T1HAceyn5r7FdOUJ3kdJavBopafB7PIQ4fw8m236K3HasHgNT2vbT7XXL+5sFsQBAEBCNr9/kGW7l4r9nzv3so7dp2OCY/qvgylVWPXF47KAP8OjtvxzYu3lHfthVmraeO4zn+rlnwX2JgpDlBAU/toDflUNva5A37OUOH+5V7ep6ngOfYy8M/j/AMK8fuPYVE+h3V1OnqW+Bt9+Ft/gFdR87nuZ6oahAEAQBAEAQBAV9tk0YZKaOcC/IyEO6mSWBP5ms+KitXLJ3OBXKNsq3/kvqv4yU+q56otTZfrhGIxRzvDC0nknONg5pN8BJ3OBJtxBA3jOeufczzXF+Hyc3fWs56r8+XiWapjzx51E7Y2l73tY0C5c4hoA4knIIbRjKTxFZZ9RvDgCDcEAg8QdxQw008M+kMHPWvHOFV753kFUnuZ7nh/7WvyNrsn5xb7qXyC2q3FbjX7V+aLwVk8eEAQGs0vq/TVQ+np2PNvatZ47Hj5w+K1cU+pYo1d1P6cmvt8uhRuumhG0VW+Bjy5gDXNv7QDh7LuseVlWnHDwex0GpeooVklh+hh6vSllVTubvFRDb/kaLeIy8VhdUTamKlRNP/V/Y6RVw8AVztn0aXQw1AH8J7mu6myWsT/uaB/uUNy6M73AblGyVb71n5fw/oVIoD1BbOzDXCMxNo53hj2ZROcbB7b5MudzhuA6RbrU9c+5nmOL8Pmpu+tZT6+5+PkyyFMcA8qmoZG0vke1jQLlziGgDrJyCw3jqbRhKb7MVlno03zCyami150YamhniaLvw4mjpLmEPAHba3itJrMS7w+9U6mM306PyfI58BVU9yTrZlrayjc6nndhhkdcP6GPsAcXBpAGfQRwJIlrnjqcbi2glelZXuXd4r1X1LljkDgHNIIIuCDcEcQRvVg8m008Mw9L6WhpYzLNIGNHHe48Gje49QWG0upLRRZdLsVrL/7qUDrRpt1bUvncLA2DG/ysb7I7d5PWSqspdp5PbaPTLT0qtfH3s89XNGGqqoYALh7xi6mDN5/KCsJZeDbVXKmmVngvr3fU6QVw8CEAQBAEAQBAEAQHjWUrJo3xSNxMe0tcOIIsVhrPI3rnKElKPVFA63asSaPlwuBdE4nk5Ohw4Hg8dI8RkqsouLPbaLWw1UMrr3r/ALuNEtS6Z9LpupiGGOqmY0bmtleAOwXsFlNognpqZvMoJvyRjV1bLNnLNJIRe2N7n27MRNkbySV1wr2RS8kkdI6L/gxe6j9IVtdDwF36kvNmUskZz1rxzhVe+d5BVJ7me54f+1r8ja7J+cW+6l8gtqtxW41+1fmi8FZPHke1/qXxaPnfG9zHtDCHNJBH0jNxC0ntL3DYRnqoRksp+jKnpNoWkI8vlAeOD42H9QAf1UCsl4npp8J0kv8AHHk2e9RtJr3CwkjZ1tjF/wCq4/RZ9pI0jwbSxeWm/N+mCK1NQ+R7pJHl73G7nONyT1lRnThCMIqMVhIlOzPQTqmrZKW/RQOD3O6C8ZsaOu9ndg6wt645ZzeLapU0OGf7pcvh3v8ABeatHjTH0hRMnifDI3EyRpa4dR4cD1rDWVgkqslXNTj1RQGtWrctBMY3glhJ5OS2T2/s4dI/ayqyi4nttHrIamHaj1714fwaValw2FNp2pjGFlXM1vASvAHYL2CypNEE9LRN5lCL+CMSurJJc5ZXyEA2L3ufbsxErDfIlrrhDYkvJYOmKb2G/hb5K6j57Lqz0Q1KZ2k6nOppHVULLwPJLgP/ABPJzv8AcJ3HoJtlkq9kMcz1nCuIq2Kqsf8AcunvXr9yCKI7RlUmkpoRaKeWMcGSPYPg0hZyyKdNdjzOKfmkzxqKh8jsUj3Pd/M9xcfi43WDeMIwWIpJe7kfDWkkAAkkgAAXJJ3AAbyhlvCyy6NmuqBo2GeYWnkbbD/ps34fxE2J7AON7FcMc2eS4rxBaiXs69q+r9PAnClOOeFZVNiaXuxWG/CxzyOuzATbrWG8G8IObwvul9zHpdMQyP5NriH8nymFzHsPJ4sOL57RldFJG89PZCPaa5ZxyafPw5HvQVjJ42yxuxMeLtNiLjscAQieVlGllcq5OEuqMhZNAgCAIAgCA8K2jjmYY5Y2vY7e1wuD/wDcVhrJvXZKuXag8Mr/AExsoicS6mndF9x45RvYDcOHjiUTq8DuUcdmli2OfeuT9PsR9+yqsBykpyOON4/Tk1o6pF1cd03epfJepl0eySZ38WqjYOnA1zz/AFYVn2L8SOfH61sg35vHqWvTRYGNZe+FrRfsFlYR5mUu1JvxPVDUrbT+zN9TUyziqa0SPLsJjJtuyvizUMqm3nJ39NxqNNUa3BvC8f4MzU/Z++hqRO6pbIAx7cIYW+0BncuKzCtxeckWu4rHU0+zUcc/H+CeqU4prNZdE/LKaSnx4OUDRiw4rWcHbri+7itZLKwWNJf7C6NmM4KyqNk1SPYqIXfiD2eQcofZM9DHj1L3Ra+T9DHbsrrb/wASnHXyj/8A1rHspEn/ANzTeEvkvU3eidkzQQampLh/JE3CD2vdc27AO1bqnxKd3Hm1iqGPe+f0LE0dQR08YihjEbG7mtH6nievepUkuhwrbZ2yc5vLMlZIwgMbSFDHOwxyxtkY7e1wuO3qPWsNJ9SSu2dUu1B4ZX+l9k8biXU1QY/uSDG3sDgQQO26idPgdyjj00sWxz71y/j7Ghfsqrb5SU5HHG8fpya09lIuLjum71L5L1Myj2STO/i1UbB0hjXPPxdh8ln2LfeRT4/WtkG/N49S2Y22AHAAfBWDzLeXk+kMH45oIsRcHeD0hAngguntmFNMS+Bxp3HoAxR/kuMPgQOpROpPodnTcaurWLF2l8n8/Uis+ymrB+bLA4cS57T8MB81o6pdx0o8d07XOMl8n+T3otk1QT9LUxMH3A6Q/qGoqmaWceqWyDfnhepO9WtSqahONjS+X/VksXD8ItZngL8SVLGCicbV8Sv1PKTwvBdPj4kjW5QCA8quLGx7L2xNcL8LghGbQl2ZJ+Bp6zQBe4O5UD6OCM/N9pjeVbK3flibJlwLQc1o4lqGqUVjHe38eWPk18UzaaOpuSjDL3sXbhbe4u/dbJYK9k+3LJkrJGEAQBAEAQBAEAQBAEAQBAEAQBAEAQBAEAQBAEAQBAEAQBAEAQBAEAQBAEAQBAEAQH//2Q=="/>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10" name="AutoShape 16" descr="data:image/jpeg;base64,/9j/4AAQSkZJRgABAQAAAQABAAD/2wCEAAkGBxQTEhUUEhQUFhMXGBwZGRcYFhQaIBcYFRcXFx0cFhgaHCgiHBonHBwXITEiJykrLi4uGR8zODMsNygtLisBCgoKDg0OGhAQGywkHyYsMDQsNzc0LCwsLzcsMiwsLC8tLi0sKywsNystLCwsLCwsLCwsLiwsLCwsLCwsLCssLP/AABEIAFABQAMBIgACEQEDEQH/xAAcAAACAwEBAQEAAAAAAAAAAAAABwQFBgMCCAH/xABHEAACAQMBBQQGBgUKBgMAAAABAgMABBESBQYhMUEHE1FhInGBkbHRFDJSkqHBFiNTgpMVMzVDYnKisuHwFzRCVNLxJHOD/8QAGQEBAQEBAQEAAAAAAAAAAAAAAAECAwQF/8QAKREAAgIBAwMDAwUAAAAAAAAAAAECEQMSITETFFEEBUFhcaEVIjKB0f/aAAwDAQACEQMRAD8Ad9FFFQgUUUUAUUUUAUUUUAUV5WQEkAgkc+PL116oAooqvG2oDC8yyB4486mXjjTzHDrVoFhRUNNoKyo0YLh9JwMZCvyZgeIFeBtmAxySrIrJHnWVOdOOecdaUyk+iomztpRzoskTBlYZHjw8qkTShVLMcKoJJ8AONKIe6Kp5d5rZbcXPeAwngCAc5zjGOdS32vABkzRgEZ4sKaWUm0VRz732Sc7iP2HPwqvm7Q7FeUjN6kb860oSfwKNZRWFm7UbUfVSVvYB+dQpe1hP+m2c+twPgDWulPwKGPRSrl7WJP8AptkHrkJ+AFRJO1O6PKKEffPxNXoTFDfopLP2k3p6xj1JUWTf++P9bj1KtXt5F0jzopCPvpenncP7MfKuD703h53Mv3qvby8jSfQVFfO7bfujzuJfvtXI7Wn/AG838R/nV7Z+RpPo2ivm7+Upv2038WT50fylN+2m/iyfOr231Gk+kaK+bv5Rm/bTfxZP/KvS7VnHKeb+I/zp2z8jSfR9FfPEe8N0OVxL981Kh3xvV5XD+3B/Kp2z8jSP2iknb9o16vN0b+8o/KrvZ/as2cTwDHjGx+DD86w8EyUNGiq3YW3IbuPXC2QOBB4FT4EVZVyarkgUUUVAFcnuUDqhZQ7ZKqTxYLzwPLIqNtBl4iVcRKA5kLYAKtnB92aodoXxjy1yU1SyGO1kjXUUWUcCT7jWlGyl5BtiNppYckPEFLZGB6fLBPOqv9Ji0R/ViG6cssUMrcXKnAI8jWc22MLFY3jsYsBnvAQMsCcKR4dOJrK7R3jSR5DOXkMSFLaRPR0lW4O3iSAD7K7RxWWhiybYknkS1jcQ3Ueh5vRypXhqVT48akpaXE0n0ggwSorIkRk1owbiHkAA9Ly48hxqXuxsgQRAt6UzgNLIebMRnifAcq4732F1PGqWsqxZJ1sSQSOgUgcOuaxaukQh3ewrju2NvLHFdSMrTOAcPoBAwDy51TbyNtKO5S6SLUkaaTGjllPPJKgDx8OlVsfZ7fKdQukDeOuT5UydlJIsKLOytKBhmXkSOtabUfDKVG6G9kd6hGAky/Wjz+K+I+FU+9m7MsbfSbEkENreAZ0uepC8iccCOtVfadYfRpYby3PdyFiraeGWAyD7sg1ptyd70vV0thZ1HpL0YfaXy8ulKpa48AU77yXBuWuEbRK/o4UdOWkA1f7K3AvXiJ7wRLJgsjFhkdNQFMuPdq2FwbgRDvT16A/aA+151mt9d/lgJhtsNNxDN0jPh5t8K31HLaCFn7uPuVLZzmWV0YaCoC54EkeNbPaEBeKRBzZGUZ8SCKwnZVtme4a4E8rSBQmnVjhkvnGB5CtxtaQrBKynBCMQfAhTXLJq178kYrR2X3WMd7Fjwy3P1V5/4WXP7SH/ABfKq/d7eq8e5gV7iQq0qAgkcQWAIPCnfXWeTJB7srbQkdm7g3MskiAqqxtpMhzgkc9I5mv3b24U9v3ekiZpG0hUVsjAzk56Vtt+N9/oTd1CgaXGpieS58hzJrW7MLmKMykGQqC2BgZIycUeWapvgWKSy7M7txlzHH5Ekn8Klt2VT9J4if7rVvN7rC6mjVLWVYsk62JIJHDAUgevNYiPs9vlOoXSBvHXL8qRytq3JIWUW1dwryEFtAkUdUOeHq5102FuFPdQrMjxqrEjDZyNJwc8KcWyUkWFFnZWlAwzLyYjrUqNAPqgAZzw8TWX6iVCxKbU7P7mExgaZGkbSAmeGATk55CrKLsruCPSmiB8MMfxra9oe1pLazLxHS5ZVDeAbmR51h+z7eS5e8SOSV3R85DHPIE5FbU8ko6kLZA2z2fXUClwFlUDJ0ZyAOuDX5sPs/urhA50xIeIL5yR46RTupL7372XX0uVI5mjSNyqqpxwXhk+JpDJOeyCdkybsruAPRmiY+GGH41k9sbBntnCTRkFvq44hv7pHOnbuZfvPZwySHLkHJ8cEjNW8kCsVLKCVOVJHIkYyKz15J0xYlNmdn15KASoiH9s4PuFWo7Kpus8QP8AdamftVJTE4gKrKRhWbkCetLafs/v3bU90hY9S8nyqxyuXykLKy/7NbuMZTRJ5KcH3Gsjc2zxsUkVkYcwwwR7Ke25+zrm3iaO6lWXBGggkkDHEEkVB7R9iJPavJgd7ECyt1wOanyxVjmeqmLElX5U3ZuznnLBCo0jUdTBeHlnma1O7+4qymMXFx3Uki6hDp9PSDzOTw91d5TUeTRiqt9ibt3F0f1UZ09XPBR7Tz9lNrYu59jEzBYxI6EBi/pYJGeR4cq1CqAMAADwFcJeo8IzZn9zd2FsYiurXI5BdsYGRyAHgMmtDRRXlbbdsgVB2nteG3GqaRUHmeJ9Q51Vb+7YltbUyQjLFgurnoBB9I+7HtpG3Vw8jF5GLMeZY5NdseHXuVIZ23O02EgpDAZQRgmT0VIP9niT+FY/aG+93Lw1iNeGFRQAuOWOtZyivTHFFfBaPTSE8yT14knia8miiuhR2bj73xXMSRuwWdQFIJxrwMZX5V3373bkvI07qTRJGSQMkBg2MgkeqkYKuLLei7iGEnkAHQnPxrzvDUriyUXSbhbRJxy8++OPjWusuzuFYh9ImlMg4syyMq+zJ5edYRt/L4jHfH7q/KqnaO2Z5/56V3HgSce6tOOR8uhuae83ajuZxDYPLIqn9ZLI5ZFzyC+J50x9g7Bt7CIlcDhl5Wxk48+g8qTFjvJcwoEimZEHQYH+zXjaW37iddE0zuuc4J4ZqSxyltewoc2wd8be6leKMkMv1dXDvB4rVPv3uOLgGa3AWcfWXpJ8m+NKCKUqwZSQwOQRwII8DTi3E32FyBDOQs45HpIPL+15VieN4/3RJVGf7IZhHcTxP6Lsq4U8DlC2R6+NM++g7yN0zjUpXPhkYrLb67nC5/XQHRcryI4a/Weh86XA3uv4SUaZwVOCrAEgjxzU09R6kOTQbG7OrqG5idmiKpIrEhjyVgeAxTXpEy79Xx/ryPUFFcf0yvf+4k/D5VqeKc+WhVkrtN/pCX1L/lFMPcbe+K4iSN2CzoApBONeBjKn8qTl9eyTOZJWLOeZPXHCo9dHiUopMtDz373be8jTupNEkZJHEgMGAyCR6hxpfLuFtEnHLzMpx8apLLei7iGEnkA8Cc/Gpzb+XxGO+/wrWYwnFUqFM3dj2dxLEPpE0pkHFmWVlX2ZPKtLuzBEluq27mSMFgGJ1EnUc8evGkTtHbU8/wDPSu48CeHu5V2sd5LqFBHFM6oOQGOvGpLDJrdihodrX/I//qv51gezb+kIf3v8pqr2lvDczpomlZ0znBxzFQ7G8eFxJExVxyI6Z4VuONqDiK2PpOvnve3/AJ25/wDtb413/TG9/wC4k/D5VTXE7OzO5JZjkk9SeZrOLE4PcJUPLs6/o+D1H/MauNpbUig0GVgodtIJ5ZwTxPTlSHst5rqJBHHM6ovJRjhXPae3ri4ULNKzqDkA44HGPzNZeBuVslD323s8XNu8QfTrHB1PI9Dw6Uqp9wdoK2AdQ8RKePvNZrZ+2p4P5qZ0HgCce6rZd/L4DHfe3SvyqxxzhxRaNfu92dNpY3krknGlY5HGnxJOePSqTfXZtlbKUimnec8NPe6gvm/yrPX+893KMPPIQegOPhVOB4VuMJXbYPUSqT6RIHiBnj0/HFaNdsSYL3AdriRUEE5bToUEqT6uPOqiystRLhXkhj0tKUGNKseIyfaM1aWtq0UP0nukmim1wxozEsh4kNgDmMGtSoGsj2uSyWV3LgQlWN1G5wxX0lVjjqOHsrUWe8hU/wDygkayy6LcqdXeg8j8PfWJsdlMiC3R1ms3xJcsoAMWkZIJzw4D18DV9ZTiNDdL+vsFVRbxKhLIwIXPEcCOPHzrzySIbKG4IZY3yX0ai4UhTggH1HjyqVVDZbPeKMRZedJncuztgxo4yBjr4VcW8RXCjHdhQFHHORnOT4Yx+NcGiHR0BBBAIPMHjn2Vmdpbg2UuT3ZjPihx+HKtRRRSa4AuLrsojP8AN3DjyZA34giq6bsqmH1Z4z61YfnTYoros0/IsTsnZfdjk8R9pH5Vwbs1vR+zP7/+lOmir15lsSjdnF79lD++K8/8Or77CffFO2incSFiUHZve/Zj++K9L2a3vhGP3/8ASnTRTuJixNL2Y3fVoh+8flXdey256yxD7xpvUU68xYp07KZutxGP3WNSYOylgQTdYI45WM8D5elTPoqdefklkXZsDpGqySd64GC+nTq9YyeNZ7fXc1LxdaYSdRwbow8H+dauiuak07QEnadn1y07QthAq6u8wSp8AD41E/Q6ZUPe5jlZxHDGRnvm4lsHPAAcc0968sgOMgHHEcBwPlXbuJFsQtvujctc/RimmQDUST6OPHUKhy7ElTUJVMbA4VWBHeNnTpTxPWvofFcbmzSTT3iK2ltS5GdLDqPOr3DGoQCbvXBuFtjGRMwyFbA4Yzn1Vwk2Y6mQSegUzwbI1FTgqvia+h7i1VwdSjJUrnrg88HmKjXmx4ZURJUDrGQV1ccFRgHNXuPoLECuyJu9SHu2Er40qRgnPI8enOj+S5A8iMAjRhiwY4+rzA8TX0JcWUbtrZV1gFQ+BqUNzw3SoV5u9BLCsMq61XGCx9IleAJbmTRepFiDWwkLomhtb40qQQW1csZqTb7DmaV4dOJI1LMrEDSFGeP++tP642bE7o7IpkjyEbAyufs1X7S2NC1syTkuNI1ycA7YOeJFR+qSVsWIiOzY4GCGbToUg5fUcejUyz3fuJJzbiMiYDJVuGABnj+FO22gtrnu5O7DGA4QkcVOBy9w91SLvZCSo6v9Z10tIuFbGc4DDlUh6uM4qUd0y2IW32S7LISQjJgBGBDSMW0kRjqQcZ9YqVBu7K8iwBWFyclo2AGlQAQ2rPXj7qeN1seGUxGRAxhIaMnmpGOOfYPdXe4skYlsASFSveADUAfA1ruCWIzZG6c0/wBIAwrQc1YH02Or0V8/RPvFS7bc13iQatN25JWBwFJjBwWyacl1s2OQIHGrQyuDnjrTkTjmakNbIXDlV1gEBsDIB6A1l+oYsT9pul30hSFCslsoM6yZIkkyTpQjoQD7xVpYbuTENeQoLe6Zm7u2YLpCYCtz5nrnFMe/u1iQuw4dcYya57Ou0nAkC8VJAJAyMgZx+FcX6yOvp3vXAsxNvuWD3cUMpjdQhu0OoiUE6gPA8nHtq1tNhDvGvIImjlVXRIGwqlh6IbhyBAFa6v3NaeRsllBa7A7sFoAkTyurzgjWGHHUg8OZ41Zx7OVXRkJREUqIlwEOog5I8R+dTKKy5Ng5R26qzMBxcgt5kDHwrrRRWSBRRRQBRRRQBRRRQBRRRQBRRRQBRRRQBRRRQBRRRQBRRRQBRRRQBVNvYxEHA49IVc1xu7RJF0uMjniuHqcby4ZQjy0DM7P2f3lsXd3JAbSNXAY41TwbTlVGVWbBxx48OfI9M/lW8gskRDGowhzw9fOuNvsiFAwVBhuYPHOPXXyZ+1ZGoaJaWlUnvuWzM21qzRatGSR9czYwfV+VchAzxSs7liirjD568iK0p3fg+x+LfDNTEsowhQIAp5jHP10j7VN/ya4a+7rb4X33tizKbA2assbkuVYHAw2OnDI61ysdqPAJo2zq5DPRhwP+/KtLHsGBWDBOIII4nmOPjXafZMTvrZAW4cePSpD2zNCEdDUZK1e+6f8AXKFmWtZntZkMhJDLkjjyP5g1EubmUnvssA5IBBPTHCtve7Ojlx3i5xy9te/oSaBHpGgdKS9pytOCnUVvHze3P5Fmc+gR/RO91Nr051aj9bwxVHPtCRlUMxwucHJ644Z61sv0fg+x7MnHuzXafZELBQUGFzgDhjOPD1Cpm9rzTVRajsls3v8AV7f6LM1d7LItu+eRmYgHHTBrjs+8mWBliU4BJZ/DOBgVsZbJGTuyMpwGOPTlRaWSRqVQYU9OfOuj9qksiljlpWmn5sWZGHDQZjkxLn09TYJH9nyrzJE6JloW4f1gkP8A6rSjYFv+zHvNfg2BB9j2am+Ga5fpmavi6rnb704v8ULPOxnWaNXBfKnHE9R445iravEMKoAqgADoK919vBjcIJS5+SBRRRXUH//Z"/>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11" name="AutoShape 19" descr="data:image/jpeg;base64,/9j/4AAQSkZJRgABAQAAAQABAAD/2wCEAAkGBxAQEBQPDxIPEA8PDxQPDw0PEA8PDw8PFBUXFhUUFBUYHCggGBolGxQVITEhJikrLi4uFx8zODMsNygtLisBCgoKDg0OGxAQGi8lHyYsLDQsLCwsLCwsLCwsLCwsLCwsLCwsLCwsLCwvLCwsLCwsLCwsLCwsLCwsLCwsLCwsLP/AABEIALEBHQMBIgACEQEDEQH/xAAcAAABBAMBAAAAAAAAAAAAAAAAAwUGBwECBAj/xABNEAABAwICBQgFCQQHBwUAAAABAAIDBBEFEgYTITFRBxQiQWFxgZEjMlKCoUJTYmNyc5KxskOiwdEVJDSUo7PDFzM1RGR0kxZlg8LT/8QAGQEAAgMBAAAAAAAAAAAAAAAAAAQBAwUC/8QAKREAAgICAQMDBAIDAAAAAAAAAAECEQMSBCExUSJhgRMjMkEzkRRCcf/aAAwDAQACEQMRAD8AtPS3SaOgjBI1k8lxDADYvI3ucfktFxc9oVQ47pBVVJJnqZDf9hA50UDBwyg9LvdcpHS7GHVddPLc5WPMEQ6mxRktFu83d7yaLLV4/HjGNvuJZsrbpCJpWE3sfNHNY+BS9kWTdIo2YkKWL2T5rbmsPsu81vZFkaoNmac0g9l34kc0g9l34kpZFlGqJ2fkT5nB7L/NHM4PZd5pRZRSDZiXMofZd5rBoouDvNLLLWk7kUg2fk5jQx8D5rEOEGaVkEQ9JNI2Jm8gOcbXPYL3PYE6UVDJM/VQRvml9iMZrDiTuA7TsVi6CaCz01Q2rq9WHMY7VQMOdzXuFsznbtgLhYX371TmyxgvcsxxlJ+xPMOoo6aCOCPoxwxNjb2NaLXPkvPeP1orayeqdctllIi2mwhZ0GW72tB7yVc3KPivNcOlLTaSYc2i6jmkuCR2huc+Co+NlgAOoJbhQu5Mt5EqpI1bTRj5N/ed/NSzk6wSOor4niPK2lBqHnM5wc4bIwbn2iD7qjccdzbire5LsL1VK6cjpVD9h+qju1vxznxCY5MlDGyrCnKaJJj2JClpZql20QQvkA9pwHRb4mw8V5hyueS55LnuJc53W5xNyfMr0fprgMmIUppWTCAPkY6R5jMuZjDmy2Dm/KDTv6lAjyNyDdXMPfSub/qlJ8acIJ7PqM5FJ9is2UgSzaJnD4qc1XJRXs2xS00vYXSROPcC0j4pgxHRvEKW5npZQwb5GASsA4lzLgeNk7HLCXZoXlGSGgUUfD4lbijj9n4lKwytduKXDFb0Km35OUUkXsfvFbClh+b/AHnLpyLGVTSI2fkQFNB81++5bCCn+Z/xHJXIjIikRs/JpqKb5j/Ecs6mm+Y/xHLbIs6tFILfkTMNP1QD8b1oaeHqiaPecl9WjVopBb8nI6kj9gDxKwynLDmic+J3U6N72OHiDddurRkRSJ2Y/aLco9XRvbHXOfVUpNjI7pVEI9oO3yDiDc8D1G66SpZKxssbmvjkaHse03a5rhcEHgvN9XBdqn3JDpK2KCalqHWZBI18BO2zZcxcwdgc0n31n8rAktojeHLfRleUouZCfnXfmUvkWcNjuJD9a/8AMrp1a0I9hOcvUzkyrGVdZiWuqUnOxzZUZV06tGqQGxzZVnKujVLOqQRuc2VGVdOrXRBS36Tr5b2AAuXuO5oHWgjc5I6e4zO6LR18ewKcaMaAyVAEtVmp6c7WwjZPKPpX9QfHu3qQaHaHCLLU1bQZt8UB2spx1E8X/l8VNlnZ+X/rD+x7Dg/c/wCjkw3DYaZgip42RMHyWC1zxcd7j2nautCTnlaxrnuNmsaXOcdwaBcnySHcbKm5XsT1lVFStPRp2a2QdWtk3A9zQPxqEsau2tndVTS1L73nlc8A72tJ6LfAWHglaekW3hhpBIzMuS5WbYZROkcGtHSc4Rs+285W/nfwV8UNK2GJkTPUiY2Nvc0W/gq+0Cwq84kI2QtMnvuu1nwznwCshIc2dyUfAzxY+nbyCEISY0CEIQBHce0Loay7pIhHKf8AmIbRy34kjY73gVW2kOhNXQ3kb/WqYbTIxp1kY+mzh2i442V1oV+PkTh7oqnijI87wua8XC3MSsjTDQJst6ihDY59rnwCzYpz126mP+B67b1XkTjcseCyRhLXscC1zXDeCOorTxZY5FaEcmOUH1EdUsatdeVYyK0qs5tWs6tdGRYyICxERrOrS4atg1AWc2rRq115EZEBZwzR7Co5LI5jjlJF99lLZmdEqJ1o6ZXEi7EyR4NFdkh+tf8AmV06pK6PxXikP1r/AMyuoQruPYVyS9TODUrBhTlqFjULor2G7Uo1KcdQsalAbDfqkapd5hWNSgjY5YKXMeAG1x4BWBoNo6OjWTN6v6rGR6rfnT2nq7NvWLNGjeCa+VsTh6Ntpag8R8mPxPwBVntFhYbANgA3BIczPXoXyPcPDt65fBlCELNNMFE+UvEDHRGFp9JVvEA45DtkPdlFveUsKrHTOq5xiGQbY6OPJ2a19nPPlkHulX8aG+RFPInpBsjUNHaw4bE60lDuS9LT7U8UdNnc1g3vcG34A7z4C61pSpGNbm6JNovRCKDN1ynP7u5vwF/FPK1jaAABsAFgOAG5bLEnLaTZuwjrFIEIQuToEIQgAQhCABQzTzREVTTU04Aq4xtaNnOGD5J+kOo+B6rTNC6hNweyOZRUlTKBp5cw27HDYQdhB7QlrKVcpGj2pk5/CLMkcG1LRubIdgk7nbj224lRZhuLhbWPIskdkZWSDhKjWyLLeyLLs4s1AWQFmy2AQFgAtwFqEswIIbEZ2dE9yhtcOmVOZmdE9yhGID0hXEi7A7snejUXoZPvXfmuxsCU0Wg9DJ967805spUb0Lzg3IaxTrPN08CkW3NOxR9REfSYyGnWpgT6aTsWjqNH1EH0mMRhW9PTi9zuaMx8E6upF14Zh2d7GEbHvBd9hvSPna3iiWRJWQsTbokei+H6mAFwtJMdbJxF/Vb4C3xTwsBZWNKTk22bsIqMVFAhCFydCFdVNhifK71Y2Oee5ovZVPh7HOzSP2vle6R5+k4kn81N9Pam0DYBvneM33bLE/HL8VHaansFo8SOsHLyZ3MltJR8GYWWTrhNWyGTO8ONmkNDQDYnr2nhfzTfayw4q+S2VMWj6WmiV/8AqSL2ZfJn80rBj8DjYlzO14sPME2UOWVQ+LAYXKyFiA3WUyaMTksMZNwwNc3sa6/R7gWnzTvUTNjY57tjWNLnHsAuUhKOstR+E9o7DNiGkscUrocj5HMALizLYEi9tp7QkDpcz5ib9z+ailHMXl8z/XmeXnsub2Sz5ForiwrqZsuXkvoSM6Yx/MzebP5rQ6axfNS+bP5qLSLmcwqf8XH4D/LyeSaxaaQE2cyVvbZrvyKf6OsjmbnjcHN7N4PAjqVUCMqTaMT6st4mZkZHtMfcfB2U+aqzcWKjcS3FypOVSJjW0rJo3xSDMyRpY9vEEWVLz0D6aaSmftMT8od7Td7XeLSD4q71CNP8Lu+OpaNp9DJ8XMP6h5KviZNZa+S/lQ2jfghGqRqk6tprrbmq07Muxo1SNUnfmqxzVFhY1atKxsThzVZbT23oshs4pWdE9yrfHJfTOA6ibqy62VoBA2lVZif++f8AaKry9hrhrq7Lx0Ug9DJfcJSlarEY2bG7TxTQ/EdU10DTveXPt8AmmWpuiOO3bKcmWuiHyXGXdWxc7sZk4nzTG6dJmZWaLwVqUmPbsZk9o+aTdjMntHzTKZloZUao7Vj2cYk9o+amGgb3SufI4k5GBovxeb/k34qsjKrW5PYrUzne1Lbwa1v8yl+VSxsv48byIlKEIWSagIQm7SHEhS0s1Qf2UZc0H5T9zG+LiB4qUrdIhuis9L8ZdNXyhjjq6e0DbHYXt2vP4iR7oXAK6X23eZTPSuNruJLnEuc47y47SSuprluQgoxSMmb2k2SPR+OSonjjL3Wc8Ztp9RvSd8BbxU90ikhpaWWfVxZmMswFjdsjuiwbvaITFydUXrznqGqZ3mznn9PxXHyp4lthpGnjUSjsF2xjxOc+6Ejl+5mUF2QziWmJyf7InHXS22vcfFbiul9t3muDOlKdxJ2C5G4DeXbgPOyfpCdFn6Bl74pJHXsXiJhPWIxtP4nEeC5eU/FTDSthabSVUgZs3iNnSef0j3lJMEoRT08cHXGwBx9p52vPi4k+KqrT/EecYi5oN46RohHDWes8+ZDfcWbiX1c9/o0ZfbxUNrK17QBmOxZGKP3XK4JXrs0boDU1UcPU54zdjd7j+EFaTaStiCjZbGieHBtJG6VrXPl9KS5oJAd6o2/Rt8VA9KcYDqyQR2EcR1LQ0AAlmxx2fSzfBWRpDiApKSWfYNVGcg6s56LB+IhUKyU32kk7yTtJPFJcROcpTY3yEoxUEPpxJ3FSLRIPmqIG3Ng51Q/7uMWb5vc34qCNcXENG8mytfk4orRyVHU5wgiP1cNw4jvkL/whX8mWmNlGGG00TJNWlFPrKSYD1mxmRvHMzpfwt4p1Wr2ggg7iLEdhWRF00zTkrVFKDFHcUf0s7ifNM1Tdj3Rnex7mHvaSP4JHWreSsx9R/wD6WdxPmj+lncT5pg1qxrUUFIkP9Ku4laSYgT1pjEqyZkUGqHDnF3AKDYqPTP8AtFSqkfeQKLYx/v5PtlVZRnj/AJMmUVUXPkJO0yOJ8ysvlTbTSdJ/3jv1FLl6vj2Eci9bOgyLQyJAuWMykEhcvWheksyxdQWIVD1dOgo/qbe2R/52/gqQDldmgL70Y7JHjzsf4pPm/wAfyM8b+T4JIhCFlGiCrnlgxSzIaNp2yu18o+rZsYD3uJPuKxlQOmOK86r55gbsa/URcNXF0bjsLszveTPFhtkvwVZpVA443rrhdtTbG5SXQeh5xWxMIu1h10n2WbRfvdlHitWclGLbM5Rt0W1o/Qc3po4jscGXf9t213xPwVN6QYpzqsnqAbsdJki4aqPotI77ZveVq6d4rzWgmkBtI9upi46yTo3HcLu91UfGbADgEjw423NjfI6RUUdhkUo0Bw/XVUZIu2Mmd3cywYPxkH3Soa03Nh1myt/k1w7V07piNszsrT9XHdo83F58kxyZ642UYobTRI8Zr201PLUO3Qxukt7RA2N7ybDxVDQvcQXvN3yOMj3cXONyfMlWNyu4llgipGnbUSZ5B9VHY7e95b+EqtnOVXChUdvJbyZW6MSvVgck2G3MlSR6o1TD9J1i7yAb+Iquibq9tEcN5tRxRkWeW6yQded/SIPdcDwXXLnrCvJzx4XK/BEeV7FLMhpGna8meQfRbdrAewnMfdVaNKdtMcT51XTSg3YH6uPhq4+iCOwkF3vJnurePDTGkRle0mduGscXFzRd4s2NvtSvOVo8yFfeDUApqeKnbtEUbWX9pwHSd4m58VVPJxhuuq4yR0IAal/DP6sQ8yXe4riSfNnclEu40aTkCEISI0efNItlbUt4Vc3+Y5N112aQSZq6qPGrn/zHLhut3G/SjMnH1M2ui60ui67s51N7ozLS6xdFk6nTQnphRvFj6eT7ZUhoz0wo3iJ9K/7ZVOXsXYV6mPtM7pyfeO/UV0ly4aY9OT7x36iuq6ui+gtOHqN8yLrS6LqbI1NrrF1i6LoJozdW/wAmFTmp3s9lzX/ibb/6Kn1YHJXX5ZtUTskY5o+03pD4Zkvyo7YmW4ek0y1EIQsY0hj01xfmdBNODZ4Zki+9f0WeRN/BefotgA4BWLy04tmkgomnYwGqlHabsjHlrD4hVuXLS4kdY35Fczt0dLHq1eSDD7Qy1bhtmfqoz9XH6xHe4ke4qgDnOIYwZnvcGNaN5c42A8yvR+CUDaOkiguA2CEBz9wJAu9x7zc+KOZk9Kiv2Rgh6rK55YcUzzw0jTshaZ5B9Y/Ywd4aHH31AcyWxvEzVVU1Sb+mkLmg7xHuYPBoaFytV2COsEjjI9nY4YVA6SVrWbXOcGMHF7jlb8SvQVBSNhiZCz1YmNYO0NFrqpeSvDdbV60jo0zdYeGsddrB+s+6FZulOKc0o5qjZmZGdXfrld0WD8RCU5ctpqCLcEaTkyoNOMU5ziMzwbshPNo+6O4cfF5efJMbnJGM7Nu0naSd5K2utCEVGKQrJ7SsfNDcN51WxREXYHayThq2dIg9hsG+8rc00xTmtDNKDZ5bq4uOsf0QR3XJ8FFeSHDLMlq3Da8iCM/Rb0nkd5LR7q4+WDE80kNI07GAzyD6TrtZ5DP+IJHJ93Oo/pDUPRjvyV2Fs0XIC0XTh1K6aVkLPXle2JvYXG1+4b0/dCzLc5L8O1dIZyLOqX5hx1LOiweed3vKZJGjpmxRsiYLMjY2No4NaLD8kssTJPeTkaEI6xSBavcACTsAFyeAC2TBp7iPNsNqZb2cYTEw9esl9G23i6/guYq3RLdFCmo1jnyn9rI6T8bi7+KLpGHY0Le63F0Qi+5vdF1pdF0WRRtdF1rdYuiyaFqd3SUerT6R32inyI7Uw1Pru+0VVk7HeL8mPFMenJ9t36iuu64aY9N/23fqK68ysi+hxNdTe6LrS6Lrqzije6zdaXRdTYUb3Tpo5iBgnbIN7XB4HGx2jxFwmm6yx9iCOpQ+qoij0nTzNkY17Ddr2hzTxaRcLcm207BxUL5M8bE0Jp3HpxdJnExE7R4OPkQpdXUrZonxOLg2Vjo3FhyuDXCxseo2O9YmSGknFmhCW0bPOukWJGsrJ6raWyykR/cs6Mf7oB8SmxwKusclOGcKn+8PWf8AZVhnCp/vD06uTjSpWVfTkyu+S3Cec4kxzh6Olaah2zZnGyMd+Yh3uFWhym4pzfD5GtPpKk83Zxs6+c/gDvMJw0a0VpcO1nNmvBmLc7nvL3HLfKLnq6R81jSXRSmxAx85M3oc2QRyujHStckDeeiEvPLGWRSfYsUWo1+zz61h4JZrVcP+yvDf+q/vMiweSrDP+q/vMiaXLxryUvDJnVyYYZqaFshHTqXGY/Y3Rjuyi/vJg5ZcV2QUTT6xNRKPoi7YwewnOfdCsqnhbGxsbAGsY0Ma0bmtaLAeQXnvSzFeeV884N2azVxcNWzotI77F3vKjB9zK5MsyemFDeCs3SYKdNHsDnrpTDBkDwwyF0hc1gaCBtIBO9wWi5JK2KKNilFpHWwMEUNRJHG2+VjcoAuST1cSVw1tZJM8yzPdJI62Z7tpNgAPgApUeTHFPboD/wDLUD/TR/szxP8A9v8A/PU//mqllwp2mizSZD1OOSjCtbVGocOhTMOU9WueLDybm8wlcP5LKpzhzmeniZfaKYSSvI4Bzw0NPgVZmDYTDSQtggblY3btN3Ocd7nHrJVOfkx1cYvud48T2tnchCFnDQKquWzF76igadpPOZgPZF2xg95zn3QrPrKpkMb5ZXBscbC97zua1ouT5BebcYxV9bVTVj7gzPuxp+RGNjG+DQPG560zxoXK/BXllSoQus3Wl0XWjYtRvdYutbouiwo2usXWt0XUWFG7SmOf1j3p4zJnm9Y965n2O8fcc6c+kf8Abd+orquuOA+kf9479RXTdTF9Dma6m91m6Tui66s5oUus3Sd0XU2RQpdZukrrN0WFDzo7i76WZkrDtY64B3OHW09hGxX3hWIR1MLJ4jdjxftaetp7Qdi82XUw0D0uNHJkkuaeQjWNG0sO7WNHHiOsdwS/IxfUVrujvHPR9exdyEnBM17Q9jg5jgHNe03a5p3EFKLMHAQhCABCEIAjnKDjHM8OnlBtI5mpi46yTogjuBLvdVAQizQFYXLXiueeCiadkTTUSj6brtYO8NDvxqvbrR40dYX5Fsrtm91cHJBherppKpw6VQ/Kw/VRXHxcX+QVQ0kTpHtjYLve4MYOL3ENaPMheksJoG08EdOz1YY2xg8cosT3k7fFRyp1HXyGKPWzrQhCzxkEIQgAQhQnlG03bQR6iAh1dK3oN2EQNP7R448B1nsC6jFydIhulZGeWHSrOf6MgdsBD6x7T1ja2H8nH3RxVbtFti0be5c4lz3Euc5xJc5xNySTvJK2utOEFCNIWk7dmyLrW6xddkG91i60zIzICje6wStC5aFyAo3c5NcvrHvXeXLgk3nvUS7HUe44RH0j/vHfqKXzLkvaST7x36ilc6iPYJdxbMjMkM6M66OaF8yzmXPnRnQFHRmWcy5s6NYgKOnMshy5tYs6xAUTnQnTiSidqpbyUrjtYPWjJ3uj/i3r7Ou58OxCKojE0D2yRu3Ob+RHUew7V5f1idcB0kqaKTWU8hbf12HpRyDg9vX37+BCoy4FPqujOoScf+HpVCgWjfKhSVADKq1JL7Tzencex/yfet3lTqKVrgHNIc1wu1zSC0jiCN6QlCUXUkMKSfY3Wsjw0FziAACSTuAG8rZQ/lWxjmuGyBptJUkUzONng5z+AO8wiMdmkDdKylcaxQ1dXPVm9ppSWA7xENjB4NDQuPMkW7BZZBubcVrJV0Qqyeck+Fa+uErhdlM0zHhnPRjHmXO9xXeoXyUYVqKHWkWfUvMnbq29FnhsLvfU0WdyJbTfsX41UQQhCoLAQmDSHTGhobieZusH/Lx+knPDoD1e91gqm0r5SqusBip70lOdhyuvUSN+k8eqOxvmQrceGU+xzKaRONO+UeOkzU1Hlmq9oc71oqc/SPyn/R6uvgaYllfI90srnSSyOLnyPN3OceslINsNyznWhjxKC6FEpNit0ZkjnWM6so5Fsy1LklmRmQApmWC5J5lguQSblywXLS6xdAGxK5H710XSGQkmwuuZ9jqI+aXYY6jxGogcLATOkjPU6GQl7CPA272lNmdegOUbQduJxNfGWx1kIIikdfJI07THJbqvtB6j3kGh8Xwuoo5NVVxPhfewzizX9rHbnDtBKqwZVJe5M4nPnRnSYkathIzir+hx1NsyMyxnj4lZD4uJU9CPgxmRmW+eHiVkSQ8XI6Bb8CeZGZLZ4OLvJGen9p3kjoF+wjmRmS+an9p3kjNT+0/yR0C/YQzFd+FY7VUhvSzyw7blrHdAniWHonxC581N7T/JdWE4eyrqIqWEuzzytjvsu1p2vd4NDj4KHrXUE3fY9Acn9dVVFBFUVjmulmu9pawM9CTZhIGy5Aze8FWPLRi+urmUrTdlJHdwHz0tnG/cwR+ZVzSyRUtOXGzIKaEnsZFG3+AC8yVlS6pmkqXvjD55XSuDntBGY3y9wvbwSPGipTci7I6VHNdd+B0LqieOFnrSPbG08C42v4bT4Lj1P04v/I1WHyM4SJKt9QS1zaWPYW7W66W7W2PEMEl/thOTlpFspS2dFx0lO2KNkTBZkbGxsHBrRYDyCrHEOWRjJHsipDK1kjmNkNQGCRrXEBwAYbA2v4qY8oWM8yw6eYHK9zNTEesSS9AEd1y73V50jNPba53hZJ8fFGduRdkm49iwqzljrHD0NPTRHi90k1vLKoxi2nGJVVxLUyNYf2cNoGW4dCxI7yU1MdR9bpPglM1D7U3wTccWOPZIpc2/I3g23IzLte+j6nS+Nki59P1F/wAFZ0Iv2EMyMyVzwcXfBY1kHF3wR0J+BO6xdK6yDi74I1kPFyLQfAldF0prYeLka2HtRaJ6iaEproe1Y18Xao2QUxNCU5xFwPwWDVxDbbzIARsgpmWR7C47AFY3I/om2qiqKmcejdIyKHZvLA4yEdnTaO9pTBoroTW4o9rix1NR3BdUPaW5m8IWn1z2+qOJtY+gMKw6KlhZTwNyRQsDGN37B1k9ZJuSeskpPkZl+KLccX3Z1pk0x/sj+8IQk49yx9il5N571qhCeOQQhCAMIQhAAELKEAYQhCABSPk9/wCIw/Zk/wAtyELif4sEWRpr/wAPqfuHKiEIVeDsyWCtXkh/s03/AHP+m1CF3l/EEdPKr/ZI/wDum/5ciq1CFGH8QYIQhWkAhCEACEIQAIQhAAhZQoAwhCEAaSJ60R/tDPtBZQol+IF3IQhJHZ//2Q=="/>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12" name="AutoShape 24" descr="data:image/jpeg;base64,/9j/4AAQSkZJRgABAQAAAQABAAD/2wCEAAkGBxQHBhQSBxQVFhUXGR8bFxUYGR4cIBgiIR0iIRwgIRwkHC4jHR4nHB4bITEjJSkuLi4vGyAzOjMsNyovMCwBCgoKDg0OGxAQGzQmICY4Li4xMjQ0Lyw3LDQ1LDQsNDQsLCwvLDQ0LDQsNCwsLywsLCwsLDQsLCwsLCwsLCwsLP/AABEIAIEBhQMBEQACEQEDEQH/xAAcAAEAAgMBAQEAAAAAAAAAAAAABQcDBAYIAgH/xABJEAABAwIEAgUHBwgKAgMAAAABAAIDBBEFBhIhMUEHEyJRYRc2cXOBkdIUFTJUk7GyNUJSU7PB0dMjJDNigoOSoeHwFkMlcsL/xAAaAQEAAwEBAQAAAAAAAAAAAAAAAwQFAgEG/8QAMhEAAgIBAgMHBAEEAgMAAAAAAAECAxEEEiExURMUMjNBcbEFIoGhYRUjQpHB4UPR8P/aAAwDAQACEQMRAD8AvFAEAQBAEAQBAEAQBAEAQBAEAQBAEAQBAEAQBAEAQBAEAQBAEAQBAEAQBAEAQBAEAQBAEAQBAEAQBAEAQBAEAQBAEAQBAEAQBAEAQBAEAQBAEAQBAEAQBAEAQBAEAQBAEAQBAEAQBAEAQBAEAQBAEAQBAEAQBAEAQBAEAQBAEAQBAEAQBAEAQBAEAQBAEAQBAEAQBAEAQBAEAQBAEAQBAEAQBAEAQBAEAQBAEAQBAEAQBAEAQBAEAQBAEAQBAEAQBAEBz2ac4QZZextaHue8XDWAEgd5uRYX+4qenTyt5Fe/UwpxuIDysUv6mo9zPjU3cZ9UV/6jX0Y8rFL+pqPcz407jPqh/Ua+jHlYpf1NR7mfGncZ9UP6jX0Z9N6V6QntRVA/ws+NO42dUP6jV0Z0GBZwpMdk00Mln/q3jS4+i+zvYSoLKJ18WizVqa7OEXxJ5Qk4QBAfE0oghLpiA1oJJPAAbk+5epZ4I8bwss4s9KVFfYTf6B8StdysKff6T88qVF3T/wCgfEncrP4Hf6f5HlSou6f/AED4k7lZ/A7/AE/ySeXs7U+Ya/qaAS6g0uJc0AACw4gnvCjs0861mRJVqq7ZbYnSqAsnxNK2CFz5iA1oJcTwAG5J8LL1LLwjxtJZZVeO9KrzUFuBRsDB+fICS7xDQRpHpv7FoV6FY+9mVb9RecQRiwbpVmjqQMZjY6M8XRgtc3xtch3o29K9noo4+18Tyv6jLP3rgWxBM2oga+AgtcA5pHMEXB9yzmmnhmsmmsoyLw9CAIAgCAIDFPUMpmXqHNaO9xAH+69Sb5HjaXM5/Ec+UNAO1O157o+3f2js+8qaOmtl6Feerpj/AJEBR9J4xDHYYaOAhkjwwve7tdo2vpAI29Knlo3GDk3yK8fqClNRS5liKiaIQBAQ+IYm9k4bTDYv6sGwJc7QXm13tAADTuSbm4tzUkYLHEilNp4Xt/yZsJxE1YtNa5BLSBbVZ2lwtc2LXWBsSDcEE328nHHI9hPPMklwSBAEAQBAEAQBAEAQBAEAQBAEAQHD54yVDiLZ6yWSUSNiLg0Eaew022LbgbcAe9W6NTKOIJcCjqdJGeZtvJSy1jDCHpbNP0XU9VhDHxSzCR0YcCS0tBIvw03tfxWY9bNS5cDXX0+tx4N5KsrKZ1FVPjqRZ7HFrh3EcVpRkpLKMmcXGTizEx5jeDGSCDcEbEHkQeRQ8TxxRenR3mf/AMhwnTVH+nisH/3h+a/28/EHvCyNTT2cuHJm9pL+1hx5o6xVi2EBH49hYxrCnwSvexrwAXMte1723B2PA+C7rnskpHFlfaRcWU/n7JrMrxRPpZHPa8kEOAuCACLW5cfctTT6h2tpoxtXpVSk4s45WiiSmWMJ+fcdipy7TrJu617ANLjt6Ao7bOzg5E1FXaWKBduUsqRZXheKUue55Gp7rXsOAFuA4n2rIuvla+Ju0aeNKaR0ChJziulrEDR5W0RmxleGH0WLj79IHtVvRx3WZ6FLXzcasL1KTWsYRMZeyzUZgqAKFh0X7UpFmN79+Z8BuorboVriWKdPO18Fw6noHDqQYfh8cMV9MbGsF+5oAH3LFlLc22fQRjtior0NhcnRGYvj9Pg0d8SlYz+7e7j6Gjc+5SQqnPwojsuhDxMZexuPMGHddRBwbqLbOAB2PgSllbrltYqtjZHdEz4hikOGMviErIxy1OAv6BzXMYSl4UeysjDxPBER56oJJtLall+8hwH+ott/upXprcZ2kS1dLeNx0TXB7QWm4PAjmoCwU90jZZqI3SV2Jyxuu8Naxurst4NAJHIWv4klamlujwrijH1mnnxskzgFdM0lcp+dFL66P8QUV3ly9mTafzY+6PRiwz6QIAgIXEMO6yYddF10YkMgYNGxLHMIIeQC3tF3G9+VlLGfR4ZDOGXxWVz/AFj1M+E0TodJmuAxpZG1xBc1pIJ1EbE9lo4nZt7kkrycs8jqEWuZJqMkCAIAgCAIAgCAIAgCAIAgCAIAgI3Mnm7U+pk/AV3X417ojt8EvZnnBbx8yDwQ9PSuDfkiH1bPwhYE/Ez6eHhRXPS9l2xbW0o7mzW9zHf/AJP+FXtFb/g/wZv1Cj/yL8lYLRMkmMp42cv47HM2+m+mQd7D9L3cR4gKK6vtIOJPp7eysUj0PHIJYw6M3BFwRzB4LD5H0aeT6QBAVv01fk2n9Y78KvaHxMzvqXgXuVMtMxjqOjLz4pv8z9k9VtX5T/HyW9D58fz8F8rHN8ICBzliNJh+FA5gYJGOdZrNIcSbHcA8LC+/8VNRCcpfYQaiyuEf7nIr2TOWHUm+FYa0uHAyBjbePBxV1ae5+KZnvV0Lww+P+yHxvP1XisZYxwhj4aIuzt3F3H3EBS16WuHHmQW62yfBcF/BZlBPUeTqF2EAvnMLAy5GxIA1XcbGw337lnyUO2e7lk1Iufd04cXgqXF8crvlTo8TnnDmktczWWgH0NNitOFVWMxSMiy67OJNkIdzcqYrnQYbnGpwrBfk2HObG3UXF4F3b8rnYewXUEtPCc90izDVThDZEgp5nVMxfUOc5x4ucSSfSTuVMkksIruTk8s+F6cl0dENe6ryy5kxv1Uha3/6kAgewk+yyydbFKzK9Tc0E3KrD9DL0t+Z59Yz715o/NOtf5LKSWuYJK5T86KX10f4gorvLl7Mm0/mx90XDn/Ngy5h2mnIM8gOgfojm8+A5d59BWZp6O0lx5I2dVqVVHhzZSsuLTzPJlnlJPMyO/itVVwXojFd1j/yZv4BTVeP4iIaCSS53Li91mDmSb8FxY6645aJKVbbLbFsuLJmWnZfpnfLJXSyvO7iXEADgACfaT/BZd9ysfBYRs6el1r7nlnSKAsBAEAQBAEAQBAEAQBAEAQBAEAQBARuZPN2p9TJ+Aruvxr3RHb4JezPOC3j5kHgh6elcG/JEPq2fhCwJ+Jn08PCjLW0ra6kfFUi7HtLXDvBXkZOLyj2UVJYZ5sxCAUtfJHG7UGPc0O/SAcQD7bXW9F5imfMzioyaRgXRwW9l7M3zN0ZMmqu05uqOIH84hxDB6AOPg1ZdlO+9xRtVX9nplJ/grafMlXUTF0lTPcm5tI5o9gBAA8Ar6prSxtRmPUWt53MU+MVlTO1lPUVLnOIDWiV9yTsB9JHXWllpf6EbrpPCk/9nadJdC/Dcq0UVXI6R7XO1PcS4kkXO53sCbDwAVTSyUrJNLBe1sXGmKbyytloGUdR0ZefFN/mfsnqtq/Kf4+S3ofPj+fgvlY5vhAQmZcuU+OxasSYXFjXaDqcNN+JsDYnYcRyUtVs4eFkN1ELF9y5Hngbhbh84fqHh6GyT5o0vqm/csO/zJe59Jp/Kj7FLZ5876r1h/ctbT+VExNX50iCUxWLS6Jsv09bhEk9dEyR3WFg1gODQGtOwO1yXHdZ2stlGSing1tBTCUHKSycVnmgZhmbKiKiGljS0hvdqY1xA8Lkq3p5OVabKWrgoWtRIJTFYt3oW/I0/rR+ELL13jRtfTvLfuSHS35nn1jPvXGj80k1/kspJa5gm1hdZ83YnFM0ajG9r9N7Xsb2vyXM47ouPU7rnskpdD6xfE5MYxF81cbvcfYByAHIAbLyEFCO1HtlkrJbpHzheHyYrXshoW6nvNgPvJ7gBuV7OagtzPK65WSUYl+ZSy3HlrDBHBu87ySc3n9zRyH7ySsW652Syz6CiiNMcIm1EThAEAQBAEAQBAEAQBAEAQBAEAQBAEBG5k83an1Mn4Cu6/GvdEdvgl7M84LePmQeCHp6Vwb8kQ+rZ+ELAn4mfTw8KOc6Ssx/MeC6KY2mmu1tuLR+c73bDxPgp9LTvnl8kVtZf2cMLmyjVsGAZKaB1VUNjgF3PcGtHeSbAe9eNpLLOoxcmki+hkymmwSCmr2axCNrOc3c/TOxHE3Kxu8TU3Jep9B3atwUJLka/k5w/wDUH7ST4113u3r8HHcaOhu4Rk6jwer62ghAeODi5zrejUTY+I3XE9RZNYbJK9NVW8xXE5Xpq/JtP6x34VY0PiZV+peBe5Uy0zGOo6MvPim/zP2T1W1flP8AHyW9D58fz8F8rHN8rzOfSK7B8SfT4bE1zmWDpHk2BIBsGjja/G/FXaNJvjukzP1Ou7OThFcTrcGrXYlliKaotqkhDnW2Fy3eyrTio2NLqXIScq1J+qPObfordPmmfqHh6GyT5o0vqm/csO/zJe59Jp/Kj7FLZ5876r1h/ctXT+VExNX50iCU5WLm6HPNZ/r3fgYsrW+Z+Dc+n+V+TgOkvz4qfSz9kxXdL5S/PyZ2u89/j4OYVgqFu9C35Gn9aPwhZeu8aNr6d5b9yQ6W/M8+sZ9640fmkmv8llJLXMEIAgJPLmNPy/izZ6UAkbOaeDmniL8vT3+5R21qyO1k1NzqnuRfuA41Fj2HNmoDcHYg8Wnm0jkR/wA8Fi2VyrliR9BVbGyO6JIrgkCAIAgCAIAgCAIAgCAIAgCAIAgCAICIzdVMpctVBqXBoMT2i5tclpAA7yTyUlMW5rBFfJRrbfQ86rdPmgeCHp6PoaplHl+OSqcGsbE0uceQ0hYLTc8I+mUlGCbKGzTjbswY0+eW4B2Y39Fo+iPTzPiStmmtVw2nz+ouds3IiVKQFj9EeXDPVmtqh2WXbFfm7g53oA29JPcqGttwti/Jp/T6MvtH+C2lmmuEAQFZ9NczfktMy/a1OdbwsBf3n71f0K4tmb9SktsUVUtIxzpujZ4jzvTF5AF3jfvMbgPeSAq+q8p//epb0T/vx/PwXpXVjKCldJWODWNFy4n/ALv4LHjFyeEbspKKyzzhi1acSxSWZ3/se51u65uB7Bt7Fuwjtio9D5u2e+bl1L3yrtkinv8AV2/hWPb5r9z6CnyV7Hnxv0VtnzjP1Dw9C5IN8o0tv1TfuWHf5kvc+k0/lR9ils8m+b6q36wrW0/lRMTV+dIg1MVi5uhzzWf6934GLK1vmfg3Pp/lfk4DpL8+Kn0s/ZMV3S+Uvz8mdrvPf4+DmFYKhbnQsf8A4ef1o/CFma7xo2fp3lv3JHpbNsoH1jP3qPR+aSa/yWUktcwiUyvb/wAlpestbro734fSCju8uXsyajzY+6Ou6SslfNzzVYS3+iP9pGB/Zn9If3D3cj4HarpdRu+yXMua3Sbfvhy9SvVeM0mMr5ily3iIkpN2naSMnZ4/cRyPL0XBitqjZHDJ6L5VSyi+cDxmLHKAS4e64PEc2nucOR/7wWNZXKDxI36rY2R3RJBcEgQBAEAQBAEAQBAEAQBAEAQBAEAQFL5kytieOYzJNPTndx0jrY7NbwaB2+63pNytWq6mEVFP5Ma/T32Tcmv2Rnk/xH6sftIvjUnequvyQ9yu6fA8n+I/Vj9pF8ad6q6/I7ld0+D88n2IfVj9pF8ad6q6/J73K/ofbOj3EXu3p7eJkj+O6d6q6/I7jd0+DpsA6KndaHY/INI/9cZO/gXkC3sHtCr2a3hiCLNX07jmxlnU1O2lp2spmhrWizWjYABZ7bbyzUSSWEZV4ehAct0hQVlZhLYsutcS539I5r2sIaOQJcOJtw7vFWNM61LMyrqlbKGKysZch4nM+80DnHvMsZPvMi0FqaVyf6ZmPR3vi1+z48n2I/Vj9pF/MXvequvyc9xu6fA8n2I/Vj9pF/MTvVXX5HcbunwfrsgYk/6dOT6ZYv5i871T1+T3uV79P2j88n2I/Vj9pF/MXvequvyedxu6fB2eZcIxEYBSUmDtcWsiAmcyRrdRsBp3cCQLHwN1UqnVvlOXXgXr67+zjCHTicX5P8R+rH7SL41b71V1+Sj3K7p8Dyf4j9WP2kXxp3qrr8juV3T4OvyfgWI4LhFUXh4d1emng6xpGpx3f9LS0jjxF7lVb7apyj+2XdPTdXCWfwjkn5DxKR5dJTuJJuSZYySTxJPWblWu9Ur1+Sm9Fe3lo+fJ/iP1Y/aRfGnequvyedyu6fB0OSMo4hQY7GawSQwB2p4ErbOsNgWteb3NgbjhdQX31Sg8cX7FnTaa6E1ngvc3ekPIs+J4uanBwH6wNcZcGkEANuCSARYDny53XOm1MYx2yO9XpJznvgcj5P8AEfqx+0i+NWe9Vdfkp9yu6fBN5PybiFDjsZqGyQRagZC2VvaDdw0hr7m524cyob9RVKDxxfsT6fS3Rms8F7n5mrL+K47ikjpInmLWTGwyx6WgbNs3rLA25+JSm2iEVx4+w1FGotk+HD3IXyf4j9WP2kXxqbvVXX5IO5XdPgeT/Efqx+0i+NO9Vdfkdyu6fBZvR9gtRQYTIMxF7nSGwje/rA1gFu8gXubgcrLP1NkJSWz/ANGppapxi+09fycrmjowkbVOky7pLDv1TjYt8Gk7Eeki3irNWsWMTKl/095zX/o5zyf4j9WP2kX8xT96q6/JW7ld0+DYoMi4nDUg08ToidtYlY23pLX3t6AVzLU0tcXn8HUNHqE+HD8ly4JQHDMMZFJI+VwHakeSS48+J2HcOQWXZLdLOMG1XDZFLOTeXB2EAQBAEAQBAEAQBAEAQBAEAQBActi+cxh2NPpoqaeZ7Ghx6sA7EA3te+1wrENO5R3ZSK09SozcMNslsu47FmHDRNQX03LSHCxaRxB3I4EHY81HbXKuW1klVsbY7okmoyUgGY/J861Uc1M9scDNbZiezJYXsNrb78CeBvbgpnUtsWnxfoQK2W6SceC9eps5Wxn5/wADZUFmjXq7N9VrOI42Hd3Lm6vs5uJ1Rb2sFPBhqcf6nNsVEI764zJ1mrhbVtptv9HjfmvVVmtzyeO3Fqrx6ZPvAsYlxKtqGVVO+ERP0se7hIN9xsO4Ha47Q3SyCik085/QrslJtOOMfsmVETBAEBAz5pip80toZg4Pe0Fr9tJJvYcb3NiplTJ170QO+KsVb5mzSY42pzDNSNa4Oia1xcbWOoAi29+a5dbUFPqdRtTm4dCVUZKRwxqI46aQE9aGdYRba17ce/dd9m9m/wBCPtI79nqSK4JAgCAICDwTMHzrjNXB1en5M5rdWq+vVq3tbb6PjxUtlW2MZZ5kNdu+co45E4oiYIDm8y5mfhWJQ02GwGeaUEhusMAAvzI47H3KeqlTi5SeEivde4SUYrLZO0Urp6NjqlnVvc0FzL30Ejdt+djtdQySTwiaLbSbM68OggOSxHPDaPF5qeGmqJXQ2LzGAQBYG/G9t1Zjp24qWUslWWqSk4qLeCcwHGY8ewxs9BfS64s4WLSOII71DZW65bWTVWRsjuiSK4JAgCAg8dzB804rSwCPV8oeW6tVtFiN7W34+HBTV1b4ylnkQWXbJxjjmTihJwgCAIAgCAIAgCAIAgCAIAgCAIAgCArPEGVL+k+oGAuibL1A3kBItZl7WHG9uO3FX47O7rfyyZs9/eXs549SMp6gUfRfVR0euOaOYNlIfuXFzQSCLbEC1vDnxMjW7URb4prgRxe3TSS4NPidHi07xmnCWNe4Ncx2poJsewOI5lQQS7Oxlmxvta0amExuoswYpTiSV8ccHZEj3PtdgJ4nvJXU2nCEsccnNeVZZHPBIjYq+Sj6LKRlE8sM0xiLxsQC95Nj7APRdduKeok36LJDGUlpoqLxl4/bN4YEzDukWGngfKWvpn3LpCXC4eDpd+b37cCuO0cqHJ9STslHUKKzyMGHSPgwjGoxLMRCdMZdI4uaBrtY324C9uK6kk5VvHM5g2o2rL4Gu6B9DS4VVRzzmSaSNr9TyW6TbshvdbbxvvuvcqTsjhYWTzDiq55eXg3mwOzDjGJTVU0zDSlzYWxvLQ3Tq39un/c+FuW1XGCSXHmdpO2c22+HBHTdG7jJkyB0rnOJ1ElxJP03DieVgq+px2rwWNJl0ps5jNWEOxnPE7KY2lZStkiI5Pa8Ee/ce1WKZ7Kk3yzhla6vfc0ueMoxZbx81OL4hWNb220jXObbg9jBqHo1NK9tqxGEP5FV2Zzn64I3D5aqWmp6nDo659QX6pJSSYpG3N2hurhwHAc/BSSUE3GTWP2iKLsajOKefXoyXdgLJ+k2SJ8k4Bh6zUJXB1y4bauOnf6Ki7VqhPC5k3ZJ6lrL5dTWraieGatw+GSTrJKuPq3anagx4c/Y3vYNYB7V1FRxGxrhj/o5lKacqk+OVj5P2mxyWsayoge7+q4frdubGV12jUL9rhq37l464r7Wucv0eq2T+5Pwx/ZgmbJguX6LEYJ5nTSyN60OeS14dqOnT6Bb2+i3SxOcq2lhHD3QhC1N5b4/ySpw52N9INbT1M87YWtjfoY8i50NsL72aC9xsPDuUe5QpjJJZ4kux2Xyi28cCFnxmTCsy4hHSOEXXzxxuqXXtCO3v6SCbd2k+kSqtSrg3xwnw6kLtcLJpcMtLPQm824dLhwpWn5VPRRsIk6p51l36TjxIta3IWPBQ0yjLdyUmTXwlHbzcV05nW5RmhnwCM4XJJJHvZ0hJeO0bgk9x29ACr3KSm9y4luhxcE4vKOMzBgjJekynjMkwEzHvcRIQWm0hsw/mt24DxVquxqhvC4YKVtS7zFZfHP/ACY4aV2Y8UxH5VNM0UnYga2QgN06wHHvJ0XJ53Phb1tVxhhc+Z5FO2c8t/bwXE1ajFp8Ty/hcjppGSPnMTntNtQLgzURwLgOZ5k969UIxnNY4YyeOyc663njnBZeCYU3BqARU7nuAJOqR2pxJN9yqM5ubyzRrrUI4RX7flZ6Qq8YAItZa0OMpNmjS3cW53Vz7OxhvKH9zt59nj05mnWUL8v1FJhruvlYWummbT3a6VxuABuDpaGjnvue63cZKxSs4L0WfQ4cXU41cWuLePUyjFKzBMpVoe2eNokaKZ019bWvcQRfva0DnsXLzZXOyPJ9cHvaW11T5rpk3BTuyrmLDvkc0rxU3bM17y4OPZ7VjwN33/w+lcZVsJ5XLkd4dNkMN8eZp0uHHFpMWNRPODBI90QErgGntEEi+9tIHgF257NmEuODmMHPtMt8M4PxuIPxP5jlqyS8yPBJ4nS8NufEht02KPapHim59jJ/yZcerH4vmqqinZVyMhAbEynNgxxF9btxc34f8LyuKhXFrHHqdWSc7ZReeHLB2eRpKh+W4xjTXiVt2nXfUQD2Sb8drb87Kreo73s5FvTOfZrfzJ9Qk4QBAEAQBAEAQBAEAQBAEAQBAEBy+LZMbiONPqo6iohe9oaeqcG7AAWva/IKxDUOMduEytPTKU9+Wn/B9MyRTxZbko4i/TIdTpCbuLgQQeFuQ2tb33XneJuan0C0sFW6+pr0WRxBX081TVTyvg+jqta1rBoFthbjzK6lqMpxUUsnkdLiUZOTeCUhy5HFjNTUFziahoa9ptYANA22vwCjdrcVHoSqlKcpdSGg6Po24G+lnnlfGXB0V7f0JGrdvLfUb9/gpXqnvU0uPyQLRx2ODbx6fwbmG5Q+S4zHVVVTNNKxpbd+mxBFgLW2AuT3km91xK/MXBJJHcNPiam5Nsyx5RjjirWh8n9cJL+HZvf6O397ndHe/t4eE9Wnit3HxCfKUc9BSROe+1K5rmHa7tPDVt9yK9pyfU9eni4xXQ5LNYo4MYqS410MrhZzIwRHOdO24G4vsdwDv3m9intHFcmvgqXKtTk+Kf8AHqdb0fUj6LJ9OyraWus4lp2Iu4kXHI2I2VfUyUrG0WtLFxqSZvMwRjMxurA52t0XV6dtNrg34Xvt3rjtHs2fk77Jdp2nryNaiytDR4tUTx3/AKwLPjNtO/0rbX3Nyd+ZXUrpOKj0OY0RjKUl6kdQZJOHyNbR1tS2BrtTYQ4WG97Xt9G/EW33XctRu5xWepxDTbeCk8dDPj2UBiuMCppqiaB+jQ4xm2oX7+IP8AvK79sdrWT2zT75702nyNqTLMcmaGVznO1tZp07WJsRqPjZxC4Vz7PYduhOxWGPAcpQ4NS1EbbvbOTqDv0SCAzbkAT717ZfKbT6HlenjBNdTQpMgxwzxCeomkghdrigcRpab33Ntxflt99+3qW08JZfqRx0iTWW2lyRM0mAMpcxzVjHOL5mta5ptpGkNAttf80c1E7W4KHQmjUlY5+rNVuUIDJWGoLnirIL2m3Z06rFu2xBde57guu3l9uPQ57vD7s/5GqMnvhpImUVdVMMbNF7tIIuT9G3EXsDe4AA5Lrt0224o4WnaSSm+HAmcvYNHgGFNgo7lrbm7uJJNySorLHZLcyaqtVx2oxVeAMqsyQ1j3OD4mlrWi2k3Dhvtf8AOPNdK1qDh1PJUp2Kz1RGYtkttbiEstFPLB1wtO1lrSDhz4G33nvN+4ahqKTWcciOemUpOSbWeZsVGUIZKSljhL2NpXh7ALdog37VxzO5t3rlXyzJv1Onp4Yil6HRKEnIegy+yizBPVxucXzABzTawtbhtfkpZWtwUOhFGpRm59TFmPLLcbmjlZI+GaK+iWPiAeIPeP8AnvK9qucE1jKZzbQrGnnDXqfEOVw/CJafFp5qgS7udIRdtuGnbs2IB57hHd9ylFYwFQnBxk28mthGTG0WIxzVs8s5hbphD7WjHDlxNuf8Bbqeobi4pYzzOYaZRkpNt45HM4Ll6TGcVxJvXzQMdO5rg0C0rS51xuPZt3qedqhGHBPgVq6XOVnFpZ/2dPiuS4qzD6aKjkkhNN/ZvbuRwvfxJANxzUENQ1JtrOSzPTRlGKTxjkflfk7rsQ6+gqZoJXNDZHst/SWAFyP0tgkb8R2tJoS02ZboyafyT2FURw6gbE6SSUtv25Ddxub7m3j7lDOW55xgmhHbHGcm2uTs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P/2Q=="/>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3671574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flipV="1">
            <a:off x="783795" y="5206399"/>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1796745" y="5206399"/>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flipH="1" flipV="1">
            <a:off x="2445541" y="5206399"/>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H="1" flipV="1">
            <a:off x="2445541" y="5206399"/>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zh-TW" altLang="en-US" dirty="0" smtClean="0"/>
              <a:t>網路管理</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41</a:t>
            </a:fld>
            <a:endParaRPr lang="zh-TW" altLang="en-US"/>
          </a:p>
        </p:txBody>
      </p:sp>
      <p:pic>
        <p:nvPicPr>
          <p:cNvPr id="205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580" y="5301208"/>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7011" y="5301208"/>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3442" y="5301208"/>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9873" y="5301208"/>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直線接點 20"/>
          <p:cNvCxnSpPr/>
          <p:nvPr/>
        </p:nvCxnSpPr>
        <p:spPr>
          <a:xfrm flipV="1">
            <a:off x="1247011" y="5206399"/>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795" y="573038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直線接點 22"/>
          <p:cNvCxnSpPr/>
          <p:nvPr/>
        </p:nvCxnSpPr>
        <p:spPr>
          <a:xfrm flipV="1">
            <a:off x="2173442" y="5301208"/>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0226" y="573038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直線接點 24"/>
          <p:cNvCxnSpPr/>
          <p:nvPr/>
        </p:nvCxnSpPr>
        <p:spPr>
          <a:xfrm flipH="1" flipV="1">
            <a:off x="2445541" y="5301208"/>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H="1" flipV="1">
            <a:off x="2445541" y="5206399"/>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6657" y="573038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088" y="573038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直線接點 29"/>
          <p:cNvCxnSpPr/>
          <p:nvPr/>
        </p:nvCxnSpPr>
        <p:spPr>
          <a:xfrm flipV="1">
            <a:off x="4923681" y="5166220"/>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V="1">
            <a:off x="5936631" y="5166220"/>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H="1" flipV="1">
            <a:off x="6585427" y="5166220"/>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flipV="1">
            <a:off x="6585427" y="5166220"/>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0466" y="526102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6897" y="526102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3328" y="526102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759" y="526102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直線接點 37"/>
          <p:cNvCxnSpPr/>
          <p:nvPr/>
        </p:nvCxnSpPr>
        <p:spPr>
          <a:xfrm flipV="1">
            <a:off x="5386897" y="5166220"/>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3681" y="569021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直線接點 39"/>
          <p:cNvCxnSpPr/>
          <p:nvPr/>
        </p:nvCxnSpPr>
        <p:spPr>
          <a:xfrm flipV="1">
            <a:off x="6313328" y="5261029"/>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0112" y="569021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42" name="直線接點 41"/>
          <p:cNvCxnSpPr/>
          <p:nvPr/>
        </p:nvCxnSpPr>
        <p:spPr>
          <a:xfrm flipH="1" flipV="1">
            <a:off x="6585427" y="5261029"/>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flipH="1" flipV="1">
            <a:off x="6585427" y="5166220"/>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6543" y="569021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2974" y="569021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直線接點 46"/>
          <p:cNvCxnSpPr/>
          <p:nvPr/>
        </p:nvCxnSpPr>
        <p:spPr>
          <a:xfrm flipV="1">
            <a:off x="800145" y="3442061"/>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V="1">
            <a:off x="1813095" y="3442061"/>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flipH="1" flipV="1">
            <a:off x="2461891" y="3442061"/>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H="1" flipV="1">
            <a:off x="2461891" y="3442061"/>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930" y="353687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3361" y="353687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9792" y="353687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6223" y="353687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55" name="直線接點 54"/>
          <p:cNvCxnSpPr/>
          <p:nvPr/>
        </p:nvCxnSpPr>
        <p:spPr>
          <a:xfrm flipV="1">
            <a:off x="1263361" y="3442061"/>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0145" y="3966051"/>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57" name="直線接點 56"/>
          <p:cNvCxnSpPr/>
          <p:nvPr/>
        </p:nvCxnSpPr>
        <p:spPr>
          <a:xfrm flipV="1">
            <a:off x="2189792" y="3536870"/>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6576" y="3966051"/>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直線接點 58"/>
          <p:cNvCxnSpPr/>
          <p:nvPr/>
        </p:nvCxnSpPr>
        <p:spPr>
          <a:xfrm flipH="1" flipV="1">
            <a:off x="2461891" y="3536870"/>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線接點 59"/>
          <p:cNvCxnSpPr/>
          <p:nvPr/>
        </p:nvCxnSpPr>
        <p:spPr>
          <a:xfrm flipH="1" flipV="1">
            <a:off x="2461891" y="3442061"/>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3007" y="3966051"/>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9438" y="3966051"/>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64" name="直線接點 63"/>
          <p:cNvCxnSpPr/>
          <p:nvPr/>
        </p:nvCxnSpPr>
        <p:spPr>
          <a:xfrm flipV="1">
            <a:off x="4923681" y="3427546"/>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直線接點 64"/>
          <p:cNvCxnSpPr/>
          <p:nvPr/>
        </p:nvCxnSpPr>
        <p:spPr>
          <a:xfrm flipV="1">
            <a:off x="5936631" y="3427546"/>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線接點 65"/>
          <p:cNvCxnSpPr/>
          <p:nvPr/>
        </p:nvCxnSpPr>
        <p:spPr>
          <a:xfrm flipH="1" flipV="1">
            <a:off x="6585427" y="3427546"/>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p:nvPr/>
        </p:nvCxnSpPr>
        <p:spPr>
          <a:xfrm flipH="1" flipV="1">
            <a:off x="6585427" y="3427546"/>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0466" y="352235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6897" y="352235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3328" y="352235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759" y="352235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72" name="直線接點 71"/>
          <p:cNvCxnSpPr/>
          <p:nvPr/>
        </p:nvCxnSpPr>
        <p:spPr>
          <a:xfrm flipV="1">
            <a:off x="5386897" y="3427546"/>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3681" y="395153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74" name="直線接點 73"/>
          <p:cNvCxnSpPr/>
          <p:nvPr/>
        </p:nvCxnSpPr>
        <p:spPr>
          <a:xfrm flipV="1">
            <a:off x="6313328" y="3522355"/>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0112" y="395153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直線接點 75"/>
          <p:cNvCxnSpPr/>
          <p:nvPr/>
        </p:nvCxnSpPr>
        <p:spPr>
          <a:xfrm flipH="1" flipV="1">
            <a:off x="6585427" y="3522355"/>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直線接點 76"/>
          <p:cNvCxnSpPr/>
          <p:nvPr/>
        </p:nvCxnSpPr>
        <p:spPr>
          <a:xfrm flipH="1" flipV="1">
            <a:off x="6585427" y="3427546"/>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6543" y="3951536"/>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2974" y="395153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直線接點 80"/>
          <p:cNvCxnSpPr/>
          <p:nvPr/>
        </p:nvCxnSpPr>
        <p:spPr>
          <a:xfrm flipV="1">
            <a:off x="789138" y="1685975"/>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a:xfrm flipV="1">
            <a:off x="1802088" y="1685975"/>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p:nvPr/>
        </p:nvCxnSpPr>
        <p:spPr>
          <a:xfrm flipH="1" flipV="1">
            <a:off x="2450884" y="1685975"/>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p:nvPr/>
        </p:nvCxnSpPr>
        <p:spPr>
          <a:xfrm flipH="1" flipV="1">
            <a:off x="2450884" y="1685975"/>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923" y="1780784"/>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2354" y="1780784"/>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8785" y="1780784"/>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05216" y="1780784"/>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89" name="直線接點 88"/>
          <p:cNvCxnSpPr/>
          <p:nvPr/>
        </p:nvCxnSpPr>
        <p:spPr>
          <a:xfrm flipV="1">
            <a:off x="1252354" y="1685975"/>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138" y="220996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91" name="直線接點 90"/>
          <p:cNvCxnSpPr/>
          <p:nvPr/>
        </p:nvCxnSpPr>
        <p:spPr>
          <a:xfrm flipV="1">
            <a:off x="2178785" y="1780784"/>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569" y="220996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93" name="直線接點 92"/>
          <p:cNvCxnSpPr/>
          <p:nvPr/>
        </p:nvCxnSpPr>
        <p:spPr>
          <a:xfrm flipH="1" flipV="1">
            <a:off x="2450884" y="1780784"/>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直線接點 93"/>
          <p:cNvCxnSpPr/>
          <p:nvPr/>
        </p:nvCxnSpPr>
        <p:spPr>
          <a:xfrm flipH="1" flipV="1">
            <a:off x="2450884" y="1685975"/>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2000" y="220996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8431" y="220996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98" name="直線接點 97"/>
          <p:cNvCxnSpPr/>
          <p:nvPr/>
        </p:nvCxnSpPr>
        <p:spPr>
          <a:xfrm flipV="1">
            <a:off x="4970732" y="1591166"/>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直線接點 98"/>
          <p:cNvCxnSpPr/>
          <p:nvPr/>
        </p:nvCxnSpPr>
        <p:spPr>
          <a:xfrm flipV="1">
            <a:off x="5983682" y="1591166"/>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p:nvPr/>
        </p:nvCxnSpPr>
        <p:spPr>
          <a:xfrm flipH="1" flipV="1">
            <a:off x="6632478" y="1591166"/>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flipH="1" flipV="1">
            <a:off x="6632478" y="1591166"/>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7517" y="168597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3948" y="168597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0379" y="168597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6810" y="168597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06" name="直線接點 105"/>
          <p:cNvCxnSpPr/>
          <p:nvPr/>
        </p:nvCxnSpPr>
        <p:spPr>
          <a:xfrm flipV="1">
            <a:off x="5433948" y="1591166"/>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0732" y="211515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08" name="直線接點 107"/>
          <p:cNvCxnSpPr/>
          <p:nvPr/>
        </p:nvCxnSpPr>
        <p:spPr>
          <a:xfrm flipV="1">
            <a:off x="6360379" y="1685975"/>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97163" y="211515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10" name="直線接點 109"/>
          <p:cNvCxnSpPr/>
          <p:nvPr/>
        </p:nvCxnSpPr>
        <p:spPr>
          <a:xfrm flipH="1" flipV="1">
            <a:off x="6632478" y="1685975"/>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p:nvPr/>
        </p:nvCxnSpPr>
        <p:spPr>
          <a:xfrm flipH="1" flipV="1">
            <a:off x="6632478" y="1591166"/>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1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594" y="2115156"/>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025" y="211515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2053" name="直線接點 2052"/>
          <p:cNvCxnSpPr/>
          <p:nvPr/>
        </p:nvCxnSpPr>
        <p:spPr>
          <a:xfrm>
            <a:off x="2653007" y="1685975"/>
            <a:ext cx="2045942" cy="146869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2" name="直線接點 121"/>
          <p:cNvCxnSpPr/>
          <p:nvPr/>
        </p:nvCxnSpPr>
        <p:spPr>
          <a:xfrm flipV="1">
            <a:off x="4698949" y="1591166"/>
            <a:ext cx="1933529" cy="156350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5" name="直線接點 124"/>
          <p:cNvCxnSpPr/>
          <p:nvPr/>
        </p:nvCxnSpPr>
        <p:spPr>
          <a:xfrm flipV="1">
            <a:off x="2732849" y="3154674"/>
            <a:ext cx="1966100" cy="272872"/>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8" name="直線接點 127"/>
          <p:cNvCxnSpPr/>
          <p:nvPr/>
        </p:nvCxnSpPr>
        <p:spPr>
          <a:xfrm>
            <a:off x="4730220" y="3155131"/>
            <a:ext cx="1577860" cy="21264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0" name="直線接點 129"/>
          <p:cNvCxnSpPr/>
          <p:nvPr/>
        </p:nvCxnSpPr>
        <p:spPr>
          <a:xfrm>
            <a:off x="4698491" y="3186798"/>
            <a:ext cx="1750886" cy="182637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1" name="直線接點 130"/>
          <p:cNvCxnSpPr/>
          <p:nvPr/>
        </p:nvCxnSpPr>
        <p:spPr>
          <a:xfrm flipV="1">
            <a:off x="2589195" y="3186798"/>
            <a:ext cx="2121566" cy="182637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pic>
        <p:nvPicPr>
          <p:cNvPr id="114"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9706" y="1303779"/>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112" y="1398588"/>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2655" y="3140159"/>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9119" y="3154674"/>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2769" y="4919012"/>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2655" y="4878833"/>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 descr="D:\DropboxNew\Dropbox\MyDOC\【2-額外】\【設計素材庫】\ICONs\switch.png"/>
          <p:cNvPicPr>
            <a:picLocks noChangeAspect="1" noChangeArrowheads="1"/>
          </p:cNvPicPr>
          <p:nvPr/>
        </p:nvPicPr>
        <p:blipFill>
          <a:blip r:embed="rId4" cstate="print">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rcRect/>
          <a:stretch>
            <a:fillRect/>
          </a:stretch>
        </p:blipFill>
        <p:spPr bwMode="auto">
          <a:xfrm>
            <a:off x="4026302" y="2921091"/>
            <a:ext cx="1345295" cy="8933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2048" name="直線單箭頭接點 2047"/>
          <p:cNvCxnSpPr/>
          <p:nvPr/>
        </p:nvCxnSpPr>
        <p:spPr>
          <a:xfrm flipV="1">
            <a:off x="4698949" y="1398588"/>
            <a:ext cx="0" cy="1756086"/>
          </a:xfrm>
          <a:prstGeom prst="straightConnector1">
            <a:avLst/>
          </a:prstGeom>
          <a:ln w="7620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3518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軟體定義網路</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42</a:t>
            </a:fld>
            <a:endParaRPr lang="zh-TW" altLang="en-US"/>
          </a:p>
        </p:txBody>
      </p:sp>
      <p:sp>
        <p:nvSpPr>
          <p:cNvPr id="4" name="內容版面配置區 3"/>
          <p:cNvSpPr>
            <a:spLocks noGrp="1"/>
          </p:cNvSpPr>
          <p:nvPr>
            <p:ph sz="quarter" idx="4294967295"/>
          </p:nvPr>
        </p:nvSpPr>
        <p:spPr>
          <a:xfrm>
            <a:off x="468313" y="1340768"/>
            <a:ext cx="4607743" cy="3960440"/>
          </a:xfrm>
          <a:prstGeom prst="rect">
            <a:avLst/>
          </a:prstGeom>
        </p:spPr>
        <p:txBody>
          <a:bodyPr>
            <a:normAutofit/>
          </a:bodyPr>
          <a:lstStyle/>
          <a:p>
            <a:pPr marL="623888" indent="-458788">
              <a:buClr>
                <a:srgbClr val="FF0000"/>
              </a:buClr>
              <a:buFont typeface="Wingdings" panose="05000000000000000000" pitchFamily="2" charset="2"/>
              <a:buChar char="p"/>
            </a:pPr>
            <a:r>
              <a:rPr lang="en-US" altLang="zh-TW" dirty="0" smtClean="0"/>
              <a:t>Software Defined Network (SDN)</a:t>
            </a:r>
          </a:p>
          <a:p>
            <a:pPr marL="623888" indent="-458788">
              <a:buClr>
                <a:srgbClr val="FF0000"/>
              </a:buClr>
              <a:buFont typeface="Wingdings" panose="05000000000000000000" pitchFamily="2" charset="2"/>
              <a:buChar char="p"/>
            </a:pPr>
            <a:r>
              <a:rPr lang="zh-TW" altLang="en-US" dirty="0" smtClean="0"/>
              <a:t>將交換器的 </a:t>
            </a:r>
            <a:r>
              <a:rPr lang="en-US" altLang="zh-TW" dirty="0" smtClean="0"/>
              <a:t>Control plane </a:t>
            </a:r>
            <a:r>
              <a:rPr lang="zh-TW" altLang="en-US" dirty="0" smtClean="0"/>
              <a:t>與 </a:t>
            </a:r>
            <a:r>
              <a:rPr lang="en-US" altLang="zh-TW" dirty="0" smtClean="0"/>
              <a:t>Data plane </a:t>
            </a:r>
            <a:r>
              <a:rPr lang="zh-TW" altLang="en-US" dirty="0" smtClean="0"/>
              <a:t>區隔開</a:t>
            </a:r>
            <a:endParaRPr lang="en-US" altLang="zh-TW" dirty="0" smtClean="0"/>
          </a:p>
          <a:p>
            <a:pPr marL="623888" indent="-458788">
              <a:buClr>
                <a:srgbClr val="FF0000"/>
              </a:buClr>
              <a:buFont typeface="Wingdings" panose="05000000000000000000" pitchFamily="2" charset="2"/>
              <a:buChar char="p"/>
            </a:pPr>
            <a:r>
              <a:rPr lang="zh-TW" altLang="en-US" dirty="0" smtClean="0"/>
              <a:t>資料傳送的邏輯全部設置在 </a:t>
            </a:r>
            <a:r>
              <a:rPr lang="en-US" altLang="zh-TW" dirty="0" smtClean="0"/>
              <a:t>Controller </a:t>
            </a:r>
            <a:r>
              <a:rPr lang="zh-TW" altLang="en-US" dirty="0" smtClean="0"/>
              <a:t>中</a:t>
            </a:r>
            <a:endParaRPr lang="en-US" altLang="zh-TW" dirty="0" smtClean="0"/>
          </a:p>
          <a:p>
            <a:pPr marL="623888" indent="-458788">
              <a:buClr>
                <a:srgbClr val="FF0000"/>
              </a:buClr>
              <a:buFont typeface="Wingdings" panose="05000000000000000000" pitchFamily="2" charset="2"/>
              <a:buChar char="p"/>
            </a:pPr>
            <a:r>
              <a:rPr lang="zh-TW" altLang="en-US" dirty="0" smtClean="0"/>
              <a:t>交換器只需要傳送資料</a:t>
            </a:r>
            <a:endParaRPr lang="en-US" altLang="zh-TW" dirty="0" smtClean="0"/>
          </a:p>
          <a:p>
            <a:pPr marL="623888" indent="-458788">
              <a:buClr>
                <a:srgbClr val="FF0000"/>
              </a:buClr>
              <a:buFont typeface="Wingdings" panose="05000000000000000000" pitchFamily="2" charset="2"/>
              <a:buChar char="p"/>
            </a:pPr>
            <a:r>
              <a:rPr lang="zh-TW" altLang="en-US" dirty="0" smtClean="0"/>
              <a:t>以軟體定義來實現各種網路的架構</a:t>
            </a:r>
            <a:endParaRPr lang="en-US" altLang="zh-TW" dirty="0" smtClean="0"/>
          </a:p>
          <a:p>
            <a:endParaRPr lang="zh-TW" altLang="en-US" dirty="0"/>
          </a:p>
        </p:txBody>
      </p:sp>
      <p:pic>
        <p:nvPicPr>
          <p:cNvPr id="5122" name="Picture 2" descr="http://www.themetisfiles.com/wp-content/uploads/2012/10/software-defined-networking.png"/>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932040" y="2349489"/>
            <a:ext cx="1949089" cy="33576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themetisfiles.com/wp-content/uploads/2012/10/software-defined-networking.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169161" y="2421879"/>
            <a:ext cx="1974840" cy="2251721"/>
          </a:xfrm>
          <a:prstGeom prst="rect">
            <a:avLst/>
          </a:prstGeom>
          <a:noFill/>
          <a:extLst>
            <a:ext uri="{909E8E84-426E-40DD-AFC4-6F175D3DCCD1}">
              <a14:hiddenFill xmlns:a14="http://schemas.microsoft.com/office/drawing/2010/main">
                <a:solidFill>
                  <a:srgbClr val="FFFFFF"/>
                </a:solidFill>
              </a14:hiddenFill>
            </a:ext>
          </a:extLst>
        </p:spPr>
      </p:pic>
      <p:sp>
        <p:nvSpPr>
          <p:cNvPr id="5" name="向右箭號 4"/>
          <p:cNvSpPr/>
          <p:nvPr/>
        </p:nvSpPr>
        <p:spPr>
          <a:xfrm>
            <a:off x="6881129" y="4028308"/>
            <a:ext cx="427175" cy="336796"/>
          </a:xfrm>
          <a:prstGeom prst="rightArrow">
            <a:avLst/>
          </a:prstGeom>
          <a:solidFill>
            <a:srgbClr val="FFC000"/>
          </a:solidFill>
          <a:ln w="1905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1926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軟體定義</a:t>
            </a:r>
            <a:r>
              <a:rPr lang="zh-TW" altLang="en-US" dirty="0" smtClean="0"/>
              <a:t>網路</a:t>
            </a:r>
            <a:endParaRPr lang="zh-TW" altLang="en-US" dirty="0"/>
          </a:p>
        </p:txBody>
      </p:sp>
      <p:sp>
        <p:nvSpPr>
          <p:cNvPr id="3" name="投影片編號版面配置區 2"/>
          <p:cNvSpPr>
            <a:spLocks noGrp="1"/>
          </p:cNvSpPr>
          <p:nvPr>
            <p:ph type="sldNum" idx="12"/>
          </p:nvPr>
        </p:nvSpPr>
        <p:spPr/>
        <p:txBody>
          <a:bodyPr/>
          <a:lstStyle/>
          <a:p>
            <a:fld id="{53A234B8-2F9C-4985-AF1B-A5EBE6E95341}" type="slidenum">
              <a:rPr lang="zh-TW" altLang="en-US" smtClean="0"/>
              <a:t>43</a:t>
            </a:fld>
            <a:endParaRPr lang="zh-TW" altLang="en-US" dirty="0"/>
          </a:p>
        </p:txBody>
      </p:sp>
      <p:sp>
        <p:nvSpPr>
          <p:cNvPr id="4" name="文字版面配置區 3"/>
          <p:cNvSpPr>
            <a:spLocks noGrp="1"/>
          </p:cNvSpPr>
          <p:nvPr>
            <p:ph type="body" idx="1"/>
          </p:nvPr>
        </p:nvSpPr>
        <p:spPr>
          <a:xfrm>
            <a:off x="468313" y="1340767"/>
            <a:ext cx="4463727" cy="4032449"/>
          </a:xfrm>
        </p:spPr>
        <p:txBody>
          <a:bodyPr/>
          <a:lstStyle/>
          <a:p>
            <a:r>
              <a:rPr lang="en-US" altLang="zh-TW" dirty="0" smtClean="0"/>
              <a:t>UC </a:t>
            </a:r>
            <a:r>
              <a:rPr lang="en-US" altLang="zh-TW" dirty="0"/>
              <a:t>Berkeley and Stanford University around 2008</a:t>
            </a:r>
            <a:r>
              <a:rPr lang="en-US" altLang="zh-TW" dirty="0" smtClean="0"/>
              <a:t>.</a:t>
            </a:r>
            <a:endParaRPr lang="en-US" altLang="zh-TW" dirty="0"/>
          </a:p>
          <a:p>
            <a:r>
              <a:rPr lang="en-US" altLang="zh-TW" dirty="0"/>
              <a:t>The Open Networking Foundation was founded in 2011 to promote SDN and </a:t>
            </a:r>
            <a:r>
              <a:rPr lang="en-US" altLang="zh-TW" dirty="0" err="1"/>
              <a:t>OpenFlow</a:t>
            </a:r>
            <a:r>
              <a:rPr lang="en-US" altLang="zh-TW" dirty="0" smtClean="0"/>
              <a:t>.</a:t>
            </a:r>
          </a:p>
          <a:p>
            <a:endParaRPr lang="zh-TW" altLang="en-US" dirty="0"/>
          </a:p>
        </p:txBody>
      </p:sp>
      <p:sp>
        <p:nvSpPr>
          <p:cNvPr id="5" name="AutoShape 2" descr="onf-logo"/>
          <p:cNvSpPr>
            <a:spLocks noChangeAspect="1" noChangeArrowheads="1"/>
          </p:cNvSpPr>
          <p:nvPr/>
        </p:nvSpPr>
        <p:spPr bwMode="auto">
          <a:xfrm>
            <a:off x="155575" y="-465138"/>
            <a:ext cx="3333750" cy="981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8196" name="Picture 4" descr="onf-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5661248"/>
            <a:ext cx="3333750" cy="72008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dn-3layers"/>
          <p:cNvPicPr>
            <a:picLocks noChangeAspect="1" noChangeArrowheads="1"/>
          </p:cNvPicPr>
          <p:nvPr/>
        </p:nvPicPr>
        <p:blipFill rotWithShape="1">
          <a:blip r:embed="rId3">
            <a:extLst>
              <a:ext uri="{28A0092B-C50C-407E-A947-70E740481C1C}">
                <a14:useLocalDpi xmlns:a14="http://schemas.microsoft.com/office/drawing/2010/main" val="0"/>
              </a:ext>
            </a:extLst>
          </a:blip>
          <a:srcRect r="23082"/>
          <a:stretch/>
        </p:blipFill>
        <p:spPr bwMode="auto">
          <a:xfrm>
            <a:off x="5163296" y="1700808"/>
            <a:ext cx="3980434"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259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ONF </a:t>
            </a:r>
            <a:r>
              <a:rPr lang="zh-TW" altLang="en-US" dirty="0" smtClean="0"/>
              <a:t>夥伴 </a:t>
            </a:r>
            <a:r>
              <a:rPr lang="en-US" altLang="zh-TW" dirty="0" smtClean="0"/>
              <a:t>(1)</a:t>
            </a:r>
            <a:endParaRPr lang="zh-TW" altLang="en-US" dirty="0"/>
          </a:p>
        </p:txBody>
      </p:sp>
      <p:sp>
        <p:nvSpPr>
          <p:cNvPr id="3" name="投影片編號版面配置區 2"/>
          <p:cNvSpPr>
            <a:spLocks noGrp="1"/>
          </p:cNvSpPr>
          <p:nvPr>
            <p:ph type="sldNum" idx="12"/>
          </p:nvPr>
        </p:nvSpPr>
        <p:spPr/>
        <p:txBody>
          <a:bodyPr/>
          <a:lstStyle/>
          <a:p>
            <a:fld id="{CA177148-81C3-4D8F-B342-27D9101AEB96}" type="slidenum">
              <a:rPr lang="en-US" altLang="zh-TW" smtClean="0"/>
              <a:t>44</a:t>
            </a:fld>
            <a:endParaRPr lang="en-US" dirty="0"/>
          </a:p>
        </p:txBody>
      </p:sp>
      <p:pic>
        <p:nvPicPr>
          <p:cNvPr id="5" name="圖片 4" descr="Member Listing - Open Networking Foundation - Mozilla Firefox"/>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39552" y="1412776"/>
            <a:ext cx="3816424" cy="5218878"/>
          </a:xfrm>
          <a:prstGeom prst="rect">
            <a:avLst/>
          </a:prstGeom>
        </p:spPr>
      </p:pic>
      <p:pic>
        <p:nvPicPr>
          <p:cNvPr id="6" name="圖片 5" descr="Member Listing - Open Networking Foundation - Mozilla Firefox"/>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644008" y="1412776"/>
            <a:ext cx="3600400" cy="5186438"/>
          </a:xfrm>
          <a:prstGeom prst="rect">
            <a:avLst/>
          </a:prstGeom>
        </p:spPr>
      </p:pic>
    </p:spTree>
    <p:extLst>
      <p:ext uri="{BB962C8B-B14F-4D97-AF65-F5344CB8AC3E}">
        <p14:creationId xmlns:p14="http://schemas.microsoft.com/office/powerpoint/2010/main" val="17569307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ONF </a:t>
            </a:r>
            <a:r>
              <a:rPr lang="zh-TW" altLang="en-US" dirty="0"/>
              <a:t>夥伴 </a:t>
            </a:r>
            <a:r>
              <a:rPr lang="en-US" altLang="zh-TW" dirty="0" smtClean="0"/>
              <a:t>(2)</a:t>
            </a:r>
            <a:endParaRPr lang="zh-TW" altLang="en-US" dirty="0"/>
          </a:p>
        </p:txBody>
      </p:sp>
      <p:sp>
        <p:nvSpPr>
          <p:cNvPr id="3" name="投影片編號版面配置區 2"/>
          <p:cNvSpPr>
            <a:spLocks noGrp="1"/>
          </p:cNvSpPr>
          <p:nvPr>
            <p:ph type="sldNum" idx="12"/>
          </p:nvPr>
        </p:nvSpPr>
        <p:spPr/>
        <p:txBody>
          <a:bodyPr/>
          <a:lstStyle/>
          <a:p>
            <a:fld id="{CA177148-81C3-4D8F-B342-27D9101AEB96}" type="slidenum">
              <a:rPr lang="en-US" altLang="zh-TW" smtClean="0"/>
              <a:t>45</a:t>
            </a:fld>
            <a:endParaRPr lang="en-US" dirty="0"/>
          </a:p>
        </p:txBody>
      </p:sp>
      <p:pic>
        <p:nvPicPr>
          <p:cNvPr id="5" name="圖片 4" descr="Member Listing - Open Networking Foundation - Mozilla Firefox"/>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21477" y="1544080"/>
            <a:ext cx="4394539" cy="4117167"/>
          </a:xfrm>
          <a:prstGeom prst="rect">
            <a:avLst/>
          </a:prstGeom>
        </p:spPr>
      </p:pic>
      <p:pic>
        <p:nvPicPr>
          <p:cNvPr id="6" name="圖片 5" descr="Member Listing - Open Networking Foundation - Mozilla Firefox"/>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839036" y="3576442"/>
            <a:ext cx="4084654" cy="1534142"/>
          </a:xfrm>
          <a:prstGeom prst="rect">
            <a:avLst/>
          </a:prstGeom>
        </p:spPr>
      </p:pic>
      <p:pic>
        <p:nvPicPr>
          <p:cNvPr id="7" name="圖片 6" descr="Member Listing - Open Networking Foundation - Mozilla Firefox"/>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752341" y="1544081"/>
            <a:ext cx="4167111" cy="2053952"/>
          </a:xfrm>
          <a:prstGeom prst="rect">
            <a:avLst/>
          </a:prstGeom>
        </p:spPr>
      </p:pic>
    </p:spTree>
    <p:extLst>
      <p:ext uri="{BB962C8B-B14F-4D97-AF65-F5344CB8AC3E}">
        <p14:creationId xmlns:p14="http://schemas.microsoft.com/office/powerpoint/2010/main" val="37121624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SDN</a:t>
            </a:r>
            <a:r>
              <a:rPr lang="zh-TW" altLang="en-US" dirty="0"/>
              <a:t>成形掀起網通產業十年大洗牌</a:t>
            </a:r>
          </a:p>
        </p:txBody>
      </p:sp>
      <p:sp>
        <p:nvSpPr>
          <p:cNvPr id="3" name="投影片編號版面配置區 2"/>
          <p:cNvSpPr>
            <a:spLocks noGrp="1"/>
          </p:cNvSpPr>
          <p:nvPr>
            <p:ph type="sldNum" idx="12"/>
          </p:nvPr>
        </p:nvSpPr>
        <p:spPr/>
        <p:txBody>
          <a:bodyPr/>
          <a:lstStyle/>
          <a:p>
            <a:fld id="{4B93C39D-3051-4751-B503-5C75D135E252}" type="slidenum">
              <a:rPr lang="zh-TW" altLang="en-US" smtClean="0"/>
              <a:t>46</a:t>
            </a:fld>
            <a:endParaRPr lang="zh-TW" altLang="en-US" dirty="0"/>
          </a:p>
        </p:txBody>
      </p:sp>
      <p:sp>
        <p:nvSpPr>
          <p:cNvPr id="4" name="文字版面配置區 3"/>
          <p:cNvSpPr>
            <a:spLocks noGrp="1"/>
          </p:cNvSpPr>
          <p:nvPr>
            <p:ph type="body" idx="1"/>
          </p:nvPr>
        </p:nvSpPr>
        <p:spPr>
          <a:xfrm>
            <a:off x="468312" y="1340767"/>
            <a:ext cx="8256191" cy="4608513"/>
          </a:xfrm>
        </p:spPr>
        <p:txBody>
          <a:bodyPr/>
          <a:lstStyle/>
          <a:p>
            <a:r>
              <a:rPr lang="zh-TW" altLang="en-US" dirty="0" smtClean="0"/>
              <a:t>專訪</a:t>
            </a:r>
            <a:r>
              <a:rPr lang="en-US" altLang="zh-TW" dirty="0"/>
              <a:t>SDN</a:t>
            </a:r>
            <a:r>
              <a:rPr lang="zh-TW" altLang="en-US" dirty="0"/>
              <a:t>先行者</a:t>
            </a:r>
            <a:r>
              <a:rPr lang="en-US" altLang="zh-TW" dirty="0"/>
              <a:t>Pica8</a:t>
            </a:r>
            <a:r>
              <a:rPr lang="zh-TW" altLang="en-US" dirty="0"/>
              <a:t>執行長廖春毅：</a:t>
            </a:r>
            <a:r>
              <a:rPr lang="en-US" altLang="zh-TW" dirty="0"/>
              <a:t>SDN</a:t>
            </a:r>
            <a:r>
              <a:rPr lang="zh-TW" altLang="en-US" dirty="0"/>
              <a:t>成形掀起網通產業十年大洗牌</a:t>
            </a:r>
          </a:p>
          <a:p>
            <a:r>
              <a:rPr lang="zh-TW" altLang="en-US" dirty="0"/>
              <a:t>接下來</a:t>
            </a:r>
            <a:r>
              <a:rPr lang="en-US" altLang="zh-TW" dirty="0"/>
              <a:t>10</a:t>
            </a:r>
            <a:r>
              <a:rPr lang="zh-TW" altLang="en-US" dirty="0"/>
              <a:t>年，網通產業將遭遇重新洗</a:t>
            </a:r>
            <a:r>
              <a:rPr lang="zh-TW" altLang="en-US" dirty="0" smtClean="0"/>
              <a:t>牌</a:t>
            </a:r>
            <a:endParaRPr lang="en-US" altLang="zh-TW" dirty="0" smtClean="0"/>
          </a:p>
          <a:p>
            <a:r>
              <a:rPr lang="zh-TW" altLang="en-US" dirty="0"/>
              <a:t>發展</a:t>
            </a:r>
            <a:r>
              <a:rPr lang="en-US" altLang="zh-TW" dirty="0"/>
              <a:t>SDN</a:t>
            </a:r>
            <a:r>
              <a:rPr lang="zh-TW" altLang="en-US" dirty="0"/>
              <a:t>技術得建立整個</a:t>
            </a:r>
            <a:r>
              <a:rPr lang="en-US" altLang="zh-TW" dirty="0"/>
              <a:t>SDN</a:t>
            </a:r>
            <a:r>
              <a:rPr lang="zh-TW" altLang="en-US" dirty="0"/>
              <a:t>生態</a:t>
            </a:r>
            <a:r>
              <a:rPr lang="zh-TW" altLang="en-US" dirty="0" smtClean="0"/>
              <a:t>系統</a:t>
            </a:r>
            <a:endParaRPr lang="en-US" altLang="zh-TW" dirty="0" smtClean="0"/>
          </a:p>
          <a:p>
            <a:r>
              <a:rPr lang="en-US" altLang="zh-TW" dirty="0"/>
              <a:t>SDN</a:t>
            </a:r>
            <a:r>
              <a:rPr lang="zh-TW" altLang="en-US" dirty="0"/>
              <a:t>進入主流網通市場，得再花</a:t>
            </a:r>
            <a:r>
              <a:rPr lang="en-US" altLang="zh-TW" dirty="0"/>
              <a:t>3</a:t>
            </a:r>
            <a:r>
              <a:rPr lang="zh-TW" altLang="en-US" dirty="0"/>
              <a:t>至</a:t>
            </a:r>
            <a:r>
              <a:rPr lang="en-US" altLang="zh-TW" dirty="0"/>
              <a:t>4</a:t>
            </a:r>
            <a:r>
              <a:rPr lang="zh-TW" altLang="en-US" dirty="0"/>
              <a:t>年時間</a:t>
            </a:r>
          </a:p>
        </p:txBody>
      </p:sp>
      <p:sp>
        <p:nvSpPr>
          <p:cNvPr id="5" name="矩形 4"/>
          <p:cNvSpPr/>
          <p:nvPr/>
        </p:nvSpPr>
        <p:spPr>
          <a:xfrm>
            <a:off x="467544" y="6165304"/>
            <a:ext cx="3239990" cy="307777"/>
          </a:xfrm>
          <a:prstGeom prst="rect">
            <a:avLst/>
          </a:prstGeom>
        </p:spPr>
        <p:txBody>
          <a:bodyPr wrap="none">
            <a:spAutoFit/>
          </a:bodyPr>
          <a:lstStyle/>
          <a:p>
            <a:r>
              <a:rPr lang="en-US" altLang="zh-TW" dirty="0"/>
              <a:t>http://www.ithome.com.tw/news/92010</a:t>
            </a:r>
            <a:endParaRPr lang="zh-TW" altLang="en-US" dirty="0"/>
          </a:p>
        </p:txBody>
      </p:sp>
    </p:spTree>
    <p:extLst>
      <p:ext uri="{BB962C8B-B14F-4D97-AF65-F5344CB8AC3E}">
        <p14:creationId xmlns:p14="http://schemas.microsoft.com/office/powerpoint/2010/main" val="21904358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軟體定義網路</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47</a:t>
            </a:fld>
            <a:endParaRPr lang="zh-TW" altLang="en-US"/>
          </a:p>
        </p:txBody>
      </p:sp>
      <p:cxnSp>
        <p:nvCxnSpPr>
          <p:cNvPr id="5" name="直線接點 4"/>
          <p:cNvCxnSpPr/>
          <p:nvPr/>
        </p:nvCxnSpPr>
        <p:spPr>
          <a:xfrm flipV="1">
            <a:off x="783795" y="5206399"/>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flipV="1">
            <a:off x="1796745" y="5206399"/>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flipH="1" flipV="1">
            <a:off x="2445541" y="5206399"/>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flipH="1" flipV="1">
            <a:off x="2445541" y="5206399"/>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580" y="5301208"/>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7011" y="5301208"/>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3442" y="5301208"/>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9873" y="5301208"/>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線接點 12"/>
          <p:cNvCxnSpPr/>
          <p:nvPr/>
        </p:nvCxnSpPr>
        <p:spPr>
          <a:xfrm flipV="1">
            <a:off x="1247011" y="5206399"/>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795" y="573038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接點 14"/>
          <p:cNvCxnSpPr/>
          <p:nvPr/>
        </p:nvCxnSpPr>
        <p:spPr>
          <a:xfrm flipV="1">
            <a:off x="2173442" y="5301208"/>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0226" y="573038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直線接點 16"/>
          <p:cNvCxnSpPr/>
          <p:nvPr/>
        </p:nvCxnSpPr>
        <p:spPr>
          <a:xfrm flipH="1" flipV="1">
            <a:off x="2445541" y="5301208"/>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H="1" flipV="1">
            <a:off x="2445541" y="5206399"/>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6657" y="573038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088" y="573038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直線接點 20"/>
          <p:cNvCxnSpPr/>
          <p:nvPr/>
        </p:nvCxnSpPr>
        <p:spPr>
          <a:xfrm flipV="1">
            <a:off x="4923681" y="5166220"/>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5936631" y="5166220"/>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H="1" flipV="1">
            <a:off x="6585427" y="5166220"/>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flipH="1" flipV="1">
            <a:off x="6585427" y="5166220"/>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2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0466" y="526102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6897" y="526102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3328" y="5261029"/>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759" y="5261029"/>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直線接點 28"/>
          <p:cNvCxnSpPr/>
          <p:nvPr/>
        </p:nvCxnSpPr>
        <p:spPr>
          <a:xfrm flipV="1">
            <a:off x="5386897" y="5166220"/>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3681" y="569021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直線接點 30"/>
          <p:cNvCxnSpPr/>
          <p:nvPr/>
        </p:nvCxnSpPr>
        <p:spPr>
          <a:xfrm flipV="1">
            <a:off x="6313328" y="5261029"/>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0112" y="569021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直線接點 32"/>
          <p:cNvCxnSpPr/>
          <p:nvPr/>
        </p:nvCxnSpPr>
        <p:spPr>
          <a:xfrm flipH="1" flipV="1">
            <a:off x="6585427" y="5261029"/>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flipH="1" flipV="1">
            <a:off x="6585427" y="5166220"/>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6543" y="569021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2974" y="569021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直線接點 36"/>
          <p:cNvCxnSpPr/>
          <p:nvPr/>
        </p:nvCxnSpPr>
        <p:spPr>
          <a:xfrm flipV="1">
            <a:off x="800145" y="3442061"/>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flipV="1">
            <a:off x="1813095" y="3442061"/>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a:xfrm flipH="1" flipV="1">
            <a:off x="2461891" y="3442061"/>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flipH="1" flipV="1">
            <a:off x="2461891" y="3442061"/>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930" y="353687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3361" y="353687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9792" y="3536870"/>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6223" y="3536870"/>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直線接點 44"/>
          <p:cNvCxnSpPr/>
          <p:nvPr/>
        </p:nvCxnSpPr>
        <p:spPr>
          <a:xfrm flipV="1">
            <a:off x="1263361" y="3442061"/>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0145" y="3966051"/>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直線接點 46"/>
          <p:cNvCxnSpPr/>
          <p:nvPr/>
        </p:nvCxnSpPr>
        <p:spPr>
          <a:xfrm flipV="1">
            <a:off x="2189792" y="3536870"/>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6576" y="3966051"/>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直線接點 48"/>
          <p:cNvCxnSpPr/>
          <p:nvPr/>
        </p:nvCxnSpPr>
        <p:spPr>
          <a:xfrm flipH="1" flipV="1">
            <a:off x="2461891" y="3536870"/>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H="1" flipV="1">
            <a:off x="2461891" y="3442061"/>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3007" y="3966051"/>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9438" y="3966051"/>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53" name="直線接點 52"/>
          <p:cNvCxnSpPr/>
          <p:nvPr/>
        </p:nvCxnSpPr>
        <p:spPr>
          <a:xfrm flipV="1">
            <a:off x="4923681" y="3427546"/>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936631" y="3427546"/>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直線接點 54"/>
          <p:cNvCxnSpPr/>
          <p:nvPr/>
        </p:nvCxnSpPr>
        <p:spPr>
          <a:xfrm flipH="1" flipV="1">
            <a:off x="6585427" y="3427546"/>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a:xfrm flipH="1" flipV="1">
            <a:off x="6585427" y="3427546"/>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0466" y="352235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6897" y="352235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3328" y="352235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759" y="352235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直線接點 60"/>
          <p:cNvCxnSpPr/>
          <p:nvPr/>
        </p:nvCxnSpPr>
        <p:spPr>
          <a:xfrm flipV="1">
            <a:off x="5386897" y="3427546"/>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3681" y="395153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63" name="直線接點 62"/>
          <p:cNvCxnSpPr/>
          <p:nvPr/>
        </p:nvCxnSpPr>
        <p:spPr>
          <a:xfrm flipV="1">
            <a:off x="6313328" y="3522355"/>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0112" y="395153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65" name="直線接點 64"/>
          <p:cNvCxnSpPr/>
          <p:nvPr/>
        </p:nvCxnSpPr>
        <p:spPr>
          <a:xfrm flipH="1" flipV="1">
            <a:off x="6585427" y="3522355"/>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線接點 65"/>
          <p:cNvCxnSpPr/>
          <p:nvPr/>
        </p:nvCxnSpPr>
        <p:spPr>
          <a:xfrm flipH="1" flipV="1">
            <a:off x="6585427" y="3427546"/>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7"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6543" y="3951536"/>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2974" y="395153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69" name="直線接點 68"/>
          <p:cNvCxnSpPr/>
          <p:nvPr/>
        </p:nvCxnSpPr>
        <p:spPr>
          <a:xfrm flipV="1">
            <a:off x="789138" y="1685975"/>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直線接點 69"/>
          <p:cNvCxnSpPr/>
          <p:nvPr/>
        </p:nvCxnSpPr>
        <p:spPr>
          <a:xfrm flipV="1">
            <a:off x="1802088" y="1685975"/>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直線接點 70"/>
          <p:cNvCxnSpPr/>
          <p:nvPr/>
        </p:nvCxnSpPr>
        <p:spPr>
          <a:xfrm flipH="1" flipV="1">
            <a:off x="2450884" y="1685975"/>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直線接點 71"/>
          <p:cNvCxnSpPr/>
          <p:nvPr/>
        </p:nvCxnSpPr>
        <p:spPr>
          <a:xfrm flipH="1" flipV="1">
            <a:off x="2450884" y="1685975"/>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923" y="1780784"/>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2354" y="1780784"/>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8785" y="1780784"/>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05216" y="1780784"/>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直線接點 76"/>
          <p:cNvCxnSpPr/>
          <p:nvPr/>
        </p:nvCxnSpPr>
        <p:spPr>
          <a:xfrm flipV="1">
            <a:off x="1252354" y="1685975"/>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8"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138" y="220996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直線接點 78"/>
          <p:cNvCxnSpPr/>
          <p:nvPr/>
        </p:nvCxnSpPr>
        <p:spPr>
          <a:xfrm flipV="1">
            <a:off x="2178785" y="1780784"/>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569" y="220996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直線接點 80"/>
          <p:cNvCxnSpPr/>
          <p:nvPr/>
        </p:nvCxnSpPr>
        <p:spPr>
          <a:xfrm flipH="1" flipV="1">
            <a:off x="2450884" y="1780784"/>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a:xfrm flipH="1" flipV="1">
            <a:off x="2450884" y="1685975"/>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3"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2000" y="220996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8431" y="220996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85" name="直線接點 84"/>
          <p:cNvCxnSpPr/>
          <p:nvPr/>
        </p:nvCxnSpPr>
        <p:spPr>
          <a:xfrm flipV="1">
            <a:off x="4970732" y="1591166"/>
            <a:ext cx="166174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直線接點 85"/>
          <p:cNvCxnSpPr/>
          <p:nvPr/>
        </p:nvCxnSpPr>
        <p:spPr>
          <a:xfrm flipV="1">
            <a:off x="5983682" y="1591166"/>
            <a:ext cx="648796"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直線接點 86"/>
          <p:cNvCxnSpPr/>
          <p:nvPr/>
        </p:nvCxnSpPr>
        <p:spPr>
          <a:xfrm flipH="1" flipV="1">
            <a:off x="6632478" y="1591166"/>
            <a:ext cx="287308" cy="6708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直線接點 87"/>
          <p:cNvCxnSpPr/>
          <p:nvPr/>
        </p:nvCxnSpPr>
        <p:spPr>
          <a:xfrm flipH="1" flipV="1">
            <a:off x="6632478" y="1591166"/>
            <a:ext cx="1117547" cy="558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7517" y="168597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3948" y="168597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0379" y="1685975"/>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6810" y="1685975"/>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93" name="直線接點 92"/>
          <p:cNvCxnSpPr/>
          <p:nvPr/>
        </p:nvCxnSpPr>
        <p:spPr>
          <a:xfrm flipV="1">
            <a:off x="5433948" y="1591166"/>
            <a:ext cx="1198530"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4"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0732" y="211515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95" name="直線接點 94"/>
          <p:cNvCxnSpPr/>
          <p:nvPr/>
        </p:nvCxnSpPr>
        <p:spPr>
          <a:xfrm flipV="1">
            <a:off x="6360379" y="1685975"/>
            <a:ext cx="272099"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97163" y="211515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97" name="直線接點 96"/>
          <p:cNvCxnSpPr/>
          <p:nvPr/>
        </p:nvCxnSpPr>
        <p:spPr>
          <a:xfrm flipH="1" flipV="1">
            <a:off x="6632478" y="1685975"/>
            <a:ext cx="654332" cy="9264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直線接點 97"/>
          <p:cNvCxnSpPr/>
          <p:nvPr/>
        </p:nvCxnSpPr>
        <p:spPr>
          <a:xfrm flipH="1" flipV="1">
            <a:off x="6632478" y="1591166"/>
            <a:ext cx="1580763" cy="9872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9"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594" y="2115156"/>
            <a:ext cx="926431" cy="926431"/>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D:\DropboxNew\Dropbox\MyDOC\【2-額外】\【設計素材庫】\ICONs\computer_2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025" y="2115156"/>
            <a:ext cx="926431" cy="926431"/>
          </a:xfrm>
          <a:prstGeom prst="rect">
            <a:avLst/>
          </a:prstGeom>
          <a:noFill/>
          <a:extLst>
            <a:ext uri="{909E8E84-426E-40DD-AFC4-6F175D3DCCD1}">
              <a14:hiddenFill xmlns:a14="http://schemas.microsoft.com/office/drawing/2010/main">
                <a:solidFill>
                  <a:srgbClr val="FFFFFF"/>
                </a:solidFill>
              </a14:hiddenFill>
            </a:ext>
          </a:extLst>
        </p:spPr>
      </p:pic>
      <p:cxnSp>
        <p:nvCxnSpPr>
          <p:cNvPr id="101" name="直線接點 100"/>
          <p:cNvCxnSpPr/>
          <p:nvPr/>
        </p:nvCxnSpPr>
        <p:spPr>
          <a:xfrm>
            <a:off x="2653007" y="1685975"/>
            <a:ext cx="2045942" cy="146869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2" name="直線接點 101"/>
          <p:cNvCxnSpPr/>
          <p:nvPr/>
        </p:nvCxnSpPr>
        <p:spPr>
          <a:xfrm flipV="1">
            <a:off x="4698949" y="1591166"/>
            <a:ext cx="1933529" cy="156350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3" name="直線接點 102"/>
          <p:cNvCxnSpPr/>
          <p:nvPr/>
        </p:nvCxnSpPr>
        <p:spPr>
          <a:xfrm flipV="1">
            <a:off x="2732849" y="3154674"/>
            <a:ext cx="1966100" cy="272872"/>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4" name="直線接點 103"/>
          <p:cNvCxnSpPr/>
          <p:nvPr/>
        </p:nvCxnSpPr>
        <p:spPr>
          <a:xfrm>
            <a:off x="4730220" y="3155131"/>
            <a:ext cx="1577860" cy="21264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5" name="直線接點 104"/>
          <p:cNvCxnSpPr/>
          <p:nvPr/>
        </p:nvCxnSpPr>
        <p:spPr>
          <a:xfrm>
            <a:off x="4698491" y="3186798"/>
            <a:ext cx="1750886" cy="182637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flipV="1">
            <a:off x="2589195" y="3186798"/>
            <a:ext cx="2121566" cy="182637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pic>
        <p:nvPicPr>
          <p:cNvPr id="107"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9706" y="1303779"/>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112" y="1398588"/>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2655" y="3140159"/>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9119" y="3154674"/>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2769" y="4919012"/>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3" descr="D:\DropboxNew\Dropbox\MyDOC\【2-額外】\【設計素材庫】\ICONs\switc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2655" y="4878833"/>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3" descr="D:\DropboxNew\Dropbox\MyDOC\【2-額外】\【設計素材庫】\ICONs\switch.png"/>
          <p:cNvPicPr>
            <a:picLocks noChangeAspect="1" noChangeArrowheads="1"/>
          </p:cNvPicPr>
          <p:nvPr/>
        </p:nvPicPr>
        <p:blipFill>
          <a:blip r:embed="rId4" cstate="print">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rcRect/>
          <a:stretch>
            <a:fillRect/>
          </a:stretch>
        </p:blipFill>
        <p:spPr bwMode="auto">
          <a:xfrm>
            <a:off x="4026302" y="2921091"/>
            <a:ext cx="1345295" cy="8933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14" name="直線單箭頭接點 113"/>
          <p:cNvCxnSpPr/>
          <p:nvPr/>
        </p:nvCxnSpPr>
        <p:spPr>
          <a:xfrm flipV="1">
            <a:off x="4698949" y="1398588"/>
            <a:ext cx="0" cy="1756086"/>
          </a:xfrm>
          <a:prstGeom prst="straightConnector1">
            <a:avLst/>
          </a:prstGeom>
          <a:ln w="76200">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123" name="群組 122"/>
          <p:cNvGrpSpPr/>
          <p:nvPr/>
        </p:nvGrpSpPr>
        <p:grpSpPr>
          <a:xfrm>
            <a:off x="2010771" y="1298196"/>
            <a:ext cx="5052481" cy="4190008"/>
            <a:chOff x="2010771" y="1298196"/>
            <a:chExt cx="5052481" cy="4190008"/>
          </a:xfrm>
        </p:grpSpPr>
        <p:grpSp>
          <p:nvGrpSpPr>
            <p:cNvPr id="121" name="群組 120"/>
            <p:cNvGrpSpPr/>
            <p:nvPr/>
          </p:nvGrpSpPr>
          <p:grpSpPr>
            <a:xfrm>
              <a:off x="2010771" y="1298196"/>
              <a:ext cx="5052481" cy="4190008"/>
              <a:chOff x="2010771" y="1298196"/>
              <a:chExt cx="5052481" cy="4190008"/>
            </a:xfrm>
          </p:grpSpPr>
          <p:pic>
            <p:nvPicPr>
              <p:cNvPr id="115" name="Picture 3" descr="D:\DropboxNew\Dropbox\MyDOC\【2-額外】\【設計素材庫】\ICONs\switch.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97708" y="1298196"/>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3" descr="D:\DropboxNew\Dropbox\MyDOC\【2-額外】\【設計素材庫】\ICONs\switch.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16114" y="1393005"/>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3" descr="D:\DropboxNew\Dropbox\MyDOC\【2-額外】\【設計素材庫】\ICONs\switch.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50657" y="3134576"/>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3" descr="D:\DropboxNew\Dropbox\MyDOC\【2-額外】\【設計素材庫】\ICONs\switch.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27121" y="3149091"/>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3" descr="D:\DropboxNew\Dropbox\MyDOC\【2-額外】\【設計素材庫】\ICONs\switch.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10771" y="4913429"/>
                <a:ext cx="865544" cy="574775"/>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3" descr="D:\DropboxNew\Dropbox\MyDOC\【2-額外】\【設計素材庫】\ICONs\switch.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50657" y="4873250"/>
                <a:ext cx="865544" cy="574775"/>
              </a:xfrm>
              <a:prstGeom prst="rect">
                <a:avLst/>
              </a:prstGeom>
              <a:noFill/>
              <a:extLst>
                <a:ext uri="{909E8E84-426E-40DD-AFC4-6F175D3DCCD1}">
                  <a14:hiddenFill xmlns:a14="http://schemas.microsoft.com/office/drawing/2010/main">
                    <a:solidFill>
                      <a:srgbClr val="FFFFFF"/>
                    </a:solidFill>
                  </a14:hiddenFill>
                </a:ext>
              </a:extLst>
            </p:spPr>
          </p:pic>
        </p:grpSp>
        <p:pic>
          <p:nvPicPr>
            <p:cNvPr id="122" name="Picture 3" descr="D:\DropboxNew\Dropbox\MyDOC\【2-額外】\【設計素材庫】\ICONs\switch.png"/>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rcRect/>
            <a:stretch>
              <a:fillRect/>
            </a:stretch>
          </p:blipFill>
          <p:spPr bwMode="auto">
            <a:xfrm>
              <a:off x="4025843" y="2906364"/>
              <a:ext cx="1345295" cy="8933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26" name="群組 125"/>
          <p:cNvGrpSpPr/>
          <p:nvPr/>
        </p:nvGrpSpPr>
        <p:grpSpPr>
          <a:xfrm>
            <a:off x="4064397" y="698736"/>
            <a:ext cx="2770644" cy="1460921"/>
            <a:chOff x="4064397" y="698736"/>
            <a:chExt cx="2770644" cy="1460921"/>
          </a:xfrm>
        </p:grpSpPr>
        <p:pic>
          <p:nvPicPr>
            <p:cNvPr id="124" name="Picture 2" descr="D:\DropboxNew\Dropbox\MyDOC\【2-額外】\【設計素材庫】\ICONs\Home-Server-ico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4397" y="724679"/>
              <a:ext cx="1434978" cy="1434978"/>
            </a:xfrm>
            <a:prstGeom prst="rect">
              <a:avLst/>
            </a:prstGeom>
            <a:noFill/>
            <a:extLst>
              <a:ext uri="{909E8E84-426E-40DD-AFC4-6F175D3DCCD1}">
                <a14:hiddenFill xmlns:a14="http://schemas.microsoft.com/office/drawing/2010/main">
                  <a:solidFill>
                    <a:srgbClr val="FFFFFF"/>
                  </a:solidFill>
                </a14:hiddenFill>
              </a:ext>
            </a:extLst>
          </p:spPr>
        </p:pic>
        <p:sp>
          <p:nvSpPr>
            <p:cNvPr id="125" name="圓角矩形 124"/>
            <p:cNvSpPr/>
            <p:nvPr/>
          </p:nvSpPr>
          <p:spPr>
            <a:xfrm>
              <a:off x="5341675" y="698736"/>
              <a:ext cx="1493366" cy="384080"/>
            </a:xfrm>
            <a:prstGeom prst="roundRect">
              <a:avLst>
                <a:gd name="adj" fmla="val 8604"/>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Controller</a:t>
              </a:r>
              <a:endParaRPr lang="zh-TW" altLang="en-US" dirty="0"/>
            </a:p>
          </p:txBody>
        </p:sp>
      </p:grpSp>
      <p:grpSp>
        <p:nvGrpSpPr>
          <p:cNvPr id="127" name="群組 126"/>
          <p:cNvGrpSpPr/>
          <p:nvPr/>
        </p:nvGrpSpPr>
        <p:grpSpPr>
          <a:xfrm>
            <a:off x="1295064" y="1311449"/>
            <a:ext cx="6489770" cy="3995174"/>
            <a:chOff x="1146369" y="1351952"/>
            <a:chExt cx="6489770" cy="3995174"/>
          </a:xfrm>
        </p:grpSpPr>
        <p:pic>
          <p:nvPicPr>
            <p:cNvPr id="4099" name="Picture 3" descr="D:\DropboxNew\Dropbox\MyDOC\【2-額外】\【設計素材庫】\ICONs\openfl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8149" y="4868698"/>
              <a:ext cx="2262684" cy="478428"/>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3" descr="D:\DropboxNew\Dropbox\MyDOC\【2-額外】\【設計素材庫】\ICONs\openfl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3455" y="4868698"/>
              <a:ext cx="2262684" cy="478428"/>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3" descr="D:\DropboxNew\Dropbox\MyDOC\【2-額外】\【設計素材庫】\ICONs\openfl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2558" y="3134576"/>
              <a:ext cx="2262684" cy="478428"/>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3" descr="D:\DropboxNew\Dropbox\MyDOC\【2-額外】\【設計素材庫】\ICONs\openfl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7864" y="3134576"/>
              <a:ext cx="2262684" cy="478428"/>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3" descr="D:\DropboxNew\Dropbox\MyDOC\【2-額外】\【設計素材庫】\ICONs\openfl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6369" y="1351952"/>
              <a:ext cx="2262684" cy="478428"/>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3" descr="D:\DropboxNew\Dropbox\MyDOC\【2-額外】\【設計素材庫】\ICONs\openfl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1675" y="1351952"/>
              <a:ext cx="2262684" cy="4784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030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fade">
                                      <p:cBhvr>
                                        <p:cTn id="12" dur="500"/>
                                        <p:tgtEl>
                                          <p:spTgt spid="1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7"/>
                                        </p:tgtEl>
                                        <p:attrNameLst>
                                          <p:attrName>style.visibility</p:attrName>
                                        </p:attrNameLst>
                                      </p:cBhvr>
                                      <p:to>
                                        <p:strVal val="visible"/>
                                      </p:to>
                                    </p:set>
                                    <p:animEffect transition="in" filter="fade">
                                      <p:cBhvr>
                                        <p:cTn id="17"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OpenFlow </a:t>
            </a:r>
            <a:r>
              <a:rPr lang="zh-TW" altLang="en-US" dirty="0" smtClean="0"/>
              <a:t>連線</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48</a:t>
            </a:fld>
            <a:endParaRPr lang="zh-TW" altLang="en-US"/>
          </a:p>
        </p:txBody>
      </p:sp>
      <p:pic>
        <p:nvPicPr>
          <p:cNvPr id="3074" name="Picture 2" descr="http://optlab1.twaren.net/sc13demo/images/ov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412776"/>
            <a:ext cx="6853436" cy="514007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1907704" y="1412776"/>
            <a:ext cx="2304256"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Picture 2" descr="D:\DropboxNew\Dropbox\MyDOC\【2-額外】\【設計素材庫】\ICONs\Home-Server-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006" y="1700808"/>
            <a:ext cx="1934344" cy="1934344"/>
          </a:xfrm>
          <a:prstGeom prst="rect">
            <a:avLst/>
          </a:prstGeom>
          <a:noFill/>
          <a:extLst>
            <a:ext uri="{909E8E84-426E-40DD-AFC4-6F175D3DCCD1}">
              <a14:hiddenFill xmlns:a14="http://schemas.microsoft.com/office/drawing/2010/main">
                <a:solidFill>
                  <a:srgbClr val="FFFFFF"/>
                </a:solidFill>
              </a14:hiddenFill>
            </a:ext>
          </a:extLst>
        </p:spPr>
      </p:pic>
      <p:sp>
        <p:nvSpPr>
          <p:cNvPr id="6" name="圓角矩形 5"/>
          <p:cNvSpPr/>
          <p:nvPr/>
        </p:nvSpPr>
        <p:spPr>
          <a:xfrm>
            <a:off x="1331640" y="1988840"/>
            <a:ext cx="1493366" cy="1152128"/>
          </a:xfrm>
          <a:prstGeom prst="roundRect">
            <a:avLst>
              <a:gd name="adj" fmla="val 8604"/>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Controller</a:t>
            </a:r>
            <a:endParaRPr lang="zh-TW" altLang="en-US" dirty="0"/>
          </a:p>
        </p:txBody>
      </p:sp>
    </p:spTree>
    <p:extLst>
      <p:ext uri="{BB962C8B-B14F-4D97-AF65-F5344CB8AC3E}">
        <p14:creationId xmlns:p14="http://schemas.microsoft.com/office/powerpoint/2010/main" val="35509434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Super Computing 2013</a:t>
            </a:r>
            <a:endParaRPr lang="zh-TW" altLang="en-US"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49</a:t>
            </a:fld>
            <a:endParaRPr lang="zh-TW" altLang="en-US"/>
          </a:p>
        </p:txBody>
      </p:sp>
      <p:sp>
        <p:nvSpPr>
          <p:cNvPr id="4" name="內容版面配置區 3"/>
          <p:cNvSpPr>
            <a:spLocks noGrp="1"/>
          </p:cNvSpPr>
          <p:nvPr>
            <p:ph sz="quarter" idx="4294967295"/>
          </p:nvPr>
        </p:nvSpPr>
        <p:spPr>
          <a:xfrm>
            <a:off x="468312" y="1340768"/>
            <a:ext cx="8136135" cy="614110"/>
          </a:xfrm>
          <a:prstGeom prst="rect">
            <a:avLst/>
          </a:prstGeom>
        </p:spPr>
        <p:txBody>
          <a:bodyPr>
            <a:normAutofit/>
          </a:bodyPr>
          <a:lstStyle/>
          <a:p>
            <a:r>
              <a:rPr lang="en-US" altLang="zh-TW" dirty="0" smtClean="0"/>
              <a:t>2013-11-17~2013-11-22 in Salt Lake City</a:t>
            </a:r>
            <a:endParaRPr lang="zh-TW" altLang="en-US" dirty="0"/>
          </a:p>
        </p:txBody>
      </p:sp>
      <p:pic>
        <p:nvPicPr>
          <p:cNvPr id="2050" name="Picture 2" descr="http://optlab1.twaren.net/sc13demo/images/OpenFlowORGs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790818"/>
            <a:ext cx="6336704" cy="4752528"/>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a:off x="3148338" y="1800989"/>
            <a:ext cx="1620957" cy="307777"/>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a:solidFill>
              <a:schemeClr val="accent1">
                <a:lumMod val="60000"/>
                <a:lumOff val="40000"/>
              </a:schemeClr>
            </a:solidFill>
          </a:ln>
          <a:effectLst>
            <a:outerShdw blurRad="50800" dist="38100" dir="5400000" algn="t" rotWithShape="0">
              <a:prstClr val="black">
                <a:alpha val="40000"/>
              </a:prstClr>
            </a:outerShdw>
          </a:effectLst>
        </p:spPr>
        <p:txBody>
          <a:bodyPr wrap="non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a:t>國立台灣科技大學</a:t>
            </a:r>
          </a:p>
        </p:txBody>
      </p:sp>
      <p:sp>
        <p:nvSpPr>
          <p:cNvPr id="7" name="文字方塊 6"/>
          <p:cNvSpPr txBox="1"/>
          <p:nvPr/>
        </p:nvSpPr>
        <p:spPr>
          <a:xfrm>
            <a:off x="1464522" y="1877933"/>
            <a:ext cx="902811" cy="52322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a:solidFill>
              <a:schemeClr val="accent1">
                <a:lumMod val="60000"/>
                <a:lumOff val="40000"/>
              </a:schemeClr>
            </a:solidFill>
          </a:ln>
          <a:effectLst>
            <a:outerShdw blurRad="50800" dist="38100" dir="5400000" algn="t" rotWithShape="0">
              <a:prstClr val="black">
                <a:alpha val="40000"/>
              </a:prstClr>
            </a:outerShdw>
          </a:effectLst>
        </p:spPr>
        <p:txBody>
          <a:bodyPr wrap="non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a:t>中華電信</a:t>
            </a:r>
            <a:endParaRPr lang="en-US" altLang="zh-TW" dirty="0"/>
          </a:p>
          <a:p>
            <a:r>
              <a:rPr lang="zh-TW" altLang="en-US" dirty="0"/>
              <a:t>研究院</a:t>
            </a:r>
          </a:p>
        </p:txBody>
      </p:sp>
      <p:sp>
        <p:nvSpPr>
          <p:cNvPr id="8" name="文字方塊 7"/>
          <p:cNvSpPr txBox="1"/>
          <p:nvPr/>
        </p:nvSpPr>
        <p:spPr>
          <a:xfrm>
            <a:off x="954109" y="2698465"/>
            <a:ext cx="902811" cy="52322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a:solidFill>
              <a:schemeClr val="accent1">
                <a:lumMod val="60000"/>
                <a:lumOff val="40000"/>
              </a:schemeClr>
            </a:solidFill>
          </a:ln>
          <a:effectLst>
            <a:outerShdw blurRad="50800" dist="38100" dir="5400000" algn="t" rotWithShape="0">
              <a:prstClr val="black">
                <a:alpha val="40000"/>
              </a:prstClr>
            </a:outerShdw>
          </a:effectLst>
        </p:spPr>
        <p:txBody>
          <a:bodyPr wrap="non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a:t>國立</a:t>
            </a:r>
            <a:endParaRPr lang="en-US" altLang="zh-TW" dirty="0"/>
          </a:p>
          <a:p>
            <a:r>
              <a:rPr lang="zh-TW" altLang="en-US" dirty="0"/>
              <a:t>中央大學</a:t>
            </a:r>
          </a:p>
        </p:txBody>
      </p:sp>
      <p:sp>
        <p:nvSpPr>
          <p:cNvPr id="9" name="文字方塊 8"/>
          <p:cNvSpPr txBox="1"/>
          <p:nvPr/>
        </p:nvSpPr>
        <p:spPr>
          <a:xfrm>
            <a:off x="714152" y="3778587"/>
            <a:ext cx="902811" cy="52322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a:solidFill>
              <a:schemeClr val="accent1">
                <a:lumMod val="60000"/>
                <a:lumOff val="40000"/>
              </a:schemeClr>
            </a:solidFill>
          </a:ln>
          <a:effectLst>
            <a:outerShdw blurRad="50800" dist="38100" dir="5400000" algn="t" rotWithShape="0">
              <a:prstClr val="black">
                <a:alpha val="40000"/>
              </a:prstClr>
            </a:outerShdw>
          </a:effectLst>
        </p:spPr>
        <p:txBody>
          <a:bodyPr wrap="non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a:t>國立</a:t>
            </a:r>
            <a:endParaRPr lang="en-US" altLang="zh-TW" dirty="0"/>
          </a:p>
          <a:p>
            <a:r>
              <a:rPr lang="zh-TW" altLang="en-US" dirty="0"/>
              <a:t>交通大學</a:t>
            </a:r>
          </a:p>
        </p:txBody>
      </p:sp>
      <p:sp>
        <p:nvSpPr>
          <p:cNvPr id="10" name="文字方塊 9"/>
          <p:cNvSpPr txBox="1"/>
          <p:nvPr/>
        </p:nvSpPr>
        <p:spPr>
          <a:xfrm>
            <a:off x="880234" y="5146739"/>
            <a:ext cx="902811" cy="52322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a:solidFill>
              <a:schemeClr val="accent1">
                <a:lumMod val="60000"/>
                <a:lumOff val="40000"/>
              </a:schemeClr>
            </a:solidFill>
          </a:ln>
          <a:effectLst>
            <a:outerShdw blurRad="50800" dist="38100" dir="5400000" algn="t" rotWithShape="0">
              <a:prstClr val="black">
                <a:alpha val="40000"/>
              </a:prstClr>
            </a:outerShdw>
          </a:effectLst>
        </p:spPr>
        <p:txBody>
          <a:bodyPr wrap="non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a:t>國立</a:t>
            </a:r>
            <a:endParaRPr lang="en-US" altLang="zh-TW" dirty="0"/>
          </a:p>
          <a:p>
            <a:r>
              <a:rPr lang="zh-TW" altLang="en-US" dirty="0"/>
              <a:t>成功大學</a:t>
            </a:r>
          </a:p>
        </p:txBody>
      </p:sp>
      <p:sp>
        <p:nvSpPr>
          <p:cNvPr id="12" name="文字方塊 11"/>
          <p:cNvSpPr txBox="1"/>
          <p:nvPr/>
        </p:nvSpPr>
        <p:spPr>
          <a:xfrm>
            <a:off x="7452320" y="2394361"/>
            <a:ext cx="1296144" cy="523220"/>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solidFill>
              <a:srgbClr val="FFC000"/>
            </a:solidFill>
          </a:ln>
          <a:effectLst>
            <a:outerShdw blurRad="50800" dist="38100" dir="5400000" algn="t" rotWithShape="0">
              <a:prstClr val="black">
                <a:alpha val="40000"/>
              </a:prstClr>
            </a:outerShdw>
          </a:effectLst>
        </p:spPr>
        <p:txBody>
          <a:bodyPr wrap="squar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a:t>荷蘭 </a:t>
            </a:r>
            <a:endParaRPr lang="en-US" altLang="zh-TW" dirty="0" smtClean="0"/>
          </a:p>
          <a:p>
            <a:r>
              <a:rPr lang="en-US" altLang="zh-TW" dirty="0" err="1" smtClean="0"/>
              <a:t>SurfNet</a:t>
            </a:r>
            <a:endParaRPr lang="zh-TW" altLang="en-US" dirty="0"/>
          </a:p>
        </p:txBody>
      </p:sp>
      <p:sp>
        <p:nvSpPr>
          <p:cNvPr id="13" name="文字方塊 12"/>
          <p:cNvSpPr txBox="1"/>
          <p:nvPr/>
        </p:nvSpPr>
        <p:spPr>
          <a:xfrm>
            <a:off x="6374975" y="3766640"/>
            <a:ext cx="902811" cy="52322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a:solidFill>
              <a:schemeClr val="accent1">
                <a:lumMod val="60000"/>
                <a:lumOff val="40000"/>
              </a:schemeClr>
            </a:solidFill>
          </a:ln>
          <a:effectLst>
            <a:outerShdw blurRad="50800" dist="38100" dir="5400000" algn="t" rotWithShape="0">
              <a:prstClr val="black">
                <a:alpha val="40000"/>
              </a:prstClr>
            </a:outerShdw>
          </a:effectLst>
        </p:spPr>
        <p:txBody>
          <a:bodyPr wrap="none" rtlCol="0" anchor="ctr">
            <a:spAutoFit/>
          </a:bodyPr>
          <a:lstStyle/>
          <a:p>
            <a:pPr algn="ctr"/>
            <a:r>
              <a:rPr lang="zh-TW" altLang="en-US" dirty="0" smtClean="0">
                <a:latin typeface="微軟正黑體" panose="020B0604030504040204" pitchFamily="34" charset="-120"/>
                <a:ea typeface="微軟正黑體" panose="020B0604030504040204" pitchFamily="34" charset="-120"/>
              </a:rPr>
              <a:t>國立</a:t>
            </a:r>
            <a:endParaRPr lang="en-US" altLang="zh-TW" dirty="0" smtClean="0">
              <a:latin typeface="微軟正黑體" panose="020B0604030504040204" pitchFamily="34" charset="-120"/>
              <a:ea typeface="微軟正黑體" panose="020B0604030504040204" pitchFamily="34" charset="-120"/>
            </a:endParaRPr>
          </a:p>
          <a:p>
            <a:pPr algn="ctr"/>
            <a:r>
              <a:rPr lang="zh-TW" altLang="en-US" dirty="0" smtClean="0">
                <a:latin typeface="微軟正黑體" panose="020B0604030504040204" pitchFamily="34" charset="-120"/>
                <a:ea typeface="微軟正黑體" panose="020B0604030504040204" pitchFamily="34" charset="-120"/>
              </a:rPr>
              <a:t>宜蘭大學</a:t>
            </a:r>
            <a:endParaRPr lang="zh-TW" altLang="en-US" dirty="0">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7164288" y="5137409"/>
            <a:ext cx="1008112" cy="523220"/>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solidFill>
              <a:srgbClr val="FFC000"/>
            </a:solidFill>
          </a:ln>
          <a:effectLst>
            <a:outerShdw blurRad="50800" dist="38100" dir="5400000" algn="t" rotWithShape="0">
              <a:prstClr val="black">
                <a:alpha val="40000"/>
              </a:prstClr>
            </a:outerShdw>
          </a:effectLst>
        </p:spPr>
        <p:txBody>
          <a:bodyPr wrap="square" rtlCol="0" anchor="ctr">
            <a:spAutoFit/>
          </a:bodyPr>
          <a:lstStyle>
            <a:defPPr>
              <a:defRPr lang="zh-TW"/>
            </a:defPPr>
            <a:lvl1pPr algn="ctr">
              <a:defRPr>
                <a:latin typeface="微軟正黑體" panose="020B0604030504040204" pitchFamily="34" charset="-120"/>
                <a:ea typeface="微軟正黑體" panose="020B0604030504040204" pitchFamily="34" charset="-120"/>
              </a:defRPr>
            </a:lvl1pPr>
          </a:lstStyle>
          <a:p>
            <a:r>
              <a:rPr lang="zh-TW" altLang="en-US" dirty="0" smtClean="0"/>
              <a:t>日本</a:t>
            </a:r>
            <a:endParaRPr lang="en-US" altLang="zh-TW" dirty="0" smtClean="0"/>
          </a:p>
          <a:p>
            <a:r>
              <a:rPr lang="zh-TW" altLang="en-US" dirty="0" smtClean="0"/>
              <a:t> </a:t>
            </a:r>
            <a:r>
              <a:rPr lang="en-US" altLang="zh-TW" dirty="0"/>
              <a:t>JGN-X</a:t>
            </a:r>
            <a:endParaRPr lang="zh-TW" altLang="en-US" dirty="0"/>
          </a:p>
        </p:txBody>
      </p:sp>
      <p:sp>
        <p:nvSpPr>
          <p:cNvPr id="6" name="矩形 5"/>
          <p:cNvSpPr/>
          <p:nvPr/>
        </p:nvSpPr>
        <p:spPr>
          <a:xfrm>
            <a:off x="6012160" y="1954878"/>
            <a:ext cx="1440160" cy="377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6029087" y="1847155"/>
            <a:ext cx="1418094" cy="307777"/>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solidFill>
              <a:srgbClr val="FFC000"/>
            </a:solidFill>
          </a:ln>
          <a:effectLst>
            <a:outerShdw blurRad="50800" dist="38100" dir="5400000" algn="t" rotWithShape="0">
              <a:prstClr val="black">
                <a:alpha val="40000"/>
              </a:prstClr>
            </a:outerShdw>
          </a:effectLst>
        </p:spPr>
        <p:txBody>
          <a:bodyPr wrap="square" rtlCol="0" anchor="ctr">
            <a:spAutoFit/>
          </a:bodyPr>
          <a:lstStyle/>
          <a:p>
            <a:pPr algn="ctr"/>
            <a:r>
              <a:rPr lang="en-US" altLang="zh-TW" dirty="0" smtClean="0">
                <a:latin typeface="微軟正黑體" panose="020B0604030504040204" pitchFamily="34" charset="-120"/>
                <a:ea typeface="微軟正黑體" panose="020B0604030504040204" pitchFamily="34" charset="-120"/>
              </a:rPr>
              <a:t>GENI</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8623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2" grpId="0" animBg="1"/>
      <p:bldP spid="13" grpId="0" animBg="1"/>
      <p:bldP spid="14"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國家高速網路與計算中心</a:t>
            </a:r>
            <a:endParaRPr lang="zh-TW" altLang="en-US" dirty="0"/>
          </a:p>
        </p:txBody>
      </p:sp>
      <p:sp>
        <p:nvSpPr>
          <p:cNvPr id="3" name="內容版面配置區 2"/>
          <p:cNvSpPr>
            <a:spLocks noGrp="1"/>
          </p:cNvSpPr>
          <p:nvPr>
            <p:ph type="body" idx="1"/>
          </p:nvPr>
        </p:nvSpPr>
        <p:spPr>
          <a:xfrm>
            <a:off x="468312" y="1340767"/>
            <a:ext cx="8256191" cy="1368153"/>
          </a:xfrm>
        </p:spPr>
        <p:txBody>
          <a:bodyPr>
            <a:normAutofit/>
          </a:bodyPr>
          <a:lstStyle/>
          <a:p>
            <a:pPr marL="165100" indent="0">
              <a:buNone/>
            </a:pPr>
            <a:r>
              <a:rPr lang="zh-TW" altLang="en-US" dirty="0" smtClean="0"/>
              <a:t>目前有新竹總部（位於新竹科學工業園區）、台中分部（位於中部科學工業園區），以及台南分部（位於南部</a:t>
            </a:r>
            <a:r>
              <a:rPr lang="zh-TW" altLang="en-US" dirty="0"/>
              <a:t>科學</a:t>
            </a:r>
            <a:r>
              <a:rPr lang="zh-TW" altLang="en-US" dirty="0" smtClean="0"/>
              <a:t>工業園區）</a:t>
            </a:r>
            <a:endParaRPr lang="en-US" altLang="zh-TW" dirty="0" smtClean="0"/>
          </a:p>
          <a:p>
            <a:endParaRPr lang="zh-TW" altLang="en-US" dirty="0"/>
          </a:p>
        </p:txBody>
      </p:sp>
      <p:pic>
        <p:nvPicPr>
          <p:cNvPr id="6148" name="Picture 4" descr="https://service.nchc.org.tw/images/nchc_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464982"/>
            <a:ext cx="2376264" cy="178813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150" name="Picture 6" descr="國網中心中科大樓"/>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4457167"/>
            <a:ext cx="2427428" cy="178813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151" name="Picture 7"/>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5652120" y="4437112"/>
            <a:ext cx="2922528" cy="1782196"/>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
        <p:nvSpPr>
          <p:cNvPr id="6" name="文字方塊 5"/>
          <p:cNvSpPr txBox="1"/>
          <p:nvPr/>
        </p:nvSpPr>
        <p:spPr>
          <a:xfrm>
            <a:off x="1317702" y="3964414"/>
            <a:ext cx="1107996" cy="369332"/>
          </a:xfrm>
          <a:prstGeom prst="rect">
            <a:avLst/>
          </a:prstGeom>
          <a:noFill/>
        </p:spPr>
        <p:txBody>
          <a:bodyPr wrap="none" rtlCol="0">
            <a:spAutoFit/>
          </a:bodyPr>
          <a:lstStyle/>
          <a:p>
            <a:r>
              <a:rPr lang="zh-TW" altLang="en-US" sz="1800" dirty="0" smtClean="0">
                <a:latin typeface="微軟正黑體" panose="020B0604030504040204" pitchFamily="34" charset="-120"/>
                <a:ea typeface="微軟正黑體" panose="020B0604030504040204" pitchFamily="34" charset="-120"/>
              </a:rPr>
              <a:t>新竹總部</a:t>
            </a:r>
            <a:endParaRPr lang="zh-TW" altLang="en-US" sz="1800"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3791556" y="3973685"/>
            <a:ext cx="1107996" cy="369332"/>
          </a:xfrm>
          <a:prstGeom prst="rect">
            <a:avLst/>
          </a:prstGeom>
          <a:noFill/>
        </p:spPr>
        <p:txBody>
          <a:bodyPr wrap="none" rtlCol="0">
            <a:spAutoFit/>
          </a:bodyPr>
          <a:lstStyle/>
          <a:p>
            <a:r>
              <a:rPr lang="zh-TW" altLang="en-US" sz="1800" dirty="0" smtClean="0">
                <a:latin typeface="微軟正黑體" panose="020B0604030504040204" pitchFamily="34" charset="-120"/>
                <a:ea typeface="微軟正黑體" panose="020B0604030504040204" pitchFamily="34" charset="-120"/>
              </a:rPr>
              <a:t>台中分部</a:t>
            </a:r>
            <a:endParaRPr lang="zh-TW" altLang="en-US" sz="1800" dirty="0">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6559386" y="3973685"/>
            <a:ext cx="1107996" cy="369332"/>
          </a:xfrm>
          <a:prstGeom prst="rect">
            <a:avLst/>
          </a:prstGeom>
          <a:noFill/>
        </p:spPr>
        <p:txBody>
          <a:bodyPr wrap="none" rtlCol="0">
            <a:spAutoFit/>
          </a:bodyPr>
          <a:lstStyle/>
          <a:p>
            <a:r>
              <a:rPr lang="zh-TW" altLang="en-US" sz="1800" dirty="0" smtClean="0">
                <a:latin typeface="微軟正黑體" panose="020B0604030504040204" pitchFamily="34" charset="-120"/>
                <a:ea typeface="微軟正黑體" panose="020B0604030504040204" pitchFamily="34" charset="-120"/>
              </a:rPr>
              <a:t>台南分部</a:t>
            </a:r>
            <a:endParaRPr lang="zh-TW" altLang="en-US" sz="1800" dirty="0">
              <a:latin typeface="微軟正黑體" panose="020B0604030504040204" pitchFamily="34" charset="-120"/>
              <a:ea typeface="微軟正黑體" panose="020B0604030504040204" pitchFamily="34" charset="-120"/>
            </a:endParaRPr>
          </a:p>
        </p:txBody>
      </p:sp>
      <p:sp>
        <p:nvSpPr>
          <p:cNvPr id="7" name="投影片編號版面配置區 6"/>
          <p:cNvSpPr>
            <a:spLocks noGrp="1"/>
          </p:cNvSpPr>
          <p:nvPr>
            <p:ph type="sldNum" idx="12"/>
          </p:nvPr>
        </p:nvSpPr>
        <p:spPr/>
        <p:txBody>
          <a:bodyPr/>
          <a:lstStyle/>
          <a:p>
            <a:fld id="{B1F20A13-D733-41CC-AAD7-B85D132E2204}" type="slidenum">
              <a:rPr lang="zh-TW" altLang="en-US" smtClean="0"/>
              <a:t>5</a:t>
            </a:fld>
            <a:endParaRPr lang="zh-TW" altLang="en-US" dirty="0"/>
          </a:p>
        </p:txBody>
      </p:sp>
    </p:spTree>
    <p:extLst>
      <p:ext uri="{BB962C8B-B14F-4D97-AF65-F5344CB8AC3E}">
        <p14:creationId xmlns:p14="http://schemas.microsoft.com/office/powerpoint/2010/main" val="6459279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800" b="1" dirty="0" smtClean="0"/>
              <a:t>實際連線 </a:t>
            </a:r>
            <a:r>
              <a:rPr lang="en-US" altLang="zh-TW" sz="2800" b="1" dirty="0" smtClean="0"/>
              <a:t>Graphic User Interface</a:t>
            </a:r>
            <a:endParaRPr lang="zh-TW" altLang="en-US" sz="2800" b="1" dirty="0"/>
          </a:p>
        </p:txBody>
      </p:sp>
      <p:sp>
        <p:nvSpPr>
          <p:cNvPr id="3" name="投影片編號版面配置區 2"/>
          <p:cNvSpPr>
            <a:spLocks noGrp="1"/>
          </p:cNvSpPr>
          <p:nvPr>
            <p:ph type="sldNum" sz="quarter" idx="12"/>
          </p:nvPr>
        </p:nvSpPr>
        <p:spPr/>
        <p:txBody>
          <a:bodyPr/>
          <a:lstStyle/>
          <a:p>
            <a:fld id="{097E89BA-FE0E-45BF-B169-3D66554D97DF}" type="slidenum">
              <a:rPr lang="zh-TW" altLang="en-US" smtClean="0"/>
              <a:t>50</a:t>
            </a:fld>
            <a:endParaRPr lang="zh-TW" altLang="en-US"/>
          </a:p>
        </p:txBody>
      </p:sp>
      <p:pic>
        <p:nvPicPr>
          <p:cNvPr id="4098" name="Picture 2" descr="http://optlab1.twaren.net/sc13demo/images/SC13v4/snapshot-HC.png"/>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79511" y="1359654"/>
            <a:ext cx="5152481" cy="3418609"/>
          </a:xfrm>
          <a:prstGeom prst="rect">
            <a:avLst/>
          </a:prstGeom>
          <a:noFill/>
          <a:ln>
            <a:solidFill>
              <a:schemeClr val="accent1"/>
            </a:solid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descr="http://optlab1.twaren.net/sc13demo/images/SC13v4/snapshot-TN.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355976" y="3092120"/>
            <a:ext cx="4600043" cy="3158837"/>
          </a:xfrm>
          <a:prstGeom prst="rect">
            <a:avLst/>
          </a:prstGeom>
          <a:noFill/>
          <a:ln>
            <a:solidFill>
              <a:schemeClr val="accent1"/>
            </a:solid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6228184" y="2122104"/>
            <a:ext cx="2541690" cy="369332"/>
          </a:xfrm>
          <a:prstGeom prst="rect">
            <a:avLst/>
          </a:prstGeom>
        </p:spPr>
        <p:txBody>
          <a:bodyPr wrap="square">
            <a:spAutoFit/>
          </a:bodyPr>
          <a:lstStyle/>
          <a:p>
            <a:r>
              <a:rPr lang="zh-TW" altLang="en-US" b="1" dirty="0">
                <a:solidFill>
                  <a:srgbClr val="0070C0"/>
                </a:solidFill>
                <a:latin typeface="微軟正黑體" panose="020B0604030504040204" pitchFamily="34" charset="-120"/>
                <a:ea typeface="微軟正黑體" panose="020B0604030504040204" pitchFamily="34" charset="-120"/>
              </a:rPr>
              <a:t>新竹總部連線單位</a:t>
            </a:r>
            <a:r>
              <a:rPr lang="zh-TW" altLang="en-US" b="1" dirty="0" smtClean="0">
                <a:solidFill>
                  <a:srgbClr val="0070C0"/>
                </a:solidFill>
                <a:latin typeface="微軟正黑體" panose="020B0604030504040204" pitchFamily="34" charset="-120"/>
                <a:ea typeface="微軟正黑體" panose="020B0604030504040204" pitchFamily="34" charset="-120"/>
              </a:rPr>
              <a:t>拓樸</a:t>
            </a:r>
            <a:endParaRPr lang="zh-TW" altLang="en-US" dirty="0">
              <a:solidFill>
                <a:srgbClr val="0070C0"/>
              </a:solidFill>
              <a:latin typeface="微軟正黑體" panose="020B0604030504040204" pitchFamily="34" charset="-120"/>
              <a:ea typeface="微軟正黑體" panose="020B0604030504040204" pitchFamily="34" charset="-120"/>
            </a:endParaRPr>
          </a:p>
        </p:txBody>
      </p:sp>
      <p:sp>
        <p:nvSpPr>
          <p:cNvPr id="5" name="矩形 4"/>
          <p:cNvSpPr/>
          <p:nvPr/>
        </p:nvSpPr>
        <p:spPr>
          <a:xfrm>
            <a:off x="971600" y="5661248"/>
            <a:ext cx="2492990" cy="369332"/>
          </a:xfrm>
          <a:prstGeom prst="rect">
            <a:avLst/>
          </a:prstGeom>
        </p:spPr>
        <p:txBody>
          <a:bodyPr wrap="square">
            <a:spAutoFit/>
          </a:bodyPr>
          <a:lstStyle/>
          <a:p>
            <a:r>
              <a:rPr lang="zh-TW" altLang="en-US" b="1" dirty="0">
                <a:solidFill>
                  <a:srgbClr val="0070C0"/>
                </a:solidFill>
                <a:latin typeface="微軟正黑體" panose="020B0604030504040204" pitchFamily="34" charset="-120"/>
                <a:ea typeface="微軟正黑體" panose="020B0604030504040204" pitchFamily="34" charset="-120"/>
              </a:rPr>
              <a:t>台南分部連線單位拓樸</a:t>
            </a:r>
          </a:p>
        </p:txBody>
      </p:sp>
      <p:sp>
        <p:nvSpPr>
          <p:cNvPr id="6" name="向右箭號 5"/>
          <p:cNvSpPr/>
          <p:nvPr/>
        </p:nvSpPr>
        <p:spPr>
          <a:xfrm>
            <a:off x="3491880" y="5661248"/>
            <a:ext cx="576064" cy="369332"/>
          </a:xfrm>
          <a:prstGeom prst="rightArrow">
            <a:avLst/>
          </a:prstGeom>
          <a:solidFill>
            <a:srgbClr val="558ED5"/>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向右箭號 8"/>
          <p:cNvSpPr/>
          <p:nvPr/>
        </p:nvSpPr>
        <p:spPr>
          <a:xfrm rot="10800000">
            <a:off x="5508104" y="2132856"/>
            <a:ext cx="576064" cy="369332"/>
          </a:xfrm>
          <a:prstGeom prst="rightArrow">
            <a:avLst/>
          </a:prstGeom>
          <a:solidFill>
            <a:srgbClr val="558ED5"/>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905010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699792" y="3068960"/>
            <a:ext cx="6444208" cy="1143000"/>
          </a:xfrm>
        </p:spPr>
        <p:txBody>
          <a:bodyPr/>
          <a:lstStyle/>
          <a:p>
            <a:r>
              <a:rPr lang="zh-TW" altLang="en-US" b="1" dirty="0" smtClean="0"/>
              <a:t>從</a:t>
            </a:r>
            <a:r>
              <a:rPr lang="en-US" altLang="zh-TW" b="1" dirty="0" smtClean="0"/>
              <a:t>Web1.0</a:t>
            </a:r>
            <a:r>
              <a:rPr lang="en-US" altLang="zh-TW" b="1" dirty="0" smtClean="0">
                <a:sym typeface="Wingdings" panose="05000000000000000000" pitchFamily="2" charset="2"/>
              </a:rPr>
              <a:t>Web4.0</a:t>
            </a:r>
            <a:endParaRPr lang="zh-TW" altLang="en-US" b="1" dirty="0"/>
          </a:p>
        </p:txBody>
      </p:sp>
      <p:sp>
        <p:nvSpPr>
          <p:cNvPr id="3" name="投影片編號版面配置區 2"/>
          <p:cNvSpPr>
            <a:spLocks noGrp="1"/>
          </p:cNvSpPr>
          <p:nvPr>
            <p:ph type="sldNum" idx="12"/>
          </p:nvPr>
        </p:nvSpPr>
        <p:spPr/>
        <p:txBody>
          <a:bodyPr/>
          <a:lstStyle/>
          <a:p>
            <a:fld id="{F63D2E7B-943E-41CA-B78A-2637E5104903}" type="slidenum">
              <a:rPr lang="zh-TW" altLang="en-US" smtClean="0"/>
              <a:t>51</a:t>
            </a:fld>
            <a:endParaRPr lang="zh-TW" altLang="en-US" dirty="0"/>
          </a:p>
        </p:txBody>
      </p:sp>
    </p:spTree>
    <p:extLst>
      <p:ext uri="{BB962C8B-B14F-4D97-AF65-F5344CB8AC3E}">
        <p14:creationId xmlns:p14="http://schemas.microsoft.com/office/powerpoint/2010/main" val="20099770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大綱</a:t>
            </a:r>
            <a:endParaRPr lang="zh-TW" altLang="en-US" dirty="0"/>
          </a:p>
        </p:txBody>
      </p:sp>
      <p:sp>
        <p:nvSpPr>
          <p:cNvPr id="16388"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E1F6824D-3403-4132-A887-64A6F44230DB}" type="slidenum">
              <a:rPr kumimoji="0" lang="zh-TW" altLang="en-US" smtClean="0"/>
              <a:pPr eaLnBrk="1" hangingPunct="1"/>
              <a:t>52</a:t>
            </a:fld>
            <a:endParaRPr kumimoji="0" lang="zh-TW" altLang="en-US" smtClean="0"/>
          </a:p>
        </p:txBody>
      </p:sp>
      <p:sp>
        <p:nvSpPr>
          <p:cNvPr id="3" name="內容版面配置區 2"/>
          <p:cNvSpPr>
            <a:spLocks noGrp="1"/>
          </p:cNvSpPr>
          <p:nvPr>
            <p:ph type="body" idx="1"/>
          </p:nvPr>
        </p:nvSpPr>
        <p:spPr/>
        <p:txBody>
          <a:bodyPr/>
          <a:lstStyle/>
          <a:p>
            <a:pPr>
              <a:defRPr/>
            </a:pPr>
            <a:r>
              <a:rPr lang="en-US" altLang="zh-TW" dirty="0" smtClean="0"/>
              <a:t>Web 1.0</a:t>
            </a:r>
          </a:p>
          <a:p>
            <a:pPr>
              <a:defRPr/>
            </a:pPr>
            <a:r>
              <a:rPr lang="en-US" altLang="zh-TW" dirty="0" smtClean="0"/>
              <a:t>Web 2.0 </a:t>
            </a:r>
          </a:p>
          <a:p>
            <a:pPr>
              <a:defRPr/>
            </a:pPr>
            <a:r>
              <a:rPr lang="zh-TW" altLang="en-US" dirty="0" smtClean="0"/>
              <a:t>各類</a:t>
            </a:r>
            <a:r>
              <a:rPr lang="zh-TW" altLang="en-US" dirty="0"/>
              <a:t>雲端</a:t>
            </a:r>
            <a:r>
              <a:rPr lang="zh-TW" altLang="en-US" dirty="0" smtClean="0"/>
              <a:t>服務</a:t>
            </a:r>
            <a:endParaRPr lang="en-US" altLang="zh-TW" dirty="0" smtClean="0"/>
          </a:p>
          <a:p>
            <a:pPr>
              <a:defRPr/>
            </a:pPr>
            <a:r>
              <a:rPr lang="zh-TW" altLang="en-US" dirty="0"/>
              <a:t>其他線上合作</a:t>
            </a:r>
            <a:r>
              <a:rPr lang="zh-TW" altLang="en-US" dirty="0" smtClean="0"/>
              <a:t>方式</a:t>
            </a:r>
            <a:endParaRPr lang="en-US" altLang="zh-TW" dirty="0" smtClean="0"/>
          </a:p>
          <a:p>
            <a:pPr>
              <a:defRPr/>
            </a:pPr>
            <a:r>
              <a:rPr lang="en-US" altLang="zh-TW" dirty="0" smtClean="0"/>
              <a:t>Web </a:t>
            </a:r>
            <a:r>
              <a:rPr lang="en-US" altLang="zh-TW" dirty="0"/>
              <a:t>3.0 </a:t>
            </a:r>
            <a:r>
              <a:rPr lang="zh-TW" altLang="en-US" dirty="0"/>
              <a:t>的時代</a:t>
            </a:r>
            <a:r>
              <a:rPr lang="zh-TW" altLang="en-US" dirty="0" smtClean="0"/>
              <a:t>來臨</a:t>
            </a:r>
            <a:endParaRPr lang="en-US" altLang="zh-TW" dirty="0" smtClean="0"/>
          </a:p>
          <a:p>
            <a:pPr>
              <a:defRPr/>
            </a:pPr>
            <a:endParaRPr lang="en-US" altLang="zh-TW" dirty="0"/>
          </a:p>
          <a:p>
            <a:pPr>
              <a:defRPr/>
            </a:pPr>
            <a:endParaRPr lang="zh-TW" altLang="en-US" dirty="0"/>
          </a:p>
        </p:txBody>
      </p:sp>
    </p:spTree>
    <p:extLst>
      <p:ext uri="{BB962C8B-B14F-4D97-AF65-F5344CB8AC3E}">
        <p14:creationId xmlns:p14="http://schemas.microsoft.com/office/powerpoint/2010/main" val="18494833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Web 1.0 </a:t>
            </a:r>
            <a:r>
              <a:rPr lang="zh-TW" altLang="en-US" b="1" dirty="0" smtClean="0"/>
              <a:t>的時代</a:t>
            </a:r>
            <a:endParaRPr lang="zh-TW" altLang="en-US" b="1" dirty="0"/>
          </a:p>
        </p:txBody>
      </p:sp>
      <p:sp>
        <p:nvSpPr>
          <p:cNvPr id="3" name="投影片編號版面配置區 2"/>
          <p:cNvSpPr>
            <a:spLocks noGrp="1"/>
          </p:cNvSpPr>
          <p:nvPr>
            <p:ph type="sldNum" idx="12"/>
          </p:nvPr>
        </p:nvSpPr>
        <p:spPr/>
        <p:txBody>
          <a:bodyPr/>
          <a:lstStyle/>
          <a:p>
            <a:fld id="{EE1F7D77-96C0-4E50-840D-74540ADA92CD}" type="slidenum">
              <a:rPr lang="zh-TW" altLang="en-US" smtClean="0"/>
              <a:t>53</a:t>
            </a:fld>
            <a:endParaRPr lang="zh-TW" altLang="en-US" dirty="0"/>
          </a:p>
        </p:txBody>
      </p:sp>
      <p:sp>
        <p:nvSpPr>
          <p:cNvPr id="4" name="文字版面配置區 3"/>
          <p:cNvSpPr>
            <a:spLocks noGrp="1"/>
          </p:cNvSpPr>
          <p:nvPr>
            <p:ph type="body" idx="1"/>
          </p:nvPr>
        </p:nvSpPr>
        <p:spPr>
          <a:xfrm>
            <a:off x="468312" y="1340767"/>
            <a:ext cx="8256191" cy="1008113"/>
          </a:xfrm>
        </p:spPr>
        <p:txBody>
          <a:bodyPr/>
          <a:lstStyle/>
          <a:p>
            <a:r>
              <a:rPr lang="zh-TW" altLang="en-US" dirty="0" smtClean="0"/>
              <a:t>由網站的站長提供內容</a:t>
            </a:r>
            <a:endParaRPr lang="en-US" altLang="zh-TW" dirty="0" smtClean="0"/>
          </a:p>
          <a:p>
            <a:r>
              <a:rPr lang="zh-TW" altLang="en-US" dirty="0" smtClean="0"/>
              <a:t>使用者僅能瀏覽網站</a:t>
            </a:r>
            <a:endParaRPr lang="en-US" altLang="zh-TW" dirty="0" smtClean="0"/>
          </a:p>
          <a:p>
            <a:endParaRPr lang="zh-TW" altLang="en-US" dirty="0"/>
          </a:p>
        </p:txBody>
      </p:sp>
      <p:sp>
        <p:nvSpPr>
          <p:cNvPr id="5" name="矩形 4"/>
          <p:cNvSpPr/>
          <p:nvPr/>
        </p:nvSpPr>
        <p:spPr>
          <a:xfrm>
            <a:off x="323528" y="6358930"/>
            <a:ext cx="6192688" cy="307777"/>
          </a:xfrm>
          <a:prstGeom prst="rect">
            <a:avLst/>
          </a:prstGeom>
        </p:spPr>
        <p:txBody>
          <a:bodyPr wrap="square">
            <a:spAutoFit/>
          </a:bodyPr>
          <a:lstStyle/>
          <a:p>
            <a:r>
              <a:rPr lang="en-US" altLang="zh-TW" dirty="0"/>
              <a:t>http://www.w3.org/2010/Talks/0921-html5-plh/web10.html</a:t>
            </a:r>
            <a:endParaRPr lang="zh-TW" altLang="en-US" dirty="0"/>
          </a:p>
        </p:txBody>
      </p:sp>
      <p:pic>
        <p:nvPicPr>
          <p:cNvPr id="3074" name="Picture 2" descr="Netsca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276872"/>
            <a:ext cx="5472608"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4926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b="1" dirty="0" smtClean="0"/>
              <a:t>Web 2.0 </a:t>
            </a:r>
            <a:r>
              <a:rPr lang="zh-TW" altLang="en-US" b="1" dirty="0" smtClean="0"/>
              <a:t>興起</a:t>
            </a:r>
            <a:endParaRPr lang="zh-TW" altLang="en-US" b="1" dirty="0"/>
          </a:p>
        </p:txBody>
      </p:sp>
      <p:sp>
        <p:nvSpPr>
          <p:cNvPr id="18436"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EFD2830E-4EFD-4F17-AB9C-0B7FE1B99FC0}" type="slidenum">
              <a:rPr kumimoji="0" lang="zh-TW" altLang="en-US" smtClean="0"/>
              <a:pPr eaLnBrk="1" hangingPunct="1"/>
              <a:t>54</a:t>
            </a:fld>
            <a:endParaRPr kumimoji="0" lang="zh-TW" altLang="en-US" smtClean="0"/>
          </a:p>
        </p:txBody>
      </p:sp>
      <p:sp>
        <p:nvSpPr>
          <p:cNvPr id="3" name="內容版面配置區 2"/>
          <p:cNvSpPr>
            <a:spLocks noGrp="1"/>
          </p:cNvSpPr>
          <p:nvPr>
            <p:ph type="body" idx="1"/>
          </p:nvPr>
        </p:nvSpPr>
        <p:spPr/>
        <p:txBody>
          <a:bodyPr/>
          <a:lstStyle/>
          <a:p>
            <a:pPr>
              <a:defRPr/>
            </a:pPr>
            <a:r>
              <a:rPr lang="en-US" altLang="zh-TW" dirty="0"/>
              <a:t>Web 2.0</a:t>
            </a:r>
            <a:r>
              <a:rPr lang="zh-TW" altLang="en-US" dirty="0"/>
              <a:t>是網路運用的</a:t>
            </a:r>
            <a:r>
              <a:rPr lang="zh-TW" altLang="en-US" dirty="0" smtClean="0"/>
              <a:t>新時代</a:t>
            </a:r>
            <a:endParaRPr lang="en-US" altLang="zh-TW" dirty="0" smtClean="0"/>
          </a:p>
          <a:p>
            <a:pPr>
              <a:defRPr/>
            </a:pPr>
            <a:r>
              <a:rPr lang="zh-TW" altLang="en-US" dirty="0" smtClean="0"/>
              <a:t>網路</a:t>
            </a:r>
            <a:r>
              <a:rPr lang="zh-TW" altLang="en-US" dirty="0"/>
              <a:t>成為了新的平台，內容因為每位使用者的參與（</a:t>
            </a:r>
            <a:r>
              <a:rPr lang="en-US" altLang="zh-TW" dirty="0"/>
              <a:t>Participation</a:t>
            </a:r>
            <a:r>
              <a:rPr lang="zh-TW" altLang="en-US" dirty="0"/>
              <a:t>）而產生，參與所產生的個人化（</a:t>
            </a:r>
            <a:r>
              <a:rPr lang="en-US" altLang="zh-TW" dirty="0"/>
              <a:t>Personalization</a:t>
            </a:r>
            <a:r>
              <a:rPr lang="zh-TW" altLang="en-US" dirty="0"/>
              <a:t>）內容，藉由人與人（</a:t>
            </a:r>
            <a:r>
              <a:rPr lang="en-US" altLang="zh-TW" dirty="0"/>
              <a:t>P2P</a:t>
            </a:r>
            <a:r>
              <a:rPr lang="zh-TW" altLang="en-US" dirty="0"/>
              <a:t>）的分享（</a:t>
            </a:r>
            <a:r>
              <a:rPr lang="en-US" altLang="zh-TW" dirty="0"/>
              <a:t>Share</a:t>
            </a:r>
            <a:r>
              <a:rPr lang="zh-TW" altLang="en-US" dirty="0" smtClean="0"/>
              <a:t>），形成 </a:t>
            </a:r>
            <a:r>
              <a:rPr lang="en-US" altLang="zh-TW" dirty="0" smtClean="0"/>
              <a:t>Web 2.0 </a:t>
            </a:r>
            <a:r>
              <a:rPr lang="zh-TW" altLang="en-US" dirty="0" smtClean="0"/>
              <a:t>的世界。</a:t>
            </a:r>
            <a:endParaRPr lang="en-US" altLang="zh-TW" dirty="0" smtClean="0"/>
          </a:p>
          <a:p>
            <a:pPr>
              <a:defRPr/>
            </a:pPr>
            <a:r>
              <a:rPr lang="zh-TW" altLang="en-US" dirty="0" smtClean="0"/>
              <a:t>使用</a:t>
            </a:r>
            <a:r>
              <a:rPr lang="zh-TW" altLang="en-US" dirty="0" smtClean="0"/>
              <a:t>動態</a:t>
            </a:r>
            <a:r>
              <a:rPr lang="zh-TW" altLang="en-US" dirty="0" smtClean="0"/>
              <a:t>網頁、</a:t>
            </a:r>
            <a:r>
              <a:rPr lang="en-US" altLang="zh-TW" dirty="0" smtClean="0"/>
              <a:t>Ajax</a:t>
            </a:r>
            <a:r>
              <a:rPr lang="zh-TW" altLang="en-US" dirty="0" smtClean="0"/>
              <a:t>的技術</a:t>
            </a:r>
            <a:endParaRPr lang="en-US" altLang="zh-TW" dirty="0" smtClean="0"/>
          </a:p>
          <a:p>
            <a:pPr>
              <a:defRPr/>
            </a:pPr>
            <a:r>
              <a:rPr lang="zh-TW" altLang="en-US" dirty="0"/>
              <a:t>一般</a:t>
            </a:r>
            <a:r>
              <a:rPr lang="zh-TW" altLang="en-US" dirty="0" smtClean="0"/>
              <a:t>使用者使用網頁時，已經類似「網頁版系統」</a:t>
            </a:r>
            <a:endParaRPr lang="en-US" altLang="zh-TW" dirty="0" smtClean="0"/>
          </a:p>
          <a:p>
            <a:pPr>
              <a:defRPr/>
            </a:pPr>
            <a:endParaRPr lang="zh-TW" altLang="en-US" dirty="0"/>
          </a:p>
        </p:txBody>
      </p:sp>
    </p:spTree>
    <p:extLst>
      <p:ext uri="{BB962C8B-B14F-4D97-AF65-F5344CB8AC3E}">
        <p14:creationId xmlns:p14="http://schemas.microsoft.com/office/powerpoint/2010/main" val="24512761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b="1" dirty="0" smtClean="0"/>
              <a:t>Web 2.0 </a:t>
            </a:r>
            <a:r>
              <a:rPr lang="zh-TW" altLang="en-US" b="1" dirty="0" smtClean="0"/>
              <a:t>興起</a:t>
            </a:r>
            <a:endParaRPr lang="zh-TW" altLang="en-US" b="1" dirty="0"/>
          </a:p>
        </p:txBody>
      </p:sp>
      <p:sp>
        <p:nvSpPr>
          <p:cNvPr id="19460"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18B3DA1B-1FE6-49DD-9D8D-63A771CCE5E9}" type="slidenum">
              <a:rPr kumimoji="0" lang="zh-TW" altLang="en-US" smtClean="0"/>
              <a:pPr eaLnBrk="1" hangingPunct="1"/>
              <a:t>55</a:t>
            </a:fld>
            <a:endParaRPr kumimoji="0" lang="zh-TW" altLang="en-US" smtClean="0"/>
          </a:p>
        </p:txBody>
      </p:sp>
      <p:sp>
        <p:nvSpPr>
          <p:cNvPr id="3" name="內容版面配置區 2"/>
          <p:cNvSpPr>
            <a:spLocks noGrp="1"/>
          </p:cNvSpPr>
          <p:nvPr>
            <p:ph type="body" idx="1"/>
          </p:nvPr>
        </p:nvSpPr>
        <p:spPr/>
        <p:txBody>
          <a:bodyPr/>
          <a:lstStyle/>
          <a:p>
            <a:pPr>
              <a:spcBef>
                <a:spcPts val="0"/>
              </a:spcBef>
              <a:defRPr/>
            </a:pPr>
            <a:r>
              <a:rPr lang="zh-TW" altLang="en-US" dirty="0" smtClean="0"/>
              <a:t>部落格（</a:t>
            </a:r>
            <a:r>
              <a:rPr lang="en-US" altLang="zh-TW" dirty="0" smtClean="0"/>
              <a:t>Blog</a:t>
            </a:r>
            <a:r>
              <a:rPr lang="zh-TW" altLang="en-US" dirty="0" smtClean="0"/>
              <a:t>）</a:t>
            </a:r>
            <a:endParaRPr lang="zh-TW" altLang="en-US" dirty="0"/>
          </a:p>
          <a:p>
            <a:pPr>
              <a:spcBef>
                <a:spcPts val="0"/>
              </a:spcBef>
              <a:defRPr/>
            </a:pPr>
            <a:r>
              <a:rPr lang="zh-TW" altLang="en-US" dirty="0"/>
              <a:t>內容</a:t>
            </a:r>
            <a:r>
              <a:rPr lang="zh-TW" altLang="en-US" dirty="0" smtClean="0"/>
              <a:t>源（</a:t>
            </a:r>
            <a:r>
              <a:rPr lang="en-US" altLang="zh-TW" dirty="0" smtClean="0"/>
              <a:t>RSS</a:t>
            </a:r>
            <a:r>
              <a:rPr lang="zh-TW" altLang="en-US" dirty="0" smtClean="0"/>
              <a:t>）</a:t>
            </a:r>
            <a:endParaRPr lang="zh-TW" altLang="en-US" dirty="0"/>
          </a:p>
          <a:p>
            <a:pPr>
              <a:spcBef>
                <a:spcPts val="0"/>
              </a:spcBef>
              <a:defRPr/>
            </a:pPr>
            <a:r>
              <a:rPr lang="zh-TW" altLang="en-US" dirty="0" smtClean="0"/>
              <a:t>網路百科全書（</a:t>
            </a:r>
            <a:r>
              <a:rPr lang="en-US" altLang="zh-TW" dirty="0" smtClean="0"/>
              <a:t>Wiki</a:t>
            </a:r>
            <a:r>
              <a:rPr lang="zh-TW" altLang="en-US" dirty="0" smtClean="0"/>
              <a:t>）</a:t>
            </a:r>
            <a:endParaRPr lang="zh-TW" altLang="en-US" dirty="0"/>
          </a:p>
          <a:p>
            <a:pPr>
              <a:spcBef>
                <a:spcPts val="0"/>
              </a:spcBef>
              <a:defRPr/>
            </a:pPr>
            <a:r>
              <a:rPr lang="zh-TW" altLang="en-US" dirty="0"/>
              <a:t>參與評論與評分（</a:t>
            </a:r>
            <a:r>
              <a:rPr lang="en-US" altLang="zh-TW" dirty="0" err="1"/>
              <a:t>Digg</a:t>
            </a:r>
            <a:r>
              <a:rPr lang="zh-TW" altLang="en-US" dirty="0" smtClean="0"/>
              <a:t>）</a:t>
            </a:r>
            <a:endParaRPr lang="zh-TW" altLang="en-US" dirty="0"/>
          </a:p>
          <a:p>
            <a:pPr>
              <a:spcBef>
                <a:spcPts val="0"/>
              </a:spcBef>
              <a:defRPr/>
            </a:pPr>
            <a:r>
              <a:rPr lang="zh-TW" altLang="en-US" dirty="0"/>
              <a:t>網摘（</a:t>
            </a:r>
            <a:r>
              <a:rPr lang="en-US" altLang="zh-TW" dirty="0"/>
              <a:t>Delicious</a:t>
            </a:r>
            <a:r>
              <a:rPr lang="zh-TW" altLang="en-US" dirty="0" smtClean="0"/>
              <a:t>）</a:t>
            </a:r>
            <a:endParaRPr lang="zh-TW" altLang="en-US" dirty="0"/>
          </a:p>
          <a:p>
            <a:pPr>
              <a:spcBef>
                <a:spcPts val="0"/>
              </a:spcBef>
              <a:defRPr/>
            </a:pPr>
            <a:r>
              <a:rPr lang="zh-TW" altLang="en-US" dirty="0"/>
              <a:t>社會化網路（</a:t>
            </a:r>
            <a:r>
              <a:rPr lang="en-US" altLang="zh-TW" dirty="0"/>
              <a:t>SNS</a:t>
            </a:r>
            <a:r>
              <a:rPr lang="zh-TW" altLang="en-US" dirty="0" smtClean="0"/>
              <a:t>）</a:t>
            </a:r>
            <a:endParaRPr lang="zh-TW" altLang="en-US" dirty="0"/>
          </a:p>
          <a:p>
            <a:pPr>
              <a:spcBef>
                <a:spcPts val="0"/>
              </a:spcBef>
              <a:defRPr/>
            </a:pPr>
            <a:r>
              <a:rPr lang="zh-TW" altLang="en-US" dirty="0"/>
              <a:t>微博（</a:t>
            </a:r>
            <a:r>
              <a:rPr lang="en-US" altLang="zh-TW" dirty="0"/>
              <a:t>Twitter</a:t>
            </a:r>
            <a:r>
              <a:rPr lang="zh-TW" altLang="en-US" dirty="0" smtClean="0"/>
              <a:t>）</a:t>
            </a:r>
            <a:endParaRPr lang="zh-TW" altLang="en-US" dirty="0"/>
          </a:p>
          <a:p>
            <a:pPr>
              <a:spcBef>
                <a:spcPts val="0"/>
              </a:spcBef>
              <a:defRPr/>
            </a:pPr>
            <a:r>
              <a:rPr lang="zh-TW" altLang="en-US" dirty="0" smtClean="0"/>
              <a:t>位置為基礎的服務</a:t>
            </a:r>
            <a:r>
              <a:rPr lang="zh-TW" altLang="en-US" dirty="0"/>
              <a:t>（</a:t>
            </a:r>
            <a:r>
              <a:rPr lang="en-US" altLang="zh-TW" dirty="0"/>
              <a:t>LBS</a:t>
            </a:r>
            <a:r>
              <a:rPr lang="zh-TW" altLang="en-US" dirty="0" smtClean="0"/>
              <a:t>）</a:t>
            </a:r>
            <a:endParaRPr lang="en-US" altLang="zh-TW" dirty="0" smtClean="0"/>
          </a:p>
          <a:p>
            <a:pPr>
              <a:spcBef>
                <a:spcPts val="0"/>
              </a:spcBef>
              <a:defRPr/>
            </a:pPr>
            <a:r>
              <a:rPr lang="zh-TW" altLang="en-US" dirty="0" smtClean="0"/>
              <a:t>即時</a:t>
            </a:r>
            <a:r>
              <a:rPr lang="zh-TW" altLang="en-US" dirty="0"/>
              <a:t>通訊 （</a:t>
            </a:r>
            <a:r>
              <a:rPr lang="en-US" altLang="zh-TW" dirty="0"/>
              <a:t>IM</a:t>
            </a:r>
            <a:r>
              <a:rPr lang="zh-TW" altLang="en-US" dirty="0" smtClean="0"/>
              <a:t>）</a:t>
            </a:r>
            <a:endParaRPr lang="en-US" altLang="zh-TW" dirty="0" smtClean="0"/>
          </a:p>
        </p:txBody>
      </p:sp>
    </p:spTree>
    <p:extLst>
      <p:ext uri="{BB962C8B-B14F-4D97-AF65-F5344CB8AC3E}">
        <p14:creationId xmlns:p14="http://schemas.microsoft.com/office/powerpoint/2010/main" val="40683397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zh-TW" dirty="0" smtClean="0">
                <a:effectLst>
                  <a:outerShdw blurRad="38100" dist="38100" dir="2700000" algn="tl" rotWithShape="0">
                    <a:srgbClr val="000000">
                      <a:alpha val="43000"/>
                    </a:srgbClr>
                  </a:outerShdw>
                </a:effectLst>
              </a:rPr>
              <a:t>各類雲端服務</a:t>
            </a:r>
            <a:endParaRPr lang="zh-TW" altLang="en-US" dirty="0"/>
          </a:p>
        </p:txBody>
      </p:sp>
      <p:sp>
        <p:nvSpPr>
          <p:cNvPr id="20484"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2F0547C3-25D0-440D-BAE4-75F66D23A774}" type="slidenum">
              <a:rPr kumimoji="0" lang="zh-TW" altLang="en-US" smtClean="0"/>
              <a:pPr eaLnBrk="1" hangingPunct="1"/>
              <a:t>56</a:t>
            </a:fld>
            <a:endParaRPr kumimoji="0" lang="zh-TW" altLang="en-US" smtClean="0"/>
          </a:p>
        </p:txBody>
      </p:sp>
      <p:sp>
        <p:nvSpPr>
          <p:cNvPr id="3" name="內容版面配置區 2"/>
          <p:cNvSpPr>
            <a:spLocks noGrp="1"/>
          </p:cNvSpPr>
          <p:nvPr>
            <p:ph type="body" idx="1"/>
          </p:nvPr>
        </p:nvSpPr>
        <p:spPr/>
        <p:txBody>
          <a:bodyPr/>
          <a:lstStyle/>
          <a:p>
            <a:pPr>
              <a:defRPr/>
            </a:pPr>
            <a:r>
              <a:rPr lang="zh-TW" altLang="en-US" dirty="0" smtClean="0"/>
              <a:t>時間管理：行事曆、時間表</a:t>
            </a:r>
            <a:endParaRPr lang="en-US" altLang="zh-TW" dirty="0" smtClean="0"/>
          </a:p>
          <a:p>
            <a:pPr>
              <a:defRPr/>
            </a:pPr>
            <a:r>
              <a:rPr lang="zh-TW" altLang="en-US" dirty="0" smtClean="0"/>
              <a:t>線</a:t>
            </a:r>
            <a:r>
              <a:rPr lang="zh-TW" altLang="en-US" dirty="0"/>
              <a:t>上排</a:t>
            </a:r>
            <a:r>
              <a:rPr lang="zh-TW" altLang="en-US" dirty="0" smtClean="0"/>
              <a:t>程、線</a:t>
            </a:r>
            <a:r>
              <a:rPr lang="zh-TW" altLang="en-US" dirty="0"/>
              <a:t>上</a:t>
            </a:r>
            <a:r>
              <a:rPr lang="zh-TW" altLang="en-US" dirty="0" smtClean="0"/>
              <a:t>規劃、任務管理</a:t>
            </a:r>
            <a:endParaRPr lang="en-US" altLang="zh-TW" dirty="0" smtClean="0"/>
          </a:p>
          <a:p>
            <a:pPr>
              <a:defRPr/>
            </a:pPr>
            <a:r>
              <a:rPr lang="zh-TW" altLang="en-US" dirty="0"/>
              <a:t>活動</a:t>
            </a:r>
            <a:r>
              <a:rPr lang="zh-TW" altLang="en-US" dirty="0" smtClean="0"/>
              <a:t>管理</a:t>
            </a:r>
            <a:endParaRPr lang="en-US" altLang="zh-TW" dirty="0" smtClean="0"/>
          </a:p>
          <a:p>
            <a:pPr>
              <a:defRPr/>
            </a:pPr>
            <a:r>
              <a:rPr lang="zh-TW" altLang="en-US" dirty="0"/>
              <a:t>聯絡人</a:t>
            </a:r>
            <a:r>
              <a:rPr lang="zh-TW" altLang="en-US" dirty="0" smtClean="0"/>
              <a:t>管理</a:t>
            </a:r>
            <a:endParaRPr lang="en-US" altLang="zh-TW" dirty="0" smtClean="0"/>
          </a:p>
          <a:p>
            <a:pPr>
              <a:defRPr/>
            </a:pPr>
            <a:r>
              <a:rPr lang="zh-TW" altLang="en-US" dirty="0"/>
              <a:t>專案計畫</a:t>
            </a:r>
            <a:r>
              <a:rPr lang="zh-TW" altLang="en-US" dirty="0" smtClean="0"/>
              <a:t>管理</a:t>
            </a:r>
            <a:endParaRPr lang="en-US" altLang="zh-TW" dirty="0" smtClean="0"/>
          </a:p>
          <a:p>
            <a:pPr>
              <a:defRPr/>
            </a:pPr>
            <a:r>
              <a:rPr lang="zh-TW" altLang="en-US" dirty="0"/>
              <a:t>文件共用</a:t>
            </a:r>
            <a:endParaRPr lang="en-US" altLang="zh-TW" dirty="0"/>
          </a:p>
          <a:p>
            <a:pPr>
              <a:defRPr/>
            </a:pPr>
            <a:r>
              <a:rPr lang="zh-TW" altLang="en-US" dirty="0"/>
              <a:t>試算表共用</a:t>
            </a:r>
            <a:endParaRPr lang="en-US" altLang="zh-TW" dirty="0"/>
          </a:p>
          <a:p>
            <a:pPr>
              <a:defRPr/>
            </a:pPr>
            <a:endParaRPr lang="en-US" altLang="zh-TW" dirty="0" smtClean="0"/>
          </a:p>
        </p:txBody>
      </p:sp>
    </p:spTree>
    <p:extLst>
      <p:ext uri="{BB962C8B-B14F-4D97-AF65-F5344CB8AC3E}">
        <p14:creationId xmlns:p14="http://schemas.microsoft.com/office/powerpoint/2010/main" val="22034819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各類雲端服務</a:t>
            </a:r>
            <a:endParaRPr lang="zh-TW" altLang="en-US" dirty="0"/>
          </a:p>
        </p:txBody>
      </p:sp>
      <p:sp>
        <p:nvSpPr>
          <p:cNvPr id="21508"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F6F2FB46-A463-4417-9621-092A2535F311}" type="slidenum">
              <a:rPr kumimoji="0" lang="zh-TW" altLang="en-US" smtClean="0"/>
              <a:pPr eaLnBrk="1" hangingPunct="1"/>
              <a:t>57</a:t>
            </a:fld>
            <a:endParaRPr kumimoji="0" lang="zh-TW" altLang="en-US" smtClean="0"/>
          </a:p>
        </p:txBody>
      </p:sp>
      <p:sp>
        <p:nvSpPr>
          <p:cNvPr id="3" name="內容版面配置區 2"/>
          <p:cNvSpPr>
            <a:spLocks noGrp="1"/>
          </p:cNvSpPr>
          <p:nvPr>
            <p:ph type="body" idx="1"/>
          </p:nvPr>
        </p:nvSpPr>
        <p:spPr/>
        <p:txBody>
          <a:bodyPr/>
          <a:lstStyle/>
          <a:p>
            <a:pPr>
              <a:defRPr/>
            </a:pPr>
            <a:r>
              <a:rPr lang="zh-TW" altLang="en-US" dirty="0" smtClean="0"/>
              <a:t>資料庫共用</a:t>
            </a:r>
            <a:endParaRPr lang="en-US" altLang="zh-TW" dirty="0" smtClean="0"/>
          </a:p>
          <a:p>
            <a:pPr>
              <a:defRPr/>
            </a:pPr>
            <a:r>
              <a:rPr lang="zh-TW" altLang="en-US" dirty="0" smtClean="0"/>
              <a:t>簡報共用</a:t>
            </a:r>
            <a:endParaRPr lang="en-US" altLang="zh-TW" dirty="0" smtClean="0"/>
          </a:p>
          <a:p>
            <a:pPr>
              <a:defRPr/>
            </a:pPr>
            <a:r>
              <a:rPr lang="zh-TW" altLang="en-US" dirty="0" smtClean="0"/>
              <a:t>線</a:t>
            </a:r>
            <a:r>
              <a:rPr lang="zh-TW" altLang="en-US" dirty="0"/>
              <a:t>上</a:t>
            </a:r>
            <a:r>
              <a:rPr lang="zh-TW" altLang="en-US" dirty="0" smtClean="0"/>
              <a:t>書籤</a:t>
            </a:r>
            <a:endParaRPr lang="en-US" altLang="zh-TW" dirty="0" smtClean="0"/>
          </a:p>
          <a:p>
            <a:pPr>
              <a:defRPr/>
            </a:pPr>
            <a:r>
              <a:rPr lang="zh-TW" altLang="en-US" dirty="0"/>
              <a:t>共享數位</a:t>
            </a:r>
            <a:r>
              <a:rPr lang="zh-TW" altLang="en-US" dirty="0" smtClean="0"/>
              <a:t>照片：</a:t>
            </a:r>
            <a:r>
              <a:rPr lang="en-US" altLang="zh-TW" dirty="0" err="1" smtClean="0"/>
              <a:t>Picasaweb</a:t>
            </a:r>
            <a:r>
              <a:rPr lang="en-US" altLang="zh-TW" dirty="0" smtClean="0"/>
              <a:t>, Flickr</a:t>
            </a:r>
          </a:p>
          <a:p>
            <a:pPr>
              <a:defRPr/>
            </a:pPr>
            <a:r>
              <a:rPr lang="zh-TW" altLang="en-US" dirty="0"/>
              <a:t>共享影</a:t>
            </a:r>
            <a:r>
              <a:rPr lang="zh-TW" altLang="en-US" dirty="0" smtClean="0"/>
              <a:t>音：</a:t>
            </a:r>
            <a:r>
              <a:rPr lang="en-US" altLang="zh-TW" dirty="0" smtClean="0"/>
              <a:t>YouTube</a:t>
            </a:r>
          </a:p>
          <a:p>
            <a:pPr>
              <a:defRPr/>
            </a:pPr>
            <a:r>
              <a:rPr lang="zh-TW" altLang="en-US" dirty="0"/>
              <a:t>網路式</a:t>
            </a:r>
            <a:r>
              <a:rPr lang="zh-TW" altLang="en-US" dirty="0" smtClean="0"/>
              <a:t>桌面：</a:t>
            </a:r>
            <a:endParaRPr lang="en-US" altLang="zh-TW" dirty="0" smtClean="0"/>
          </a:p>
          <a:p>
            <a:pPr>
              <a:defRPr/>
            </a:pPr>
            <a:r>
              <a:rPr lang="zh-TW" altLang="en-US" dirty="0" smtClean="0"/>
              <a:t>雲端儲存：</a:t>
            </a:r>
            <a:endParaRPr lang="en-US" altLang="zh-TW" dirty="0" smtClean="0"/>
          </a:p>
          <a:p>
            <a:pPr>
              <a:defRPr/>
            </a:pPr>
            <a:r>
              <a:rPr lang="zh-TW" altLang="en-US" dirty="0"/>
              <a:t>網路</a:t>
            </a:r>
            <a:r>
              <a:rPr lang="zh-TW" altLang="en-US" dirty="0" smtClean="0"/>
              <a:t>筆記：</a:t>
            </a:r>
            <a:r>
              <a:rPr lang="en-US" altLang="zh-TW" dirty="0" smtClean="0"/>
              <a:t>Evernote</a:t>
            </a:r>
            <a:endParaRPr lang="zh-TW" altLang="en-US" dirty="0"/>
          </a:p>
        </p:txBody>
      </p:sp>
    </p:spTree>
    <p:extLst>
      <p:ext uri="{BB962C8B-B14F-4D97-AF65-F5344CB8AC3E}">
        <p14:creationId xmlns:p14="http://schemas.microsoft.com/office/powerpoint/2010/main" val="29807764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Google </a:t>
            </a:r>
            <a:r>
              <a:rPr lang="zh-TW" altLang="en-US" dirty="0" smtClean="0"/>
              <a:t>行事曆</a:t>
            </a:r>
            <a:endParaRPr lang="zh-TW" altLang="en-US" dirty="0"/>
          </a:p>
        </p:txBody>
      </p:sp>
      <p:sp>
        <p:nvSpPr>
          <p:cNvPr id="22532"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DD4D6FC4-4007-4F35-B49B-A7A0CD8E92ED}" type="slidenum">
              <a:rPr kumimoji="0" lang="zh-TW" altLang="en-US" smtClean="0"/>
              <a:pPr eaLnBrk="1" hangingPunct="1"/>
              <a:t>58</a:t>
            </a:fld>
            <a:endParaRPr kumimoji="0" lang="zh-TW" altLang="en-US" smtClean="0"/>
          </a:p>
        </p:txBody>
      </p:sp>
      <p:pic>
        <p:nvPicPr>
          <p:cNvPr id="5122" name="Picture 2" descr="http://alphaefficiency.com/wp-content/uploads/2011/01/desktop_calend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342" y="1340768"/>
            <a:ext cx="6572852"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7006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Google </a:t>
            </a:r>
            <a:r>
              <a:rPr lang="zh-TW" altLang="en-US" dirty="0" smtClean="0"/>
              <a:t>文件共用</a:t>
            </a:r>
            <a:endParaRPr lang="zh-TW" altLang="en-US" dirty="0"/>
          </a:p>
        </p:txBody>
      </p:sp>
      <p:sp>
        <p:nvSpPr>
          <p:cNvPr id="23555"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D7BDBF39-AE30-43E7-98FF-8613B316FE11}" type="slidenum">
              <a:rPr kumimoji="0" lang="zh-TW" altLang="en-US" smtClean="0"/>
              <a:pPr eaLnBrk="1" hangingPunct="1"/>
              <a:t>59</a:t>
            </a:fld>
            <a:endParaRPr kumimoji="0" lang="zh-TW" altLang="en-US"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657963"/>
            <a:ext cx="6667500" cy="347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8180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國網中心組織</a:t>
            </a:r>
            <a:endParaRPr lang="zh-TW" altLang="en-US" dirty="0"/>
          </a:p>
        </p:txBody>
      </p:sp>
      <p:pic>
        <p:nvPicPr>
          <p:cNvPr id="7170" name="Picture 2" descr="http://www.nchc.org.tw/upload_content/tw/core_content/6/6/picture/1030.png"/>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483768" y="1268760"/>
            <a:ext cx="3982041" cy="5112569"/>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idx="12"/>
          </p:nvPr>
        </p:nvSpPr>
        <p:spPr/>
        <p:txBody>
          <a:bodyPr/>
          <a:lstStyle/>
          <a:p>
            <a:fld id="{BA785E30-7E1B-46DC-A9BC-DA792B3D19F0}" type="slidenum">
              <a:rPr lang="zh-TW" altLang="en-US" smtClean="0"/>
              <a:t>6</a:t>
            </a:fld>
            <a:endParaRPr lang="zh-TW" altLang="en-US" dirty="0"/>
          </a:p>
        </p:txBody>
      </p:sp>
    </p:spTree>
    <p:extLst>
      <p:ext uri="{BB962C8B-B14F-4D97-AF65-F5344CB8AC3E}">
        <p14:creationId xmlns:p14="http://schemas.microsoft.com/office/powerpoint/2010/main" val="290660535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Google </a:t>
            </a:r>
            <a:r>
              <a:rPr lang="zh-TW" altLang="en-US" dirty="0" smtClean="0"/>
              <a:t>試算表共用</a:t>
            </a:r>
            <a:endParaRPr lang="zh-TW" altLang="en-US" dirty="0"/>
          </a:p>
        </p:txBody>
      </p:sp>
      <p:sp>
        <p:nvSpPr>
          <p:cNvPr id="24579"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1725C65A-8F17-4033-8ECE-FF011ABF6AE6}" type="slidenum">
              <a:rPr kumimoji="0" lang="zh-TW" altLang="en-US" smtClean="0"/>
              <a:pPr eaLnBrk="1" hangingPunct="1"/>
              <a:t>60</a:t>
            </a:fld>
            <a:endParaRPr kumimoji="0" lang="zh-TW" altLang="en-US" smtClean="0"/>
          </a:p>
        </p:txBody>
      </p:sp>
      <p:pic>
        <p:nvPicPr>
          <p:cNvPr id="7170" name="Picture 2" descr="http://www.visokio.com/files/Resources/OUGuide/134_Connectors/03_GoogleSpreadsheets512/512_GoogleDocsRefresh_750x5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12776"/>
            <a:ext cx="6279654" cy="4713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2020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Google </a:t>
            </a:r>
            <a:r>
              <a:rPr lang="zh-TW" altLang="en-US" dirty="0" smtClean="0"/>
              <a:t>簡報</a:t>
            </a:r>
            <a:endParaRPr lang="zh-TW" altLang="en-US" dirty="0"/>
          </a:p>
        </p:txBody>
      </p:sp>
      <p:sp>
        <p:nvSpPr>
          <p:cNvPr id="25603"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008DFA20-593C-4B14-B38D-07E6092A4C52}" type="slidenum">
              <a:rPr kumimoji="0" lang="zh-TW" altLang="en-US" smtClean="0"/>
              <a:pPr eaLnBrk="1" hangingPunct="1"/>
              <a:t>61</a:t>
            </a:fld>
            <a:endParaRPr kumimoji="0" lang="zh-TW" altLang="en-US" smtClean="0"/>
          </a:p>
        </p:txBody>
      </p:sp>
      <p:pic>
        <p:nvPicPr>
          <p:cNvPr id="25604" name="Picture 2" descr="http://farm2.static.flickr.com/1007/1402430126_d76ef851a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2060575"/>
            <a:ext cx="5689600" cy="398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80380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線上書籤</a:t>
            </a:r>
            <a:endParaRPr lang="zh-TW" altLang="en-US" dirty="0"/>
          </a:p>
        </p:txBody>
      </p:sp>
      <p:sp>
        <p:nvSpPr>
          <p:cNvPr id="26628"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53D39C8E-C6C8-4CE1-AA2D-F4BC1B6FEC84}" type="slidenum">
              <a:rPr kumimoji="0" lang="zh-TW" altLang="en-US" smtClean="0"/>
              <a:pPr eaLnBrk="1" hangingPunct="1"/>
              <a:t>62</a:t>
            </a:fld>
            <a:endParaRPr kumimoji="0" lang="zh-TW" altLang="en-US" smtClean="0"/>
          </a:p>
        </p:txBody>
      </p:sp>
      <p:sp>
        <p:nvSpPr>
          <p:cNvPr id="3" name="內容版面配置區 2"/>
          <p:cNvSpPr>
            <a:spLocks noGrp="1"/>
          </p:cNvSpPr>
          <p:nvPr>
            <p:ph type="body" idx="1"/>
          </p:nvPr>
        </p:nvSpPr>
        <p:spPr/>
        <p:txBody>
          <a:bodyPr/>
          <a:lstStyle/>
          <a:p>
            <a:pPr>
              <a:defRPr/>
            </a:pPr>
            <a:r>
              <a:rPr lang="zh-TW" altLang="en-US" dirty="0" smtClean="0"/>
              <a:t>將網址直接加入共用書籤網站</a:t>
            </a:r>
            <a:endParaRPr lang="en-US" altLang="zh-TW" dirty="0" smtClean="0"/>
          </a:p>
          <a:p>
            <a:pPr>
              <a:defRPr/>
            </a:pPr>
            <a:r>
              <a:rPr lang="zh-TW" altLang="en-US" dirty="0"/>
              <a:t>避免</a:t>
            </a:r>
            <a:r>
              <a:rPr lang="zh-TW" altLang="en-US" dirty="0" smtClean="0"/>
              <a:t>因為電腦轉換而無書籤可用</a:t>
            </a:r>
            <a:endParaRPr lang="en-US" altLang="zh-TW" dirty="0" smtClean="0"/>
          </a:p>
          <a:p>
            <a:pPr>
              <a:defRPr/>
            </a:pPr>
            <a:r>
              <a:rPr lang="zh-TW" altLang="en-US" dirty="0"/>
              <a:t>可以與別人</a:t>
            </a:r>
            <a:r>
              <a:rPr lang="zh-TW" altLang="en-US" dirty="0" smtClean="0"/>
              <a:t>分享</a:t>
            </a:r>
            <a:endParaRPr lang="en-US" altLang="zh-TW" dirty="0" smtClean="0"/>
          </a:p>
          <a:p>
            <a:pPr>
              <a:defRPr/>
            </a:pPr>
            <a:r>
              <a:rPr lang="zh-TW" altLang="en-US" dirty="0"/>
              <a:t>可以進一步分析資料</a:t>
            </a:r>
          </a:p>
        </p:txBody>
      </p:sp>
      <p:pic>
        <p:nvPicPr>
          <p:cNvPr id="26629" name="Picture 2" descr="Social Media Bookmark Icon p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4149725"/>
            <a:ext cx="4933950"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56411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4" descr="http://cdn.ghacks.net/wp-content/uploads/2008/10/flickr_wallpapers-500x3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284538"/>
            <a:ext cx="47625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12" descr="http://www.downloadatoz.com/resources/200912/pic/12604282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2933700"/>
            <a:ext cx="462915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p>
            <a:pPr>
              <a:defRPr/>
            </a:pPr>
            <a:r>
              <a:rPr lang="zh-TW" altLang="en-US" dirty="0" smtClean="0"/>
              <a:t>共享</a:t>
            </a:r>
            <a:r>
              <a:rPr lang="zh-TW" altLang="en-US" dirty="0" smtClean="0"/>
              <a:t>數位</a:t>
            </a:r>
            <a:r>
              <a:rPr lang="zh-TW" altLang="en-US" dirty="0" smtClean="0"/>
              <a:t>影像</a:t>
            </a:r>
            <a:endParaRPr lang="zh-TW" altLang="en-US" dirty="0"/>
          </a:p>
        </p:txBody>
      </p:sp>
      <p:sp>
        <p:nvSpPr>
          <p:cNvPr id="27654"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0A77F8DE-413E-4B31-AAF8-4D96283DCFAA}" type="slidenum">
              <a:rPr kumimoji="0" lang="zh-TW" altLang="en-US" smtClean="0"/>
              <a:pPr eaLnBrk="1" hangingPunct="1"/>
              <a:t>63</a:t>
            </a:fld>
            <a:endParaRPr kumimoji="0" lang="zh-TW" altLang="en-US" smtClean="0"/>
          </a:p>
        </p:txBody>
      </p:sp>
      <p:sp>
        <p:nvSpPr>
          <p:cNvPr id="3" name="內容版面配置區 2"/>
          <p:cNvSpPr>
            <a:spLocks noGrp="1"/>
          </p:cNvSpPr>
          <p:nvPr>
            <p:ph type="body" idx="1"/>
          </p:nvPr>
        </p:nvSpPr>
        <p:spPr>
          <a:xfrm>
            <a:off x="468312" y="1340767"/>
            <a:ext cx="8256191" cy="1368153"/>
          </a:xfrm>
        </p:spPr>
        <p:txBody>
          <a:bodyPr/>
          <a:lstStyle/>
          <a:p>
            <a:pPr>
              <a:defRPr/>
            </a:pPr>
            <a:r>
              <a:rPr lang="en-US" altLang="zh-TW" dirty="0" err="1" smtClean="0"/>
              <a:t>Picasaweb</a:t>
            </a:r>
            <a:r>
              <a:rPr lang="en-US" altLang="zh-TW" dirty="0" smtClean="0"/>
              <a:t> (Google+)</a:t>
            </a:r>
            <a:endParaRPr lang="en-US" altLang="zh-TW" dirty="0" smtClean="0"/>
          </a:p>
          <a:p>
            <a:pPr>
              <a:defRPr/>
            </a:pPr>
            <a:r>
              <a:rPr lang="en-US" altLang="zh-TW" dirty="0" smtClean="0"/>
              <a:t>Flickr</a:t>
            </a:r>
          </a:p>
          <a:p>
            <a:pPr>
              <a:defRPr/>
            </a:pPr>
            <a:r>
              <a:rPr lang="zh-TW" altLang="en-US" dirty="0"/>
              <a:t>部落</a:t>
            </a:r>
            <a:r>
              <a:rPr lang="zh-TW" altLang="en-US" dirty="0" smtClean="0"/>
              <a:t>格附屬網路相簿</a:t>
            </a:r>
            <a:endParaRPr lang="en-US" altLang="zh-TW" dirty="0" smtClean="0"/>
          </a:p>
        </p:txBody>
      </p:sp>
      <p:pic>
        <p:nvPicPr>
          <p:cNvPr id="27655" name="Picture 4" descr="https://lh5.googleusercontent.com/s/v/lighthousefe_92.07/img/logo/pwa-zh_TW.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3184" y="1484784"/>
            <a:ext cx="1905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10" descr="Flickr 標誌。按一下會返回首頁"/>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1844824"/>
            <a:ext cx="1714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7253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共享影音</a:t>
            </a:r>
            <a:r>
              <a:rPr lang="en-US" altLang="zh-TW" dirty="0" smtClean="0"/>
              <a:t>-YouTube</a:t>
            </a:r>
            <a:endParaRPr lang="zh-TW" altLang="en-US" dirty="0"/>
          </a:p>
        </p:txBody>
      </p:sp>
      <p:sp>
        <p:nvSpPr>
          <p:cNvPr id="28676"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00D1C9DD-9241-4E26-AC40-17A1848923BF}" type="slidenum">
              <a:rPr kumimoji="0" lang="zh-TW" altLang="en-US" smtClean="0"/>
              <a:pPr eaLnBrk="1" hangingPunct="1"/>
              <a:t>64</a:t>
            </a:fld>
            <a:endParaRPr kumimoji="0" lang="zh-TW" altLang="en-US" smtClean="0"/>
          </a:p>
        </p:txBody>
      </p:sp>
      <p:sp>
        <p:nvSpPr>
          <p:cNvPr id="3" name="內容版面配置區 2"/>
          <p:cNvSpPr>
            <a:spLocks noGrp="1"/>
          </p:cNvSpPr>
          <p:nvPr>
            <p:ph type="body" idx="1"/>
          </p:nvPr>
        </p:nvSpPr>
        <p:spPr/>
        <p:txBody>
          <a:bodyPr/>
          <a:lstStyle/>
          <a:p>
            <a:pPr>
              <a:defRPr/>
            </a:pPr>
            <a:r>
              <a:rPr lang="zh-TW" altLang="en-US" dirty="0"/>
              <a:t>成立於</a:t>
            </a:r>
            <a:r>
              <a:rPr lang="en-US" altLang="zh-TW" dirty="0"/>
              <a:t>2005</a:t>
            </a:r>
            <a:r>
              <a:rPr lang="zh-TW" altLang="en-US" dirty="0"/>
              <a:t>年</a:t>
            </a:r>
            <a:r>
              <a:rPr lang="en-US" altLang="zh-TW" dirty="0"/>
              <a:t>2</a:t>
            </a:r>
            <a:r>
              <a:rPr lang="zh-TW" altLang="en-US" dirty="0"/>
              <a:t>月，由查德</a:t>
            </a:r>
            <a:r>
              <a:rPr lang="en-US" altLang="zh-TW" dirty="0"/>
              <a:t>·</a:t>
            </a:r>
            <a:r>
              <a:rPr lang="zh-TW" altLang="en-US" dirty="0"/>
              <a:t>賀利（</a:t>
            </a:r>
            <a:r>
              <a:rPr lang="en-US" altLang="zh-TW" dirty="0"/>
              <a:t>Chad Hurley</a:t>
            </a:r>
            <a:r>
              <a:rPr lang="zh-TW" altLang="en-US" dirty="0"/>
              <a:t>）、美籍華人陳士駿、賈德</a:t>
            </a:r>
            <a:r>
              <a:rPr lang="en-US" altLang="zh-TW" dirty="0"/>
              <a:t>·</a:t>
            </a:r>
            <a:r>
              <a:rPr lang="zh-TW" altLang="en-US" dirty="0"/>
              <a:t>卡林姆（</a:t>
            </a:r>
            <a:r>
              <a:rPr lang="en-US" altLang="zh-TW" dirty="0"/>
              <a:t>Jawed </a:t>
            </a:r>
            <a:r>
              <a:rPr lang="en-US" altLang="zh-TW" dirty="0" err="1"/>
              <a:t>Karim</a:t>
            </a:r>
            <a:r>
              <a:rPr lang="zh-TW" altLang="en-US" dirty="0"/>
              <a:t>）三名前</a:t>
            </a:r>
            <a:r>
              <a:rPr lang="en-US" altLang="zh-TW" dirty="0"/>
              <a:t>PayPal</a:t>
            </a:r>
            <a:r>
              <a:rPr lang="zh-TW" altLang="en-US" dirty="0"/>
              <a:t>僱員</a:t>
            </a:r>
            <a:r>
              <a:rPr lang="zh-TW" altLang="en-US" dirty="0" smtClean="0"/>
              <a:t>創辦</a:t>
            </a:r>
            <a:endParaRPr lang="en-US" altLang="zh-TW" dirty="0" smtClean="0"/>
          </a:p>
          <a:p>
            <a:pPr>
              <a:defRPr/>
            </a:pPr>
            <a:r>
              <a:rPr lang="zh-TW" altLang="en-US" dirty="0"/>
              <a:t>原意是為了方便朋友之間分享錄影</a:t>
            </a:r>
            <a:r>
              <a:rPr lang="zh-TW" altLang="en-US" dirty="0" smtClean="0"/>
              <a:t>片段</a:t>
            </a:r>
            <a:endParaRPr lang="en-US" altLang="zh-TW" dirty="0" smtClean="0"/>
          </a:p>
          <a:p>
            <a:pPr>
              <a:defRPr/>
            </a:pPr>
            <a:r>
              <a:rPr lang="en-US" altLang="zh-TW" dirty="0"/>
              <a:t>2007</a:t>
            </a:r>
            <a:r>
              <a:rPr lang="zh-TW" altLang="en-US" dirty="0"/>
              <a:t>年</a:t>
            </a:r>
            <a:r>
              <a:rPr lang="en-US" altLang="zh-TW" dirty="0"/>
              <a:t>10</a:t>
            </a:r>
            <a:r>
              <a:rPr lang="zh-TW" altLang="en-US" dirty="0"/>
              <a:t>月</a:t>
            </a:r>
            <a:r>
              <a:rPr lang="en-US" altLang="zh-TW" dirty="0"/>
              <a:t>17</a:t>
            </a:r>
            <a:r>
              <a:rPr lang="zh-TW" altLang="en-US" dirty="0"/>
              <a:t>日及</a:t>
            </a:r>
            <a:r>
              <a:rPr lang="en-US" altLang="zh-TW" dirty="0"/>
              <a:t>18</a:t>
            </a:r>
            <a:r>
              <a:rPr lang="zh-TW" altLang="en-US" dirty="0"/>
              <a:t>日，</a:t>
            </a:r>
            <a:r>
              <a:rPr lang="en-US" altLang="zh-TW" dirty="0"/>
              <a:t>YouTube</a:t>
            </a:r>
            <a:r>
              <a:rPr lang="zh-TW" altLang="en-US" dirty="0"/>
              <a:t>分別開放了台灣及香港兩地的華文</a:t>
            </a:r>
            <a:r>
              <a:rPr lang="zh-TW" altLang="en-US" dirty="0" smtClean="0"/>
              <a:t>網站</a:t>
            </a:r>
            <a:endParaRPr lang="en-US" altLang="zh-TW" dirty="0" smtClean="0"/>
          </a:p>
          <a:p>
            <a:pPr>
              <a:defRPr/>
            </a:pPr>
            <a:r>
              <a:rPr lang="zh-TW" altLang="en-US" dirty="0" smtClean="0"/>
              <a:t>高</a:t>
            </a:r>
            <a:r>
              <a:rPr lang="zh-TW" altLang="en-US" dirty="0"/>
              <a:t>畫</a:t>
            </a:r>
            <a:r>
              <a:rPr lang="zh-TW" altLang="en-US" dirty="0" smtClean="0"/>
              <a:t>質</a:t>
            </a:r>
            <a:r>
              <a:rPr lang="zh-TW" altLang="en-US" dirty="0" smtClean="0"/>
              <a:t>：可到 </a:t>
            </a:r>
            <a:r>
              <a:rPr lang="en-US" altLang="zh-TW" dirty="0" smtClean="0"/>
              <a:t>4K</a:t>
            </a:r>
            <a:endParaRPr lang="en-US" altLang="zh-TW" dirty="0" smtClean="0"/>
          </a:p>
          <a:p>
            <a:pPr>
              <a:defRPr/>
            </a:pPr>
            <a:r>
              <a:rPr lang="en-US" altLang="zh-TW" dirty="0" smtClean="0"/>
              <a:t>3D</a:t>
            </a:r>
            <a:r>
              <a:rPr lang="zh-TW" altLang="en-US" dirty="0" smtClean="0"/>
              <a:t>觀賞</a:t>
            </a:r>
            <a:endParaRPr lang="zh-TW" altLang="en-US" dirty="0"/>
          </a:p>
        </p:txBody>
      </p:sp>
      <p:pic>
        <p:nvPicPr>
          <p:cNvPr id="28677" name="Picture 2" descr="LogoYoutube2011.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755867"/>
            <a:ext cx="19050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504344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雲端儲存</a:t>
            </a:r>
            <a:endParaRPr lang="zh-TW" altLang="en-US" dirty="0"/>
          </a:p>
        </p:txBody>
      </p:sp>
      <p:sp>
        <p:nvSpPr>
          <p:cNvPr id="29699"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452C9A68-5691-4E7D-82AB-015D35B76B05}" type="slidenum">
              <a:rPr kumimoji="0" lang="zh-TW" altLang="en-US" smtClean="0"/>
              <a:pPr eaLnBrk="1" hangingPunct="1"/>
              <a:t>65</a:t>
            </a:fld>
            <a:endParaRPr kumimoji="0" lang="zh-TW" altLang="en-US" smtClean="0"/>
          </a:p>
        </p:txBody>
      </p:sp>
      <p:sp>
        <p:nvSpPr>
          <p:cNvPr id="4" name="文字版面配置區 3"/>
          <p:cNvSpPr>
            <a:spLocks noGrp="1"/>
          </p:cNvSpPr>
          <p:nvPr>
            <p:ph type="body" idx="1"/>
          </p:nvPr>
        </p:nvSpPr>
        <p:spPr/>
        <p:txBody>
          <a:bodyPr/>
          <a:lstStyle/>
          <a:p>
            <a:r>
              <a:rPr lang="en-US" altLang="zh-TW" dirty="0" smtClean="0"/>
              <a:t>Dropbox</a:t>
            </a:r>
            <a:r>
              <a:rPr lang="zh-TW" altLang="en-US" dirty="0" smtClean="0"/>
              <a:t>：僅儲存檔案</a:t>
            </a:r>
            <a:endParaRPr lang="en-US" altLang="zh-TW" dirty="0" smtClean="0"/>
          </a:p>
          <a:p>
            <a:r>
              <a:rPr lang="en-US" altLang="zh-TW" dirty="0" smtClean="0"/>
              <a:t>Google </a:t>
            </a:r>
            <a:r>
              <a:rPr lang="zh-TW" altLang="en-US" dirty="0" smtClean="0"/>
              <a:t>雲端硬碟：搭配線上版的 </a:t>
            </a:r>
            <a:r>
              <a:rPr lang="en-US" altLang="zh-TW" dirty="0" smtClean="0"/>
              <a:t>Google Doc/</a:t>
            </a:r>
            <a:r>
              <a:rPr lang="en-US" altLang="zh-TW" dirty="0" err="1" smtClean="0"/>
              <a:t>Speadsheet</a:t>
            </a:r>
            <a:r>
              <a:rPr lang="en-US" altLang="zh-TW" dirty="0" smtClean="0"/>
              <a:t>/Slides</a:t>
            </a:r>
          </a:p>
          <a:p>
            <a:r>
              <a:rPr lang="en-US" altLang="zh-TW" dirty="0" smtClean="0"/>
              <a:t>Microsoft OneDrive</a:t>
            </a:r>
            <a:r>
              <a:rPr lang="zh-TW" altLang="en-US" dirty="0" smtClean="0"/>
              <a:t>：搭配線上版的</a:t>
            </a:r>
            <a:r>
              <a:rPr lang="en-US" altLang="zh-TW" dirty="0" smtClean="0"/>
              <a:t>Office</a:t>
            </a:r>
            <a:r>
              <a:rPr lang="zh-TW" altLang="en-US" dirty="0" smtClean="0"/>
              <a:t>軟體</a:t>
            </a:r>
            <a:endParaRPr lang="zh-TW" altLang="en-US" dirty="0"/>
          </a:p>
        </p:txBody>
      </p:sp>
      <p:sp>
        <p:nvSpPr>
          <p:cNvPr id="29738" name="AutoShape 6" descr="data:image/jpeg;base64,/9j/4AAQSkZJRgABAQAAAQABAAD/2wCEAAkGBhQSEBQUEhQUFRUUFBcXFRQUFBgUFBUUFxcXFxUUFBQXHCYeFxwkHBcXHy8gJCcpLCwsGB8xNTAqNSYrLCkBCQoKDgwOGg8PGiwkHyQsLSwpKSksLC0sKSksKSksLCksLy8sLCksLCwpLCksLCwsKSwsLCksKSwsKSksLCksLP/AABEIAOEA4QMBIgACEQEDEQH/xAAcAAABBAMBAAAAAAAAAAAAAAAAAwQFBgECBwj/xABDEAABAwICBgcFBQcCBwEAAAABAAIDBBEFIQYSEzFBUQciYXGBkaEyUnKxwRQjQoLRQ2JzkqKy8DPhJCVTlMLS4hf/xAAbAQEAAgMBAQAAAAAAAAAAAAAAAwQBAgUGB//EADARAAICAQMCBQMCBgMAAAAAAAABAgMRBBIhBTETIjJBkVFhgUJxFFKhsdHhBhXw/9oADAMBAAIRAxEAPwDuKEIQAhCEAIQhACELBKAyhJukUTjWlVNSi9RPHF2Od1z3MF3HyQEwXLBkXLsV6dqRlxDHNMedhEzzdd3oqvWdPFU42hp4GfEXyu+bR6KRVSZo7Io7uZljbrz07pUxd/s2HwUw+oK1/wD0LGvef/2zP/VbeEzHiI9D7dZ2y89N6V8VZ7YafjprerbJ/RdO87Taanifz1HujPk7WCx4Uh4kTvG1WdZcuwvpuo5LCUSwHm5uuz+ZmforrhWkUNQ3WglZKOcbg63eN48QFo4tdzdNPsToKymbKoFLtlWpkVQsByygBCEIAQhCAEIQgBCEIAQhCAEIQgBCE1ra5kbHPkc1jGglznGzWgcSTuQC7pFVNLekakoLtkfry2yhjs6Ts1+EY+I+BXONOemh8pdFQExx7jUEWkf/AAwf9Nvaet3Kk4Xoy+U68xLQTc3zkffiSd1+ZzU8aveRE7PaJP490tV9Y4sp7wMO5kFzKR+9Lv8A5bBQ9JodLIded+qTmc9eQ95v9SrJR0rIm6sbQ0dm8953lL7VSZS7Gu3PqGFJopTM3tLzzeb/ANIsFLQwsYOq1rfhaB8khtFjaLHc2SS7DzaI10z2qztFjBkd7RIz00b/AG2Nd3tBSW1RtFkEbV6IU7/ZBjPNhy/lN/ooSfRaogdtIHklu50ZLJB65+BVt2iNospmrimR+A9L1XTuDKpu3aDYl3Umb+a1nfmHiur6Nab09Y28EgLgOtG7qyN728u0XC5biGHxzC0jbng7c4dzlVa7BJaZwlic6zTcSMOq9nabbu8ZLVwjL7GN0o/dHqGKqunLJFxHQvpduWxVpAO4VAFmn+K0ez8Qy5gb11qlrgQLHI/Lgb8QoJRce5NGSkuCYQkI5rpYFamTKEIQAhCEAIQhACEIQAsErKa1tY2NjnvcGtY0uc5xs1rRmST3IBDGMZipoXzTPDI2C7nH0AHEk5ADMledtO+kGbE5dRusyAO+7hG9x4Plt7Tuzc3hzR0h6ePxKezNYU8bvuY+Lju2rx7x4DgDbfdNcJw0RDWd7Z/pHIdvMqzCG1ZfcrylueF2FsHwNsdnyWc/gN4b3cz2qZ2yZbVG2WzeTK47Dzao2yY7ZY2ywbD7bI2yYbZY26wCQ2yztlHiZZ2yyB/tVnapgJlnbIYyPtsjapltlnbIMjzao2qZ7ZG2QZIvGcABu+EWPFgyB7W8j2KR0E6RH0bhDMXOp72G8uh7W82828OHI7bVRGNYZr3ewdb8QH4u0dvzW3DWGaPh5R6Iw3FGva1zXBzXAEOBuCDuIKmIZrrzp0eacmleIZnfcPORP7Jx4/AePLfzXdKCuuq04OLwTxkpLJPgrKbwy3TgLQ2BCEIAQhCAEIWCUBrI5cO6adONpIaGF3UYQagg+1IM2xdzcif3rDgukdIelgoKKSUW2jupCDxlcDZ1uTRdx7hzXmiJpkfdxJJJc4neScySeZKnqhnzMhtl7If4TS2653/h/VSu2TDao26lfJouB8Z1g1CYmdamZYMkiwl27zSjWc81rRt+6b+8S7w3D6pyyJcm/Uy3NJ8Hrun9LpdUbLFlvnnsJhvYPJbiMp1HTpdlN2LnyufuztxoqgsKK+CP2H+WSb6U8FMim7EGlWYaycHwyvfodPcsSiv3XDK855BscisbdO9ISGNjb+Jxc7tDR1R3Z38kzmwuZsTZS3qPbrC2ZDb2DnAbgV3Kb1OClLjJ4nWUqi6VcXnBt9oR9oTDbLG2VkqEh9oRt1H7dG3QEjt0bdR+2Rt0A1xWksdcbjvHI/7ro3RbpeXN+zSnrsH3RP4oxvbfiW/LuVDdICLHcVHU9Q+CZr2Gz43BzT3fQ7iO9Za3LBqnteT1RQ1dwpSJ6omimPNqIY5W7ni9vdduc09oNwrjSzXCpvgtD9Cw0rKAEIQgBJyuSiiNJMYFLTTTu3RRufbmQOqPF1h4oDhXTLpH9orzC03jpRqZbjKbGV3hk38pVMp8h3pGSVz3lzzdznFzjzcTdx80tdX0sLBTzl5FdosGVJhbaqxg2MmVahxJAG8kAeOQWHJ5gcOvO3ky7z4bvUhR2y2QcvoTUVu2yMF7vBYWwWs33QG+WX6p5DAtaeJSdNAvJ22H0fiEcI0ipk8jpU6hp08jplzbLyrO4jxSLBpFLim7E1xSYQwySn8DC7xAy9bKOFrlJRXuV3qMHMsdn29cYmH8bYW7+HVJ8y5dLq6QAho3MaGDuaAP1XOejahM2ICR2eyDpXfEd3qSV1GSJd/qM/CcKl+lHib5u2bm/d5KfieisbyS0ajjxbYX727j6KvVOi8rfZc1w7btPyI9V0iWFMKiFYo19kVjOSvlo5ycIlHAfzBYGFv4kDuu4q61EKjJ41fWsmzXxGQUeHjib+ny/VL4iRHThoAu998xnZo3jlw8ynDo87DibeKi8fmvLqjcxoHicz9FNTKVk1lmYttjMTJKozF+XyQELqI3ZdeirHCyV9O45O67PiHtgd4sfyldsw2puF5gwuuME8co3xvDu8DePEXXojBawEAg5EAjuOYVa6OHkmqllYLjC9LJlSSZJ4CoSUyhCEBhxXMunLFdnh7Ygc55mtPwRgvd6hq6XIVwzp7rb1FLF7kT3kdr3ho9GKStZkjSx4izl8QS7UnC3JLhqvYyVEZCCttVFlnBnIi4Ke0aprMe/wB4ho7hmfUhQjgrfhdKWxxstmG3PxOzP6LmdSs21bfqd3odO/Ub3+lf1JGmjUvSwqHNfFF/qPa3suL+SBpzSs/E53c1eVnTbZ6It/g9RqL4R4ckvyi1wQp5HCqhT9I1LxJHeP8AZWTDNJqeb2ZG+Jy81zNRptRXzKD+DnOW/mLT/ZpkkIVS+lSu2dIIxvleAfhb1j8h5q/NYuPdKNfta3ZjdEwN/M7M+mqpeh1u7VrPaPP/AL8nP1Nu2qXx8k/0S4Vq00sx3yP1R8LN9vG6uksS00YwvYUcMfEMBPecynsjF0tXPxbZT+5wsETLGmU8alpmJjM1VIvDI5IhKmJRNVEp+rYomqYunVLKK7Igix1vdBP0HzVSkl1nOdzJPhw9FZcbl1YiBvcbeG76+irbWrv6KHlciSHYAAghKaixqro7TORpKM12bo6xLaUcN97RqH8hsPSy49M1dB6Kqn7uVnuyAj8zf/lQ3LyklXEjtWHyZKVYVAYY/IKchKplkVQhCASmK889NMmtipHuwRDz1nfVehZ1536Xx/zaT+FF/YpqfUR2+kqEbckqGrEbUqAr6RVMBqw4JSy1ctsARcpGXEKmfIXAPBg1G+azg1IHueXZhoy+Jxy+RVkpWAWsLf5zWv8ADQsxKazjsYessoTjBtZ7kBSaESyZue1vgXHzyCmabowad8z/AAY36kqfpVNUizKCXYrq6cu7Kc/ogJH3dRnwD48vNp+igcU0EraTr7Mua39pAS4D4gOsPEW7V2mlKkoiq8n7FmEpLlM4jo10gzQENkOvH5kdoHPusmGEQGsxJpP7SbXPY0ZgegC6F0n6L0gpn1Qbs5gWgbOwZKXEC0jN17XOsM+d1y/DcTkp3h8TtV3Ow3Xvb0VKOjrhvspjiUlgt26my2KjN5x8/k9Bltt24JGQKnaP9J8Ulm1I2b/fHsHvG9qtzKhr2hzHBzTxaQR5heZupnW8SWDXKfYbTNUdO1SU5UfOqb7mjI2pCh6oKZqt1+HbkPNV3EMYhYc36x5M6x893quhp05cJFdorWkUt5A3g0f56kqNaxOKyUPkc4biclq1q9hp69laRtnBpqLUsS2qtXNVjAGsrVbejKS00w5tYfJxH1VXmbkrJ0dD/iJP4Y/uVe5eVklfqR2vCX5BWKAqsYOcgrLT7lQLQ5QhCARn/wA9FwHpkp7YkHe9BGfIvb9F3+YLjHTfR/eU0vNskZPaCHj5uU1D85HZ6TmsYySoC1iCVAXSRUbNdVJvSxCTLCTYbzkO85IzGSawmLVhbze4u8B1W/VSkBTN9g7VG5gDR4D9bpxC5WIrCwUreXkmqR6maR6r1NIpamlUM0YgyyUsikopFX6adScNQqk4luEij9MOKX2EAPOR39rfr5Kw6CaKROwprJ42u215HBwz63sm4zBAtmDcLnGk05rMUc1uYdK2FvwtOqfXWK7tSxBjGsbuY0NHcAB9FxuqXOGyCf3/AMHT0sMpyOVaR9D0jSXUbw9v/TkNnjsbJud42VMlgraJ2bZ4D3ODfBw6p816Lc9IPXPXVZwWLEpL7k70sZduDgbOkKsAtt7/ABBjj5kLV2mlZJkJCfgYL/0hdxlw2I742HvaL/LtSX2Rg3NA7hb0VWzremjz4Kz+6/wbR6fnvL+n+zibMJrag9ZspB4yHVH9Sc1ehskURfI9oIaXaoucgLnM/ousz2G4W7lRtOKzqlvvEN8B1nf+PmrPTuq3au+NcIqMffBLdoqqKXN5bKQ2NbgLdrFtqr2qR59sSstHBLFq0IWWgmNpW5K0dHcf3kp7GD1JValCufR/T2je73n/ANoA+ZKq6jiBYq9R1HBxkFZafcq9hDcgrHAFzi0LoQhAaSBc86XMM2lA5wGcL2yfl9h/o6/guiPCicYoWyxvjf7MjHMd3OBB+a2i9rTMNZWDzNGEqtquidDK+N/tRvLHd7Ta6AF2Fyc+RqU4wuK8ocdzAXnwGXqQkixPKZurC93F7g0dwzd9Exl4MZFGSXNzxTuF6jo3J3GSrTK0iThkUnTzKCimHNPIZ1HKOSHsWOnqUvWYpsoZJPcY53jbL1soSGpTDSqu/wCG1B+0eB+VvWPrqqtOOFkmrll4G3RfhplrxI7MRNc8k++7IfMldn11Q+irDdSmfKd8r7D4GZD1urtrr571XWKWpkvpx8f7yep01WK0KFy0LlqZEm564lmoyW1Ay96azyLMkyZTyqnzNlquAlUS8VzTSWp15re6Ln4nm59NVXvEpuoe3LwO8+S5tPLrvc/3nE+HAeVl7n/jWm9Vj/Y5nWLNsY1/kTa1ZLEo1qyWr3CR5lsbuaknBOXNSLwjQTGsi6XojRakMbeOrc97s/qqBh1JtZmN4E59wzK6zg0G5c3VS7RL1C9y04XHkFPQhRmHx5BS0YVIsGyEIQAmlUxO0nK1AcP6VcCMdQ2oaOrKNV/ZI0ZE97f7VSo13/SnA21MD4nZawyPuuGbXeB9Lrg1RSOikdG8Wcxxa4do+i6mlnujt+hRvjh5MBqdyzN1I2gE6rTe5sNYnPdmeCRa1biNW8FfImZHcMvhFvXetDETvz7ynTYkqIVhpmMpDEU6Vj1m7iQnghW+wWmGjVyT7mKfEiPby/eG7x5JPHH672NGeq0fzO6x+YCUdAlKMNZKxzwS1rg4gbzbMb1FdKWx4WX/AHFSjuOn4RSiCniiH4GNB+Ii7vUp3tVCUmNtm6wIuTmE5+0L4/qIW+LJz4eeT3ddacVt7EgZgkZKhMjUJJ8yijVnuTRqF5J01llSb5k3e++5WoVYLUYYI3SWqtE7tFh3u6vy1lTmRqwaTPu5rPE2z4WG7xUQ2NfSujUeFpo/fk8R1S/xNRL7cCeqsEJfVWjgu8kcvI3cE2mTuQJOmpTK8NHE5nkOJWksJZZtHnhE3ofh2+Q8eq3uvmfPLwXS8Hptyr+C4eGhoAyAACu2G01gFwrJ75OR1YR2xwStJHYJ60JGFiXWhsCEIQAsELKEAxqobhcz6RtFtcfaIx12C0gG9zBud2lvy7l1aRijK2lut65uEtyNZRUlhnniJOGMVl0y0SMDjLEPuybuaP2ZPEfun0VciPBd2qcbI7kcqyLg8MUY1LNjWsYThoUhXlIGxrdsSUY1KtatSJyEditXU6eiJbbJRSQUiMEJabtJB5jJSFPpDKzJwDx2jPzCy6BJOp1Q1Gip1CxbFP8AuXKNZbT6JYJBmlDD7Ubx3EFYdpLF7sn+eCjHUyTNKuX/ANBpM8Z+TpLrmpS9h7NpL7sfi4/RMKnF5n5X1RybksmmWuxV2jpWmqeVD55K1vVdTbw5fHA0Ea22ac7NYLV2Ixwc/fkauak3hOXhNpSpUbJjaRWfR3CNUXI6zt/YOATTBcIJIe4fCPqVeMKw7dkuVq793kj+TpaerHmY/wAJotys9JDYJpQ0tlLxRqgXDdoWyEIYBCEIAQhCAEhNHdLoIQEDX0QcCCAb8Lbwexcx0l0QMJL4QSzeWbyztbzb8l2OaK6iqyiupqrpVPKI7K1YsM4lE9OWK249ocHEvjs128j8LvDgVU5ad0btV4LTyPHuPELsVXwtXHf6HHuplW+ewu1LxhN43J1Et2VGLNalRGtYwl2haswJbNauhTrUQWLU2QyMK1MSeFi0LUwYbGToki6NPpGpvIFsjGRo5qSeEu8pERFxsP8AZb5SWWSQzJ4Q1kKf4bg5JDnDub9T+if4fg+dzmefLuVmw/Cuxc2/V7vLD5OvRpdvmn8COG4arTQUNrLNDQWtkpiCCy55eMwxWTgBDQsoYBCEIAQhCAEIQgBCEIDBCRlhul0ICIqaK6gMSwNrwQ5oI7fpyVyfHdNZaW6ynjlBpPhnLa3RctN2HLk76H9VGOp3sPWBHyXVanDgVE1OD9itw1k48S5KNuhrnzHgosdQnMdSO1TVTo+33fLJMJMCI3X+asrV1vvlFGWguj6WmJNqG8wtjO3mEm7Cnc1ocOctvHq+pH/DahfpN3Tt5pJ1QO1bjDnLduFlHqal7haPUS9khi+ZIlhceJU3Hg/Yn9Pg3YoZa3+RfJar6d/PL4K5DhZO/wBFMUWEdinqbB+xStPhoHBUrLZWepnSrqhWsRRFUWE9inKWhtwTuGkATtkSjJDSGCyW1FkBZQAhCEAIQhACEIQAhCEAIQhACEIQAsELKEAk+JIPpU8RZARMlCm0mGDkp0sWpiQFbfhQ5JM4OFZtgtfs6ArYwdKMwkclYPs622AQEJHhg5J1HQKTES21EAzjpE4ZDZK2WUBgNWUIQAhCEAIQhACEIQAhCEAIQhACEIQAhCEAIQhACEIQAhCEAIQhACEIQAhCEAIQhACEIQAhCEAIQhACEIQAhCEB/9k="/>
          <p:cNvSpPr>
            <a:spLocks noChangeAspect="1" noChangeArrowheads="1"/>
          </p:cNvSpPr>
          <p:nvPr/>
        </p:nvSpPr>
        <p:spPr bwMode="auto">
          <a:xfrm>
            <a:off x="155575" y="-10287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p>
        </p:txBody>
      </p:sp>
      <p:sp>
        <p:nvSpPr>
          <p:cNvPr id="29739" name="AutoShape 8" descr="data:image/jpeg;base64,/9j/4AAQSkZJRgABAQAAAQABAAD/2wCEAAkGBhQSEBQUEhQUFRUUFBcXFRQUFBgUFBUUFxcXFxUUFBQXHCYeFxwkHBcXHy8gJCcpLCwsGB8xNTAqNSYrLCkBCQoKDgwOGg8PGiwkHyQsLSwpKSksLC0sKSksKSksLCksLy8sLCksLCwpLCksLCwsKSwsLCksKSwsKSksLCksLP/AABEIAOEA4QMBIgACEQEDEQH/xAAcAAABBAMBAAAAAAAAAAAAAAAAAwQFBgECBwj/xABDEAABAwICBgcFBQcCBwEAAAABAAIDBBEFIQYSEzFBUQciYXGBkaEyUnKxwRQjQoLRQ2JzkqKy8DPhJCVTlMLS4hf/xAAbAQEAAgMBAQAAAAAAAAAAAAAAAwQBAgUGB//EADARAAICAQMCBQMCBgMAAAAAAAABAgMRBBIhBTETIjJBkVFhgUJxFFKhsdHhBhXw/9oADAMBAAIRAxEAPwDuKEIQAhCEAIQhACELBKAyhJukUTjWlVNSi9RPHF2Od1z3MF3HyQEwXLBkXLsV6dqRlxDHNMedhEzzdd3oqvWdPFU42hp4GfEXyu+bR6KRVSZo7Io7uZljbrz07pUxd/s2HwUw+oK1/wD0LGvef/2zP/VbeEzHiI9D7dZ2y89N6V8VZ7YafjprerbJ/RdO87Taanifz1HujPk7WCx4Uh4kTvG1WdZcuwvpuo5LCUSwHm5uuz+ZmforrhWkUNQ3WglZKOcbg63eN48QFo4tdzdNPsToKymbKoFLtlWpkVQsByygBCEIAQhCAEIQgBCEIAQhCAEIQgBCE1ra5kbHPkc1jGglznGzWgcSTuQC7pFVNLekakoLtkfry2yhjs6Ts1+EY+I+BXONOemh8pdFQExx7jUEWkf/AAwf9Nvaet3Kk4Xoy+U68xLQTc3zkffiSd1+ZzU8aveRE7PaJP490tV9Y4sp7wMO5kFzKR+9Lv8A5bBQ9JodLIded+qTmc9eQ95v9SrJR0rIm6sbQ0dm8953lL7VSZS7Gu3PqGFJopTM3tLzzeb/ANIsFLQwsYOq1rfhaB8khtFjaLHc2SS7DzaI10z2qztFjBkd7RIz00b/AG2Nd3tBSW1RtFkEbV6IU7/ZBjPNhy/lN/ooSfRaogdtIHklu50ZLJB65+BVt2iNospmrimR+A9L1XTuDKpu3aDYl3Umb+a1nfmHiur6Nab09Y28EgLgOtG7qyN728u0XC5biGHxzC0jbng7c4dzlVa7BJaZwlic6zTcSMOq9nabbu8ZLVwjL7GN0o/dHqGKqunLJFxHQvpduWxVpAO4VAFmn+K0ez8Qy5gb11qlrgQLHI/Lgb8QoJRce5NGSkuCYQkI5rpYFamTKEIQAhCEAIQhACEIQAsErKa1tY2NjnvcGtY0uc5xs1rRmST3IBDGMZipoXzTPDI2C7nH0AHEk5ADMledtO+kGbE5dRusyAO+7hG9x4Plt7Tuzc3hzR0h6ePxKezNYU8bvuY+Lju2rx7x4DgDbfdNcJw0RDWd7Z/pHIdvMqzCG1ZfcrylueF2FsHwNsdnyWc/gN4b3cz2qZ2yZbVG2WzeTK47Dzao2yY7ZY2ywbD7bI2yYbZY26wCQ2yztlHiZZ2yyB/tVnapgJlnbIYyPtsjapltlnbIMjzao2qZ7ZG2QZIvGcABu+EWPFgyB7W8j2KR0E6RH0bhDMXOp72G8uh7W82828OHI7bVRGNYZr3ewdb8QH4u0dvzW3DWGaPh5R6Iw3FGva1zXBzXAEOBuCDuIKmIZrrzp0eacmleIZnfcPORP7Jx4/AePLfzXdKCuuq04OLwTxkpLJPgrKbwy3TgLQ2BCEIAQhCAEIWCUBrI5cO6adONpIaGF3UYQagg+1IM2xdzcif3rDgukdIelgoKKSUW2jupCDxlcDZ1uTRdx7hzXmiJpkfdxJJJc4neScySeZKnqhnzMhtl7If4TS2653/h/VSu2TDao26lfJouB8Z1g1CYmdamZYMkiwl27zSjWc81rRt+6b+8S7w3D6pyyJcm/Uy3NJ8Hrun9LpdUbLFlvnnsJhvYPJbiMp1HTpdlN2LnyufuztxoqgsKK+CP2H+WSb6U8FMim7EGlWYaycHwyvfodPcsSiv3XDK855BscisbdO9ISGNjb+Jxc7tDR1R3Z38kzmwuZsTZS3qPbrC2ZDb2DnAbgV3Kb1OClLjJ4nWUqi6VcXnBt9oR9oTDbLG2VkqEh9oRt1H7dG3QEjt0bdR+2Rt0A1xWksdcbjvHI/7ro3RbpeXN+zSnrsH3RP4oxvbfiW/LuVDdICLHcVHU9Q+CZr2Gz43BzT3fQ7iO9Za3LBqnteT1RQ1dwpSJ6omimPNqIY5W7ni9vdduc09oNwrjSzXCpvgtD9Cw0rKAEIQgBJyuSiiNJMYFLTTTu3RRufbmQOqPF1h4oDhXTLpH9orzC03jpRqZbjKbGV3hk38pVMp8h3pGSVz3lzzdznFzjzcTdx80tdX0sLBTzl5FdosGVJhbaqxg2MmVahxJAG8kAeOQWHJ5gcOvO3ky7z4bvUhR2y2QcvoTUVu2yMF7vBYWwWs33QG+WX6p5DAtaeJSdNAvJ22H0fiEcI0ipk8jpU6hp08jplzbLyrO4jxSLBpFLim7E1xSYQwySn8DC7xAy9bKOFrlJRXuV3qMHMsdn29cYmH8bYW7+HVJ8y5dLq6QAho3MaGDuaAP1XOejahM2ICR2eyDpXfEd3qSV1GSJd/qM/CcKl+lHib5u2bm/d5KfieisbyS0ajjxbYX727j6KvVOi8rfZc1w7btPyI9V0iWFMKiFYo19kVjOSvlo5ycIlHAfzBYGFv4kDuu4q61EKjJ41fWsmzXxGQUeHjib+ny/VL4iRHThoAu998xnZo3jlw8ynDo87DibeKi8fmvLqjcxoHicz9FNTKVk1lmYttjMTJKozF+XyQELqI3ZdeirHCyV9O45O67PiHtgd4sfyldsw2puF5gwuuME8co3xvDu8DePEXXojBawEAg5EAjuOYVa6OHkmqllYLjC9LJlSSZJ4CoSUyhCEBhxXMunLFdnh7Ygc55mtPwRgvd6hq6XIVwzp7rb1FLF7kT3kdr3ho9GKStZkjSx4izl8QS7UnC3JLhqvYyVEZCCttVFlnBnIi4Ke0aprMe/wB4ho7hmfUhQjgrfhdKWxxstmG3PxOzP6LmdSs21bfqd3odO/Ub3+lf1JGmjUvSwqHNfFF/qPa3suL+SBpzSs/E53c1eVnTbZ6It/g9RqL4R4ckvyi1wQp5HCqhT9I1LxJHeP8AZWTDNJqeb2ZG+Jy81zNRptRXzKD+DnOW/mLT/ZpkkIVS+lSu2dIIxvleAfhb1j8h5q/NYuPdKNfta3ZjdEwN/M7M+mqpeh1u7VrPaPP/AL8nP1Nu2qXx8k/0S4Vq00sx3yP1R8LN9vG6uksS00YwvYUcMfEMBPecynsjF0tXPxbZT+5wsETLGmU8alpmJjM1VIvDI5IhKmJRNVEp+rYomqYunVLKK7Igix1vdBP0HzVSkl1nOdzJPhw9FZcbl1YiBvcbeG76+irbWrv6KHlciSHYAAghKaixqro7TORpKM12bo6xLaUcN97RqH8hsPSy49M1dB6Kqn7uVnuyAj8zf/lQ3LyklXEjtWHyZKVYVAYY/IKchKplkVQhCASmK889NMmtipHuwRDz1nfVehZ1536Xx/zaT+FF/YpqfUR2+kqEbckqGrEbUqAr6RVMBqw4JSy1ctsARcpGXEKmfIXAPBg1G+azg1IHueXZhoy+Jxy+RVkpWAWsLf5zWv8ADQsxKazjsYessoTjBtZ7kBSaESyZue1vgXHzyCmabowad8z/AAY36kqfpVNUizKCXYrq6cu7Kc/ogJH3dRnwD48vNp+igcU0EraTr7Mua39pAS4D4gOsPEW7V2mlKkoiq8n7FmEpLlM4jo10gzQENkOvH5kdoHPusmGEQGsxJpP7SbXPY0ZgegC6F0n6L0gpn1Qbs5gWgbOwZKXEC0jN17XOsM+d1y/DcTkp3h8TtV3Ow3Xvb0VKOjrhvspjiUlgt26my2KjN5x8/k9Bltt24JGQKnaP9J8Ulm1I2b/fHsHvG9qtzKhr2hzHBzTxaQR5heZupnW8SWDXKfYbTNUdO1SU5UfOqb7mjI2pCh6oKZqt1+HbkPNV3EMYhYc36x5M6x893quhp05cJFdorWkUt5A3g0f56kqNaxOKyUPkc4biclq1q9hp69laRtnBpqLUsS2qtXNVjAGsrVbejKS00w5tYfJxH1VXmbkrJ0dD/iJP4Y/uVe5eVklfqR2vCX5BWKAqsYOcgrLT7lQLQ5QhCARn/wA9FwHpkp7YkHe9BGfIvb9F3+YLjHTfR/eU0vNskZPaCHj5uU1D85HZ6TmsYySoC1iCVAXSRUbNdVJvSxCTLCTYbzkO85IzGSawmLVhbze4u8B1W/VSkBTN9g7VG5gDR4D9bpxC5WIrCwUreXkmqR6maR6r1NIpamlUM0YgyyUsikopFX6adScNQqk4luEij9MOKX2EAPOR39rfr5Kw6CaKROwprJ42u215HBwz63sm4zBAtmDcLnGk05rMUc1uYdK2FvwtOqfXWK7tSxBjGsbuY0NHcAB9FxuqXOGyCf3/AMHT0sMpyOVaR9D0jSXUbw9v/TkNnjsbJud42VMlgraJ2bZ4D3ODfBw6p816Lc9IPXPXVZwWLEpL7k70sZduDgbOkKsAtt7/ABBjj5kLV2mlZJkJCfgYL/0hdxlw2I742HvaL/LtSX2Rg3NA7hb0VWzremjz4Kz+6/wbR6fnvL+n+zibMJrag9ZspB4yHVH9Sc1ehskURfI9oIaXaoucgLnM/ousz2G4W7lRtOKzqlvvEN8B1nf+PmrPTuq3au+NcIqMffBLdoqqKXN5bKQ2NbgLdrFtqr2qR59sSstHBLFq0IWWgmNpW5K0dHcf3kp7GD1JValCufR/T2je73n/ANoA+ZKq6jiBYq9R1HBxkFZafcq9hDcgrHAFzi0LoQhAaSBc86XMM2lA5wGcL2yfl9h/o6/guiPCicYoWyxvjf7MjHMd3OBB+a2i9rTMNZWDzNGEqtquidDK+N/tRvLHd7Ta6AF2Fyc+RqU4wuK8ocdzAXnwGXqQkixPKZurC93F7g0dwzd9Exl4MZFGSXNzxTuF6jo3J3GSrTK0iThkUnTzKCimHNPIZ1HKOSHsWOnqUvWYpsoZJPcY53jbL1soSGpTDSqu/wCG1B+0eB+VvWPrqqtOOFkmrll4G3RfhplrxI7MRNc8k++7IfMldn11Q+irDdSmfKd8r7D4GZD1urtrr571XWKWpkvpx8f7yep01WK0KFy0LlqZEm564lmoyW1Ay96azyLMkyZTyqnzNlquAlUS8VzTSWp15re6Ln4nm59NVXvEpuoe3LwO8+S5tPLrvc/3nE+HAeVl7n/jWm9Vj/Y5nWLNsY1/kTa1ZLEo1qyWr3CR5lsbuaknBOXNSLwjQTGsi6XojRakMbeOrc97s/qqBh1JtZmN4E59wzK6zg0G5c3VS7RL1C9y04XHkFPQhRmHx5BS0YVIsGyEIQAmlUxO0nK1AcP6VcCMdQ2oaOrKNV/ZI0ZE97f7VSo13/SnA21MD4nZawyPuuGbXeB9Lrg1RSOikdG8Wcxxa4do+i6mlnujt+hRvjh5MBqdyzN1I2gE6rTe5sNYnPdmeCRa1biNW8FfImZHcMvhFvXetDETvz7ynTYkqIVhpmMpDEU6Vj1m7iQnghW+wWmGjVyT7mKfEiPby/eG7x5JPHH672NGeq0fzO6x+YCUdAlKMNZKxzwS1rg4gbzbMb1FdKWx4WX/AHFSjuOn4RSiCniiH4GNB+Ii7vUp3tVCUmNtm6wIuTmE5+0L4/qIW+LJz4eeT3ddacVt7EgZgkZKhMjUJJ8yijVnuTRqF5J01llSb5k3e++5WoVYLUYYI3SWqtE7tFh3u6vy1lTmRqwaTPu5rPE2z4WG7xUQ2NfSujUeFpo/fk8R1S/xNRL7cCeqsEJfVWjgu8kcvI3cE2mTuQJOmpTK8NHE5nkOJWksJZZtHnhE3ofh2+Q8eq3uvmfPLwXS8Hptyr+C4eGhoAyAACu2G01gFwrJ75OR1YR2xwStJHYJ60JGFiXWhsCEIQAsELKEAxqobhcz6RtFtcfaIx12C0gG9zBud2lvy7l1aRijK2lut65uEtyNZRUlhnniJOGMVl0y0SMDjLEPuybuaP2ZPEfun0VciPBd2qcbI7kcqyLg8MUY1LNjWsYThoUhXlIGxrdsSUY1KtatSJyEditXU6eiJbbJRSQUiMEJabtJB5jJSFPpDKzJwDx2jPzCy6BJOp1Q1Gip1CxbFP8AuXKNZbT6JYJBmlDD7Ubx3EFYdpLF7sn+eCjHUyTNKuX/ANBpM8Z+TpLrmpS9h7NpL7sfi4/RMKnF5n5X1RybksmmWuxV2jpWmqeVD55K1vVdTbw5fHA0Ea22ac7NYLV2Ixwc/fkauak3hOXhNpSpUbJjaRWfR3CNUXI6zt/YOATTBcIJIe4fCPqVeMKw7dkuVq793kj+TpaerHmY/wAJotys9JDYJpQ0tlLxRqgXDdoWyEIYBCEIAQhCAEhNHdLoIQEDX0QcCCAb8Lbwexcx0l0QMJL4QSzeWbyztbzb8l2OaK6iqyiupqrpVPKI7K1YsM4lE9OWK249ocHEvjs128j8LvDgVU5ad0btV4LTyPHuPELsVXwtXHf6HHuplW+ewu1LxhN43J1Et2VGLNalRGtYwl2haswJbNauhTrUQWLU2QyMK1MSeFi0LUwYbGToki6NPpGpvIFsjGRo5qSeEu8pERFxsP8AZb5SWWSQzJ4Q1kKf4bg5JDnDub9T+if4fg+dzmefLuVmw/Cuxc2/V7vLD5OvRpdvmn8COG4arTQUNrLNDQWtkpiCCy55eMwxWTgBDQsoYBCEIAQhCAEIQgBCEIDBCRlhul0ICIqaK6gMSwNrwQ5oI7fpyVyfHdNZaW6ynjlBpPhnLa3RctN2HLk76H9VGOp3sPWBHyXVanDgVE1OD9itw1k48S5KNuhrnzHgosdQnMdSO1TVTo+33fLJMJMCI3X+asrV1vvlFGWguj6WmJNqG8wtjO3mEm7Cnc1ocOctvHq+pH/DahfpN3Tt5pJ1QO1bjDnLduFlHqal7haPUS9khi+ZIlhceJU3Hg/Yn9Pg3YoZa3+RfJar6d/PL4K5DhZO/wBFMUWEdinqbB+xStPhoHBUrLZWepnSrqhWsRRFUWE9inKWhtwTuGkATtkSjJDSGCyW1FkBZQAhCEAIQhACEIQAhCEAIQhACEIQAsELKEAk+JIPpU8RZARMlCm0mGDkp0sWpiQFbfhQ5JM4OFZtgtfs6ArYwdKMwkclYPs622AQEJHhg5J1HQKTES21EAzjpE4ZDZK2WUBgNWUIQAhCEAIQhACEIQAhCEAIQhACEIQAhCEAIQhACEIQAhCEAIQhACEIQAhCEAIQhACEIQAhCEAIQhACEIQAhCEB/9k="/>
          <p:cNvSpPr>
            <a:spLocks noChangeAspect="1" noChangeArrowheads="1"/>
          </p:cNvSpPr>
          <p:nvPr/>
        </p:nvSpPr>
        <p:spPr bwMode="auto">
          <a:xfrm>
            <a:off x="307975" y="-8763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p>
        </p:txBody>
      </p:sp>
    </p:spTree>
    <p:extLst>
      <p:ext uri="{BB962C8B-B14F-4D97-AF65-F5344CB8AC3E}">
        <p14:creationId xmlns:p14="http://schemas.microsoft.com/office/powerpoint/2010/main" val="249403194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zh-TW" dirty="0" smtClean="0">
                <a:effectLst>
                  <a:outerShdw blurRad="38100" dist="38100" dir="2700000" algn="tl" rotWithShape="0">
                    <a:srgbClr val="000000">
                      <a:alpha val="43000"/>
                    </a:srgbClr>
                  </a:outerShdw>
                </a:effectLst>
              </a:rPr>
              <a:t>其他線上合作方式</a:t>
            </a:r>
            <a:endParaRPr lang="zh-TW" altLang="en-US" dirty="0"/>
          </a:p>
        </p:txBody>
      </p:sp>
      <p:sp>
        <p:nvSpPr>
          <p:cNvPr id="32772"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1B4AA362-24AC-48C1-8E57-71EB349953CF}" type="slidenum">
              <a:rPr kumimoji="0" lang="zh-TW" altLang="en-US" smtClean="0"/>
              <a:pPr eaLnBrk="1" hangingPunct="1"/>
              <a:t>66</a:t>
            </a:fld>
            <a:endParaRPr kumimoji="0" lang="zh-TW" altLang="en-US" smtClean="0"/>
          </a:p>
        </p:txBody>
      </p:sp>
      <p:sp>
        <p:nvSpPr>
          <p:cNvPr id="3" name="內容版面配置區 2"/>
          <p:cNvSpPr>
            <a:spLocks noGrp="1"/>
          </p:cNvSpPr>
          <p:nvPr>
            <p:ph type="body" idx="1"/>
          </p:nvPr>
        </p:nvSpPr>
        <p:spPr/>
        <p:txBody>
          <a:bodyPr/>
          <a:lstStyle/>
          <a:p>
            <a:pPr>
              <a:defRPr/>
            </a:pPr>
            <a:r>
              <a:rPr lang="zh-TW" altLang="en-US" dirty="0" smtClean="0"/>
              <a:t>網路郵件信箱</a:t>
            </a:r>
            <a:endParaRPr lang="en-US" altLang="zh-TW" dirty="0" smtClean="0"/>
          </a:p>
          <a:p>
            <a:pPr>
              <a:defRPr/>
            </a:pPr>
            <a:r>
              <a:rPr lang="zh-TW" altLang="en-US" dirty="0" smtClean="0"/>
              <a:t>即時</a:t>
            </a:r>
            <a:r>
              <a:rPr lang="zh-TW" altLang="en-US" dirty="0"/>
              <a:t>通訊</a:t>
            </a:r>
            <a:r>
              <a:rPr lang="zh-TW" altLang="en-US" dirty="0" smtClean="0"/>
              <a:t>服務</a:t>
            </a:r>
            <a:endParaRPr lang="en-US" altLang="zh-TW" dirty="0" smtClean="0"/>
          </a:p>
          <a:p>
            <a:pPr>
              <a:defRPr/>
            </a:pPr>
            <a:r>
              <a:rPr lang="zh-TW" altLang="en-US" dirty="0"/>
              <a:t>網路會議</a:t>
            </a:r>
            <a:r>
              <a:rPr lang="zh-TW" altLang="en-US" dirty="0" smtClean="0"/>
              <a:t>工具</a:t>
            </a:r>
            <a:endParaRPr lang="en-US" altLang="zh-TW" dirty="0" smtClean="0"/>
          </a:p>
          <a:p>
            <a:pPr>
              <a:defRPr/>
            </a:pPr>
            <a:r>
              <a:rPr lang="zh-TW" altLang="en-US" dirty="0" smtClean="0"/>
              <a:t>論壇</a:t>
            </a:r>
            <a:endParaRPr lang="en-US" altLang="zh-TW" dirty="0" smtClean="0"/>
          </a:p>
          <a:p>
            <a:pPr>
              <a:defRPr/>
            </a:pPr>
            <a:r>
              <a:rPr lang="zh-TW" altLang="en-US" dirty="0" smtClean="0"/>
              <a:t>部落格</a:t>
            </a:r>
            <a:endParaRPr lang="en-US" altLang="zh-TW" dirty="0" smtClean="0"/>
          </a:p>
          <a:p>
            <a:pPr>
              <a:defRPr/>
            </a:pPr>
            <a:r>
              <a:rPr lang="zh-TW" altLang="en-US" dirty="0" smtClean="0"/>
              <a:t>微網誌</a:t>
            </a:r>
            <a:endParaRPr lang="en-US" altLang="zh-TW" dirty="0" smtClean="0"/>
          </a:p>
          <a:p>
            <a:pPr>
              <a:defRPr/>
            </a:pPr>
            <a:r>
              <a:rPr lang="zh-TW" altLang="en-US" dirty="0"/>
              <a:t>網路</a:t>
            </a:r>
            <a:r>
              <a:rPr lang="zh-TW" altLang="en-US" dirty="0" smtClean="0"/>
              <a:t>百科全書</a:t>
            </a:r>
            <a:endParaRPr lang="en-US" altLang="zh-TW" dirty="0" smtClean="0"/>
          </a:p>
        </p:txBody>
      </p:sp>
    </p:spTree>
    <p:extLst>
      <p:ext uri="{BB962C8B-B14F-4D97-AF65-F5344CB8AC3E}">
        <p14:creationId xmlns:p14="http://schemas.microsoft.com/office/powerpoint/2010/main" val="32622856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網路郵件信箱</a:t>
            </a:r>
            <a:endParaRPr lang="zh-TW" altLang="en-US" dirty="0"/>
          </a:p>
        </p:txBody>
      </p:sp>
      <p:sp>
        <p:nvSpPr>
          <p:cNvPr id="33796"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C6C1F03F-5DD4-49DE-9544-EB430D697EC8}" type="slidenum">
              <a:rPr kumimoji="0" lang="zh-TW" altLang="en-US" smtClean="0"/>
              <a:pPr eaLnBrk="1" hangingPunct="1"/>
              <a:t>67</a:t>
            </a:fld>
            <a:endParaRPr kumimoji="0" lang="zh-TW" altLang="en-US" smtClean="0"/>
          </a:p>
        </p:txBody>
      </p:sp>
      <p:sp>
        <p:nvSpPr>
          <p:cNvPr id="3" name="內容版面配置區 2"/>
          <p:cNvSpPr>
            <a:spLocks noGrp="1"/>
          </p:cNvSpPr>
          <p:nvPr>
            <p:ph type="body" idx="1"/>
          </p:nvPr>
        </p:nvSpPr>
        <p:spPr/>
        <p:txBody>
          <a:bodyPr/>
          <a:lstStyle/>
          <a:p>
            <a:pPr>
              <a:defRPr/>
            </a:pPr>
            <a:r>
              <a:rPr lang="zh-TW" altLang="en-US" sz="2800" dirty="0" smtClean="0"/>
              <a:t>常見網路信箱</a:t>
            </a:r>
            <a:endParaRPr lang="en-US" altLang="zh-TW" sz="2800" dirty="0" smtClean="0"/>
          </a:p>
          <a:p>
            <a:pPr lvl="1">
              <a:defRPr/>
            </a:pPr>
            <a:r>
              <a:rPr lang="en-US" altLang="zh-TW" sz="2400" dirty="0" err="1" smtClean="0"/>
              <a:t>GMail</a:t>
            </a:r>
            <a:endParaRPr lang="en-US" altLang="zh-TW" sz="2400" dirty="0" smtClean="0"/>
          </a:p>
          <a:p>
            <a:pPr lvl="1">
              <a:defRPr/>
            </a:pPr>
            <a:r>
              <a:rPr lang="en-US" altLang="zh-TW" sz="2400" dirty="0" smtClean="0"/>
              <a:t>Yahoo! </a:t>
            </a:r>
            <a:r>
              <a:rPr lang="zh-TW" altLang="en-US" sz="2400" dirty="0" smtClean="0"/>
              <a:t>奇摩信箱</a:t>
            </a:r>
            <a:endParaRPr lang="en-US" altLang="zh-TW" sz="2400" dirty="0" smtClean="0"/>
          </a:p>
          <a:p>
            <a:pPr lvl="1">
              <a:defRPr/>
            </a:pPr>
            <a:r>
              <a:rPr lang="en-US" altLang="zh-TW" sz="2400" dirty="0" smtClean="0"/>
              <a:t>Hotmail</a:t>
            </a:r>
          </a:p>
          <a:p>
            <a:pPr lvl="1">
              <a:defRPr/>
            </a:pPr>
            <a:r>
              <a:rPr lang="en-US" altLang="zh-TW" sz="2400" dirty="0" smtClean="0"/>
              <a:t>PC Home E-Mail</a:t>
            </a:r>
          </a:p>
          <a:p>
            <a:pPr>
              <a:defRPr/>
            </a:pPr>
            <a:r>
              <a:rPr lang="zh-TW" altLang="en-US" sz="2800" dirty="0" smtClean="0"/>
              <a:t>許多機關團體已經放棄自行建置 </a:t>
            </a:r>
            <a:r>
              <a:rPr lang="en-US" altLang="zh-TW" sz="2800" dirty="0" smtClean="0"/>
              <a:t>E-mail </a:t>
            </a:r>
            <a:r>
              <a:rPr lang="zh-TW" altLang="en-US" sz="2800" dirty="0" smtClean="0"/>
              <a:t>伺服器，紛紛向網路郵件信箱提供者租用信箱、並轉址使用</a:t>
            </a:r>
            <a:endParaRPr lang="en-US" altLang="zh-TW" sz="2800" dirty="0" smtClean="0"/>
          </a:p>
          <a:p>
            <a:pPr>
              <a:defRPr/>
            </a:pPr>
            <a:endParaRPr lang="zh-TW" altLang="en-US" dirty="0"/>
          </a:p>
        </p:txBody>
      </p:sp>
    </p:spTree>
    <p:extLst>
      <p:ext uri="{BB962C8B-B14F-4D97-AF65-F5344CB8AC3E}">
        <p14:creationId xmlns:p14="http://schemas.microsoft.com/office/powerpoint/2010/main" val="326825669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部落格（博客、網誌）</a:t>
            </a:r>
            <a:endParaRPr lang="zh-TW" altLang="en-US" dirty="0"/>
          </a:p>
        </p:txBody>
      </p:sp>
      <p:sp>
        <p:nvSpPr>
          <p:cNvPr id="34820"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79A61C0F-C33A-4762-963A-FA3B661F38B1}" type="slidenum">
              <a:rPr kumimoji="0" lang="zh-TW" altLang="en-US" smtClean="0"/>
              <a:pPr eaLnBrk="1" hangingPunct="1"/>
              <a:t>68</a:t>
            </a:fld>
            <a:endParaRPr kumimoji="0" lang="zh-TW" altLang="en-US" smtClean="0"/>
          </a:p>
        </p:txBody>
      </p:sp>
      <p:sp>
        <p:nvSpPr>
          <p:cNvPr id="6" name="內容版面配置區 5"/>
          <p:cNvSpPr>
            <a:spLocks noGrp="1"/>
          </p:cNvSpPr>
          <p:nvPr>
            <p:ph type="body" idx="1"/>
          </p:nvPr>
        </p:nvSpPr>
        <p:spPr/>
        <p:txBody>
          <a:bodyPr/>
          <a:lstStyle/>
          <a:p>
            <a:pPr>
              <a:defRPr/>
            </a:pPr>
            <a:r>
              <a:rPr lang="zh-TW" altLang="en-US" dirty="0"/>
              <a:t>網路</a:t>
            </a:r>
            <a:r>
              <a:rPr lang="zh-TW" altLang="en-US" dirty="0" smtClean="0"/>
              <a:t>日誌 </a:t>
            </a:r>
            <a:r>
              <a:rPr lang="en-US" altLang="zh-TW" dirty="0" smtClean="0"/>
              <a:t>Web </a:t>
            </a:r>
            <a:r>
              <a:rPr lang="en-US" altLang="zh-TW" dirty="0" err="1" smtClean="0"/>
              <a:t>log</a:t>
            </a:r>
            <a:r>
              <a:rPr lang="en-US" altLang="zh-TW" dirty="0" err="1" smtClean="0">
                <a:sym typeface="Wingdings" pitchFamily="2" charset="2"/>
              </a:rPr>
              <a:t>We</a:t>
            </a:r>
            <a:r>
              <a:rPr lang="en-US" altLang="zh-TW" dirty="0" smtClean="0">
                <a:sym typeface="Wingdings" pitchFamily="2" charset="2"/>
              </a:rPr>
              <a:t> blog</a:t>
            </a:r>
            <a:endParaRPr lang="en-US" altLang="zh-TW" dirty="0" smtClean="0"/>
          </a:p>
          <a:p>
            <a:pPr>
              <a:defRPr/>
            </a:pPr>
            <a:r>
              <a:rPr lang="zh-TW" altLang="en-US" dirty="0" smtClean="0"/>
              <a:t>由使用者發佈內容，不需要專業的網頁設計知識</a:t>
            </a:r>
            <a:endParaRPr lang="en-US" altLang="zh-TW" dirty="0" smtClean="0"/>
          </a:p>
          <a:p>
            <a:pPr>
              <a:defRPr/>
            </a:pPr>
            <a:r>
              <a:rPr lang="zh-TW" altLang="en-US" dirty="0"/>
              <a:t>業者只需要提供</a:t>
            </a:r>
            <a:r>
              <a:rPr lang="zh-TW" altLang="en-US" dirty="0" smtClean="0"/>
              <a:t>平台即可</a:t>
            </a:r>
            <a:endParaRPr lang="en-US" altLang="zh-TW" dirty="0" smtClean="0"/>
          </a:p>
          <a:p>
            <a:pPr>
              <a:defRPr/>
            </a:pPr>
            <a:r>
              <a:rPr lang="zh-TW" altLang="en-US" dirty="0" smtClean="0"/>
              <a:t>知名</a:t>
            </a:r>
            <a:r>
              <a:rPr lang="zh-TW" altLang="en-US" dirty="0"/>
              <a:t>部落</a:t>
            </a:r>
            <a:r>
              <a:rPr lang="zh-TW" altLang="en-US" dirty="0" smtClean="0"/>
              <a:t>格</a:t>
            </a:r>
            <a:r>
              <a:rPr lang="zh-TW" altLang="en-US" dirty="0" smtClean="0"/>
              <a:t>：</a:t>
            </a:r>
            <a:r>
              <a:rPr lang="en-US" altLang="zh-TW" strike="sngStrike" dirty="0" smtClean="0"/>
              <a:t>Yahoo</a:t>
            </a:r>
            <a:r>
              <a:rPr lang="en-US" altLang="zh-TW" strike="sngStrike" dirty="0" smtClean="0"/>
              <a:t>!</a:t>
            </a:r>
            <a:r>
              <a:rPr lang="zh-TW" altLang="en-US" strike="sngStrike" dirty="0" smtClean="0"/>
              <a:t>奇摩</a:t>
            </a:r>
            <a:r>
              <a:rPr lang="zh-TW" altLang="en-US" dirty="0" smtClean="0"/>
              <a:t>、</a:t>
            </a:r>
            <a:r>
              <a:rPr lang="zh-TW" altLang="en-US" strike="sngStrike" dirty="0"/>
              <a:t>無名小站</a:t>
            </a:r>
            <a:r>
              <a:rPr lang="zh-TW" altLang="en-US" dirty="0"/>
              <a:t>、</a:t>
            </a:r>
            <a:r>
              <a:rPr lang="en-US" altLang="zh-TW" dirty="0" smtClean="0"/>
              <a:t>PC </a:t>
            </a:r>
            <a:r>
              <a:rPr lang="en-US" altLang="zh-TW" dirty="0" smtClean="0"/>
              <a:t>Home</a:t>
            </a:r>
            <a:r>
              <a:rPr lang="zh-TW" altLang="en-US" dirty="0" smtClean="0"/>
              <a:t>個人新聞台、新浪部落</a:t>
            </a:r>
            <a:r>
              <a:rPr lang="zh-TW" altLang="en-US" dirty="0" smtClean="0"/>
              <a:t>、痞</a:t>
            </a:r>
            <a:r>
              <a:rPr lang="zh-TW" altLang="en-US" dirty="0" smtClean="0"/>
              <a:t>客邦、蕃薯藤天空部落、樂多部落、</a:t>
            </a:r>
            <a:r>
              <a:rPr lang="en-US" altLang="zh-TW" dirty="0" err="1" smtClean="0"/>
              <a:t>blogspot</a:t>
            </a:r>
            <a:r>
              <a:rPr lang="zh-TW" altLang="en-US" dirty="0" smtClean="0"/>
              <a:t>、</a:t>
            </a:r>
            <a:r>
              <a:rPr lang="zh-TW" altLang="en-US" dirty="0"/>
              <a:t>隨意</a:t>
            </a:r>
            <a:r>
              <a:rPr lang="zh-TW" altLang="en-US" dirty="0" smtClean="0"/>
              <a:t>窩 </a:t>
            </a:r>
            <a:r>
              <a:rPr lang="en-US" altLang="zh-TW" dirty="0" smtClean="0"/>
              <a:t>Xuite.net</a:t>
            </a:r>
            <a:endParaRPr lang="en-US" altLang="zh-TW" dirty="0" smtClean="0"/>
          </a:p>
          <a:p>
            <a:pPr marL="0" indent="0">
              <a:buFont typeface="Wingdings" pitchFamily="2" charset="2"/>
              <a:buNone/>
              <a:defRPr/>
            </a:pPr>
            <a:endParaRPr lang="en-US" altLang="zh-TW" dirty="0" smtClean="0"/>
          </a:p>
        </p:txBody>
      </p:sp>
    </p:spTree>
    <p:extLst>
      <p:ext uri="{BB962C8B-B14F-4D97-AF65-F5344CB8AC3E}">
        <p14:creationId xmlns:p14="http://schemas.microsoft.com/office/powerpoint/2010/main" val="4293945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t>微博、微網誌</a:t>
            </a:r>
            <a:endParaRPr lang="zh-TW" altLang="en-US" dirty="0"/>
          </a:p>
        </p:txBody>
      </p:sp>
      <p:sp>
        <p:nvSpPr>
          <p:cNvPr id="35844" name="投影片編號版面配置區 3"/>
          <p:cNvSpPr>
            <a:spLocks noGrp="1"/>
          </p:cNvSpPr>
          <p:nvPr>
            <p:ph type="sldNum"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fld id="{872655A9-131C-4C94-9ABD-82A5ADEEC11D}" type="slidenum">
              <a:rPr kumimoji="0" lang="zh-TW" altLang="en-US" smtClean="0"/>
              <a:pPr eaLnBrk="1" hangingPunct="1"/>
              <a:t>69</a:t>
            </a:fld>
            <a:endParaRPr kumimoji="0" lang="zh-TW" altLang="en-US" smtClean="0"/>
          </a:p>
        </p:txBody>
      </p:sp>
      <p:sp>
        <p:nvSpPr>
          <p:cNvPr id="3" name="內容版面配置區 2"/>
          <p:cNvSpPr>
            <a:spLocks noGrp="1"/>
          </p:cNvSpPr>
          <p:nvPr>
            <p:ph type="body" idx="1"/>
          </p:nvPr>
        </p:nvSpPr>
        <p:spPr>
          <a:xfrm>
            <a:off x="468312" y="1340767"/>
            <a:ext cx="8256191" cy="2088233"/>
          </a:xfrm>
        </p:spPr>
        <p:txBody>
          <a:bodyPr/>
          <a:lstStyle/>
          <a:p>
            <a:pPr>
              <a:spcBef>
                <a:spcPts val="0"/>
              </a:spcBef>
              <a:defRPr/>
            </a:pPr>
            <a:r>
              <a:rPr lang="zh-TW" altLang="en-US" dirty="0" smtClean="0"/>
              <a:t>字數較少的部落格</a:t>
            </a:r>
            <a:endParaRPr lang="en-US" altLang="zh-TW" dirty="0" smtClean="0"/>
          </a:p>
          <a:p>
            <a:pPr marL="987425" lvl="1" indent="-377825">
              <a:spcBef>
                <a:spcPts val="0"/>
              </a:spcBef>
              <a:buClr>
                <a:schemeClr val="bg2">
                  <a:lumMod val="60000"/>
                  <a:lumOff val="40000"/>
                </a:schemeClr>
              </a:buClr>
              <a:buFont typeface="Wingdings" panose="05000000000000000000" pitchFamily="2" charset="2"/>
              <a:buChar char="p"/>
              <a:defRPr/>
            </a:pPr>
            <a:r>
              <a:rPr lang="en-US" altLang="zh-TW" sz="2400" dirty="0" smtClean="0">
                <a:latin typeface="微軟正黑體" panose="020B0604030504040204" pitchFamily="34" charset="-120"/>
                <a:ea typeface="微軟正黑體" panose="020B0604030504040204" pitchFamily="34" charset="-120"/>
              </a:rPr>
              <a:t>Facebook</a:t>
            </a:r>
            <a:endParaRPr lang="en-US" altLang="zh-TW" sz="2400" dirty="0">
              <a:latin typeface="微軟正黑體" panose="020B0604030504040204" pitchFamily="34" charset="-120"/>
              <a:ea typeface="微軟正黑體" panose="020B0604030504040204" pitchFamily="34" charset="-120"/>
            </a:endParaRPr>
          </a:p>
          <a:p>
            <a:pPr marL="987425" lvl="1" indent="-377825">
              <a:spcBef>
                <a:spcPts val="0"/>
              </a:spcBef>
              <a:buClr>
                <a:schemeClr val="bg2">
                  <a:lumMod val="60000"/>
                  <a:lumOff val="40000"/>
                </a:schemeClr>
              </a:buClr>
              <a:buFont typeface="Wingdings" panose="05000000000000000000" pitchFamily="2" charset="2"/>
              <a:buChar char="p"/>
              <a:defRPr/>
            </a:pPr>
            <a:r>
              <a:rPr lang="en-US" altLang="zh-TW" sz="2400" dirty="0" err="1" smtClean="0">
                <a:latin typeface="微軟正黑體" panose="020B0604030504040204" pitchFamily="34" charset="-120"/>
                <a:ea typeface="微軟正黑體" panose="020B0604030504040204" pitchFamily="34" charset="-120"/>
              </a:rPr>
              <a:t>Plurk</a:t>
            </a:r>
            <a:endParaRPr lang="en-US" altLang="zh-TW" sz="2400" dirty="0" smtClean="0">
              <a:latin typeface="微軟正黑體" panose="020B0604030504040204" pitchFamily="34" charset="-120"/>
              <a:ea typeface="微軟正黑體" panose="020B0604030504040204" pitchFamily="34" charset="-120"/>
            </a:endParaRPr>
          </a:p>
          <a:p>
            <a:pPr marL="987425" lvl="1" indent="-377825">
              <a:spcBef>
                <a:spcPts val="0"/>
              </a:spcBef>
              <a:buClr>
                <a:schemeClr val="bg2">
                  <a:lumMod val="60000"/>
                  <a:lumOff val="40000"/>
                </a:schemeClr>
              </a:buClr>
              <a:buFont typeface="Wingdings" panose="05000000000000000000" pitchFamily="2" charset="2"/>
              <a:buChar char="p"/>
              <a:defRPr/>
            </a:pPr>
            <a:r>
              <a:rPr lang="en-US" altLang="zh-TW" sz="2400" dirty="0" smtClean="0">
                <a:latin typeface="微軟正黑體" panose="020B0604030504040204" pitchFamily="34" charset="-120"/>
                <a:ea typeface="微軟正黑體" panose="020B0604030504040204" pitchFamily="34" charset="-120"/>
              </a:rPr>
              <a:t>Twitter</a:t>
            </a:r>
            <a:endParaRPr lang="en-US" altLang="zh-TW" sz="2400" dirty="0" smtClean="0">
              <a:latin typeface="微軟正黑體" panose="020B0604030504040204" pitchFamily="34" charset="-120"/>
              <a:ea typeface="微軟正黑體" panose="020B0604030504040204" pitchFamily="34" charset="-120"/>
            </a:endParaRPr>
          </a:p>
          <a:p>
            <a:pPr marL="987425" lvl="1" indent="-377825">
              <a:spcBef>
                <a:spcPts val="0"/>
              </a:spcBef>
              <a:buClr>
                <a:schemeClr val="bg2">
                  <a:lumMod val="60000"/>
                  <a:lumOff val="40000"/>
                </a:schemeClr>
              </a:buClr>
              <a:buFont typeface="Wingdings" panose="05000000000000000000" pitchFamily="2" charset="2"/>
              <a:buChar char="p"/>
              <a:defRPr/>
            </a:pPr>
            <a:r>
              <a:rPr lang="en-US" altLang="zh-TW" sz="2400" dirty="0" smtClean="0">
                <a:latin typeface="微軟正黑體" panose="020B0604030504040204" pitchFamily="34" charset="-120"/>
                <a:ea typeface="微軟正黑體" panose="020B0604030504040204" pitchFamily="34" charset="-120"/>
              </a:rPr>
              <a:t>Google+</a:t>
            </a:r>
          </a:p>
          <a:p>
            <a:pPr>
              <a:spcBef>
                <a:spcPts val="0"/>
              </a:spcBef>
              <a:defRPr/>
            </a:pPr>
            <a:endParaRPr lang="zh-TW" altLang="en-US" dirty="0" smtClean="0"/>
          </a:p>
          <a:p>
            <a:pPr>
              <a:defRPr/>
            </a:pPr>
            <a:endParaRPr lang="zh-TW" altLang="en-US" dirty="0"/>
          </a:p>
        </p:txBody>
      </p:sp>
      <p:pic>
        <p:nvPicPr>
          <p:cNvPr id="35845" name="Picture 4" descr="http://www.pc3mag.com/wp-content/uploads/2010/10/facebook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8463" y="4652963"/>
            <a:ext cx="1500187"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AutoShape 6" descr="data:image/jpeg;base64,/9j/4AAQSkZJRgABAQAAAQABAAD/2wCEAAkGBg8NEBIPDw8QEBAPEBAQDQ8QDhANDxANFBAVFBQQFBUXGyYfFxkjGRQSHy8gIycpLCwsFh4xNTAqNSYrLCkBCQoKDgwOGg8PGiohHyUqLC8sKiwtKywpLSopKSksKTQuLCk0KSkqKSwsLCwuLCwpLCwpKSksKSwpKSwsLzIpNf/AABEIAMwAzAMBIgACEQEDEQH/xAAbAAABBQEBAAAAAAAAAAAAAAAAAgMEBQYBB//EAEAQAAECAwELCQYFBQEBAAAAAAEAAgMEEQUGEiExQVFScXKRoRMWIjJhgbHB0RUzNGLS4SRCU3PCI5KisvAUgv/EABoBAAIDAQEAAAAAAAAAAAAAAAAFAQMEBgL/xAA0EQACAQEGAwYFAwUBAAAAAAAAAQIDBBESMVFxEyEyBRQiM0GhNEJSYbFDYuEVI4GR0cH/2gAMAwEAAhEDEQA/APcUIQgATMxNw4Qq94aO04TqGVVFtXQ8kTDhUL/zOxhvZ2lZ8Q4kY3ziTXG51STqWqnZ3JXy5IwVrYoPDBXv2NLFuogDEHu1Np4lI52QdCJuZ9SpWyLBjqe+iWYEMYw0d9FdwaX3Mvea79Ui351wdCJuZ9SOdcLQibmeqp+ShZmb/ujkoWZm/wC6ODT0Yd5raouOdcLQibmfUjnXC0Im5n1Kn5KF8u/7o5KFmbv+6ODT0Yd5raouOdcLQibmfUjnXC0Im5n1Ko5KFmbv+6OShfLv+6ODT0Yd5raot+dcLQibmfUjnXC0Im5n1Ko5KF8u/wC6OShfLv8Aujg09GHea2qLfnXC0Im5n1I51wtCJuZ9SqOShfLv+6OShfLv+6ODT0Yd5raot+dcLQibmfUjnXC0Im5n1Ko5KFmbv+65yULM3f8AdHBp6MO81tUXHOuFoRNzPqRzrhaETcz1VPyUL5d/3RyULM3f90cGnow7zW1RcC6uDoRNzfVS5a3ZeJgD705ni9+yzplGHJuJCYiSGie4+qOBTeqJVqrxzuZuQULFWfbEWWN6almVjs3ynJ4LXSc4yMwPYag7wcx7Vlq0XT2N9C0xrZcnoPoQhUmkFVXQWpyEOjT031DewZXK0JosRbkwYscjI2jG/wDayr7PDHPmZLZVdOnyzfIZlJa/6TsVd5U2LFDBU9wQKMb2NHBVcaMXmp7hmCYLxsTNqmvuOxZxzsWAdnqmapK7VWpJZGdybzOoXE7Lyz4pvYbS45gMWs5EPkCTbuQhFVdQLlIrsL3tZ2Cryn3XInJGFe1lPNUuvTXqaVZKzV+Ez1UVVjN3Px4WG9v2jKzDwxquVsZKXNMonCUHdJXAhCFJ4BFUIQAVRVcQgDq4hCAFMiubiJCmQJ6uB2A5DkKgLlVDimeozcS2mJcPGY5CmrHtEy0XD1HGkQZvm7lySmL4XpxjF2hNWhCoQ7PgOtVXX3wkaMTV1SGaN401XVV3PTfKQW1xt6J7sXCitErlHC2joISU4qS9RqYdRpWFh9KOT8zzxK3M31SsLL++drf4rVZfm2F/aHybj9oRKNAzngFXqXaRwt1FQ1vhkKKr8R1dSV1eion2TZbpl9Bga2he7MMw7StpKyjILQxjQ0DeTnJylMWRIiBCaynSpfPOd5x+ncpb3hoqUqrVXOVyyOistnVGF7z9RSFE5R78WAblzknjE7iVVg+5fxdETFT21YTYwL4YDYgwkDAH9h7e1WEGYqb12NSFMZSpu9BKMK0bmedEUwHARgIOQriurqJEMiCI0YInW2xl7x4KkTaE1OKkjnKtN05uD9DqFxC9FR1cQhSAIXEIAFxdXEALgvvXA9vBWE8KsPZQ8VVq1mT/AEzs+irnmi6m/C0WNyT+i4fN5BaRZe5P8215BahLK/mMf2TyYjE31SsLL++drf4rdTfVKwsv752t/irrL82xl7Q+TcVaWNuo+KhqXaWNuo+KiLfDpE1TqZ1SbNhh0aE04jEZXVWqiqZY/wARC/caiXSyKfOa3Rv1GmjUgd5UlRJs9IavNJ4ZnUVn4Tl8i+Td8i+VlxlxHYhrhyhTWGoBzhQC5ToPVGoLzNci2i75MqrqYdYFdF7SO/B5rIL0GalWRm3jxVpoSKkYjUYlC5uSv6f+b/VX0a8YRuZmtVjnVnijdkYtC2nNyV/T/wA3+qObkr+n/m/1V3e4fcy/06rqvf8A4YpC2b7mZY/kI1Pd5lV85cllgvr8r/qHovUbTTf2K52CtFX57GbQnI8B8Nxa9pa4YwfFNrTmYXy5MFxCEEHCrSY92dkeSq6q0mPdnZ9FXPNF9LKRPuS/NteQWoWXuS/NteQWoSyv5jH9k8mIxN9UrzuUnfxDgRidEFR2Er0Sb6pXmMv8S/ai/wCxV9kXVsYu021gu1LG0YzSW4RiOPBlUdR7YGFuo+KhMiOGIkd6Ywj4RJUqeN3lqptj/EQv3GqjbOuGOh7lZ2HOVmYIpSsVuVRNPC9j1RmnOO6PSFDncY1eamKFPHpDV5pLTzOpr9AxVFVxC0GA6p0KM0NHSGIZVARVeZRvLIVHB3ljy7dIb0cu3SG9QA4JXKDNwXjhl/Hf2JvLt0hvRy7dIb1C5QZuCSXDMjhhx39iwEVpxOG9LVUU/LzNDQnB4KHT0JhaL3dI7allsmWXpwOHUflafTsWGjwHQ3FjhRzTQjtXoyyd2sEQyyNTrf03UzgVad1dyvstRqWBmTtGgnDirNZ7FAhQ3TxyAd+FMvmXnLuwJnhOfdRFg54GMgazRT5yaaITjj6IxdyzZV1Nj+i7YHkvE480W0qjalsXVxMe/DzSlH0/xC1yxtwXVf8AufxC2SVWjzGdJYXfZ4bDE31SvM5YfiX7UX/Yr0yb6pXmkv8AEv2ov+xV9k+bYx9qfp7nLXxt1HxUCisLXGFuo+KggJlDpQgrdbOUVhYA/FQP3WqCArCwR+KgfutRPpewUfMjuvyenqutI9IavNWKrLUPSGz5pJS6jrrV5ZGvl2/Td8i+Wu4VXjl+jlE3fIvkXE4hzlCjlCm75F8i4MQ5yiL9N3yL5FxGIXfIqkXyXBhl7g0ZeAzqMiVe3ci5hGrQc4HgqS7VgMoeyJDI11p5lXoFMGZZq7qZAgsh5XxL7/5aPUhZ6HOqrtRjbHhs8r9DDELlEui5RPDkBBCupsf0XbA8lTkK5m/dO2R5KqeaL6OUti1uD6r9v+IWxWOuE6r9v+IWxSi0eazqLD8PDYYm+qV5rL/EP2ov+xXpU31SvNpf4h+1F/2KvsnzbGPtT9PcLWxt1HxUEBT7Wxt1HxUEJlDpEFbrYUU+wh+KgfutUEBWFhD8TA/daifS9iaPmR3X5PTFVWsek3Z81aqotk9Nuz5pLR6zrLX5TIdUVTdUVW24TXjlVNhWY5zQ6+GEA4iq6q0Mn7tmy3wVNWTiuRrstONSTUiD7JdpDcUeyXaQ3FWiFn40jf3WloVfsl2kNxR7JdpDcVaIRxpB3WloVjbIOV47gp0CWbDFGjWTjKdUWdtODAFYkRrcwrVx1AYSocpT5HpU6VLxZfdkh7w0FxIAAJJOAADKvOLftT/1Ri8dRvRhj5Rl7zhUy3rpHzXQYCyFXF+Z+12dio6JjZqGDxSzEPaFtVbwQy/Imi5RKouUW0UiCFczY/pO2R5KoIVxNe6dsjyVc80aKOUti0uF6r9v+IWwWQuG6r9v+IWvSi0eazp7D8PDYYm+qV5vLj8Q/aieJXpE31SvOJf4h21E8Sr7J82xk7T/AE9wtbG3UfFQQFPtXG3UfFQgmUOkQVetgAp9hfEwf3WqCFPsL4mD+61RPpewUfMjuvyelKmts9Nuz5q5VHb3Xbs+aT0Os6q2+U/8EGqKpu+RfJhcI7xdVpZL3bNlvgsvfK6lbXhNY1pLqhoB6JOEBZ68W0rkbrFUjGTxO4tEKB7ag53f2lHtqDnd/aVk4c9GM+8UvqX+yehQPbUHO7+0o9tQc7v7Sjhz0Yd4pfUv9kyLCa8UcKjWR4Kin7joMSphudDd2kvaddcPFWbLYgn81NbSApjXAioIIOIjCFKlUpZXo8yhRtCudzPNLQsyLLOvIjaaLhha4ZwVEIXp0/IMmGGG8VBxHK12Rw7V53PyToER0J+Npx5CMjhrTOz1+Irnmc9bbG7O71ziyJRcolkJJC1C8QQriaH9J2yPJVJVvNe6dsjyVU80X0cpbFncP1X7f8QtesjcR1X7f8QtclNo8xnT2H4eGwxN9UrzmX+IdtRPEr0ab6pXnUv8Q7aieJV1k+bYydp/p7haowt1HxUIKdauNuo+KhAJlDpENXrZ0BPyUXk4jH6D2O7g4FMgJVF6av5FadzvR6mCqm6GHgY/MS09+LwT1z87y0ux1ek0Xj9puDwoe9S5uXEVjmHKMBzHIUjj/bqc/Q7ColXo+H1XIydUVSYrCwlrhQtNCO1JqmtxzbbQ5VFU3VFUXBeOVRVN1RVFwXjlUVTdUVRcF45VTLNtAwXAE9AnpDN8wVfVFVEoKSuZ6hUcJYom2WWu1k8EOMBhBMN2oglvgd60cmSYbK47xtdd6FV3XAf+Y7bKa75LaDw1VuPrYlOzyv0v/wDTC0SSEspJTs5MQQrea907ZHkqohW017p2yPJVTzRfRylsWVxOJ+3/ABC1yyVxWJ+3/ELWpTaPMZ01h+HhsMTfVK87l/iHbUTxK9Em+qV53L/EO2oniVdZPm2MnafybnbVxt1HxUIBWFqN6p1hQQmUOkQ1utnQuhcCUF6Ky5uZtX/zxL1xpDiUDjka7I7yW5Xl4C01z90d6BBjnAMEOIcg0XeqwWqg5eOI57Otih/anl6MurUsoRxfNo2IBgORwzH1WZjwXwzevaWnty6jlW1BqkxYLXijmhwzEVWalaHDk+aGFpsUarxR5MxF8i+Wmi3OwHYr5uy7BxTPNhn6j9zfRa1aaYtfZ9daP/Jn75F8tBzYZ+o/c30RzYZ+o/c30U95p6nnuFfT3Rn75F8tBzYZ+o/c30RzYZ+o/c30R3mnqHcK+nujP3ylWfJujvDR1RheczVcMuZhA4XvPZgHgFZy8syEL1jQ0dnic6rqWqN3hzL6PZ03K+pyQ4BTBmWcuzmqMZCyudfnZaKDieC0ExMNhNL3mjWipK8/tSfMxFdEOAHAwZmDEP8As6pstNyni9Eau0q6hSwLN/gglcKUQuFNjmRBVtNe6dsjyVVe1wZ8CtZ00hu1AcVXPNF9LpkWVxWJ+3/ELWrJXF4n7f8AELWpTaPMZ09h+HhsMzfVK84iHk45rkiGuonHxXpUZtQV59dBK3kUnP4qyySSnc/Uz9p03KkpL0d49Nwb9hGXGNYVSFayUxftw9YYD29qZnJKvSb/APQ8wmEHheFiOrHGscSCEoLgSgrjKdCUFwJQQSWVm27Gl+iDfs0HYhqORaKUuogP6xMM/MKt3hY0LoWepZ4T5s20bbVoq5O9aM9DhTkN/ViMdqcCnarzkBKCzuxL0kb12s/WHv8AweiVRVeeI71Hcv3exP8AVv2e/wDB6HVFV54uFHcv3ewf1b9nv/B6G54GMgazRV87dBAhfnv3aLOkd+ILFFJovUbHFZsrn2rNrwxu9/8AhMtW2Ik0el0WA9FgOAdpzlVxSyklbYxUVchTOcpyxSd7ElJKWV2FALzQd5yBejxdfyQuRg3zq5G4e/IpFpvo0DSPAYfRSoUIMbQd581UzUblH4MWJupUp4pX+iNTWCGH1ZpLjWUaTncfABapUtzkreQxqV0lFSWKbZ1FCnw6cYaICs9dFZl+0kBaFIiwg4UKrTuLWk1czzBpdDdmIVpLzzX4+icxxdxVjbVgVJc0LNxYLmGjgUyp2iM1dPk9RDWsNSk3KlzWnqW0WTa/GKHOMCYNmHI4d4UKHNubieR2V9U820nj8wOulVoTfo0Ymk34oNPYfFmuzt4ros52dvFNC03aTeC6LTdpN4KcUtUecEPpY8LOdnHFKFnOzjimRabtJvBKFpu0mcFGKWqJwQ+ljws92ccV32e7OOKaFpnSZwXRaZ0mcEYpaonBD6WO+z3ZxxR7PdnHFNi0jps4LvtI6bOCL5aoMENGL9nuzjiuGz3ZxxSPaZ02cEn2mdJnBF8tUGCGjFmz3ZxxSTZzs44pJtM6TOCSbTdpM4IxS1RGCH0sWbOdnHFJ9mu0hxSTabtJvBJNpu0m8FOKWqIwQ+lj7LOaOsSewYAn3FsMZGj/ALeq18+4/n3UTDot8crj3leW1nKRZBSfKnBkibnb/otwNy5ynrGs8xXg0wBckLJfFIqKBbKzLNEJowLHWtCawQyGlksLjLiVc/RaEuVg3jQE8hCxDYEIQgBL2A41XTdisiZFZoQBl41yjTiTPNMLXIQBkeaYRzTC1yEAZHmmEc0wtchAGR5phHNMLXIQBkeaYRzTC1yEAZHmmEc0wtchAGR5phHNMLXIQBkeaYRzTC1yEAZJtyYU+VubY3GFfUQgBiBJtZiCfQhAAhCEAf/Z"/>
          <p:cNvSpPr>
            <a:spLocks noChangeAspect="1" noChangeArrowheads="1"/>
          </p:cNvSpPr>
          <p:nvPr/>
        </p:nvSpPr>
        <p:spPr bwMode="auto">
          <a:xfrm>
            <a:off x="155575" y="-928688"/>
            <a:ext cx="1943100" cy="194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p>
        </p:txBody>
      </p:sp>
      <p:sp>
        <p:nvSpPr>
          <p:cNvPr id="35847" name="AutoShape 8" descr="data:image/jpeg;base64,/9j/4AAQSkZJRgABAQAAAQABAAD/2wCEAAkGBg8NEBIPDw8QEBAPEBAQDQ8QDhANDxANFBAVFBQQFBUXGyYfFxkjGRQSHy8gIycpLCwsFh4xNTAqNSYrLCkBCQoKDgwOGg8PGiohHyUqLC8sKiwtKywpLSopKSksKTQuLCk0KSkqKSwsLCwuLCwpLCwpKSksKSwpKSwsLzIpNf/AABEIAMwAzAMBIgACEQEDEQH/xAAbAAABBQEBAAAAAAAAAAAAAAAAAgMEBQYBB//EAEAQAAECAwELCQYFBQEBAAAAAAEAAgMEEQUGEiExQVFScXKRoRMWIjJhgbHB0RUzNGLS4SRCU3PCI5KisvAUgv/EABoBAAIDAQEAAAAAAAAAAAAAAAAFAQMEBgL/xAA0EQACAQEGAwYFAwUBAAAAAAAAAQIDBBESMVFxEyEyBRQiM0GhNEJSYbFDYuEVI4GR0cH/2gAMAwEAAhEDEQA/APcUIQgATMxNw4Qq94aO04TqGVVFtXQ8kTDhUL/zOxhvZ2lZ8Q4kY3ziTXG51STqWqnZ3JXy5IwVrYoPDBXv2NLFuogDEHu1Np4lI52QdCJuZ9SpWyLBjqe+iWYEMYw0d9FdwaX3Mvea79Ui351wdCJuZ9SOdcLQibmeqp+ShZmb/ujkoWZm/wC6ODT0Yd5raouOdcLQibmfUjnXC0Im5n1Kn5KF8u/7o5KFmbv+6ODT0Yd5raouOdcLQibmfUjnXC0Im5n1Ko5KFmbv+6OShfLv+6ODT0Yd5raot+dcLQibmfUjnXC0Im5n1Ko5KF8u/wC6OShfLv8Aujg09GHea2qLfnXC0Im5n1I51wtCJuZ9SqOShfLv+6OShfLv+6ODT0Yd5raot+dcLQibmfUjnXC0Im5n1Ko5KFmbv+65yULM3f8AdHBp6MO81tUXHOuFoRNzPqRzrhaETcz1VPyUL5d/3RyULM3f90cGnow7zW1RcC6uDoRNzfVS5a3ZeJgD705ni9+yzplGHJuJCYiSGie4+qOBTeqJVqrxzuZuQULFWfbEWWN6almVjs3ynJ4LXSc4yMwPYag7wcx7Vlq0XT2N9C0xrZcnoPoQhUmkFVXQWpyEOjT031DewZXK0JosRbkwYscjI2jG/wDayr7PDHPmZLZVdOnyzfIZlJa/6TsVd5U2LFDBU9wQKMb2NHBVcaMXmp7hmCYLxsTNqmvuOxZxzsWAdnqmapK7VWpJZGdybzOoXE7Lyz4pvYbS45gMWs5EPkCTbuQhFVdQLlIrsL3tZ2Cryn3XInJGFe1lPNUuvTXqaVZKzV+Ez1UVVjN3Px4WG9v2jKzDwxquVsZKXNMonCUHdJXAhCFJ4BFUIQAVRVcQgDq4hCAFMiubiJCmQJ6uB2A5DkKgLlVDimeozcS2mJcPGY5CmrHtEy0XD1HGkQZvm7lySmL4XpxjF2hNWhCoQ7PgOtVXX3wkaMTV1SGaN401XVV3PTfKQW1xt6J7sXCitErlHC2joISU4qS9RqYdRpWFh9KOT8zzxK3M31SsLL++drf4rVZfm2F/aHybj9oRKNAzngFXqXaRwt1FQ1vhkKKr8R1dSV1eion2TZbpl9Bga2he7MMw7StpKyjILQxjQ0DeTnJylMWRIiBCaynSpfPOd5x+ncpb3hoqUqrVXOVyyOistnVGF7z9RSFE5R78WAblzknjE7iVVg+5fxdETFT21YTYwL4YDYgwkDAH9h7e1WEGYqb12NSFMZSpu9BKMK0bmedEUwHARgIOQriurqJEMiCI0YInW2xl7x4KkTaE1OKkjnKtN05uD9DqFxC9FR1cQhSAIXEIAFxdXEALgvvXA9vBWE8KsPZQ8VVq1mT/AEzs+irnmi6m/C0WNyT+i4fN5BaRZe5P8215BahLK/mMf2TyYjE31SsLL++drf4rdTfVKwsv752t/irrL82xl7Q+TcVaWNuo+KhqXaWNuo+KiLfDpE1TqZ1SbNhh0aE04jEZXVWqiqZY/wARC/caiXSyKfOa3Rv1GmjUgd5UlRJs9IavNJ4ZnUVn4Tl8i+Td8i+VlxlxHYhrhyhTWGoBzhQC5ToPVGoLzNci2i75MqrqYdYFdF7SO/B5rIL0GalWRm3jxVpoSKkYjUYlC5uSv6f+b/VX0a8YRuZmtVjnVnijdkYtC2nNyV/T/wA3+qObkr+n/m/1V3e4fcy/06rqvf8A4YpC2b7mZY/kI1Pd5lV85cllgvr8r/qHovUbTTf2K52CtFX57GbQnI8B8Nxa9pa4YwfFNrTmYXy5MFxCEEHCrSY92dkeSq6q0mPdnZ9FXPNF9LKRPuS/NteQWoWXuS/NteQWoSyv5jH9k8mIxN9UrzuUnfxDgRidEFR2Er0Sb6pXmMv8S/ai/wCxV9kXVsYu021gu1LG0YzSW4RiOPBlUdR7YGFuo+KhMiOGIkd6Ywj4RJUqeN3lqptj/EQv3GqjbOuGOh7lZ2HOVmYIpSsVuVRNPC9j1RmnOO6PSFDncY1eamKFPHpDV5pLTzOpr9AxVFVxC0GA6p0KM0NHSGIZVARVeZRvLIVHB3ljy7dIb0cu3SG9QA4JXKDNwXjhl/Hf2JvLt0hvRy7dIb1C5QZuCSXDMjhhx39iwEVpxOG9LVUU/LzNDQnB4KHT0JhaL3dI7allsmWXpwOHUflafTsWGjwHQ3FjhRzTQjtXoyyd2sEQyyNTrf03UzgVad1dyvstRqWBmTtGgnDirNZ7FAhQ3TxyAd+FMvmXnLuwJnhOfdRFg54GMgazRT5yaaITjj6IxdyzZV1Nj+i7YHkvE480W0qjalsXVxMe/DzSlH0/xC1yxtwXVf8AufxC2SVWjzGdJYXfZ4bDE31SvM5YfiX7UX/Yr0yb6pXmkv8AEv2ov+xV9k+bYx9qfp7nLXxt1HxUCisLXGFuo+KggJlDpQgrdbOUVhYA/FQP3WqCArCwR+KgfutRPpewUfMjuvyenqutI9IavNWKrLUPSGz5pJS6jrrV5ZGvl2/Td8i+Wu4VXjl+jlE3fIvkXE4hzlCjlCm75F8i4MQ5yiL9N3yL5FxGIXfIqkXyXBhl7g0ZeAzqMiVe3ci5hGrQc4HgqS7VgMoeyJDI11p5lXoFMGZZq7qZAgsh5XxL7/5aPUhZ6HOqrtRjbHhs8r9DDELlEui5RPDkBBCupsf0XbA8lTkK5m/dO2R5KqeaL6OUti1uD6r9v+IWxWOuE6r9v+IWxSi0eazqLD8PDYYm+qV5rL/EP2ov+xXpU31SvNpf4h+1F/2KvsnzbGPtT9PcLWxt1HxUEBT7Wxt1HxUEJlDpEFbrYUU+wh+KgfutUEBWFhD8TA/daifS9iaPmR3X5PTFVWsek3Z81aqotk9Nuz5pLR6zrLX5TIdUVTdUVW24TXjlVNhWY5zQ6+GEA4iq6q0Mn7tmy3wVNWTiuRrstONSTUiD7JdpDcUeyXaQ3FWiFn40jf3WloVfsl2kNxR7JdpDcVaIRxpB3WloVjbIOV47gp0CWbDFGjWTjKdUWdtODAFYkRrcwrVx1AYSocpT5HpU6VLxZfdkh7w0FxIAAJJOAADKvOLftT/1Ri8dRvRhj5Rl7zhUy3rpHzXQYCyFXF+Z+12dio6JjZqGDxSzEPaFtVbwQy/Imi5RKouUW0UiCFczY/pO2R5KoIVxNe6dsjyVc80aKOUti0uF6r9v+IWwWQuG6r9v+IWvSi0eazp7D8PDYYm+qV5vLj8Q/aieJXpE31SvOJf4h21E8Sr7J82xk7T/AE9wtbG3UfFQQFPtXG3UfFQgmUOkQVetgAp9hfEwf3WqCFPsL4mD+61RPpewUfMjuvyelKmts9Nuz5q5VHb3Xbs+aT0Os6q2+U/8EGqKpu+RfJhcI7xdVpZL3bNlvgsvfK6lbXhNY1pLqhoB6JOEBZ68W0rkbrFUjGTxO4tEKB7ag53f2lHtqDnd/aVk4c9GM+8UvqX+yehQPbUHO7+0o9tQc7v7Sjhz0Yd4pfUv9kyLCa8UcKjWR4Kin7joMSphudDd2kvaddcPFWbLYgn81NbSApjXAioIIOIjCFKlUpZXo8yhRtCudzPNLQsyLLOvIjaaLhha4ZwVEIXp0/IMmGGG8VBxHK12Rw7V53PyToER0J+Npx5CMjhrTOz1+Irnmc9bbG7O71ziyJRcolkJJC1C8QQriaH9J2yPJVJVvNe6dsjyVU80X0cpbFncP1X7f8QtesjcR1X7f8QtclNo8xnT2H4eGwxN9UrzmX+IdtRPEr0ab6pXnUv8Q7aieJV1k+bYydp/p7haowt1HxUIKdauNuo+KhAJlDpENXrZ0BPyUXk4jH6D2O7g4FMgJVF6av5FadzvR6mCqm6GHgY/MS09+LwT1z87y0ux1ek0Xj9puDwoe9S5uXEVjmHKMBzHIUjj/bqc/Q7ColXo+H1XIydUVSYrCwlrhQtNCO1JqmtxzbbQ5VFU3VFUXBeOVRVN1RVFwXjlUVTdUVRcF45VTLNtAwXAE9AnpDN8wVfVFVEoKSuZ6hUcJYom2WWu1k8EOMBhBMN2oglvgd60cmSYbK47xtdd6FV3XAf+Y7bKa75LaDw1VuPrYlOzyv0v/wDTC0SSEspJTs5MQQrea907ZHkqohW017p2yPJVTzRfRylsWVxOJ+3/ABC1yyVxWJ+3/ELWpTaPMZ01h+HhsMTfVK87l/iHbUTxK9Em+qV53L/EO2oniVdZPm2MnafybnbVxt1HxUIBWFqN6p1hQQmUOkQ1utnQuhcCUF6Ky5uZtX/zxL1xpDiUDjka7I7yW5Xl4C01z90d6BBjnAMEOIcg0XeqwWqg5eOI57Otih/anl6MurUsoRxfNo2IBgORwzH1WZjwXwzevaWnty6jlW1BqkxYLXijmhwzEVWalaHDk+aGFpsUarxR5MxF8i+Wmi3OwHYr5uy7BxTPNhn6j9zfRa1aaYtfZ9daP/Jn75F8tBzYZ+o/c30RzYZ+o/c30U95p6nnuFfT3Rn75F8tBzYZ+o/c30RzYZ+o/c30R3mnqHcK+nujP3ylWfJujvDR1RheczVcMuZhA4XvPZgHgFZy8syEL1jQ0dnic6rqWqN3hzL6PZ03K+pyQ4BTBmWcuzmqMZCyudfnZaKDieC0ExMNhNL3mjWipK8/tSfMxFdEOAHAwZmDEP8As6pstNyni9Eau0q6hSwLN/gglcKUQuFNjmRBVtNe6dsjyVVe1wZ8CtZ00hu1AcVXPNF9LpkWVxWJ+3/ELWrJXF4n7f8AELWpTaPMZ09h+HhsMzfVK84iHk45rkiGuonHxXpUZtQV59dBK3kUnP4qyySSnc/Uz9p03KkpL0d49Nwb9hGXGNYVSFayUxftw9YYD29qZnJKvSb/APQ8wmEHheFiOrHGscSCEoLgSgrjKdCUFwJQQSWVm27Gl+iDfs0HYhqORaKUuogP6xMM/MKt3hY0LoWepZ4T5s20bbVoq5O9aM9DhTkN/ViMdqcCnarzkBKCzuxL0kb12s/WHv8AweiVRVeeI71Hcv3exP8AVv2e/wDB6HVFV54uFHcv3ewf1b9nv/B6G54GMgazRV87dBAhfnv3aLOkd+ILFFJovUbHFZsrn2rNrwxu9/8AhMtW2Ik0el0WA9FgOAdpzlVxSyklbYxUVchTOcpyxSd7ElJKWV2FALzQd5yBejxdfyQuRg3zq5G4e/IpFpvo0DSPAYfRSoUIMbQd581UzUblH4MWJupUp4pX+iNTWCGH1ZpLjWUaTncfABapUtzkreQxqV0lFSWKbZ1FCnw6cYaICs9dFZl+0kBaFIiwg4UKrTuLWk1czzBpdDdmIVpLzzX4+icxxdxVjbVgVJc0LNxYLmGjgUyp2iM1dPk9RDWsNSk3KlzWnqW0WTa/GKHOMCYNmHI4d4UKHNubieR2V9U820nj8wOulVoTfo0Ymk34oNPYfFmuzt4ros52dvFNC03aTeC6LTdpN4KcUtUecEPpY8LOdnHFKFnOzjimRabtJvBKFpu0mcFGKWqJwQ+ljws92ccV32e7OOKaFpnSZwXRaZ0mcEYpaonBD6WO+z3ZxxR7PdnHFNi0jps4LvtI6bOCL5aoMENGL9nuzjiuGz3ZxxSPaZ02cEn2mdJnBF8tUGCGjFmz3ZxxSTZzs44pJtM6TOCSbTdpM4IxS1RGCH0sWbOdnHFJ9mu0hxSTabtJvBJNpu0m8FOKWqIwQ+lj7LOaOsSewYAn3FsMZGj/ALeq18+4/n3UTDot8crj3leW1nKRZBSfKnBkibnb/otwNy5ynrGs8xXg0wBckLJfFIqKBbKzLNEJowLHWtCawQyGlksLjLiVc/RaEuVg3jQE8hCxDYEIQgBL2A41XTdisiZFZoQBl41yjTiTPNMLXIQBkeaYRzTC1yEAZHmmEc0wtchAGR5phHNMLXIQBkeaYRzTC1yEAZHmmEc0wtchAGR5phHNMLXIQBkeaYRzTC1yEAZJtyYU+VubY3GFfUQgBiBJtZiCfQhAAhCEAf/Z"/>
          <p:cNvSpPr>
            <a:spLocks noChangeAspect="1" noChangeArrowheads="1"/>
          </p:cNvSpPr>
          <p:nvPr/>
        </p:nvSpPr>
        <p:spPr bwMode="auto">
          <a:xfrm>
            <a:off x="307975" y="-776288"/>
            <a:ext cx="1943100" cy="194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p>
        </p:txBody>
      </p:sp>
      <p:pic>
        <p:nvPicPr>
          <p:cNvPr id="35848" name="Picture 10" descr="http://www.buttonshut.com/Twitter-Buttons/Twitter-Buttons-5-7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1050" y="4656138"/>
            <a:ext cx="1503363"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12" descr="http://cdn.inside.com.tw/wp-content/uploads/2011/06/google-plus-on-androi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7263" y="4514850"/>
            <a:ext cx="184785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4" descr="http://t0.gstatic.com/images?q=tbn:ANd9GcSo9dWoVpRbn-Lsx8yqLXeWzT0TIWbu-h8gLOIVEWAHB0QrH1Ex9ukFX4X-w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350" y="4648200"/>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2326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b="1" dirty="0" smtClean="0"/>
              <a:t>服務</a:t>
            </a:r>
            <a:endParaRPr lang="zh-TW" altLang="en-US" sz="3200" b="1" dirty="0"/>
          </a:p>
        </p:txBody>
      </p:sp>
      <p:sp>
        <p:nvSpPr>
          <p:cNvPr id="3" name="內容版面配置區 2"/>
          <p:cNvSpPr>
            <a:spLocks noGrp="1"/>
          </p:cNvSpPr>
          <p:nvPr>
            <p:ph type="body" idx="1"/>
          </p:nvPr>
        </p:nvSpPr>
        <p:spPr>
          <a:xfrm>
            <a:off x="468312" y="1340767"/>
            <a:ext cx="8256191" cy="4896545"/>
          </a:xfrm>
        </p:spPr>
        <p:txBody>
          <a:bodyPr/>
          <a:lstStyle/>
          <a:p>
            <a:pPr>
              <a:spcAft>
                <a:spcPts val="600"/>
              </a:spcAft>
            </a:pPr>
            <a:r>
              <a:rPr lang="zh-TW" altLang="en-US" dirty="0" smtClean="0"/>
              <a:t>高速運算服務</a:t>
            </a:r>
            <a:endParaRPr lang="en-US" altLang="zh-TW" dirty="0" smtClean="0"/>
          </a:p>
          <a:p>
            <a:pPr>
              <a:spcAft>
                <a:spcPts val="600"/>
              </a:spcAft>
            </a:pPr>
            <a:r>
              <a:rPr lang="zh-TW" altLang="en-US" dirty="0" smtClean="0"/>
              <a:t>學研網路服務</a:t>
            </a:r>
            <a:endParaRPr lang="en-US" altLang="zh-TW" dirty="0" smtClean="0"/>
          </a:p>
          <a:p>
            <a:pPr>
              <a:spcAft>
                <a:spcPts val="600"/>
              </a:spcAft>
            </a:pPr>
            <a:r>
              <a:rPr lang="zh-TW" altLang="en-US" dirty="0" smtClean="0"/>
              <a:t>資料儲存服務</a:t>
            </a:r>
            <a:endParaRPr lang="en-US" altLang="zh-TW" dirty="0" smtClean="0"/>
          </a:p>
          <a:p>
            <a:pPr>
              <a:spcAft>
                <a:spcPts val="600"/>
              </a:spcAft>
            </a:pPr>
            <a:r>
              <a:rPr lang="zh-TW" altLang="en-US" dirty="0"/>
              <a:t>軟體與</a:t>
            </a:r>
            <a:r>
              <a:rPr lang="zh-TW" altLang="en-US" dirty="0" smtClean="0"/>
              <a:t>資料庫</a:t>
            </a:r>
            <a:endParaRPr lang="en-US" altLang="zh-TW" dirty="0" smtClean="0"/>
          </a:p>
          <a:p>
            <a:pPr>
              <a:spcAft>
                <a:spcPts val="600"/>
              </a:spcAft>
            </a:pPr>
            <a:r>
              <a:rPr lang="zh-TW" altLang="en-US" dirty="0"/>
              <a:t>教育訓練</a:t>
            </a:r>
            <a:r>
              <a:rPr lang="zh-TW" altLang="en-US" dirty="0" smtClean="0"/>
              <a:t>服務</a:t>
            </a:r>
            <a:endParaRPr lang="en-US" altLang="zh-TW" dirty="0" smtClean="0"/>
          </a:p>
          <a:p>
            <a:pPr>
              <a:spcAft>
                <a:spcPts val="600"/>
              </a:spcAft>
            </a:pPr>
            <a:r>
              <a:rPr lang="zh-TW" altLang="en-US" dirty="0" smtClean="0"/>
              <a:t>次世代定序</a:t>
            </a:r>
            <a:r>
              <a:rPr lang="en-US" altLang="zh-TW" dirty="0" smtClean="0"/>
              <a:t>NGS</a:t>
            </a:r>
            <a:r>
              <a:rPr lang="zh-TW" altLang="en-US" dirty="0" smtClean="0"/>
              <a:t>軟體服務（生物資訊）</a:t>
            </a:r>
            <a:endParaRPr lang="en-US" altLang="zh-TW" dirty="0" smtClean="0"/>
          </a:p>
          <a:p>
            <a:pPr>
              <a:spcAft>
                <a:spcPts val="600"/>
              </a:spcAft>
            </a:pPr>
            <a:endParaRPr lang="zh-TW" altLang="en-US" dirty="0"/>
          </a:p>
        </p:txBody>
      </p:sp>
      <p:sp>
        <p:nvSpPr>
          <p:cNvPr id="5" name="投影片編號版面配置區 4"/>
          <p:cNvSpPr>
            <a:spLocks noGrp="1"/>
          </p:cNvSpPr>
          <p:nvPr>
            <p:ph type="sldNum" idx="12"/>
          </p:nvPr>
        </p:nvSpPr>
        <p:spPr/>
        <p:txBody>
          <a:bodyPr/>
          <a:lstStyle/>
          <a:p>
            <a:fld id="{760E978D-75F3-4667-80F0-65EF5F758066}" type="slidenum">
              <a:rPr lang="zh-TW" altLang="en-US" smtClean="0"/>
              <a:t>7</a:t>
            </a:fld>
            <a:endParaRPr lang="zh-TW" altLang="en-US" dirty="0"/>
          </a:p>
        </p:txBody>
      </p:sp>
    </p:spTree>
    <p:extLst>
      <p:ext uri="{BB962C8B-B14F-4D97-AF65-F5344CB8AC3E}">
        <p14:creationId xmlns:p14="http://schemas.microsoft.com/office/powerpoint/2010/main" val="24586212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Web 3.0 </a:t>
            </a:r>
            <a:endParaRPr lang="zh-TW" altLang="en-US" dirty="0"/>
          </a:p>
        </p:txBody>
      </p:sp>
      <p:sp>
        <p:nvSpPr>
          <p:cNvPr id="3" name="投影片編號版面配置區 2"/>
          <p:cNvSpPr>
            <a:spLocks noGrp="1"/>
          </p:cNvSpPr>
          <p:nvPr>
            <p:ph type="sldNum" idx="12"/>
          </p:nvPr>
        </p:nvSpPr>
        <p:spPr/>
        <p:txBody>
          <a:bodyPr/>
          <a:lstStyle/>
          <a:p>
            <a:fld id="{8DDEA13E-4C37-4321-9FC9-30CAD911BE35}" type="slidenum">
              <a:rPr lang="zh-TW" altLang="en-US" smtClean="0"/>
              <a:t>70</a:t>
            </a:fld>
            <a:endParaRPr lang="zh-TW" altLang="en-US" dirty="0"/>
          </a:p>
        </p:txBody>
      </p:sp>
      <p:sp>
        <p:nvSpPr>
          <p:cNvPr id="4" name="文字版面配置區 3"/>
          <p:cNvSpPr>
            <a:spLocks noGrp="1"/>
          </p:cNvSpPr>
          <p:nvPr>
            <p:ph type="body" idx="1"/>
          </p:nvPr>
        </p:nvSpPr>
        <p:spPr>
          <a:xfrm>
            <a:off x="468312" y="1340767"/>
            <a:ext cx="8256191" cy="4752529"/>
          </a:xfrm>
        </p:spPr>
        <p:txBody>
          <a:bodyPr/>
          <a:lstStyle/>
          <a:p>
            <a:r>
              <a:rPr lang="zh-TW" altLang="en-US" b="1" dirty="0" smtClean="0"/>
              <a:t>前微軟</a:t>
            </a:r>
            <a:r>
              <a:rPr lang="zh-TW" altLang="en-US" b="1" dirty="0"/>
              <a:t>全球資深副總裁 </a:t>
            </a:r>
            <a:r>
              <a:rPr lang="zh-TW" altLang="en-US" b="1" dirty="0" smtClean="0"/>
              <a:t>張亞勤：</a:t>
            </a:r>
            <a:r>
              <a:rPr lang="en-US" altLang="zh-TW" b="1" dirty="0" smtClean="0"/>
              <a:t>Web </a:t>
            </a:r>
            <a:r>
              <a:rPr lang="en-US" altLang="zh-TW" b="1" dirty="0"/>
              <a:t>3.0</a:t>
            </a:r>
            <a:r>
              <a:rPr lang="zh-TW" altLang="en-US" b="1" dirty="0"/>
              <a:t>的時代來臨</a:t>
            </a:r>
            <a:r>
              <a:rPr lang="zh-TW" altLang="en-US" b="1" dirty="0" smtClean="0"/>
              <a:t>了</a:t>
            </a:r>
            <a:endParaRPr lang="en-US" altLang="zh-TW" b="1" dirty="0" smtClean="0"/>
          </a:p>
          <a:p>
            <a:r>
              <a:rPr lang="zh-TW" altLang="en-US" dirty="0"/>
              <a:t>雲＋端 不論到哪邊都能上網 我認為未來在「雲端運算」「行動網路」及「行動裝置與個人電腦（</a:t>
            </a:r>
            <a:r>
              <a:rPr lang="en-US" altLang="zh-TW" dirty="0"/>
              <a:t>PC</a:t>
            </a:r>
            <a:r>
              <a:rPr lang="zh-TW" altLang="en-US" dirty="0"/>
              <a:t>）互動」三類服務出現後，整個資訊產業生態會出現巨變，進入一個全新的</a:t>
            </a:r>
            <a:r>
              <a:rPr lang="en-US" altLang="zh-TW" dirty="0"/>
              <a:t>Web3.0</a:t>
            </a:r>
            <a:r>
              <a:rPr lang="zh-TW" altLang="en-US" dirty="0"/>
              <a:t>時代。</a:t>
            </a:r>
            <a:endParaRPr lang="en-US" altLang="zh-TW" dirty="0" smtClean="0"/>
          </a:p>
          <a:p>
            <a:r>
              <a:rPr lang="zh-TW" altLang="en-US" dirty="0"/>
              <a:t>三個重要的</a:t>
            </a:r>
            <a:r>
              <a:rPr lang="zh-TW" altLang="en-US" dirty="0" smtClean="0"/>
              <a:t>特色</a:t>
            </a:r>
            <a:endParaRPr lang="en-US" altLang="zh-TW" dirty="0" smtClean="0"/>
          </a:p>
          <a:p>
            <a:pPr marL="987425" lvl="1" indent="-377825">
              <a:buClr>
                <a:srgbClr val="0000CC"/>
              </a:buClr>
              <a:buFont typeface="Wingdings" panose="05000000000000000000" pitchFamily="2" charset="2"/>
              <a:buChar char="p"/>
            </a:pPr>
            <a:r>
              <a:rPr lang="zh-TW" altLang="en-US" sz="2000" dirty="0">
                <a:latin typeface="微軟正黑體" panose="020B0604030504040204" pitchFamily="34" charset="-120"/>
                <a:ea typeface="微軟正黑體" panose="020B0604030504040204" pitchFamily="34" charset="-120"/>
              </a:rPr>
              <a:t>一是虛擬和真實世界的融合，過去主要是虛擬的，現在要把物理的實體世界融合進來，其實就是結合網路與觸控感應的物聯網</a:t>
            </a:r>
            <a:r>
              <a:rPr lang="zh-TW" altLang="en-US"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987425" lvl="1" indent="-377825">
              <a:buClr>
                <a:srgbClr val="0000CC"/>
              </a:buClr>
              <a:buFont typeface="Wingdings" panose="05000000000000000000" pitchFamily="2" charset="2"/>
              <a:buChar char="p"/>
            </a:pPr>
            <a:r>
              <a:rPr lang="zh-TW" altLang="en-US" sz="2000" dirty="0">
                <a:latin typeface="微軟正黑體" panose="020B0604030504040204" pitchFamily="34" charset="-120"/>
                <a:ea typeface="微軟正黑體" panose="020B0604030504040204" pitchFamily="34" charset="-120"/>
              </a:rPr>
              <a:t>二是愈來愈行動化，隨時隨地都能與網路連結，達到無縫隙的上網情境</a:t>
            </a:r>
            <a:r>
              <a:rPr lang="zh-TW" altLang="en-US"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987425" lvl="1" indent="-377825">
              <a:buClr>
                <a:srgbClr val="0000CC"/>
              </a:buClr>
              <a:buFont typeface="Wingdings" panose="05000000000000000000" pitchFamily="2" charset="2"/>
              <a:buChar char="p"/>
            </a:pPr>
            <a:r>
              <a:rPr lang="zh-TW" altLang="en-US" sz="2000" dirty="0" smtClean="0">
                <a:latin typeface="微軟正黑體" panose="020B0604030504040204" pitchFamily="34" charset="-120"/>
                <a:ea typeface="微軟正黑體" panose="020B0604030504040204" pitchFamily="34" charset="-120"/>
              </a:rPr>
              <a:t>三是</a:t>
            </a:r>
            <a:r>
              <a:rPr lang="zh-TW" altLang="en-US" sz="2000" dirty="0">
                <a:latin typeface="微軟正黑體" panose="020B0604030504040204" pitchFamily="34" charset="-120"/>
                <a:ea typeface="微軟正黑體" panose="020B0604030504040204" pitchFamily="34" charset="-120"/>
              </a:rPr>
              <a:t>需要一個引擎和中樞神經，就是透過雲端技術提供一個溝通的平台。 </a:t>
            </a:r>
            <a:endParaRPr lang="en-US" altLang="zh-TW" sz="2000" dirty="0" smtClean="0">
              <a:latin typeface="微軟正黑體" panose="020B0604030504040204" pitchFamily="34" charset="-120"/>
              <a:ea typeface="微軟正黑體" panose="020B0604030504040204" pitchFamily="34" charset="-120"/>
            </a:endParaRPr>
          </a:p>
          <a:p>
            <a:pPr lvl="1"/>
            <a:endParaRPr lang="zh-TW" altLang="en-US" sz="2000" dirty="0">
              <a:latin typeface="微軟正黑體" panose="020B0604030504040204" pitchFamily="34" charset="-120"/>
              <a:ea typeface="微軟正黑體" panose="020B0604030504040204" pitchFamily="34" charset="-120"/>
            </a:endParaRPr>
          </a:p>
          <a:p>
            <a:endParaRPr lang="zh-TW" altLang="en-US" dirty="0"/>
          </a:p>
        </p:txBody>
      </p:sp>
      <p:sp>
        <p:nvSpPr>
          <p:cNvPr id="5" name="矩形 4"/>
          <p:cNvSpPr/>
          <p:nvPr/>
        </p:nvSpPr>
        <p:spPr>
          <a:xfrm>
            <a:off x="539552" y="6237312"/>
            <a:ext cx="4323620" cy="523220"/>
          </a:xfrm>
          <a:prstGeom prst="rect">
            <a:avLst/>
          </a:prstGeom>
        </p:spPr>
        <p:txBody>
          <a:bodyPr wrap="none">
            <a:spAutoFit/>
          </a:bodyPr>
          <a:lstStyle/>
          <a:p>
            <a:r>
              <a:rPr lang="zh-TW" altLang="en-US" dirty="0" smtClean="0"/>
              <a:t>遠見雜誌</a:t>
            </a:r>
            <a:endParaRPr lang="en-US" altLang="zh-TW" dirty="0" smtClean="0"/>
          </a:p>
          <a:p>
            <a:r>
              <a:rPr lang="en-US" altLang="zh-TW" dirty="0" smtClean="0"/>
              <a:t>http</a:t>
            </a:r>
            <a:r>
              <a:rPr lang="en-US" altLang="zh-TW" dirty="0"/>
              <a:t>://www.gvm.com.tw/Boardcontent_17151_2.html</a:t>
            </a:r>
            <a:endParaRPr lang="zh-TW" altLang="en-US" dirty="0"/>
          </a:p>
        </p:txBody>
      </p:sp>
    </p:spTree>
    <p:extLst>
      <p:ext uri="{BB962C8B-B14F-4D97-AF65-F5344CB8AC3E}">
        <p14:creationId xmlns:p14="http://schemas.microsoft.com/office/powerpoint/2010/main" val="135725089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Web 1.0/2.0/3.0</a:t>
            </a:r>
            <a:endParaRPr lang="zh-TW" altLang="en-US" dirty="0"/>
          </a:p>
        </p:txBody>
      </p:sp>
      <p:sp>
        <p:nvSpPr>
          <p:cNvPr id="3" name="投影片編號版面配置區 2"/>
          <p:cNvSpPr>
            <a:spLocks noGrp="1"/>
          </p:cNvSpPr>
          <p:nvPr>
            <p:ph type="sldNum" idx="12"/>
          </p:nvPr>
        </p:nvSpPr>
        <p:spPr/>
        <p:txBody>
          <a:bodyPr/>
          <a:lstStyle/>
          <a:p>
            <a:fld id="{56D5ED47-1C62-47D5-B7C8-BD7B5AAA3280}" type="slidenum">
              <a:rPr lang="zh-TW" altLang="en-US" smtClean="0"/>
              <a:t>71</a:t>
            </a:fld>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1226407402"/>
              </p:ext>
            </p:extLst>
          </p:nvPr>
        </p:nvGraphicFramePr>
        <p:xfrm>
          <a:off x="323528" y="1772816"/>
          <a:ext cx="8568952" cy="3779520"/>
        </p:xfrm>
        <a:graphic>
          <a:graphicData uri="http://schemas.openxmlformats.org/drawingml/2006/table">
            <a:tbl>
              <a:tblPr firstRow="1" bandRow="1"/>
              <a:tblGrid>
                <a:gridCol w="2016224"/>
                <a:gridCol w="2304256"/>
                <a:gridCol w="4248472"/>
              </a:tblGrid>
              <a:tr h="370840">
                <a:tc>
                  <a:txBody>
                    <a:bodyPr/>
                    <a:lstStyle/>
                    <a:p>
                      <a:pPr algn="ctr"/>
                      <a:r>
                        <a:rPr lang="en-US" altLang="zh-TW" sz="2000" dirty="0" smtClean="0">
                          <a:latin typeface="微軟正黑體" panose="020B0604030504040204" pitchFamily="34" charset="-120"/>
                          <a:ea typeface="微軟正黑體" panose="020B0604030504040204" pitchFamily="34" charset="-120"/>
                        </a:rPr>
                        <a:t>Web 1.0</a:t>
                      </a:r>
                      <a:endParaRPr lang="zh-TW" altLang="en-US" sz="2000" dirty="0">
                        <a:latin typeface="微軟正黑體" panose="020B0604030504040204" pitchFamily="34" charset="-120"/>
                        <a:ea typeface="微軟正黑體" panose="020B0604030504040204" pitchFamily="34" charset="-120"/>
                      </a:endParaRPr>
                    </a:p>
                  </a:txBody>
                  <a:tcPr anchor="ctr">
                    <a:solidFill>
                      <a:schemeClr val="bg2">
                        <a:lumMod val="20000"/>
                        <a:lumOff val="80000"/>
                      </a:schemeClr>
                    </a:solidFill>
                  </a:tcPr>
                </a:tc>
                <a:tc>
                  <a:txBody>
                    <a:bodyPr/>
                    <a:lstStyle/>
                    <a:p>
                      <a:pPr algn="ctr"/>
                      <a:r>
                        <a:rPr lang="en-US" altLang="zh-TW" sz="2000" dirty="0" smtClean="0">
                          <a:latin typeface="微軟正黑體" panose="020B0604030504040204" pitchFamily="34" charset="-120"/>
                          <a:ea typeface="微軟正黑體" panose="020B0604030504040204" pitchFamily="34" charset="-120"/>
                        </a:rPr>
                        <a:t>Web 2.0</a:t>
                      </a:r>
                      <a:endParaRPr lang="zh-TW" altLang="en-US" sz="2000" dirty="0">
                        <a:latin typeface="微軟正黑體" panose="020B0604030504040204" pitchFamily="34" charset="-120"/>
                        <a:ea typeface="微軟正黑體" panose="020B0604030504040204" pitchFamily="34" charset="-120"/>
                      </a:endParaRPr>
                    </a:p>
                  </a:txBody>
                  <a:tcPr anchor="ctr">
                    <a:solidFill>
                      <a:schemeClr val="bg2">
                        <a:lumMod val="20000"/>
                        <a:lumOff val="80000"/>
                      </a:schemeClr>
                    </a:solidFill>
                  </a:tcPr>
                </a:tc>
                <a:tc>
                  <a:txBody>
                    <a:bodyPr/>
                    <a:lstStyle/>
                    <a:p>
                      <a:pPr algn="ctr"/>
                      <a:r>
                        <a:rPr lang="en-US" altLang="zh-TW" sz="2000" dirty="0" smtClean="0">
                          <a:latin typeface="微軟正黑體" panose="020B0604030504040204" pitchFamily="34" charset="-120"/>
                          <a:ea typeface="微軟正黑體" panose="020B0604030504040204" pitchFamily="34" charset="-120"/>
                        </a:rPr>
                        <a:t>Web 3.0</a:t>
                      </a:r>
                      <a:endParaRPr lang="zh-TW" altLang="en-US" sz="2000" dirty="0">
                        <a:latin typeface="微軟正黑體" panose="020B0604030504040204" pitchFamily="34" charset="-120"/>
                        <a:ea typeface="微軟正黑體" panose="020B0604030504040204" pitchFamily="34" charset="-120"/>
                      </a:endParaRPr>
                    </a:p>
                  </a:txBody>
                  <a:tcPr anchor="ctr">
                    <a:solidFill>
                      <a:schemeClr val="bg2">
                        <a:lumMod val="20000"/>
                        <a:lumOff val="80000"/>
                      </a:schemeClr>
                    </a:solidFill>
                  </a:tcPr>
                </a:tc>
              </a:tr>
              <a:tr h="370840">
                <a:tc>
                  <a:txBody>
                    <a:bodyPr/>
                    <a:lstStyle/>
                    <a:p>
                      <a:pPr algn="ctr"/>
                      <a:r>
                        <a:rPr lang="zh-TW" altLang="en-US" sz="2000" dirty="0" smtClean="0">
                          <a:latin typeface="微軟正黑體" panose="020B0604030504040204" pitchFamily="34" charset="-120"/>
                          <a:ea typeface="微軟正黑體" panose="020B0604030504040204" pitchFamily="34" charset="-120"/>
                        </a:rPr>
                        <a:t>閱讀</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讀</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寫</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可攜式個人化網路</a:t>
                      </a:r>
                      <a:endParaRPr lang="zh-TW" altLang="en-US" sz="2000" dirty="0">
                        <a:latin typeface="微軟正黑體" panose="020B0604030504040204" pitchFamily="34" charset="-120"/>
                        <a:ea typeface="微軟正黑體" panose="020B0604030504040204" pitchFamily="34" charset="-120"/>
                      </a:endParaRPr>
                    </a:p>
                  </a:txBody>
                  <a:tcPr anchor="ctr"/>
                </a:tc>
              </a:tr>
              <a:tr h="370840">
                <a:tc>
                  <a:txBody>
                    <a:bodyPr/>
                    <a:lstStyle/>
                    <a:p>
                      <a:pPr algn="ctr"/>
                      <a:r>
                        <a:rPr lang="zh-TW" altLang="en-US" sz="2000" dirty="0" smtClean="0">
                          <a:latin typeface="微軟正黑體" panose="020B0604030504040204" pitchFamily="34" charset="-120"/>
                          <a:ea typeface="微軟正黑體" panose="020B0604030504040204" pitchFamily="34" charset="-120"/>
                        </a:rPr>
                        <a:t>著重於企業</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著重於社群</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著重於個人</a:t>
                      </a:r>
                      <a:endParaRPr lang="zh-TW" altLang="en-US" sz="2000" dirty="0">
                        <a:latin typeface="微軟正黑體" panose="020B0604030504040204" pitchFamily="34" charset="-120"/>
                        <a:ea typeface="微軟正黑體" panose="020B0604030504040204" pitchFamily="34" charset="-120"/>
                      </a:endParaRPr>
                    </a:p>
                  </a:txBody>
                  <a:tcPr anchor="ctr"/>
                </a:tc>
              </a:tr>
              <a:tr h="370840">
                <a:tc>
                  <a:txBody>
                    <a:bodyPr/>
                    <a:lstStyle/>
                    <a:p>
                      <a:pPr algn="ctr"/>
                      <a:r>
                        <a:rPr lang="en-US" altLang="zh-TW" sz="2000" dirty="0" smtClean="0">
                          <a:latin typeface="微軟正黑體" panose="020B0604030504040204" pitchFamily="34" charset="-120"/>
                          <a:ea typeface="微軟正黑體" panose="020B0604030504040204" pitchFamily="34" charset="-120"/>
                        </a:rPr>
                        <a:t>Home pages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000" dirty="0" smtClean="0">
                          <a:latin typeface="微軟正黑體" panose="020B0604030504040204" pitchFamily="34" charset="-120"/>
                          <a:ea typeface="微軟正黑體" panose="020B0604030504040204" pitchFamily="34" charset="-120"/>
                        </a:rPr>
                        <a:t>Blogs/Wikis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生活中的一切資料</a:t>
                      </a:r>
                      <a:endParaRPr lang="zh-TW" altLang="en-US" sz="2000" dirty="0">
                        <a:latin typeface="微軟正黑體" panose="020B0604030504040204" pitchFamily="34" charset="-120"/>
                        <a:ea typeface="微軟正黑體" panose="020B0604030504040204" pitchFamily="34" charset="-120"/>
                      </a:endParaRPr>
                    </a:p>
                  </a:txBody>
                  <a:tcPr anchor="ctr"/>
                </a:tc>
              </a:tr>
              <a:tr h="370840">
                <a:tc>
                  <a:txBody>
                    <a:bodyPr/>
                    <a:lstStyle/>
                    <a:p>
                      <a:pPr algn="ctr"/>
                      <a:r>
                        <a:rPr lang="zh-TW" altLang="en-US" sz="2000" dirty="0" smtClean="0">
                          <a:latin typeface="微軟正黑體" panose="020B0604030504040204" pitchFamily="34" charset="-120"/>
                          <a:ea typeface="微軟正黑體" panose="020B0604030504040204" pitchFamily="34" charset="-120"/>
                        </a:rPr>
                        <a:t>私有資料</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共享資料</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動態資料</a:t>
                      </a:r>
                      <a:endParaRPr lang="zh-TW" altLang="en-US" sz="2000" dirty="0">
                        <a:latin typeface="微軟正黑體" panose="020B0604030504040204" pitchFamily="34" charset="-120"/>
                        <a:ea typeface="微軟正黑體" panose="020B0604030504040204" pitchFamily="34" charset="-120"/>
                      </a:endParaRPr>
                    </a:p>
                  </a:txBody>
                  <a:tcPr anchor="ctr"/>
                </a:tc>
              </a:tr>
              <a:tr h="370840">
                <a:tc>
                  <a:txBody>
                    <a:bodyPr/>
                    <a:lstStyle/>
                    <a:p>
                      <a:pPr algn="ctr"/>
                      <a:r>
                        <a:rPr lang="en-US" altLang="zh-TW" sz="2000" dirty="0" smtClean="0">
                          <a:latin typeface="微軟正黑體" panose="020B0604030504040204" pitchFamily="34" charset="-120"/>
                          <a:ea typeface="微軟正黑體" panose="020B0604030504040204" pitchFamily="34" charset="-120"/>
                        </a:rPr>
                        <a:t>HTMLs, Portals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000" dirty="0" smtClean="0">
                          <a:latin typeface="微軟正黑體" panose="020B0604030504040204" pitchFamily="34" charset="-120"/>
                          <a:ea typeface="微軟正黑體" panose="020B0604030504040204" pitchFamily="34" charset="-120"/>
                        </a:rPr>
                        <a:t>XML, RSS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000" dirty="0" smtClean="0">
                          <a:latin typeface="微軟正黑體" panose="020B0604030504040204" pitchFamily="34" charset="-120"/>
                          <a:ea typeface="微軟正黑體" panose="020B0604030504040204" pitchFamily="34" charset="-120"/>
                        </a:rPr>
                        <a:t>Widgets, </a:t>
                      </a:r>
                      <a:r>
                        <a:rPr lang="zh-TW" altLang="en-US" sz="2000" dirty="0" smtClean="0">
                          <a:latin typeface="微軟正黑體" panose="020B0604030504040204" pitchFamily="34" charset="-120"/>
                          <a:ea typeface="微軟正黑體" panose="020B0604030504040204" pitchFamily="34" charset="-120"/>
                        </a:rPr>
                        <a:t>拖曳元件混合</a:t>
                      </a:r>
                      <a:endParaRPr lang="en-US" altLang="zh-TW" sz="2000" dirty="0" smtClean="0">
                        <a:latin typeface="微軟正黑體" panose="020B0604030504040204" pitchFamily="34" charset="-120"/>
                        <a:ea typeface="微軟正黑體" panose="020B0604030504040204" pitchFamily="34" charset="-120"/>
                      </a:endParaRPr>
                    </a:p>
                    <a:p>
                      <a:pPr algn="ctr"/>
                      <a:r>
                        <a:rPr lang="en-US" altLang="zh-TW" sz="2000" dirty="0" smtClean="0">
                          <a:latin typeface="微軟正黑體" panose="020B0604030504040204" pitchFamily="34" charset="-120"/>
                          <a:ea typeface="微軟正黑體" panose="020B0604030504040204" pitchFamily="34" charset="-120"/>
                        </a:rPr>
                        <a:t>RDF(</a:t>
                      </a:r>
                      <a:r>
                        <a:rPr lang="zh-TW" altLang="en-US" sz="2000" dirty="0" smtClean="0">
                          <a:latin typeface="微軟正黑體" panose="020B0604030504040204" pitchFamily="34" charset="-120"/>
                          <a:ea typeface="微軟正黑體" panose="020B0604030504040204" pitchFamily="34" charset="-120"/>
                        </a:rPr>
                        <a:t>資源描述架構</a:t>
                      </a:r>
                      <a:r>
                        <a:rPr lang="en-US" altLang="zh-TW" sz="2000" dirty="0" smtClean="0">
                          <a:latin typeface="微軟正黑體" panose="020B0604030504040204" pitchFamily="34" charset="-120"/>
                          <a:ea typeface="微軟正黑體" panose="020B0604030504040204" pitchFamily="34" charset="-120"/>
                        </a:rPr>
                        <a:t>) /OWL</a:t>
                      </a:r>
                      <a:r>
                        <a:rPr lang="zh-TW" altLang="en-US" sz="2000" dirty="0" smtClean="0">
                          <a:latin typeface="微軟正黑體" panose="020B0604030504040204" pitchFamily="34" charset="-120"/>
                          <a:ea typeface="微軟正黑體" panose="020B0604030504040204" pitchFamily="34" charset="-120"/>
                        </a:rPr>
                        <a:t>（網路本體語言）</a:t>
                      </a:r>
                      <a:endParaRPr lang="zh-TW" altLang="en-US" sz="2000" dirty="0">
                        <a:latin typeface="微軟正黑體" panose="020B0604030504040204" pitchFamily="34" charset="-120"/>
                        <a:ea typeface="微軟正黑體" panose="020B0604030504040204" pitchFamily="34" charset="-120"/>
                      </a:endParaRPr>
                    </a:p>
                  </a:txBody>
                  <a:tcPr anchor="ctr"/>
                </a:tc>
              </a:tr>
              <a:tr h="370840">
                <a:tc>
                  <a:txBody>
                    <a:bodyPr/>
                    <a:lstStyle/>
                    <a:p>
                      <a:pPr algn="ctr"/>
                      <a:r>
                        <a:rPr lang="en-US" altLang="zh-TW" sz="2000" dirty="0" smtClean="0">
                          <a:latin typeface="微軟正黑體" panose="020B0604030504040204" pitchFamily="34" charset="-120"/>
                          <a:ea typeface="微軟正黑體" panose="020B0604030504040204" pitchFamily="34" charset="-120"/>
                        </a:rPr>
                        <a:t>Directories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000" dirty="0" smtClean="0">
                          <a:latin typeface="微軟正黑體" panose="020B0604030504040204" pitchFamily="34" charset="-120"/>
                          <a:ea typeface="微軟正黑體" panose="020B0604030504040204" pitchFamily="34" charset="-120"/>
                        </a:rPr>
                        <a:t>Tagging</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2000" dirty="0" smtClean="0">
                          <a:latin typeface="微軟正黑體" panose="020B0604030504040204" pitchFamily="34" charset="-120"/>
                          <a:ea typeface="微軟正黑體" panose="020B0604030504040204" pitchFamily="34" charset="-120"/>
                        </a:rPr>
                        <a:t>使用者訂閱</a:t>
                      </a:r>
                      <a:endParaRPr lang="zh-TW" altLang="en-US" sz="2000" dirty="0">
                        <a:latin typeface="微軟正黑體" panose="020B0604030504040204" pitchFamily="34" charset="-120"/>
                        <a:ea typeface="微軟正黑體" panose="020B0604030504040204" pitchFamily="34" charset="-120"/>
                      </a:endParaRPr>
                    </a:p>
                  </a:txBody>
                  <a:tcPr anchor="ctr"/>
                </a:tc>
              </a:tr>
              <a:tr h="370840">
                <a:tc>
                  <a:txBody>
                    <a:bodyPr/>
                    <a:lstStyle/>
                    <a:p>
                      <a:pPr algn="ctr"/>
                      <a:r>
                        <a:rPr lang="en-US" altLang="zh-TW" sz="2000" dirty="0" smtClean="0">
                          <a:latin typeface="微軟正黑體" panose="020B0604030504040204" pitchFamily="34" charset="-120"/>
                          <a:ea typeface="微軟正黑體" panose="020B0604030504040204" pitchFamily="34" charset="-120"/>
                        </a:rPr>
                        <a:t>Web Forms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000" dirty="0" smtClean="0">
                          <a:latin typeface="微軟正黑體" panose="020B0604030504040204" pitchFamily="34" charset="-120"/>
                          <a:ea typeface="微軟正黑體" panose="020B0604030504040204" pitchFamily="34" charset="-120"/>
                        </a:rPr>
                        <a:t>Web Applications</a:t>
                      </a:r>
                      <a:endParaRPr lang="zh-TW" altLang="en-US" sz="2000"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000" dirty="0" smtClean="0">
                          <a:latin typeface="微軟正黑體" panose="020B0604030504040204" pitchFamily="34" charset="-120"/>
                          <a:ea typeface="微軟正黑體" panose="020B0604030504040204" pitchFamily="34" charset="-120"/>
                        </a:rPr>
                        <a:t>Smart Applications</a:t>
                      </a:r>
                      <a:endParaRPr lang="zh-TW" altLang="en-US" sz="2000" dirty="0">
                        <a:latin typeface="微軟正黑體" panose="020B0604030504040204" pitchFamily="34" charset="-120"/>
                        <a:ea typeface="微軟正黑體" panose="020B0604030504040204" pitchFamily="34" charset="-120"/>
                      </a:endParaRPr>
                    </a:p>
                  </a:txBody>
                  <a:tcPr anchor="ctr"/>
                </a:tc>
              </a:tr>
            </a:tbl>
          </a:graphicData>
        </a:graphic>
      </p:graphicFrame>
    </p:spTree>
    <p:extLst>
      <p:ext uri="{BB962C8B-B14F-4D97-AF65-F5344CB8AC3E}">
        <p14:creationId xmlns:p14="http://schemas.microsoft.com/office/powerpoint/2010/main" val="4055793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結論</a:t>
            </a:r>
            <a:endParaRPr lang="zh-TW" altLang="en-US" dirty="0"/>
          </a:p>
        </p:txBody>
      </p:sp>
      <p:sp>
        <p:nvSpPr>
          <p:cNvPr id="3" name="投影片編號版面配置區 2"/>
          <p:cNvSpPr>
            <a:spLocks noGrp="1"/>
          </p:cNvSpPr>
          <p:nvPr>
            <p:ph type="sldNum" idx="12"/>
          </p:nvPr>
        </p:nvSpPr>
        <p:spPr/>
        <p:txBody>
          <a:bodyPr/>
          <a:lstStyle/>
          <a:p>
            <a:fld id="{F74C21E3-48EE-4B1D-B175-D26B52AC67FC}" type="slidenum">
              <a:rPr lang="zh-TW" altLang="en-US" smtClean="0"/>
              <a:t>72</a:t>
            </a:fld>
            <a:endParaRPr lang="zh-TW" altLang="en-US" dirty="0"/>
          </a:p>
        </p:txBody>
      </p:sp>
      <p:sp>
        <p:nvSpPr>
          <p:cNvPr id="4" name="文字版面配置區 3"/>
          <p:cNvSpPr>
            <a:spLocks noGrp="1"/>
          </p:cNvSpPr>
          <p:nvPr>
            <p:ph type="body" idx="1"/>
          </p:nvPr>
        </p:nvSpPr>
        <p:spPr/>
        <p:txBody>
          <a:bodyPr/>
          <a:lstStyle/>
          <a:p>
            <a:r>
              <a:rPr lang="zh-TW" altLang="en-US" dirty="0" smtClean="0"/>
              <a:t>巨量資料不斷大量增生，資料量只會愈來愈大</a:t>
            </a:r>
            <a:endParaRPr lang="en-US" altLang="zh-TW" dirty="0" smtClean="0"/>
          </a:p>
          <a:p>
            <a:r>
              <a:rPr lang="zh-TW" altLang="en-US" dirty="0" smtClean="0"/>
              <a:t>雲端、物聯網是新一波的使用趨勢，背後蘊含許多商機。</a:t>
            </a:r>
            <a:endParaRPr lang="en-US" altLang="zh-TW" dirty="0" smtClean="0"/>
          </a:p>
          <a:p>
            <a:r>
              <a:rPr lang="zh-TW" altLang="en-US" dirty="0"/>
              <a:t>為了</a:t>
            </a:r>
            <a:r>
              <a:rPr lang="zh-TW" altLang="en-US" dirty="0" smtClean="0"/>
              <a:t>增進網路效能，量測技術與高速傳輸等等都是關鍵性</a:t>
            </a:r>
            <a:r>
              <a:rPr lang="zh-TW" altLang="en-US" dirty="0"/>
              <a:t>的</a:t>
            </a:r>
            <a:r>
              <a:rPr lang="zh-TW" altLang="en-US" dirty="0" smtClean="0"/>
              <a:t>技術</a:t>
            </a:r>
            <a:endParaRPr lang="en-US" altLang="zh-TW" dirty="0" smtClean="0"/>
          </a:p>
          <a:p>
            <a:r>
              <a:rPr lang="zh-TW" altLang="en-US" dirty="0" smtClean="0"/>
              <a:t>未來</a:t>
            </a:r>
            <a:r>
              <a:rPr lang="zh-TW" altLang="en-US" dirty="0"/>
              <a:t>巨量資料傳輸需求將越來越高，但有許多的原因皆會</a:t>
            </a:r>
          </a:p>
          <a:p>
            <a:r>
              <a:rPr lang="zh-TW" altLang="en-US" dirty="0"/>
              <a:t>影響巨量資料傳輸之網路效能，其中封包遺失</a:t>
            </a:r>
            <a:r>
              <a:rPr lang="en-US" altLang="zh-TW" dirty="0"/>
              <a:t>(Packet </a:t>
            </a:r>
          </a:p>
          <a:p>
            <a:r>
              <a:rPr lang="en-US" altLang="zh-TW" dirty="0"/>
              <a:t>loss)</a:t>
            </a:r>
            <a:r>
              <a:rPr lang="zh-TW" altLang="en-US" dirty="0"/>
              <a:t>是最大的殺手</a:t>
            </a:r>
            <a:endParaRPr lang="en-US" altLang="zh-TW" dirty="0" smtClean="0"/>
          </a:p>
          <a:p>
            <a:r>
              <a:rPr lang="zh-TW" altLang="en-US" dirty="0" smtClean="0"/>
              <a:t>軟體</a:t>
            </a:r>
            <a:r>
              <a:rPr lang="zh-TW" altLang="en-US" dirty="0"/>
              <a:t>定義</a:t>
            </a:r>
            <a:r>
              <a:rPr lang="zh-TW" altLang="en-US" dirty="0" smtClean="0"/>
              <a:t>網路開創網路的新局面，網路管理者可以發展更多智慧型的應用。</a:t>
            </a:r>
            <a:endParaRPr lang="en-US" altLang="zh-TW" dirty="0" smtClean="0"/>
          </a:p>
        </p:txBody>
      </p:sp>
    </p:spTree>
    <p:extLst>
      <p:ext uri="{BB962C8B-B14F-4D97-AF65-F5344CB8AC3E}">
        <p14:creationId xmlns:p14="http://schemas.microsoft.com/office/powerpoint/2010/main" val="1084914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高速運算</a:t>
            </a:r>
            <a:r>
              <a:rPr lang="zh-TW" altLang="en-US" dirty="0" smtClean="0"/>
              <a:t>服務</a:t>
            </a:r>
            <a:endParaRPr lang="zh-TW" altLang="en-US" dirty="0"/>
          </a:p>
        </p:txBody>
      </p:sp>
      <p:sp>
        <p:nvSpPr>
          <p:cNvPr id="3" name="內容版面配置區 2"/>
          <p:cNvSpPr>
            <a:spLocks noGrp="1"/>
          </p:cNvSpPr>
          <p:nvPr>
            <p:ph type="body" idx="1"/>
          </p:nvPr>
        </p:nvSpPr>
        <p:spPr/>
        <p:txBody>
          <a:bodyPr>
            <a:normAutofit fontScale="92500"/>
          </a:bodyPr>
          <a:lstStyle/>
          <a:p>
            <a:pPr>
              <a:spcAft>
                <a:spcPts val="600"/>
              </a:spcAft>
            </a:pPr>
            <a:r>
              <a:rPr lang="zh-TW" altLang="en-US" dirty="0"/>
              <a:t>國網中心所建置的超級電腦，自</a:t>
            </a:r>
            <a:r>
              <a:rPr lang="en-US" altLang="zh-TW" dirty="0"/>
              <a:t>1993</a:t>
            </a:r>
            <a:r>
              <a:rPr lang="zh-TW" altLang="en-US" dirty="0"/>
              <a:t>年</a:t>
            </a:r>
            <a:r>
              <a:rPr lang="en-US" altLang="zh-TW" dirty="0"/>
              <a:t>6</a:t>
            </a:r>
            <a:r>
              <a:rPr lang="zh-TW" altLang="en-US" dirty="0"/>
              <a:t>月起即以第</a:t>
            </a:r>
            <a:r>
              <a:rPr lang="en-US" altLang="zh-TW" dirty="0"/>
              <a:t>485</a:t>
            </a:r>
            <a:r>
              <a:rPr lang="zh-TW" altLang="en-US" dirty="0"/>
              <a:t>名進入到</a:t>
            </a:r>
            <a:r>
              <a:rPr lang="en-US" altLang="zh-TW" dirty="0"/>
              <a:t>TOP500</a:t>
            </a:r>
            <a:r>
              <a:rPr lang="zh-TW" altLang="en-US" dirty="0"/>
              <a:t>排行榜</a:t>
            </a:r>
            <a:r>
              <a:rPr lang="zh-TW" altLang="en-US" dirty="0" smtClean="0"/>
              <a:t>裡</a:t>
            </a:r>
            <a:endParaRPr lang="en-US" altLang="zh-TW" dirty="0" smtClean="0"/>
          </a:p>
          <a:p>
            <a:pPr>
              <a:spcAft>
                <a:spcPts val="600"/>
              </a:spcAft>
            </a:pPr>
            <a:r>
              <a:rPr lang="zh-TW" altLang="en-US" dirty="0" smtClean="0"/>
              <a:t>期間</a:t>
            </a:r>
            <a:r>
              <a:rPr lang="zh-TW" altLang="en-US" dirty="0"/>
              <a:t>數次取得較佳的名次，分別</a:t>
            </a:r>
            <a:r>
              <a:rPr lang="zh-TW" altLang="en-US" dirty="0" smtClean="0"/>
              <a:t>為</a:t>
            </a:r>
            <a:endParaRPr lang="en-US" altLang="zh-TW" dirty="0" smtClean="0"/>
          </a:p>
          <a:p>
            <a:pPr lvl="1">
              <a:lnSpc>
                <a:spcPct val="110000"/>
              </a:lnSpc>
            </a:pPr>
            <a:r>
              <a:rPr lang="en-US" altLang="zh-TW" sz="1900" dirty="0" smtClean="0"/>
              <a:t> 2002</a:t>
            </a:r>
            <a:r>
              <a:rPr lang="zh-TW" altLang="en-US" sz="1900" dirty="0" smtClean="0"/>
              <a:t>年</a:t>
            </a:r>
            <a:r>
              <a:rPr lang="en-US" altLang="zh-TW" sz="1900" dirty="0" smtClean="0"/>
              <a:t>6</a:t>
            </a:r>
            <a:r>
              <a:rPr lang="zh-TW" altLang="en-US" sz="1900" dirty="0" smtClean="0"/>
              <a:t>月以</a:t>
            </a:r>
            <a:r>
              <a:rPr lang="en-US" altLang="zh-TW" sz="1900" dirty="0" smtClean="0"/>
              <a:t>IBM</a:t>
            </a:r>
            <a:r>
              <a:rPr lang="zh-TW" altLang="en-US" sz="1900" dirty="0" smtClean="0"/>
              <a:t>系統得到</a:t>
            </a:r>
            <a:r>
              <a:rPr lang="en-US" altLang="zh-TW" sz="1900" dirty="0" smtClean="0"/>
              <a:t>TOP500</a:t>
            </a:r>
            <a:r>
              <a:rPr lang="zh-TW" altLang="en-US" sz="1900" dirty="0" smtClean="0"/>
              <a:t>第</a:t>
            </a:r>
            <a:r>
              <a:rPr lang="en-US" altLang="zh-TW" sz="1900" dirty="0" smtClean="0"/>
              <a:t>60</a:t>
            </a:r>
            <a:r>
              <a:rPr lang="zh-TW" altLang="en-US" sz="1900" dirty="0" smtClean="0"/>
              <a:t>名</a:t>
            </a:r>
            <a:endParaRPr lang="en-US" altLang="zh-TW" sz="1900" dirty="0" smtClean="0"/>
          </a:p>
          <a:p>
            <a:pPr lvl="1">
              <a:lnSpc>
                <a:spcPct val="110000"/>
              </a:lnSpc>
            </a:pPr>
            <a:r>
              <a:rPr lang="en-US" altLang="zh-TW" sz="1900" dirty="0" smtClean="0"/>
              <a:t> 2007</a:t>
            </a:r>
            <a:r>
              <a:rPr lang="zh-TW" altLang="en-US" sz="1900" dirty="0"/>
              <a:t>年</a:t>
            </a:r>
            <a:r>
              <a:rPr lang="en-US" altLang="zh-TW" sz="1900" dirty="0"/>
              <a:t>6</a:t>
            </a:r>
            <a:r>
              <a:rPr lang="zh-TW" altLang="en-US" sz="1900" dirty="0"/>
              <a:t>月以當時新完成的「</a:t>
            </a:r>
            <a:r>
              <a:rPr lang="en-US" altLang="zh-TW" sz="1900" dirty="0"/>
              <a:t>IRIS</a:t>
            </a:r>
            <a:r>
              <a:rPr lang="zh-TW" altLang="en-US" sz="1900" dirty="0"/>
              <a:t>」拿到第</a:t>
            </a:r>
            <a:r>
              <a:rPr lang="en-US" altLang="zh-TW" sz="1900" dirty="0"/>
              <a:t>35</a:t>
            </a:r>
            <a:r>
              <a:rPr lang="zh-TW" altLang="en-US" sz="1900" dirty="0" smtClean="0"/>
              <a:t>名</a:t>
            </a:r>
            <a:endParaRPr lang="en-US" altLang="zh-TW" sz="1900" dirty="0" smtClean="0"/>
          </a:p>
          <a:p>
            <a:pPr>
              <a:spcAft>
                <a:spcPts val="600"/>
              </a:spcAft>
            </a:pPr>
            <a:r>
              <a:rPr lang="zh-TW" altLang="en-US" dirty="0" smtClean="0"/>
              <a:t>之後</a:t>
            </a:r>
            <a:r>
              <a:rPr lang="zh-TW" altLang="en-US" dirty="0"/>
              <a:t>因其他國家積極投資超級電腦，</a:t>
            </a:r>
            <a:r>
              <a:rPr lang="en-US" altLang="zh-TW" dirty="0"/>
              <a:t>2009</a:t>
            </a:r>
            <a:r>
              <a:rPr lang="zh-TW" altLang="en-US" dirty="0"/>
              <a:t>年</a:t>
            </a:r>
            <a:r>
              <a:rPr lang="en-US" altLang="zh-TW" dirty="0"/>
              <a:t>11</a:t>
            </a:r>
            <a:r>
              <a:rPr lang="zh-TW" altLang="en-US" dirty="0"/>
              <a:t>月被擠出</a:t>
            </a:r>
            <a:r>
              <a:rPr lang="en-US" altLang="zh-TW" dirty="0"/>
              <a:t>500</a:t>
            </a:r>
            <a:r>
              <a:rPr lang="zh-TW" altLang="en-US" dirty="0"/>
              <a:t>大行列</a:t>
            </a:r>
            <a:r>
              <a:rPr lang="zh-TW" altLang="en-US" dirty="0" smtClean="0"/>
              <a:t>，</a:t>
            </a:r>
            <a:endParaRPr lang="en-US" altLang="zh-TW" dirty="0" smtClean="0"/>
          </a:p>
          <a:p>
            <a:pPr>
              <a:spcAft>
                <a:spcPts val="600"/>
              </a:spcAft>
            </a:pPr>
            <a:r>
              <a:rPr lang="en-US" altLang="zh-TW" dirty="0" smtClean="0"/>
              <a:t>2011</a:t>
            </a:r>
            <a:r>
              <a:rPr lang="zh-TW" altLang="en-US" dirty="0"/>
              <a:t>年</a:t>
            </a:r>
            <a:r>
              <a:rPr lang="en-US" altLang="zh-TW" dirty="0"/>
              <a:t>6</a:t>
            </a:r>
            <a:r>
              <a:rPr lang="zh-TW" altLang="en-US" dirty="0"/>
              <a:t>月「御風者」才重返</a:t>
            </a:r>
            <a:r>
              <a:rPr lang="en-US" altLang="zh-TW" dirty="0"/>
              <a:t>TOP500</a:t>
            </a:r>
            <a:r>
              <a:rPr lang="zh-TW" altLang="en-US" dirty="0"/>
              <a:t>超級電腦排行榜名列第</a:t>
            </a:r>
            <a:r>
              <a:rPr lang="en-US" altLang="zh-TW" dirty="0"/>
              <a:t>42</a:t>
            </a:r>
            <a:r>
              <a:rPr lang="zh-TW" altLang="en-US" dirty="0"/>
              <a:t>名</a:t>
            </a:r>
            <a:r>
              <a:rPr lang="zh-TW" altLang="en-US" dirty="0" smtClean="0"/>
              <a:t>。</a:t>
            </a:r>
            <a:endParaRPr lang="en-US" altLang="zh-TW" dirty="0" smtClean="0"/>
          </a:p>
          <a:p>
            <a:pPr>
              <a:spcAft>
                <a:spcPts val="600"/>
              </a:spcAft>
            </a:pPr>
            <a:r>
              <a:rPr lang="en-US" altLang="zh-TW" dirty="0" smtClean="0"/>
              <a:t>2012</a:t>
            </a:r>
            <a:r>
              <a:rPr lang="zh-TW" altLang="en-US" dirty="0"/>
              <a:t>年</a:t>
            </a:r>
            <a:r>
              <a:rPr lang="en-US" altLang="zh-TW" dirty="0"/>
              <a:t>6</a:t>
            </a:r>
            <a:r>
              <a:rPr lang="zh-TW" altLang="en-US" dirty="0"/>
              <a:t>月</a:t>
            </a:r>
            <a:r>
              <a:rPr lang="en-US" altLang="zh-TW" dirty="0"/>
              <a:t>18</a:t>
            </a:r>
            <a:r>
              <a:rPr lang="zh-TW" altLang="en-US" dirty="0"/>
              <a:t>日，國網中心自主研發的超級電腦</a:t>
            </a:r>
            <a:r>
              <a:rPr lang="en-US" altLang="zh-TW" dirty="0"/>
              <a:t>Formosa</a:t>
            </a:r>
            <a:r>
              <a:rPr lang="zh-TW" altLang="en-US" dirty="0"/>
              <a:t>系列，於歐洲</a:t>
            </a:r>
            <a:r>
              <a:rPr lang="en-US" altLang="zh-TW" dirty="0"/>
              <a:t>2012</a:t>
            </a:r>
            <a:r>
              <a:rPr lang="zh-TW" altLang="en-US" dirty="0"/>
              <a:t>國際高速計算會議（</a:t>
            </a:r>
            <a:r>
              <a:rPr lang="en-US" altLang="zh-TW" dirty="0" err="1"/>
              <a:t>SuperComputing</a:t>
            </a:r>
            <a:r>
              <a:rPr lang="en-US" altLang="zh-TW" dirty="0"/>
              <a:t> Conference</a:t>
            </a:r>
            <a:r>
              <a:rPr lang="zh-TW" altLang="en-US" dirty="0"/>
              <a:t>）中公佈之第</a:t>
            </a:r>
            <a:r>
              <a:rPr lang="en-US" altLang="zh-TW" dirty="0"/>
              <a:t>39</a:t>
            </a:r>
            <a:r>
              <a:rPr lang="zh-TW" altLang="en-US" dirty="0"/>
              <a:t>屆</a:t>
            </a:r>
            <a:r>
              <a:rPr lang="en-US" altLang="zh-TW" dirty="0"/>
              <a:t>TOP500</a:t>
            </a:r>
            <a:r>
              <a:rPr lang="zh-TW" altLang="en-US" dirty="0"/>
              <a:t>中，一舉拿下第</a:t>
            </a:r>
            <a:r>
              <a:rPr lang="en-US" altLang="zh-TW" dirty="0"/>
              <a:t>232</a:t>
            </a:r>
            <a:r>
              <a:rPr lang="zh-TW" altLang="en-US" dirty="0"/>
              <a:t>名，蟬聯挺進全球前五百大的佳績。</a:t>
            </a:r>
          </a:p>
        </p:txBody>
      </p:sp>
      <p:sp>
        <p:nvSpPr>
          <p:cNvPr id="5" name="投影片編號版面配置區 4"/>
          <p:cNvSpPr>
            <a:spLocks noGrp="1"/>
          </p:cNvSpPr>
          <p:nvPr>
            <p:ph type="sldNum" idx="12"/>
          </p:nvPr>
        </p:nvSpPr>
        <p:spPr/>
        <p:txBody>
          <a:bodyPr/>
          <a:lstStyle/>
          <a:p>
            <a:fld id="{BFECECC4-2080-473A-8768-319E6AC8F724}" type="slidenum">
              <a:rPr lang="zh-TW" altLang="en-US" smtClean="0"/>
              <a:t>8</a:t>
            </a:fld>
            <a:endParaRPr lang="zh-TW" altLang="en-US" dirty="0"/>
          </a:p>
        </p:txBody>
      </p:sp>
    </p:spTree>
    <p:extLst>
      <p:ext uri="{BB962C8B-B14F-4D97-AF65-F5344CB8AC3E}">
        <p14:creationId xmlns:p14="http://schemas.microsoft.com/office/powerpoint/2010/main" val="2138601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TWAREN</a:t>
            </a:r>
            <a:endParaRPr lang="zh-TW" altLang="en-US" b="1" dirty="0"/>
          </a:p>
        </p:txBody>
      </p:sp>
      <p:sp>
        <p:nvSpPr>
          <p:cNvPr id="4" name="內容版面配置區 3"/>
          <p:cNvSpPr>
            <a:spLocks noGrp="1"/>
          </p:cNvSpPr>
          <p:nvPr>
            <p:ph sz="quarter" idx="4294967295"/>
          </p:nvPr>
        </p:nvSpPr>
        <p:spPr>
          <a:xfrm>
            <a:off x="468313" y="1340768"/>
            <a:ext cx="3743647" cy="4897016"/>
          </a:xfrm>
          <a:prstGeom prst="rect">
            <a:avLst/>
          </a:prstGeom>
        </p:spPr>
        <p:txBody>
          <a:bodyPr>
            <a:normAutofit fontScale="92500" lnSpcReduction="20000"/>
          </a:bodyPr>
          <a:lstStyle/>
          <a:p>
            <a:r>
              <a:rPr lang="zh-TW" altLang="en-US" dirty="0"/>
              <a:t>台灣高品質學術研究網路 </a:t>
            </a:r>
            <a:r>
              <a:rPr lang="en-US" altLang="zh-TW" dirty="0"/>
              <a:t>(Taiwan Advanced Research and Education Network</a:t>
            </a:r>
            <a:r>
              <a:rPr lang="zh-TW" altLang="en-US" dirty="0"/>
              <a:t>，簡稱 </a:t>
            </a:r>
            <a:r>
              <a:rPr lang="en-US" altLang="zh-TW" dirty="0"/>
              <a:t>TWAREN) </a:t>
            </a:r>
            <a:r>
              <a:rPr lang="zh-TW" altLang="en-US" dirty="0"/>
              <a:t>為亞太網路中樞計畫之</a:t>
            </a:r>
            <a:r>
              <a:rPr lang="zh-TW" altLang="en-US" dirty="0" smtClean="0"/>
              <a:t>一。</a:t>
            </a:r>
            <a:endParaRPr lang="en-US" altLang="zh-TW" dirty="0" smtClean="0"/>
          </a:p>
          <a:p>
            <a:r>
              <a:rPr lang="zh-TW" altLang="en-US" dirty="0" smtClean="0"/>
              <a:t>目的</a:t>
            </a:r>
            <a:r>
              <a:rPr lang="zh-TW" altLang="en-US" dirty="0"/>
              <a:t>在於支持國內前瞻性學術研究，促進國際研發創新之合作，並拓展為亞太地區學術研究網路交換中心</a:t>
            </a:r>
            <a:r>
              <a:rPr lang="zh-TW" altLang="en-US" dirty="0" smtClean="0"/>
              <a:t>。</a:t>
            </a:r>
            <a:endParaRPr lang="en-US" altLang="zh-TW" dirty="0" smtClean="0"/>
          </a:p>
          <a:p>
            <a:r>
              <a:rPr lang="zh-TW" altLang="en-US" dirty="0" smtClean="0"/>
              <a:t>目前</a:t>
            </a:r>
            <a:r>
              <a:rPr lang="zh-TW" altLang="en-US" dirty="0"/>
              <a:t>主要應用已有國內各</a:t>
            </a:r>
            <a:r>
              <a:rPr lang="zh-TW" altLang="en-US" dirty="0" smtClean="0"/>
              <a:t>學術</a:t>
            </a:r>
            <a:r>
              <a:rPr lang="zh-TW" altLang="en-US" dirty="0"/>
              <a:t>研究單位間的一般網路連線與國際研究網路間的高速網路互連以及作為格網 （</a:t>
            </a:r>
            <a:r>
              <a:rPr lang="en-US" altLang="zh-TW" dirty="0"/>
              <a:t>GRID</a:t>
            </a:r>
            <a:r>
              <a:rPr lang="zh-TW" altLang="en-US" dirty="0"/>
              <a:t>）運算的基層網路平台。 </a:t>
            </a:r>
          </a:p>
        </p:txBody>
      </p:sp>
      <p:pic>
        <p:nvPicPr>
          <p:cNvPr id="5" name="Picture 2" descr="http://noc.twaren.net/noc_2008/smarty/templates/images/AboutTwarenNoc/NetworkInfra/twaren_backbone_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333" y="1268760"/>
            <a:ext cx="5040560" cy="5345279"/>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sz="quarter" idx="12"/>
          </p:nvPr>
        </p:nvSpPr>
        <p:spPr/>
        <p:txBody>
          <a:bodyPr/>
          <a:lstStyle/>
          <a:p>
            <a:fld id="{097E89BA-FE0E-45BF-B169-3D66554D97DF}" type="slidenum">
              <a:rPr lang="zh-TW" altLang="en-US" smtClean="0"/>
              <a:t>9</a:t>
            </a:fld>
            <a:endParaRPr lang="zh-TW" altLang="en-US"/>
          </a:p>
        </p:txBody>
      </p:sp>
    </p:spTree>
    <p:extLst>
      <p:ext uri="{BB962C8B-B14F-4D97-AF65-F5344CB8AC3E}">
        <p14:creationId xmlns:p14="http://schemas.microsoft.com/office/powerpoint/2010/main" val="210525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981</TotalTime>
  <Words>3359</Words>
  <Application>Microsoft Office PowerPoint</Application>
  <PresentationFormat>如螢幕大小 (4:3)</PresentationFormat>
  <Paragraphs>451</Paragraphs>
  <Slides>72</Slides>
  <Notes>3</Notes>
  <HiddenSlides>0</HiddenSlides>
  <MMClips>0</MMClips>
  <ScaleCrop>false</ScaleCrop>
  <HeadingPairs>
    <vt:vector size="4" baseType="variant">
      <vt:variant>
        <vt:lpstr>佈景主題</vt:lpstr>
      </vt:variant>
      <vt:variant>
        <vt:i4>1</vt:i4>
      </vt:variant>
      <vt:variant>
        <vt:lpstr>投影片標題</vt:lpstr>
      </vt:variant>
      <vt:variant>
        <vt:i4>72</vt:i4>
      </vt:variant>
    </vt:vector>
  </HeadingPairs>
  <TitlesOfParts>
    <vt:vector size="73" baseType="lpstr">
      <vt:lpstr>Office 佈景主題</vt:lpstr>
      <vt:lpstr>未來網路的前瞻與挑戰</vt:lpstr>
      <vt:lpstr>國家實驗研究院 國家高速網路與計算中心簡介</vt:lpstr>
      <vt:lpstr>我們的主管單位：國家實驗研究院簡介</vt:lpstr>
      <vt:lpstr>國家高速網路與計算中心</vt:lpstr>
      <vt:lpstr>國家高速網路與計算中心</vt:lpstr>
      <vt:lpstr>國網中心組織</vt:lpstr>
      <vt:lpstr>服務</vt:lpstr>
      <vt:lpstr>高速運算服務</vt:lpstr>
      <vt:lpstr>TWAREN</vt:lpstr>
      <vt:lpstr>TWAREN</vt:lpstr>
      <vt:lpstr>100G 提昇方案</vt:lpstr>
      <vt:lpstr>研發</vt:lpstr>
      <vt:lpstr>自由軟體</vt:lpstr>
      <vt:lpstr>未來網路的前瞻與挑戰</vt:lpstr>
      <vt:lpstr>大綱</vt:lpstr>
      <vt:lpstr>巨量資料的出現</vt:lpstr>
      <vt:lpstr>網路現況：不斷成長的網路</vt:lpstr>
      <vt:lpstr>巨量資料（BigData）的產生</vt:lpstr>
      <vt:lpstr>愈來愈多的資料</vt:lpstr>
      <vt:lpstr>愈來愈大的視訊</vt:lpstr>
      <vt:lpstr>物聯網、萬物連網、智慧地球</vt:lpstr>
      <vt:lpstr>資通科技15年週期定律</vt:lpstr>
      <vt:lpstr>物聯網 Internet of Things</vt:lpstr>
      <vt:lpstr>物聯網遇上穿戴式裝置(1)</vt:lpstr>
      <vt:lpstr>物聯網遇上穿戴式裝置(2)</vt:lpstr>
      <vt:lpstr>物聯網遇上穿戴式裝置(3)</vt:lpstr>
      <vt:lpstr>萬物聯網</vt:lpstr>
      <vt:lpstr>智慧地球 by IBM</vt:lpstr>
      <vt:lpstr>巨量資料傳輸 Big Data Transportation</vt:lpstr>
      <vt:lpstr>多路徑 TCP（Multipath TCP）</vt:lpstr>
      <vt:lpstr>答案：會造成無窮迴圈</vt:lpstr>
      <vt:lpstr>多路徑 TCP（Multipath TCP）</vt:lpstr>
      <vt:lpstr>巨量資料傳輸：高速傳輸技術</vt:lpstr>
      <vt:lpstr>網路效能量測</vt:lpstr>
      <vt:lpstr>影響網路效能之因素</vt:lpstr>
      <vt:lpstr>Packet Loss 對於效能之影響</vt:lpstr>
      <vt:lpstr>軟體定義網路  Software Defined Networking (SDN)</vt:lpstr>
      <vt:lpstr>TCP/IP v.s. OSI Model</vt:lpstr>
      <vt:lpstr>資訊科技趨勢：從封閉走向開放</vt:lpstr>
      <vt:lpstr>網路管理現況</vt:lpstr>
      <vt:lpstr>網路管理</vt:lpstr>
      <vt:lpstr>軟體定義網路</vt:lpstr>
      <vt:lpstr>軟體定義網路</vt:lpstr>
      <vt:lpstr>ONF 夥伴 (1)</vt:lpstr>
      <vt:lpstr>ONF 夥伴 (2)</vt:lpstr>
      <vt:lpstr>SDN成形掀起網通產業十年大洗牌</vt:lpstr>
      <vt:lpstr>軟體定義網路</vt:lpstr>
      <vt:lpstr>OpenFlow 連線</vt:lpstr>
      <vt:lpstr>Super Computing 2013</vt:lpstr>
      <vt:lpstr>實際連線 Graphic User Interface</vt:lpstr>
      <vt:lpstr>從Web1.0Web4.0</vt:lpstr>
      <vt:lpstr>大綱</vt:lpstr>
      <vt:lpstr>Web 1.0 的時代</vt:lpstr>
      <vt:lpstr>Web 2.0 興起</vt:lpstr>
      <vt:lpstr>Web 2.0 興起</vt:lpstr>
      <vt:lpstr>各類雲端服務</vt:lpstr>
      <vt:lpstr>各類雲端服務</vt:lpstr>
      <vt:lpstr>Google 行事曆</vt:lpstr>
      <vt:lpstr>Google 文件共用</vt:lpstr>
      <vt:lpstr>Google 試算表共用</vt:lpstr>
      <vt:lpstr>Google 簡報</vt:lpstr>
      <vt:lpstr>線上書籤</vt:lpstr>
      <vt:lpstr>共享數位影像</vt:lpstr>
      <vt:lpstr>共享影音-YouTube</vt:lpstr>
      <vt:lpstr>雲端儲存</vt:lpstr>
      <vt:lpstr>其他線上合作方式</vt:lpstr>
      <vt:lpstr>網路郵件信箱</vt:lpstr>
      <vt:lpstr>部落格（博客、網誌）</vt:lpstr>
      <vt:lpstr>微博、微網誌</vt:lpstr>
      <vt:lpstr>Web 3.0 </vt:lpstr>
      <vt:lpstr>Web 1.0/2.0/3.0</vt:lpstr>
      <vt:lpstr>結論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Centric Infrastructure v.s. Application Centric Infrastructure</dc:title>
  <dc:creator>周大源</dc:creator>
  <cp:lastModifiedBy>Ta-Yuan</cp:lastModifiedBy>
  <cp:revision>78</cp:revision>
  <dcterms:modified xsi:type="dcterms:W3CDTF">2014-11-13T17:40:09Z</dcterms:modified>
</cp:coreProperties>
</file>