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 ContentType="image/tiff"/>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9.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0.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1.xml" ContentType="application/vnd.openxmlformats-officedocument.presentationml.tags+xml"/>
  <Override PartName="/ppt/notesSlides/notesSlide25.xml" ContentType="application/vnd.openxmlformats-officedocument.presentationml.notesSlide+xml"/>
  <Override PartName="/ppt/tags/tag2.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3.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85" r:id="rId3"/>
    <p:sldMasterId id="2147483743" r:id="rId4"/>
    <p:sldMasterId id="2147483766" r:id="rId5"/>
    <p:sldMasterId id="2147483802" r:id="rId6"/>
    <p:sldMasterId id="2147483819" r:id="rId7"/>
    <p:sldMasterId id="2147483836" r:id="rId8"/>
    <p:sldMasterId id="2147483853" r:id="rId9"/>
    <p:sldMasterId id="2147483897" r:id="rId10"/>
    <p:sldMasterId id="2147483927" r:id="rId11"/>
  </p:sldMasterIdLst>
  <p:notesMasterIdLst>
    <p:notesMasterId r:id="rId62"/>
  </p:notesMasterIdLst>
  <p:sldIdLst>
    <p:sldId id="257" r:id="rId12"/>
    <p:sldId id="538" r:id="rId13"/>
    <p:sldId id="539" r:id="rId14"/>
    <p:sldId id="540" r:id="rId15"/>
    <p:sldId id="541" r:id="rId16"/>
    <p:sldId id="542" r:id="rId17"/>
    <p:sldId id="550" r:id="rId18"/>
    <p:sldId id="543" r:id="rId19"/>
    <p:sldId id="547" r:id="rId20"/>
    <p:sldId id="548" r:id="rId21"/>
    <p:sldId id="549" r:id="rId22"/>
    <p:sldId id="570" r:id="rId23"/>
    <p:sldId id="571" r:id="rId24"/>
    <p:sldId id="572" r:id="rId25"/>
    <p:sldId id="573" r:id="rId26"/>
    <p:sldId id="574" r:id="rId27"/>
    <p:sldId id="575" r:id="rId28"/>
    <p:sldId id="576" r:id="rId29"/>
    <p:sldId id="577" r:id="rId30"/>
    <p:sldId id="578" r:id="rId31"/>
    <p:sldId id="579" r:id="rId32"/>
    <p:sldId id="580" r:id="rId33"/>
    <p:sldId id="581" r:id="rId34"/>
    <p:sldId id="582" r:id="rId35"/>
    <p:sldId id="583" r:id="rId36"/>
    <p:sldId id="584" r:id="rId37"/>
    <p:sldId id="585" r:id="rId38"/>
    <p:sldId id="586" r:id="rId39"/>
    <p:sldId id="587" r:id="rId40"/>
    <p:sldId id="588" r:id="rId41"/>
    <p:sldId id="589" r:id="rId42"/>
    <p:sldId id="590" r:id="rId43"/>
    <p:sldId id="591" r:id="rId44"/>
    <p:sldId id="592" r:id="rId45"/>
    <p:sldId id="593" r:id="rId46"/>
    <p:sldId id="594" r:id="rId47"/>
    <p:sldId id="595" r:id="rId48"/>
    <p:sldId id="596" r:id="rId49"/>
    <p:sldId id="597" r:id="rId50"/>
    <p:sldId id="598" r:id="rId51"/>
    <p:sldId id="599" r:id="rId52"/>
    <p:sldId id="600" r:id="rId53"/>
    <p:sldId id="601" r:id="rId54"/>
    <p:sldId id="605" r:id="rId55"/>
    <p:sldId id="604" r:id="rId56"/>
    <p:sldId id="609" r:id="rId57"/>
    <p:sldId id="606" r:id="rId58"/>
    <p:sldId id="608" r:id="rId59"/>
    <p:sldId id="607" r:id="rId60"/>
    <p:sldId id="610" r:id="rId61"/>
  </p:sldIdLst>
  <p:sldSz cx="9144000" cy="6858000" type="screen4x3"/>
  <p:notesSz cx="7099300" cy="102346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01" autoAdjust="0"/>
  </p:normalViewPr>
  <p:slideViewPr>
    <p:cSldViewPr>
      <p:cViewPr varScale="1">
        <p:scale>
          <a:sx n="62" d="100"/>
          <a:sy n="62" d="100"/>
        </p:scale>
        <p:origin x="1626" y="78"/>
      </p:cViewPr>
      <p:guideLst>
        <p:guide orient="horz" pos="2160"/>
        <p:guide pos="2880"/>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0.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93.wmf"/><Relationship Id="rId1" Type="http://schemas.openxmlformats.org/officeDocument/2006/relationships/image" Target="../media/image9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619A5E3A-59EB-4850-908B-457C36C8D02E}" type="datetimeFigureOut">
              <a:rPr lang="zh-TW" altLang="en-US" smtClean="0"/>
              <a:t>2014/10/17</a:t>
            </a:fld>
            <a:endParaRPr lang="zh-TW" altLang="en-US"/>
          </a:p>
        </p:txBody>
      </p:sp>
      <p:sp>
        <p:nvSpPr>
          <p:cNvPr id="4" name="投影片圖像版面配置區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78BDF51C-011D-47C2-AE93-DB3B8C15E675}" type="slidenum">
              <a:rPr lang="zh-TW" altLang="en-US" smtClean="0"/>
              <a:t>‹#›</a:t>
            </a:fld>
            <a:endParaRPr lang="zh-TW" altLang="en-US"/>
          </a:p>
        </p:txBody>
      </p:sp>
    </p:spTree>
    <p:extLst>
      <p:ext uri="{BB962C8B-B14F-4D97-AF65-F5344CB8AC3E}">
        <p14:creationId xmlns:p14="http://schemas.microsoft.com/office/powerpoint/2010/main" val="1324395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圖像版面配置區 1"/>
          <p:cNvSpPr>
            <a:spLocks noGrp="1" noRot="1" noChangeAspect="1" noTextEdit="1"/>
          </p:cNvSpPr>
          <p:nvPr>
            <p:ph type="sldImg"/>
          </p:nvPr>
        </p:nvSpPr>
        <p:spPr>
          <a:ln/>
        </p:spPr>
      </p:sp>
      <p:sp>
        <p:nvSpPr>
          <p:cNvPr id="75779" name="備忘稿版面配置區 2"/>
          <p:cNvSpPr>
            <a:spLocks noGrp="1"/>
          </p:cNvSpPr>
          <p:nvPr>
            <p:ph type="body" idx="1"/>
          </p:nvPr>
        </p:nvSpPr>
        <p:spPr>
          <a:noFill/>
        </p:spPr>
        <p:txBody>
          <a:bodyPr/>
          <a:lstStyle/>
          <a:p>
            <a:endParaRPr lang="zh-TW" altLang="en-US" smtClean="0">
              <a:ea typeface="新細明體" pitchFamily="18" charset="-120"/>
            </a:endParaRPr>
          </a:p>
        </p:txBody>
      </p:sp>
      <p:sp>
        <p:nvSpPr>
          <p:cNvPr id="75780" name="投影片編號版面配置區 3"/>
          <p:cNvSpPr>
            <a:spLocks noGrp="1"/>
          </p:cNvSpPr>
          <p:nvPr>
            <p:ph type="sldNum" sz="quarter" idx="5"/>
          </p:nvPr>
        </p:nvSpPr>
        <p:spPr>
          <a:noFill/>
        </p:spPr>
        <p:txBody>
          <a:bodyPr/>
          <a:lstStyle>
            <a:lvl1pPr defTabSz="1000605" eaLnBrk="0" hangingPunct="0">
              <a:defRPr kumimoji="1">
                <a:solidFill>
                  <a:schemeClr val="tx1"/>
                </a:solidFill>
                <a:latin typeface="Arial" charset="0"/>
                <a:ea typeface="新細明體" pitchFamily="18" charset="-120"/>
              </a:defRPr>
            </a:lvl1pPr>
            <a:lvl2pPr marL="774021" indent="-297700" defTabSz="1000605" eaLnBrk="0" hangingPunct="0">
              <a:defRPr kumimoji="1">
                <a:solidFill>
                  <a:schemeClr val="tx1"/>
                </a:solidFill>
                <a:latin typeface="Arial" charset="0"/>
                <a:ea typeface="新細明體" pitchFamily="18" charset="-120"/>
              </a:defRPr>
            </a:lvl2pPr>
            <a:lvl3pPr marL="1190802" indent="-238160" defTabSz="1000605" eaLnBrk="0" hangingPunct="0">
              <a:defRPr kumimoji="1">
                <a:solidFill>
                  <a:schemeClr val="tx1"/>
                </a:solidFill>
                <a:latin typeface="Arial" charset="0"/>
                <a:ea typeface="新細明體" pitchFamily="18" charset="-120"/>
              </a:defRPr>
            </a:lvl3pPr>
            <a:lvl4pPr marL="1667123" indent="-238160" defTabSz="1000605" eaLnBrk="0" hangingPunct="0">
              <a:defRPr kumimoji="1">
                <a:solidFill>
                  <a:schemeClr val="tx1"/>
                </a:solidFill>
                <a:latin typeface="Arial" charset="0"/>
                <a:ea typeface="新細明體" pitchFamily="18" charset="-120"/>
              </a:defRPr>
            </a:lvl4pPr>
            <a:lvl5pPr marL="2143444" indent="-238160" defTabSz="1000605" eaLnBrk="0" hangingPunct="0">
              <a:defRPr kumimoji="1">
                <a:solidFill>
                  <a:schemeClr val="tx1"/>
                </a:solidFill>
                <a:latin typeface="Arial" charset="0"/>
                <a:ea typeface="新細明體" pitchFamily="18" charset="-120"/>
              </a:defRPr>
            </a:lvl5pPr>
            <a:lvl6pPr marL="2619765" indent="-238160" defTabSz="1000605" eaLnBrk="0" fontAlgn="base" hangingPunct="0">
              <a:spcBef>
                <a:spcPct val="0"/>
              </a:spcBef>
              <a:spcAft>
                <a:spcPct val="0"/>
              </a:spcAft>
              <a:defRPr kumimoji="1">
                <a:solidFill>
                  <a:schemeClr val="tx1"/>
                </a:solidFill>
                <a:latin typeface="Arial" charset="0"/>
                <a:ea typeface="新細明體" pitchFamily="18" charset="-120"/>
              </a:defRPr>
            </a:lvl6pPr>
            <a:lvl7pPr marL="3096086" indent="-238160" defTabSz="1000605" eaLnBrk="0" fontAlgn="base" hangingPunct="0">
              <a:spcBef>
                <a:spcPct val="0"/>
              </a:spcBef>
              <a:spcAft>
                <a:spcPct val="0"/>
              </a:spcAft>
              <a:defRPr kumimoji="1">
                <a:solidFill>
                  <a:schemeClr val="tx1"/>
                </a:solidFill>
                <a:latin typeface="Arial" charset="0"/>
                <a:ea typeface="新細明體" pitchFamily="18" charset="-120"/>
              </a:defRPr>
            </a:lvl7pPr>
            <a:lvl8pPr marL="3572407" indent="-238160" defTabSz="1000605" eaLnBrk="0" fontAlgn="base" hangingPunct="0">
              <a:spcBef>
                <a:spcPct val="0"/>
              </a:spcBef>
              <a:spcAft>
                <a:spcPct val="0"/>
              </a:spcAft>
              <a:defRPr kumimoji="1">
                <a:solidFill>
                  <a:schemeClr val="tx1"/>
                </a:solidFill>
                <a:latin typeface="Arial" charset="0"/>
                <a:ea typeface="新細明體" pitchFamily="18" charset="-120"/>
              </a:defRPr>
            </a:lvl8pPr>
            <a:lvl9pPr marL="4048728" indent="-238160" defTabSz="1000605"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FE0061F6-CFBC-496F-8676-990815821699}" type="slidenum">
              <a:rPr lang="en-US" altLang="zh-TW" smtClean="0">
                <a:solidFill>
                  <a:prstClr val="black"/>
                </a:solidFill>
              </a:rPr>
              <a:pPr eaLnBrk="1" hangingPunct="1"/>
              <a:t>1</a:t>
            </a:fld>
            <a:endParaRPr lang="en-US" altLang="zh-TW" smtClean="0">
              <a:solidFill>
                <a:prstClr val="black"/>
              </a:solidFill>
            </a:endParaRPr>
          </a:p>
        </p:txBody>
      </p:sp>
    </p:spTree>
    <p:extLst>
      <p:ext uri="{BB962C8B-B14F-4D97-AF65-F5344CB8AC3E}">
        <p14:creationId xmlns:p14="http://schemas.microsoft.com/office/powerpoint/2010/main" val="360845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A089DA5D-85DB-4A80-A338-0E3C081A517B}" type="slidenum">
              <a:rPr lang="en-US" altLang="zh-TW" smtClean="0">
                <a:solidFill>
                  <a:prstClr val="black"/>
                </a:solidFill>
              </a:rPr>
              <a:pPr>
                <a:defRPr/>
              </a:pPr>
              <a:t>18</a:t>
            </a:fld>
            <a:endParaRPr lang="en-US" altLang="zh-TW">
              <a:solidFill>
                <a:prstClr val="black"/>
              </a:solidFill>
            </a:endParaRPr>
          </a:p>
        </p:txBody>
      </p:sp>
    </p:spTree>
    <p:extLst>
      <p:ext uri="{BB962C8B-B14F-4D97-AF65-F5344CB8AC3E}">
        <p14:creationId xmlns:p14="http://schemas.microsoft.com/office/powerpoint/2010/main" val="2192646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投影片圖像版面配置區 1"/>
          <p:cNvSpPr>
            <a:spLocks noGrp="1" noRot="1" noChangeAspect="1" noTextEdit="1"/>
          </p:cNvSpPr>
          <p:nvPr>
            <p:ph type="sldImg"/>
          </p:nvPr>
        </p:nvSpPr>
        <p:spPr>
          <a:ln/>
        </p:spPr>
      </p:sp>
      <p:sp>
        <p:nvSpPr>
          <p:cNvPr id="89091" name="備忘稿版面配置區 2"/>
          <p:cNvSpPr>
            <a:spLocks noGrp="1"/>
          </p:cNvSpPr>
          <p:nvPr>
            <p:ph type="body" idx="1"/>
          </p:nvPr>
        </p:nvSpPr>
        <p:spPr>
          <a:noFill/>
        </p:spPr>
        <p:txBody>
          <a:bodyPr/>
          <a:lstStyle/>
          <a:p>
            <a:endParaRPr lang="zh-TW" altLang="en-US" dirty="0" smtClean="0">
              <a:ea typeface="新細明體" pitchFamily="18" charset="-120"/>
            </a:endParaRPr>
          </a:p>
        </p:txBody>
      </p:sp>
      <p:sp>
        <p:nvSpPr>
          <p:cNvPr id="89092" name="投影片編號版面配置區 3"/>
          <p:cNvSpPr>
            <a:spLocks noGrp="1"/>
          </p:cNvSpPr>
          <p:nvPr>
            <p:ph type="sldNum" sz="quarter" idx="5"/>
          </p:nvPr>
        </p:nvSpPr>
        <p:spPr>
          <a:noFill/>
        </p:spPr>
        <p:txBody>
          <a:bodyPr/>
          <a:lstStyle>
            <a:lvl1pPr defTabSz="1000605" eaLnBrk="0" hangingPunct="0">
              <a:defRPr kumimoji="1">
                <a:solidFill>
                  <a:schemeClr val="tx1"/>
                </a:solidFill>
                <a:latin typeface="Arial" charset="0"/>
                <a:ea typeface="新細明體" pitchFamily="18" charset="-120"/>
              </a:defRPr>
            </a:lvl1pPr>
            <a:lvl2pPr marL="774021" indent="-297700" defTabSz="1000605" eaLnBrk="0" hangingPunct="0">
              <a:defRPr kumimoji="1">
                <a:solidFill>
                  <a:schemeClr val="tx1"/>
                </a:solidFill>
                <a:latin typeface="Arial" charset="0"/>
                <a:ea typeface="新細明體" pitchFamily="18" charset="-120"/>
              </a:defRPr>
            </a:lvl2pPr>
            <a:lvl3pPr marL="1190802" indent="-238160" defTabSz="1000605" eaLnBrk="0" hangingPunct="0">
              <a:defRPr kumimoji="1">
                <a:solidFill>
                  <a:schemeClr val="tx1"/>
                </a:solidFill>
                <a:latin typeface="Arial" charset="0"/>
                <a:ea typeface="新細明體" pitchFamily="18" charset="-120"/>
              </a:defRPr>
            </a:lvl3pPr>
            <a:lvl4pPr marL="1667123" indent="-238160" defTabSz="1000605" eaLnBrk="0" hangingPunct="0">
              <a:defRPr kumimoji="1">
                <a:solidFill>
                  <a:schemeClr val="tx1"/>
                </a:solidFill>
                <a:latin typeface="Arial" charset="0"/>
                <a:ea typeface="新細明體" pitchFamily="18" charset="-120"/>
              </a:defRPr>
            </a:lvl4pPr>
            <a:lvl5pPr marL="2143444" indent="-238160" defTabSz="1000605" eaLnBrk="0" hangingPunct="0">
              <a:defRPr kumimoji="1">
                <a:solidFill>
                  <a:schemeClr val="tx1"/>
                </a:solidFill>
                <a:latin typeface="Arial" charset="0"/>
                <a:ea typeface="新細明體" pitchFamily="18" charset="-120"/>
              </a:defRPr>
            </a:lvl5pPr>
            <a:lvl6pPr marL="2619765" indent="-238160" defTabSz="1000605" eaLnBrk="0" fontAlgn="base" hangingPunct="0">
              <a:spcBef>
                <a:spcPct val="0"/>
              </a:spcBef>
              <a:spcAft>
                <a:spcPct val="0"/>
              </a:spcAft>
              <a:defRPr kumimoji="1">
                <a:solidFill>
                  <a:schemeClr val="tx1"/>
                </a:solidFill>
                <a:latin typeface="Arial" charset="0"/>
                <a:ea typeface="新細明體" pitchFamily="18" charset="-120"/>
              </a:defRPr>
            </a:lvl6pPr>
            <a:lvl7pPr marL="3096086" indent="-238160" defTabSz="1000605" eaLnBrk="0" fontAlgn="base" hangingPunct="0">
              <a:spcBef>
                <a:spcPct val="0"/>
              </a:spcBef>
              <a:spcAft>
                <a:spcPct val="0"/>
              </a:spcAft>
              <a:defRPr kumimoji="1">
                <a:solidFill>
                  <a:schemeClr val="tx1"/>
                </a:solidFill>
                <a:latin typeface="Arial" charset="0"/>
                <a:ea typeface="新細明體" pitchFamily="18" charset="-120"/>
              </a:defRPr>
            </a:lvl7pPr>
            <a:lvl8pPr marL="3572407" indent="-238160" defTabSz="1000605" eaLnBrk="0" fontAlgn="base" hangingPunct="0">
              <a:spcBef>
                <a:spcPct val="0"/>
              </a:spcBef>
              <a:spcAft>
                <a:spcPct val="0"/>
              </a:spcAft>
              <a:defRPr kumimoji="1">
                <a:solidFill>
                  <a:schemeClr val="tx1"/>
                </a:solidFill>
                <a:latin typeface="Arial" charset="0"/>
                <a:ea typeface="新細明體" pitchFamily="18" charset="-120"/>
              </a:defRPr>
            </a:lvl8pPr>
            <a:lvl9pPr marL="4048728" indent="-238160" defTabSz="1000605"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7FDF5BF8-0711-4780-A441-2887478BB3B0}" type="slidenum">
              <a:rPr lang="en-US" altLang="zh-TW" smtClean="0">
                <a:solidFill>
                  <a:prstClr val="black"/>
                </a:solidFill>
              </a:rPr>
              <a:pPr eaLnBrk="1" hangingPunct="1"/>
              <a:t>19</a:t>
            </a:fld>
            <a:endParaRPr lang="en-US" altLang="zh-TW" smtClean="0">
              <a:solidFill>
                <a:prstClr val="black"/>
              </a:solidFill>
            </a:endParaRPr>
          </a:p>
        </p:txBody>
      </p:sp>
    </p:spTree>
    <p:extLst>
      <p:ext uri="{BB962C8B-B14F-4D97-AF65-F5344CB8AC3E}">
        <p14:creationId xmlns:p14="http://schemas.microsoft.com/office/powerpoint/2010/main" val="2788073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kumimoji="0" lang="en-US" altLang="zh-TW" smtClean="0"/>
              <a:t>To solve the thermal problem of NoC router, Shang et al. proposed a RTM scheme</a:t>
            </a:r>
            <a:r>
              <a:rPr kumimoji="0" lang="zh-TW" altLang="en-US" smtClean="0"/>
              <a:t> </a:t>
            </a:r>
            <a:r>
              <a:rPr kumimoji="0" lang="en-US" altLang="zh-TW" smtClean="0"/>
              <a:t>for</a:t>
            </a:r>
            <a:r>
              <a:rPr kumimoji="0" lang="zh-TW" altLang="en-US" smtClean="0"/>
              <a:t> </a:t>
            </a:r>
            <a:r>
              <a:rPr kumimoji="0" lang="en-US" altLang="zh-TW" smtClean="0"/>
              <a:t>2D</a:t>
            </a:r>
            <a:r>
              <a:rPr kumimoji="0" lang="zh-TW" altLang="en-US" smtClean="0"/>
              <a:t> </a:t>
            </a:r>
            <a:r>
              <a:rPr kumimoji="0" lang="en-US" altLang="zh-TW" smtClean="0"/>
              <a:t>NoC</a:t>
            </a:r>
            <a:r>
              <a:rPr kumimoji="0" lang="zh-TW" altLang="en-US" smtClean="0"/>
              <a:t> </a:t>
            </a:r>
            <a:r>
              <a:rPr kumimoji="0" lang="en-US" altLang="zh-TW" smtClean="0"/>
              <a:t>systems, and we improve it for 3D NoC systems.</a:t>
            </a:r>
          </a:p>
          <a:p>
            <a:pPr eaLnBrk="1" hangingPunct="1">
              <a:spcBef>
                <a:spcPct val="0"/>
              </a:spcBef>
            </a:pPr>
            <a:endParaRPr kumimoji="0" lang="en-US" altLang="zh-TW" smtClean="0"/>
          </a:p>
          <a:p>
            <a:pPr eaLnBrk="1" hangingPunct="1">
              <a:spcBef>
                <a:spcPct val="0"/>
              </a:spcBef>
            </a:pPr>
            <a:r>
              <a:rPr kumimoji="0" lang="en-US" altLang="zh-TW" smtClean="0"/>
              <a:t>The design rule of RTM is to keep transient temperature lower than thermal limit, TL. </a:t>
            </a:r>
          </a:p>
          <a:p>
            <a:pPr eaLnBrk="1" hangingPunct="1">
              <a:spcBef>
                <a:spcPct val="0"/>
              </a:spcBef>
            </a:pPr>
            <a:r>
              <a:rPr kumimoji="0" lang="en-US" altLang="zh-TW" smtClean="0"/>
              <a:t>RTM is composed of &lt;&gt; and &lt;&gt; to control the temperature for each router.</a:t>
            </a:r>
          </a:p>
          <a:p>
            <a:pPr eaLnBrk="1" hangingPunct="1">
              <a:spcBef>
                <a:spcPct val="0"/>
              </a:spcBef>
            </a:pPr>
            <a:endParaRPr kumimoji="0" lang="en-US" altLang="zh-TW" smtClean="0"/>
          </a:p>
          <a:p>
            <a:pPr eaLnBrk="1" hangingPunct="1">
              <a:spcBef>
                <a:spcPct val="0"/>
              </a:spcBef>
            </a:pPr>
            <a:r>
              <a:rPr kumimoji="0" lang="en-US" altLang="zh-TW" smtClean="0"/>
              <a:t>As we see, when the temperature is higher than trigger level, the router will be throttled. </a:t>
            </a:r>
          </a:p>
          <a:p>
            <a:pPr eaLnBrk="1" hangingPunct="1">
              <a:spcBef>
                <a:spcPct val="0"/>
              </a:spcBef>
            </a:pPr>
            <a:r>
              <a:rPr kumimoji="0" lang="en-US" altLang="zh-TW" smtClean="0"/>
              <a:t>The inputs of the ~ are blocked, and then the SA is reduced, leading to less heat generation.</a:t>
            </a:r>
            <a:endParaRPr kumimoji="0" lang="zh-TW" altLang="en-US" smtClean="0"/>
          </a:p>
        </p:txBody>
      </p:sp>
      <p:sp>
        <p:nvSpPr>
          <p:cNvPr id="49156" name="投影片編號版面配置區 3"/>
          <p:cNvSpPr>
            <a:spLocks noGrp="1"/>
          </p:cNvSpPr>
          <p:nvPr>
            <p:ph type="sldNum" sz="quarter" idx="5"/>
          </p:nvPr>
        </p:nvSpPr>
        <p:spPr bwMode="auto">
          <a:ln>
            <a:miter lim="800000"/>
            <a:headEnd/>
            <a:tailEnd/>
          </a:ln>
        </p:spPr>
        <p:txBody>
          <a:bodyPr/>
          <a:lstStyle>
            <a:lvl1pPr>
              <a:defRPr kumimoji="1" sz="2600">
                <a:solidFill>
                  <a:schemeClr val="tx1"/>
                </a:solidFill>
                <a:latin typeface="Arial" pitchFamily="34" charset="0"/>
                <a:ea typeface="新細明體" pitchFamily="18" charset="-120"/>
              </a:defRPr>
            </a:lvl1pPr>
            <a:lvl2pPr marL="802118" indent="-308507">
              <a:defRPr kumimoji="1" sz="2600">
                <a:solidFill>
                  <a:schemeClr val="tx1"/>
                </a:solidFill>
                <a:latin typeface="Arial" pitchFamily="34" charset="0"/>
                <a:ea typeface="新細明體" pitchFamily="18" charset="-120"/>
              </a:defRPr>
            </a:lvl2pPr>
            <a:lvl3pPr marL="1234028" indent="-246805">
              <a:defRPr kumimoji="1" sz="2600">
                <a:solidFill>
                  <a:schemeClr val="tx1"/>
                </a:solidFill>
                <a:latin typeface="Arial" pitchFamily="34" charset="0"/>
                <a:ea typeface="新細明體" pitchFamily="18" charset="-120"/>
              </a:defRPr>
            </a:lvl3pPr>
            <a:lvl4pPr marL="1727639" indent="-246805">
              <a:defRPr kumimoji="1" sz="2600">
                <a:solidFill>
                  <a:schemeClr val="tx1"/>
                </a:solidFill>
                <a:latin typeface="Arial" pitchFamily="34" charset="0"/>
                <a:ea typeface="新細明體" pitchFamily="18" charset="-120"/>
              </a:defRPr>
            </a:lvl4pPr>
            <a:lvl5pPr marL="2221251" indent="-246805">
              <a:defRPr kumimoji="1" sz="2600">
                <a:solidFill>
                  <a:schemeClr val="tx1"/>
                </a:solidFill>
                <a:latin typeface="Arial" pitchFamily="34" charset="0"/>
                <a:ea typeface="新細明體" pitchFamily="18" charset="-120"/>
              </a:defRPr>
            </a:lvl5pPr>
            <a:lvl6pPr marL="2714862" indent="-246805" fontAlgn="base">
              <a:spcBef>
                <a:spcPct val="0"/>
              </a:spcBef>
              <a:spcAft>
                <a:spcPct val="0"/>
              </a:spcAft>
              <a:defRPr kumimoji="1" sz="2600">
                <a:solidFill>
                  <a:schemeClr val="tx1"/>
                </a:solidFill>
                <a:latin typeface="Arial" pitchFamily="34" charset="0"/>
                <a:ea typeface="新細明體" pitchFamily="18" charset="-120"/>
              </a:defRPr>
            </a:lvl6pPr>
            <a:lvl7pPr marL="3208473" indent="-246805" fontAlgn="base">
              <a:spcBef>
                <a:spcPct val="0"/>
              </a:spcBef>
              <a:spcAft>
                <a:spcPct val="0"/>
              </a:spcAft>
              <a:defRPr kumimoji="1" sz="2600">
                <a:solidFill>
                  <a:schemeClr val="tx1"/>
                </a:solidFill>
                <a:latin typeface="Arial" pitchFamily="34" charset="0"/>
                <a:ea typeface="新細明體" pitchFamily="18" charset="-120"/>
              </a:defRPr>
            </a:lvl7pPr>
            <a:lvl8pPr marL="3702085" indent="-246805" fontAlgn="base">
              <a:spcBef>
                <a:spcPct val="0"/>
              </a:spcBef>
              <a:spcAft>
                <a:spcPct val="0"/>
              </a:spcAft>
              <a:defRPr kumimoji="1" sz="2600">
                <a:solidFill>
                  <a:schemeClr val="tx1"/>
                </a:solidFill>
                <a:latin typeface="Arial" pitchFamily="34" charset="0"/>
                <a:ea typeface="新細明體" pitchFamily="18" charset="-120"/>
              </a:defRPr>
            </a:lvl8pPr>
            <a:lvl9pPr marL="4195696" indent="-246805" fontAlgn="base">
              <a:spcBef>
                <a:spcPct val="0"/>
              </a:spcBef>
              <a:spcAft>
                <a:spcPct val="0"/>
              </a:spcAft>
              <a:defRPr kumimoji="1" sz="2600">
                <a:solidFill>
                  <a:schemeClr val="tx1"/>
                </a:solidFill>
                <a:latin typeface="Arial" pitchFamily="34" charset="0"/>
                <a:ea typeface="新細明體" pitchFamily="18" charset="-120"/>
              </a:defRPr>
            </a:lvl9pPr>
          </a:lstStyle>
          <a:p>
            <a:fld id="{931AE0ED-A72E-4750-A838-5FAF284768F5}" type="slidenum">
              <a:rPr kumimoji="0" lang="en-US" altLang="zh-TW" sz="1300">
                <a:solidFill>
                  <a:prstClr val="black"/>
                </a:solidFill>
                <a:latin typeface="Calibri" pitchFamily="34" charset="0"/>
              </a:rPr>
              <a:pPr/>
              <a:t>20</a:t>
            </a:fld>
            <a:endParaRPr kumimoji="0" lang="en-US" altLang="zh-TW" sz="1300">
              <a:solidFill>
                <a:prstClr val="black"/>
              </a:solidFill>
              <a:latin typeface="Calibri" pitchFamily="34" charset="0"/>
            </a:endParaRPr>
          </a:p>
        </p:txBody>
      </p:sp>
    </p:spTree>
    <p:extLst>
      <p:ext uri="{BB962C8B-B14F-4D97-AF65-F5344CB8AC3E}">
        <p14:creationId xmlns:p14="http://schemas.microsoft.com/office/powerpoint/2010/main" val="3796490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A089DA5D-85DB-4A80-A338-0E3C081A517B}" type="slidenum">
              <a:rPr lang="en-US" altLang="zh-TW" smtClean="0">
                <a:solidFill>
                  <a:prstClr val="black"/>
                </a:solidFill>
              </a:rPr>
              <a:pPr>
                <a:defRPr/>
              </a:pPr>
              <a:t>21</a:t>
            </a:fld>
            <a:endParaRPr lang="en-US" altLang="zh-TW">
              <a:solidFill>
                <a:prstClr val="black"/>
              </a:solidFill>
            </a:endParaRPr>
          </a:p>
        </p:txBody>
      </p:sp>
    </p:spTree>
    <p:extLst>
      <p:ext uri="{BB962C8B-B14F-4D97-AF65-F5344CB8AC3E}">
        <p14:creationId xmlns:p14="http://schemas.microsoft.com/office/powerpoint/2010/main" val="3213200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p:spPr>
        <p:txBody>
          <a:bodyPr/>
          <a:lstStyle/>
          <a:p>
            <a:pPr marL="0" lvl="1" defTabSz="990478">
              <a:defRPr/>
            </a:pPr>
            <a:r>
              <a:rPr lang="en-US" altLang="zh-TW" dirty="0" smtClean="0">
                <a:ea typeface="新細明體" pitchFamily="18" charset="-120"/>
              </a:rPr>
              <a:t>RTM</a:t>
            </a:r>
            <a:r>
              <a:rPr lang="zh-TW" altLang="en-US" dirty="0" smtClean="0">
                <a:ea typeface="新細明體" pitchFamily="18" charset="-120"/>
              </a:rPr>
              <a:t>的機制所造成的</a:t>
            </a:r>
            <a:r>
              <a:rPr lang="en-US" altLang="zh-TW" dirty="0" smtClean="0">
                <a:ea typeface="新細明體" pitchFamily="18" charset="-120"/>
              </a:rPr>
              <a:t>throttled</a:t>
            </a:r>
            <a:r>
              <a:rPr lang="en-US" altLang="zh-TW" baseline="0" dirty="0" smtClean="0">
                <a:ea typeface="新細明體" pitchFamily="18" charset="-120"/>
              </a:rPr>
              <a:t> node</a:t>
            </a:r>
            <a:r>
              <a:rPr lang="zh-TW" altLang="en-US" baseline="0" dirty="0" smtClean="0">
                <a:ea typeface="新細明體" pitchFamily="18" charset="-120"/>
              </a:rPr>
              <a:t>無法提供正常運作，相當於</a:t>
            </a:r>
            <a:r>
              <a:rPr lang="en-US" altLang="zh-TW" baseline="0" dirty="0" smtClean="0">
                <a:ea typeface="新細明體" pitchFamily="18" charset="-120"/>
              </a:rPr>
              <a:t>topology</a:t>
            </a:r>
            <a:r>
              <a:rPr lang="zh-TW" altLang="en-US" baseline="0" dirty="0" smtClean="0">
                <a:ea typeface="新細明體" pitchFamily="18" charset="-120"/>
              </a:rPr>
              <a:t>的改變，再加上這個改變是隨著時間而不同，因此定義了我們的問題</a:t>
            </a:r>
            <a:r>
              <a:rPr lang="en-US" altLang="zh-TW" baseline="0" dirty="0" smtClean="0">
                <a:ea typeface="新細明體" pitchFamily="18" charset="-120"/>
              </a:rPr>
              <a:t>:</a:t>
            </a:r>
            <a:r>
              <a:rPr lang="en-US" altLang="zh-TW" kern="0" dirty="0" smtClean="0">
                <a:latin typeface="+mn-lt"/>
                <a:ea typeface="+mn-ea"/>
              </a:rPr>
              <a:t>Non-stationary irregular mesh </a:t>
            </a:r>
            <a:r>
              <a:rPr lang="zh-TW" altLang="en-US" kern="0" baseline="0" dirty="0" smtClean="0">
                <a:latin typeface="+mn-lt"/>
                <a:ea typeface="+mn-ea"/>
              </a:rPr>
              <a:t> </a:t>
            </a:r>
            <a:r>
              <a:rPr lang="en-US" altLang="zh-TW" kern="0" dirty="0" smtClean="0">
                <a:latin typeface="+mn-lt"/>
                <a:ea typeface="+mn-ea"/>
              </a:rPr>
              <a:t>(NSI-mesh)</a:t>
            </a:r>
          </a:p>
          <a:p>
            <a:pPr marL="0" lvl="1" defTabSz="990478">
              <a:defRPr/>
            </a:pPr>
            <a:r>
              <a:rPr lang="zh-TW" altLang="en-US" kern="0" dirty="0" smtClean="0">
                <a:latin typeface="+mn-lt"/>
                <a:ea typeface="+mn-ea"/>
              </a:rPr>
              <a:t>由於傳統上的</a:t>
            </a:r>
            <a:r>
              <a:rPr lang="en-US" altLang="zh-TW" kern="0" dirty="0" smtClean="0">
                <a:latin typeface="+mn-lt"/>
                <a:ea typeface="+mn-ea"/>
              </a:rPr>
              <a:t>routing algorithm</a:t>
            </a:r>
            <a:r>
              <a:rPr lang="zh-TW" altLang="en-US" kern="0" dirty="0" smtClean="0">
                <a:latin typeface="+mn-lt"/>
                <a:ea typeface="+mn-ea"/>
              </a:rPr>
              <a:t>無法有效應用在</a:t>
            </a:r>
            <a:r>
              <a:rPr lang="en-US" altLang="zh-TW" kern="0" dirty="0" smtClean="0">
                <a:latin typeface="+mn-lt"/>
                <a:ea typeface="+mn-ea"/>
              </a:rPr>
              <a:t>NSI-mesh</a:t>
            </a:r>
            <a:r>
              <a:rPr lang="zh-TW" altLang="en-US" kern="0" dirty="0" smtClean="0">
                <a:latin typeface="+mn-lt"/>
                <a:ea typeface="+mn-ea"/>
              </a:rPr>
              <a:t>，因此我們針對了</a:t>
            </a:r>
            <a:r>
              <a:rPr lang="en-US" altLang="zh-TW" kern="0" dirty="0" smtClean="0">
                <a:latin typeface="+mn-lt"/>
                <a:ea typeface="+mn-ea"/>
              </a:rPr>
              <a:t>NSI-mesh</a:t>
            </a:r>
            <a:r>
              <a:rPr lang="zh-TW" altLang="en-US" kern="0" dirty="0" smtClean="0">
                <a:latin typeface="+mn-lt"/>
                <a:ea typeface="+mn-ea"/>
              </a:rPr>
              <a:t>發展了一套有效的</a:t>
            </a:r>
            <a:r>
              <a:rPr lang="en-US" altLang="zh-TW" kern="0" dirty="0" smtClean="0">
                <a:latin typeface="+mn-lt"/>
                <a:ea typeface="+mn-ea"/>
              </a:rPr>
              <a:t>routing algorithm</a:t>
            </a:r>
          </a:p>
          <a:p>
            <a:endParaRPr lang="zh-TW" altLang="en-US" dirty="0" smtClean="0">
              <a:ea typeface="新細明體" pitchFamily="18" charset="-120"/>
            </a:endParaRPr>
          </a:p>
        </p:txBody>
      </p:sp>
    </p:spTree>
    <p:extLst>
      <p:ext uri="{BB962C8B-B14F-4D97-AF65-F5344CB8AC3E}">
        <p14:creationId xmlns:p14="http://schemas.microsoft.com/office/powerpoint/2010/main" val="712405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投影片圖像版面配置區 1"/>
          <p:cNvSpPr>
            <a:spLocks noGrp="1" noRot="1" noChangeAspect="1" noTextEdit="1"/>
          </p:cNvSpPr>
          <p:nvPr>
            <p:ph type="sldImg"/>
          </p:nvPr>
        </p:nvSpPr>
        <p:spPr>
          <a:ln/>
        </p:spPr>
      </p:sp>
      <p:sp>
        <p:nvSpPr>
          <p:cNvPr id="3" name="備忘稿版面配置區 2"/>
          <p:cNvSpPr>
            <a:spLocks noGrp="1"/>
          </p:cNvSpPr>
          <p:nvPr>
            <p:ph type="body" idx="1"/>
          </p:nvPr>
        </p:nvSpPr>
        <p:spPr/>
        <p:txBody>
          <a:bodyPr/>
          <a:lstStyle/>
          <a:p>
            <a:pPr marL="291368" indent="-291368">
              <a:spcBef>
                <a:spcPct val="20000"/>
              </a:spcBef>
              <a:buFont typeface="微軟正黑體" pitchFamily="34" charset="-120"/>
              <a:buChar char="◆"/>
              <a:defRPr/>
            </a:pPr>
            <a:r>
              <a:rPr lang="en-US" altLang="zh-TW" sz="1500" dirty="0">
                <a:latin typeface="Arial" pitchFamily="34" charset="0"/>
                <a:cs typeface="Arial" pitchFamily="34" charset="0"/>
              </a:rPr>
              <a:t>Transport layer can solve:</a:t>
            </a:r>
          </a:p>
          <a:p>
            <a:pPr marL="291368" indent="-291368">
              <a:spcBef>
                <a:spcPct val="20000"/>
              </a:spcBef>
              <a:defRPr/>
            </a:pPr>
            <a:r>
              <a:rPr lang="en-US" altLang="zh-TW" sz="1500" dirty="0">
                <a:latin typeface="Arial" pitchFamily="34" charset="0"/>
                <a:cs typeface="Arial" pitchFamily="34" charset="0"/>
              </a:rPr>
              <a:t>	</a:t>
            </a:r>
            <a:r>
              <a:rPr lang="en-US" altLang="zh-TW" dirty="0" smtClean="0">
                <a:solidFill>
                  <a:srgbClr val="0000FF"/>
                </a:solidFill>
                <a:latin typeface="Arial" pitchFamily="34" charset="0"/>
                <a:cs typeface="Arial" pitchFamily="34" charset="0"/>
              </a:rPr>
              <a:t>P1. Source router is not serving</a:t>
            </a:r>
          </a:p>
          <a:p>
            <a:pPr marL="291368" indent="-291368">
              <a:spcBef>
                <a:spcPct val="20000"/>
              </a:spcBef>
              <a:defRPr/>
            </a:pPr>
            <a:r>
              <a:rPr lang="en-US" altLang="zh-TW" dirty="0" smtClean="0">
                <a:solidFill>
                  <a:srgbClr val="0000FF"/>
                </a:solidFill>
                <a:latin typeface="Arial" pitchFamily="34" charset="0"/>
                <a:cs typeface="Arial" pitchFamily="34" charset="0"/>
              </a:rPr>
              <a:t>	P2. Destination router is not serving</a:t>
            </a:r>
          </a:p>
          <a:p>
            <a:pPr marL="291368" indent="-291368">
              <a:spcBef>
                <a:spcPct val="20000"/>
              </a:spcBef>
              <a:defRPr/>
            </a:pPr>
            <a:endParaRPr lang="en-US" altLang="zh-TW" dirty="0" smtClean="0">
              <a:solidFill>
                <a:srgbClr val="0000FF"/>
              </a:solidFill>
              <a:latin typeface="Arial" pitchFamily="34" charset="0"/>
              <a:cs typeface="Arial" pitchFamily="34" charset="0"/>
            </a:endParaRPr>
          </a:p>
          <a:p>
            <a:pPr>
              <a:defRPr/>
            </a:pPr>
            <a:r>
              <a:rPr lang="en-US" altLang="zh-TW" sz="2200" dirty="0"/>
              <a:t>Only transport or network layer can’t solve : </a:t>
            </a:r>
          </a:p>
          <a:p>
            <a:pPr lvl="1">
              <a:defRPr/>
            </a:pPr>
            <a:r>
              <a:rPr lang="en-US" altLang="zh-TW" sz="1900" dirty="0">
                <a:solidFill>
                  <a:srgbClr val="FFC000"/>
                </a:solidFill>
              </a:rPr>
              <a:t>P3. Any router on selected path is not service</a:t>
            </a:r>
            <a:endParaRPr lang="en-US" altLang="zh-TW" sz="1900" dirty="0"/>
          </a:p>
          <a:p>
            <a:pPr lvl="2">
              <a:defRPr/>
            </a:pPr>
            <a:endParaRPr lang="en-US" altLang="zh-TW" sz="1500" dirty="0"/>
          </a:p>
          <a:p>
            <a:pPr marL="291368" indent="-291368">
              <a:spcBef>
                <a:spcPct val="20000"/>
              </a:spcBef>
              <a:defRPr/>
            </a:pPr>
            <a:r>
              <a:rPr lang="zh-TW" altLang="en-US" dirty="0" smtClean="0">
                <a:solidFill>
                  <a:srgbClr val="0000FF"/>
                </a:solidFill>
                <a:latin typeface="Arial" pitchFamily="34" charset="0"/>
                <a:cs typeface="Arial" pitchFamily="34" charset="0"/>
              </a:rPr>
              <a:t>說明重點是說在</a:t>
            </a:r>
            <a:r>
              <a:rPr lang="en-US" altLang="zh-TW" dirty="0" smtClean="0">
                <a:solidFill>
                  <a:srgbClr val="0000FF"/>
                </a:solidFill>
                <a:latin typeface="Arial" pitchFamily="34" charset="0"/>
                <a:cs typeface="Arial" pitchFamily="34" charset="0"/>
              </a:rPr>
              <a:t>network layer</a:t>
            </a:r>
            <a:r>
              <a:rPr lang="zh-TW" altLang="en-US" dirty="0" smtClean="0">
                <a:solidFill>
                  <a:srgbClr val="0000FF"/>
                </a:solidFill>
                <a:latin typeface="Arial" pitchFamily="34" charset="0"/>
                <a:cs typeface="Arial" pitchFamily="34" charset="0"/>
              </a:rPr>
              <a:t>很難解決</a:t>
            </a:r>
            <a:r>
              <a:rPr lang="en-US" altLang="zh-TW" dirty="0" smtClean="0">
                <a:solidFill>
                  <a:srgbClr val="0000FF"/>
                </a:solidFill>
                <a:latin typeface="Arial" pitchFamily="34" charset="0"/>
                <a:cs typeface="Arial" pitchFamily="34" charset="0"/>
              </a:rPr>
              <a:t>P3 </a:t>
            </a:r>
            <a:r>
              <a:rPr lang="zh-TW" altLang="en-US" dirty="0" smtClean="0">
                <a:solidFill>
                  <a:srgbClr val="0000FF"/>
                </a:solidFill>
                <a:latin typeface="Arial" pitchFamily="34" charset="0"/>
                <a:cs typeface="Arial" pitchFamily="34" charset="0"/>
              </a:rPr>
              <a:t>因為網路上的資訊不足 </a:t>
            </a:r>
            <a:r>
              <a:rPr lang="en-US" altLang="zh-TW" dirty="0" smtClean="0">
                <a:solidFill>
                  <a:srgbClr val="0000FF"/>
                </a:solidFill>
                <a:latin typeface="Arial" pitchFamily="34" charset="0"/>
                <a:cs typeface="Arial" pitchFamily="34" charset="0"/>
              </a:rPr>
              <a:t>(i.e.,</a:t>
            </a:r>
            <a:r>
              <a:rPr lang="zh-TW" altLang="en-US" dirty="0" smtClean="0">
                <a:solidFill>
                  <a:srgbClr val="0000FF"/>
                </a:solidFill>
                <a:latin typeface="Arial" pitchFamily="34" charset="0"/>
                <a:cs typeface="Arial" pitchFamily="34" charset="0"/>
              </a:rPr>
              <a:t> 在傳統的方法中當封包送出前只會知道</a:t>
            </a:r>
            <a:r>
              <a:rPr lang="en-US" altLang="zh-TW" dirty="0" smtClean="0">
                <a:solidFill>
                  <a:srgbClr val="0000FF"/>
                </a:solidFill>
                <a:latin typeface="Arial" pitchFamily="34" charset="0"/>
                <a:cs typeface="Arial" pitchFamily="34" charset="0"/>
              </a:rPr>
              <a:t>Source</a:t>
            </a:r>
            <a:r>
              <a:rPr lang="zh-TW" altLang="en-US" dirty="0" smtClean="0">
                <a:solidFill>
                  <a:srgbClr val="0000FF"/>
                </a:solidFill>
                <a:latin typeface="Arial" pitchFamily="34" charset="0"/>
                <a:cs typeface="Arial" pitchFamily="34" charset="0"/>
              </a:rPr>
              <a:t>和</a:t>
            </a:r>
            <a:r>
              <a:rPr lang="en-US" altLang="zh-TW" dirty="0" smtClean="0">
                <a:solidFill>
                  <a:srgbClr val="0000FF"/>
                </a:solidFill>
                <a:latin typeface="Arial" pitchFamily="34" charset="0"/>
                <a:cs typeface="Arial" pitchFamily="34" charset="0"/>
              </a:rPr>
              <a:t>Destination</a:t>
            </a:r>
            <a:r>
              <a:rPr lang="zh-TW" altLang="en-US" dirty="0" smtClean="0">
                <a:solidFill>
                  <a:srgbClr val="0000FF"/>
                </a:solidFill>
                <a:latin typeface="Arial" pitchFamily="34" charset="0"/>
                <a:cs typeface="Arial" pitchFamily="34" charset="0"/>
              </a:rPr>
              <a:t>是否正常而已</a:t>
            </a:r>
            <a:r>
              <a:rPr lang="en-US" altLang="zh-TW" dirty="0" smtClean="0">
                <a:solidFill>
                  <a:srgbClr val="0000FF"/>
                </a:solidFill>
                <a:latin typeface="Arial" pitchFamily="34" charset="0"/>
                <a:cs typeface="Arial" pitchFamily="34" charset="0"/>
              </a:rPr>
              <a:t>)</a:t>
            </a:r>
          </a:p>
          <a:p>
            <a:pPr>
              <a:defRPr/>
            </a:pPr>
            <a:endParaRPr lang="zh-TW" altLang="en-US" dirty="0"/>
          </a:p>
        </p:txBody>
      </p:sp>
      <p:sp>
        <p:nvSpPr>
          <p:cNvPr id="96260" name="投影片編號版面配置區 3"/>
          <p:cNvSpPr>
            <a:spLocks noGrp="1"/>
          </p:cNvSpPr>
          <p:nvPr>
            <p:ph type="sldNum" sz="quarter" idx="5"/>
          </p:nvPr>
        </p:nvSpPr>
        <p:spPr>
          <a:noFill/>
        </p:spPr>
        <p:txBody>
          <a:bodyPr/>
          <a:lstStyle>
            <a:lvl1pPr defTabSz="1000605" eaLnBrk="0" hangingPunct="0">
              <a:defRPr kumimoji="1">
                <a:solidFill>
                  <a:schemeClr val="tx1"/>
                </a:solidFill>
                <a:latin typeface="Arial" charset="0"/>
                <a:ea typeface="新細明體" pitchFamily="18" charset="-120"/>
              </a:defRPr>
            </a:lvl1pPr>
            <a:lvl2pPr marL="774021" indent="-297700" defTabSz="1000605" eaLnBrk="0" hangingPunct="0">
              <a:defRPr kumimoji="1">
                <a:solidFill>
                  <a:schemeClr val="tx1"/>
                </a:solidFill>
                <a:latin typeface="Arial" charset="0"/>
                <a:ea typeface="新細明體" pitchFamily="18" charset="-120"/>
              </a:defRPr>
            </a:lvl2pPr>
            <a:lvl3pPr marL="1190802" indent="-238160" defTabSz="1000605" eaLnBrk="0" hangingPunct="0">
              <a:defRPr kumimoji="1">
                <a:solidFill>
                  <a:schemeClr val="tx1"/>
                </a:solidFill>
                <a:latin typeface="Arial" charset="0"/>
                <a:ea typeface="新細明體" pitchFamily="18" charset="-120"/>
              </a:defRPr>
            </a:lvl3pPr>
            <a:lvl4pPr marL="1667123" indent="-238160" defTabSz="1000605" eaLnBrk="0" hangingPunct="0">
              <a:defRPr kumimoji="1">
                <a:solidFill>
                  <a:schemeClr val="tx1"/>
                </a:solidFill>
                <a:latin typeface="Arial" charset="0"/>
                <a:ea typeface="新細明體" pitchFamily="18" charset="-120"/>
              </a:defRPr>
            </a:lvl4pPr>
            <a:lvl5pPr marL="2143444" indent="-238160" defTabSz="1000605" eaLnBrk="0" hangingPunct="0">
              <a:defRPr kumimoji="1">
                <a:solidFill>
                  <a:schemeClr val="tx1"/>
                </a:solidFill>
                <a:latin typeface="Arial" charset="0"/>
                <a:ea typeface="新細明體" pitchFamily="18" charset="-120"/>
              </a:defRPr>
            </a:lvl5pPr>
            <a:lvl6pPr marL="2619765" indent="-238160" defTabSz="1000605" eaLnBrk="0" fontAlgn="base" hangingPunct="0">
              <a:spcBef>
                <a:spcPct val="0"/>
              </a:spcBef>
              <a:spcAft>
                <a:spcPct val="0"/>
              </a:spcAft>
              <a:defRPr kumimoji="1">
                <a:solidFill>
                  <a:schemeClr val="tx1"/>
                </a:solidFill>
                <a:latin typeface="Arial" charset="0"/>
                <a:ea typeface="新細明體" pitchFamily="18" charset="-120"/>
              </a:defRPr>
            </a:lvl6pPr>
            <a:lvl7pPr marL="3096086" indent="-238160" defTabSz="1000605" eaLnBrk="0" fontAlgn="base" hangingPunct="0">
              <a:spcBef>
                <a:spcPct val="0"/>
              </a:spcBef>
              <a:spcAft>
                <a:spcPct val="0"/>
              </a:spcAft>
              <a:defRPr kumimoji="1">
                <a:solidFill>
                  <a:schemeClr val="tx1"/>
                </a:solidFill>
                <a:latin typeface="Arial" charset="0"/>
                <a:ea typeface="新細明體" pitchFamily="18" charset="-120"/>
              </a:defRPr>
            </a:lvl7pPr>
            <a:lvl8pPr marL="3572407" indent="-238160" defTabSz="1000605" eaLnBrk="0" fontAlgn="base" hangingPunct="0">
              <a:spcBef>
                <a:spcPct val="0"/>
              </a:spcBef>
              <a:spcAft>
                <a:spcPct val="0"/>
              </a:spcAft>
              <a:defRPr kumimoji="1">
                <a:solidFill>
                  <a:schemeClr val="tx1"/>
                </a:solidFill>
                <a:latin typeface="Arial" charset="0"/>
                <a:ea typeface="新細明體" pitchFamily="18" charset="-120"/>
              </a:defRPr>
            </a:lvl8pPr>
            <a:lvl9pPr marL="4048728" indent="-238160" defTabSz="1000605"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2C430DFE-379F-4DFF-A819-E34E895AC8D9}" type="slidenum">
              <a:rPr lang="en-US" altLang="zh-TW" smtClean="0">
                <a:solidFill>
                  <a:prstClr val="black"/>
                </a:solidFill>
              </a:rPr>
              <a:pPr eaLnBrk="1" hangingPunct="1"/>
              <a:t>23</a:t>
            </a:fld>
            <a:endParaRPr lang="en-US" altLang="zh-TW" smtClean="0">
              <a:solidFill>
                <a:prstClr val="black"/>
              </a:solidFill>
            </a:endParaRPr>
          </a:p>
        </p:txBody>
      </p:sp>
    </p:spTree>
    <p:extLst>
      <p:ext uri="{BB962C8B-B14F-4D97-AF65-F5344CB8AC3E}">
        <p14:creationId xmlns:p14="http://schemas.microsoft.com/office/powerpoint/2010/main" val="3629733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投影片圖像版面配置區 1"/>
          <p:cNvSpPr>
            <a:spLocks noGrp="1" noRot="1" noChangeAspect="1" noTextEdit="1"/>
          </p:cNvSpPr>
          <p:nvPr>
            <p:ph type="sldImg"/>
          </p:nvPr>
        </p:nvSpPr>
        <p:spPr>
          <a:ln/>
        </p:spPr>
      </p:sp>
      <p:sp>
        <p:nvSpPr>
          <p:cNvPr id="122883" name="備忘稿版面配置區 2"/>
          <p:cNvSpPr>
            <a:spLocks noGrp="1"/>
          </p:cNvSpPr>
          <p:nvPr>
            <p:ph type="body" idx="1"/>
          </p:nvPr>
        </p:nvSpPr>
        <p:spPr>
          <a:noFill/>
        </p:spPr>
        <p:txBody>
          <a:bodyPr/>
          <a:lstStyle/>
          <a:p>
            <a:r>
              <a:rPr lang="en-US" altLang="zh-TW" sz="1300" dirty="0"/>
              <a:t>1. Downward-Lateral</a:t>
            </a:r>
            <a:r>
              <a:rPr lang="zh-TW" altLang="en-US" sz="1300" dirty="0"/>
              <a:t> </a:t>
            </a:r>
            <a:r>
              <a:rPr lang="en-US" altLang="zh-TW" sz="1300" dirty="0"/>
              <a:t>Deterministic</a:t>
            </a:r>
            <a:r>
              <a:rPr lang="zh-TW" altLang="en-US" sz="1300" dirty="0"/>
              <a:t> </a:t>
            </a:r>
            <a:r>
              <a:rPr lang="en-US" altLang="zh-TW" sz="1300" dirty="0"/>
              <a:t>Routing</a:t>
            </a:r>
            <a:r>
              <a:rPr lang="zh-TW" altLang="en-US" sz="1300" dirty="0"/>
              <a:t> </a:t>
            </a:r>
            <a:r>
              <a:rPr lang="en-US" altLang="zh-TW" sz="1300" dirty="0"/>
              <a:t>(DLDR)</a:t>
            </a:r>
            <a:r>
              <a:rPr lang="zh-TW" altLang="en-US" sz="1300" dirty="0"/>
              <a:t> </a:t>
            </a:r>
            <a:r>
              <a:rPr lang="en-US" altLang="zh-TW" sz="1300" dirty="0"/>
              <a:t>in TLAR Framework</a:t>
            </a:r>
          </a:p>
          <a:p>
            <a:endParaRPr lang="en-US" altLang="zh-TW" sz="1300" dirty="0"/>
          </a:p>
          <a:p>
            <a:endParaRPr lang="en-US" altLang="zh-TW" sz="1300" dirty="0">
              <a:ea typeface="新細明體" pitchFamily="18" charset="-120"/>
            </a:endParaRPr>
          </a:p>
          <a:p>
            <a:r>
              <a:rPr lang="zh-TW" altLang="en-US" dirty="0" smtClean="0">
                <a:ea typeface="新細明體" pitchFamily="18" charset="-120"/>
              </a:rPr>
              <a:t>上半部與左圖</a:t>
            </a:r>
            <a:r>
              <a:rPr lang="en-US" altLang="zh-TW" dirty="0" smtClean="0">
                <a:ea typeface="新細明體" pitchFamily="18" charset="-120"/>
              </a:rPr>
              <a:t>:</a:t>
            </a:r>
            <a:r>
              <a:rPr lang="zh-TW" altLang="en-US" dirty="0" smtClean="0">
                <a:ea typeface="新細明體" pitchFamily="18" charset="-120"/>
              </a:rPr>
              <a:t> </a:t>
            </a:r>
            <a:endParaRPr lang="en-US" altLang="zh-TW" dirty="0" smtClean="0">
              <a:ea typeface="新細明體" pitchFamily="18" charset="-120"/>
            </a:endParaRPr>
          </a:p>
          <a:p>
            <a:r>
              <a:rPr lang="zh-TW" altLang="en-US" dirty="0" smtClean="0">
                <a:ea typeface="新細明體" pitchFamily="18" charset="-120"/>
              </a:rPr>
              <a:t>受限於</a:t>
            </a:r>
            <a:r>
              <a:rPr lang="en-US" altLang="zh-TW" dirty="0" smtClean="0">
                <a:ea typeface="新細明體" pitchFamily="18" charset="-120"/>
              </a:rPr>
              <a:t>turn model</a:t>
            </a:r>
            <a:r>
              <a:rPr lang="zh-TW" altLang="en-US" dirty="0" smtClean="0">
                <a:ea typeface="新細明體" pitchFamily="18" charset="-120"/>
              </a:rPr>
              <a:t>的限制</a:t>
            </a:r>
            <a:r>
              <a:rPr lang="en-US" altLang="zh-TW" dirty="0" smtClean="0">
                <a:ea typeface="新細明體" pitchFamily="18" charset="-120"/>
              </a:rPr>
              <a:t>(</a:t>
            </a:r>
            <a:r>
              <a:rPr lang="zh-TW" altLang="en-US" dirty="0" smtClean="0">
                <a:ea typeface="新細明體" pitchFamily="18" charset="-120"/>
              </a:rPr>
              <a:t>避免</a:t>
            </a:r>
            <a:r>
              <a:rPr lang="en-US" altLang="zh-TW" dirty="0" smtClean="0">
                <a:ea typeface="新細明體" pitchFamily="18" charset="-120"/>
              </a:rPr>
              <a:t>deadlock), packet</a:t>
            </a:r>
            <a:r>
              <a:rPr lang="zh-TW" altLang="en-US" dirty="0" smtClean="0">
                <a:ea typeface="新細明體" pitchFamily="18" charset="-120"/>
              </a:rPr>
              <a:t>不會先往上走在水平走</a:t>
            </a:r>
            <a:r>
              <a:rPr lang="en-US" altLang="zh-TW" dirty="0" smtClean="0">
                <a:ea typeface="新細明體" pitchFamily="18" charset="-120"/>
              </a:rPr>
              <a:t>, </a:t>
            </a:r>
          </a:p>
          <a:p>
            <a:r>
              <a:rPr lang="zh-TW" altLang="en-US" dirty="0" smtClean="0">
                <a:ea typeface="新細明體" pitchFamily="18" charset="-120"/>
              </a:rPr>
              <a:t>因此 </a:t>
            </a:r>
            <a:r>
              <a:rPr lang="en-US" altLang="zh-TW" dirty="0" smtClean="0">
                <a:ea typeface="新細明體" pitchFamily="18" charset="-120"/>
              </a:rPr>
              <a:t>routing</a:t>
            </a:r>
            <a:r>
              <a:rPr lang="zh-TW" altLang="en-US" dirty="0" smtClean="0">
                <a:ea typeface="新細明體" pitchFamily="18" charset="-120"/>
              </a:rPr>
              <a:t>最先必須要處理的問題是</a:t>
            </a:r>
            <a:r>
              <a:rPr lang="en-US" altLang="zh-TW" dirty="0" smtClean="0">
                <a:ea typeface="新細明體" pitchFamily="18" charset="-120"/>
              </a:rPr>
              <a:t>:</a:t>
            </a:r>
            <a:r>
              <a:rPr lang="zh-TW" altLang="en-US" dirty="0" smtClean="0">
                <a:ea typeface="新細明體" pitchFamily="18" charset="-120"/>
              </a:rPr>
              <a:t> 先水平走</a:t>
            </a:r>
            <a:r>
              <a:rPr lang="en-US" altLang="zh-TW" dirty="0" smtClean="0">
                <a:ea typeface="新細明體" pitchFamily="18" charset="-120"/>
              </a:rPr>
              <a:t>source layer</a:t>
            </a:r>
            <a:r>
              <a:rPr lang="zh-TW" altLang="en-US" dirty="0" smtClean="0">
                <a:ea typeface="新細明體" pitchFamily="18" charset="-120"/>
              </a:rPr>
              <a:t>那層 或是 先向下走到最底層</a:t>
            </a:r>
            <a:endParaRPr lang="en-US" altLang="zh-TW" dirty="0" smtClean="0">
              <a:ea typeface="新細明體" pitchFamily="18" charset="-120"/>
            </a:endParaRPr>
          </a:p>
          <a:p>
            <a:endParaRPr lang="en-US" altLang="zh-TW" dirty="0" smtClean="0">
              <a:ea typeface="新細明體" pitchFamily="18" charset="-120"/>
            </a:endParaRPr>
          </a:p>
          <a:p>
            <a:r>
              <a:rPr lang="zh-TW" altLang="en-US" dirty="0" smtClean="0">
                <a:ea typeface="新細明體" pitchFamily="18" charset="-120"/>
              </a:rPr>
              <a:t>下半部與右圖</a:t>
            </a:r>
            <a:r>
              <a:rPr lang="en-US" altLang="zh-TW" dirty="0" smtClean="0">
                <a:ea typeface="新細明體" pitchFamily="18" charset="-120"/>
              </a:rPr>
              <a:t>:</a:t>
            </a:r>
          </a:p>
          <a:p>
            <a:r>
              <a:rPr lang="zh-TW" altLang="en-US" dirty="0" smtClean="0">
                <a:ea typeface="新細明體" pitchFamily="18" charset="-120"/>
              </a:rPr>
              <a:t>第一點</a:t>
            </a:r>
            <a:r>
              <a:rPr lang="en-US" altLang="zh-TW" dirty="0" smtClean="0">
                <a:ea typeface="新細明體" pitchFamily="18" charset="-120"/>
              </a:rPr>
              <a:t>:</a:t>
            </a:r>
            <a:r>
              <a:rPr lang="zh-TW" altLang="en-US" dirty="0" smtClean="0">
                <a:ea typeface="新細明體" pitchFamily="18" charset="-120"/>
              </a:rPr>
              <a:t> </a:t>
            </a:r>
            <a:r>
              <a:rPr lang="en-US" altLang="zh-TW" dirty="0" smtClean="0">
                <a:ea typeface="新細明體" pitchFamily="18" charset="-120"/>
              </a:rPr>
              <a:t>payload</a:t>
            </a:r>
            <a:r>
              <a:rPr lang="zh-TW" altLang="en-US" dirty="0" smtClean="0">
                <a:ea typeface="新細明體" pitchFamily="18" charset="-120"/>
              </a:rPr>
              <a:t>的</a:t>
            </a:r>
            <a:r>
              <a:rPr lang="en-US" altLang="zh-TW" dirty="0" smtClean="0">
                <a:ea typeface="新細明體" pitchFamily="18" charset="-120"/>
              </a:rPr>
              <a:t>source</a:t>
            </a:r>
            <a:r>
              <a:rPr lang="zh-TW" altLang="en-US" dirty="0" smtClean="0">
                <a:ea typeface="新細明體" pitchFamily="18" charset="-120"/>
              </a:rPr>
              <a:t>或</a:t>
            </a:r>
            <a:r>
              <a:rPr lang="en-US" altLang="zh-TW" dirty="0" smtClean="0">
                <a:ea typeface="新細明體" pitchFamily="18" charset="-120"/>
              </a:rPr>
              <a:t>destination</a:t>
            </a:r>
            <a:r>
              <a:rPr lang="zh-TW" altLang="en-US" dirty="0" smtClean="0">
                <a:ea typeface="新細明體" pitchFamily="18" charset="-120"/>
              </a:rPr>
              <a:t>是</a:t>
            </a:r>
            <a:r>
              <a:rPr lang="en-US" altLang="zh-TW" dirty="0" smtClean="0">
                <a:ea typeface="新細明體" pitchFamily="18" charset="-120"/>
              </a:rPr>
              <a:t>throttled,</a:t>
            </a:r>
            <a:r>
              <a:rPr lang="zh-TW" altLang="en-US" dirty="0" smtClean="0">
                <a:ea typeface="新細明體" pitchFamily="18" charset="-120"/>
              </a:rPr>
              <a:t>一定會卡住</a:t>
            </a:r>
            <a:r>
              <a:rPr lang="en-US" altLang="zh-TW" dirty="0" smtClean="0">
                <a:ea typeface="新細明體" pitchFamily="18" charset="-120"/>
              </a:rPr>
              <a:t>, </a:t>
            </a:r>
            <a:r>
              <a:rPr lang="zh-TW" altLang="en-US" dirty="0" smtClean="0">
                <a:ea typeface="新細明體" pitchFamily="18" charset="-120"/>
              </a:rPr>
              <a:t>所以這樣的</a:t>
            </a:r>
            <a:r>
              <a:rPr lang="en-US" altLang="zh-TW" dirty="0" smtClean="0">
                <a:ea typeface="新細明體" pitchFamily="18" charset="-120"/>
              </a:rPr>
              <a:t>payload</a:t>
            </a:r>
            <a:r>
              <a:rPr lang="zh-TW" altLang="en-US" dirty="0" smtClean="0">
                <a:ea typeface="新細明體" pitchFamily="18" charset="-120"/>
              </a:rPr>
              <a:t>將會等到兩者皆恢復</a:t>
            </a:r>
            <a:r>
              <a:rPr lang="en-US" altLang="zh-TW" dirty="0" smtClean="0">
                <a:ea typeface="新細明體" pitchFamily="18" charset="-120"/>
              </a:rPr>
              <a:t>non-throttled</a:t>
            </a:r>
            <a:r>
              <a:rPr lang="zh-TW" altLang="en-US" dirty="0" smtClean="0">
                <a:ea typeface="新細明體" pitchFamily="18" charset="-120"/>
              </a:rPr>
              <a:t>狀態才傳送</a:t>
            </a:r>
            <a:endParaRPr lang="en-US" altLang="zh-TW" dirty="0" smtClean="0">
              <a:ea typeface="新細明體" pitchFamily="18" charset="-120"/>
            </a:endParaRPr>
          </a:p>
          <a:p>
            <a:r>
              <a:rPr lang="zh-TW" altLang="en-US" dirty="0" smtClean="0">
                <a:ea typeface="新細明體" pitchFamily="18" charset="-120"/>
              </a:rPr>
              <a:t>第二點</a:t>
            </a:r>
            <a:r>
              <a:rPr lang="en-US" altLang="zh-TW" dirty="0" smtClean="0">
                <a:ea typeface="新細明體" pitchFamily="18" charset="-120"/>
              </a:rPr>
              <a:t>:</a:t>
            </a:r>
            <a:r>
              <a:rPr lang="zh-TW" altLang="en-US" dirty="0" smtClean="0">
                <a:ea typeface="新細明體" pitchFamily="18" charset="-120"/>
              </a:rPr>
              <a:t> 當</a:t>
            </a:r>
            <a:r>
              <a:rPr lang="en-US" altLang="zh-TW" dirty="0" smtClean="0">
                <a:ea typeface="新細明體" pitchFamily="18" charset="-120"/>
              </a:rPr>
              <a:t>source destination</a:t>
            </a:r>
            <a:r>
              <a:rPr lang="zh-TW" altLang="en-US" dirty="0" smtClean="0">
                <a:ea typeface="新細明體" pitchFamily="18" charset="-120"/>
              </a:rPr>
              <a:t>都可以傳時</a:t>
            </a:r>
            <a:r>
              <a:rPr lang="en-US" altLang="zh-TW" dirty="0" smtClean="0">
                <a:ea typeface="新細明體" pitchFamily="18" charset="-120"/>
              </a:rPr>
              <a:t>, </a:t>
            </a:r>
            <a:r>
              <a:rPr lang="zh-TW" altLang="en-US" dirty="0" smtClean="0">
                <a:ea typeface="新細明體" pitchFamily="18" charset="-120"/>
              </a:rPr>
              <a:t>如果</a:t>
            </a:r>
            <a:r>
              <a:rPr lang="en-US" altLang="zh-TW" dirty="0" smtClean="0">
                <a:ea typeface="新細明體" pitchFamily="18" charset="-120"/>
              </a:rPr>
              <a:t>source layer</a:t>
            </a:r>
            <a:r>
              <a:rPr lang="zh-TW" altLang="en-US" dirty="0" smtClean="0">
                <a:ea typeface="新細明體" pitchFamily="18" charset="-120"/>
              </a:rPr>
              <a:t>檢查後發現是</a:t>
            </a:r>
            <a:r>
              <a:rPr lang="en-US" altLang="zh-TW" dirty="0" smtClean="0">
                <a:ea typeface="新細明體" pitchFamily="18" charset="-120"/>
              </a:rPr>
              <a:t>guaranteed routable, </a:t>
            </a:r>
            <a:r>
              <a:rPr lang="zh-TW" altLang="en-US" dirty="0" smtClean="0">
                <a:ea typeface="新細明體" pitchFamily="18" charset="-120"/>
              </a:rPr>
              <a:t>那優先傳水平方向 </a:t>
            </a:r>
            <a:r>
              <a:rPr lang="en-US" altLang="zh-TW" dirty="0" smtClean="0">
                <a:ea typeface="新細明體" pitchFamily="18" charset="-120"/>
              </a:rPr>
              <a:t>(lateral-first)</a:t>
            </a:r>
          </a:p>
          <a:p>
            <a:r>
              <a:rPr lang="zh-TW" altLang="en-US" dirty="0" smtClean="0">
                <a:ea typeface="新細明體" pitchFamily="18" charset="-120"/>
              </a:rPr>
              <a:t>             若</a:t>
            </a:r>
            <a:r>
              <a:rPr lang="en-US" altLang="zh-TW" dirty="0" smtClean="0">
                <a:ea typeface="新細明體" pitchFamily="18" charset="-120"/>
              </a:rPr>
              <a:t>source layer</a:t>
            </a:r>
            <a:r>
              <a:rPr lang="zh-TW" altLang="en-US" dirty="0" smtClean="0">
                <a:ea typeface="新細明體" pitchFamily="18" charset="-120"/>
              </a:rPr>
              <a:t>的路徑不是</a:t>
            </a:r>
            <a:r>
              <a:rPr lang="en-US" altLang="zh-TW" dirty="0" smtClean="0">
                <a:ea typeface="新細明體" pitchFamily="18" charset="-120"/>
              </a:rPr>
              <a:t>guaranteed routable, </a:t>
            </a:r>
            <a:r>
              <a:rPr lang="zh-TW" altLang="en-US" dirty="0" smtClean="0">
                <a:ea typeface="新細明體" pitchFamily="18" charset="-120"/>
              </a:rPr>
              <a:t>那只能以</a:t>
            </a:r>
            <a:r>
              <a:rPr lang="en-US" altLang="zh-TW" dirty="0" smtClean="0">
                <a:ea typeface="新細明體" pitchFamily="18" charset="-120"/>
              </a:rPr>
              <a:t>bottom layer</a:t>
            </a:r>
            <a:r>
              <a:rPr lang="zh-TW" altLang="en-US" dirty="0" smtClean="0">
                <a:ea typeface="新細明體" pitchFamily="18" charset="-120"/>
              </a:rPr>
              <a:t>傳送</a:t>
            </a:r>
            <a:r>
              <a:rPr lang="en-US" altLang="zh-TW" dirty="0" smtClean="0">
                <a:ea typeface="新細明體" pitchFamily="18" charset="-120"/>
              </a:rPr>
              <a:t>, </a:t>
            </a:r>
            <a:r>
              <a:rPr lang="zh-TW" altLang="en-US" dirty="0" smtClean="0">
                <a:ea typeface="新細明體" pitchFamily="18" charset="-120"/>
              </a:rPr>
              <a:t>優先向下傳</a:t>
            </a:r>
            <a:r>
              <a:rPr lang="en-US" altLang="zh-TW" dirty="0" smtClean="0">
                <a:ea typeface="新細明體" pitchFamily="18" charset="-120"/>
              </a:rPr>
              <a:t>(downward-first)</a:t>
            </a:r>
          </a:p>
          <a:p>
            <a:endParaRPr lang="zh-TW" altLang="en-US" dirty="0" smtClean="0">
              <a:ea typeface="新細明體" pitchFamily="18" charset="-120"/>
            </a:endParaRPr>
          </a:p>
        </p:txBody>
      </p:sp>
      <p:sp>
        <p:nvSpPr>
          <p:cNvPr id="122884" name="投影片編號版面配置區 3"/>
          <p:cNvSpPr>
            <a:spLocks noGrp="1"/>
          </p:cNvSpPr>
          <p:nvPr>
            <p:ph type="sldNum" sz="quarter" idx="5"/>
          </p:nvPr>
        </p:nvSpPr>
        <p:spPr>
          <a:noFill/>
        </p:spPr>
        <p:txBody>
          <a:bodyPr/>
          <a:lstStyle>
            <a:lvl1pPr defTabSz="1000605" eaLnBrk="0" hangingPunct="0">
              <a:defRPr kumimoji="1">
                <a:solidFill>
                  <a:schemeClr val="tx1"/>
                </a:solidFill>
                <a:latin typeface="Arial" charset="0"/>
                <a:ea typeface="新細明體" pitchFamily="18" charset="-120"/>
              </a:defRPr>
            </a:lvl1pPr>
            <a:lvl2pPr marL="774021" indent="-297700" defTabSz="1000605" eaLnBrk="0" hangingPunct="0">
              <a:defRPr kumimoji="1">
                <a:solidFill>
                  <a:schemeClr val="tx1"/>
                </a:solidFill>
                <a:latin typeface="Arial" charset="0"/>
                <a:ea typeface="新細明體" pitchFamily="18" charset="-120"/>
              </a:defRPr>
            </a:lvl2pPr>
            <a:lvl3pPr marL="1190802" indent="-238160" defTabSz="1000605" eaLnBrk="0" hangingPunct="0">
              <a:defRPr kumimoji="1">
                <a:solidFill>
                  <a:schemeClr val="tx1"/>
                </a:solidFill>
                <a:latin typeface="Arial" charset="0"/>
                <a:ea typeface="新細明體" pitchFamily="18" charset="-120"/>
              </a:defRPr>
            </a:lvl3pPr>
            <a:lvl4pPr marL="1667123" indent="-238160" defTabSz="1000605" eaLnBrk="0" hangingPunct="0">
              <a:defRPr kumimoji="1">
                <a:solidFill>
                  <a:schemeClr val="tx1"/>
                </a:solidFill>
                <a:latin typeface="Arial" charset="0"/>
                <a:ea typeface="新細明體" pitchFamily="18" charset="-120"/>
              </a:defRPr>
            </a:lvl4pPr>
            <a:lvl5pPr marL="2143444" indent="-238160" defTabSz="1000605" eaLnBrk="0" hangingPunct="0">
              <a:defRPr kumimoji="1">
                <a:solidFill>
                  <a:schemeClr val="tx1"/>
                </a:solidFill>
                <a:latin typeface="Arial" charset="0"/>
                <a:ea typeface="新細明體" pitchFamily="18" charset="-120"/>
              </a:defRPr>
            </a:lvl5pPr>
            <a:lvl6pPr marL="2619765" indent="-238160" defTabSz="1000605" eaLnBrk="0" fontAlgn="base" hangingPunct="0">
              <a:spcBef>
                <a:spcPct val="0"/>
              </a:spcBef>
              <a:spcAft>
                <a:spcPct val="0"/>
              </a:spcAft>
              <a:defRPr kumimoji="1">
                <a:solidFill>
                  <a:schemeClr val="tx1"/>
                </a:solidFill>
                <a:latin typeface="Arial" charset="0"/>
                <a:ea typeface="新細明體" pitchFamily="18" charset="-120"/>
              </a:defRPr>
            </a:lvl6pPr>
            <a:lvl7pPr marL="3096086" indent="-238160" defTabSz="1000605" eaLnBrk="0" fontAlgn="base" hangingPunct="0">
              <a:spcBef>
                <a:spcPct val="0"/>
              </a:spcBef>
              <a:spcAft>
                <a:spcPct val="0"/>
              </a:spcAft>
              <a:defRPr kumimoji="1">
                <a:solidFill>
                  <a:schemeClr val="tx1"/>
                </a:solidFill>
                <a:latin typeface="Arial" charset="0"/>
                <a:ea typeface="新細明體" pitchFamily="18" charset="-120"/>
              </a:defRPr>
            </a:lvl7pPr>
            <a:lvl8pPr marL="3572407" indent="-238160" defTabSz="1000605" eaLnBrk="0" fontAlgn="base" hangingPunct="0">
              <a:spcBef>
                <a:spcPct val="0"/>
              </a:spcBef>
              <a:spcAft>
                <a:spcPct val="0"/>
              </a:spcAft>
              <a:defRPr kumimoji="1">
                <a:solidFill>
                  <a:schemeClr val="tx1"/>
                </a:solidFill>
                <a:latin typeface="Arial" charset="0"/>
                <a:ea typeface="新細明體" pitchFamily="18" charset="-120"/>
              </a:defRPr>
            </a:lvl8pPr>
            <a:lvl9pPr marL="4048728" indent="-238160" defTabSz="1000605"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7984814D-D329-4006-BDF4-9176188652C2}" type="slidenum">
              <a:rPr lang="en-US" altLang="zh-TW" smtClean="0">
                <a:solidFill>
                  <a:prstClr val="black"/>
                </a:solidFill>
              </a:rPr>
              <a:pPr eaLnBrk="1" hangingPunct="1"/>
              <a:t>24</a:t>
            </a:fld>
            <a:endParaRPr lang="en-US" altLang="zh-TW" smtClean="0">
              <a:solidFill>
                <a:prstClr val="black"/>
              </a:solidFill>
            </a:endParaRPr>
          </a:p>
        </p:txBody>
      </p:sp>
    </p:spTree>
    <p:extLst>
      <p:ext uri="{BB962C8B-B14F-4D97-AF65-F5344CB8AC3E}">
        <p14:creationId xmlns:p14="http://schemas.microsoft.com/office/powerpoint/2010/main" val="10088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投影片圖像版面配置區 1"/>
          <p:cNvSpPr>
            <a:spLocks noGrp="1" noRot="1" noChangeAspect="1" noTextEdit="1"/>
          </p:cNvSpPr>
          <p:nvPr>
            <p:ph type="sldImg"/>
          </p:nvPr>
        </p:nvSpPr>
        <p:spPr>
          <a:ln/>
        </p:spPr>
      </p:sp>
      <p:sp>
        <p:nvSpPr>
          <p:cNvPr id="123907" name="備忘稿版面配置區 2"/>
          <p:cNvSpPr>
            <a:spLocks noGrp="1"/>
          </p:cNvSpPr>
          <p:nvPr>
            <p:ph type="body" idx="1"/>
          </p:nvPr>
        </p:nvSpPr>
        <p:spPr>
          <a:noFill/>
        </p:spPr>
        <p:txBody>
          <a:bodyPr/>
          <a:lstStyle/>
          <a:p>
            <a:r>
              <a:rPr lang="en-US" altLang="zh-TW" dirty="0" smtClean="0">
                <a:ea typeface="新細明體" pitchFamily="18" charset="-120"/>
              </a:rPr>
              <a:t>The TLAR network interface has</a:t>
            </a:r>
            <a:r>
              <a:rPr lang="en-US" altLang="zh-TW" baseline="0" dirty="0" smtClean="0">
                <a:ea typeface="新細明體" pitchFamily="18" charset="-120"/>
              </a:rPr>
              <a:t> additional topology table and routing mode memory than traditional network interface.</a:t>
            </a:r>
            <a:endParaRPr lang="en-US" altLang="zh-TW" dirty="0" smtClean="0">
              <a:ea typeface="新細明體" pitchFamily="18" charset="-120"/>
            </a:endParaRPr>
          </a:p>
          <a:p>
            <a:endParaRPr lang="en-US" altLang="zh-TW" dirty="0" smtClean="0">
              <a:ea typeface="新細明體" pitchFamily="18" charset="-120"/>
            </a:endParaRPr>
          </a:p>
          <a:p>
            <a:r>
              <a:rPr lang="en-US" altLang="zh-TW" dirty="0" smtClean="0">
                <a:ea typeface="新細明體" pitchFamily="18" charset="-120"/>
              </a:rPr>
              <a:t>Topology</a:t>
            </a:r>
            <a:r>
              <a:rPr lang="en-US" altLang="zh-TW" baseline="0" dirty="0" smtClean="0">
                <a:ea typeface="新細明體" pitchFamily="18" charset="-120"/>
              </a:rPr>
              <a:t> Table:  This table stores 1-bit throttling information of each destination, and updates on each topology change. Application layer and transport layer share this information. TT is required for all NSI-mesh networks to solve the problem of </a:t>
            </a:r>
          </a:p>
          <a:p>
            <a:pPr marL="309524" indent="-309524" defTabSz="990478">
              <a:buFontTx/>
              <a:buAutoNum type="romanLcParenBoth"/>
              <a:defRPr/>
            </a:pPr>
            <a:r>
              <a:rPr lang="en-US" altLang="zh-TW" baseline="0" dirty="0" smtClean="0">
                <a:ea typeface="新細明體" pitchFamily="18" charset="-120"/>
              </a:rPr>
              <a:t>Source router is not serving and (ii) Destination router is not serving. Direct implementation of </a:t>
            </a:r>
            <a:r>
              <a:rPr lang="en-US" altLang="zh-TW" baseline="0" dirty="0" err="1" smtClean="0">
                <a:ea typeface="新細明體" pitchFamily="18" charset="-120"/>
              </a:rPr>
              <a:t>TTrequires</a:t>
            </a:r>
            <a:r>
              <a:rPr lang="en-US" altLang="zh-TW" baseline="0" dirty="0" smtClean="0">
                <a:ea typeface="新細明體" pitchFamily="18" charset="-120"/>
              </a:rPr>
              <a:t> XYZ bits for an X-by-Y-by-Z 3D</a:t>
            </a:r>
            <a:r>
              <a:rPr lang="zh-TW" altLang="en-US" baseline="0" dirty="0" smtClean="0">
                <a:ea typeface="新細明體" pitchFamily="18" charset="-120"/>
              </a:rPr>
              <a:t> </a:t>
            </a:r>
            <a:r>
              <a:rPr lang="en-US" altLang="zh-TW" baseline="0" dirty="0" err="1" smtClean="0">
                <a:ea typeface="新細明體" pitchFamily="18" charset="-120"/>
              </a:rPr>
              <a:t>NoC</a:t>
            </a:r>
            <a:r>
              <a:rPr lang="en-US" altLang="zh-TW" baseline="0" dirty="0" smtClean="0">
                <a:ea typeface="新細明體" pitchFamily="18" charset="-120"/>
              </a:rPr>
              <a:t>.</a:t>
            </a:r>
          </a:p>
          <a:p>
            <a:pPr marL="309524" indent="-309524">
              <a:buAutoNum type="romanLcParenBoth"/>
            </a:pPr>
            <a:endParaRPr lang="en-US" altLang="zh-TW" baseline="0" dirty="0" smtClean="0">
              <a:ea typeface="新細明體" pitchFamily="18" charset="-120"/>
            </a:endParaRPr>
          </a:p>
          <a:p>
            <a:pPr marL="309524" indent="-309524">
              <a:buAutoNum type="romanLcParenBoth"/>
            </a:pPr>
            <a:endParaRPr lang="en-US" altLang="zh-TW" baseline="0" dirty="0" smtClean="0">
              <a:ea typeface="新細明體" pitchFamily="18" charset="-120"/>
            </a:endParaRPr>
          </a:p>
          <a:p>
            <a:r>
              <a:rPr lang="en-US" altLang="zh-TW" baseline="0" dirty="0" smtClean="0">
                <a:ea typeface="新細明體" pitchFamily="18" charset="-120"/>
              </a:rPr>
              <a:t>Routing Mode Memory (RMM):  RMM is required to reduce the timing overhead  of checking routing mode for each packet. The mode for each destination is checked once as topology changing and stored in RMM.</a:t>
            </a:r>
          </a:p>
          <a:p>
            <a:r>
              <a:rPr lang="en-US" altLang="zh-TW" baseline="0" dirty="0" smtClean="0">
                <a:ea typeface="新細明體" pitchFamily="18" charset="-120"/>
              </a:rPr>
              <a:t>Before injecting a packet to network layer, the correspond routing mode is queried  from RMM. Direct implementation of RMM requires XYZ bits for an X-by-Y-by-Z 3D</a:t>
            </a:r>
            <a:r>
              <a:rPr lang="zh-TW" altLang="en-US" baseline="0" dirty="0" smtClean="0">
                <a:ea typeface="新細明體" pitchFamily="18" charset="-120"/>
              </a:rPr>
              <a:t> </a:t>
            </a:r>
            <a:r>
              <a:rPr lang="en-US" altLang="zh-TW" baseline="0" dirty="0" err="1" smtClean="0">
                <a:ea typeface="新細明體" pitchFamily="18" charset="-120"/>
              </a:rPr>
              <a:t>NoC</a:t>
            </a:r>
            <a:r>
              <a:rPr lang="en-US" altLang="zh-TW" baseline="0" dirty="0" smtClean="0">
                <a:ea typeface="新細明體" pitchFamily="18" charset="-120"/>
              </a:rPr>
              <a:t>.</a:t>
            </a:r>
          </a:p>
          <a:p>
            <a:endParaRPr lang="en-US" altLang="zh-TW" baseline="0" dirty="0" smtClean="0">
              <a:ea typeface="新細明體" pitchFamily="18" charset="-120"/>
            </a:endParaRPr>
          </a:p>
          <a:p>
            <a:r>
              <a:rPr lang="en-US" altLang="zh-TW" baseline="0" dirty="0" smtClean="0">
                <a:ea typeface="新細明體" pitchFamily="18" charset="-120"/>
              </a:rPr>
              <a:t>We have proposed memory reduction techniques to reduce area overhead. TT: XYlog2(Z)   RMM:XY   (</a:t>
            </a:r>
            <a:r>
              <a:rPr lang="zh-TW" altLang="en-US" baseline="0" dirty="0" smtClean="0">
                <a:ea typeface="新細明體" pitchFamily="18" charset="-120"/>
              </a:rPr>
              <a:t>銀子駒碩論</a:t>
            </a:r>
            <a:r>
              <a:rPr lang="en-US" altLang="zh-TW" baseline="0" dirty="0" smtClean="0">
                <a:ea typeface="新細明體" pitchFamily="18" charset="-120"/>
              </a:rPr>
              <a:t>page47~page49)</a:t>
            </a:r>
          </a:p>
        </p:txBody>
      </p:sp>
      <p:sp>
        <p:nvSpPr>
          <p:cNvPr id="123908" name="投影片編號版面配置區 3"/>
          <p:cNvSpPr>
            <a:spLocks noGrp="1"/>
          </p:cNvSpPr>
          <p:nvPr>
            <p:ph type="sldNum" sz="quarter" idx="5"/>
          </p:nvPr>
        </p:nvSpPr>
        <p:spPr>
          <a:noFill/>
        </p:spPr>
        <p:txBody>
          <a:bodyPr/>
          <a:lstStyle>
            <a:lvl1pPr defTabSz="1000605" eaLnBrk="0" hangingPunct="0">
              <a:defRPr kumimoji="1">
                <a:solidFill>
                  <a:schemeClr val="tx1"/>
                </a:solidFill>
                <a:latin typeface="Arial" charset="0"/>
                <a:ea typeface="新細明體" pitchFamily="18" charset="-120"/>
              </a:defRPr>
            </a:lvl1pPr>
            <a:lvl2pPr marL="774021" indent="-297700" defTabSz="1000605" eaLnBrk="0" hangingPunct="0">
              <a:defRPr kumimoji="1">
                <a:solidFill>
                  <a:schemeClr val="tx1"/>
                </a:solidFill>
                <a:latin typeface="Arial" charset="0"/>
                <a:ea typeface="新細明體" pitchFamily="18" charset="-120"/>
              </a:defRPr>
            </a:lvl2pPr>
            <a:lvl3pPr marL="1190802" indent="-238160" defTabSz="1000605" eaLnBrk="0" hangingPunct="0">
              <a:defRPr kumimoji="1">
                <a:solidFill>
                  <a:schemeClr val="tx1"/>
                </a:solidFill>
                <a:latin typeface="Arial" charset="0"/>
                <a:ea typeface="新細明體" pitchFamily="18" charset="-120"/>
              </a:defRPr>
            </a:lvl3pPr>
            <a:lvl4pPr marL="1667123" indent="-238160" defTabSz="1000605" eaLnBrk="0" hangingPunct="0">
              <a:defRPr kumimoji="1">
                <a:solidFill>
                  <a:schemeClr val="tx1"/>
                </a:solidFill>
                <a:latin typeface="Arial" charset="0"/>
                <a:ea typeface="新細明體" pitchFamily="18" charset="-120"/>
              </a:defRPr>
            </a:lvl4pPr>
            <a:lvl5pPr marL="2143444" indent="-238160" defTabSz="1000605" eaLnBrk="0" hangingPunct="0">
              <a:defRPr kumimoji="1">
                <a:solidFill>
                  <a:schemeClr val="tx1"/>
                </a:solidFill>
                <a:latin typeface="Arial" charset="0"/>
                <a:ea typeface="新細明體" pitchFamily="18" charset="-120"/>
              </a:defRPr>
            </a:lvl5pPr>
            <a:lvl6pPr marL="2619765" indent="-238160" defTabSz="1000605" eaLnBrk="0" fontAlgn="base" hangingPunct="0">
              <a:spcBef>
                <a:spcPct val="0"/>
              </a:spcBef>
              <a:spcAft>
                <a:spcPct val="0"/>
              </a:spcAft>
              <a:defRPr kumimoji="1">
                <a:solidFill>
                  <a:schemeClr val="tx1"/>
                </a:solidFill>
                <a:latin typeface="Arial" charset="0"/>
                <a:ea typeface="新細明體" pitchFamily="18" charset="-120"/>
              </a:defRPr>
            </a:lvl6pPr>
            <a:lvl7pPr marL="3096086" indent="-238160" defTabSz="1000605" eaLnBrk="0" fontAlgn="base" hangingPunct="0">
              <a:spcBef>
                <a:spcPct val="0"/>
              </a:spcBef>
              <a:spcAft>
                <a:spcPct val="0"/>
              </a:spcAft>
              <a:defRPr kumimoji="1">
                <a:solidFill>
                  <a:schemeClr val="tx1"/>
                </a:solidFill>
                <a:latin typeface="Arial" charset="0"/>
                <a:ea typeface="新細明體" pitchFamily="18" charset="-120"/>
              </a:defRPr>
            </a:lvl7pPr>
            <a:lvl8pPr marL="3572407" indent="-238160" defTabSz="1000605" eaLnBrk="0" fontAlgn="base" hangingPunct="0">
              <a:spcBef>
                <a:spcPct val="0"/>
              </a:spcBef>
              <a:spcAft>
                <a:spcPct val="0"/>
              </a:spcAft>
              <a:defRPr kumimoji="1">
                <a:solidFill>
                  <a:schemeClr val="tx1"/>
                </a:solidFill>
                <a:latin typeface="Arial" charset="0"/>
                <a:ea typeface="新細明體" pitchFamily="18" charset="-120"/>
              </a:defRPr>
            </a:lvl8pPr>
            <a:lvl9pPr marL="4048728" indent="-238160" defTabSz="1000605"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6C085EA3-2C73-4C43-8C87-5E856141D8C8}" type="slidenum">
              <a:rPr lang="en-US" altLang="zh-TW" smtClean="0">
                <a:solidFill>
                  <a:prstClr val="black"/>
                </a:solidFill>
              </a:rPr>
              <a:pPr eaLnBrk="1" hangingPunct="1"/>
              <a:t>25</a:t>
            </a:fld>
            <a:endParaRPr lang="en-US" altLang="zh-TW" smtClean="0">
              <a:solidFill>
                <a:prstClr val="black"/>
              </a:solidFill>
            </a:endParaRPr>
          </a:p>
        </p:txBody>
      </p:sp>
    </p:spTree>
    <p:extLst>
      <p:ext uri="{BB962C8B-B14F-4D97-AF65-F5344CB8AC3E}">
        <p14:creationId xmlns:p14="http://schemas.microsoft.com/office/powerpoint/2010/main" val="259798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投影片圖像版面配置區 1"/>
          <p:cNvSpPr>
            <a:spLocks noGrp="1" noRot="1" noChangeAspect="1" noTextEdit="1"/>
          </p:cNvSpPr>
          <p:nvPr>
            <p:ph type="sldImg"/>
          </p:nvPr>
        </p:nvSpPr>
        <p:spPr>
          <a:ln/>
        </p:spPr>
      </p:sp>
      <p:sp>
        <p:nvSpPr>
          <p:cNvPr id="124931" name="備忘稿版面配置區 2"/>
          <p:cNvSpPr>
            <a:spLocks noGrp="1"/>
          </p:cNvSpPr>
          <p:nvPr>
            <p:ph type="body" idx="1"/>
          </p:nvPr>
        </p:nvSpPr>
        <p:spPr>
          <a:noFill/>
        </p:spPr>
        <p:txBody>
          <a:bodyPr/>
          <a:lstStyle/>
          <a:p>
            <a:pPr eaLnBrk="1" hangingPunct="1">
              <a:spcBef>
                <a:spcPct val="0"/>
              </a:spcBef>
            </a:pPr>
            <a:r>
              <a:rPr lang="en-US" altLang="zh-TW" smtClean="0">
                <a:ea typeface="新細明體" pitchFamily="18" charset="-120"/>
              </a:rPr>
              <a:t>Traditional</a:t>
            </a:r>
            <a:r>
              <a:rPr lang="zh-TW" altLang="en-US" smtClean="0">
                <a:ea typeface="新細明體" pitchFamily="18" charset="-120"/>
              </a:rPr>
              <a:t> </a:t>
            </a:r>
            <a:r>
              <a:rPr lang="en-US" altLang="zh-TW" smtClean="0">
                <a:ea typeface="新細明體" pitchFamily="18" charset="-120"/>
              </a:rPr>
              <a:t>architecture</a:t>
            </a:r>
            <a:r>
              <a:rPr lang="zh-TW" altLang="en-US" smtClean="0">
                <a:ea typeface="新細明體" pitchFamily="18" charset="-120"/>
              </a:rPr>
              <a:t> </a:t>
            </a:r>
            <a:r>
              <a:rPr lang="en-US" altLang="zh-TW" smtClean="0">
                <a:ea typeface="新細明體" pitchFamily="18" charset="-120"/>
              </a:rPr>
              <a:t>is</a:t>
            </a:r>
            <a:r>
              <a:rPr lang="zh-TW" altLang="en-US" smtClean="0">
                <a:ea typeface="新細明體" pitchFamily="18" charset="-120"/>
              </a:rPr>
              <a:t> </a:t>
            </a:r>
            <a:r>
              <a:rPr lang="en-US" altLang="zh-TW" smtClean="0">
                <a:ea typeface="新細明體" pitchFamily="18" charset="-120"/>
              </a:rPr>
              <a:t>smallest.</a:t>
            </a:r>
            <a:r>
              <a:rPr lang="zh-TW" altLang="en-US" smtClean="0">
                <a:ea typeface="新細明體" pitchFamily="18" charset="-120"/>
              </a:rPr>
              <a:t> </a:t>
            </a:r>
            <a:r>
              <a:rPr lang="en-US" altLang="zh-TW" smtClean="0">
                <a:ea typeface="新細明體" pitchFamily="18" charset="-120"/>
              </a:rPr>
              <a:t>However,</a:t>
            </a:r>
            <a:r>
              <a:rPr lang="zh-TW" altLang="en-US" smtClean="0">
                <a:ea typeface="新細明體" pitchFamily="18" charset="-120"/>
              </a:rPr>
              <a:t> </a:t>
            </a:r>
            <a:r>
              <a:rPr lang="en-US" altLang="zh-TW" smtClean="0">
                <a:ea typeface="新細明體" pitchFamily="18" charset="-120"/>
              </a:rPr>
              <a:t>it</a:t>
            </a:r>
            <a:r>
              <a:rPr lang="zh-TW" altLang="en-US" smtClean="0">
                <a:ea typeface="新細明體" pitchFamily="18" charset="-120"/>
              </a:rPr>
              <a:t> </a:t>
            </a:r>
            <a:r>
              <a:rPr lang="en-US" altLang="zh-TW" smtClean="0">
                <a:ea typeface="新細明體" pitchFamily="18" charset="-120"/>
              </a:rPr>
              <a:t>cannot</a:t>
            </a:r>
            <a:r>
              <a:rPr lang="zh-TW" altLang="en-US" smtClean="0">
                <a:ea typeface="新細明體" pitchFamily="18" charset="-120"/>
              </a:rPr>
              <a:t> </a:t>
            </a:r>
            <a:r>
              <a:rPr lang="en-US" altLang="zh-TW" smtClean="0">
                <a:ea typeface="新細明體" pitchFamily="18" charset="-120"/>
              </a:rPr>
              <a:t>work</a:t>
            </a:r>
            <a:r>
              <a:rPr lang="zh-TW" altLang="en-US" smtClean="0">
                <a:ea typeface="新細明體" pitchFamily="18" charset="-120"/>
              </a:rPr>
              <a:t> </a:t>
            </a:r>
            <a:r>
              <a:rPr lang="en-US" altLang="zh-TW" smtClean="0">
                <a:ea typeface="新細明體" pitchFamily="18" charset="-120"/>
              </a:rPr>
              <a:t>in</a:t>
            </a:r>
            <a:r>
              <a:rPr lang="zh-TW" altLang="en-US" smtClean="0">
                <a:ea typeface="新細明體" pitchFamily="18" charset="-120"/>
              </a:rPr>
              <a:t> </a:t>
            </a:r>
            <a:r>
              <a:rPr lang="en-US" altLang="zh-TW" smtClean="0">
                <a:ea typeface="新細明體" pitchFamily="18" charset="-120"/>
              </a:rPr>
              <a:t>NSI-mesh.</a:t>
            </a:r>
            <a:r>
              <a:rPr lang="zh-TW" altLang="en-US" smtClean="0">
                <a:ea typeface="新細明體" pitchFamily="18" charset="-120"/>
              </a:rPr>
              <a:t> </a:t>
            </a:r>
            <a:r>
              <a:rPr lang="en-US" altLang="zh-TW" smtClean="0">
                <a:ea typeface="新細明體" pitchFamily="18" charset="-120"/>
              </a:rPr>
              <a:t>Severe</a:t>
            </a:r>
            <a:r>
              <a:rPr lang="zh-TW" altLang="en-US" smtClean="0">
                <a:ea typeface="新細明體" pitchFamily="18" charset="-120"/>
              </a:rPr>
              <a:t> </a:t>
            </a:r>
            <a:r>
              <a:rPr lang="en-US" altLang="zh-TW" smtClean="0">
                <a:ea typeface="新細明體" pitchFamily="18" charset="-120"/>
              </a:rPr>
              <a:t>fail</a:t>
            </a:r>
            <a:r>
              <a:rPr lang="zh-TW" altLang="en-US" smtClean="0">
                <a:ea typeface="新細明體" pitchFamily="18" charset="-120"/>
              </a:rPr>
              <a:t> </a:t>
            </a:r>
            <a:r>
              <a:rPr lang="en-US" altLang="zh-TW" smtClean="0">
                <a:ea typeface="新細明體" pitchFamily="18" charset="-120"/>
              </a:rPr>
              <a:t>delivery</a:t>
            </a:r>
            <a:r>
              <a:rPr lang="zh-TW" altLang="en-US" smtClean="0">
                <a:ea typeface="新細明體" pitchFamily="18" charset="-120"/>
              </a:rPr>
              <a:t> </a:t>
            </a:r>
            <a:r>
              <a:rPr lang="en-US" altLang="zh-TW" smtClean="0">
                <a:ea typeface="新細明體" pitchFamily="18" charset="-120"/>
              </a:rPr>
              <a:t>occurs.</a:t>
            </a:r>
          </a:p>
          <a:p>
            <a:pPr eaLnBrk="1" hangingPunct="1">
              <a:spcBef>
                <a:spcPct val="0"/>
              </a:spcBef>
            </a:pPr>
            <a:r>
              <a:rPr lang="en-US" altLang="zh-TW" smtClean="0">
                <a:ea typeface="新細明體" pitchFamily="18" charset="-120"/>
              </a:rPr>
              <a:t>The</a:t>
            </a:r>
            <a:r>
              <a:rPr lang="zh-TW" altLang="en-US" smtClean="0">
                <a:ea typeface="新細明體" pitchFamily="18" charset="-120"/>
              </a:rPr>
              <a:t> </a:t>
            </a:r>
            <a:r>
              <a:rPr lang="en-US" altLang="zh-TW" smtClean="0">
                <a:ea typeface="新細明體" pitchFamily="18" charset="-120"/>
              </a:rPr>
              <a:t>overhead</a:t>
            </a:r>
            <a:r>
              <a:rPr lang="zh-TW" altLang="en-US" smtClean="0">
                <a:ea typeface="新細明體" pitchFamily="18" charset="-120"/>
              </a:rPr>
              <a:t> </a:t>
            </a:r>
            <a:r>
              <a:rPr lang="en-US" altLang="zh-TW" smtClean="0">
                <a:ea typeface="新細明體" pitchFamily="18" charset="-120"/>
              </a:rPr>
              <a:t>of</a:t>
            </a:r>
            <a:r>
              <a:rPr lang="zh-TW" altLang="en-US" smtClean="0">
                <a:ea typeface="新細明體" pitchFamily="18" charset="-120"/>
              </a:rPr>
              <a:t> </a:t>
            </a:r>
            <a:r>
              <a:rPr lang="en-US" altLang="zh-TW" smtClean="0">
                <a:ea typeface="新細明體" pitchFamily="18" charset="-120"/>
              </a:rPr>
              <a:t>direct</a:t>
            </a:r>
            <a:r>
              <a:rPr lang="zh-TW" altLang="en-US" smtClean="0">
                <a:ea typeface="新細明體" pitchFamily="18" charset="-120"/>
              </a:rPr>
              <a:t> </a:t>
            </a:r>
            <a:r>
              <a:rPr lang="en-US" altLang="zh-TW" smtClean="0">
                <a:ea typeface="新細明體" pitchFamily="18" charset="-120"/>
              </a:rPr>
              <a:t>implementation</a:t>
            </a:r>
            <a:r>
              <a:rPr lang="zh-TW" altLang="en-US" smtClean="0">
                <a:ea typeface="新細明體" pitchFamily="18" charset="-120"/>
              </a:rPr>
              <a:t> </a:t>
            </a:r>
            <a:r>
              <a:rPr lang="en-US" altLang="zh-TW" smtClean="0">
                <a:ea typeface="新細明體" pitchFamily="18" charset="-120"/>
              </a:rPr>
              <a:t>is</a:t>
            </a:r>
            <a:r>
              <a:rPr lang="zh-TW" altLang="en-US" smtClean="0">
                <a:ea typeface="新細明體" pitchFamily="18" charset="-120"/>
              </a:rPr>
              <a:t> </a:t>
            </a:r>
            <a:r>
              <a:rPr lang="en-US" altLang="zh-TW" smtClean="0">
                <a:ea typeface="新細明體" pitchFamily="18" charset="-120"/>
              </a:rPr>
              <a:t>26%.</a:t>
            </a:r>
            <a:r>
              <a:rPr lang="zh-TW" altLang="en-US" smtClean="0">
                <a:ea typeface="新細明體" pitchFamily="18" charset="-120"/>
              </a:rPr>
              <a:t> </a:t>
            </a:r>
            <a:r>
              <a:rPr lang="en-US" altLang="zh-TW" smtClean="0">
                <a:ea typeface="新細明體" pitchFamily="18" charset="-120"/>
              </a:rPr>
              <a:t>With</a:t>
            </a:r>
            <a:r>
              <a:rPr lang="zh-TW" altLang="en-US" smtClean="0">
                <a:ea typeface="新細明體" pitchFamily="18" charset="-120"/>
              </a:rPr>
              <a:t> </a:t>
            </a:r>
            <a:r>
              <a:rPr lang="en-US" altLang="zh-TW" smtClean="0">
                <a:ea typeface="新細明體" pitchFamily="18" charset="-120"/>
              </a:rPr>
              <a:t>the</a:t>
            </a:r>
            <a:r>
              <a:rPr lang="zh-TW" altLang="en-US" smtClean="0">
                <a:ea typeface="新細明體" pitchFamily="18" charset="-120"/>
              </a:rPr>
              <a:t> </a:t>
            </a:r>
            <a:r>
              <a:rPr lang="en-US" altLang="zh-TW" smtClean="0">
                <a:ea typeface="新細明體" pitchFamily="18" charset="-120"/>
              </a:rPr>
              <a:t>proposed</a:t>
            </a:r>
            <a:r>
              <a:rPr lang="zh-TW" altLang="en-US" smtClean="0">
                <a:ea typeface="新細明體" pitchFamily="18" charset="-120"/>
              </a:rPr>
              <a:t> </a:t>
            </a:r>
            <a:r>
              <a:rPr lang="en-US" altLang="zh-TW" smtClean="0">
                <a:ea typeface="新細明體" pitchFamily="18" charset="-120"/>
              </a:rPr>
              <a:t>table</a:t>
            </a:r>
            <a:r>
              <a:rPr lang="zh-TW" altLang="en-US" smtClean="0">
                <a:ea typeface="新細明體" pitchFamily="18" charset="-120"/>
              </a:rPr>
              <a:t> </a:t>
            </a:r>
            <a:r>
              <a:rPr lang="en-US" altLang="zh-TW" smtClean="0">
                <a:ea typeface="新細明體" pitchFamily="18" charset="-120"/>
              </a:rPr>
              <a:t>reduction</a:t>
            </a:r>
            <a:r>
              <a:rPr lang="zh-TW" altLang="en-US" smtClean="0">
                <a:ea typeface="新細明體" pitchFamily="18" charset="-120"/>
              </a:rPr>
              <a:t> </a:t>
            </a:r>
            <a:r>
              <a:rPr lang="en-US" altLang="zh-TW" smtClean="0">
                <a:ea typeface="新細明體" pitchFamily="18" charset="-120"/>
              </a:rPr>
              <a:t>technique</a:t>
            </a:r>
            <a:r>
              <a:rPr lang="zh-TW" altLang="en-US" smtClean="0">
                <a:ea typeface="新細明體" pitchFamily="18" charset="-120"/>
              </a:rPr>
              <a:t> </a:t>
            </a:r>
            <a:r>
              <a:rPr lang="en-US" altLang="zh-TW" smtClean="0">
                <a:ea typeface="新細明體" pitchFamily="18" charset="-120"/>
              </a:rPr>
              <a:t>and</a:t>
            </a:r>
            <a:r>
              <a:rPr lang="zh-TW" altLang="en-US" smtClean="0">
                <a:ea typeface="新細明體" pitchFamily="18" charset="-120"/>
              </a:rPr>
              <a:t> </a:t>
            </a:r>
            <a:r>
              <a:rPr lang="en-US" altLang="zh-TW" smtClean="0">
                <a:ea typeface="新細明體" pitchFamily="18" charset="-120"/>
              </a:rPr>
              <a:t>the</a:t>
            </a:r>
            <a:r>
              <a:rPr lang="zh-TW" altLang="en-US" smtClean="0">
                <a:ea typeface="新細明體" pitchFamily="18" charset="-120"/>
              </a:rPr>
              <a:t> </a:t>
            </a:r>
            <a:r>
              <a:rPr lang="en-US" altLang="zh-TW" smtClean="0">
                <a:ea typeface="新細明體" pitchFamily="18" charset="-120"/>
              </a:rPr>
              <a:t>proposed</a:t>
            </a:r>
            <a:r>
              <a:rPr lang="zh-TW" altLang="en-US" smtClean="0">
                <a:ea typeface="新細明體" pitchFamily="18" charset="-120"/>
              </a:rPr>
              <a:t> </a:t>
            </a:r>
            <a:r>
              <a:rPr lang="en-US" altLang="zh-TW" smtClean="0">
                <a:ea typeface="新細明體" pitchFamily="18" charset="-120"/>
              </a:rPr>
              <a:t>memory</a:t>
            </a:r>
            <a:r>
              <a:rPr lang="zh-TW" altLang="en-US" smtClean="0">
                <a:ea typeface="新細明體" pitchFamily="18" charset="-120"/>
              </a:rPr>
              <a:t> </a:t>
            </a:r>
            <a:r>
              <a:rPr lang="en-US" altLang="zh-TW" smtClean="0">
                <a:ea typeface="新細明體" pitchFamily="18" charset="-120"/>
              </a:rPr>
              <a:t>reduction</a:t>
            </a:r>
            <a:r>
              <a:rPr lang="zh-TW" altLang="en-US" smtClean="0">
                <a:ea typeface="新細明體" pitchFamily="18" charset="-120"/>
              </a:rPr>
              <a:t> </a:t>
            </a:r>
            <a:r>
              <a:rPr lang="en-US" altLang="zh-TW" smtClean="0">
                <a:ea typeface="新細明體" pitchFamily="18" charset="-120"/>
              </a:rPr>
              <a:t>technique,</a:t>
            </a:r>
            <a:r>
              <a:rPr lang="zh-TW" altLang="en-US" smtClean="0">
                <a:ea typeface="新細明體" pitchFamily="18" charset="-120"/>
              </a:rPr>
              <a:t> </a:t>
            </a:r>
            <a:r>
              <a:rPr lang="en-US" altLang="zh-TW" smtClean="0">
                <a:ea typeface="新細明體" pitchFamily="18" charset="-120"/>
              </a:rPr>
              <a:t>the</a:t>
            </a:r>
            <a:r>
              <a:rPr lang="zh-TW" altLang="en-US" smtClean="0">
                <a:ea typeface="新細明體" pitchFamily="18" charset="-120"/>
              </a:rPr>
              <a:t> </a:t>
            </a:r>
            <a:r>
              <a:rPr lang="en-US" altLang="zh-TW" smtClean="0">
                <a:ea typeface="新細明體" pitchFamily="18" charset="-120"/>
              </a:rPr>
              <a:t>overhead</a:t>
            </a:r>
            <a:r>
              <a:rPr lang="zh-TW" altLang="en-US" smtClean="0">
                <a:ea typeface="新細明體" pitchFamily="18" charset="-120"/>
              </a:rPr>
              <a:t> </a:t>
            </a:r>
            <a:r>
              <a:rPr lang="en-US" altLang="zh-TW" smtClean="0">
                <a:ea typeface="新細明體" pitchFamily="18" charset="-120"/>
              </a:rPr>
              <a:t>is</a:t>
            </a:r>
            <a:r>
              <a:rPr lang="zh-TW" altLang="en-US" smtClean="0">
                <a:ea typeface="新細明體" pitchFamily="18" charset="-120"/>
              </a:rPr>
              <a:t> </a:t>
            </a:r>
            <a:r>
              <a:rPr lang="en-US" altLang="zh-TW" smtClean="0">
                <a:ea typeface="新細明體" pitchFamily="18" charset="-120"/>
              </a:rPr>
              <a:t>reduced</a:t>
            </a:r>
            <a:r>
              <a:rPr lang="zh-TW" altLang="en-US" smtClean="0">
                <a:ea typeface="新細明體" pitchFamily="18" charset="-120"/>
              </a:rPr>
              <a:t> </a:t>
            </a:r>
            <a:r>
              <a:rPr lang="en-US" altLang="zh-TW" smtClean="0">
                <a:ea typeface="新細明體" pitchFamily="18" charset="-120"/>
              </a:rPr>
              <a:t>to</a:t>
            </a:r>
            <a:r>
              <a:rPr lang="zh-TW" altLang="en-US" smtClean="0">
                <a:ea typeface="新細明體" pitchFamily="18" charset="-120"/>
              </a:rPr>
              <a:t> </a:t>
            </a:r>
            <a:r>
              <a:rPr lang="en-US" altLang="zh-TW" smtClean="0">
                <a:ea typeface="新細明體" pitchFamily="18" charset="-120"/>
              </a:rPr>
              <a:t>11%.</a:t>
            </a:r>
            <a:endParaRPr lang="zh-TW" altLang="en-US" smtClean="0">
              <a:ea typeface="新細明體" pitchFamily="18" charset="-120"/>
            </a:endParaRPr>
          </a:p>
        </p:txBody>
      </p:sp>
      <p:sp>
        <p:nvSpPr>
          <p:cNvPr id="124932" name="投影片編號版面配置區 3"/>
          <p:cNvSpPr>
            <a:spLocks noGrp="1"/>
          </p:cNvSpPr>
          <p:nvPr>
            <p:ph type="sldNum" sz="quarter" idx="5"/>
          </p:nvPr>
        </p:nvSpPr>
        <p:spPr>
          <a:noFill/>
        </p:spPr>
        <p:txBody>
          <a:bodyPr/>
          <a:lstStyle>
            <a:lvl1pPr defTabSz="1000605" eaLnBrk="0" hangingPunct="0">
              <a:defRPr kumimoji="1">
                <a:solidFill>
                  <a:schemeClr val="tx1"/>
                </a:solidFill>
                <a:latin typeface="Arial" charset="0"/>
                <a:ea typeface="新細明體" pitchFamily="18" charset="-120"/>
              </a:defRPr>
            </a:lvl1pPr>
            <a:lvl2pPr marL="774021" indent="-297700" defTabSz="1000605" eaLnBrk="0" hangingPunct="0">
              <a:defRPr kumimoji="1">
                <a:solidFill>
                  <a:schemeClr val="tx1"/>
                </a:solidFill>
                <a:latin typeface="Arial" charset="0"/>
                <a:ea typeface="新細明體" pitchFamily="18" charset="-120"/>
              </a:defRPr>
            </a:lvl2pPr>
            <a:lvl3pPr marL="1190802" indent="-238160" defTabSz="1000605" eaLnBrk="0" hangingPunct="0">
              <a:defRPr kumimoji="1">
                <a:solidFill>
                  <a:schemeClr val="tx1"/>
                </a:solidFill>
                <a:latin typeface="Arial" charset="0"/>
                <a:ea typeface="新細明體" pitchFamily="18" charset="-120"/>
              </a:defRPr>
            </a:lvl3pPr>
            <a:lvl4pPr marL="1667123" indent="-238160" defTabSz="1000605" eaLnBrk="0" hangingPunct="0">
              <a:defRPr kumimoji="1">
                <a:solidFill>
                  <a:schemeClr val="tx1"/>
                </a:solidFill>
                <a:latin typeface="Arial" charset="0"/>
                <a:ea typeface="新細明體" pitchFamily="18" charset="-120"/>
              </a:defRPr>
            </a:lvl4pPr>
            <a:lvl5pPr marL="2143444" indent="-238160" defTabSz="1000605" eaLnBrk="0" hangingPunct="0">
              <a:defRPr kumimoji="1">
                <a:solidFill>
                  <a:schemeClr val="tx1"/>
                </a:solidFill>
                <a:latin typeface="Arial" charset="0"/>
                <a:ea typeface="新細明體" pitchFamily="18" charset="-120"/>
              </a:defRPr>
            </a:lvl5pPr>
            <a:lvl6pPr marL="2619765" indent="-238160" defTabSz="1000605" eaLnBrk="0" fontAlgn="base" hangingPunct="0">
              <a:spcBef>
                <a:spcPct val="0"/>
              </a:spcBef>
              <a:spcAft>
                <a:spcPct val="0"/>
              </a:spcAft>
              <a:defRPr kumimoji="1">
                <a:solidFill>
                  <a:schemeClr val="tx1"/>
                </a:solidFill>
                <a:latin typeface="Arial" charset="0"/>
                <a:ea typeface="新細明體" pitchFamily="18" charset="-120"/>
              </a:defRPr>
            </a:lvl6pPr>
            <a:lvl7pPr marL="3096086" indent="-238160" defTabSz="1000605" eaLnBrk="0" fontAlgn="base" hangingPunct="0">
              <a:spcBef>
                <a:spcPct val="0"/>
              </a:spcBef>
              <a:spcAft>
                <a:spcPct val="0"/>
              </a:spcAft>
              <a:defRPr kumimoji="1">
                <a:solidFill>
                  <a:schemeClr val="tx1"/>
                </a:solidFill>
                <a:latin typeface="Arial" charset="0"/>
                <a:ea typeface="新細明體" pitchFamily="18" charset="-120"/>
              </a:defRPr>
            </a:lvl7pPr>
            <a:lvl8pPr marL="3572407" indent="-238160" defTabSz="1000605" eaLnBrk="0" fontAlgn="base" hangingPunct="0">
              <a:spcBef>
                <a:spcPct val="0"/>
              </a:spcBef>
              <a:spcAft>
                <a:spcPct val="0"/>
              </a:spcAft>
              <a:defRPr kumimoji="1">
                <a:solidFill>
                  <a:schemeClr val="tx1"/>
                </a:solidFill>
                <a:latin typeface="Arial" charset="0"/>
                <a:ea typeface="新細明體" pitchFamily="18" charset="-120"/>
              </a:defRPr>
            </a:lvl8pPr>
            <a:lvl9pPr marL="4048728" indent="-238160" defTabSz="1000605"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0F7B74B1-D9CC-4BC9-BB6C-FB073ECAAEC3}" type="slidenum">
              <a:rPr kumimoji="0" lang="zh-TW" altLang="en-US" smtClean="0">
                <a:solidFill>
                  <a:srgbClr val="000000"/>
                </a:solidFill>
                <a:latin typeface="Calibri" pitchFamily="34" charset="0"/>
              </a:rPr>
              <a:pPr eaLnBrk="1" hangingPunct="1"/>
              <a:t>26</a:t>
            </a:fld>
            <a:endParaRPr kumimoji="0" lang="en-US" altLang="zh-TW" smtClean="0">
              <a:solidFill>
                <a:srgbClr val="000000"/>
              </a:solidFill>
              <a:latin typeface="Calibri" pitchFamily="34" charset="0"/>
            </a:endParaRPr>
          </a:p>
        </p:txBody>
      </p:sp>
    </p:spTree>
    <p:extLst>
      <p:ext uri="{BB962C8B-B14F-4D97-AF65-F5344CB8AC3E}">
        <p14:creationId xmlns:p14="http://schemas.microsoft.com/office/powerpoint/2010/main" val="42651000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p:spPr>
        <p:txBody>
          <a:bodyPr/>
          <a:lstStyle/>
          <a:p>
            <a:r>
              <a:rPr lang="zh-TW" altLang="en-US" dirty="0" smtClean="0">
                <a:ea typeface="新細明體" pitchFamily="18" charset="-120"/>
              </a:rPr>
              <a:t>我們所提出來的</a:t>
            </a:r>
            <a:r>
              <a:rPr lang="en-US" altLang="zh-TW" dirty="0" smtClean="0">
                <a:ea typeface="新細明體" pitchFamily="18" charset="-120"/>
              </a:rPr>
              <a:t>TLAR</a:t>
            </a:r>
            <a:r>
              <a:rPr lang="zh-TW" altLang="en-US" dirty="0" smtClean="0">
                <a:ea typeface="新細明體" pitchFamily="18" charset="-120"/>
              </a:rPr>
              <a:t>可以使網路交通變得更加平均，並且可以大幅提升系統效能。此外，所額外增加的儲存空間只有小於</a:t>
            </a:r>
            <a:r>
              <a:rPr lang="en-US" altLang="zh-TW" dirty="0" smtClean="0">
                <a:ea typeface="新細明體" pitchFamily="18" charset="-120"/>
              </a:rPr>
              <a:t>11%</a:t>
            </a:r>
            <a:r>
              <a:rPr lang="zh-TW" altLang="en-US" dirty="0" smtClean="0">
                <a:ea typeface="新細明體" pitchFamily="18" charset="-120"/>
              </a:rPr>
              <a:t>而已</a:t>
            </a:r>
            <a:r>
              <a:rPr lang="en-US" altLang="zh-TW" dirty="0" smtClean="0">
                <a:ea typeface="新細明體" pitchFamily="18" charset="-120"/>
              </a:rPr>
              <a:t>(</a:t>
            </a:r>
            <a:r>
              <a:rPr lang="zh-TW" altLang="en-US" dirty="0" smtClean="0">
                <a:ea typeface="新細明體" pitchFamily="18" charset="-120"/>
              </a:rPr>
              <a:t>詳細架構在附錄中</a:t>
            </a:r>
            <a:r>
              <a:rPr lang="en-US" altLang="zh-TW" dirty="0" smtClean="0">
                <a:ea typeface="新細明體" pitchFamily="18" charset="-120"/>
              </a:rPr>
              <a:t>)</a:t>
            </a:r>
            <a:r>
              <a:rPr lang="zh-TW" altLang="en-US" dirty="0" smtClean="0">
                <a:ea typeface="新細明體" pitchFamily="18" charset="-120"/>
              </a:rPr>
              <a:t>。</a:t>
            </a:r>
            <a:endParaRPr lang="en-US" altLang="zh-TW" dirty="0" smtClean="0">
              <a:ea typeface="新細明體" pitchFamily="18" charset="-120"/>
            </a:endParaRPr>
          </a:p>
          <a:p>
            <a:r>
              <a:rPr lang="en-US" altLang="zh-TW" dirty="0" smtClean="0">
                <a:ea typeface="新細明體" pitchFamily="18" charset="-120"/>
              </a:rPr>
              <a:t>Downward-lateral (Adaptive)</a:t>
            </a:r>
            <a:r>
              <a:rPr lang="en-US" altLang="zh-TW" baseline="0" dirty="0" smtClean="0">
                <a:ea typeface="新細明體" pitchFamily="18" charset="-120"/>
              </a:rPr>
              <a:t> </a:t>
            </a:r>
            <a:r>
              <a:rPr lang="en-US" altLang="zh-TW" dirty="0" smtClean="0">
                <a:ea typeface="新細明體" pitchFamily="18" charset="-120"/>
              </a:rPr>
              <a:t>Deterministic</a:t>
            </a:r>
            <a:r>
              <a:rPr lang="en-US" altLang="zh-TW" baseline="0" dirty="0" smtClean="0">
                <a:ea typeface="新細明體" pitchFamily="18" charset="-120"/>
              </a:rPr>
              <a:t> Routing. (DLDR)</a:t>
            </a:r>
            <a:endParaRPr lang="zh-TW" altLang="en-US" dirty="0" smtClean="0">
              <a:ea typeface="新細明體" pitchFamily="18" charset="-120"/>
            </a:endParaRPr>
          </a:p>
        </p:txBody>
      </p:sp>
    </p:spTree>
    <p:extLst>
      <p:ext uri="{BB962C8B-B14F-4D97-AF65-F5344CB8AC3E}">
        <p14:creationId xmlns:p14="http://schemas.microsoft.com/office/powerpoint/2010/main" val="3165561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en-US" altLang="zh-TW" dirty="0" smtClean="0"/>
              <a:t>Big Data</a:t>
            </a:r>
          </a:p>
          <a:p>
            <a:pPr marL="228600" indent="-228600">
              <a:buAutoNum type="arabicPeriod"/>
            </a:pPr>
            <a:r>
              <a:rPr lang="en-US" altLang="zh-TW" dirty="0" smtClean="0"/>
              <a:t>Embedded computing</a:t>
            </a:r>
          </a:p>
          <a:p>
            <a:pPr marL="228600" indent="-228600">
              <a:buAutoNum type="arabicPeriod"/>
            </a:pPr>
            <a:r>
              <a:rPr lang="en-US" altLang="zh-TW" dirty="0" smtClean="0"/>
              <a:t>Security computing</a:t>
            </a:r>
          </a:p>
          <a:p>
            <a:pPr marL="228600" indent="-228600">
              <a:buAutoNum type="arabicPeriod"/>
            </a:pPr>
            <a:r>
              <a:rPr lang="en-US" altLang="zh-TW" dirty="0" err="1" smtClean="0"/>
              <a:t>IoT</a:t>
            </a:r>
            <a:endParaRPr lang="en-US" altLang="zh-TW" dirty="0" smtClean="0"/>
          </a:p>
          <a:p>
            <a:pPr marL="228600" indent="-228600">
              <a:buAutoNum type="arabicPeriod"/>
            </a:pPr>
            <a:r>
              <a:rPr lang="en-US" altLang="zh-TW" dirty="0" smtClean="0"/>
              <a:t>Cloud computing</a:t>
            </a:r>
          </a:p>
          <a:p>
            <a:pPr marL="228600" indent="-228600">
              <a:buAutoNum type="arabicPeriod"/>
            </a:pPr>
            <a:r>
              <a:rPr lang="en-US" altLang="zh-TW" dirty="0" smtClean="0"/>
              <a:t>…</a:t>
            </a:r>
            <a:endParaRPr lang="zh-TW" altLang="en-US" dirty="0"/>
          </a:p>
        </p:txBody>
      </p:sp>
      <p:sp>
        <p:nvSpPr>
          <p:cNvPr id="4" name="投影片編號版面配置區 3"/>
          <p:cNvSpPr>
            <a:spLocks noGrp="1"/>
          </p:cNvSpPr>
          <p:nvPr>
            <p:ph type="sldNum" sz="quarter" idx="10"/>
          </p:nvPr>
        </p:nvSpPr>
        <p:spPr/>
        <p:txBody>
          <a:bodyPr/>
          <a:lstStyle/>
          <a:p>
            <a:fld id="{78BDF51C-011D-47C2-AE93-DB3B8C15E675}" type="slidenum">
              <a:rPr lang="zh-TW" altLang="en-US" smtClean="0"/>
              <a:t>4</a:t>
            </a:fld>
            <a:endParaRPr lang="zh-TW" altLang="en-US"/>
          </a:p>
        </p:txBody>
      </p:sp>
    </p:spTree>
    <p:extLst>
      <p:ext uri="{BB962C8B-B14F-4D97-AF65-F5344CB8AC3E}">
        <p14:creationId xmlns:p14="http://schemas.microsoft.com/office/powerpoint/2010/main" val="26020612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投影片圖像版面配置區 1"/>
          <p:cNvSpPr>
            <a:spLocks noGrp="1" noRot="1" noChangeAspect="1" noTextEdit="1"/>
          </p:cNvSpPr>
          <p:nvPr>
            <p:ph type="sldImg"/>
          </p:nvPr>
        </p:nvSpPr>
        <p:spPr>
          <a:ln/>
        </p:spPr>
      </p:sp>
      <p:sp>
        <p:nvSpPr>
          <p:cNvPr id="101379" name="備忘稿版面配置區 2"/>
          <p:cNvSpPr>
            <a:spLocks noGrp="1"/>
          </p:cNvSpPr>
          <p:nvPr>
            <p:ph type="body" idx="1"/>
          </p:nvPr>
        </p:nvSpPr>
        <p:spPr>
          <a:noFill/>
        </p:spPr>
        <p:txBody>
          <a:bodyPr/>
          <a:lstStyle/>
          <a:p>
            <a:r>
              <a:rPr lang="en-US" altLang="zh-TW" dirty="0" smtClean="0">
                <a:ea typeface="新細明體" pitchFamily="18" charset="-120"/>
              </a:rPr>
              <a:t>Beltway routing</a:t>
            </a:r>
            <a:r>
              <a:rPr lang="zh-TW" altLang="en-US" dirty="0" smtClean="0">
                <a:ea typeface="新細明體" pitchFamily="18" charset="-120"/>
              </a:rPr>
              <a:t>講解概念即可。至於如何選擇</a:t>
            </a:r>
            <a:r>
              <a:rPr lang="en-US" altLang="zh-TW" dirty="0" smtClean="0">
                <a:ea typeface="新細明體" pitchFamily="18" charset="-120"/>
              </a:rPr>
              <a:t>beltway routing</a:t>
            </a:r>
            <a:r>
              <a:rPr lang="zh-TW" altLang="en-US" dirty="0" smtClean="0">
                <a:ea typeface="新細明體" pitchFamily="18" charset="-120"/>
              </a:rPr>
              <a:t>的</a:t>
            </a:r>
            <a:r>
              <a:rPr lang="en-US" altLang="zh-TW" dirty="0" smtClean="0">
                <a:ea typeface="新細明體" pitchFamily="18" charset="-120"/>
              </a:rPr>
              <a:t>cascaded routing</a:t>
            </a:r>
            <a:r>
              <a:rPr lang="zh-TW" altLang="en-US" dirty="0" smtClean="0">
                <a:ea typeface="新細明體" pitchFamily="18" charset="-120"/>
              </a:rPr>
              <a:t>建議淡化，只須強調我們是透過在</a:t>
            </a:r>
            <a:r>
              <a:rPr lang="en-US" altLang="zh-TW" dirty="0" err="1" smtClean="0">
                <a:ea typeface="新細明體" pitchFamily="18" charset="-120"/>
              </a:rPr>
              <a:t>SiPS</a:t>
            </a:r>
            <a:r>
              <a:rPr lang="zh-TW" altLang="en-US" dirty="0" smtClean="0">
                <a:ea typeface="新細明體" pitchFamily="18" charset="-120"/>
              </a:rPr>
              <a:t>發表的</a:t>
            </a:r>
            <a:r>
              <a:rPr lang="en-US" altLang="zh-TW" dirty="0" smtClean="0">
                <a:ea typeface="新細明體" pitchFamily="18" charset="-120"/>
              </a:rPr>
              <a:t>cascaded routing</a:t>
            </a:r>
            <a:r>
              <a:rPr lang="zh-TW" altLang="en-US" dirty="0" smtClean="0">
                <a:ea typeface="新細明體" pitchFamily="18" charset="-120"/>
              </a:rPr>
              <a:t>來達到</a:t>
            </a:r>
            <a:r>
              <a:rPr lang="en-US" altLang="zh-TW" dirty="0" smtClean="0">
                <a:ea typeface="新細明體" pitchFamily="18" charset="-120"/>
              </a:rPr>
              <a:t>beltway routing</a:t>
            </a:r>
            <a:r>
              <a:rPr lang="zh-TW" altLang="en-US" dirty="0" smtClean="0">
                <a:ea typeface="新細明體" pitchFamily="18" charset="-120"/>
              </a:rPr>
              <a:t>的效果即可</a:t>
            </a:r>
            <a:endParaRPr lang="en-US" altLang="zh-TW" dirty="0" smtClean="0">
              <a:ea typeface="新細明體" pitchFamily="18" charset="-120"/>
            </a:endParaRPr>
          </a:p>
          <a:p>
            <a:endParaRPr lang="en-US" altLang="zh-TW" dirty="0" smtClean="0">
              <a:ea typeface="新細明體" pitchFamily="18" charset="-120"/>
            </a:endParaRPr>
          </a:p>
          <a:p>
            <a:r>
              <a:rPr lang="en-US" altLang="zh-TW" dirty="0" smtClean="0">
                <a:ea typeface="新細明體" pitchFamily="18" charset="-120"/>
              </a:rPr>
              <a:t>Beltway routing</a:t>
            </a:r>
            <a:r>
              <a:rPr lang="zh-TW" altLang="en-US" dirty="0" smtClean="0">
                <a:ea typeface="新細明體" pitchFamily="18" charset="-120"/>
              </a:rPr>
              <a:t>細節</a:t>
            </a:r>
            <a:r>
              <a:rPr lang="en-US" altLang="zh-TW" dirty="0" smtClean="0">
                <a:ea typeface="新細明體" pitchFamily="18" charset="-120"/>
              </a:rPr>
              <a:t>:</a:t>
            </a:r>
          </a:p>
          <a:p>
            <a:r>
              <a:rPr lang="zh-TW" altLang="en-US" baseline="0" dirty="0" smtClean="0"/>
              <a:t>為了提高</a:t>
            </a:r>
            <a:r>
              <a:rPr lang="en-US" altLang="zh-TW" baseline="0" dirty="0" smtClean="0"/>
              <a:t>path diversity</a:t>
            </a:r>
            <a:r>
              <a:rPr lang="zh-TW" altLang="en-US" baseline="0" dirty="0" smtClean="0"/>
              <a:t>，我們在這邊設計了一個</a:t>
            </a:r>
            <a:r>
              <a:rPr lang="en-US" altLang="zh-TW" baseline="0" dirty="0" smtClean="0"/>
              <a:t>beltway routing</a:t>
            </a:r>
            <a:r>
              <a:rPr lang="zh-TW" altLang="en-US" baseline="0" dirty="0" smtClean="0"/>
              <a:t>，提供一條</a:t>
            </a:r>
            <a:r>
              <a:rPr lang="en-US" altLang="zh-TW" baseline="0" dirty="0" smtClean="0"/>
              <a:t>non-minimal</a:t>
            </a:r>
            <a:r>
              <a:rPr lang="zh-TW" altLang="en-US" baseline="0" dirty="0" smtClean="0"/>
              <a:t>的路徑。當中間過熱的時候，便可以往外圍比較冷的地方送</a:t>
            </a:r>
            <a:endParaRPr lang="en-US" altLang="zh-TW" baseline="0" dirty="0" smtClean="0"/>
          </a:p>
          <a:p>
            <a:r>
              <a:rPr lang="en-US" altLang="zh-TW" dirty="0" smtClean="0"/>
              <a:t>Beltway</a:t>
            </a:r>
            <a:r>
              <a:rPr lang="zh-TW" altLang="en-US" dirty="0" smtClean="0"/>
              <a:t>的設計，參考</a:t>
            </a:r>
            <a:r>
              <a:rPr lang="en-US" altLang="zh-TW" dirty="0" err="1" smtClean="0"/>
              <a:t>washington</a:t>
            </a:r>
            <a:r>
              <a:rPr lang="en-US" altLang="zh-TW" dirty="0" smtClean="0"/>
              <a:t> DC</a:t>
            </a:r>
            <a:r>
              <a:rPr lang="zh-TW" altLang="en-US" dirty="0" smtClean="0"/>
              <a:t>的環狀公路，會在蓋在</a:t>
            </a:r>
            <a:r>
              <a:rPr lang="en-US" altLang="zh-TW" dirty="0" err="1" smtClean="0"/>
              <a:t>NoC</a:t>
            </a:r>
            <a:r>
              <a:rPr lang="zh-TW" altLang="en-US" dirty="0" smtClean="0"/>
              <a:t>的最外環。在</a:t>
            </a:r>
            <a:r>
              <a:rPr lang="en-US" altLang="zh-TW" dirty="0" smtClean="0"/>
              <a:t>routing</a:t>
            </a:r>
            <a:r>
              <a:rPr lang="zh-TW" altLang="en-US" dirty="0" smtClean="0"/>
              <a:t>上的設計，我們會先傳到一個中繼的</a:t>
            </a:r>
            <a:r>
              <a:rPr lang="en-US" altLang="zh-TW" dirty="0" smtClean="0"/>
              <a:t>cascaded node</a:t>
            </a:r>
            <a:r>
              <a:rPr lang="zh-TW" altLang="en-US" dirty="0" smtClean="0"/>
              <a:t>，再利用兩階段的</a:t>
            </a:r>
            <a:r>
              <a:rPr lang="en-US" altLang="zh-TW" dirty="0" smtClean="0"/>
              <a:t>routing</a:t>
            </a:r>
            <a:r>
              <a:rPr lang="zh-TW" altLang="en-US" dirty="0" smtClean="0"/>
              <a:t>到達</a:t>
            </a:r>
            <a:r>
              <a:rPr lang="en-US" altLang="zh-TW" dirty="0" smtClean="0"/>
              <a:t>destination</a:t>
            </a:r>
            <a:r>
              <a:rPr lang="zh-TW" altLang="en-US" dirty="0" smtClean="0"/>
              <a:t>，那這樣的方式其實也是遵守</a:t>
            </a:r>
            <a:r>
              <a:rPr lang="en-US" altLang="zh-TW" dirty="0" smtClean="0"/>
              <a:t>turn-model</a:t>
            </a:r>
            <a:r>
              <a:rPr lang="zh-TW" altLang="en-US" dirty="0" smtClean="0"/>
              <a:t>的限制</a:t>
            </a:r>
            <a:endParaRPr lang="en-US" altLang="zh-TW" dirty="0" smtClean="0"/>
          </a:p>
          <a:p>
            <a:r>
              <a:rPr lang="zh-TW" altLang="en-US" dirty="0" smtClean="0"/>
              <a:t>在</a:t>
            </a:r>
            <a:r>
              <a:rPr lang="en-US" altLang="zh-TW" dirty="0" smtClean="0"/>
              <a:t>beltway</a:t>
            </a:r>
            <a:r>
              <a:rPr lang="en-US" altLang="zh-TW" baseline="0" dirty="0" smtClean="0"/>
              <a:t> cascade node</a:t>
            </a:r>
            <a:r>
              <a:rPr lang="zh-TW" altLang="en-US" baseline="0" dirty="0" smtClean="0"/>
              <a:t>的選擇上呢，其實在四個角落的點都可以，我們會選擇距離最小的，也就是這個公式上提到的，作為</a:t>
            </a:r>
            <a:r>
              <a:rPr lang="en-US" altLang="zh-TW" baseline="0" dirty="0" smtClean="0"/>
              <a:t>cascade node</a:t>
            </a:r>
            <a:r>
              <a:rPr lang="zh-TW" altLang="en-US" baseline="0" dirty="0" smtClean="0"/>
              <a:t>，以減少額外的</a:t>
            </a:r>
            <a:r>
              <a:rPr lang="en-US" altLang="zh-TW" baseline="0" dirty="0" smtClean="0"/>
              <a:t>latency</a:t>
            </a:r>
            <a:r>
              <a:rPr lang="zh-TW" altLang="en-US" baseline="0" dirty="0" smtClean="0"/>
              <a:t> </a:t>
            </a:r>
            <a:r>
              <a:rPr lang="en-US" altLang="zh-TW" baseline="0" dirty="0" smtClean="0"/>
              <a:t>overhead</a:t>
            </a:r>
            <a:endParaRPr lang="zh-TW" altLang="en-US" dirty="0" smtClean="0"/>
          </a:p>
          <a:p>
            <a:endParaRPr lang="zh-TW" altLang="en-US" dirty="0" smtClean="0">
              <a:ea typeface="新細明體" pitchFamily="18" charset="-120"/>
            </a:endParaRPr>
          </a:p>
        </p:txBody>
      </p:sp>
      <p:sp>
        <p:nvSpPr>
          <p:cNvPr id="101380" name="投影片編號版面配置區 3"/>
          <p:cNvSpPr>
            <a:spLocks noGrp="1"/>
          </p:cNvSpPr>
          <p:nvPr>
            <p:ph type="sldNum" sz="quarter" idx="5"/>
          </p:nvPr>
        </p:nvSpPr>
        <p:spPr>
          <a:noFill/>
        </p:spPr>
        <p:txBody>
          <a:bodyPr/>
          <a:lstStyle>
            <a:lvl1pPr defTabSz="1000605" eaLnBrk="0" hangingPunct="0">
              <a:defRPr kumimoji="1">
                <a:solidFill>
                  <a:schemeClr val="tx1"/>
                </a:solidFill>
                <a:latin typeface="Arial" charset="0"/>
                <a:ea typeface="新細明體" pitchFamily="18" charset="-120"/>
              </a:defRPr>
            </a:lvl1pPr>
            <a:lvl2pPr marL="774021" indent="-297700" defTabSz="1000605" eaLnBrk="0" hangingPunct="0">
              <a:defRPr kumimoji="1">
                <a:solidFill>
                  <a:schemeClr val="tx1"/>
                </a:solidFill>
                <a:latin typeface="Arial" charset="0"/>
                <a:ea typeface="新細明體" pitchFamily="18" charset="-120"/>
              </a:defRPr>
            </a:lvl2pPr>
            <a:lvl3pPr marL="1190802" indent="-238160" defTabSz="1000605" eaLnBrk="0" hangingPunct="0">
              <a:defRPr kumimoji="1">
                <a:solidFill>
                  <a:schemeClr val="tx1"/>
                </a:solidFill>
                <a:latin typeface="Arial" charset="0"/>
                <a:ea typeface="新細明體" pitchFamily="18" charset="-120"/>
              </a:defRPr>
            </a:lvl3pPr>
            <a:lvl4pPr marL="1667123" indent="-238160" defTabSz="1000605" eaLnBrk="0" hangingPunct="0">
              <a:defRPr kumimoji="1">
                <a:solidFill>
                  <a:schemeClr val="tx1"/>
                </a:solidFill>
                <a:latin typeface="Arial" charset="0"/>
                <a:ea typeface="新細明體" pitchFamily="18" charset="-120"/>
              </a:defRPr>
            </a:lvl4pPr>
            <a:lvl5pPr marL="2143444" indent="-238160" defTabSz="1000605" eaLnBrk="0" hangingPunct="0">
              <a:defRPr kumimoji="1">
                <a:solidFill>
                  <a:schemeClr val="tx1"/>
                </a:solidFill>
                <a:latin typeface="Arial" charset="0"/>
                <a:ea typeface="新細明體" pitchFamily="18" charset="-120"/>
              </a:defRPr>
            </a:lvl5pPr>
            <a:lvl6pPr marL="2619765" indent="-238160" defTabSz="1000605" eaLnBrk="0" fontAlgn="base" hangingPunct="0">
              <a:spcBef>
                <a:spcPct val="0"/>
              </a:spcBef>
              <a:spcAft>
                <a:spcPct val="0"/>
              </a:spcAft>
              <a:defRPr kumimoji="1">
                <a:solidFill>
                  <a:schemeClr val="tx1"/>
                </a:solidFill>
                <a:latin typeface="Arial" charset="0"/>
                <a:ea typeface="新細明體" pitchFamily="18" charset="-120"/>
              </a:defRPr>
            </a:lvl6pPr>
            <a:lvl7pPr marL="3096086" indent="-238160" defTabSz="1000605" eaLnBrk="0" fontAlgn="base" hangingPunct="0">
              <a:spcBef>
                <a:spcPct val="0"/>
              </a:spcBef>
              <a:spcAft>
                <a:spcPct val="0"/>
              </a:spcAft>
              <a:defRPr kumimoji="1">
                <a:solidFill>
                  <a:schemeClr val="tx1"/>
                </a:solidFill>
                <a:latin typeface="Arial" charset="0"/>
                <a:ea typeface="新細明體" pitchFamily="18" charset="-120"/>
              </a:defRPr>
            </a:lvl7pPr>
            <a:lvl8pPr marL="3572407" indent="-238160" defTabSz="1000605" eaLnBrk="0" fontAlgn="base" hangingPunct="0">
              <a:spcBef>
                <a:spcPct val="0"/>
              </a:spcBef>
              <a:spcAft>
                <a:spcPct val="0"/>
              </a:spcAft>
              <a:defRPr kumimoji="1">
                <a:solidFill>
                  <a:schemeClr val="tx1"/>
                </a:solidFill>
                <a:latin typeface="Arial" charset="0"/>
                <a:ea typeface="新細明體" pitchFamily="18" charset="-120"/>
              </a:defRPr>
            </a:lvl8pPr>
            <a:lvl9pPr marL="4048728" indent="-238160" defTabSz="1000605"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4EF704CF-E5EA-4475-B6A2-42A8CC352B08}" type="slidenum">
              <a:rPr lang="en-US" altLang="zh-TW" smtClean="0"/>
              <a:pPr eaLnBrk="1" hangingPunct="1"/>
              <a:t>28</a:t>
            </a:fld>
            <a:endParaRPr lang="en-US" altLang="zh-TW" smtClean="0"/>
          </a:p>
        </p:txBody>
      </p:sp>
    </p:spTree>
    <p:extLst>
      <p:ext uri="{BB962C8B-B14F-4D97-AF65-F5344CB8AC3E}">
        <p14:creationId xmlns:p14="http://schemas.microsoft.com/office/powerpoint/2010/main" val="6359318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投影片圖像版面配置區 1"/>
          <p:cNvSpPr>
            <a:spLocks noGrp="1" noRot="1" noChangeAspect="1" noTextEdit="1"/>
          </p:cNvSpPr>
          <p:nvPr>
            <p:ph type="sldImg"/>
          </p:nvPr>
        </p:nvSpPr>
        <p:spPr>
          <a:ln/>
        </p:spPr>
      </p:sp>
      <p:sp>
        <p:nvSpPr>
          <p:cNvPr id="102403" name="備忘稿版面配置區 2"/>
          <p:cNvSpPr>
            <a:spLocks noGrp="1"/>
          </p:cNvSpPr>
          <p:nvPr>
            <p:ph type="body" idx="1"/>
          </p:nvPr>
        </p:nvSpPr>
        <p:spPr>
          <a:noFill/>
        </p:spPr>
        <p:txBody>
          <a:bodyPr/>
          <a:lstStyle/>
          <a:p>
            <a:r>
              <a:rPr lang="zh-TW" altLang="en-US" smtClean="0">
                <a:ea typeface="新細明體" pitchFamily="18" charset="-120"/>
              </a:rPr>
              <a:t>我們可以透過網路上的</a:t>
            </a:r>
            <a:r>
              <a:rPr lang="en-US" altLang="zh-TW" smtClean="0">
                <a:ea typeface="新細明體" pitchFamily="18" charset="-120"/>
              </a:rPr>
              <a:t>congestion information</a:t>
            </a:r>
            <a:r>
              <a:rPr lang="zh-TW" altLang="en-US" smtClean="0">
                <a:ea typeface="新細明體" pitchFamily="18" charset="-120"/>
              </a:rPr>
              <a:t>來判斷該走</a:t>
            </a:r>
            <a:r>
              <a:rPr lang="en-US" altLang="zh-TW" smtClean="0">
                <a:ea typeface="新細明體" pitchFamily="18" charset="-120"/>
              </a:rPr>
              <a:t>non-minimal beltway</a:t>
            </a:r>
            <a:r>
              <a:rPr lang="zh-TW" altLang="en-US" smtClean="0">
                <a:ea typeface="新細明體" pitchFamily="18" charset="-120"/>
              </a:rPr>
              <a:t>或是</a:t>
            </a:r>
            <a:r>
              <a:rPr lang="en-US" altLang="zh-TW" smtClean="0">
                <a:ea typeface="新細明體" pitchFamily="18" charset="-120"/>
              </a:rPr>
              <a:t>minimal adaptive routing</a:t>
            </a:r>
            <a:endParaRPr lang="zh-TW" altLang="en-US" smtClean="0">
              <a:ea typeface="新細明體" pitchFamily="18" charset="-120"/>
            </a:endParaRPr>
          </a:p>
        </p:txBody>
      </p:sp>
      <p:sp>
        <p:nvSpPr>
          <p:cNvPr id="102404" name="投影片編號版面配置區 3"/>
          <p:cNvSpPr>
            <a:spLocks noGrp="1"/>
          </p:cNvSpPr>
          <p:nvPr>
            <p:ph type="sldNum" sz="quarter" idx="5"/>
          </p:nvPr>
        </p:nvSpPr>
        <p:spPr>
          <a:noFill/>
        </p:spPr>
        <p:txBody>
          <a:bodyPr/>
          <a:lstStyle>
            <a:lvl1pPr defTabSz="1000605" eaLnBrk="0" hangingPunct="0">
              <a:defRPr kumimoji="1">
                <a:solidFill>
                  <a:schemeClr val="tx1"/>
                </a:solidFill>
                <a:latin typeface="Arial" charset="0"/>
                <a:ea typeface="新細明體" pitchFamily="18" charset="-120"/>
              </a:defRPr>
            </a:lvl1pPr>
            <a:lvl2pPr marL="774021" indent="-297700" defTabSz="1000605" eaLnBrk="0" hangingPunct="0">
              <a:defRPr kumimoji="1">
                <a:solidFill>
                  <a:schemeClr val="tx1"/>
                </a:solidFill>
                <a:latin typeface="Arial" charset="0"/>
                <a:ea typeface="新細明體" pitchFamily="18" charset="-120"/>
              </a:defRPr>
            </a:lvl2pPr>
            <a:lvl3pPr marL="1190802" indent="-238160" defTabSz="1000605" eaLnBrk="0" hangingPunct="0">
              <a:defRPr kumimoji="1">
                <a:solidFill>
                  <a:schemeClr val="tx1"/>
                </a:solidFill>
                <a:latin typeface="Arial" charset="0"/>
                <a:ea typeface="新細明體" pitchFamily="18" charset="-120"/>
              </a:defRPr>
            </a:lvl3pPr>
            <a:lvl4pPr marL="1667123" indent="-238160" defTabSz="1000605" eaLnBrk="0" hangingPunct="0">
              <a:defRPr kumimoji="1">
                <a:solidFill>
                  <a:schemeClr val="tx1"/>
                </a:solidFill>
                <a:latin typeface="Arial" charset="0"/>
                <a:ea typeface="新細明體" pitchFamily="18" charset="-120"/>
              </a:defRPr>
            </a:lvl4pPr>
            <a:lvl5pPr marL="2143444" indent="-238160" defTabSz="1000605" eaLnBrk="0" hangingPunct="0">
              <a:defRPr kumimoji="1">
                <a:solidFill>
                  <a:schemeClr val="tx1"/>
                </a:solidFill>
                <a:latin typeface="Arial" charset="0"/>
                <a:ea typeface="新細明體" pitchFamily="18" charset="-120"/>
              </a:defRPr>
            </a:lvl5pPr>
            <a:lvl6pPr marL="2619765" indent="-238160" defTabSz="1000605" eaLnBrk="0" fontAlgn="base" hangingPunct="0">
              <a:spcBef>
                <a:spcPct val="0"/>
              </a:spcBef>
              <a:spcAft>
                <a:spcPct val="0"/>
              </a:spcAft>
              <a:defRPr kumimoji="1">
                <a:solidFill>
                  <a:schemeClr val="tx1"/>
                </a:solidFill>
                <a:latin typeface="Arial" charset="0"/>
                <a:ea typeface="新細明體" pitchFamily="18" charset="-120"/>
              </a:defRPr>
            </a:lvl6pPr>
            <a:lvl7pPr marL="3096086" indent="-238160" defTabSz="1000605" eaLnBrk="0" fontAlgn="base" hangingPunct="0">
              <a:spcBef>
                <a:spcPct val="0"/>
              </a:spcBef>
              <a:spcAft>
                <a:spcPct val="0"/>
              </a:spcAft>
              <a:defRPr kumimoji="1">
                <a:solidFill>
                  <a:schemeClr val="tx1"/>
                </a:solidFill>
                <a:latin typeface="Arial" charset="0"/>
                <a:ea typeface="新細明體" pitchFamily="18" charset="-120"/>
              </a:defRPr>
            </a:lvl7pPr>
            <a:lvl8pPr marL="3572407" indent="-238160" defTabSz="1000605" eaLnBrk="0" fontAlgn="base" hangingPunct="0">
              <a:spcBef>
                <a:spcPct val="0"/>
              </a:spcBef>
              <a:spcAft>
                <a:spcPct val="0"/>
              </a:spcAft>
              <a:defRPr kumimoji="1">
                <a:solidFill>
                  <a:schemeClr val="tx1"/>
                </a:solidFill>
                <a:latin typeface="Arial" charset="0"/>
                <a:ea typeface="新細明體" pitchFamily="18" charset="-120"/>
              </a:defRPr>
            </a:lvl8pPr>
            <a:lvl9pPr marL="4048728" indent="-238160" defTabSz="1000605"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68B1832C-8EF7-481F-BF29-448972E839B5}" type="slidenum">
              <a:rPr lang="en-US" altLang="zh-TW" smtClean="0"/>
              <a:pPr eaLnBrk="1" hangingPunct="1"/>
              <a:t>29</a:t>
            </a:fld>
            <a:endParaRPr lang="en-US" altLang="zh-TW" smtClean="0"/>
          </a:p>
        </p:txBody>
      </p:sp>
    </p:spTree>
    <p:extLst>
      <p:ext uri="{BB962C8B-B14F-4D97-AF65-F5344CB8AC3E}">
        <p14:creationId xmlns:p14="http://schemas.microsoft.com/office/powerpoint/2010/main" val="20191513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p:spPr>
        <p:txBody>
          <a:bodyPr/>
          <a:lstStyle/>
          <a:p>
            <a:endParaRPr lang="zh-TW" altLang="en-US" smtClean="0">
              <a:ea typeface="新細明體" pitchFamily="18" charset="-120"/>
            </a:endParaRPr>
          </a:p>
        </p:txBody>
      </p:sp>
    </p:spTree>
    <p:extLst>
      <p:ext uri="{BB962C8B-B14F-4D97-AF65-F5344CB8AC3E}">
        <p14:creationId xmlns:p14="http://schemas.microsoft.com/office/powerpoint/2010/main" val="3338058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投影片圖像版面配置區 1"/>
          <p:cNvSpPr>
            <a:spLocks noGrp="1" noRot="1" noChangeAspect="1" noTextEdit="1"/>
          </p:cNvSpPr>
          <p:nvPr>
            <p:ph type="sldImg"/>
          </p:nvPr>
        </p:nvSpPr>
        <p:spPr>
          <a:ln/>
        </p:spPr>
      </p:sp>
      <p:sp>
        <p:nvSpPr>
          <p:cNvPr id="89091" name="備忘稿版面配置區 2"/>
          <p:cNvSpPr>
            <a:spLocks noGrp="1"/>
          </p:cNvSpPr>
          <p:nvPr>
            <p:ph type="body" idx="1"/>
          </p:nvPr>
        </p:nvSpPr>
        <p:spPr>
          <a:noFill/>
        </p:spPr>
        <p:txBody>
          <a:bodyPr/>
          <a:lstStyle/>
          <a:p>
            <a:endParaRPr lang="zh-TW" altLang="en-US" dirty="0" smtClean="0">
              <a:ea typeface="新細明體" pitchFamily="18" charset="-120"/>
            </a:endParaRPr>
          </a:p>
        </p:txBody>
      </p:sp>
      <p:sp>
        <p:nvSpPr>
          <p:cNvPr id="89092" name="投影片編號版面配置區 3"/>
          <p:cNvSpPr>
            <a:spLocks noGrp="1"/>
          </p:cNvSpPr>
          <p:nvPr>
            <p:ph type="sldNum" sz="quarter" idx="5"/>
          </p:nvPr>
        </p:nvSpPr>
        <p:spPr>
          <a:noFill/>
        </p:spPr>
        <p:txBody>
          <a:bodyPr/>
          <a:lstStyle>
            <a:lvl1pPr defTabSz="1000605" eaLnBrk="0" hangingPunct="0">
              <a:defRPr kumimoji="1">
                <a:solidFill>
                  <a:schemeClr val="tx1"/>
                </a:solidFill>
                <a:latin typeface="Arial" charset="0"/>
                <a:ea typeface="新細明體" pitchFamily="18" charset="-120"/>
              </a:defRPr>
            </a:lvl1pPr>
            <a:lvl2pPr marL="774021" indent="-297700" defTabSz="1000605" eaLnBrk="0" hangingPunct="0">
              <a:defRPr kumimoji="1">
                <a:solidFill>
                  <a:schemeClr val="tx1"/>
                </a:solidFill>
                <a:latin typeface="Arial" charset="0"/>
                <a:ea typeface="新細明體" pitchFamily="18" charset="-120"/>
              </a:defRPr>
            </a:lvl2pPr>
            <a:lvl3pPr marL="1190802" indent="-238160" defTabSz="1000605" eaLnBrk="0" hangingPunct="0">
              <a:defRPr kumimoji="1">
                <a:solidFill>
                  <a:schemeClr val="tx1"/>
                </a:solidFill>
                <a:latin typeface="Arial" charset="0"/>
                <a:ea typeface="新細明體" pitchFamily="18" charset="-120"/>
              </a:defRPr>
            </a:lvl3pPr>
            <a:lvl4pPr marL="1667123" indent="-238160" defTabSz="1000605" eaLnBrk="0" hangingPunct="0">
              <a:defRPr kumimoji="1">
                <a:solidFill>
                  <a:schemeClr val="tx1"/>
                </a:solidFill>
                <a:latin typeface="Arial" charset="0"/>
                <a:ea typeface="新細明體" pitchFamily="18" charset="-120"/>
              </a:defRPr>
            </a:lvl4pPr>
            <a:lvl5pPr marL="2143444" indent="-238160" defTabSz="1000605" eaLnBrk="0" hangingPunct="0">
              <a:defRPr kumimoji="1">
                <a:solidFill>
                  <a:schemeClr val="tx1"/>
                </a:solidFill>
                <a:latin typeface="Arial" charset="0"/>
                <a:ea typeface="新細明體" pitchFamily="18" charset="-120"/>
              </a:defRPr>
            </a:lvl5pPr>
            <a:lvl6pPr marL="2619765" indent="-238160" defTabSz="1000605" eaLnBrk="0" fontAlgn="base" hangingPunct="0">
              <a:spcBef>
                <a:spcPct val="0"/>
              </a:spcBef>
              <a:spcAft>
                <a:spcPct val="0"/>
              </a:spcAft>
              <a:defRPr kumimoji="1">
                <a:solidFill>
                  <a:schemeClr val="tx1"/>
                </a:solidFill>
                <a:latin typeface="Arial" charset="0"/>
                <a:ea typeface="新細明體" pitchFamily="18" charset="-120"/>
              </a:defRPr>
            </a:lvl6pPr>
            <a:lvl7pPr marL="3096086" indent="-238160" defTabSz="1000605" eaLnBrk="0" fontAlgn="base" hangingPunct="0">
              <a:spcBef>
                <a:spcPct val="0"/>
              </a:spcBef>
              <a:spcAft>
                <a:spcPct val="0"/>
              </a:spcAft>
              <a:defRPr kumimoji="1">
                <a:solidFill>
                  <a:schemeClr val="tx1"/>
                </a:solidFill>
                <a:latin typeface="Arial" charset="0"/>
                <a:ea typeface="新細明體" pitchFamily="18" charset="-120"/>
              </a:defRPr>
            </a:lvl7pPr>
            <a:lvl8pPr marL="3572407" indent="-238160" defTabSz="1000605" eaLnBrk="0" fontAlgn="base" hangingPunct="0">
              <a:spcBef>
                <a:spcPct val="0"/>
              </a:spcBef>
              <a:spcAft>
                <a:spcPct val="0"/>
              </a:spcAft>
              <a:defRPr kumimoji="1">
                <a:solidFill>
                  <a:schemeClr val="tx1"/>
                </a:solidFill>
                <a:latin typeface="Arial" charset="0"/>
                <a:ea typeface="新細明體" pitchFamily="18" charset="-120"/>
              </a:defRPr>
            </a:lvl8pPr>
            <a:lvl9pPr marL="4048728" indent="-238160" defTabSz="1000605"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7FDF5BF8-0711-4780-A441-2887478BB3B0}" type="slidenum">
              <a:rPr lang="en-US" altLang="zh-TW" smtClean="0">
                <a:solidFill>
                  <a:prstClr val="black"/>
                </a:solidFill>
              </a:rPr>
              <a:pPr eaLnBrk="1" hangingPunct="1"/>
              <a:t>31</a:t>
            </a:fld>
            <a:endParaRPr lang="en-US" altLang="zh-TW" smtClean="0">
              <a:solidFill>
                <a:prstClr val="black"/>
              </a:solidFill>
            </a:endParaRPr>
          </a:p>
        </p:txBody>
      </p:sp>
    </p:spTree>
    <p:extLst>
      <p:ext uri="{BB962C8B-B14F-4D97-AF65-F5344CB8AC3E}">
        <p14:creationId xmlns:p14="http://schemas.microsoft.com/office/powerpoint/2010/main" val="15602903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造成</a:t>
            </a:r>
            <a:r>
              <a:rPr lang="en-US" altLang="zh-TW" dirty="0" smtClean="0"/>
              <a:t>Performance impact</a:t>
            </a:r>
            <a:r>
              <a:rPr lang="zh-TW" altLang="en-US" dirty="0" smtClean="0"/>
              <a:t>的原因有兩點：第一點是因為我們所採用的</a:t>
            </a:r>
            <a:r>
              <a:rPr lang="en-US" altLang="zh-TW" dirty="0" smtClean="0"/>
              <a:t>reactive DTM</a:t>
            </a:r>
            <a:r>
              <a:rPr lang="zh-TW" altLang="en-US" dirty="0" smtClean="0"/>
              <a:t>會造成許多不必要的</a:t>
            </a:r>
            <a:r>
              <a:rPr lang="en-US" altLang="zh-TW" dirty="0" smtClean="0"/>
              <a:t>fully throttled node</a:t>
            </a:r>
            <a:r>
              <a:rPr lang="zh-TW" altLang="en-US" dirty="0" smtClean="0"/>
              <a:t>出現因而造成的</a:t>
            </a:r>
            <a:r>
              <a:rPr lang="en-US" altLang="zh-TW" dirty="0" smtClean="0"/>
              <a:t>performance degradation</a:t>
            </a:r>
            <a:r>
              <a:rPr lang="zh-TW" altLang="en-US" dirty="0" smtClean="0"/>
              <a:t>、第二點是因為</a:t>
            </a:r>
            <a:r>
              <a:rPr lang="en-US" altLang="zh-TW" dirty="0" smtClean="0"/>
              <a:t>fully throttled node</a:t>
            </a:r>
            <a:r>
              <a:rPr lang="zh-TW" altLang="en-US" dirty="0" smtClean="0"/>
              <a:t>所引發的</a:t>
            </a:r>
            <a:r>
              <a:rPr lang="en-US" altLang="zh-TW" dirty="0" smtClean="0"/>
              <a:t>routing problem</a:t>
            </a:r>
            <a:r>
              <a:rPr lang="zh-TW" altLang="en-US" dirty="0" smtClean="0"/>
              <a:t>接下來幾頁會針對這兩個問題作介紹。</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pPr>
              <a:defRPr/>
            </a:pPr>
            <a:fld id="{980C1CCB-35DE-4BE4-B6B9-9903556DB4FB}" type="slidenum">
              <a:rPr lang="en-US" altLang="zh-TW" smtClean="0"/>
              <a:pPr>
                <a:defRPr/>
              </a:pPr>
              <a:t>32</a:t>
            </a:fld>
            <a:endParaRPr lang="en-US" altLang="zh-TW"/>
          </a:p>
        </p:txBody>
      </p:sp>
    </p:spTree>
    <p:extLst>
      <p:ext uri="{BB962C8B-B14F-4D97-AF65-F5344CB8AC3E}">
        <p14:creationId xmlns:p14="http://schemas.microsoft.com/office/powerpoint/2010/main" val="799461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980C1CCB-35DE-4BE4-B6B9-9903556DB4FB}" type="slidenum">
              <a:rPr lang="en-US" altLang="zh-TW" smtClean="0">
                <a:solidFill>
                  <a:prstClr val="black"/>
                </a:solidFill>
              </a:rPr>
              <a:pPr>
                <a:defRPr/>
              </a:pPr>
              <a:t>35</a:t>
            </a:fld>
            <a:endParaRPr lang="en-US" altLang="zh-TW">
              <a:solidFill>
                <a:prstClr val="black"/>
              </a:solidFill>
            </a:endParaRPr>
          </a:p>
        </p:txBody>
      </p:sp>
    </p:spTree>
    <p:extLst>
      <p:ext uri="{BB962C8B-B14F-4D97-AF65-F5344CB8AC3E}">
        <p14:creationId xmlns:p14="http://schemas.microsoft.com/office/powerpoint/2010/main" val="1408025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Now, I will use this figure to show you how we predict the future temperature. </a:t>
            </a:r>
          </a:p>
          <a:p>
            <a:endParaRPr lang="en-US" altLang="zh-TW" dirty="0" smtClean="0"/>
          </a:p>
          <a:p>
            <a:r>
              <a:rPr lang="en-US" altLang="zh-TW" dirty="0" smtClean="0"/>
              <a:t>Based on the </a:t>
            </a:r>
            <a:r>
              <a:rPr lang="en-US" altLang="zh-TW" b="1" dirty="0" err="1" smtClean="0"/>
              <a:t>fourier’s</a:t>
            </a:r>
            <a:r>
              <a:rPr lang="en-US" altLang="zh-TW" b="1" dirty="0" smtClean="0"/>
              <a:t> law and the first law of thermodynamics, </a:t>
            </a:r>
            <a:r>
              <a:rPr lang="en-US" altLang="zh-TW" dirty="0" smtClean="0"/>
              <a:t>the temperature increasing trend is an exponential-like trend. And the transient temperature behavior of one tile can be formulated as the TTE. I don’t want to explain the detail the derivation. If you are interested in this, you can read my paper or discuss with me in off-line time.</a:t>
            </a:r>
          </a:p>
          <a:p>
            <a:endParaRPr lang="en-US" altLang="zh-TW" dirty="0" smtClean="0"/>
          </a:p>
          <a:p>
            <a:r>
              <a:rPr lang="en-US" altLang="zh-TW" dirty="0" smtClean="0"/>
              <a:t>We assume there is one embedded thermal sensor in each tile, and it can provide one sensing result every delta </a:t>
            </a:r>
            <a:r>
              <a:rPr lang="en-US" altLang="zh-TW" dirty="0" err="1" smtClean="0"/>
              <a:t>ts</a:t>
            </a:r>
            <a:r>
              <a:rPr lang="en-US" altLang="zh-TW" dirty="0" smtClean="0"/>
              <a:t>. If the current time is time t, we want to know the temp. at time t plus k delta </a:t>
            </a:r>
            <a:r>
              <a:rPr lang="en-US" altLang="zh-TW" dirty="0" err="1" smtClean="0"/>
              <a:t>ts</a:t>
            </a:r>
            <a:r>
              <a:rPr lang="en-US" altLang="zh-TW" dirty="0" smtClean="0"/>
              <a:t>. We call the parameter k as the prediction distance. It mean that the thermal sensing time far away from the current time. Obviously, the temperature at time t plus delta </a:t>
            </a:r>
            <a:r>
              <a:rPr lang="en-US" altLang="zh-TW" dirty="0" err="1" smtClean="0"/>
              <a:t>ts</a:t>
            </a:r>
            <a:r>
              <a:rPr lang="en-US" altLang="zh-TW" dirty="0" smtClean="0"/>
              <a:t> is equal to the sum of the current temperature and delta big t. The current temp. can be resulted from the embedded thermal sensor. So, the recent problem is how to obtain the delta big t. </a:t>
            </a:r>
          </a:p>
          <a:p>
            <a:endParaRPr lang="en-US" altLang="zh-TW" dirty="0" smtClean="0"/>
          </a:p>
          <a:p>
            <a:r>
              <a:rPr lang="en-US" altLang="zh-TW" dirty="0" smtClean="0"/>
              <a:t>To solve the problem, we apply the differential analysis to the TTE. After that we can approximate the temp. different between the current time t and the previous thermal sensing time. By using the same derivation, we can predict the temp. difference between any future sensing time and its previous sensing time. Finally, we add each temp. difference from the time t the time t plus k delta </a:t>
            </a:r>
            <a:r>
              <a:rPr lang="en-US" altLang="zh-TW" dirty="0" err="1" smtClean="0"/>
              <a:t>ts</a:t>
            </a:r>
            <a:r>
              <a:rPr lang="en-US" altLang="zh-TW" dirty="0" smtClean="0"/>
              <a:t> to obtain the delta big t. If the prediction distance k is determined, this term is a constant. Besides, this term is only a summation of geometric series. Therefore, the computational complexity is very low.</a:t>
            </a:r>
            <a:endParaRPr lang="zh-TW" altLang="en-US" dirty="0" smtClean="0"/>
          </a:p>
        </p:txBody>
      </p:sp>
      <p:sp>
        <p:nvSpPr>
          <p:cNvPr id="4" name="投影片編號版面配置區 3"/>
          <p:cNvSpPr>
            <a:spLocks noGrp="1"/>
          </p:cNvSpPr>
          <p:nvPr>
            <p:ph type="sldNum" sz="quarter" idx="10"/>
          </p:nvPr>
        </p:nvSpPr>
        <p:spPr/>
        <p:txBody>
          <a:bodyPr/>
          <a:lstStyle/>
          <a:p>
            <a:pPr>
              <a:defRPr/>
            </a:pPr>
            <a:fld id="{9D83EC51-05F0-439D-ADDF-3A76AAB37341}" type="slidenum">
              <a:rPr lang="zh-TW" altLang="en-US" smtClean="0">
                <a:solidFill>
                  <a:prstClr val="black"/>
                </a:solidFill>
              </a:rPr>
              <a:pPr>
                <a:defRPr/>
              </a:pPr>
              <a:t>36</a:t>
            </a:fld>
            <a:endParaRPr lang="en-US" altLang="zh-TW">
              <a:solidFill>
                <a:prstClr val="black"/>
              </a:solidFill>
            </a:endParaRPr>
          </a:p>
        </p:txBody>
      </p:sp>
    </p:spTree>
    <p:extLst>
      <p:ext uri="{BB962C8B-B14F-4D97-AF65-F5344CB8AC3E}">
        <p14:creationId xmlns:p14="http://schemas.microsoft.com/office/powerpoint/2010/main" val="3019157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We also analyze the accuracy of the proposed prediction mode on an 8x8x4 3d </a:t>
            </a:r>
            <a:r>
              <a:rPr lang="en-US" altLang="zh-TW" dirty="0" err="1" smtClean="0"/>
              <a:t>noc</a:t>
            </a:r>
            <a:r>
              <a:rPr lang="en-US" altLang="zh-TW" dirty="0" smtClean="0"/>
              <a:t>. To simplify the problem, the xyz routing is adopted and the uniform random traffic is applied. Beside, we use the Hotspot to simulate the embedded thermal sensor.</a:t>
            </a:r>
          </a:p>
          <a:p>
            <a:endParaRPr lang="en-US" altLang="zh-TW" dirty="0" smtClean="0"/>
          </a:p>
          <a:p>
            <a:r>
              <a:rPr lang="en-US" altLang="zh-TW" dirty="0" smtClean="0"/>
              <a:t>Because the prediction error affects the efficiency of thermal management, we set the tolerated error to 0.2 degree centigrade as an design example. By this figure, we can find that the prediction error is less than 0.2 degree centigrade while the prediction distance is less and equal to 5. Because we set the sensing frequency to 10ms, we can confidently predict …50ms</a:t>
            </a:r>
            <a:endParaRPr lang="zh-TW" altLang="en-US" dirty="0" smtClean="0"/>
          </a:p>
          <a:p>
            <a:endParaRPr lang="zh-TW" altLang="en-US" dirty="0"/>
          </a:p>
        </p:txBody>
      </p:sp>
      <p:sp>
        <p:nvSpPr>
          <p:cNvPr id="4" name="投影片編號版面配置區 3"/>
          <p:cNvSpPr>
            <a:spLocks noGrp="1"/>
          </p:cNvSpPr>
          <p:nvPr>
            <p:ph type="sldNum" sz="quarter" idx="10"/>
          </p:nvPr>
        </p:nvSpPr>
        <p:spPr/>
        <p:txBody>
          <a:bodyPr/>
          <a:lstStyle/>
          <a:p>
            <a:fld id="{78BDF51C-011D-47C2-AE93-DB3B8C15E675}" type="slidenum">
              <a:rPr lang="zh-TW" altLang="en-US" smtClean="0"/>
              <a:t>37</a:t>
            </a:fld>
            <a:endParaRPr lang="zh-TW" altLang="en-US"/>
          </a:p>
        </p:txBody>
      </p:sp>
    </p:spTree>
    <p:extLst>
      <p:ext uri="{BB962C8B-B14F-4D97-AF65-F5344CB8AC3E}">
        <p14:creationId xmlns:p14="http://schemas.microsoft.com/office/powerpoint/2010/main" val="3940567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90478">
              <a:defRPr/>
            </a:pPr>
            <a:r>
              <a:rPr lang="en-US" altLang="zh-TW" dirty="0" smtClean="0"/>
              <a:t>After introducing the phase 1, the phase 2 of the proposed PDTM-VT is very simple. As my previous mentioned, the TMU will based on the current temp. and the predictive temp. to determine whether the current temp. belong to the red, green or yellow. And perform the corresponding thermal management policy such as fully throttling scheme or partially throttling scheme. In this paper, we adopt the DFS to implement the throttling scheme. Therefore, the alpha means the percentage of the tile’s activities. </a:t>
            </a:r>
            <a:endParaRPr lang="zh-TW" altLang="en-US" dirty="0" smtClean="0"/>
          </a:p>
          <a:p>
            <a:endParaRPr lang="zh-TW" altLang="en-US" dirty="0"/>
          </a:p>
        </p:txBody>
      </p:sp>
      <p:sp>
        <p:nvSpPr>
          <p:cNvPr id="4" name="投影片編號版面配置區 3"/>
          <p:cNvSpPr>
            <a:spLocks noGrp="1"/>
          </p:cNvSpPr>
          <p:nvPr>
            <p:ph type="sldNum" sz="quarter" idx="10"/>
          </p:nvPr>
        </p:nvSpPr>
        <p:spPr/>
        <p:txBody>
          <a:bodyPr/>
          <a:lstStyle/>
          <a:p>
            <a:fld id="{78BDF51C-011D-47C2-AE93-DB3B8C15E675}" type="slidenum">
              <a:rPr lang="zh-TW" altLang="en-US" smtClean="0"/>
              <a:t>38</a:t>
            </a:fld>
            <a:endParaRPr lang="zh-TW" altLang="en-US"/>
          </a:p>
        </p:txBody>
      </p:sp>
    </p:spTree>
    <p:extLst>
      <p:ext uri="{BB962C8B-B14F-4D97-AF65-F5344CB8AC3E}">
        <p14:creationId xmlns:p14="http://schemas.microsoft.com/office/powerpoint/2010/main" val="7942576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p:spPr>
        <p:txBody>
          <a:bodyPr/>
          <a:lstStyle/>
          <a:p>
            <a:endParaRPr lang="zh-TW" altLang="en-US" smtClean="0">
              <a:ea typeface="新細明體" pitchFamily="18" charset="-120"/>
            </a:endParaRPr>
          </a:p>
        </p:txBody>
      </p:sp>
    </p:spTree>
    <p:extLst>
      <p:ext uri="{BB962C8B-B14F-4D97-AF65-F5344CB8AC3E}">
        <p14:creationId xmlns:p14="http://schemas.microsoft.com/office/powerpoint/2010/main" val="1019080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SIG = Special Interest</a:t>
            </a:r>
            <a:r>
              <a:rPr lang="en-US" altLang="zh-TW" baseline="0" dirty="0" smtClean="0"/>
              <a:t> Group </a:t>
            </a:r>
            <a:r>
              <a:rPr lang="zh-TW" altLang="en-US" baseline="0" dirty="0" smtClean="0"/>
              <a:t>研究群</a:t>
            </a:r>
            <a:endParaRPr lang="en-US" altLang="zh-TW" baseline="0" dirty="0" smtClean="0"/>
          </a:p>
          <a:p>
            <a:endParaRPr lang="en-US" altLang="zh-TW" dirty="0" smtClean="0"/>
          </a:p>
          <a:p>
            <a:r>
              <a:rPr lang="en-US" altLang="zh-TW" dirty="0" smtClean="0"/>
              <a:t>ARC</a:t>
            </a:r>
            <a:r>
              <a:rPr lang="zh-TW" altLang="en-US" dirty="0" smtClean="0"/>
              <a:t> </a:t>
            </a:r>
            <a:r>
              <a:rPr lang="en-US" altLang="zh-TW" dirty="0" smtClean="0"/>
              <a:t>(</a:t>
            </a:r>
            <a:r>
              <a:rPr lang="zh-TW" altLang="en-US" dirty="0" smtClean="0"/>
              <a:t>自主可調式連結</a:t>
            </a:r>
            <a:r>
              <a:rPr lang="en-US" altLang="zh-TW" dirty="0" smtClean="0"/>
              <a:t>)</a:t>
            </a:r>
            <a:r>
              <a:rPr lang="zh-TW" altLang="en-US" dirty="0" smtClean="0"/>
              <a:t>：著重在機器間的自主連結，例如高速移動的車子間要怎麼達到有效率且自主的連結</a:t>
            </a:r>
            <a:endParaRPr lang="en-US" altLang="zh-TW" dirty="0" smtClean="0"/>
          </a:p>
          <a:p>
            <a:r>
              <a:rPr lang="en-US" altLang="zh-TW" dirty="0" smtClean="0"/>
              <a:t>CAM</a:t>
            </a:r>
            <a:r>
              <a:rPr lang="zh-TW" altLang="en-US" dirty="0" smtClean="0"/>
              <a:t> </a:t>
            </a:r>
            <a:r>
              <a:rPr lang="en-US" altLang="zh-TW" dirty="0" smtClean="0"/>
              <a:t>(</a:t>
            </a:r>
            <a:r>
              <a:rPr lang="zh-TW" altLang="en-US" dirty="0" smtClean="0"/>
              <a:t>情境分析與管理</a:t>
            </a:r>
            <a:r>
              <a:rPr lang="en-US" altLang="zh-TW" dirty="0" smtClean="0"/>
              <a:t>)</a:t>
            </a:r>
            <a:r>
              <a:rPr lang="zh-TW" altLang="en-US" dirty="0" smtClean="0"/>
              <a:t>： 大量資料上傳到雲端後，透過情境分析的能力來預測並採取相對應的行動，例如室溫上升人體開始冒汗，電風扇及空調會開始調整風向及風力</a:t>
            </a:r>
            <a:endParaRPr lang="en-US" altLang="zh-TW" dirty="0" smtClean="0"/>
          </a:p>
          <a:p>
            <a:r>
              <a:rPr lang="en-US" altLang="zh-TW" dirty="0" smtClean="0"/>
              <a:t>SSA</a:t>
            </a:r>
            <a:r>
              <a:rPr lang="zh-TW" altLang="en-US" dirty="0" smtClean="0"/>
              <a:t> </a:t>
            </a:r>
            <a:r>
              <a:rPr lang="en-US" altLang="zh-TW" dirty="0" smtClean="0"/>
              <a:t>(</a:t>
            </a:r>
            <a:r>
              <a:rPr lang="zh-TW" altLang="en-US" dirty="0" smtClean="0"/>
              <a:t>智慧感測應用</a:t>
            </a:r>
            <a:r>
              <a:rPr lang="en-US" altLang="zh-TW" dirty="0" smtClean="0"/>
              <a:t>)</a:t>
            </a:r>
            <a:r>
              <a:rPr lang="zh-TW" altLang="en-US" dirty="0" smtClean="0"/>
              <a:t>：透過感測技術的開發來尋找可能的應用，例如車與車之間如果能互相感知並且溝通，便能大幅降低車禍發生率</a:t>
            </a:r>
            <a:endParaRPr lang="en-US" altLang="zh-TW" dirty="0" smtClean="0"/>
          </a:p>
          <a:p>
            <a:r>
              <a:rPr lang="en-US" altLang="zh-TW" dirty="0" smtClean="0"/>
              <a:t>GSP (</a:t>
            </a:r>
            <a:r>
              <a:rPr lang="zh-TW" altLang="en-US" dirty="0" smtClean="0"/>
              <a:t>綠能感測平臺</a:t>
            </a:r>
            <a:r>
              <a:rPr lang="en-US" altLang="zh-TW" dirty="0" smtClean="0"/>
              <a:t>)</a:t>
            </a:r>
            <a:r>
              <a:rPr lang="zh-TW" altLang="en-US" dirty="0" smtClean="0"/>
              <a:t>：著重於高效能低功率的感測平臺開發</a:t>
            </a:r>
            <a:endParaRPr lang="zh-TW" altLang="en-US" dirty="0"/>
          </a:p>
        </p:txBody>
      </p:sp>
      <p:sp>
        <p:nvSpPr>
          <p:cNvPr id="4" name="投影片編號版面配置區 3"/>
          <p:cNvSpPr>
            <a:spLocks noGrp="1"/>
          </p:cNvSpPr>
          <p:nvPr>
            <p:ph type="sldNum" sz="quarter" idx="10"/>
          </p:nvPr>
        </p:nvSpPr>
        <p:spPr/>
        <p:txBody>
          <a:bodyPr/>
          <a:lstStyle/>
          <a:p>
            <a:fld id="{78BDF51C-011D-47C2-AE93-DB3B8C15E675}" type="slidenum">
              <a:rPr lang="zh-TW" altLang="en-US" smtClean="0"/>
              <a:t>5</a:t>
            </a:fld>
            <a:endParaRPr lang="zh-TW" altLang="en-US"/>
          </a:p>
        </p:txBody>
      </p:sp>
    </p:spTree>
    <p:extLst>
      <p:ext uri="{BB962C8B-B14F-4D97-AF65-F5344CB8AC3E}">
        <p14:creationId xmlns:p14="http://schemas.microsoft.com/office/powerpoint/2010/main" val="2965058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要如何在你未來的工作崗位成就一番？態度決定一切！</a:t>
            </a:r>
            <a:endParaRPr lang="zh-TW" altLang="en-US" dirty="0"/>
          </a:p>
        </p:txBody>
      </p:sp>
      <p:sp>
        <p:nvSpPr>
          <p:cNvPr id="4" name="投影片編號版面配置區 3"/>
          <p:cNvSpPr>
            <a:spLocks noGrp="1"/>
          </p:cNvSpPr>
          <p:nvPr>
            <p:ph type="sldNum" sz="quarter" idx="10"/>
          </p:nvPr>
        </p:nvSpPr>
        <p:spPr/>
        <p:txBody>
          <a:bodyPr/>
          <a:lstStyle/>
          <a:p>
            <a:fld id="{78BDF51C-011D-47C2-AE93-DB3B8C15E675}" type="slidenum">
              <a:rPr lang="zh-TW" altLang="en-US" smtClean="0"/>
              <a:t>43</a:t>
            </a:fld>
            <a:endParaRPr lang="zh-TW" altLang="en-US"/>
          </a:p>
        </p:txBody>
      </p:sp>
    </p:spTree>
    <p:extLst>
      <p:ext uri="{BB962C8B-B14F-4D97-AF65-F5344CB8AC3E}">
        <p14:creationId xmlns:p14="http://schemas.microsoft.com/office/powerpoint/2010/main" val="491386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投影片圖像版面配置區 1"/>
          <p:cNvSpPr>
            <a:spLocks noGrp="1" noRot="1" noChangeAspect="1" noTextEdit="1"/>
          </p:cNvSpPr>
          <p:nvPr>
            <p:ph type="sldImg"/>
          </p:nvPr>
        </p:nvSpPr>
        <p:spPr>
          <a:ln/>
        </p:spPr>
      </p:sp>
      <p:sp>
        <p:nvSpPr>
          <p:cNvPr id="76803" name="備忘稿版面配置區 2"/>
          <p:cNvSpPr>
            <a:spLocks noGrp="1"/>
          </p:cNvSpPr>
          <p:nvPr>
            <p:ph type="body" idx="1"/>
          </p:nvPr>
        </p:nvSpPr>
        <p:spPr>
          <a:noFill/>
        </p:spPr>
        <p:txBody>
          <a:bodyPr/>
          <a:lstStyle/>
          <a:p>
            <a:r>
              <a:rPr lang="zh-TW" altLang="en-US" dirty="0" smtClean="0"/>
              <a:t>隨著製程的演進，早期的點對點連線會造成繞線複雜度越來越高，而後來的</a:t>
            </a:r>
            <a:r>
              <a:rPr lang="en-US" altLang="zh-TW" dirty="0" smtClean="0"/>
              <a:t>bus</a:t>
            </a:r>
            <a:r>
              <a:rPr lang="zh-TW" altLang="en-US" dirty="0" smtClean="0"/>
              <a:t>架構也因為延展性不夠而容易造成效能下降。大約在</a:t>
            </a:r>
            <a:r>
              <a:rPr lang="en-US" altLang="zh-TW" dirty="0" smtClean="0"/>
              <a:t>10</a:t>
            </a:r>
            <a:r>
              <a:rPr lang="zh-TW" altLang="en-US" dirty="0" smtClean="0"/>
              <a:t>年前，有人提出要使用網路的概念來連結晶片內的各個</a:t>
            </a:r>
            <a:r>
              <a:rPr lang="en-US" altLang="zh-TW" dirty="0" smtClean="0"/>
              <a:t>component</a:t>
            </a:r>
            <a:r>
              <a:rPr lang="zh-TW" altLang="en-US" dirty="0" smtClean="0"/>
              <a:t>，我們稱作</a:t>
            </a:r>
            <a:r>
              <a:rPr lang="en-US" altLang="zh-TW" dirty="0" smtClean="0"/>
              <a:t>network-on-chip</a:t>
            </a:r>
            <a:r>
              <a:rPr lang="zh-TW" altLang="en-US" dirty="0" smtClean="0"/>
              <a:t>。在各種</a:t>
            </a:r>
            <a:r>
              <a:rPr lang="en-US" altLang="zh-TW" dirty="0" smtClean="0"/>
              <a:t>network on chip</a:t>
            </a:r>
            <a:r>
              <a:rPr lang="zh-TW" altLang="en-US" dirty="0" smtClean="0"/>
              <a:t>的</a:t>
            </a:r>
            <a:r>
              <a:rPr lang="en-US" altLang="zh-TW" dirty="0" err="1" smtClean="0"/>
              <a:t>toplogy</a:t>
            </a:r>
            <a:r>
              <a:rPr lang="zh-TW" altLang="en-US" dirty="0" smtClean="0"/>
              <a:t>中，又以</a:t>
            </a:r>
            <a:r>
              <a:rPr lang="en-US" altLang="zh-TW" dirty="0" smtClean="0"/>
              <a:t>mesh-based topology</a:t>
            </a:r>
            <a:r>
              <a:rPr lang="zh-TW" altLang="en-US" dirty="0" smtClean="0"/>
              <a:t>最受歡迎，因為它具有良好的</a:t>
            </a:r>
            <a:r>
              <a:rPr lang="en-US" altLang="zh-TW" dirty="0" err="1" smtClean="0"/>
              <a:t>scalibility</a:t>
            </a:r>
            <a:r>
              <a:rPr lang="zh-TW" altLang="en-US" dirty="0" smtClean="0"/>
              <a:t>以及</a:t>
            </a:r>
            <a:r>
              <a:rPr lang="en-US" altLang="zh-TW" dirty="0" smtClean="0"/>
              <a:t>flexibility</a:t>
            </a:r>
            <a:r>
              <a:rPr lang="zh-TW" altLang="en-US" dirty="0" smtClean="0"/>
              <a:t>。而目前也已經有一些</a:t>
            </a:r>
            <a:r>
              <a:rPr lang="en-US" altLang="zh-TW" dirty="0" smtClean="0"/>
              <a:t>commercial product</a:t>
            </a:r>
            <a:r>
              <a:rPr lang="zh-TW" altLang="en-US" dirty="0" smtClean="0"/>
              <a:t>以及</a:t>
            </a:r>
            <a:r>
              <a:rPr lang="en-US" altLang="zh-TW" dirty="0" smtClean="0"/>
              <a:t>prototyping</a:t>
            </a:r>
            <a:r>
              <a:rPr lang="zh-TW" altLang="en-US" dirty="0" smtClean="0"/>
              <a:t>出來了，例如</a:t>
            </a:r>
            <a:r>
              <a:rPr lang="en-US" altLang="zh-TW" dirty="0" smtClean="0"/>
              <a:t>…</a:t>
            </a:r>
          </a:p>
        </p:txBody>
      </p:sp>
      <p:sp>
        <p:nvSpPr>
          <p:cNvPr id="76804" name="投影片編號版面配置區 3"/>
          <p:cNvSpPr>
            <a:spLocks noGrp="1"/>
          </p:cNvSpPr>
          <p:nvPr>
            <p:ph type="sldNum" sz="quarter" idx="5"/>
          </p:nvPr>
        </p:nvSpPr>
        <p:spPr>
          <a:noFill/>
        </p:spPr>
        <p:txBody>
          <a:bodyPr/>
          <a:lstStyle>
            <a:lvl1pPr defTabSz="925513" eaLnBrk="0" hangingPunct="0">
              <a:defRPr kumimoji="1">
                <a:solidFill>
                  <a:schemeClr val="tx1"/>
                </a:solidFill>
                <a:latin typeface="Arial" charset="0"/>
                <a:ea typeface="新細明體" charset="-120"/>
              </a:defRPr>
            </a:lvl1pPr>
            <a:lvl2pPr marL="742950" indent="-285750" defTabSz="925513" eaLnBrk="0" hangingPunct="0">
              <a:defRPr kumimoji="1">
                <a:solidFill>
                  <a:schemeClr val="tx1"/>
                </a:solidFill>
                <a:latin typeface="Arial" charset="0"/>
                <a:ea typeface="新細明體" charset="-120"/>
              </a:defRPr>
            </a:lvl2pPr>
            <a:lvl3pPr marL="1143000" indent="-228600" defTabSz="925513" eaLnBrk="0" hangingPunct="0">
              <a:defRPr kumimoji="1">
                <a:solidFill>
                  <a:schemeClr val="tx1"/>
                </a:solidFill>
                <a:latin typeface="Arial" charset="0"/>
                <a:ea typeface="新細明體" charset="-120"/>
              </a:defRPr>
            </a:lvl3pPr>
            <a:lvl4pPr marL="1600200" indent="-228600" defTabSz="925513" eaLnBrk="0" hangingPunct="0">
              <a:defRPr kumimoji="1">
                <a:solidFill>
                  <a:schemeClr val="tx1"/>
                </a:solidFill>
                <a:latin typeface="Arial" charset="0"/>
                <a:ea typeface="新細明體" charset="-120"/>
              </a:defRPr>
            </a:lvl4pPr>
            <a:lvl5pPr marL="2057400" indent="-228600" defTabSz="925513" eaLnBrk="0" hangingPunct="0">
              <a:defRPr kumimoji="1">
                <a:solidFill>
                  <a:schemeClr val="tx1"/>
                </a:solidFill>
                <a:latin typeface="Arial" charset="0"/>
                <a:ea typeface="新細明體" charset="-120"/>
              </a:defRPr>
            </a:lvl5pPr>
            <a:lvl6pPr marL="2514600" indent="-228600" defTabSz="925513" eaLnBrk="0" fontAlgn="base" hangingPunct="0">
              <a:spcBef>
                <a:spcPct val="0"/>
              </a:spcBef>
              <a:spcAft>
                <a:spcPct val="0"/>
              </a:spcAft>
              <a:defRPr kumimoji="1">
                <a:solidFill>
                  <a:schemeClr val="tx1"/>
                </a:solidFill>
                <a:latin typeface="Arial" charset="0"/>
                <a:ea typeface="新細明體" charset="-120"/>
              </a:defRPr>
            </a:lvl6pPr>
            <a:lvl7pPr marL="2971800" indent="-228600" defTabSz="925513" eaLnBrk="0" fontAlgn="base" hangingPunct="0">
              <a:spcBef>
                <a:spcPct val="0"/>
              </a:spcBef>
              <a:spcAft>
                <a:spcPct val="0"/>
              </a:spcAft>
              <a:defRPr kumimoji="1">
                <a:solidFill>
                  <a:schemeClr val="tx1"/>
                </a:solidFill>
                <a:latin typeface="Arial" charset="0"/>
                <a:ea typeface="新細明體" charset="-120"/>
              </a:defRPr>
            </a:lvl7pPr>
            <a:lvl8pPr marL="3429000" indent="-228600" defTabSz="925513" eaLnBrk="0" fontAlgn="base" hangingPunct="0">
              <a:spcBef>
                <a:spcPct val="0"/>
              </a:spcBef>
              <a:spcAft>
                <a:spcPct val="0"/>
              </a:spcAft>
              <a:defRPr kumimoji="1">
                <a:solidFill>
                  <a:schemeClr val="tx1"/>
                </a:solidFill>
                <a:latin typeface="Arial" charset="0"/>
                <a:ea typeface="新細明體" charset="-120"/>
              </a:defRPr>
            </a:lvl8pPr>
            <a:lvl9pPr marL="3886200" indent="-228600" defTabSz="925513" eaLnBrk="0" fontAlgn="base" hangingPunct="0">
              <a:spcBef>
                <a:spcPct val="0"/>
              </a:spcBef>
              <a:spcAft>
                <a:spcPct val="0"/>
              </a:spcAft>
              <a:defRPr kumimoji="1">
                <a:solidFill>
                  <a:schemeClr val="tx1"/>
                </a:solidFill>
                <a:latin typeface="Arial" charset="0"/>
                <a:ea typeface="新細明體" charset="-120"/>
              </a:defRPr>
            </a:lvl9pPr>
          </a:lstStyle>
          <a:p>
            <a:pPr eaLnBrk="1" hangingPunct="1"/>
            <a:fld id="{B5DD9FF4-5178-4B71-BD4C-782DDF232200}" type="slidenum">
              <a:rPr lang="en-US" altLang="zh-TW" smtClean="0"/>
              <a:pPr eaLnBrk="1" hangingPunct="1"/>
              <a:t>8</a:t>
            </a:fld>
            <a:endParaRPr lang="en-US" altLang="zh-TW" smtClean="0"/>
          </a:p>
        </p:txBody>
      </p:sp>
    </p:spTree>
    <p:extLst>
      <p:ext uri="{BB962C8B-B14F-4D97-AF65-F5344CB8AC3E}">
        <p14:creationId xmlns:p14="http://schemas.microsoft.com/office/powerpoint/2010/main" val="2742518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p:spPr>
        <p:txBody>
          <a:bodyPr/>
          <a:lstStyle/>
          <a:p>
            <a:endParaRPr lang="zh-TW" altLang="en-US" dirty="0" smtClean="0">
              <a:ea typeface="新細明體" pitchFamily="18" charset="-120"/>
            </a:endParaRPr>
          </a:p>
        </p:txBody>
      </p:sp>
    </p:spTree>
    <p:extLst>
      <p:ext uri="{BB962C8B-B14F-4D97-AF65-F5344CB8AC3E}">
        <p14:creationId xmlns:p14="http://schemas.microsoft.com/office/powerpoint/2010/main" val="2401289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A089DA5D-85DB-4A80-A338-0E3C081A517B}" type="slidenum">
              <a:rPr lang="en-US" altLang="zh-TW" smtClean="0">
                <a:solidFill>
                  <a:prstClr val="black"/>
                </a:solidFill>
              </a:rPr>
              <a:pPr>
                <a:defRPr/>
              </a:pPr>
              <a:t>13</a:t>
            </a:fld>
            <a:endParaRPr lang="en-US" altLang="zh-TW">
              <a:solidFill>
                <a:prstClr val="black"/>
              </a:solidFill>
            </a:endParaRPr>
          </a:p>
        </p:txBody>
      </p:sp>
    </p:spTree>
    <p:extLst>
      <p:ext uri="{BB962C8B-B14F-4D97-AF65-F5344CB8AC3E}">
        <p14:creationId xmlns:p14="http://schemas.microsoft.com/office/powerpoint/2010/main" val="2272941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投影片圖像版面配置區 1"/>
          <p:cNvSpPr>
            <a:spLocks noGrp="1" noRot="1" noChangeAspect="1" noTextEdit="1"/>
          </p:cNvSpPr>
          <p:nvPr>
            <p:ph type="sldImg"/>
          </p:nvPr>
        </p:nvSpPr>
        <p:spPr>
          <a:ln/>
        </p:spPr>
      </p:sp>
      <p:sp>
        <p:nvSpPr>
          <p:cNvPr id="57347" name="備忘稿版面配置區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TW" smtClean="0">
                <a:ea typeface="新細明體" pitchFamily="18" charset="-120"/>
              </a:rPr>
              <a:t>Usually the quota has to be very small for effectiveness of cooling</a:t>
            </a:r>
            <a:endParaRPr lang="zh-TW" altLang="en-US" smtClean="0">
              <a:ea typeface="新細明體" pitchFamily="18" charset="-120"/>
            </a:endParaRPr>
          </a:p>
        </p:txBody>
      </p:sp>
      <p:sp>
        <p:nvSpPr>
          <p:cNvPr id="57348" name="投影片編號版面配置區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00934" eaLnBrk="0" hangingPunct="0">
              <a:defRPr kumimoji="1">
                <a:solidFill>
                  <a:schemeClr val="tx1"/>
                </a:solidFill>
                <a:latin typeface="Arial" charset="0"/>
                <a:ea typeface="新細明體" pitchFamily="18" charset="-120"/>
              </a:defRPr>
            </a:lvl1pPr>
            <a:lvl2pPr marL="802118" indent="-308507" defTabSz="1000934" eaLnBrk="0" hangingPunct="0">
              <a:defRPr kumimoji="1">
                <a:solidFill>
                  <a:schemeClr val="tx1"/>
                </a:solidFill>
                <a:latin typeface="Arial" charset="0"/>
                <a:ea typeface="新細明體" pitchFamily="18" charset="-120"/>
              </a:defRPr>
            </a:lvl2pPr>
            <a:lvl3pPr marL="1234028" indent="-246805" defTabSz="1000934" eaLnBrk="0" hangingPunct="0">
              <a:defRPr kumimoji="1">
                <a:solidFill>
                  <a:schemeClr val="tx1"/>
                </a:solidFill>
                <a:latin typeface="Arial" charset="0"/>
                <a:ea typeface="新細明體" pitchFamily="18" charset="-120"/>
              </a:defRPr>
            </a:lvl3pPr>
            <a:lvl4pPr marL="1727639" indent="-246805" defTabSz="1000934" eaLnBrk="0" hangingPunct="0">
              <a:defRPr kumimoji="1">
                <a:solidFill>
                  <a:schemeClr val="tx1"/>
                </a:solidFill>
                <a:latin typeface="Arial" charset="0"/>
                <a:ea typeface="新細明體" pitchFamily="18" charset="-120"/>
              </a:defRPr>
            </a:lvl4pPr>
            <a:lvl5pPr marL="2221251" indent="-246805" defTabSz="1000934" eaLnBrk="0" hangingPunct="0">
              <a:defRPr kumimoji="1">
                <a:solidFill>
                  <a:schemeClr val="tx1"/>
                </a:solidFill>
                <a:latin typeface="Arial" charset="0"/>
                <a:ea typeface="新細明體" pitchFamily="18" charset="-120"/>
              </a:defRPr>
            </a:lvl5pPr>
            <a:lvl6pPr marL="2714862" indent="-246805" defTabSz="1000934" eaLnBrk="0" fontAlgn="base" hangingPunct="0">
              <a:spcBef>
                <a:spcPct val="0"/>
              </a:spcBef>
              <a:spcAft>
                <a:spcPct val="0"/>
              </a:spcAft>
              <a:defRPr kumimoji="1">
                <a:solidFill>
                  <a:schemeClr val="tx1"/>
                </a:solidFill>
                <a:latin typeface="Arial" charset="0"/>
                <a:ea typeface="新細明體" pitchFamily="18" charset="-120"/>
              </a:defRPr>
            </a:lvl6pPr>
            <a:lvl7pPr marL="3208473" indent="-246805" defTabSz="1000934" eaLnBrk="0" fontAlgn="base" hangingPunct="0">
              <a:spcBef>
                <a:spcPct val="0"/>
              </a:spcBef>
              <a:spcAft>
                <a:spcPct val="0"/>
              </a:spcAft>
              <a:defRPr kumimoji="1">
                <a:solidFill>
                  <a:schemeClr val="tx1"/>
                </a:solidFill>
                <a:latin typeface="Arial" charset="0"/>
                <a:ea typeface="新細明體" pitchFamily="18" charset="-120"/>
              </a:defRPr>
            </a:lvl7pPr>
            <a:lvl8pPr marL="3702085" indent="-246805" defTabSz="1000934" eaLnBrk="0" fontAlgn="base" hangingPunct="0">
              <a:spcBef>
                <a:spcPct val="0"/>
              </a:spcBef>
              <a:spcAft>
                <a:spcPct val="0"/>
              </a:spcAft>
              <a:defRPr kumimoji="1">
                <a:solidFill>
                  <a:schemeClr val="tx1"/>
                </a:solidFill>
                <a:latin typeface="Arial" charset="0"/>
                <a:ea typeface="新細明體" pitchFamily="18" charset="-120"/>
              </a:defRPr>
            </a:lvl8pPr>
            <a:lvl9pPr marL="4195696" indent="-246805" defTabSz="1000934"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fld id="{6B74C3DD-4E21-4C47-A206-4B05F7672F1C}" type="slidenum">
              <a:rPr lang="en-US" altLang="zh-TW" smtClean="0">
                <a:solidFill>
                  <a:prstClr val="black"/>
                </a:solidFill>
              </a:rPr>
              <a:pPr eaLnBrk="1" hangingPunct="1"/>
              <a:t>15</a:t>
            </a:fld>
            <a:endParaRPr lang="en-US" altLang="zh-TW" smtClean="0">
              <a:solidFill>
                <a:prstClr val="black"/>
              </a:solidFill>
            </a:endParaRPr>
          </a:p>
        </p:txBody>
      </p:sp>
    </p:spTree>
    <p:extLst>
      <p:ext uri="{BB962C8B-B14F-4D97-AF65-F5344CB8AC3E}">
        <p14:creationId xmlns:p14="http://schemas.microsoft.com/office/powerpoint/2010/main" val="2290003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A089DA5D-85DB-4A80-A338-0E3C081A517B}" type="slidenum">
              <a:rPr lang="en-US" altLang="zh-TW" smtClean="0">
                <a:solidFill>
                  <a:prstClr val="black"/>
                </a:solidFill>
              </a:rPr>
              <a:pPr>
                <a:defRPr/>
              </a:pPr>
              <a:t>16</a:t>
            </a:fld>
            <a:endParaRPr lang="en-US" altLang="zh-TW">
              <a:solidFill>
                <a:prstClr val="black"/>
              </a:solidFill>
            </a:endParaRPr>
          </a:p>
        </p:txBody>
      </p:sp>
    </p:spTree>
    <p:extLst>
      <p:ext uri="{BB962C8B-B14F-4D97-AF65-F5344CB8AC3E}">
        <p14:creationId xmlns:p14="http://schemas.microsoft.com/office/powerpoint/2010/main" val="885138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A089DA5D-85DB-4A80-A338-0E3C081A517B}" type="slidenum">
              <a:rPr lang="en-US" altLang="zh-TW" smtClean="0">
                <a:solidFill>
                  <a:prstClr val="black"/>
                </a:solidFill>
              </a:rPr>
              <a:pPr>
                <a:defRPr/>
              </a:pPr>
              <a:t>17</a:t>
            </a:fld>
            <a:endParaRPr lang="en-US" altLang="zh-TW">
              <a:solidFill>
                <a:prstClr val="black"/>
              </a:solidFill>
            </a:endParaRPr>
          </a:p>
        </p:txBody>
      </p:sp>
    </p:spTree>
    <p:extLst>
      <p:ext uri="{BB962C8B-B14F-4D97-AF65-F5344CB8AC3E}">
        <p14:creationId xmlns:p14="http://schemas.microsoft.com/office/powerpoint/2010/main" val="16163121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tif"/><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4114800" y="6324600"/>
            <a:ext cx="4495800" cy="152400"/>
          </a:xfrm>
          <a:prstGeom prst="rect">
            <a:avLst/>
          </a:prstGeom>
          <a:gradFill rotWithShape="0">
            <a:gsLst>
              <a:gs pos="0">
                <a:srgbClr val="3333CC"/>
              </a:gs>
              <a:gs pos="100000">
                <a:srgbClr val="CCCC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kumimoji="1" lang="zh-TW" altLang="en-US">
              <a:solidFill>
                <a:prstClr val="black"/>
              </a:solidFill>
            </a:endParaRPr>
          </a:p>
        </p:txBody>
      </p:sp>
      <p:pic>
        <p:nvPicPr>
          <p:cNvPr id="5" name="Picture 2" descr="Ntulogo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7" y="12023"/>
            <a:ext cx="1253055" cy="1255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8"/>
          <p:cNvSpPr>
            <a:spLocks noChangeArrowheads="1"/>
          </p:cNvSpPr>
          <p:nvPr/>
        </p:nvSpPr>
        <p:spPr bwMode="auto">
          <a:xfrm>
            <a:off x="5562600" y="6172200"/>
            <a:ext cx="2577889" cy="461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10" tIns="45706" rIns="91410" bIns="45706">
            <a:spAutoFit/>
          </a:bodyPr>
          <a:lstStyle/>
          <a:p>
            <a:pPr eaLnBrk="0" fontAlgn="base" hangingPunct="0">
              <a:spcBef>
                <a:spcPct val="0"/>
              </a:spcBef>
              <a:spcAft>
                <a:spcPct val="0"/>
              </a:spcAft>
            </a:pPr>
            <a:r>
              <a:rPr lang="en-US" altLang="zh-TW" sz="2400" i="1" dirty="0" smtClean="0">
                <a:solidFill>
                  <a:srgbClr val="061244"/>
                </a:solidFill>
                <a:latin typeface="Arial Black" pitchFamily="34" charset="0"/>
              </a:rPr>
              <a:t>I</a:t>
            </a:r>
            <a:r>
              <a:rPr lang="en-US" altLang="zh-TW" sz="2400" i="1" dirty="0" smtClean="0">
                <a:solidFill>
                  <a:srgbClr val="0A1D6E"/>
                </a:solidFill>
                <a:latin typeface="Arial Black" pitchFamily="34" charset="0"/>
              </a:rPr>
              <a:t>n</a:t>
            </a:r>
            <a:r>
              <a:rPr lang="en-US" altLang="zh-TW" sz="2400" i="1" dirty="0" smtClean="0">
                <a:solidFill>
                  <a:srgbClr val="0E2898"/>
                </a:solidFill>
                <a:latin typeface="Arial Black" pitchFamily="34" charset="0"/>
              </a:rPr>
              <a:t>t</a:t>
            </a:r>
            <a:r>
              <a:rPr lang="en-US" altLang="zh-TW" sz="2400" i="1" dirty="0" smtClean="0">
                <a:solidFill>
                  <a:srgbClr val="1234C2"/>
                </a:solidFill>
                <a:latin typeface="Arial Black" pitchFamily="34" charset="0"/>
              </a:rPr>
              <a:t>e</a:t>
            </a:r>
            <a:r>
              <a:rPr lang="en-US" altLang="zh-TW" sz="2400" i="1" dirty="0" smtClean="0">
                <a:solidFill>
                  <a:srgbClr val="1840EA"/>
                </a:solidFill>
                <a:latin typeface="Arial Black" pitchFamily="34" charset="0"/>
              </a:rPr>
              <a:t>l</a:t>
            </a:r>
            <a:r>
              <a:rPr lang="en-US" altLang="zh-TW" sz="2400" i="1" baseline="0" dirty="0" smtClean="0">
                <a:solidFill>
                  <a:srgbClr val="2349EB"/>
                </a:solidFill>
                <a:latin typeface="Arial Black" pitchFamily="34" charset="0"/>
              </a:rPr>
              <a:t> </a:t>
            </a:r>
            <a:r>
              <a:rPr lang="en-US" altLang="zh-TW" sz="2400" i="1" dirty="0" smtClean="0">
                <a:solidFill>
                  <a:srgbClr val="2349EB"/>
                </a:solidFill>
                <a:latin typeface="Arial Black" pitchFamily="34" charset="0"/>
              </a:rPr>
              <a:t>N</a:t>
            </a:r>
            <a:r>
              <a:rPr lang="en-US" altLang="zh-TW" sz="2400" i="1" dirty="0" smtClean="0">
                <a:solidFill>
                  <a:srgbClr val="4767EF"/>
                </a:solidFill>
                <a:latin typeface="Arial Black" pitchFamily="34" charset="0"/>
              </a:rPr>
              <a:t>T</a:t>
            </a:r>
            <a:r>
              <a:rPr lang="en-US" altLang="zh-TW" sz="2400" i="1" dirty="0" smtClean="0">
                <a:solidFill>
                  <a:srgbClr val="6781F1"/>
                </a:solidFill>
                <a:latin typeface="Arial Black" pitchFamily="34" charset="0"/>
              </a:rPr>
              <a:t>U</a:t>
            </a:r>
            <a:r>
              <a:rPr lang="en-US" altLang="zh-TW" sz="2400" i="1" dirty="0" smtClean="0">
                <a:solidFill>
                  <a:srgbClr val="3558ED"/>
                </a:solidFill>
                <a:latin typeface="Arial Black" pitchFamily="34" charset="0"/>
              </a:rPr>
              <a:t> </a:t>
            </a:r>
            <a:r>
              <a:rPr lang="en-US" altLang="zh-TW" sz="2400" i="1" dirty="0">
                <a:solidFill>
                  <a:srgbClr val="869BF4"/>
                </a:solidFill>
                <a:latin typeface="Arial Black" pitchFamily="34" charset="0"/>
              </a:rPr>
              <a:t>L</a:t>
            </a:r>
            <a:r>
              <a:rPr lang="en-US" altLang="zh-TW" sz="2400" i="1" dirty="0">
                <a:solidFill>
                  <a:srgbClr val="A7B6F7"/>
                </a:solidFill>
                <a:latin typeface="Arial Black" pitchFamily="34" charset="0"/>
              </a:rPr>
              <a:t>A</a:t>
            </a:r>
            <a:r>
              <a:rPr lang="en-US" altLang="zh-TW" sz="2400" i="1" dirty="0">
                <a:solidFill>
                  <a:srgbClr val="CDD6FB"/>
                </a:solidFill>
                <a:latin typeface="Arial Black" pitchFamily="34" charset="0"/>
              </a:rPr>
              <a:t>B</a:t>
            </a:r>
          </a:p>
        </p:txBody>
      </p:sp>
      <p:sp>
        <p:nvSpPr>
          <p:cNvPr id="7" name="Text Box 9"/>
          <p:cNvSpPr txBox="1">
            <a:spLocks noChangeArrowheads="1"/>
          </p:cNvSpPr>
          <p:nvPr/>
        </p:nvSpPr>
        <p:spPr bwMode="auto">
          <a:xfrm>
            <a:off x="457200" y="381000"/>
            <a:ext cx="7086600" cy="338138"/>
          </a:xfrm>
          <a:prstGeom prst="rect">
            <a:avLst/>
          </a:prstGeom>
          <a:noFill/>
          <a:ln w="9525">
            <a:noFill/>
            <a:miter lim="800000"/>
            <a:headEnd/>
            <a:tailEnd/>
          </a:ln>
          <a:effectLst/>
        </p:spPr>
        <p:txBody>
          <a:bodyPr lIns="91410" tIns="45706" rIns="91410" bIns="45706">
            <a:spAutoFit/>
          </a:bodyPr>
          <a:lstStyle>
            <a:lvl1pPr eaLnBrk="0" hangingPunct="0">
              <a:defRPr kumimoji="1" sz="2400">
                <a:solidFill>
                  <a:schemeClr val="tx1"/>
                </a:solidFill>
                <a:latin typeface="Arial" pitchFamily="34" charset="0"/>
                <a:ea typeface="新細明體" pitchFamily="18" charset="-120"/>
              </a:defRPr>
            </a:lvl1pPr>
            <a:lvl2pPr marL="37931725" indent="-37474525" eaLnBrk="0" hangingPunct="0">
              <a:defRPr kumimoji="1" sz="2400">
                <a:solidFill>
                  <a:schemeClr val="tx1"/>
                </a:solidFill>
                <a:latin typeface="Arial" pitchFamily="34" charset="0"/>
                <a:ea typeface="新細明體" pitchFamily="18" charset="-120"/>
              </a:defRPr>
            </a:lvl2pPr>
            <a:lvl3pPr eaLnBrk="0" hangingPunct="0">
              <a:defRPr kumimoji="1" sz="2400">
                <a:solidFill>
                  <a:schemeClr val="tx1"/>
                </a:solidFill>
                <a:latin typeface="Arial" pitchFamily="34" charset="0"/>
                <a:ea typeface="新細明體" pitchFamily="18" charset="-120"/>
              </a:defRPr>
            </a:lvl3pPr>
            <a:lvl4pPr eaLnBrk="0" hangingPunct="0">
              <a:defRPr kumimoji="1" sz="2400">
                <a:solidFill>
                  <a:schemeClr val="tx1"/>
                </a:solidFill>
                <a:latin typeface="Arial" pitchFamily="34" charset="0"/>
                <a:ea typeface="新細明體" pitchFamily="18" charset="-120"/>
              </a:defRPr>
            </a:lvl4pPr>
            <a:lvl5pPr eaLnBrk="0" hangingPunct="0">
              <a:defRPr kumimoji="1" sz="2400">
                <a:solidFill>
                  <a:schemeClr val="tx1"/>
                </a:solidFill>
                <a:latin typeface="Arial" pitchFamily="34" charset="0"/>
                <a:ea typeface="新細明體" pitchFamily="18" charset="-120"/>
              </a:defRPr>
            </a:lvl5pPr>
            <a:lvl6pPr marL="4572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9144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1371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18288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pPr algn="r" fontAlgn="base">
              <a:spcBef>
                <a:spcPct val="50000"/>
              </a:spcBef>
              <a:spcAft>
                <a:spcPct val="0"/>
              </a:spcAft>
              <a:defRPr/>
            </a:pPr>
            <a:r>
              <a:rPr kumimoji="0" lang="en-US" altLang="zh-TW" sz="1600" b="1" i="1" dirty="0" smtClean="0">
                <a:solidFill>
                  <a:srgbClr val="303030"/>
                </a:solidFill>
                <a:cs typeface="Arial" pitchFamily="34" charset="0"/>
              </a:rPr>
              <a:t>Intel-NTU Connected</a:t>
            </a:r>
            <a:r>
              <a:rPr kumimoji="0" lang="en-US" altLang="zh-TW" sz="1600" b="1" i="1" baseline="0" dirty="0" smtClean="0">
                <a:solidFill>
                  <a:srgbClr val="303030"/>
                </a:solidFill>
                <a:cs typeface="Arial" pitchFamily="34" charset="0"/>
              </a:rPr>
              <a:t> Context Center</a:t>
            </a:r>
            <a:r>
              <a:rPr kumimoji="0" lang="en-US" altLang="zh-TW" sz="1600" b="1" i="1" dirty="0" smtClean="0">
                <a:solidFill>
                  <a:srgbClr val="303030"/>
                </a:solidFill>
                <a:cs typeface="Arial" pitchFamily="34" charset="0"/>
              </a:rPr>
              <a:t>, </a:t>
            </a:r>
            <a:r>
              <a:rPr kumimoji="0" lang="en-US" altLang="zh-TW" sz="1600" b="1" i="1" dirty="0">
                <a:solidFill>
                  <a:srgbClr val="303030"/>
                </a:solidFill>
                <a:cs typeface="Arial" pitchFamily="34" charset="0"/>
              </a:rPr>
              <a:t>NTU</a:t>
            </a:r>
          </a:p>
        </p:txBody>
      </p:sp>
      <p:sp>
        <p:nvSpPr>
          <p:cNvPr id="8" name="Rectangle 3"/>
          <p:cNvSpPr>
            <a:spLocks noChangeArrowheads="1"/>
          </p:cNvSpPr>
          <p:nvPr userDrawn="1"/>
        </p:nvSpPr>
        <p:spPr bwMode="auto">
          <a:xfrm>
            <a:off x="2514600" y="762000"/>
            <a:ext cx="4953000" cy="115888"/>
          </a:xfrm>
          <a:prstGeom prst="rect">
            <a:avLst/>
          </a:prstGeom>
          <a:gradFill rotWithShape="0">
            <a:gsLst>
              <a:gs pos="0">
                <a:srgbClr val="3333CC"/>
              </a:gs>
              <a:gs pos="100000">
                <a:srgbClr val="CCCC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kumimoji="1" lang="zh-TW" altLang="en-US">
              <a:solidFill>
                <a:prstClr val="black"/>
              </a:solidFill>
            </a:endParaRPr>
          </a:p>
        </p:txBody>
      </p:sp>
      <p:sp>
        <p:nvSpPr>
          <p:cNvPr id="9" name="Rectangle 3"/>
          <p:cNvSpPr>
            <a:spLocks noChangeArrowheads="1"/>
          </p:cNvSpPr>
          <p:nvPr userDrawn="1"/>
        </p:nvSpPr>
        <p:spPr bwMode="auto">
          <a:xfrm>
            <a:off x="684213" y="3429000"/>
            <a:ext cx="7739062" cy="152400"/>
          </a:xfrm>
          <a:prstGeom prst="rect">
            <a:avLst/>
          </a:prstGeom>
          <a:gradFill rotWithShape="0">
            <a:gsLst>
              <a:gs pos="0">
                <a:srgbClr val="3333CC"/>
              </a:gs>
              <a:gs pos="100000">
                <a:srgbClr val="CCCC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kumimoji="1" lang="zh-TW" altLang="en-US">
              <a:solidFill>
                <a:prstClr val="black"/>
              </a:solidFill>
            </a:endParaRPr>
          </a:p>
        </p:txBody>
      </p:sp>
      <p:sp>
        <p:nvSpPr>
          <p:cNvPr id="401411" name="Rectangle 3"/>
          <p:cNvSpPr>
            <a:spLocks noGrp="1" noChangeArrowheads="1"/>
          </p:cNvSpPr>
          <p:nvPr>
            <p:ph type="ctrTitle"/>
          </p:nvPr>
        </p:nvSpPr>
        <p:spPr>
          <a:xfrm>
            <a:off x="685806" y="2133600"/>
            <a:ext cx="7772400" cy="1214438"/>
          </a:xfrm>
        </p:spPr>
        <p:txBody>
          <a:bodyPr/>
          <a:lstStyle>
            <a:lvl1pPr>
              <a:defRPr/>
            </a:lvl1pPr>
          </a:lstStyle>
          <a:p>
            <a:r>
              <a:rPr lang="zh-TW" altLang="en-US" smtClean="0"/>
              <a:t>按一下以編輯母片標題樣式</a:t>
            </a:r>
            <a:endParaRPr lang="zh-TW" altLang="en-US"/>
          </a:p>
        </p:txBody>
      </p:sp>
      <p:sp>
        <p:nvSpPr>
          <p:cNvPr id="401412" name="Rectangle 4"/>
          <p:cNvSpPr>
            <a:spLocks noGrp="1" noChangeArrowheads="1"/>
          </p:cNvSpPr>
          <p:nvPr>
            <p:ph type="subTitle" idx="1"/>
          </p:nvPr>
        </p:nvSpPr>
        <p:spPr>
          <a:xfrm>
            <a:off x="1371600" y="4068763"/>
            <a:ext cx="6400800" cy="1417637"/>
          </a:xfrm>
        </p:spPr>
        <p:txBody>
          <a:bodyPr/>
          <a:lstStyle>
            <a:lvl1pPr marL="0" indent="0" algn="ctr">
              <a:buFont typeface="Wingdings" pitchFamily="2" charset="2"/>
              <a:buNone/>
              <a:defRPr/>
            </a:lvl1pPr>
          </a:lstStyle>
          <a:p>
            <a:r>
              <a:rPr lang="zh-TW" altLang="en-US" smtClean="0"/>
              <a:t>按一下以編輯母片副標題樣式</a:t>
            </a:r>
            <a:endParaRPr lang="zh-TW" altLang="en-US"/>
          </a:p>
        </p:txBody>
      </p:sp>
      <p:sp>
        <p:nvSpPr>
          <p:cNvPr id="10" name="Rectangle 10"/>
          <p:cNvSpPr>
            <a:spLocks noGrp="1" noChangeArrowheads="1"/>
          </p:cNvSpPr>
          <p:nvPr>
            <p:ph type="sldNum" sz="quarter" idx="10"/>
          </p:nvPr>
        </p:nvSpPr>
        <p:spPr bwMode="auto">
          <a:xfrm>
            <a:off x="6553200" y="6245225"/>
            <a:ext cx="2133600" cy="476250"/>
          </a:xfrm>
          <a:prstGeom prst="rect">
            <a:avLst/>
          </a:prstGeom>
          <a:ln>
            <a:miter lim="800000"/>
            <a:headEnd/>
            <a:tailEnd/>
          </a:ln>
        </p:spPr>
        <p:txBody>
          <a:bodyPr vert="horz" wrap="square" lIns="91410" tIns="45706" rIns="91410" bIns="45706" numCol="1" anchor="t" anchorCtr="0" compatLnSpc="1">
            <a:prstTxWarp prst="textNoShape">
              <a:avLst/>
            </a:prstTxWarp>
          </a:bodyPr>
          <a:lstStyle>
            <a:lvl1pPr algn="r">
              <a:defRPr sz="1400">
                <a:latin typeface="Arial" pitchFamily="34" charset="0"/>
                <a:ea typeface="新細明體" pitchFamily="18" charset="-120"/>
              </a:defRPr>
            </a:lvl1pPr>
          </a:lstStyle>
          <a:p>
            <a:pPr fontAlgn="base">
              <a:spcBef>
                <a:spcPct val="0"/>
              </a:spcBef>
              <a:spcAft>
                <a:spcPct val="0"/>
              </a:spcAft>
              <a:defRPr/>
            </a:pPr>
            <a:fld id="{5CE95491-13E1-456A-A309-06AEE8275A36}" type="slidenum">
              <a:rPr kumimoji="1" lang="en-US" altLang="zh-TW">
                <a:solidFill>
                  <a:prstClr val="black"/>
                </a:solidFill>
              </a:rPr>
              <a:pPr fontAlgn="base">
                <a:spcBef>
                  <a:spcPct val="0"/>
                </a:spcBef>
                <a:spcAft>
                  <a:spcPct val="0"/>
                </a:spcAft>
                <a:defRPr/>
              </a:pPr>
              <a:t>‹#›</a:t>
            </a:fld>
            <a:endParaRPr kumimoji="1" lang="en-US" altLang="zh-TW" dirty="0">
              <a:solidFill>
                <a:prstClr val="black"/>
              </a:solidFill>
            </a:endParaRPr>
          </a:p>
        </p:txBody>
      </p:sp>
      <p:pic>
        <p:nvPicPr>
          <p:cNvPr id="3" name="圖片 2"/>
          <p:cNvPicPr>
            <a:picLocks noChangeAspect="1"/>
          </p:cNvPicPr>
          <p:nvPr userDrawn="1"/>
        </p:nvPicPr>
        <p:blipFill>
          <a:blip r:embed="rId3"/>
          <a:stretch>
            <a:fillRect/>
          </a:stretch>
        </p:blipFill>
        <p:spPr>
          <a:xfrm>
            <a:off x="7752573" y="31413"/>
            <a:ext cx="1272269" cy="1321234"/>
          </a:xfrm>
          <a:prstGeom prst="rect">
            <a:avLst/>
          </a:prstGeom>
        </p:spPr>
      </p:pic>
    </p:spTree>
    <p:extLst>
      <p:ext uri="{BB962C8B-B14F-4D97-AF65-F5344CB8AC3E}">
        <p14:creationId xmlns:p14="http://schemas.microsoft.com/office/powerpoint/2010/main" val="18660808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Tree>
    <p:extLst>
      <p:ext uri="{BB962C8B-B14F-4D97-AF65-F5344CB8AC3E}">
        <p14:creationId xmlns:p14="http://schemas.microsoft.com/office/powerpoint/2010/main" val="349068672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878301226"/>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098" name="Picture 2" descr="Ntulogo3"/>
          <p:cNvPicPr>
            <a:picLocks noChangeAspect="1" noChangeArrowheads="1"/>
          </p:cNvPicPr>
          <p:nvPr/>
        </p:nvPicPr>
        <p:blipFill>
          <a:blip r:embed="rId2" cstate="print"/>
          <a:srcRect/>
          <a:stretch>
            <a:fillRect/>
          </a:stretch>
        </p:blipFill>
        <p:spPr bwMode="auto">
          <a:xfrm>
            <a:off x="7543800" y="152400"/>
            <a:ext cx="1600200" cy="1603375"/>
          </a:xfrm>
          <a:prstGeom prst="rect">
            <a:avLst/>
          </a:prstGeom>
          <a:noFill/>
        </p:spPr>
      </p:pic>
      <p:sp>
        <p:nvSpPr>
          <p:cNvPr id="4099" name="Rectangle 3"/>
          <p:cNvSpPr>
            <a:spLocks noGrp="1" noChangeArrowheads="1"/>
          </p:cNvSpPr>
          <p:nvPr>
            <p:ph type="ctrTitle"/>
          </p:nvPr>
        </p:nvSpPr>
        <p:spPr>
          <a:xfrm>
            <a:off x="685800" y="2286000"/>
            <a:ext cx="7772400" cy="1143000"/>
          </a:xfrm>
        </p:spPr>
        <p:txBody>
          <a:bodyPr/>
          <a:lstStyle>
            <a:lvl1pPr>
              <a:defRPr/>
            </a:lvl1pPr>
          </a:lstStyle>
          <a:p>
            <a:r>
              <a:rPr lang="zh-TW" altLang="en-US" smtClean="0"/>
              <a:t>按一下以編輯母片標題樣式</a:t>
            </a:r>
            <a:endParaRPr lang="zh-TW" altLang="en-US"/>
          </a:p>
        </p:txBody>
      </p:sp>
      <p:sp>
        <p:nvSpPr>
          <p:cNvPr id="4100" name="Rectangle 4"/>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smtClean="0"/>
              <a:t>按一下以編輯母片副標題樣式</a:t>
            </a:r>
            <a:endParaRPr lang="zh-TW" altLang="en-US"/>
          </a:p>
        </p:txBody>
      </p:sp>
      <p:sp>
        <p:nvSpPr>
          <p:cNvPr id="4101" name="Rectangle 5"/>
          <p:cNvSpPr>
            <a:spLocks noChangeArrowheads="1"/>
          </p:cNvSpPr>
          <p:nvPr/>
        </p:nvSpPr>
        <p:spPr bwMode="auto">
          <a:xfrm>
            <a:off x="3048000" y="6858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2" name="Rectangle 6"/>
          <p:cNvSpPr>
            <a:spLocks noChangeArrowheads="1"/>
          </p:cNvSpPr>
          <p:nvPr/>
        </p:nvSpPr>
        <p:spPr bwMode="auto">
          <a:xfrm>
            <a:off x="685800" y="34290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3" name="Rectangle 7"/>
          <p:cNvSpPr>
            <a:spLocks noChangeArrowheads="1"/>
          </p:cNvSpPr>
          <p:nvPr/>
        </p:nvSpPr>
        <p:spPr bwMode="auto">
          <a:xfrm>
            <a:off x="4114800" y="63246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4" name="Rectangle 8"/>
          <p:cNvSpPr>
            <a:spLocks noChangeArrowheads="1"/>
          </p:cNvSpPr>
          <p:nvPr/>
        </p:nvSpPr>
        <p:spPr bwMode="auto">
          <a:xfrm>
            <a:off x="5562600" y="6172200"/>
            <a:ext cx="2790825" cy="457200"/>
          </a:xfrm>
          <a:prstGeom prst="rect">
            <a:avLst/>
          </a:prstGeom>
          <a:solidFill>
            <a:schemeClr val="bg1"/>
          </a:solidFill>
          <a:ln w="9525">
            <a:noFill/>
            <a:miter lim="800000"/>
            <a:headEnd/>
            <a:tailEnd/>
          </a:ln>
          <a:effectLst/>
        </p:spPr>
        <p:txBody>
          <a:bodyPr wrap="none">
            <a:spAutoFit/>
          </a:bodyPr>
          <a:lstStyle/>
          <a:p>
            <a:pPr eaLnBrk="0" hangingPunct="0"/>
            <a:r>
              <a:rPr lang="en-US" altLang="zh-TW" sz="2400" i="1">
                <a:solidFill>
                  <a:srgbClr val="061244"/>
                </a:solidFill>
                <a:latin typeface="Arial Black" pitchFamily="34" charset="0"/>
                <a:ea typeface="新細明體"/>
              </a:rPr>
              <a:t>A</a:t>
            </a:r>
            <a:r>
              <a:rPr lang="en-US" altLang="zh-TW" sz="2400" i="1">
                <a:solidFill>
                  <a:srgbClr val="0A1D6E"/>
                </a:solidFill>
                <a:latin typeface="Arial Black" pitchFamily="34" charset="0"/>
                <a:ea typeface="新細明體"/>
              </a:rPr>
              <a:t>C</a:t>
            </a:r>
            <a:r>
              <a:rPr lang="en-US" altLang="zh-TW" sz="2400" i="1">
                <a:solidFill>
                  <a:srgbClr val="0E2898"/>
                </a:solidFill>
                <a:latin typeface="Arial Black" pitchFamily="34" charset="0"/>
                <a:ea typeface="新細明體"/>
              </a:rPr>
              <a:t>C</a:t>
            </a:r>
            <a:r>
              <a:rPr lang="en-US" altLang="zh-TW" sz="2400" i="1">
                <a:solidFill>
                  <a:srgbClr val="1234C2"/>
                </a:solidFill>
                <a:latin typeface="Arial Black" pitchFamily="34" charset="0"/>
                <a:ea typeface="新細明體"/>
              </a:rPr>
              <a:t>E</a:t>
            </a:r>
            <a:r>
              <a:rPr lang="en-US" altLang="zh-TW" sz="2400" i="1">
                <a:solidFill>
                  <a:srgbClr val="1840EA"/>
                </a:solidFill>
                <a:latin typeface="Arial Black" pitchFamily="34" charset="0"/>
                <a:ea typeface="新細明體"/>
              </a:rPr>
              <a:t>S</a:t>
            </a:r>
            <a:r>
              <a:rPr lang="en-US" altLang="zh-TW" sz="2400" i="1">
                <a:solidFill>
                  <a:srgbClr val="2349EB"/>
                </a:solidFill>
                <a:latin typeface="Arial Black" pitchFamily="34" charset="0"/>
                <a:ea typeface="新細明體"/>
              </a:rPr>
              <a:t>S </a:t>
            </a:r>
            <a:r>
              <a:rPr lang="en-US" altLang="zh-TW" sz="2400" i="1">
                <a:solidFill>
                  <a:srgbClr val="4767EF"/>
                </a:solidFill>
                <a:latin typeface="Arial Black" pitchFamily="34" charset="0"/>
                <a:ea typeface="新細明體"/>
              </a:rPr>
              <a:t>I</a:t>
            </a:r>
            <a:r>
              <a:rPr lang="en-US" altLang="zh-TW" sz="2400" i="1">
                <a:solidFill>
                  <a:srgbClr val="6781F1"/>
                </a:solidFill>
                <a:latin typeface="Arial Black" pitchFamily="34" charset="0"/>
                <a:ea typeface="新細明體"/>
              </a:rPr>
              <a:t>C</a:t>
            </a:r>
            <a:r>
              <a:rPr lang="en-US" altLang="zh-TW" sz="2400" i="1">
                <a:solidFill>
                  <a:srgbClr val="3558ED"/>
                </a:solidFill>
                <a:latin typeface="Arial Black" pitchFamily="34" charset="0"/>
                <a:ea typeface="新細明體"/>
              </a:rPr>
              <a:t> </a:t>
            </a:r>
            <a:r>
              <a:rPr lang="en-US" altLang="zh-TW" sz="2400" i="1">
                <a:solidFill>
                  <a:srgbClr val="869BF4"/>
                </a:solidFill>
                <a:latin typeface="Arial Black" pitchFamily="34" charset="0"/>
                <a:ea typeface="新細明體"/>
              </a:rPr>
              <a:t>L</a:t>
            </a:r>
            <a:r>
              <a:rPr lang="en-US" altLang="zh-TW" sz="2400" i="1">
                <a:solidFill>
                  <a:srgbClr val="A7B6F7"/>
                </a:solidFill>
                <a:latin typeface="Arial Black" pitchFamily="34" charset="0"/>
                <a:ea typeface="新細明體"/>
              </a:rPr>
              <a:t>A</a:t>
            </a:r>
            <a:r>
              <a:rPr lang="en-US" altLang="zh-TW" sz="2400" i="1">
                <a:solidFill>
                  <a:srgbClr val="CDD6FB"/>
                </a:solidFill>
                <a:latin typeface="Arial Black" pitchFamily="34" charset="0"/>
                <a:ea typeface="新細明體"/>
              </a:rPr>
              <a:t>B</a:t>
            </a:r>
          </a:p>
        </p:txBody>
      </p:sp>
      <p:sp>
        <p:nvSpPr>
          <p:cNvPr id="4105" name="Text Box 9"/>
          <p:cNvSpPr txBox="1">
            <a:spLocks noChangeArrowheads="1"/>
          </p:cNvSpPr>
          <p:nvPr/>
        </p:nvSpPr>
        <p:spPr bwMode="auto">
          <a:xfrm>
            <a:off x="457200" y="381000"/>
            <a:ext cx="7086600" cy="274638"/>
          </a:xfrm>
          <a:prstGeom prst="rect">
            <a:avLst/>
          </a:prstGeom>
          <a:noFill/>
          <a:ln w="9525">
            <a:noFill/>
            <a:miter lim="800000"/>
            <a:headEnd/>
            <a:tailEnd/>
          </a:ln>
          <a:effectLst/>
        </p:spPr>
        <p:txBody>
          <a:bodyPr>
            <a:spAutoFit/>
          </a:bodyPr>
          <a:lstStyle/>
          <a:p>
            <a:pPr algn="r" eaLnBrk="0" hangingPunct="0">
              <a:spcBef>
                <a:spcPct val="50000"/>
              </a:spcBef>
            </a:pPr>
            <a:r>
              <a:rPr lang="en-US" altLang="zh-TW" sz="1200" b="1" i="1">
                <a:solidFill>
                  <a:srgbClr val="303030"/>
                </a:solidFill>
                <a:latin typeface="Arial"/>
                <a:ea typeface="新細明體"/>
                <a:cs typeface="Arial" charset="0"/>
              </a:rPr>
              <a:t>Graduate Institute of Electronics Engineering, NTU</a:t>
            </a:r>
          </a:p>
        </p:txBody>
      </p:sp>
      <p:sp>
        <p:nvSpPr>
          <p:cNvPr id="4106" name="Rectangle 10"/>
          <p:cNvSpPr>
            <a:spLocks noGrp="1" noChangeArrowheads="1"/>
          </p:cNvSpPr>
          <p:nvPr>
            <p:ph type="sldNum" sz="quarter" idx="4"/>
          </p:nvPr>
        </p:nvSpPr>
        <p:spPr bwMode="auto">
          <a:xfrm>
            <a:off x="6553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BDA55362-DAEE-40C4-8CB1-EA266F18E455}" type="slidenum">
              <a:rPr lang="zh-TW" altLang="en-US" smtClean="0">
                <a:solidFill>
                  <a:srgbClr val="000000"/>
                </a:solidFill>
                <a:latin typeface="Arial"/>
                <a:ea typeface="新細明體"/>
              </a:rPr>
              <a:pPr/>
              <a:t>‹#›</a:t>
            </a:fld>
            <a:endParaRPr lang="zh-TW" altLang="en-US">
              <a:solidFill>
                <a:srgbClr val="000000"/>
              </a:solidFill>
              <a:latin typeface="Arial"/>
              <a:ea typeface="新細明體"/>
            </a:endParaRPr>
          </a:p>
        </p:txBody>
      </p:sp>
    </p:spTree>
    <p:extLst>
      <p:ext uri="{BB962C8B-B14F-4D97-AF65-F5344CB8AC3E}">
        <p14:creationId xmlns:p14="http://schemas.microsoft.com/office/powerpoint/2010/main" val="4474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slide(fromLeft)">
                                      <p:cBhvr>
                                        <p:cTn id="7" dur="500"/>
                                        <p:tgtEl>
                                          <p:spTgt spid="4101"/>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103"/>
                                        </p:tgtEl>
                                        <p:attrNameLst>
                                          <p:attrName>style.visibility</p:attrName>
                                        </p:attrNameLst>
                                      </p:cBhvr>
                                      <p:to>
                                        <p:strVal val="visible"/>
                                      </p:to>
                                    </p:set>
                                    <p:animEffect transition="in" filter="slide(fromLeft)">
                                      <p:cBhvr>
                                        <p:cTn id="11" dur="500"/>
                                        <p:tgtEl>
                                          <p:spTgt spid="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4103" grpId="0" animBg="1"/>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97472509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5085879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31214009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58795894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頁尾版面配置區 2"/>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90575002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頁尾版面配置區 1"/>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84622734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0798597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701986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2338923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427034351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914400"/>
            <a:ext cx="1943100" cy="53498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84213" y="914400"/>
            <a:ext cx="5678487" cy="53498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40955958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8384659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fourObj" preserve="1">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6842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6842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428239579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84213" y="4130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0062794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684213" y="1844675"/>
            <a:ext cx="7772400" cy="4419600"/>
          </a:xfrm>
        </p:spPr>
        <p:txBody>
          <a:bodyPr/>
          <a:lstStyle/>
          <a:p>
            <a:r>
              <a:rPr lang="zh-TW" altLang="en-US" smtClean="0"/>
              <a:t>按一下圖示以新增表格</a:t>
            </a:r>
            <a:endParaRPr lang="zh-TW" altLang="en-US"/>
          </a:p>
        </p:txBody>
      </p:sp>
      <p:sp>
        <p:nvSpPr>
          <p:cNvPr id="4" name="頁尾版面配置區 3"/>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06914355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33132366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Tree>
    <p:extLst>
      <p:ext uri="{BB962C8B-B14F-4D97-AF65-F5344CB8AC3E}">
        <p14:creationId xmlns:p14="http://schemas.microsoft.com/office/powerpoint/2010/main" val="195971141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62584914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Tree>
    <p:extLst>
      <p:ext uri="{BB962C8B-B14F-4D97-AF65-F5344CB8AC3E}">
        <p14:creationId xmlns:p14="http://schemas.microsoft.com/office/powerpoint/2010/main" val="1920482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Tree>
    <p:extLst>
      <p:ext uri="{BB962C8B-B14F-4D97-AF65-F5344CB8AC3E}">
        <p14:creationId xmlns:p14="http://schemas.microsoft.com/office/powerpoint/2010/main" val="3239399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09600" y="1676400"/>
            <a:ext cx="39243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86300" y="1676400"/>
            <a:ext cx="3925888"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706560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9934882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Tree>
    <p:extLst>
      <p:ext uri="{BB962C8B-B14F-4D97-AF65-F5344CB8AC3E}">
        <p14:creationId xmlns:p14="http://schemas.microsoft.com/office/powerpoint/2010/main" val="14957676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703264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219597069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224366442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194271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67500" y="762000"/>
            <a:ext cx="2095500" cy="571500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381000" y="762000"/>
            <a:ext cx="6134100" cy="57150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7784351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 name="Picture 2" descr="Ntulogo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152400"/>
            <a:ext cx="1600200"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p:cNvSpPr>
            <a:spLocks noChangeArrowheads="1"/>
          </p:cNvSpPr>
          <p:nvPr/>
        </p:nvSpPr>
        <p:spPr bwMode="auto">
          <a:xfrm>
            <a:off x="3048000" y="6858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pPr fontAlgn="base">
              <a:spcBef>
                <a:spcPct val="0"/>
              </a:spcBef>
              <a:spcAft>
                <a:spcPct val="0"/>
              </a:spcAft>
              <a:defRPr/>
            </a:pPr>
            <a:endParaRPr kumimoji="1" lang="zh-TW" altLang="en-US" sz="2400">
              <a:solidFill>
                <a:srgbClr val="000000"/>
              </a:solidFill>
              <a:latin typeface="Times New Roman" pitchFamily="18" charset="0"/>
            </a:endParaRPr>
          </a:p>
        </p:txBody>
      </p:sp>
      <p:sp>
        <p:nvSpPr>
          <p:cNvPr id="6" name="Rectangle 6"/>
          <p:cNvSpPr>
            <a:spLocks noChangeArrowheads="1"/>
          </p:cNvSpPr>
          <p:nvPr/>
        </p:nvSpPr>
        <p:spPr bwMode="auto">
          <a:xfrm>
            <a:off x="685800" y="34290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pPr fontAlgn="base">
              <a:spcBef>
                <a:spcPct val="0"/>
              </a:spcBef>
              <a:spcAft>
                <a:spcPct val="0"/>
              </a:spcAft>
              <a:defRPr/>
            </a:pPr>
            <a:endParaRPr kumimoji="1" lang="zh-TW" altLang="en-US" sz="2400">
              <a:solidFill>
                <a:srgbClr val="000000"/>
              </a:solidFill>
              <a:latin typeface="Times New Roman" pitchFamily="18" charset="0"/>
            </a:endParaRPr>
          </a:p>
        </p:txBody>
      </p:sp>
      <p:sp>
        <p:nvSpPr>
          <p:cNvPr id="7" name="Rectangle 7"/>
          <p:cNvSpPr>
            <a:spLocks noChangeArrowheads="1"/>
          </p:cNvSpPr>
          <p:nvPr/>
        </p:nvSpPr>
        <p:spPr bwMode="auto">
          <a:xfrm>
            <a:off x="4114800" y="63246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pPr fontAlgn="base">
              <a:spcBef>
                <a:spcPct val="0"/>
              </a:spcBef>
              <a:spcAft>
                <a:spcPct val="0"/>
              </a:spcAft>
              <a:defRPr/>
            </a:pPr>
            <a:endParaRPr kumimoji="1" lang="zh-TW" altLang="en-US" sz="2400">
              <a:solidFill>
                <a:srgbClr val="000000"/>
              </a:solidFill>
              <a:latin typeface="Times New Roman" pitchFamily="18" charset="0"/>
            </a:endParaRPr>
          </a:p>
        </p:txBody>
      </p:sp>
      <p:sp>
        <p:nvSpPr>
          <p:cNvPr id="8" name="Rectangle 8"/>
          <p:cNvSpPr>
            <a:spLocks noChangeArrowheads="1"/>
          </p:cNvSpPr>
          <p:nvPr/>
        </p:nvSpPr>
        <p:spPr bwMode="auto">
          <a:xfrm>
            <a:off x="5562600" y="6172200"/>
            <a:ext cx="2790825" cy="457200"/>
          </a:xfrm>
          <a:prstGeom prst="rect">
            <a:avLst/>
          </a:prstGeom>
          <a:solidFill>
            <a:schemeClr val="bg1"/>
          </a:solidFill>
          <a:ln w="9525">
            <a:noFill/>
            <a:miter lim="800000"/>
            <a:headEnd/>
            <a:tailEnd/>
          </a:ln>
          <a:effectLst/>
        </p:spPr>
        <p:txBody>
          <a:bodyPr wrap="none">
            <a:spAutoFit/>
          </a:bodyPr>
          <a:lstStyle/>
          <a:p>
            <a:pPr eaLnBrk="0" fontAlgn="base" hangingPunct="0">
              <a:spcBef>
                <a:spcPct val="0"/>
              </a:spcBef>
              <a:spcAft>
                <a:spcPct val="0"/>
              </a:spcAft>
              <a:defRPr/>
            </a:pPr>
            <a:r>
              <a:rPr lang="en-US" altLang="zh-TW" sz="2400" i="1">
                <a:solidFill>
                  <a:srgbClr val="061244"/>
                </a:solidFill>
                <a:latin typeface="Arial Black" pitchFamily="34" charset="0"/>
              </a:rPr>
              <a:t>A</a:t>
            </a:r>
            <a:r>
              <a:rPr lang="en-US" altLang="zh-TW" sz="2400" i="1">
                <a:solidFill>
                  <a:srgbClr val="0A1D6E"/>
                </a:solidFill>
                <a:latin typeface="Arial Black" pitchFamily="34" charset="0"/>
              </a:rPr>
              <a:t>C</a:t>
            </a:r>
            <a:r>
              <a:rPr lang="en-US" altLang="zh-TW" sz="2400" i="1">
                <a:solidFill>
                  <a:srgbClr val="0E2898"/>
                </a:solidFill>
                <a:latin typeface="Arial Black" pitchFamily="34" charset="0"/>
              </a:rPr>
              <a:t>C</a:t>
            </a:r>
            <a:r>
              <a:rPr lang="en-US" altLang="zh-TW" sz="2400" i="1">
                <a:solidFill>
                  <a:srgbClr val="1234C2"/>
                </a:solidFill>
                <a:latin typeface="Arial Black" pitchFamily="34" charset="0"/>
              </a:rPr>
              <a:t>E</a:t>
            </a:r>
            <a:r>
              <a:rPr lang="en-US" altLang="zh-TW" sz="2400" i="1">
                <a:solidFill>
                  <a:srgbClr val="1840EA"/>
                </a:solidFill>
                <a:latin typeface="Arial Black" pitchFamily="34" charset="0"/>
              </a:rPr>
              <a:t>S</a:t>
            </a:r>
            <a:r>
              <a:rPr lang="en-US" altLang="zh-TW" sz="2400" i="1">
                <a:solidFill>
                  <a:srgbClr val="2349EB"/>
                </a:solidFill>
                <a:latin typeface="Arial Black" pitchFamily="34" charset="0"/>
              </a:rPr>
              <a:t>S </a:t>
            </a:r>
            <a:r>
              <a:rPr lang="en-US" altLang="zh-TW" sz="2400" i="1">
                <a:solidFill>
                  <a:srgbClr val="4767EF"/>
                </a:solidFill>
                <a:latin typeface="Arial Black" pitchFamily="34" charset="0"/>
              </a:rPr>
              <a:t>I</a:t>
            </a:r>
            <a:r>
              <a:rPr lang="en-US" altLang="zh-TW" sz="2400" i="1">
                <a:solidFill>
                  <a:srgbClr val="6781F1"/>
                </a:solidFill>
                <a:latin typeface="Arial Black" pitchFamily="34" charset="0"/>
              </a:rPr>
              <a:t>C</a:t>
            </a:r>
            <a:r>
              <a:rPr lang="en-US" altLang="zh-TW" sz="2400" i="1">
                <a:solidFill>
                  <a:srgbClr val="3558ED"/>
                </a:solidFill>
                <a:latin typeface="Arial Black" pitchFamily="34" charset="0"/>
              </a:rPr>
              <a:t> </a:t>
            </a:r>
            <a:r>
              <a:rPr lang="en-US" altLang="zh-TW" sz="2400" i="1">
                <a:solidFill>
                  <a:srgbClr val="869BF4"/>
                </a:solidFill>
                <a:latin typeface="Arial Black" pitchFamily="34" charset="0"/>
              </a:rPr>
              <a:t>L</a:t>
            </a:r>
            <a:r>
              <a:rPr lang="en-US" altLang="zh-TW" sz="2400" i="1">
                <a:solidFill>
                  <a:srgbClr val="A7B6F7"/>
                </a:solidFill>
                <a:latin typeface="Arial Black" pitchFamily="34" charset="0"/>
              </a:rPr>
              <a:t>A</a:t>
            </a:r>
            <a:r>
              <a:rPr lang="en-US" altLang="zh-TW" sz="2400" i="1">
                <a:solidFill>
                  <a:srgbClr val="CDD6FB"/>
                </a:solidFill>
                <a:latin typeface="Arial Black" pitchFamily="34" charset="0"/>
              </a:rPr>
              <a:t>B</a:t>
            </a:r>
          </a:p>
        </p:txBody>
      </p:sp>
      <p:sp>
        <p:nvSpPr>
          <p:cNvPr id="9" name="Text Box 9"/>
          <p:cNvSpPr txBox="1">
            <a:spLocks noChangeArrowheads="1"/>
          </p:cNvSpPr>
          <p:nvPr/>
        </p:nvSpPr>
        <p:spPr bwMode="auto">
          <a:xfrm>
            <a:off x="457200" y="381000"/>
            <a:ext cx="7086600" cy="274638"/>
          </a:xfrm>
          <a:prstGeom prst="rect">
            <a:avLst/>
          </a:prstGeom>
          <a:noFill/>
          <a:ln w="9525">
            <a:noFill/>
            <a:miter lim="800000"/>
            <a:headEnd/>
            <a:tailEnd/>
          </a:ln>
          <a:effectLst/>
        </p:spPr>
        <p:txBody>
          <a:bodyPr>
            <a:spAutoFit/>
          </a:bodyPr>
          <a:lstStyle/>
          <a:p>
            <a:pPr algn="r" eaLnBrk="0" fontAlgn="base" hangingPunct="0">
              <a:spcBef>
                <a:spcPct val="50000"/>
              </a:spcBef>
              <a:spcAft>
                <a:spcPct val="0"/>
              </a:spcAft>
              <a:defRPr/>
            </a:pPr>
            <a:r>
              <a:rPr lang="en-US" altLang="zh-TW" sz="1200" b="1" i="1">
                <a:solidFill>
                  <a:srgbClr val="303030"/>
                </a:solidFill>
                <a:cs typeface="Arial" charset="0"/>
              </a:rPr>
              <a:t>Graduate Institute of Electronics Engineering, NTU</a:t>
            </a:r>
          </a:p>
        </p:txBody>
      </p:sp>
      <p:sp>
        <p:nvSpPr>
          <p:cNvPr id="107523" name="Rectangle 3"/>
          <p:cNvSpPr>
            <a:spLocks noGrp="1" noChangeArrowheads="1"/>
          </p:cNvSpPr>
          <p:nvPr>
            <p:ph type="ctrTitle"/>
          </p:nvPr>
        </p:nvSpPr>
        <p:spPr>
          <a:xfrm>
            <a:off x="685800" y="2286000"/>
            <a:ext cx="7772400" cy="1143000"/>
          </a:xfrm>
        </p:spPr>
        <p:txBody>
          <a:bodyPr/>
          <a:lstStyle>
            <a:lvl1pPr>
              <a:defRPr/>
            </a:lvl1pPr>
          </a:lstStyle>
          <a:p>
            <a:r>
              <a:rPr lang="zh-TW" altLang="en-US"/>
              <a:t>按一下以編輯母片標題樣式</a:t>
            </a:r>
          </a:p>
        </p:txBody>
      </p:sp>
      <p:sp>
        <p:nvSpPr>
          <p:cNvPr id="107524" name="Rectangle 4"/>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a:t>按一下以編輯母片副標題樣式</a:t>
            </a:r>
          </a:p>
        </p:txBody>
      </p:sp>
    </p:spTree>
    <p:extLst>
      <p:ext uri="{BB962C8B-B14F-4D97-AF65-F5344CB8AC3E}">
        <p14:creationId xmlns:p14="http://schemas.microsoft.com/office/powerpoint/2010/main" val="242009949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sz="2800"/>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lvl1pPr>
              <a:defRPr sz="2000"/>
            </a:lvl1pPr>
            <a:lvl2pPr>
              <a:defRPr sz="1800"/>
            </a:lvl2pPr>
            <a:lvl3pPr>
              <a:defRPr sz="1800"/>
            </a:lvl3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76795948-1A2E-41C5-BC46-5D8425F8FCA0}" type="slidenum">
              <a:rPr lang="en-US" altLang="zh-TW">
                <a:solidFill>
                  <a:srgbClr val="000000"/>
                </a:solidFill>
              </a:rPr>
              <a:pPr>
                <a:defRPr/>
              </a:pPr>
              <a:t>‹#›</a:t>
            </a:fld>
            <a:endParaRPr lang="en-US" altLang="zh-TW">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651338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609600" y="1676400"/>
            <a:ext cx="39243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86300" y="1676400"/>
            <a:ext cx="3925888"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62884925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11BF5189-DF0A-4EB0-A9F9-43DFA847437D}" type="slidenum">
              <a:rPr lang="en-US" altLang="zh-TW">
                <a:solidFill>
                  <a:srgbClr val="000000"/>
                </a:solidFill>
              </a:rPr>
              <a:pPr>
                <a:defRPr/>
              </a:pPr>
              <a:t>‹#›</a:t>
            </a:fld>
            <a:endParaRPr lang="en-US" altLang="zh-TW">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96187384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5800" y="1828800"/>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828800"/>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1BA56C42-000D-45F8-B9E4-77389DE4DDED}" type="slidenum">
              <a:rPr lang="en-US" altLang="zh-TW">
                <a:solidFill>
                  <a:srgbClr val="000000"/>
                </a:solidFill>
              </a:rPr>
              <a:pPr>
                <a:defRPr/>
              </a:pPr>
              <a:t>‹#›</a:t>
            </a:fld>
            <a:endParaRPr lang="en-US" altLang="zh-TW">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282825095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B8B399AD-98B4-462A-9886-16391F2005B7}" type="slidenum">
              <a:rPr lang="en-US" altLang="zh-TW">
                <a:solidFill>
                  <a:srgbClr val="000000"/>
                </a:solidFill>
              </a:rPr>
              <a:pPr>
                <a:defRPr/>
              </a:pPr>
              <a:t>‹#›</a:t>
            </a:fld>
            <a:endParaRPr lang="en-US" altLang="zh-TW">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205875783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20D34FB4-20D5-4A67-8A07-F3864216CBE8}" type="slidenum">
              <a:rPr lang="en-US" altLang="zh-TW">
                <a:solidFill>
                  <a:srgbClr val="000000"/>
                </a:solidFill>
              </a:rPr>
              <a:pPr>
                <a:defRPr/>
              </a:pPr>
              <a:t>‹#›</a:t>
            </a:fld>
            <a:endParaRPr lang="en-US" altLang="zh-TW">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8668947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6BCDD71E-73F6-4F5F-A8F8-5F895F3020C3}" type="slidenum">
              <a:rPr lang="en-US" altLang="zh-TW">
                <a:solidFill>
                  <a:srgbClr val="000000"/>
                </a:solidFill>
              </a:rPr>
              <a:pPr>
                <a:defRPr/>
              </a:pPr>
              <a:t>‹#›</a:t>
            </a:fld>
            <a:endParaRPr lang="en-US" altLang="zh-TW">
              <a:solidFill>
                <a:srgbClr val="000000"/>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241762647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5BC2A1F9-63F6-4295-9E2B-5137DD492A45}" type="slidenum">
              <a:rPr lang="en-US" altLang="zh-TW">
                <a:solidFill>
                  <a:srgbClr val="000000"/>
                </a:solidFill>
              </a:rPr>
              <a:pPr>
                <a:defRPr/>
              </a:pPr>
              <a:t>‹#›</a:t>
            </a:fld>
            <a:endParaRPr lang="en-US" altLang="zh-TW">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429029357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6A473EE4-3B64-4F55-A703-274A6355879D}" type="slidenum">
              <a:rPr lang="en-US" altLang="zh-TW">
                <a:solidFill>
                  <a:srgbClr val="000000"/>
                </a:solidFill>
              </a:rPr>
              <a:pPr>
                <a:defRPr/>
              </a:pPr>
              <a:t>‹#›</a:t>
            </a:fld>
            <a:endParaRPr lang="en-US" altLang="zh-TW">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10823228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1B44AF99-D8E0-4596-913D-85151C393DEA}" type="slidenum">
              <a:rPr lang="en-US" altLang="zh-TW">
                <a:solidFill>
                  <a:srgbClr val="000000"/>
                </a:solidFill>
              </a:rPr>
              <a:pPr>
                <a:defRPr/>
              </a:pPr>
              <a:t>‹#›</a:t>
            </a:fld>
            <a:endParaRPr lang="en-US" altLang="zh-TW">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324089808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914400"/>
            <a:ext cx="1943100" cy="53340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85800" y="914400"/>
            <a:ext cx="5676900" cy="53340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4F669347-A480-4D87-94F5-57A52566A95E}" type="slidenum">
              <a:rPr lang="en-US" altLang="zh-TW">
                <a:solidFill>
                  <a:srgbClr val="000000"/>
                </a:solidFill>
              </a:rPr>
              <a:pPr>
                <a:defRPr/>
              </a:pPr>
              <a:t>‹#›</a:t>
            </a:fld>
            <a:endParaRPr lang="en-US" altLang="zh-TW">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262910022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5800" y="1828800"/>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828800"/>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2080336A-D57A-4C7A-8314-6927C550AADA}" type="slidenum">
              <a:rPr lang="en-US" altLang="zh-TW">
                <a:solidFill>
                  <a:srgbClr val="000000"/>
                </a:solidFill>
              </a:rPr>
              <a:pPr>
                <a:defRPr/>
              </a:pPr>
              <a:t>‹#›</a:t>
            </a:fld>
            <a:endParaRPr lang="en-US" altLang="zh-TW">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3447136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47211293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OverTx" preserve="1">
  <p:cSld name="標題及物件在文字之上">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5800" y="1828800"/>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85800" y="4114800"/>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0FAD609D-FBA0-4833-B637-A6123ED7C151}" type="slidenum">
              <a:rPr lang="en-US" altLang="zh-TW">
                <a:solidFill>
                  <a:srgbClr val="000000"/>
                </a:solidFill>
              </a:rPr>
              <a:pPr>
                <a:defRPr/>
              </a:pPr>
              <a:t>‹#›</a:t>
            </a:fld>
            <a:endParaRPr lang="en-US" altLang="zh-TW">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309400012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5800" y="1828800"/>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85800" y="4114800"/>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ED21F134-1F18-4CEC-A26B-2170513B8358}" type="slidenum">
              <a:rPr lang="en-US" altLang="zh-TW">
                <a:solidFill>
                  <a:srgbClr val="000000"/>
                </a:solidFill>
              </a:rPr>
              <a:pPr>
                <a:defRPr/>
              </a:pPr>
              <a:t>‹#›</a:t>
            </a:fld>
            <a:endParaRPr lang="en-US" altLang="zh-TW">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342409916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xAndTwoObj" preserve="1">
  <p:cSld name="標題，文字及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5800" y="1828800"/>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8200" y="1828800"/>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8200" y="4114800"/>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9"/>
          <p:cNvSpPr>
            <a:spLocks noGrp="1" noChangeArrowheads="1"/>
          </p:cNvSpPr>
          <p:nvPr>
            <p:ph type="sldNum" sz="quarter" idx="10"/>
          </p:nvPr>
        </p:nvSpPr>
        <p:spPr>
          <a:ln/>
        </p:spPr>
        <p:txBody>
          <a:bodyPr/>
          <a:lstStyle>
            <a:lvl1pPr>
              <a:defRPr/>
            </a:lvl1pPr>
          </a:lstStyle>
          <a:p>
            <a:pPr>
              <a:defRPr/>
            </a:pPr>
            <a:r>
              <a:rPr lang="en-US" altLang="zh-TW">
                <a:solidFill>
                  <a:srgbClr val="000000"/>
                </a:solidFill>
              </a:rPr>
              <a:t>P. </a:t>
            </a:r>
            <a:fld id="{12BF0C42-9EF9-416B-A749-E7976082AD69}" type="slidenum">
              <a:rPr lang="en-US" altLang="zh-TW">
                <a:solidFill>
                  <a:srgbClr val="000000"/>
                </a:solidFill>
              </a:rPr>
              <a:pPr>
                <a:defRPr/>
              </a:pPr>
              <a:t>‹#›</a:t>
            </a:fld>
            <a:endParaRPr lang="en-US" altLang="zh-TW">
              <a:solidFill>
                <a:srgbClr val="000000"/>
              </a:solidFill>
            </a:endParaRPr>
          </a:p>
        </p:txBody>
      </p:sp>
      <p:sp>
        <p:nvSpPr>
          <p:cNvPr id="7" name="Rectangle 10"/>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1031185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Tree>
    <p:extLst>
      <p:ext uri="{BB962C8B-B14F-4D97-AF65-F5344CB8AC3E}">
        <p14:creationId xmlns:p14="http://schemas.microsoft.com/office/powerpoint/2010/main" val="20738347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6301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733765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266766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491228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p:txBody>
      </p:sp>
    </p:spTree>
    <p:extLst>
      <p:ext uri="{BB962C8B-B14F-4D97-AF65-F5344CB8AC3E}">
        <p14:creationId xmlns:p14="http://schemas.microsoft.com/office/powerpoint/2010/main" val="50006376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67500" y="762000"/>
            <a:ext cx="2095500" cy="571500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381000" y="762000"/>
            <a:ext cx="6134100" cy="571500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2707657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098" name="Picture 2" descr="Ntulogo3"/>
          <p:cNvPicPr>
            <a:picLocks noChangeAspect="1" noChangeArrowheads="1"/>
          </p:cNvPicPr>
          <p:nvPr/>
        </p:nvPicPr>
        <p:blipFill>
          <a:blip r:embed="rId2" cstate="print"/>
          <a:srcRect/>
          <a:stretch>
            <a:fillRect/>
          </a:stretch>
        </p:blipFill>
        <p:spPr bwMode="auto">
          <a:xfrm>
            <a:off x="7543800" y="152400"/>
            <a:ext cx="1600200" cy="1603375"/>
          </a:xfrm>
          <a:prstGeom prst="rect">
            <a:avLst/>
          </a:prstGeom>
          <a:noFill/>
        </p:spPr>
      </p:pic>
      <p:sp>
        <p:nvSpPr>
          <p:cNvPr id="4099" name="Rectangle 3"/>
          <p:cNvSpPr>
            <a:spLocks noGrp="1" noChangeArrowheads="1"/>
          </p:cNvSpPr>
          <p:nvPr>
            <p:ph type="ctrTitle"/>
          </p:nvPr>
        </p:nvSpPr>
        <p:spPr>
          <a:xfrm>
            <a:off x="685800" y="2286000"/>
            <a:ext cx="7772400" cy="1143000"/>
          </a:xfrm>
        </p:spPr>
        <p:txBody>
          <a:bodyPr/>
          <a:lstStyle>
            <a:lvl1pPr>
              <a:defRPr/>
            </a:lvl1pPr>
          </a:lstStyle>
          <a:p>
            <a:r>
              <a:rPr lang="zh-TW" altLang="en-US" smtClean="0"/>
              <a:t>按一下以編輯母片標題樣式</a:t>
            </a:r>
            <a:endParaRPr lang="zh-TW" altLang="en-US"/>
          </a:p>
        </p:txBody>
      </p:sp>
      <p:sp>
        <p:nvSpPr>
          <p:cNvPr id="4100" name="Rectangle 4"/>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smtClean="0"/>
              <a:t>按一下以編輯母片副標題樣式</a:t>
            </a:r>
            <a:endParaRPr lang="zh-TW" altLang="en-US"/>
          </a:p>
        </p:txBody>
      </p:sp>
      <p:sp>
        <p:nvSpPr>
          <p:cNvPr id="4101" name="Rectangle 5"/>
          <p:cNvSpPr>
            <a:spLocks noChangeArrowheads="1"/>
          </p:cNvSpPr>
          <p:nvPr/>
        </p:nvSpPr>
        <p:spPr bwMode="auto">
          <a:xfrm>
            <a:off x="3048000" y="6858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2" name="Rectangle 6"/>
          <p:cNvSpPr>
            <a:spLocks noChangeArrowheads="1"/>
          </p:cNvSpPr>
          <p:nvPr/>
        </p:nvSpPr>
        <p:spPr bwMode="auto">
          <a:xfrm>
            <a:off x="685800" y="34290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3" name="Rectangle 7"/>
          <p:cNvSpPr>
            <a:spLocks noChangeArrowheads="1"/>
          </p:cNvSpPr>
          <p:nvPr/>
        </p:nvSpPr>
        <p:spPr bwMode="auto">
          <a:xfrm>
            <a:off x="4114800" y="63246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4" name="Rectangle 8"/>
          <p:cNvSpPr>
            <a:spLocks noChangeArrowheads="1"/>
          </p:cNvSpPr>
          <p:nvPr/>
        </p:nvSpPr>
        <p:spPr bwMode="auto">
          <a:xfrm>
            <a:off x="5562600" y="6172200"/>
            <a:ext cx="2790825" cy="457200"/>
          </a:xfrm>
          <a:prstGeom prst="rect">
            <a:avLst/>
          </a:prstGeom>
          <a:solidFill>
            <a:schemeClr val="bg1"/>
          </a:solidFill>
          <a:ln w="9525">
            <a:noFill/>
            <a:miter lim="800000"/>
            <a:headEnd/>
            <a:tailEnd/>
          </a:ln>
          <a:effectLst/>
        </p:spPr>
        <p:txBody>
          <a:bodyPr wrap="none">
            <a:spAutoFit/>
          </a:bodyPr>
          <a:lstStyle/>
          <a:p>
            <a:pPr eaLnBrk="0" hangingPunct="0"/>
            <a:r>
              <a:rPr lang="en-US" altLang="zh-TW" sz="2400" i="1">
                <a:solidFill>
                  <a:srgbClr val="061244"/>
                </a:solidFill>
                <a:latin typeface="Arial Black" pitchFamily="34" charset="0"/>
                <a:ea typeface="新細明體"/>
              </a:rPr>
              <a:t>A</a:t>
            </a:r>
            <a:r>
              <a:rPr lang="en-US" altLang="zh-TW" sz="2400" i="1">
                <a:solidFill>
                  <a:srgbClr val="0A1D6E"/>
                </a:solidFill>
                <a:latin typeface="Arial Black" pitchFamily="34" charset="0"/>
                <a:ea typeface="新細明體"/>
              </a:rPr>
              <a:t>C</a:t>
            </a:r>
            <a:r>
              <a:rPr lang="en-US" altLang="zh-TW" sz="2400" i="1">
                <a:solidFill>
                  <a:srgbClr val="0E2898"/>
                </a:solidFill>
                <a:latin typeface="Arial Black" pitchFamily="34" charset="0"/>
                <a:ea typeface="新細明體"/>
              </a:rPr>
              <a:t>C</a:t>
            </a:r>
            <a:r>
              <a:rPr lang="en-US" altLang="zh-TW" sz="2400" i="1">
                <a:solidFill>
                  <a:srgbClr val="1234C2"/>
                </a:solidFill>
                <a:latin typeface="Arial Black" pitchFamily="34" charset="0"/>
                <a:ea typeface="新細明體"/>
              </a:rPr>
              <a:t>E</a:t>
            </a:r>
            <a:r>
              <a:rPr lang="en-US" altLang="zh-TW" sz="2400" i="1">
                <a:solidFill>
                  <a:srgbClr val="1840EA"/>
                </a:solidFill>
                <a:latin typeface="Arial Black" pitchFamily="34" charset="0"/>
                <a:ea typeface="新細明體"/>
              </a:rPr>
              <a:t>S</a:t>
            </a:r>
            <a:r>
              <a:rPr lang="en-US" altLang="zh-TW" sz="2400" i="1">
                <a:solidFill>
                  <a:srgbClr val="2349EB"/>
                </a:solidFill>
                <a:latin typeface="Arial Black" pitchFamily="34" charset="0"/>
                <a:ea typeface="新細明體"/>
              </a:rPr>
              <a:t>S </a:t>
            </a:r>
            <a:r>
              <a:rPr lang="en-US" altLang="zh-TW" sz="2400" i="1">
                <a:solidFill>
                  <a:srgbClr val="4767EF"/>
                </a:solidFill>
                <a:latin typeface="Arial Black" pitchFamily="34" charset="0"/>
                <a:ea typeface="新細明體"/>
              </a:rPr>
              <a:t>I</a:t>
            </a:r>
            <a:r>
              <a:rPr lang="en-US" altLang="zh-TW" sz="2400" i="1">
                <a:solidFill>
                  <a:srgbClr val="6781F1"/>
                </a:solidFill>
                <a:latin typeface="Arial Black" pitchFamily="34" charset="0"/>
                <a:ea typeface="新細明體"/>
              </a:rPr>
              <a:t>C</a:t>
            </a:r>
            <a:r>
              <a:rPr lang="en-US" altLang="zh-TW" sz="2400" i="1">
                <a:solidFill>
                  <a:srgbClr val="3558ED"/>
                </a:solidFill>
                <a:latin typeface="Arial Black" pitchFamily="34" charset="0"/>
                <a:ea typeface="新細明體"/>
              </a:rPr>
              <a:t> </a:t>
            </a:r>
            <a:r>
              <a:rPr lang="en-US" altLang="zh-TW" sz="2400" i="1">
                <a:solidFill>
                  <a:srgbClr val="869BF4"/>
                </a:solidFill>
                <a:latin typeface="Arial Black" pitchFamily="34" charset="0"/>
                <a:ea typeface="新細明體"/>
              </a:rPr>
              <a:t>L</a:t>
            </a:r>
            <a:r>
              <a:rPr lang="en-US" altLang="zh-TW" sz="2400" i="1">
                <a:solidFill>
                  <a:srgbClr val="A7B6F7"/>
                </a:solidFill>
                <a:latin typeface="Arial Black" pitchFamily="34" charset="0"/>
                <a:ea typeface="新細明體"/>
              </a:rPr>
              <a:t>A</a:t>
            </a:r>
            <a:r>
              <a:rPr lang="en-US" altLang="zh-TW" sz="2400" i="1">
                <a:solidFill>
                  <a:srgbClr val="CDD6FB"/>
                </a:solidFill>
                <a:latin typeface="Arial Black" pitchFamily="34" charset="0"/>
                <a:ea typeface="新細明體"/>
              </a:rPr>
              <a:t>B</a:t>
            </a:r>
          </a:p>
        </p:txBody>
      </p:sp>
      <p:sp>
        <p:nvSpPr>
          <p:cNvPr id="4105" name="Text Box 9"/>
          <p:cNvSpPr txBox="1">
            <a:spLocks noChangeArrowheads="1"/>
          </p:cNvSpPr>
          <p:nvPr/>
        </p:nvSpPr>
        <p:spPr bwMode="auto">
          <a:xfrm>
            <a:off x="457200" y="381000"/>
            <a:ext cx="7086600" cy="274638"/>
          </a:xfrm>
          <a:prstGeom prst="rect">
            <a:avLst/>
          </a:prstGeom>
          <a:noFill/>
          <a:ln w="9525">
            <a:noFill/>
            <a:miter lim="800000"/>
            <a:headEnd/>
            <a:tailEnd/>
          </a:ln>
          <a:effectLst/>
        </p:spPr>
        <p:txBody>
          <a:bodyPr>
            <a:spAutoFit/>
          </a:bodyPr>
          <a:lstStyle/>
          <a:p>
            <a:pPr algn="r" eaLnBrk="0" hangingPunct="0">
              <a:spcBef>
                <a:spcPct val="50000"/>
              </a:spcBef>
            </a:pPr>
            <a:r>
              <a:rPr lang="en-US" altLang="zh-TW" sz="1200" b="1" i="1">
                <a:solidFill>
                  <a:srgbClr val="303030"/>
                </a:solidFill>
                <a:latin typeface="Arial"/>
                <a:ea typeface="新細明體"/>
                <a:cs typeface="Arial" charset="0"/>
              </a:rPr>
              <a:t>Graduate Institute of Electronics Engineering, NTU</a:t>
            </a:r>
          </a:p>
        </p:txBody>
      </p:sp>
      <p:sp>
        <p:nvSpPr>
          <p:cNvPr id="4106" name="Rectangle 10"/>
          <p:cNvSpPr>
            <a:spLocks noGrp="1" noChangeArrowheads="1"/>
          </p:cNvSpPr>
          <p:nvPr>
            <p:ph type="sldNum" sz="quarter" idx="4"/>
          </p:nvPr>
        </p:nvSpPr>
        <p:spPr bwMode="auto">
          <a:xfrm>
            <a:off x="6553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BDA55362-DAEE-40C4-8CB1-EA266F18E455}" type="slidenum">
              <a:rPr lang="zh-TW" altLang="en-US" smtClean="0">
                <a:solidFill>
                  <a:srgbClr val="000000"/>
                </a:solidFill>
                <a:latin typeface="Arial"/>
                <a:ea typeface="新細明體"/>
              </a:rPr>
              <a:pPr/>
              <a:t>‹#›</a:t>
            </a:fld>
            <a:endParaRPr lang="zh-TW" altLang="en-US">
              <a:solidFill>
                <a:srgbClr val="000000"/>
              </a:solidFill>
              <a:latin typeface="Arial"/>
              <a:ea typeface="新細明體"/>
            </a:endParaRPr>
          </a:p>
        </p:txBody>
      </p:sp>
    </p:spTree>
    <p:extLst>
      <p:ext uri="{BB962C8B-B14F-4D97-AF65-F5344CB8AC3E}">
        <p14:creationId xmlns:p14="http://schemas.microsoft.com/office/powerpoint/2010/main" val="326761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slide(fromLeft)">
                                      <p:cBhvr>
                                        <p:cTn id="7" dur="500"/>
                                        <p:tgtEl>
                                          <p:spTgt spid="4101"/>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103"/>
                                        </p:tgtEl>
                                        <p:attrNameLst>
                                          <p:attrName>style.visibility</p:attrName>
                                        </p:attrNameLst>
                                      </p:cBhvr>
                                      <p:to>
                                        <p:strVal val="visible"/>
                                      </p:to>
                                    </p:set>
                                    <p:animEffect transition="in" filter="slide(fromLeft)">
                                      <p:cBhvr>
                                        <p:cTn id="11" dur="500"/>
                                        <p:tgtEl>
                                          <p:spTgt spid="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4103"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3396794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92241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5434490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4152793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頁尾版面配置區 2"/>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8482786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頁尾版面配置區 1"/>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2125033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5530281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999366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81000" y="1676404"/>
            <a:ext cx="4152900" cy="4800600"/>
          </a:xfrm>
        </p:spPr>
        <p:txBody>
          <a:bodyPr/>
          <a:lstStyle>
            <a:lvl1pPr>
              <a:defRPr sz="2400"/>
            </a:lvl1pPr>
            <a:lvl2pPr marL="541338" indent="-284163">
              <a:defRPr sz="2000"/>
            </a:lvl2pPr>
            <a:lvl3pPr marL="717550" indent="-227013">
              <a:defRPr sz="1800"/>
            </a:lvl3pPr>
            <a:lvl4pPr marL="900113" indent="-227013">
              <a:defRPr sz="1600"/>
            </a:lvl4pPr>
            <a:lvl5pPr>
              <a:defRPr sz="1800"/>
            </a:lvl5pPr>
            <a:lvl6pPr>
              <a:defRPr sz="1800"/>
            </a:lvl6pPr>
            <a:lvl7pPr>
              <a:defRPr sz="1800"/>
            </a:lvl7pPr>
            <a:lvl8pPr>
              <a:defRPr sz="1800"/>
            </a:lvl8pPr>
            <a:lvl9pPr>
              <a:defRPr sz="18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p:txBody>
      </p:sp>
      <p:sp>
        <p:nvSpPr>
          <p:cNvPr id="5" name="內容版面配置區 2"/>
          <p:cNvSpPr>
            <a:spLocks noGrp="1"/>
          </p:cNvSpPr>
          <p:nvPr>
            <p:ph sz="half" idx="10"/>
          </p:nvPr>
        </p:nvSpPr>
        <p:spPr>
          <a:xfrm>
            <a:off x="4610100" y="1676400"/>
            <a:ext cx="4152900" cy="4800600"/>
          </a:xfrm>
        </p:spPr>
        <p:txBody>
          <a:bodyPr/>
          <a:lstStyle>
            <a:lvl1pPr>
              <a:defRPr sz="2400"/>
            </a:lvl1pPr>
            <a:lvl2pPr marL="541338" indent="-284163">
              <a:defRPr sz="2000"/>
            </a:lvl2pPr>
            <a:lvl3pPr marL="717550" indent="-227013">
              <a:defRPr sz="1800"/>
            </a:lvl3pPr>
            <a:lvl4pPr marL="900113" indent="-227013">
              <a:defRPr sz="1600"/>
            </a:lvl4pPr>
            <a:lvl5pPr>
              <a:defRPr sz="1800"/>
            </a:lvl5pPr>
            <a:lvl6pPr>
              <a:defRPr sz="1800"/>
            </a:lvl6pPr>
            <a:lvl7pPr>
              <a:defRPr sz="1800"/>
            </a:lvl7pPr>
            <a:lvl8pPr>
              <a:defRPr sz="1800"/>
            </a:lvl8pPr>
            <a:lvl9pPr>
              <a:defRPr sz="18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p:txBody>
      </p:sp>
    </p:spTree>
    <p:extLst>
      <p:ext uri="{BB962C8B-B14F-4D97-AF65-F5344CB8AC3E}">
        <p14:creationId xmlns:p14="http://schemas.microsoft.com/office/powerpoint/2010/main" val="23161664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1445001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914400"/>
            <a:ext cx="1943100" cy="53498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84213" y="914400"/>
            <a:ext cx="5678487" cy="53498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1210950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418541101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fourObj" preserve="1">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6842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6842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5438741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84213" y="4130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31376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684213" y="1844675"/>
            <a:ext cx="7772400" cy="4419600"/>
          </a:xfrm>
        </p:spPr>
        <p:txBody>
          <a:bodyPr/>
          <a:lstStyle/>
          <a:p>
            <a:r>
              <a:rPr lang="zh-TW" altLang="en-US" smtClean="0"/>
              <a:t>按一下圖示以新增表格</a:t>
            </a:r>
            <a:endParaRPr lang="zh-TW" altLang="en-US"/>
          </a:p>
        </p:txBody>
      </p:sp>
      <p:sp>
        <p:nvSpPr>
          <p:cNvPr id="4" name="頁尾版面配置區 3"/>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8424104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1086216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098" name="Picture 2" descr="Ntulogo3"/>
          <p:cNvPicPr>
            <a:picLocks noChangeAspect="1" noChangeArrowheads="1"/>
          </p:cNvPicPr>
          <p:nvPr/>
        </p:nvPicPr>
        <p:blipFill>
          <a:blip r:embed="rId2" cstate="print"/>
          <a:srcRect/>
          <a:stretch>
            <a:fillRect/>
          </a:stretch>
        </p:blipFill>
        <p:spPr bwMode="auto">
          <a:xfrm>
            <a:off x="7543800" y="152400"/>
            <a:ext cx="1600200" cy="1603375"/>
          </a:xfrm>
          <a:prstGeom prst="rect">
            <a:avLst/>
          </a:prstGeom>
          <a:noFill/>
        </p:spPr>
      </p:pic>
      <p:sp>
        <p:nvSpPr>
          <p:cNvPr id="4099" name="Rectangle 3"/>
          <p:cNvSpPr>
            <a:spLocks noGrp="1" noChangeArrowheads="1"/>
          </p:cNvSpPr>
          <p:nvPr>
            <p:ph type="ctrTitle"/>
          </p:nvPr>
        </p:nvSpPr>
        <p:spPr>
          <a:xfrm>
            <a:off x="685800" y="2286000"/>
            <a:ext cx="7772400" cy="1143000"/>
          </a:xfrm>
        </p:spPr>
        <p:txBody>
          <a:bodyPr/>
          <a:lstStyle>
            <a:lvl1pPr>
              <a:defRPr/>
            </a:lvl1pPr>
          </a:lstStyle>
          <a:p>
            <a:r>
              <a:rPr lang="zh-TW" altLang="en-US" smtClean="0"/>
              <a:t>按一下以編輯母片標題樣式</a:t>
            </a:r>
            <a:endParaRPr lang="zh-TW" altLang="en-US"/>
          </a:p>
        </p:txBody>
      </p:sp>
      <p:sp>
        <p:nvSpPr>
          <p:cNvPr id="4100" name="Rectangle 4"/>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smtClean="0"/>
              <a:t>按一下以編輯母片副標題樣式</a:t>
            </a:r>
            <a:endParaRPr lang="zh-TW" altLang="en-US"/>
          </a:p>
        </p:txBody>
      </p:sp>
      <p:sp>
        <p:nvSpPr>
          <p:cNvPr id="4101" name="Rectangle 5"/>
          <p:cNvSpPr>
            <a:spLocks noChangeArrowheads="1"/>
          </p:cNvSpPr>
          <p:nvPr/>
        </p:nvSpPr>
        <p:spPr bwMode="auto">
          <a:xfrm>
            <a:off x="3048000" y="6858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2" name="Rectangle 6"/>
          <p:cNvSpPr>
            <a:spLocks noChangeArrowheads="1"/>
          </p:cNvSpPr>
          <p:nvPr/>
        </p:nvSpPr>
        <p:spPr bwMode="auto">
          <a:xfrm>
            <a:off x="685800" y="34290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3" name="Rectangle 7"/>
          <p:cNvSpPr>
            <a:spLocks noChangeArrowheads="1"/>
          </p:cNvSpPr>
          <p:nvPr/>
        </p:nvSpPr>
        <p:spPr bwMode="auto">
          <a:xfrm>
            <a:off x="4114800" y="63246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4" name="Rectangle 8"/>
          <p:cNvSpPr>
            <a:spLocks noChangeArrowheads="1"/>
          </p:cNvSpPr>
          <p:nvPr/>
        </p:nvSpPr>
        <p:spPr bwMode="auto">
          <a:xfrm>
            <a:off x="5562600" y="6172200"/>
            <a:ext cx="2790825" cy="457200"/>
          </a:xfrm>
          <a:prstGeom prst="rect">
            <a:avLst/>
          </a:prstGeom>
          <a:solidFill>
            <a:schemeClr val="bg1"/>
          </a:solidFill>
          <a:ln w="9525">
            <a:noFill/>
            <a:miter lim="800000"/>
            <a:headEnd/>
            <a:tailEnd/>
          </a:ln>
          <a:effectLst/>
        </p:spPr>
        <p:txBody>
          <a:bodyPr wrap="none">
            <a:spAutoFit/>
          </a:bodyPr>
          <a:lstStyle/>
          <a:p>
            <a:pPr eaLnBrk="0" hangingPunct="0"/>
            <a:r>
              <a:rPr lang="en-US" altLang="zh-TW" sz="2400" i="1">
                <a:solidFill>
                  <a:srgbClr val="061244"/>
                </a:solidFill>
                <a:latin typeface="Arial Black" pitchFamily="34" charset="0"/>
                <a:ea typeface="新細明體"/>
              </a:rPr>
              <a:t>A</a:t>
            </a:r>
            <a:r>
              <a:rPr lang="en-US" altLang="zh-TW" sz="2400" i="1">
                <a:solidFill>
                  <a:srgbClr val="0A1D6E"/>
                </a:solidFill>
                <a:latin typeface="Arial Black" pitchFamily="34" charset="0"/>
                <a:ea typeface="新細明體"/>
              </a:rPr>
              <a:t>C</a:t>
            </a:r>
            <a:r>
              <a:rPr lang="en-US" altLang="zh-TW" sz="2400" i="1">
                <a:solidFill>
                  <a:srgbClr val="0E2898"/>
                </a:solidFill>
                <a:latin typeface="Arial Black" pitchFamily="34" charset="0"/>
                <a:ea typeface="新細明體"/>
              </a:rPr>
              <a:t>C</a:t>
            </a:r>
            <a:r>
              <a:rPr lang="en-US" altLang="zh-TW" sz="2400" i="1">
                <a:solidFill>
                  <a:srgbClr val="1234C2"/>
                </a:solidFill>
                <a:latin typeface="Arial Black" pitchFamily="34" charset="0"/>
                <a:ea typeface="新細明體"/>
              </a:rPr>
              <a:t>E</a:t>
            </a:r>
            <a:r>
              <a:rPr lang="en-US" altLang="zh-TW" sz="2400" i="1">
                <a:solidFill>
                  <a:srgbClr val="1840EA"/>
                </a:solidFill>
                <a:latin typeface="Arial Black" pitchFamily="34" charset="0"/>
                <a:ea typeface="新細明體"/>
              </a:rPr>
              <a:t>S</a:t>
            </a:r>
            <a:r>
              <a:rPr lang="en-US" altLang="zh-TW" sz="2400" i="1">
                <a:solidFill>
                  <a:srgbClr val="2349EB"/>
                </a:solidFill>
                <a:latin typeface="Arial Black" pitchFamily="34" charset="0"/>
                <a:ea typeface="新細明體"/>
              </a:rPr>
              <a:t>S </a:t>
            </a:r>
            <a:r>
              <a:rPr lang="en-US" altLang="zh-TW" sz="2400" i="1">
                <a:solidFill>
                  <a:srgbClr val="4767EF"/>
                </a:solidFill>
                <a:latin typeface="Arial Black" pitchFamily="34" charset="0"/>
                <a:ea typeface="新細明體"/>
              </a:rPr>
              <a:t>I</a:t>
            </a:r>
            <a:r>
              <a:rPr lang="en-US" altLang="zh-TW" sz="2400" i="1">
                <a:solidFill>
                  <a:srgbClr val="6781F1"/>
                </a:solidFill>
                <a:latin typeface="Arial Black" pitchFamily="34" charset="0"/>
                <a:ea typeface="新細明體"/>
              </a:rPr>
              <a:t>C</a:t>
            </a:r>
            <a:r>
              <a:rPr lang="en-US" altLang="zh-TW" sz="2400" i="1">
                <a:solidFill>
                  <a:srgbClr val="3558ED"/>
                </a:solidFill>
                <a:latin typeface="Arial Black" pitchFamily="34" charset="0"/>
                <a:ea typeface="新細明體"/>
              </a:rPr>
              <a:t> </a:t>
            </a:r>
            <a:r>
              <a:rPr lang="en-US" altLang="zh-TW" sz="2400" i="1">
                <a:solidFill>
                  <a:srgbClr val="869BF4"/>
                </a:solidFill>
                <a:latin typeface="Arial Black" pitchFamily="34" charset="0"/>
                <a:ea typeface="新細明體"/>
              </a:rPr>
              <a:t>L</a:t>
            </a:r>
            <a:r>
              <a:rPr lang="en-US" altLang="zh-TW" sz="2400" i="1">
                <a:solidFill>
                  <a:srgbClr val="A7B6F7"/>
                </a:solidFill>
                <a:latin typeface="Arial Black" pitchFamily="34" charset="0"/>
                <a:ea typeface="新細明體"/>
              </a:rPr>
              <a:t>A</a:t>
            </a:r>
            <a:r>
              <a:rPr lang="en-US" altLang="zh-TW" sz="2400" i="1">
                <a:solidFill>
                  <a:srgbClr val="CDD6FB"/>
                </a:solidFill>
                <a:latin typeface="Arial Black" pitchFamily="34" charset="0"/>
                <a:ea typeface="新細明體"/>
              </a:rPr>
              <a:t>B</a:t>
            </a:r>
          </a:p>
        </p:txBody>
      </p:sp>
      <p:sp>
        <p:nvSpPr>
          <p:cNvPr id="4105" name="Text Box 9"/>
          <p:cNvSpPr txBox="1">
            <a:spLocks noChangeArrowheads="1"/>
          </p:cNvSpPr>
          <p:nvPr/>
        </p:nvSpPr>
        <p:spPr bwMode="auto">
          <a:xfrm>
            <a:off x="457200" y="381000"/>
            <a:ext cx="7086600" cy="274638"/>
          </a:xfrm>
          <a:prstGeom prst="rect">
            <a:avLst/>
          </a:prstGeom>
          <a:noFill/>
          <a:ln w="9525">
            <a:noFill/>
            <a:miter lim="800000"/>
            <a:headEnd/>
            <a:tailEnd/>
          </a:ln>
          <a:effectLst/>
        </p:spPr>
        <p:txBody>
          <a:bodyPr>
            <a:spAutoFit/>
          </a:bodyPr>
          <a:lstStyle/>
          <a:p>
            <a:pPr algn="r" eaLnBrk="0" hangingPunct="0">
              <a:spcBef>
                <a:spcPct val="50000"/>
              </a:spcBef>
            </a:pPr>
            <a:r>
              <a:rPr lang="en-US" altLang="zh-TW" sz="1200" b="1" i="1">
                <a:solidFill>
                  <a:srgbClr val="303030"/>
                </a:solidFill>
                <a:latin typeface="Arial"/>
                <a:ea typeface="新細明體"/>
                <a:cs typeface="Arial" charset="0"/>
              </a:rPr>
              <a:t>Graduate Institute of Electronics Engineering, NTU</a:t>
            </a:r>
          </a:p>
        </p:txBody>
      </p:sp>
      <p:sp>
        <p:nvSpPr>
          <p:cNvPr id="4106" name="Rectangle 10"/>
          <p:cNvSpPr>
            <a:spLocks noGrp="1" noChangeArrowheads="1"/>
          </p:cNvSpPr>
          <p:nvPr>
            <p:ph type="sldNum" sz="quarter" idx="4"/>
          </p:nvPr>
        </p:nvSpPr>
        <p:spPr bwMode="auto">
          <a:xfrm>
            <a:off x="6553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BDA55362-DAEE-40C4-8CB1-EA266F18E455}" type="slidenum">
              <a:rPr lang="zh-TW" altLang="en-US" smtClean="0">
                <a:solidFill>
                  <a:srgbClr val="000000"/>
                </a:solidFill>
                <a:latin typeface="Arial"/>
                <a:ea typeface="新細明體"/>
              </a:rPr>
              <a:pPr/>
              <a:t>‹#›</a:t>
            </a:fld>
            <a:endParaRPr lang="zh-TW" altLang="en-US">
              <a:solidFill>
                <a:srgbClr val="000000"/>
              </a:solidFill>
              <a:latin typeface="Arial"/>
              <a:ea typeface="新細明體"/>
            </a:endParaRPr>
          </a:p>
        </p:txBody>
      </p:sp>
    </p:spTree>
    <p:extLst>
      <p:ext uri="{BB962C8B-B14F-4D97-AF65-F5344CB8AC3E}">
        <p14:creationId xmlns:p14="http://schemas.microsoft.com/office/powerpoint/2010/main" val="248501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slide(fromLeft)">
                                      <p:cBhvr>
                                        <p:cTn id="7" dur="500"/>
                                        <p:tgtEl>
                                          <p:spTgt spid="4101"/>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103"/>
                                        </p:tgtEl>
                                        <p:attrNameLst>
                                          <p:attrName>style.visibility</p:attrName>
                                        </p:attrNameLst>
                                      </p:cBhvr>
                                      <p:to>
                                        <p:strVal val="visible"/>
                                      </p:to>
                                    </p:set>
                                    <p:animEffect transition="in" filter="slide(fromLeft)">
                                      <p:cBhvr>
                                        <p:cTn id="11" dur="500"/>
                                        <p:tgtEl>
                                          <p:spTgt spid="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4103" grpId="0"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4126859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66091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5"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5" y="2906719"/>
            <a:ext cx="7772400" cy="1500187"/>
          </a:xfrm>
        </p:spPr>
        <p:txBody>
          <a:bodyPr anchor="b"/>
          <a:lstStyle>
            <a:lvl1pPr marL="0" indent="0">
              <a:buNone/>
              <a:defRPr sz="2000"/>
            </a:lvl1pPr>
            <a:lvl2pPr marL="457050" indent="0">
              <a:buNone/>
              <a:defRPr sz="1800"/>
            </a:lvl2pPr>
            <a:lvl3pPr marL="914101" indent="0">
              <a:buNone/>
              <a:defRPr sz="1600"/>
            </a:lvl3pPr>
            <a:lvl4pPr marL="1371151" indent="0">
              <a:buNone/>
              <a:defRPr sz="1400"/>
            </a:lvl4pPr>
            <a:lvl5pPr marL="1828202" indent="0">
              <a:buNone/>
              <a:defRPr sz="1400"/>
            </a:lvl5pPr>
            <a:lvl6pPr marL="2285251" indent="0">
              <a:buNone/>
              <a:defRPr sz="1400"/>
            </a:lvl6pPr>
            <a:lvl7pPr marL="2742302" indent="0">
              <a:buNone/>
              <a:defRPr sz="1400"/>
            </a:lvl7pPr>
            <a:lvl8pPr marL="3199353" indent="0">
              <a:buNone/>
              <a:defRPr sz="1400"/>
            </a:lvl8pPr>
            <a:lvl9pPr marL="3656403"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18193363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974263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2716157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頁尾版面配置區 2"/>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3862428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頁尾版面配置區 1"/>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320756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0835051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9418859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593295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914400"/>
            <a:ext cx="1943100" cy="53498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84213" y="914400"/>
            <a:ext cx="5678487" cy="53498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9451993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865528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fourObj" preserve="1">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6842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6842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743507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978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84213" y="4130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0256541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684213" y="1844675"/>
            <a:ext cx="7772400" cy="4419600"/>
          </a:xfrm>
        </p:spPr>
        <p:txBody>
          <a:bodyPr/>
          <a:lstStyle/>
          <a:p>
            <a:r>
              <a:rPr lang="zh-TW" altLang="en-US" smtClean="0"/>
              <a:t>按一下圖示以新增表格</a:t>
            </a:r>
            <a:endParaRPr lang="zh-TW" altLang="en-US"/>
          </a:p>
        </p:txBody>
      </p:sp>
      <p:sp>
        <p:nvSpPr>
          <p:cNvPr id="4" name="頁尾版面配置區 3"/>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9194800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8923497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098" name="Picture 2" descr="Ntulogo3"/>
          <p:cNvPicPr>
            <a:picLocks noChangeAspect="1" noChangeArrowheads="1"/>
          </p:cNvPicPr>
          <p:nvPr/>
        </p:nvPicPr>
        <p:blipFill>
          <a:blip r:embed="rId2" cstate="print"/>
          <a:srcRect/>
          <a:stretch>
            <a:fillRect/>
          </a:stretch>
        </p:blipFill>
        <p:spPr bwMode="auto">
          <a:xfrm>
            <a:off x="7543800" y="152400"/>
            <a:ext cx="1600200" cy="1603375"/>
          </a:xfrm>
          <a:prstGeom prst="rect">
            <a:avLst/>
          </a:prstGeom>
          <a:noFill/>
        </p:spPr>
      </p:pic>
      <p:sp>
        <p:nvSpPr>
          <p:cNvPr id="4099" name="Rectangle 3"/>
          <p:cNvSpPr>
            <a:spLocks noGrp="1" noChangeArrowheads="1"/>
          </p:cNvSpPr>
          <p:nvPr>
            <p:ph type="ctrTitle"/>
          </p:nvPr>
        </p:nvSpPr>
        <p:spPr>
          <a:xfrm>
            <a:off x="685800" y="2286000"/>
            <a:ext cx="7772400" cy="1143000"/>
          </a:xfrm>
        </p:spPr>
        <p:txBody>
          <a:bodyPr/>
          <a:lstStyle>
            <a:lvl1pPr>
              <a:defRPr/>
            </a:lvl1pPr>
          </a:lstStyle>
          <a:p>
            <a:r>
              <a:rPr lang="zh-TW" altLang="en-US" smtClean="0"/>
              <a:t>按一下以編輯母片標題樣式</a:t>
            </a:r>
            <a:endParaRPr lang="zh-TW" altLang="en-US"/>
          </a:p>
        </p:txBody>
      </p:sp>
      <p:sp>
        <p:nvSpPr>
          <p:cNvPr id="4100" name="Rectangle 4"/>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smtClean="0"/>
              <a:t>按一下以編輯母片副標題樣式</a:t>
            </a:r>
            <a:endParaRPr lang="zh-TW" altLang="en-US"/>
          </a:p>
        </p:txBody>
      </p:sp>
      <p:sp>
        <p:nvSpPr>
          <p:cNvPr id="4101" name="Rectangle 5"/>
          <p:cNvSpPr>
            <a:spLocks noChangeArrowheads="1"/>
          </p:cNvSpPr>
          <p:nvPr/>
        </p:nvSpPr>
        <p:spPr bwMode="auto">
          <a:xfrm>
            <a:off x="3048000" y="6858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2" name="Rectangle 6"/>
          <p:cNvSpPr>
            <a:spLocks noChangeArrowheads="1"/>
          </p:cNvSpPr>
          <p:nvPr/>
        </p:nvSpPr>
        <p:spPr bwMode="auto">
          <a:xfrm>
            <a:off x="685800" y="34290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3" name="Rectangle 7"/>
          <p:cNvSpPr>
            <a:spLocks noChangeArrowheads="1"/>
          </p:cNvSpPr>
          <p:nvPr/>
        </p:nvSpPr>
        <p:spPr bwMode="auto">
          <a:xfrm>
            <a:off x="4114800" y="63246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4" name="Rectangle 8"/>
          <p:cNvSpPr>
            <a:spLocks noChangeArrowheads="1"/>
          </p:cNvSpPr>
          <p:nvPr/>
        </p:nvSpPr>
        <p:spPr bwMode="auto">
          <a:xfrm>
            <a:off x="5562600" y="6172200"/>
            <a:ext cx="2790825" cy="457200"/>
          </a:xfrm>
          <a:prstGeom prst="rect">
            <a:avLst/>
          </a:prstGeom>
          <a:solidFill>
            <a:schemeClr val="bg1"/>
          </a:solidFill>
          <a:ln w="9525">
            <a:noFill/>
            <a:miter lim="800000"/>
            <a:headEnd/>
            <a:tailEnd/>
          </a:ln>
          <a:effectLst/>
        </p:spPr>
        <p:txBody>
          <a:bodyPr wrap="none">
            <a:spAutoFit/>
          </a:bodyPr>
          <a:lstStyle/>
          <a:p>
            <a:pPr eaLnBrk="0" hangingPunct="0"/>
            <a:r>
              <a:rPr lang="en-US" altLang="zh-TW" sz="2400" i="1">
                <a:solidFill>
                  <a:srgbClr val="061244"/>
                </a:solidFill>
                <a:latin typeface="Arial Black" pitchFamily="34" charset="0"/>
                <a:ea typeface="新細明體"/>
              </a:rPr>
              <a:t>A</a:t>
            </a:r>
            <a:r>
              <a:rPr lang="en-US" altLang="zh-TW" sz="2400" i="1">
                <a:solidFill>
                  <a:srgbClr val="0A1D6E"/>
                </a:solidFill>
                <a:latin typeface="Arial Black" pitchFamily="34" charset="0"/>
                <a:ea typeface="新細明體"/>
              </a:rPr>
              <a:t>C</a:t>
            </a:r>
            <a:r>
              <a:rPr lang="en-US" altLang="zh-TW" sz="2400" i="1">
                <a:solidFill>
                  <a:srgbClr val="0E2898"/>
                </a:solidFill>
                <a:latin typeface="Arial Black" pitchFamily="34" charset="0"/>
                <a:ea typeface="新細明體"/>
              </a:rPr>
              <a:t>C</a:t>
            </a:r>
            <a:r>
              <a:rPr lang="en-US" altLang="zh-TW" sz="2400" i="1">
                <a:solidFill>
                  <a:srgbClr val="1234C2"/>
                </a:solidFill>
                <a:latin typeface="Arial Black" pitchFamily="34" charset="0"/>
                <a:ea typeface="新細明體"/>
              </a:rPr>
              <a:t>E</a:t>
            </a:r>
            <a:r>
              <a:rPr lang="en-US" altLang="zh-TW" sz="2400" i="1">
                <a:solidFill>
                  <a:srgbClr val="1840EA"/>
                </a:solidFill>
                <a:latin typeface="Arial Black" pitchFamily="34" charset="0"/>
                <a:ea typeface="新細明體"/>
              </a:rPr>
              <a:t>S</a:t>
            </a:r>
            <a:r>
              <a:rPr lang="en-US" altLang="zh-TW" sz="2400" i="1">
                <a:solidFill>
                  <a:srgbClr val="2349EB"/>
                </a:solidFill>
                <a:latin typeface="Arial Black" pitchFamily="34" charset="0"/>
                <a:ea typeface="新細明體"/>
              </a:rPr>
              <a:t>S </a:t>
            </a:r>
            <a:r>
              <a:rPr lang="en-US" altLang="zh-TW" sz="2400" i="1">
                <a:solidFill>
                  <a:srgbClr val="4767EF"/>
                </a:solidFill>
                <a:latin typeface="Arial Black" pitchFamily="34" charset="0"/>
                <a:ea typeface="新細明體"/>
              </a:rPr>
              <a:t>I</a:t>
            </a:r>
            <a:r>
              <a:rPr lang="en-US" altLang="zh-TW" sz="2400" i="1">
                <a:solidFill>
                  <a:srgbClr val="6781F1"/>
                </a:solidFill>
                <a:latin typeface="Arial Black" pitchFamily="34" charset="0"/>
                <a:ea typeface="新細明體"/>
              </a:rPr>
              <a:t>C</a:t>
            </a:r>
            <a:r>
              <a:rPr lang="en-US" altLang="zh-TW" sz="2400" i="1">
                <a:solidFill>
                  <a:srgbClr val="3558ED"/>
                </a:solidFill>
                <a:latin typeface="Arial Black" pitchFamily="34" charset="0"/>
                <a:ea typeface="新細明體"/>
              </a:rPr>
              <a:t> </a:t>
            </a:r>
            <a:r>
              <a:rPr lang="en-US" altLang="zh-TW" sz="2400" i="1">
                <a:solidFill>
                  <a:srgbClr val="869BF4"/>
                </a:solidFill>
                <a:latin typeface="Arial Black" pitchFamily="34" charset="0"/>
                <a:ea typeface="新細明體"/>
              </a:rPr>
              <a:t>L</a:t>
            </a:r>
            <a:r>
              <a:rPr lang="en-US" altLang="zh-TW" sz="2400" i="1">
                <a:solidFill>
                  <a:srgbClr val="A7B6F7"/>
                </a:solidFill>
                <a:latin typeface="Arial Black" pitchFamily="34" charset="0"/>
                <a:ea typeface="新細明體"/>
              </a:rPr>
              <a:t>A</a:t>
            </a:r>
            <a:r>
              <a:rPr lang="en-US" altLang="zh-TW" sz="2400" i="1">
                <a:solidFill>
                  <a:srgbClr val="CDD6FB"/>
                </a:solidFill>
                <a:latin typeface="Arial Black" pitchFamily="34" charset="0"/>
                <a:ea typeface="新細明體"/>
              </a:rPr>
              <a:t>B</a:t>
            </a:r>
          </a:p>
        </p:txBody>
      </p:sp>
      <p:sp>
        <p:nvSpPr>
          <p:cNvPr id="4105" name="Text Box 9"/>
          <p:cNvSpPr txBox="1">
            <a:spLocks noChangeArrowheads="1"/>
          </p:cNvSpPr>
          <p:nvPr/>
        </p:nvSpPr>
        <p:spPr bwMode="auto">
          <a:xfrm>
            <a:off x="457200" y="381000"/>
            <a:ext cx="7086600" cy="274638"/>
          </a:xfrm>
          <a:prstGeom prst="rect">
            <a:avLst/>
          </a:prstGeom>
          <a:noFill/>
          <a:ln w="9525">
            <a:noFill/>
            <a:miter lim="800000"/>
            <a:headEnd/>
            <a:tailEnd/>
          </a:ln>
          <a:effectLst/>
        </p:spPr>
        <p:txBody>
          <a:bodyPr>
            <a:spAutoFit/>
          </a:bodyPr>
          <a:lstStyle/>
          <a:p>
            <a:pPr algn="r" eaLnBrk="0" hangingPunct="0">
              <a:spcBef>
                <a:spcPct val="50000"/>
              </a:spcBef>
            </a:pPr>
            <a:r>
              <a:rPr lang="en-US" altLang="zh-TW" sz="1200" b="1" i="1">
                <a:solidFill>
                  <a:srgbClr val="303030"/>
                </a:solidFill>
                <a:latin typeface="Arial"/>
                <a:ea typeface="新細明體"/>
                <a:cs typeface="Arial" charset="0"/>
              </a:rPr>
              <a:t>Graduate Institute of Electronics Engineering, NTU</a:t>
            </a:r>
          </a:p>
        </p:txBody>
      </p:sp>
      <p:sp>
        <p:nvSpPr>
          <p:cNvPr id="4106" name="Rectangle 10"/>
          <p:cNvSpPr>
            <a:spLocks noGrp="1" noChangeArrowheads="1"/>
          </p:cNvSpPr>
          <p:nvPr>
            <p:ph type="sldNum" sz="quarter" idx="4"/>
          </p:nvPr>
        </p:nvSpPr>
        <p:spPr bwMode="auto">
          <a:xfrm>
            <a:off x="6553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BDA55362-DAEE-40C4-8CB1-EA266F18E455}" type="slidenum">
              <a:rPr lang="zh-TW" altLang="en-US" smtClean="0">
                <a:solidFill>
                  <a:srgbClr val="000000"/>
                </a:solidFill>
                <a:latin typeface="Arial"/>
                <a:ea typeface="新細明體"/>
              </a:rPr>
              <a:pPr/>
              <a:t>‹#›</a:t>
            </a:fld>
            <a:endParaRPr lang="zh-TW" altLang="en-US">
              <a:solidFill>
                <a:srgbClr val="000000"/>
              </a:solidFill>
              <a:latin typeface="Arial"/>
              <a:ea typeface="新細明體"/>
            </a:endParaRPr>
          </a:p>
        </p:txBody>
      </p:sp>
    </p:spTree>
    <p:extLst>
      <p:ext uri="{BB962C8B-B14F-4D97-AF65-F5344CB8AC3E}">
        <p14:creationId xmlns:p14="http://schemas.microsoft.com/office/powerpoint/2010/main" val="95787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slide(fromLeft)">
                                      <p:cBhvr>
                                        <p:cTn id="7" dur="500"/>
                                        <p:tgtEl>
                                          <p:spTgt spid="4101"/>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103"/>
                                        </p:tgtEl>
                                        <p:attrNameLst>
                                          <p:attrName>style.visibility</p:attrName>
                                        </p:attrNameLst>
                                      </p:cBhvr>
                                      <p:to>
                                        <p:strVal val="visible"/>
                                      </p:to>
                                    </p:set>
                                    <p:animEffect transition="in" filter="slide(fromLeft)">
                                      <p:cBhvr>
                                        <p:cTn id="11" dur="500"/>
                                        <p:tgtEl>
                                          <p:spTgt spid="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4103" grpId="0"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566931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7068973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8113565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6653136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頁尾版面配置區 2"/>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9787869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頁尾版面配置區 1"/>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465191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4"/>
          <p:cNvSpPr>
            <a:spLocks noChangeArrowheads="1"/>
          </p:cNvSpPr>
          <p:nvPr userDrawn="1"/>
        </p:nvSpPr>
        <p:spPr bwMode="gray">
          <a:xfrm>
            <a:off x="457200" y="2362200"/>
            <a:ext cx="8226425" cy="28575"/>
          </a:xfrm>
          <a:prstGeom prst="rect">
            <a:avLst/>
          </a:prstGeom>
          <a:gradFill rotWithShape="0">
            <a:gsLst>
              <a:gs pos="0">
                <a:schemeClr val="tx1"/>
              </a:gs>
              <a:gs pos="50000">
                <a:srgbClr val="C0C0C0"/>
              </a:gs>
              <a:gs pos="100000">
                <a:schemeClr val="tx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zh-TW" altLang="zh-TW" sz="2400">
              <a:solidFill>
                <a:srgbClr val="000000"/>
              </a:solidFill>
              <a:latin typeface="Tahoma" pitchFamily="34" charset="0"/>
            </a:endParaRPr>
          </a:p>
        </p:txBody>
      </p:sp>
      <p:sp>
        <p:nvSpPr>
          <p:cNvPr id="427010" name="Rectangle 2"/>
          <p:cNvSpPr>
            <a:spLocks noGrp="1" noChangeArrowheads="1"/>
          </p:cNvSpPr>
          <p:nvPr>
            <p:ph type="ctrTitle"/>
          </p:nvPr>
        </p:nvSpPr>
        <p:spPr>
          <a:xfrm>
            <a:off x="685800" y="990600"/>
            <a:ext cx="7772400" cy="1143000"/>
          </a:xfrm>
        </p:spPr>
        <p:txBody>
          <a:bodyPr/>
          <a:lstStyle>
            <a:lvl1pPr>
              <a:defRPr/>
            </a:lvl1pPr>
          </a:lstStyle>
          <a:p>
            <a:r>
              <a:rPr lang="zh-TW" altLang="en-US"/>
              <a:t>按一下以編輯母片標題樣式</a:t>
            </a:r>
          </a:p>
        </p:txBody>
      </p:sp>
      <p:sp>
        <p:nvSpPr>
          <p:cNvPr id="427011" name="Rectangle 3"/>
          <p:cNvSpPr>
            <a:spLocks noGrp="1" noChangeArrowheads="1"/>
          </p:cNvSpPr>
          <p:nvPr>
            <p:ph type="subTitle" idx="1"/>
          </p:nvPr>
        </p:nvSpPr>
        <p:spPr>
          <a:xfrm>
            <a:off x="1295400" y="3124200"/>
            <a:ext cx="6400800" cy="1752600"/>
          </a:xfrm>
        </p:spPr>
        <p:txBody>
          <a:bodyPr/>
          <a:lstStyle>
            <a:lvl1pPr marL="0" indent="0" algn="ctr">
              <a:buFont typeface="標楷體" pitchFamily="65" charset="-120"/>
              <a:buNone/>
              <a:defRPr/>
            </a:lvl1pPr>
          </a:lstStyle>
          <a:p>
            <a:r>
              <a:rPr lang="zh-TW" altLang="en-US"/>
              <a:t>按一下以編輯母片副標題樣式</a:t>
            </a:r>
          </a:p>
        </p:txBody>
      </p:sp>
      <p:sp>
        <p:nvSpPr>
          <p:cNvPr id="5" name="Rectangle 4"/>
          <p:cNvSpPr>
            <a:spLocks noGrp="1" noChangeArrowheads="1"/>
          </p:cNvSpPr>
          <p:nvPr>
            <p:ph type="sldNum" sz="quarter" idx="4"/>
          </p:nvPr>
        </p:nvSpPr>
        <p:spPr bwMode="auto">
          <a:xfrm>
            <a:off x="6804025" y="64008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0" sz="1200">
                <a:ea typeface="新細明體" pitchFamily="18" charset="-120"/>
              </a:defRPr>
            </a:lvl1pPr>
          </a:lstStyle>
          <a:p>
            <a:pPr>
              <a:defRPr/>
            </a:pPr>
            <a:fld id="{B7B1E775-0B96-40A8-8227-29B88E58C56A}" type="slidenum">
              <a:rPr lang="en-US" altLang="zh-TW">
                <a:solidFill>
                  <a:srgbClr val="000000"/>
                </a:solidFill>
              </a:rPr>
              <a:pPr>
                <a:defRPr/>
              </a:pPr>
              <a:t>‹#›</a:t>
            </a:fld>
            <a:endParaRPr lang="en-US" altLang="zh-TW" dirty="0">
              <a:solidFill>
                <a:srgbClr val="000000"/>
              </a:solidFill>
            </a:endParaRPr>
          </a:p>
        </p:txBody>
      </p:sp>
      <p:pic>
        <p:nvPicPr>
          <p:cNvPr id="6" name="圖片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488" y="6292850"/>
            <a:ext cx="2146300" cy="565150"/>
          </a:xfrm>
          <a:prstGeom prst="rect">
            <a:avLst/>
          </a:prstGeom>
        </p:spPr>
      </p:pic>
    </p:spTree>
    <p:extLst>
      <p:ext uri="{BB962C8B-B14F-4D97-AF65-F5344CB8AC3E}">
        <p14:creationId xmlns:p14="http://schemas.microsoft.com/office/powerpoint/2010/main" val="3248573482"/>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1771029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1618658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8842672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914400"/>
            <a:ext cx="1943100" cy="53498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84213" y="914400"/>
            <a:ext cx="5678487" cy="53498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7910655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5650765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fourObj" preserve="1">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6842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6842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9149101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84213" y="4130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4957024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684213" y="1844675"/>
            <a:ext cx="7772400" cy="4419600"/>
          </a:xfrm>
        </p:spPr>
        <p:txBody>
          <a:bodyPr/>
          <a:lstStyle/>
          <a:p>
            <a:r>
              <a:rPr lang="zh-TW" altLang="en-US" smtClean="0"/>
              <a:t>按一下圖示以新增表格</a:t>
            </a:r>
            <a:endParaRPr lang="zh-TW" altLang="en-US"/>
          </a:p>
        </p:txBody>
      </p:sp>
      <p:sp>
        <p:nvSpPr>
          <p:cNvPr id="4" name="頁尾版面配置區 3"/>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8872634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6113547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098" name="Picture 2" descr="Ntulogo3"/>
          <p:cNvPicPr>
            <a:picLocks noChangeAspect="1" noChangeArrowheads="1"/>
          </p:cNvPicPr>
          <p:nvPr/>
        </p:nvPicPr>
        <p:blipFill>
          <a:blip r:embed="rId2" cstate="print"/>
          <a:srcRect/>
          <a:stretch>
            <a:fillRect/>
          </a:stretch>
        </p:blipFill>
        <p:spPr bwMode="auto">
          <a:xfrm>
            <a:off x="7543800" y="152400"/>
            <a:ext cx="1600200" cy="1603375"/>
          </a:xfrm>
          <a:prstGeom prst="rect">
            <a:avLst/>
          </a:prstGeom>
          <a:noFill/>
        </p:spPr>
      </p:pic>
      <p:sp>
        <p:nvSpPr>
          <p:cNvPr id="4099" name="Rectangle 3"/>
          <p:cNvSpPr>
            <a:spLocks noGrp="1" noChangeArrowheads="1"/>
          </p:cNvSpPr>
          <p:nvPr>
            <p:ph type="ctrTitle"/>
          </p:nvPr>
        </p:nvSpPr>
        <p:spPr>
          <a:xfrm>
            <a:off x="685800" y="2286000"/>
            <a:ext cx="7772400" cy="1143000"/>
          </a:xfrm>
        </p:spPr>
        <p:txBody>
          <a:bodyPr/>
          <a:lstStyle>
            <a:lvl1pPr>
              <a:defRPr/>
            </a:lvl1pPr>
          </a:lstStyle>
          <a:p>
            <a:r>
              <a:rPr lang="zh-TW" altLang="en-US" smtClean="0"/>
              <a:t>按一下以編輯母片標題樣式</a:t>
            </a:r>
            <a:endParaRPr lang="zh-TW" altLang="en-US"/>
          </a:p>
        </p:txBody>
      </p:sp>
      <p:sp>
        <p:nvSpPr>
          <p:cNvPr id="4100" name="Rectangle 4"/>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smtClean="0"/>
              <a:t>按一下以編輯母片副標題樣式</a:t>
            </a:r>
            <a:endParaRPr lang="zh-TW" altLang="en-US"/>
          </a:p>
        </p:txBody>
      </p:sp>
      <p:sp>
        <p:nvSpPr>
          <p:cNvPr id="4101" name="Rectangle 5"/>
          <p:cNvSpPr>
            <a:spLocks noChangeArrowheads="1"/>
          </p:cNvSpPr>
          <p:nvPr/>
        </p:nvSpPr>
        <p:spPr bwMode="auto">
          <a:xfrm>
            <a:off x="3048000" y="6858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2" name="Rectangle 6"/>
          <p:cNvSpPr>
            <a:spLocks noChangeArrowheads="1"/>
          </p:cNvSpPr>
          <p:nvPr/>
        </p:nvSpPr>
        <p:spPr bwMode="auto">
          <a:xfrm>
            <a:off x="685800" y="34290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3" name="Rectangle 7"/>
          <p:cNvSpPr>
            <a:spLocks noChangeArrowheads="1"/>
          </p:cNvSpPr>
          <p:nvPr/>
        </p:nvSpPr>
        <p:spPr bwMode="auto">
          <a:xfrm>
            <a:off x="4114800" y="63246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4" name="Rectangle 8"/>
          <p:cNvSpPr>
            <a:spLocks noChangeArrowheads="1"/>
          </p:cNvSpPr>
          <p:nvPr/>
        </p:nvSpPr>
        <p:spPr bwMode="auto">
          <a:xfrm>
            <a:off x="5562600" y="6172200"/>
            <a:ext cx="2790825" cy="457200"/>
          </a:xfrm>
          <a:prstGeom prst="rect">
            <a:avLst/>
          </a:prstGeom>
          <a:solidFill>
            <a:schemeClr val="bg1"/>
          </a:solidFill>
          <a:ln w="9525">
            <a:noFill/>
            <a:miter lim="800000"/>
            <a:headEnd/>
            <a:tailEnd/>
          </a:ln>
          <a:effectLst/>
        </p:spPr>
        <p:txBody>
          <a:bodyPr wrap="none">
            <a:spAutoFit/>
          </a:bodyPr>
          <a:lstStyle/>
          <a:p>
            <a:pPr eaLnBrk="0" hangingPunct="0"/>
            <a:r>
              <a:rPr lang="en-US" altLang="zh-TW" sz="2400" i="1">
                <a:solidFill>
                  <a:srgbClr val="061244"/>
                </a:solidFill>
                <a:latin typeface="Arial Black" pitchFamily="34" charset="0"/>
                <a:ea typeface="新細明體"/>
              </a:rPr>
              <a:t>A</a:t>
            </a:r>
            <a:r>
              <a:rPr lang="en-US" altLang="zh-TW" sz="2400" i="1">
                <a:solidFill>
                  <a:srgbClr val="0A1D6E"/>
                </a:solidFill>
                <a:latin typeface="Arial Black" pitchFamily="34" charset="0"/>
                <a:ea typeface="新細明體"/>
              </a:rPr>
              <a:t>C</a:t>
            </a:r>
            <a:r>
              <a:rPr lang="en-US" altLang="zh-TW" sz="2400" i="1">
                <a:solidFill>
                  <a:srgbClr val="0E2898"/>
                </a:solidFill>
                <a:latin typeface="Arial Black" pitchFamily="34" charset="0"/>
                <a:ea typeface="新細明體"/>
              </a:rPr>
              <a:t>C</a:t>
            </a:r>
            <a:r>
              <a:rPr lang="en-US" altLang="zh-TW" sz="2400" i="1">
                <a:solidFill>
                  <a:srgbClr val="1234C2"/>
                </a:solidFill>
                <a:latin typeface="Arial Black" pitchFamily="34" charset="0"/>
                <a:ea typeface="新細明體"/>
              </a:rPr>
              <a:t>E</a:t>
            </a:r>
            <a:r>
              <a:rPr lang="en-US" altLang="zh-TW" sz="2400" i="1">
                <a:solidFill>
                  <a:srgbClr val="1840EA"/>
                </a:solidFill>
                <a:latin typeface="Arial Black" pitchFamily="34" charset="0"/>
                <a:ea typeface="新細明體"/>
              </a:rPr>
              <a:t>S</a:t>
            </a:r>
            <a:r>
              <a:rPr lang="en-US" altLang="zh-TW" sz="2400" i="1">
                <a:solidFill>
                  <a:srgbClr val="2349EB"/>
                </a:solidFill>
                <a:latin typeface="Arial Black" pitchFamily="34" charset="0"/>
                <a:ea typeface="新細明體"/>
              </a:rPr>
              <a:t>S </a:t>
            </a:r>
            <a:r>
              <a:rPr lang="en-US" altLang="zh-TW" sz="2400" i="1">
                <a:solidFill>
                  <a:srgbClr val="4767EF"/>
                </a:solidFill>
                <a:latin typeface="Arial Black" pitchFamily="34" charset="0"/>
                <a:ea typeface="新細明體"/>
              </a:rPr>
              <a:t>I</a:t>
            </a:r>
            <a:r>
              <a:rPr lang="en-US" altLang="zh-TW" sz="2400" i="1">
                <a:solidFill>
                  <a:srgbClr val="6781F1"/>
                </a:solidFill>
                <a:latin typeface="Arial Black" pitchFamily="34" charset="0"/>
                <a:ea typeface="新細明體"/>
              </a:rPr>
              <a:t>C</a:t>
            </a:r>
            <a:r>
              <a:rPr lang="en-US" altLang="zh-TW" sz="2400" i="1">
                <a:solidFill>
                  <a:srgbClr val="3558ED"/>
                </a:solidFill>
                <a:latin typeface="Arial Black" pitchFamily="34" charset="0"/>
                <a:ea typeface="新細明體"/>
              </a:rPr>
              <a:t> </a:t>
            </a:r>
            <a:r>
              <a:rPr lang="en-US" altLang="zh-TW" sz="2400" i="1">
                <a:solidFill>
                  <a:srgbClr val="869BF4"/>
                </a:solidFill>
                <a:latin typeface="Arial Black" pitchFamily="34" charset="0"/>
                <a:ea typeface="新細明體"/>
              </a:rPr>
              <a:t>L</a:t>
            </a:r>
            <a:r>
              <a:rPr lang="en-US" altLang="zh-TW" sz="2400" i="1">
                <a:solidFill>
                  <a:srgbClr val="A7B6F7"/>
                </a:solidFill>
                <a:latin typeface="Arial Black" pitchFamily="34" charset="0"/>
                <a:ea typeface="新細明體"/>
              </a:rPr>
              <a:t>A</a:t>
            </a:r>
            <a:r>
              <a:rPr lang="en-US" altLang="zh-TW" sz="2400" i="1">
                <a:solidFill>
                  <a:srgbClr val="CDD6FB"/>
                </a:solidFill>
                <a:latin typeface="Arial Black" pitchFamily="34" charset="0"/>
                <a:ea typeface="新細明體"/>
              </a:rPr>
              <a:t>B</a:t>
            </a:r>
          </a:p>
        </p:txBody>
      </p:sp>
      <p:sp>
        <p:nvSpPr>
          <p:cNvPr id="4105" name="Text Box 9"/>
          <p:cNvSpPr txBox="1">
            <a:spLocks noChangeArrowheads="1"/>
          </p:cNvSpPr>
          <p:nvPr/>
        </p:nvSpPr>
        <p:spPr bwMode="auto">
          <a:xfrm>
            <a:off x="457200" y="381000"/>
            <a:ext cx="7086600" cy="274638"/>
          </a:xfrm>
          <a:prstGeom prst="rect">
            <a:avLst/>
          </a:prstGeom>
          <a:noFill/>
          <a:ln w="9525">
            <a:noFill/>
            <a:miter lim="800000"/>
            <a:headEnd/>
            <a:tailEnd/>
          </a:ln>
          <a:effectLst/>
        </p:spPr>
        <p:txBody>
          <a:bodyPr>
            <a:spAutoFit/>
          </a:bodyPr>
          <a:lstStyle/>
          <a:p>
            <a:pPr algn="r" eaLnBrk="0" hangingPunct="0">
              <a:spcBef>
                <a:spcPct val="50000"/>
              </a:spcBef>
            </a:pPr>
            <a:r>
              <a:rPr lang="en-US" altLang="zh-TW" sz="1200" b="1" i="1">
                <a:solidFill>
                  <a:srgbClr val="303030"/>
                </a:solidFill>
                <a:latin typeface="Arial"/>
                <a:ea typeface="新細明體"/>
                <a:cs typeface="Arial" charset="0"/>
              </a:rPr>
              <a:t>Graduate Institute of Electronics Engineering, NTU</a:t>
            </a:r>
          </a:p>
        </p:txBody>
      </p:sp>
      <p:sp>
        <p:nvSpPr>
          <p:cNvPr id="4106" name="Rectangle 10"/>
          <p:cNvSpPr>
            <a:spLocks noGrp="1" noChangeArrowheads="1"/>
          </p:cNvSpPr>
          <p:nvPr>
            <p:ph type="sldNum" sz="quarter" idx="4"/>
          </p:nvPr>
        </p:nvSpPr>
        <p:spPr bwMode="auto">
          <a:xfrm>
            <a:off x="6553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BDA55362-DAEE-40C4-8CB1-EA266F18E455}" type="slidenum">
              <a:rPr lang="zh-TW" altLang="en-US" smtClean="0">
                <a:solidFill>
                  <a:srgbClr val="000000"/>
                </a:solidFill>
                <a:latin typeface="Arial"/>
                <a:ea typeface="新細明體"/>
              </a:rPr>
              <a:pPr/>
              <a:t>‹#›</a:t>
            </a:fld>
            <a:endParaRPr lang="zh-TW" altLang="en-US">
              <a:solidFill>
                <a:srgbClr val="000000"/>
              </a:solidFill>
              <a:latin typeface="Arial"/>
              <a:ea typeface="新細明體"/>
            </a:endParaRPr>
          </a:p>
        </p:txBody>
      </p:sp>
    </p:spTree>
    <p:extLst>
      <p:ext uri="{BB962C8B-B14F-4D97-AF65-F5344CB8AC3E}">
        <p14:creationId xmlns:p14="http://schemas.microsoft.com/office/powerpoint/2010/main" val="333148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slide(fromLeft)">
                                      <p:cBhvr>
                                        <p:cTn id="7" dur="500"/>
                                        <p:tgtEl>
                                          <p:spTgt spid="4101"/>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4103"/>
                                        </p:tgtEl>
                                        <p:attrNameLst>
                                          <p:attrName>style.visibility</p:attrName>
                                        </p:attrNameLst>
                                      </p:cBhvr>
                                      <p:to>
                                        <p:strVal val="visible"/>
                                      </p:to>
                                    </p:set>
                                    <p:animEffect transition="in" filter="slide(fromLeft)">
                                      <p:cBhvr>
                                        <p:cTn id="11" dur="500"/>
                                        <p:tgtEl>
                                          <p:spTgt spid="4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4103"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sldNum" sz="quarter" idx="10"/>
          </p:nvPr>
        </p:nvSpPr>
        <p:spPr>
          <a:xfrm>
            <a:off x="4082090" y="6326372"/>
            <a:ext cx="1905000" cy="457200"/>
          </a:xfrm>
        </p:spPr>
        <p:txBody>
          <a:bodyPr/>
          <a:lstStyle>
            <a:lvl1pPr>
              <a:defRPr/>
            </a:lvl1pPr>
          </a:lstStyle>
          <a:p>
            <a:pPr>
              <a:defRPr/>
            </a:pPr>
            <a:fld id="{F37B0E40-838E-44C8-8537-DA4C635197EA}"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2817146740"/>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326428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6045348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90994975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1948856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頁尾版面配置區 2"/>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561188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頁尾版面配置區 1"/>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977102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6901397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1306845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1704666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914400"/>
            <a:ext cx="1943100" cy="53498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84213" y="914400"/>
            <a:ext cx="5678487" cy="53498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781657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p:txBody>
          <a:bodyPr/>
          <a:lstStyle>
            <a:lvl1pPr>
              <a:defRPr/>
            </a:lvl1pPr>
          </a:lstStyle>
          <a:p>
            <a:pPr>
              <a:defRPr/>
            </a:pPr>
            <a:fld id="{C0A355F5-F799-4671-9CB8-7FC2BDF19CF6}"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2588119756"/>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8615571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fourObj" preserve="1">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6842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6842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77063574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84213" y="4130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409756933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684213" y="1844675"/>
            <a:ext cx="7772400" cy="4419600"/>
          </a:xfrm>
        </p:spPr>
        <p:txBody>
          <a:bodyPr/>
          <a:lstStyle/>
          <a:p>
            <a:r>
              <a:rPr lang="zh-TW" altLang="en-US" smtClean="0"/>
              <a:t>按一下圖示以新增表格</a:t>
            </a:r>
            <a:endParaRPr lang="zh-TW" altLang="en-US"/>
          </a:p>
        </p:txBody>
      </p:sp>
      <p:sp>
        <p:nvSpPr>
          <p:cNvPr id="4" name="頁尾版面配置區 3"/>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04308240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19213365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098" name="Picture 2" descr="Ntulogo3"/>
          <p:cNvPicPr>
            <a:picLocks noChangeAspect="1" noChangeArrowheads="1"/>
          </p:cNvPicPr>
          <p:nvPr/>
        </p:nvPicPr>
        <p:blipFill>
          <a:blip r:embed="rId2" cstate="print"/>
          <a:srcRect/>
          <a:stretch>
            <a:fillRect/>
          </a:stretch>
        </p:blipFill>
        <p:spPr bwMode="auto">
          <a:xfrm>
            <a:off x="7543800" y="152400"/>
            <a:ext cx="1600200" cy="1603375"/>
          </a:xfrm>
          <a:prstGeom prst="rect">
            <a:avLst/>
          </a:prstGeom>
          <a:noFill/>
        </p:spPr>
      </p:pic>
      <p:sp>
        <p:nvSpPr>
          <p:cNvPr id="4099" name="Rectangle 3"/>
          <p:cNvSpPr>
            <a:spLocks noGrp="1" noChangeArrowheads="1"/>
          </p:cNvSpPr>
          <p:nvPr>
            <p:ph type="ctrTitle"/>
          </p:nvPr>
        </p:nvSpPr>
        <p:spPr>
          <a:xfrm>
            <a:off x="685800" y="2286000"/>
            <a:ext cx="7772400" cy="1143000"/>
          </a:xfrm>
        </p:spPr>
        <p:txBody>
          <a:bodyPr/>
          <a:lstStyle>
            <a:lvl1pPr>
              <a:defRPr/>
            </a:lvl1pPr>
          </a:lstStyle>
          <a:p>
            <a:r>
              <a:rPr lang="zh-TW" altLang="en-US" dirty="0" smtClean="0"/>
              <a:t>按一下以編輯母片標題樣式</a:t>
            </a:r>
            <a:endParaRPr lang="zh-TW" altLang="en-US" dirty="0"/>
          </a:p>
        </p:txBody>
      </p:sp>
      <p:sp>
        <p:nvSpPr>
          <p:cNvPr id="4100" name="Rectangle 4"/>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TW" altLang="en-US" smtClean="0"/>
              <a:t>按一下以編輯母片副標題樣式</a:t>
            </a:r>
            <a:endParaRPr lang="zh-TW" altLang="en-US"/>
          </a:p>
        </p:txBody>
      </p:sp>
      <p:sp>
        <p:nvSpPr>
          <p:cNvPr id="4101" name="Rectangle 5"/>
          <p:cNvSpPr>
            <a:spLocks noChangeArrowheads="1"/>
          </p:cNvSpPr>
          <p:nvPr/>
        </p:nvSpPr>
        <p:spPr bwMode="auto">
          <a:xfrm>
            <a:off x="3048000" y="6858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2" name="Rectangle 6"/>
          <p:cNvSpPr>
            <a:spLocks noChangeArrowheads="1"/>
          </p:cNvSpPr>
          <p:nvPr/>
        </p:nvSpPr>
        <p:spPr bwMode="auto">
          <a:xfrm>
            <a:off x="685800" y="34290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3" name="Rectangle 7"/>
          <p:cNvSpPr>
            <a:spLocks noChangeArrowheads="1"/>
          </p:cNvSpPr>
          <p:nvPr/>
        </p:nvSpPr>
        <p:spPr bwMode="auto">
          <a:xfrm>
            <a:off x="4114800" y="6324600"/>
            <a:ext cx="4495800" cy="152400"/>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4104" name="Rectangle 8"/>
          <p:cNvSpPr>
            <a:spLocks noChangeArrowheads="1"/>
          </p:cNvSpPr>
          <p:nvPr/>
        </p:nvSpPr>
        <p:spPr bwMode="auto">
          <a:xfrm>
            <a:off x="5562600" y="6172200"/>
            <a:ext cx="2790825" cy="457200"/>
          </a:xfrm>
          <a:prstGeom prst="rect">
            <a:avLst/>
          </a:prstGeom>
          <a:solidFill>
            <a:schemeClr val="bg1"/>
          </a:solidFill>
          <a:ln w="9525">
            <a:noFill/>
            <a:miter lim="800000"/>
            <a:headEnd/>
            <a:tailEnd/>
          </a:ln>
          <a:effectLst/>
        </p:spPr>
        <p:txBody>
          <a:bodyPr wrap="none">
            <a:spAutoFit/>
          </a:bodyPr>
          <a:lstStyle/>
          <a:p>
            <a:pPr eaLnBrk="0" hangingPunct="0"/>
            <a:r>
              <a:rPr lang="en-US" altLang="zh-TW" sz="2400" i="1" dirty="0">
                <a:solidFill>
                  <a:srgbClr val="061244"/>
                </a:solidFill>
                <a:latin typeface="Arial Black" pitchFamily="34" charset="0"/>
                <a:ea typeface="新細明體"/>
              </a:rPr>
              <a:t>A</a:t>
            </a:r>
            <a:r>
              <a:rPr lang="en-US" altLang="zh-TW" sz="2400" i="1" dirty="0">
                <a:solidFill>
                  <a:srgbClr val="0A1D6E"/>
                </a:solidFill>
                <a:latin typeface="Arial Black" pitchFamily="34" charset="0"/>
                <a:ea typeface="新細明體"/>
              </a:rPr>
              <a:t>C</a:t>
            </a:r>
            <a:r>
              <a:rPr lang="en-US" altLang="zh-TW" sz="2400" i="1" dirty="0">
                <a:solidFill>
                  <a:srgbClr val="0E2898"/>
                </a:solidFill>
                <a:latin typeface="Arial Black" pitchFamily="34" charset="0"/>
                <a:ea typeface="新細明體"/>
              </a:rPr>
              <a:t>C</a:t>
            </a:r>
            <a:r>
              <a:rPr lang="en-US" altLang="zh-TW" sz="2400" i="1" dirty="0">
                <a:solidFill>
                  <a:srgbClr val="1234C2"/>
                </a:solidFill>
                <a:latin typeface="Arial Black" pitchFamily="34" charset="0"/>
                <a:ea typeface="新細明體"/>
              </a:rPr>
              <a:t>E</a:t>
            </a:r>
            <a:r>
              <a:rPr lang="en-US" altLang="zh-TW" sz="2400" i="1" dirty="0">
                <a:solidFill>
                  <a:srgbClr val="1840EA"/>
                </a:solidFill>
                <a:latin typeface="Arial Black" pitchFamily="34" charset="0"/>
                <a:ea typeface="新細明體"/>
              </a:rPr>
              <a:t>S</a:t>
            </a:r>
            <a:r>
              <a:rPr lang="en-US" altLang="zh-TW" sz="2400" i="1" dirty="0">
                <a:solidFill>
                  <a:srgbClr val="2349EB"/>
                </a:solidFill>
                <a:latin typeface="Arial Black" pitchFamily="34" charset="0"/>
                <a:ea typeface="新細明體"/>
              </a:rPr>
              <a:t>S </a:t>
            </a:r>
            <a:r>
              <a:rPr lang="en-US" altLang="zh-TW" sz="2400" i="1" dirty="0">
                <a:solidFill>
                  <a:srgbClr val="4767EF"/>
                </a:solidFill>
                <a:latin typeface="Arial Black" pitchFamily="34" charset="0"/>
                <a:ea typeface="新細明體"/>
              </a:rPr>
              <a:t>I</a:t>
            </a:r>
            <a:r>
              <a:rPr lang="en-US" altLang="zh-TW" sz="2400" i="1" dirty="0">
                <a:solidFill>
                  <a:srgbClr val="6781F1"/>
                </a:solidFill>
                <a:latin typeface="Arial Black" pitchFamily="34" charset="0"/>
                <a:ea typeface="新細明體"/>
              </a:rPr>
              <a:t>C</a:t>
            </a:r>
            <a:r>
              <a:rPr lang="en-US" altLang="zh-TW" sz="2400" i="1" dirty="0">
                <a:solidFill>
                  <a:srgbClr val="3558ED"/>
                </a:solidFill>
                <a:latin typeface="Arial Black" pitchFamily="34" charset="0"/>
                <a:ea typeface="新細明體"/>
              </a:rPr>
              <a:t> </a:t>
            </a:r>
            <a:r>
              <a:rPr lang="en-US" altLang="zh-TW" sz="2400" i="1" dirty="0">
                <a:solidFill>
                  <a:srgbClr val="869BF4"/>
                </a:solidFill>
                <a:latin typeface="Arial Black" pitchFamily="34" charset="0"/>
                <a:ea typeface="新細明體"/>
              </a:rPr>
              <a:t>L</a:t>
            </a:r>
            <a:r>
              <a:rPr lang="en-US" altLang="zh-TW" sz="2400" i="1" dirty="0">
                <a:solidFill>
                  <a:srgbClr val="A7B6F7"/>
                </a:solidFill>
                <a:latin typeface="Arial Black" pitchFamily="34" charset="0"/>
                <a:ea typeface="新細明體"/>
              </a:rPr>
              <a:t>A</a:t>
            </a:r>
            <a:r>
              <a:rPr lang="en-US" altLang="zh-TW" sz="2400" i="1" dirty="0">
                <a:solidFill>
                  <a:srgbClr val="CDD6FB"/>
                </a:solidFill>
                <a:latin typeface="Arial Black" pitchFamily="34" charset="0"/>
                <a:ea typeface="新細明體"/>
              </a:rPr>
              <a:t>B</a:t>
            </a:r>
          </a:p>
        </p:txBody>
      </p:sp>
      <p:sp>
        <p:nvSpPr>
          <p:cNvPr id="4105" name="Text Box 9"/>
          <p:cNvSpPr txBox="1">
            <a:spLocks noChangeArrowheads="1"/>
          </p:cNvSpPr>
          <p:nvPr/>
        </p:nvSpPr>
        <p:spPr bwMode="auto">
          <a:xfrm>
            <a:off x="457200" y="381000"/>
            <a:ext cx="7086600" cy="274638"/>
          </a:xfrm>
          <a:prstGeom prst="rect">
            <a:avLst/>
          </a:prstGeom>
          <a:noFill/>
          <a:ln w="9525">
            <a:noFill/>
            <a:miter lim="800000"/>
            <a:headEnd/>
            <a:tailEnd/>
          </a:ln>
          <a:effectLst/>
        </p:spPr>
        <p:txBody>
          <a:bodyPr>
            <a:spAutoFit/>
          </a:bodyPr>
          <a:lstStyle/>
          <a:p>
            <a:pPr algn="r" eaLnBrk="0" hangingPunct="0">
              <a:spcBef>
                <a:spcPct val="50000"/>
              </a:spcBef>
            </a:pPr>
            <a:r>
              <a:rPr lang="en-US" altLang="zh-TW" sz="1200" b="1" i="1" dirty="0">
                <a:solidFill>
                  <a:srgbClr val="303030"/>
                </a:solidFill>
                <a:latin typeface="Arial"/>
                <a:ea typeface="新細明體"/>
                <a:cs typeface="Arial" charset="0"/>
              </a:rPr>
              <a:t>Graduate Institute of Electronics Engineering, NTU</a:t>
            </a:r>
          </a:p>
        </p:txBody>
      </p:sp>
      <p:sp>
        <p:nvSpPr>
          <p:cNvPr id="4106" name="Rectangle 10"/>
          <p:cNvSpPr>
            <a:spLocks noGrp="1" noChangeArrowheads="1"/>
          </p:cNvSpPr>
          <p:nvPr>
            <p:ph type="sldNum" sz="quarter" idx="4"/>
          </p:nvPr>
        </p:nvSpPr>
        <p:spPr bwMode="auto">
          <a:xfrm>
            <a:off x="6553200" y="6245225"/>
            <a:ext cx="2133600" cy="4762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BDA55362-DAEE-40C4-8CB1-EA266F18E455}" type="slidenum">
              <a:rPr lang="zh-TW" altLang="en-US" smtClean="0">
                <a:solidFill>
                  <a:srgbClr val="000000"/>
                </a:solidFill>
                <a:latin typeface="Arial"/>
                <a:ea typeface="新細明體"/>
              </a:rPr>
              <a:pPr/>
              <a:t>‹#›</a:t>
            </a:fld>
            <a:endParaRPr lang="zh-TW" altLang="en-US" dirty="0">
              <a:solidFill>
                <a:srgbClr val="000000"/>
              </a:solidFill>
              <a:latin typeface="Arial"/>
              <a:ea typeface="新細明體"/>
            </a:endParaRPr>
          </a:p>
        </p:txBody>
      </p:sp>
    </p:spTree>
    <p:extLst>
      <p:ext uri="{BB962C8B-B14F-4D97-AF65-F5344CB8AC3E}">
        <p14:creationId xmlns:p14="http://schemas.microsoft.com/office/powerpoint/2010/main" val="171681989"/>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a:defRPr sz="2400"/>
            </a:lvl1pPr>
            <a:lvl2pPr>
              <a:defRPr sz="2000"/>
            </a:lvl2pPr>
            <a:lvl3pPr>
              <a:defRPr sz="1800"/>
            </a:lvl3pPr>
            <a:lvl4pPr>
              <a:defRPr sz="1600"/>
            </a:lvl4pPr>
            <a:lvl5pPr>
              <a:defRPr sz="1600"/>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456481666"/>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98195362"/>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842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563471256"/>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63965593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reserve="1">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533400" y="152400"/>
            <a:ext cx="8070850" cy="684213"/>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539750" y="981075"/>
            <a:ext cx="3990975" cy="5287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83125" y="981075"/>
            <a:ext cx="3992563" cy="25669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4683125" y="3700463"/>
            <a:ext cx="3992563" cy="256857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Rectangle 4"/>
          <p:cNvSpPr>
            <a:spLocks noGrp="1" noChangeArrowheads="1"/>
          </p:cNvSpPr>
          <p:nvPr>
            <p:ph type="sldNum" sz="quarter" idx="10"/>
          </p:nvPr>
        </p:nvSpPr>
        <p:spPr/>
        <p:txBody>
          <a:bodyPr/>
          <a:lstStyle>
            <a:lvl1pPr>
              <a:defRPr/>
            </a:lvl1pPr>
          </a:lstStyle>
          <a:p>
            <a:pPr>
              <a:defRPr/>
            </a:pPr>
            <a:fld id="{1FD0B935-75A3-4F97-B8FE-48499DD033B5}" type="slidenum">
              <a:rPr lang="en-US" altLang="zh-TW">
                <a:solidFill>
                  <a:srgbClr val="000000"/>
                </a:solidFill>
              </a:rPr>
              <a:pPr>
                <a:defRPr/>
              </a:pPr>
              <a:t>‹#›</a:t>
            </a:fld>
            <a:endParaRPr lang="en-US" altLang="zh-TW" dirty="0">
              <a:solidFill>
                <a:srgbClr val="000000"/>
              </a:solidFill>
            </a:endParaRPr>
          </a:p>
        </p:txBody>
      </p:sp>
    </p:spTree>
    <p:extLst>
      <p:ext uri="{BB962C8B-B14F-4D97-AF65-F5344CB8AC3E}">
        <p14:creationId xmlns:p14="http://schemas.microsoft.com/office/powerpoint/2010/main" val="707388097"/>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頁尾版面配置區 2"/>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089460967"/>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頁尾版面配置區 1"/>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959113701"/>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743480992"/>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頁尾版面配置區 4"/>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436719164"/>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2565565386"/>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15100" y="914400"/>
            <a:ext cx="1943100" cy="53498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84213" y="914400"/>
            <a:ext cx="5678487" cy="53498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頁尾版面配置區 3"/>
          <p:cNvSpPr>
            <a:spLocks noGrp="1"/>
          </p:cNvSpPr>
          <p:nvPr>
            <p:ph type="ftr" sz="quarter" idx="10"/>
          </p:nvPr>
        </p:nvSpPr>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892738983"/>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6613" y="1844675"/>
            <a:ext cx="38100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30205157"/>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fourObj" preserve="1">
  <p:cSld name="標題，四項物件">
    <p:spTree>
      <p:nvGrpSpPr>
        <p:cNvPr id="1" name=""/>
        <p:cNvGrpSpPr/>
        <p:nvPr/>
      </p:nvGrpSpPr>
      <p:grpSpPr>
        <a:xfrm>
          <a:off x="0" y="0"/>
          <a:ext cx="0" cy="0"/>
          <a:chOff x="0" y="0"/>
          <a:chExt cx="0" cy="0"/>
        </a:xfrm>
      </p:grpSpPr>
      <p:sp>
        <p:nvSpPr>
          <p:cNvPr id="2" name="標題 1"/>
          <p:cNvSpPr>
            <a:spLocks noGrp="1"/>
          </p:cNvSpPr>
          <p:nvPr>
            <p:ph type="title" sz="quarter"/>
          </p:nvPr>
        </p:nvSpPr>
        <p:spPr>
          <a:xfrm>
            <a:off x="685800" y="914400"/>
            <a:ext cx="7772400" cy="762000"/>
          </a:xfrm>
        </p:spPr>
        <p:txBody>
          <a:bodyPr/>
          <a:lstStyle/>
          <a:p>
            <a:r>
              <a:rPr lang="zh-TW" altLang="en-US" smtClean="0"/>
              <a:t>按一下以編輯母片標題樣式</a:t>
            </a:r>
            <a:endParaRPr lang="zh-TW" altLang="en-US"/>
          </a:p>
        </p:txBody>
      </p:sp>
      <p:sp>
        <p:nvSpPr>
          <p:cNvPr id="3" name="內容版面配置區 2"/>
          <p:cNvSpPr>
            <a:spLocks noGrp="1"/>
          </p:cNvSpPr>
          <p:nvPr>
            <p:ph sz="quarter" idx="1"/>
          </p:nvPr>
        </p:nvSpPr>
        <p:spPr>
          <a:xfrm>
            <a:off x="6842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4646613" y="1844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6842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內容版面配置區 5"/>
          <p:cNvSpPr>
            <a:spLocks noGrp="1"/>
          </p:cNvSpPr>
          <p:nvPr>
            <p:ph sz="quarter" idx="4"/>
          </p:nvPr>
        </p:nvSpPr>
        <p:spPr>
          <a:xfrm>
            <a:off x="4646613" y="4130675"/>
            <a:ext cx="38100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頁尾版面配置區 6"/>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414501767"/>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84213" y="1844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84213" y="4130675"/>
            <a:ext cx="7772400" cy="2133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頁尾版面配置區 4"/>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252876122"/>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685800" y="914400"/>
            <a:ext cx="7772400" cy="762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684213" y="1844675"/>
            <a:ext cx="7772400" cy="4419600"/>
          </a:xfrm>
        </p:spPr>
        <p:txBody>
          <a:bodyPr/>
          <a:lstStyle/>
          <a:p>
            <a:r>
              <a:rPr lang="zh-TW" altLang="en-US" smtClean="0"/>
              <a:t>按一下圖示以新增表格</a:t>
            </a:r>
            <a:endParaRPr lang="zh-TW" altLang="en-US"/>
          </a:p>
        </p:txBody>
      </p:sp>
      <p:sp>
        <p:nvSpPr>
          <p:cNvPr id="4" name="頁尾版面配置區 3"/>
          <p:cNvSpPr>
            <a:spLocks noGrp="1"/>
          </p:cNvSpPr>
          <p:nvPr>
            <p:ph type="ftr" sz="quarter" idx="10"/>
          </p:nvPr>
        </p:nvSpPr>
        <p:spPr>
          <a:xfrm>
            <a:off x="395288" y="6453188"/>
            <a:ext cx="2895600" cy="238125"/>
          </a:xfrm>
        </p:spPr>
        <p:txBody>
          <a:bodyPr/>
          <a:lstStyle>
            <a:lvl1pPr>
              <a:defRPr/>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9042444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image" Target="../media/image3.jpeg"/><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theme" Target="../theme/theme10.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5" Type="http://schemas.openxmlformats.org/officeDocument/2006/relationships/image" Target="../media/image2.png"/><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image" Target="../media/image6.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18" Type="http://schemas.openxmlformats.org/officeDocument/2006/relationships/image" Target="../media/image6.png"/><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image" Target="../media/image7.jpeg"/><Relationship Id="rId2" Type="http://schemas.openxmlformats.org/officeDocument/2006/relationships/slideLayout" Target="../slideLayouts/slideLayout129.xml"/><Relationship Id="rId16" Type="http://schemas.openxmlformats.org/officeDocument/2006/relationships/theme" Target="../theme/theme11.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10" Type="http://schemas.openxmlformats.org/officeDocument/2006/relationships/slideLayout" Target="../slideLayouts/slideLayout137.xml"/><Relationship Id="rId19" Type="http://schemas.openxmlformats.org/officeDocument/2006/relationships/image" Target="../media/image2.png"/><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5.tif"/><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3.jpe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image" Target="../media/image2.png"/><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image" Target="../media/image3.jpe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theme" Target="../theme/theme4.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image" Target="../media/image2.png"/><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image" Target="../media/image6.png"/><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image" Target="../media/image3.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theme" Target="../theme/theme5.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image" Target="../media/image2.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19" Type="http://schemas.openxmlformats.org/officeDocument/2006/relationships/image" Target="../media/image6.png"/><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image" Target="../media/image3.jpeg"/><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theme" Target="../theme/theme6.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image" Target="../media/image2.png"/><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image" Target="../media/image6.png"/><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image" Target="../media/image3.jpe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theme" Target="../theme/theme7.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image" Target="../media/image2.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image" Target="../media/image6.png"/><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image" Target="../media/image3.jpe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theme" Target="../theme/theme8.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0" Type="http://schemas.openxmlformats.org/officeDocument/2006/relationships/image" Target="../media/image2.png"/><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19" Type="http://schemas.openxmlformats.org/officeDocument/2006/relationships/image" Target="../media/image6.png"/><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18" Type="http://schemas.openxmlformats.org/officeDocument/2006/relationships/image" Target="../media/image3.jpe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17" Type="http://schemas.openxmlformats.org/officeDocument/2006/relationships/theme" Target="../theme/theme9.xml"/><Relationship Id="rId2" Type="http://schemas.openxmlformats.org/officeDocument/2006/relationships/slideLayout" Target="../slideLayouts/slideLayout102.xml"/><Relationship Id="rId16" Type="http://schemas.openxmlformats.org/officeDocument/2006/relationships/slideLayout" Target="../slideLayouts/slideLayout116.xml"/><Relationship Id="rId20" Type="http://schemas.openxmlformats.org/officeDocument/2006/relationships/image" Target="../media/image2.png"/><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slideLayout" Target="../slideLayouts/slideLayout115.xml"/><Relationship Id="rId10" Type="http://schemas.openxmlformats.org/officeDocument/2006/relationships/slideLayout" Target="../slideLayouts/slideLayout110.xml"/><Relationship Id="rId19" Type="http://schemas.openxmlformats.org/officeDocument/2006/relationships/image" Target="../media/image6.png"/><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slideLayout" Target="../slideLayouts/slideLayout1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0387" name="Rectangle 3"/>
          <p:cNvSpPr>
            <a:spLocks noChangeArrowheads="1"/>
          </p:cNvSpPr>
          <p:nvPr/>
        </p:nvSpPr>
        <p:spPr bwMode="auto">
          <a:xfrm>
            <a:off x="381000" y="533400"/>
            <a:ext cx="7848600" cy="82550"/>
          </a:xfrm>
          <a:prstGeom prst="rect">
            <a:avLst/>
          </a:prstGeom>
          <a:gradFill rotWithShape="0">
            <a:gsLst>
              <a:gs pos="0">
                <a:srgbClr val="3333CC"/>
              </a:gs>
              <a:gs pos="100000">
                <a:srgbClr val="CCCC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kumimoji="1" lang="zh-TW" altLang="en-US">
              <a:solidFill>
                <a:prstClr val="black"/>
              </a:solidFill>
            </a:endParaRPr>
          </a:p>
        </p:txBody>
      </p:sp>
      <p:sp>
        <p:nvSpPr>
          <p:cNvPr id="400389" name="Text Box 5"/>
          <p:cNvSpPr txBox="1">
            <a:spLocks noChangeArrowheads="1"/>
          </p:cNvSpPr>
          <p:nvPr/>
        </p:nvSpPr>
        <p:spPr bwMode="auto">
          <a:xfrm>
            <a:off x="304800" y="136525"/>
            <a:ext cx="7543800" cy="400081"/>
          </a:xfrm>
          <a:prstGeom prst="rect">
            <a:avLst/>
          </a:prstGeom>
          <a:noFill/>
          <a:ln w="9525">
            <a:noFill/>
            <a:miter lim="800000"/>
            <a:headEnd/>
            <a:tailEnd/>
          </a:ln>
          <a:effectLst/>
        </p:spPr>
        <p:txBody>
          <a:bodyPr lIns="91410" tIns="45706" rIns="91410" bIns="45706">
            <a:spAutoFit/>
          </a:bodyPr>
          <a:lstStyle>
            <a:lvl1pPr eaLnBrk="0" hangingPunct="0">
              <a:defRPr kumimoji="1" sz="2400">
                <a:solidFill>
                  <a:schemeClr val="tx1"/>
                </a:solidFill>
                <a:latin typeface="Arial" pitchFamily="34" charset="0"/>
                <a:ea typeface="新細明體" pitchFamily="18" charset="-120"/>
              </a:defRPr>
            </a:lvl1pPr>
            <a:lvl2pPr marL="37931725" indent="-37474525" eaLnBrk="0" hangingPunct="0">
              <a:defRPr kumimoji="1" sz="2400">
                <a:solidFill>
                  <a:schemeClr val="tx1"/>
                </a:solidFill>
                <a:latin typeface="Arial" pitchFamily="34" charset="0"/>
                <a:ea typeface="新細明體" pitchFamily="18" charset="-120"/>
              </a:defRPr>
            </a:lvl2pPr>
            <a:lvl3pPr eaLnBrk="0" hangingPunct="0">
              <a:defRPr kumimoji="1" sz="2400">
                <a:solidFill>
                  <a:schemeClr val="tx1"/>
                </a:solidFill>
                <a:latin typeface="Arial" pitchFamily="34" charset="0"/>
                <a:ea typeface="新細明體" pitchFamily="18" charset="-120"/>
              </a:defRPr>
            </a:lvl3pPr>
            <a:lvl4pPr eaLnBrk="0" hangingPunct="0">
              <a:defRPr kumimoji="1" sz="2400">
                <a:solidFill>
                  <a:schemeClr val="tx1"/>
                </a:solidFill>
                <a:latin typeface="Arial" pitchFamily="34" charset="0"/>
                <a:ea typeface="新細明體" pitchFamily="18" charset="-120"/>
              </a:defRPr>
            </a:lvl4pPr>
            <a:lvl5pPr eaLnBrk="0" hangingPunct="0">
              <a:defRPr kumimoji="1" sz="2400">
                <a:solidFill>
                  <a:schemeClr val="tx1"/>
                </a:solidFill>
                <a:latin typeface="Arial" pitchFamily="34" charset="0"/>
                <a:ea typeface="新細明體" pitchFamily="18" charset="-120"/>
              </a:defRPr>
            </a:lvl5pPr>
            <a:lvl6pPr marL="457200" eaLnBrk="0" fontAlgn="base" hangingPunct="0">
              <a:spcBef>
                <a:spcPct val="0"/>
              </a:spcBef>
              <a:spcAft>
                <a:spcPct val="0"/>
              </a:spcAft>
              <a:defRPr kumimoji="1" sz="2400">
                <a:solidFill>
                  <a:schemeClr val="tx1"/>
                </a:solidFill>
                <a:latin typeface="Arial" pitchFamily="34" charset="0"/>
                <a:ea typeface="新細明體" pitchFamily="18" charset="-120"/>
              </a:defRPr>
            </a:lvl6pPr>
            <a:lvl7pPr marL="914400" eaLnBrk="0" fontAlgn="base" hangingPunct="0">
              <a:spcBef>
                <a:spcPct val="0"/>
              </a:spcBef>
              <a:spcAft>
                <a:spcPct val="0"/>
              </a:spcAft>
              <a:defRPr kumimoji="1" sz="2400">
                <a:solidFill>
                  <a:schemeClr val="tx1"/>
                </a:solidFill>
                <a:latin typeface="Arial" pitchFamily="34" charset="0"/>
                <a:ea typeface="新細明體" pitchFamily="18" charset="-120"/>
              </a:defRPr>
            </a:lvl7pPr>
            <a:lvl8pPr marL="1371600" eaLnBrk="0" fontAlgn="base" hangingPunct="0">
              <a:spcBef>
                <a:spcPct val="0"/>
              </a:spcBef>
              <a:spcAft>
                <a:spcPct val="0"/>
              </a:spcAft>
              <a:defRPr kumimoji="1" sz="2400">
                <a:solidFill>
                  <a:schemeClr val="tx1"/>
                </a:solidFill>
                <a:latin typeface="Arial" pitchFamily="34" charset="0"/>
                <a:ea typeface="新細明體" pitchFamily="18" charset="-120"/>
              </a:defRPr>
            </a:lvl8pPr>
            <a:lvl9pPr marL="1828800" eaLnBrk="0" fontAlgn="base" hangingPunct="0">
              <a:spcBef>
                <a:spcPct val="0"/>
              </a:spcBef>
              <a:spcAft>
                <a:spcPct val="0"/>
              </a:spcAft>
              <a:defRPr kumimoji="1" sz="2400">
                <a:solidFill>
                  <a:schemeClr val="tx1"/>
                </a:solidFill>
                <a:latin typeface="Arial" pitchFamily="34" charset="0"/>
                <a:ea typeface="新細明體" pitchFamily="18" charset="-120"/>
              </a:defRPr>
            </a:lvl9pPr>
          </a:lstStyle>
          <a:p>
            <a:pPr fontAlgn="base">
              <a:spcBef>
                <a:spcPct val="50000"/>
              </a:spcBef>
              <a:spcAft>
                <a:spcPct val="0"/>
              </a:spcAft>
              <a:defRPr/>
            </a:pPr>
            <a:r>
              <a:rPr kumimoji="0" lang="en-US" altLang="zh-TW" sz="2000" i="1" dirty="0" smtClean="0">
                <a:solidFill>
                  <a:srgbClr val="061244"/>
                </a:solidFill>
                <a:latin typeface="Arial Black" pitchFamily="34" charset="0"/>
              </a:rPr>
              <a:t>S</a:t>
            </a:r>
            <a:r>
              <a:rPr kumimoji="0" lang="en-US" altLang="zh-TW" sz="2000" i="1" dirty="0" smtClean="0">
                <a:solidFill>
                  <a:srgbClr val="0E2898"/>
                </a:solidFill>
                <a:latin typeface="Arial Black" pitchFamily="34" charset="0"/>
              </a:rPr>
              <a:t>I</a:t>
            </a:r>
            <a:r>
              <a:rPr kumimoji="0" lang="en-US" altLang="zh-TW" sz="2000" i="1" dirty="0" smtClean="0">
                <a:solidFill>
                  <a:srgbClr val="2349EB"/>
                </a:solidFill>
                <a:latin typeface="Arial Black" pitchFamily="34" charset="0"/>
              </a:rPr>
              <a:t>G-</a:t>
            </a:r>
            <a:r>
              <a:rPr kumimoji="0" lang="en-US" altLang="zh-TW" sz="2000" i="1" dirty="0" smtClean="0">
                <a:solidFill>
                  <a:srgbClr val="4767EF"/>
                </a:solidFill>
                <a:latin typeface="Arial Black" pitchFamily="34" charset="0"/>
              </a:rPr>
              <a:t>Green </a:t>
            </a:r>
            <a:r>
              <a:rPr kumimoji="0" lang="en-US" altLang="zh-TW" sz="2000" i="1" dirty="0" smtClean="0">
                <a:solidFill>
                  <a:srgbClr val="869BF4"/>
                </a:solidFill>
                <a:latin typeface="Arial Black" pitchFamily="34" charset="0"/>
              </a:rPr>
              <a:t>Sensing </a:t>
            </a:r>
            <a:r>
              <a:rPr kumimoji="0" lang="en-US" altLang="zh-TW" sz="2000" i="1" dirty="0" smtClean="0">
                <a:solidFill>
                  <a:srgbClr val="CDD6FB"/>
                </a:solidFill>
                <a:latin typeface="Arial Black" pitchFamily="34" charset="0"/>
              </a:rPr>
              <a:t>Platform</a:t>
            </a:r>
            <a:r>
              <a:rPr kumimoji="0" lang="en-US" altLang="zh-TW" sz="1200" i="1" dirty="0" smtClean="0">
                <a:solidFill>
                  <a:prstClr val="black"/>
                </a:solidFill>
                <a:latin typeface="Arial Black" pitchFamily="34" charset="0"/>
              </a:rPr>
              <a:t> </a:t>
            </a:r>
            <a:r>
              <a:rPr kumimoji="0" lang="en-US" altLang="zh-TW" sz="1200" b="1" i="1" baseline="0" dirty="0" smtClean="0">
                <a:solidFill>
                  <a:srgbClr val="303030"/>
                </a:solidFill>
                <a:latin typeface="Arial" pitchFamily="34" charset="0"/>
                <a:cs typeface="Arial" pitchFamily="34" charset="0"/>
              </a:rPr>
              <a:t>         </a:t>
            </a:r>
            <a:r>
              <a:rPr kumimoji="0" lang="en-US" altLang="zh-TW" sz="1200" b="1" i="1" dirty="0" smtClean="0">
                <a:solidFill>
                  <a:srgbClr val="303030"/>
                </a:solidFill>
                <a:cs typeface="Arial" pitchFamily="34" charset="0"/>
              </a:rPr>
              <a:t>Intel-NTU Connected Context Center, </a:t>
            </a:r>
            <a:r>
              <a:rPr kumimoji="0" lang="en-US" altLang="zh-TW" sz="1200" b="1" i="1" dirty="0">
                <a:solidFill>
                  <a:srgbClr val="303030"/>
                </a:solidFill>
                <a:cs typeface="Arial" pitchFamily="34" charset="0"/>
              </a:rPr>
              <a:t>NTU</a:t>
            </a:r>
          </a:p>
        </p:txBody>
      </p:sp>
      <p:sp>
        <p:nvSpPr>
          <p:cNvPr id="400391" name="Rectangle 7"/>
          <p:cNvSpPr>
            <a:spLocks noGrp="1" noChangeArrowheads="1"/>
          </p:cNvSpPr>
          <p:nvPr>
            <p:ph type="title"/>
          </p:nvPr>
        </p:nvSpPr>
        <p:spPr bwMode="auto">
          <a:xfrm>
            <a:off x="381000" y="762000"/>
            <a:ext cx="8382000" cy="762000"/>
          </a:xfrm>
          <a:prstGeom prst="rect">
            <a:avLst/>
          </a:prstGeom>
          <a:noFill/>
          <a:ln w="9525">
            <a:noFill/>
            <a:miter lim="800000"/>
            <a:headEnd/>
            <a:tailEnd/>
          </a:ln>
          <a:effectLst/>
        </p:spPr>
        <p:txBody>
          <a:bodyPr vert="horz" wrap="square" lIns="91410" tIns="45706" rIns="91410" bIns="45706" numCol="1" anchor="ctr" anchorCtr="0" compatLnSpc="1">
            <a:prstTxWarp prst="textNoShape">
              <a:avLst/>
            </a:prstTxWarp>
          </a:bodyPr>
          <a:lstStyle/>
          <a:p>
            <a:pPr lvl="0"/>
            <a:endParaRPr lang="zh-TW" altLang="zh-TW" dirty="0" smtClean="0"/>
          </a:p>
        </p:txBody>
      </p:sp>
      <p:sp>
        <p:nvSpPr>
          <p:cNvPr id="1030" name="Rectangle 8"/>
          <p:cNvSpPr>
            <a:spLocks noGrp="1" noChangeArrowheads="1"/>
          </p:cNvSpPr>
          <p:nvPr>
            <p:ph type="body" idx="1"/>
          </p:nvPr>
        </p:nvSpPr>
        <p:spPr bwMode="auto">
          <a:xfrm>
            <a:off x="381000" y="1676400"/>
            <a:ext cx="8382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0" tIns="45706" rIns="91410" bIns="45706"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endParaRPr lang="en-US" altLang="zh-TW" smtClean="0"/>
          </a:p>
          <a:p>
            <a:pPr lvl="3"/>
            <a:r>
              <a:rPr lang="zh-TW" altLang="en-US" smtClean="0"/>
              <a:t>第四層</a:t>
            </a:r>
          </a:p>
        </p:txBody>
      </p:sp>
      <p:sp>
        <p:nvSpPr>
          <p:cNvPr id="1031" name="Rectangle 9"/>
          <p:cNvSpPr>
            <a:spLocks noChangeArrowheads="1"/>
          </p:cNvSpPr>
          <p:nvPr/>
        </p:nvSpPr>
        <p:spPr bwMode="auto">
          <a:xfrm>
            <a:off x="8545513" y="6519863"/>
            <a:ext cx="474749" cy="276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0" tIns="45706" rIns="91410" bIns="45706">
            <a:spAutoFit/>
          </a:bodyPr>
          <a:lstStyle/>
          <a:p>
            <a:pPr eaLnBrk="0" fontAlgn="base" hangingPunct="0">
              <a:spcBef>
                <a:spcPct val="0"/>
              </a:spcBef>
              <a:spcAft>
                <a:spcPct val="0"/>
              </a:spcAft>
            </a:pPr>
            <a:r>
              <a:rPr kumimoji="1" lang="en-US" altLang="zh-TW" sz="1200" b="1" dirty="0">
                <a:solidFill>
                  <a:prstClr val="black"/>
                </a:solidFill>
              </a:rPr>
              <a:t>P</a:t>
            </a:r>
            <a:fld id="{E0FF8C92-A794-40BC-BAC1-2D3349E2F883}" type="slidenum">
              <a:rPr kumimoji="1" lang="en-US" altLang="zh-TW" sz="1200" b="1">
                <a:solidFill>
                  <a:prstClr val="black"/>
                </a:solidFill>
              </a:rPr>
              <a:pPr eaLnBrk="0" fontAlgn="base" hangingPunct="0">
                <a:spcBef>
                  <a:spcPct val="0"/>
                </a:spcBef>
                <a:spcAft>
                  <a:spcPct val="0"/>
                </a:spcAft>
              </a:pPr>
              <a:t>‹#›</a:t>
            </a:fld>
            <a:endParaRPr kumimoji="1" lang="en-US" altLang="zh-TW" sz="1200" b="1" dirty="0">
              <a:solidFill>
                <a:prstClr val="black"/>
              </a:solidFill>
            </a:endParaRPr>
          </a:p>
        </p:txBody>
      </p:sp>
      <p:sp>
        <p:nvSpPr>
          <p:cNvPr id="9" name="Rectangle 3"/>
          <p:cNvSpPr>
            <a:spLocks noChangeArrowheads="1"/>
          </p:cNvSpPr>
          <p:nvPr/>
        </p:nvSpPr>
        <p:spPr bwMode="auto">
          <a:xfrm>
            <a:off x="381000" y="6629400"/>
            <a:ext cx="8070850" cy="82550"/>
          </a:xfrm>
          <a:prstGeom prst="rect">
            <a:avLst/>
          </a:prstGeom>
          <a:gradFill rotWithShape="0">
            <a:gsLst>
              <a:gs pos="0">
                <a:srgbClr val="3333CC"/>
              </a:gs>
              <a:gs pos="100000">
                <a:srgbClr val="CCCC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endParaRPr kumimoji="1" lang="zh-TW" altLang="en-US">
              <a:solidFill>
                <a:prstClr val="black"/>
              </a:solidFill>
            </a:endParaRPr>
          </a:p>
        </p:txBody>
      </p:sp>
      <p:pic>
        <p:nvPicPr>
          <p:cNvPr id="4" name="圖片 3"/>
          <p:cNvPicPr>
            <a:picLocks noChangeAspect="1"/>
          </p:cNvPicPr>
          <p:nvPr userDrawn="1"/>
        </p:nvPicPr>
        <p:blipFill>
          <a:blip r:embed="rId7"/>
          <a:stretch>
            <a:fillRect/>
          </a:stretch>
        </p:blipFill>
        <p:spPr>
          <a:xfrm>
            <a:off x="8330349" y="19504"/>
            <a:ext cx="728833" cy="760369"/>
          </a:xfrm>
          <a:prstGeom prst="rect">
            <a:avLst/>
          </a:prstGeom>
        </p:spPr>
      </p:pic>
    </p:spTree>
    <p:extLst>
      <p:ext uri="{BB962C8B-B14F-4D97-AF65-F5344CB8AC3E}">
        <p14:creationId xmlns:p14="http://schemas.microsoft.com/office/powerpoint/2010/main" val="2242403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par>
    </p:tnLst>
    <p:bldLst>
      <p:bldP spid="400387" grpId="1" animBg="1"/>
      <p:bldP spid="9" grpId="1" animBg="1"/>
    </p:bldLst>
  </p:timing>
  <p:txStyles>
    <p:titleStyle>
      <a:lvl1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pitchFamily="34" charset="0"/>
          <a:ea typeface="標楷體" pitchFamily="65" charset="-120"/>
          <a:cs typeface="新細明體" charset="-120"/>
        </a:defRPr>
      </a:lvl1pPr>
      <a:lvl2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2pPr>
      <a:lvl3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3pPr>
      <a:lvl4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4pPr>
      <a:lvl5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5pPr>
      <a:lvl6pPr marL="45705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101"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151"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202"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p:titleStyle>
    <p:bodyStyle>
      <a:lvl1pPr marL="341313" indent="-341313" algn="l" rtl="0" eaLnBrk="0" fontAlgn="base" hangingPunct="0">
        <a:spcBef>
          <a:spcPct val="20000"/>
        </a:spcBef>
        <a:spcAft>
          <a:spcPct val="0"/>
        </a:spcAft>
        <a:buClr>
          <a:srgbClr val="3333CC"/>
        </a:buClr>
        <a:buFont typeface="Wingdings" pitchFamily="2" charset="2"/>
        <a:buChar char="v"/>
        <a:defRPr kumimoji="1" sz="2400">
          <a:solidFill>
            <a:schemeClr val="tx1"/>
          </a:solidFill>
          <a:latin typeface="+mj-lt"/>
          <a:ea typeface="標楷體" pitchFamily="65" charset="-120"/>
          <a:cs typeface="標楷體" pitchFamily="65" charset="-120"/>
        </a:defRPr>
      </a:lvl1pPr>
      <a:lvl2pPr marL="625475" indent="-284163" algn="l" rtl="0" eaLnBrk="0" fontAlgn="base" hangingPunct="0">
        <a:spcBef>
          <a:spcPct val="20000"/>
        </a:spcBef>
        <a:spcAft>
          <a:spcPct val="0"/>
        </a:spcAft>
        <a:buClr>
          <a:srgbClr val="FF0000"/>
        </a:buClr>
        <a:buFont typeface="Wingdings" pitchFamily="2" charset="2"/>
        <a:buChar char="v"/>
        <a:defRPr kumimoji="1" sz="2000">
          <a:solidFill>
            <a:schemeClr val="tx1"/>
          </a:solidFill>
          <a:latin typeface="+mj-lt"/>
          <a:ea typeface="標楷體" pitchFamily="65" charset="-120"/>
          <a:cs typeface="標楷體" pitchFamily="65" charset="-120"/>
        </a:defRPr>
      </a:lvl2pPr>
      <a:lvl3pPr marL="900113" indent="-227013" algn="l" rtl="0" eaLnBrk="0" fontAlgn="base" hangingPunct="0">
        <a:spcBef>
          <a:spcPct val="20000"/>
        </a:spcBef>
        <a:spcAft>
          <a:spcPct val="0"/>
        </a:spcAft>
        <a:buClr>
          <a:srgbClr val="8064A2"/>
        </a:buClr>
        <a:buFont typeface="Wingdings" pitchFamily="2" charset="2"/>
        <a:buChar char="Ø"/>
        <a:defRPr kumimoji="1">
          <a:solidFill>
            <a:schemeClr val="tx1"/>
          </a:solidFill>
          <a:latin typeface="+mj-lt"/>
          <a:ea typeface="標楷體" pitchFamily="65" charset="-120"/>
          <a:cs typeface="標楷體" pitchFamily="65" charset="-120"/>
        </a:defRPr>
      </a:lvl3pPr>
      <a:lvl4pPr marL="1160463" indent="-227013" algn="l" rtl="0" eaLnBrk="0" fontAlgn="base" hangingPunct="0">
        <a:spcBef>
          <a:spcPct val="20000"/>
        </a:spcBef>
        <a:spcAft>
          <a:spcPct val="0"/>
        </a:spcAft>
        <a:buClr>
          <a:srgbClr val="9BBB59"/>
        </a:buClr>
        <a:buFont typeface="Wingdings" pitchFamily="2" charset="2"/>
        <a:buChar char="Ø"/>
        <a:defRPr kumimoji="1" sz="1600">
          <a:solidFill>
            <a:schemeClr val="tx1"/>
          </a:solidFill>
          <a:latin typeface="+mj-lt"/>
          <a:ea typeface="標楷體" pitchFamily="65" charset="-120"/>
          <a:cs typeface="標楷體" pitchFamily="65" charset="-120"/>
        </a:defRPr>
      </a:lvl4pPr>
      <a:lvl5pPr marL="1433513" indent="-227013" algn="l" rtl="0" eaLnBrk="0" fontAlgn="base" hangingPunct="0">
        <a:spcBef>
          <a:spcPct val="20000"/>
        </a:spcBef>
        <a:spcAft>
          <a:spcPct val="0"/>
        </a:spcAft>
        <a:buClr>
          <a:srgbClr val="FFCC66"/>
        </a:buClr>
        <a:buFont typeface="Wingdings" pitchFamily="2" charset="2"/>
        <a:buBlip>
          <a:blip r:embed="rId8"/>
        </a:buBlip>
        <a:defRPr kumimoji="1" sz="1600">
          <a:solidFill>
            <a:schemeClr val="tx1"/>
          </a:solidFill>
          <a:latin typeface="+mn-lt"/>
          <a:ea typeface="+mn-ea"/>
          <a:cs typeface="新細明體" charset="-120"/>
        </a:defRPr>
      </a:lvl5pPr>
      <a:lvl6pPr marL="2513776" indent="-228524" algn="l" rtl="0" eaLnBrk="1" fontAlgn="base" hangingPunct="1">
        <a:spcBef>
          <a:spcPct val="20000"/>
        </a:spcBef>
        <a:spcAft>
          <a:spcPct val="0"/>
        </a:spcAft>
        <a:buClr>
          <a:srgbClr val="FFCC66"/>
        </a:buClr>
        <a:buFont typeface="Wingdings" pitchFamily="2" charset="2"/>
        <a:buBlip>
          <a:blip r:embed="rId8"/>
        </a:buBlip>
        <a:defRPr kumimoji="1" sz="1600">
          <a:solidFill>
            <a:schemeClr val="tx1"/>
          </a:solidFill>
          <a:latin typeface="+mn-lt"/>
          <a:ea typeface="+mn-ea"/>
        </a:defRPr>
      </a:lvl6pPr>
      <a:lvl7pPr marL="2970828" indent="-228524" algn="l" rtl="0" eaLnBrk="1" fontAlgn="base" hangingPunct="1">
        <a:spcBef>
          <a:spcPct val="20000"/>
        </a:spcBef>
        <a:spcAft>
          <a:spcPct val="0"/>
        </a:spcAft>
        <a:buClr>
          <a:srgbClr val="FFCC66"/>
        </a:buClr>
        <a:buFont typeface="Wingdings" pitchFamily="2" charset="2"/>
        <a:buBlip>
          <a:blip r:embed="rId8"/>
        </a:buBlip>
        <a:defRPr kumimoji="1" sz="1600">
          <a:solidFill>
            <a:schemeClr val="tx1"/>
          </a:solidFill>
          <a:latin typeface="+mn-lt"/>
          <a:ea typeface="+mn-ea"/>
        </a:defRPr>
      </a:lvl7pPr>
      <a:lvl8pPr marL="3427878" indent="-228524" algn="l" rtl="0" eaLnBrk="1" fontAlgn="base" hangingPunct="1">
        <a:spcBef>
          <a:spcPct val="20000"/>
        </a:spcBef>
        <a:spcAft>
          <a:spcPct val="0"/>
        </a:spcAft>
        <a:buClr>
          <a:srgbClr val="FFCC66"/>
        </a:buClr>
        <a:buFont typeface="Wingdings" pitchFamily="2" charset="2"/>
        <a:buBlip>
          <a:blip r:embed="rId8"/>
        </a:buBlip>
        <a:defRPr kumimoji="1" sz="1600">
          <a:solidFill>
            <a:schemeClr val="tx1"/>
          </a:solidFill>
          <a:latin typeface="+mn-lt"/>
          <a:ea typeface="+mn-ea"/>
        </a:defRPr>
      </a:lvl8pPr>
      <a:lvl9pPr marL="3884929" indent="-228524" algn="l" rtl="0" eaLnBrk="1" fontAlgn="base" hangingPunct="1">
        <a:spcBef>
          <a:spcPct val="20000"/>
        </a:spcBef>
        <a:spcAft>
          <a:spcPct val="0"/>
        </a:spcAft>
        <a:buClr>
          <a:srgbClr val="FFCC66"/>
        </a:buClr>
        <a:buFont typeface="Wingdings" pitchFamily="2" charset="2"/>
        <a:buBlip>
          <a:blip r:embed="rId8"/>
        </a:buBlip>
        <a:defRPr kumimoji="1" sz="1600">
          <a:solidFill>
            <a:schemeClr val="tx1"/>
          </a:solidFill>
          <a:latin typeface="+mn-lt"/>
          <a:ea typeface="+mn-ea"/>
        </a:defRPr>
      </a:lvl9pPr>
    </p:bodyStyle>
    <p:otherStyle>
      <a:defPPr>
        <a:defRPr lang="zh-TW"/>
      </a:defPPr>
      <a:lvl1pPr marL="0" algn="l" defTabSz="914101" rtl="0" eaLnBrk="1" latinLnBrk="0" hangingPunct="1">
        <a:defRPr sz="1800" kern="1200">
          <a:solidFill>
            <a:schemeClr val="tx1"/>
          </a:solidFill>
          <a:latin typeface="+mn-lt"/>
          <a:ea typeface="+mn-ea"/>
          <a:cs typeface="+mn-cs"/>
        </a:defRPr>
      </a:lvl1pPr>
      <a:lvl2pPr marL="457050" algn="l" defTabSz="914101" rtl="0" eaLnBrk="1" latinLnBrk="0" hangingPunct="1">
        <a:defRPr sz="1800" kern="1200">
          <a:solidFill>
            <a:schemeClr val="tx1"/>
          </a:solidFill>
          <a:latin typeface="+mn-lt"/>
          <a:ea typeface="+mn-ea"/>
          <a:cs typeface="+mn-cs"/>
        </a:defRPr>
      </a:lvl2pPr>
      <a:lvl3pPr marL="914101" algn="l" defTabSz="914101" rtl="0" eaLnBrk="1" latinLnBrk="0" hangingPunct="1">
        <a:defRPr sz="1800" kern="1200">
          <a:solidFill>
            <a:schemeClr val="tx1"/>
          </a:solidFill>
          <a:latin typeface="+mn-lt"/>
          <a:ea typeface="+mn-ea"/>
          <a:cs typeface="+mn-cs"/>
        </a:defRPr>
      </a:lvl3pPr>
      <a:lvl4pPr marL="1371151" algn="l" defTabSz="914101" rtl="0" eaLnBrk="1" latinLnBrk="0" hangingPunct="1">
        <a:defRPr sz="1800" kern="1200">
          <a:solidFill>
            <a:schemeClr val="tx1"/>
          </a:solidFill>
          <a:latin typeface="+mn-lt"/>
          <a:ea typeface="+mn-ea"/>
          <a:cs typeface="+mn-cs"/>
        </a:defRPr>
      </a:lvl4pPr>
      <a:lvl5pPr marL="1828202" algn="l" defTabSz="914101" rtl="0" eaLnBrk="1" latinLnBrk="0" hangingPunct="1">
        <a:defRPr sz="1800" kern="1200">
          <a:solidFill>
            <a:schemeClr val="tx1"/>
          </a:solidFill>
          <a:latin typeface="+mn-lt"/>
          <a:ea typeface="+mn-ea"/>
          <a:cs typeface="+mn-cs"/>
        </a:defRPr>
      </a:lvl5pPr>
      <a:lvl6pPr marL="2285251" algn="l" defTabSz="914101" rtl="0" eaLnBrk="1" latinLnBrk="0" hangingPunct="1">
        <a:defRPr sz="1800" kern="1200">
          <a:solidFill>
            <a:schemeClr val="tx1"/>
          </a:solidFill>
          <a:latin typeface="+mn-lt"/>
          <a:ea typeface="+mn-ea"/>
          <a:cs typeface="+mn-cs"/>
        </a:defRPr>
      </a:lvl6pPr>
      <a:lvl7pPr marL="2742302" algn="l" defTabSz="914101" rtl="0" eaLnBrk="1" latinLnBrk="0" hangingPunct="1">
        <a:defRPr sz="1800" kern="1200">
          <a:solidFill>
            <a:schemeClr val="tx1"/>
          </a:solidFill>
          <a:latin typeface="+mn-lt"/>
          <a:ea typeface="+mn-ea"/>
          <a:cs typeface="+mn-cs"/>
        </a:defRPr>
      </a:lvl7pPr>
      <a:lvl8pPr marL="3199353" algn="l" defTabSz="914101" rtl="0" eaLnBrk="1" latinLnBrk="0" hangingPunct="1">
        <a:defRPr sz="1800" kern="1200">
          <a:solidFill>
            <a:schemeClr val="tx1"/>
          </a:solidFill>
          <a:latin typeface="+mn-lt"/>
          <a:ea typeface="+mn-ea"/>
          <a:cs typeface="+mn-cs"/>
        </a:defRPr>
      </a:lvl8pPr>
      <a:lvl9pPr marL="3656403" algn="l" defTabSz="914101"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381000" y="533400"/>
            <a:ext cx="7848600" cy="6172200"/>
            <a:chOff x="288" y="480"/>
            <a:chExt cx="5184" cy="3600"/>
          </a:xfrm>
        </p:grpSpPr>
        <p:sp>
          <p:nvSpPr>
            <p:cNvPr id="373763" name="Rectangle 3"/>
            <p:cNvSpPr>
              <a:spLocks noChangeArrowheads="1"/>
            </p:cNvSpPr>
            <p:nvPr userDrawn="1"/>
          </p:nvSpPr>
          <p:spPr bwMode="auto">
            <a:xfrm>
              <a:off x="288" y="480"/>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pPr>
                <a:defRPr/>
              </a:pPr>
              <a:endParaRPr lang="zh-TW" altLang="en-US">
                <a:solidFill>
                  <a:srgbClr val="000000"/>
                </a:solidFill>
              </a:endParaRPr>
            </a:p>
          </p:txBody>
        </p:sp>
        <p:sp>
          <p:nvSpPr>
            <p:cNvPr id="373764" name="Rectangle 4"/>
            <p:cNvSpPr>
              <a:spLocks noChangeArrowheads="1"/>
            </p:cNvSpPr>
            <p:nvPr userDrawn="1"/>
          </p:nvSpPr>
          <p:spPr bwMode="auto">
            <a:xfrm>
              <a:off x="288" y="4032"/>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pPr>
                <a:defRPr/>
              </a:pPr>
              <a:endParaRPr lang="zh-TW" altLang="en-US">
                <a:solidFill>
                  <a:srgbClr val="000000"/>
                </a:solidFill>
              </a:endParaRPr>
            </a:p>
          </p:txBody>
        </p:sp>
      </p:grpSp>
      <p:sp>
        <p:nvSpPr>
          <p:cNvPr id="60421" name="Text Box 5"/>
          <p:cNvSpPr txBox="1">
            <a:spLocks noChangeArrowheads="1"/>
          </p:cNvSpPr>
          <p:nvPr/>
        </p:nvSpPr>
        <p:spPr bwMode="auto">
          <a:xfrm>
            <a:off x="304800" y="136525"/>
            <a:ext cx="7543800" cy="396875"/>
          </a:xfrm>
          <a:prstGeom prst="rect">
            <a:avLst/>
          </a:prstGeom>
          <a:noFill/>
          <a:ln w="9525">
            <a:noFill/>
            <a:miter lim="800000"/>
            <a:headEnd/>
            <a:tailEnd/>
          </a:ln>
        </p:spPr>
        <p:txBody>
          <a:bodyPr>
            <a:spAutoFit/>
          </a:bodyPr>
          <a:lstStyle/>
          <a:p>
            <a:pPr eaLnBrk="0" fontAlgn="base" hangingPunct="0">
              <a:spcBef>
                <a:spcPct val="50000"/>
              </a:spcBef>
              <a:spcAft>
                <a:spcPct val="0"/>
              </a:spcAft>
            </a:pPr>
            <a:r>
              <a:rPr lang="en-US" altLang="zh-TW" sz="2000" i="1">
                <a:solidFill>
                  <a:srgbClr val="061244"/>
                </a:solidFill>
                <a:latin typeface="Arial Black" pitchFamily="34" charset="0"/>
              </a:rPr>
              <a:t>A</a:t>
            </a:r>
            <a:r>
              <a:rPr lang="en-US" altLang="zh-TW" sz="2000" i="1">
                <a:solidFill>
                  <a:srgbClr val="0A1D6E"/>
                </a:solidFill>
                <a:latin typeface="Arial Black" pitchFamily="34" charset="0"/>
              </a:rPr>
              <a:t>C</a:t>
            </a:r>
            <a:r>
              <a:rPr lang="en-US" altLang="zh-TW" sz="2000" i="1">
                <a:solidFill>
                  <a:srgbClr val="0E2898"/>
                </a:solidFill>
                <a:latin typeface="Arial Black" pitchFamily="34" charset="0"/>
              </a:rPr>
              <a:t>C</a:t>
            </a:r>
            <a:r>
              <a:rPr lang="en-US" altLang="zh-TW" sz="2000" i="1">
                <a:solidFill>
                  <a:srgbClr val="1234C2"/>
                </a:solidFill>
                <a:latin typeface="Arial Black" pitchFamily="34" charset="0"/>
              </a:rPr>
              <a:t>E</a:t>
            </a:r>
            <a:r>
              <a:rPr lang="en-US" altLang="zh-TW" sz="2000" i="1">
                <a:solidFill>
                  <a:srgbClr val="1840EA"/>
                </a:solidFill>
                <a:latin typeface="Arial Black" pitchFamily="34" charset="0"/>
              </a:rPr>
              <a:t>S</a:t>
            </a:r>
            <a:r>
              <a:rPr lang="en-US" altLang="zh-TW" sz="2000" i="1">
                <a:solidFill>
                  <a:srgbClr val="2349EB"/>
                </a:solidFill>
                <a:latin typeface="Arial Black" pitchFamily="34" charset="0"/>
              </a:rPr>
              <a:t>S </a:t>
            </a:r>
            <a:r>
              <a:rPr lang="en-US" altLang="zh-TW" sz="2000" i="1">
                <a:solidFill>
                  <a:srgbClr val="4767EF"/>
                </a:solidFill>
                <a:latin typeface="Arial Black" pitchFamily="34" charset="0"/>
              </a:rPr>
              <a:t>I</a:t>
            </a:r>
            <a:r>
              <a:rPr lang="en-US" altLang="zh-TW" sz="2000" i="1">
                <a:solidFill>
                  <a:srgbClr val="6781F1"/>
                </a:solidFill>
                <a:latin typeface="Arial Black" pitchFamily="34" charset="0"/>
              </a:rPr>
              <a:t>C</a:t>
            </a:r>
            <a:r>
              <a:rPr lang="en-US" altLang="zh-TW" sz="2000" i="1">
                <a:solidFill>
                  <a:srgbClr val="3558ED"/>
                </a:solidFill>
                <a:latin typeface="Arial Black" pitchFamily="34" charset="0"/>
              </a:rPr>
              <a:t> </a:t>
            </a:r>
            <a:r>
              <a:rPr lang="en-US" altLang="zh-TW" sz="2000" i="1">
                <a:solidFill>
                  <a:srgbClr val="869BF4"/>
                </a:solidFill>
                <a:latin typeface="Arial Black" pitchFamily="34" charset="0"/>
              </a:rPr>
              <a:t>L</a:t>
            </a:r>
            <a:r>
              <a:rPr lang="en-US" altLang="zh-TW" sz="2000" i="1">
                <a:solidFill>
                  <a:srgbClr val="A7B6F7"/>
                </a:solidFill>
                <a:latin typeface="Arial Black" pitchFamily="34" charset="0"/>
              </a:rPr>
              <a:t>A</a:t>
            </a:r>
            <a:r>
              <a:rPr lang="en-US" altLang="zh-TW" sz="2000" i="1">
                <a:solidFill>
                  <a:srgbClr val="CDD6FB"/>
                </a:solidFill>
                <a:latin typeface="Arial Black" pitchFamily="34" charset="0"/>
              </a:rPr>
              <a:t>B</a:t>
            </a:r>
            <a:r>
              <a:rPr lang="en-US" altLang="zh-TW" sz="2000" i="1">
                <a:solidFill>
                  <a:srgbClr val="000000"/>
                </a:solidFill>
                <a:latin typeface="Arial Black" pitchFamily="34" charset="0"/>
              </a:rPr>
              <a:t>               </a:t>
            </a:r>
            <a:r>
              <a:rPr lang="en-US" altLang="zh-TW" sz="1200" i="1">
                <a:solidFill>
                  <a:srgbClr val="000000"/>
                </a:solidFill>
                <a:latin typeface="Arial Black" pitchFamily="34" charset="0"/>
              </a:rPr>
              <a:t> </a:t>
            </a:r>
            <a:r>
              <a:rPr lang="en-US" altLang="zh-TW" sz="1200" b="1" i="1">
                <a:solidFill>
                  <a:srgbClr val="303030"/>
                </a:solidFill>
                <a:cs typeface="Arial" charset="0"/>
              </a:rPr>
              <a:t>Graduate Institute of Electronics Engineering, NTU</a:t>
            </a:r>
          </a:p>
        </p:txBody>
      </p:sp>
      <p:pic>
        <p:nvPicPr>
          <p:cNvPr id="60422" name="Picture 6" descr="Ntulogo3"/>
          <p:cNvPicPr>
            <a:picLocks noChangeAspect="1" noChangeArrowheads="1"/>
          </p:cNvPicPr>
          <p:nvPr/>
        </p:nvPicPr>
        <p:blipFill>
          <a:blip r:embed="rId13"/>
          <a:srcRect/>
          <a:stretch>
            <a:fillRect/>
          </a:stretch>
        </p:blipFill>
        <p:spPr bwMode="auto">
          <a:xfrm>
            <a:off x="8288338" y="0"/>
            <a:ext cx="779462" cy="760413"/>
          </a:xfrm>
          <a:prstGeom prst="rect">
            <a:avLst/>
          </a:prstGeom>
          <a:noFill/>
          <a:ln w="9525">
            <a:noFill/>
            <a:miter lim="800000"/>
            <a:headEnd/>
            <a:tailEnd/>
          </a:ln>
        </p:spPr>
      </p:pic>
      <p:sp>
        <p:nvSpPr>
          <p:cNvPr id="60423" name="Rectangle 7"/>
          <p:cNvSpPr>
            <a:spLocks noGrp="1" noChangeArrowheads="1"/>
          </p:cNvSpPr>
          <p:nvPr>
            <p:ph type="title"/>
          </p:nvPr>
        </p:nvSpPr>
        <p:spPr bwMode="auto">
          <a:xfrm>
            <a:off x="381000" y="762000"/>
            <a:ext cx="83820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zh-TW" altLang="zh-TW" smtClean="0"/>
          </a:p>
        </p:txBody>
      </p:sp>
      <p:sp>
        <p:nvSpPr>
          <p:cNvPr id="60424" name="Rectangle 8"/>
          <p:cNvSpPr>
            <a:spLocks noGrp="1" noChangeArrowheads="1"/>
          </p:cNvSpPr>
          <p:nvPr>
            <p:ph type="body" idx="1"/>
          </p:nvPr>
        </p:nvSpPr>
        <p:spPr bwMode="auto">
          <a:xfrm>
            <a:off x="609600" y="1676400"/>
            <a:ext cx="8002588"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60425" name="Rectangle 9"/>
          <p:cNvSpPr>
            <a:spLocks noChangeArrowheads="1"/>
          </p:cNvSpPr>
          <p:nvPr/>
        </p:nvSpPr>
        <p:spPr bwMode="auto">
          <a:xfrm>
            <a:off x="8316913" y="6491288"/>
            <a:ext cx="615950" cy="366712"/>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US" altLang="zh-TW">
                <a:solidFill>
                  <a:srgbClr val="000000"/>
                </a:solidFill>
              </a:rPr>
              <a:t>P</a:t>
            </a:r>
            <a:fld id="{C86545E2-EEFB-4DC4-8865-69F029E42BB0}" type="slidenum">
              <a:rPr lang="en-US" altLang="zh-TW">
                <a:solidFill>
                  <a:srgbClr val="000000"/>
                </a:solidFill>
              </a:rPr>
              <a:pPr eaLnBrk="0" fontAlgn="base" hangingPunct="0">
                <a:spcBef>
                  <a:spcPct val="0"/>
                </a:spcBef>
                <a:spcAft>
                  <a:spcPct val="0"/>
                </a:spcAft>
              </a:pPr>
              <a:t>‹#›</a:t>
            </a:fld>
            <a:endParaRPr lang="en-US" altLang="zh-TW">
              <a:solidFill>
                <a:srgbClr val="000000"/>
              </a:solidFill>
            </a:endParaRPr>
          </a:p>
        </p:txBody>
      </p:sp>
    </p:spTree>
    <p:extLst>
      <p:ext uri="{BB962C8B-B14F-4D97-AF65-F5344CB8AC3E}">
        <p14:creationId xmlns:p14="http://schemas.microsoft.com/office/powerpoint/2010/main" val="815777539"/>
      </p:ext>
    </p:extLst>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kumimoji="1" sz="3200" b="1">
          <a:solidFill>
            <a:schemeClr val="tx2"/>
          </a:solidFill>
          <a:latin typeface="+mj-lt"/>
          <a:ea typeface="+mj-ea"/>
          <a:cs typeface="+mj-cs"/>
        </a:defRPr>
      </a:lvl1pPr>
      <a:lvl2pPr algn="ctr" rtl="0" fontAlgn="base">
        <a:spcBef>
          <a:spcPct val="0"/>
        </a:spcBef>
        <a:spcAft>
          <a:spcPct val="0"/>
        </a:spcAft>
        <a:defRPr kumimoji="1" sz="3200" b="1">
          <a:solidFill>
            <a:schemeClr val="tx2"/>
          </a:solidFill>
          <a:latin typeface="Arial" charset="0"/>
          <a:ea typeface="新細明體" charset="-120"/>
        </a:defRPr>
      </a:lvl2pPr>
      <a:lvl3pPr algn="ctr" rtl="0" fontAlgn="base">
        <a:spcBef>
          <a:spcPct val="0"/>
        </a:spcBef>
        <a:spcAft>
          <a:spcPct val="0"/>
        </a:spcAft>
        <a:defRPr kumimoji="1" sz="3200" b="1">
          <a:solidFill>
            <a:schemeClr val="tx2"/>
          </a:solidFill>
          <a:latin typeface="Arial" charset="0"/>
          <a:ea typeface="新細明體" charset="-120"/>
        </a:defRPr>
      </a:lvl3pPr>
      <a:lvl4pPr algn="ctr" rtl="0" fontAlgn="base">
        <a:spcBef>
          <a:spcPct val="0"/>
        </a:spcBef>
        <a:spcAft>
          <a:spcPct val="0"/>
        </a:spcAft>
        <a:defRPr kumimoji="1" sz="3200" b="1">
          <a:solidFill>
            <a:schemeClr val="tx2"/>
          </a:solidFill>
          <a:latin typeface="Arial" charset="0"/>
          <a:ea typeface="新細明體" charset="-120"/>
        </a:defRPr>
      </a:lvl4pPr>
      <a:lvl5pPr algn="ctr" rtl="0" fontAlgn="base">
        <a:spcBef>
          <a:spcPct val="0"/>
        </a:spcBef>
        <a:spcAft>
          <a:spcPct val="0"/>
        </a:spcAft>
        <a:defRPr kumimoji="1" sz="3200" b="1">
          <a:solidFill>
            <a:schemeClr val="tx2"/>
          </a:solidFill>
          <a:latin typeface="Arial" charset="0"/>
          <a:ea typeface="新細明體" charset="-120"/>
        </a:defRPr>
      </a:lvl5pPr>
      <a:lvl6pPr marL="457200" algn="ctr" rtl="0" fontAlgn="base">
        <a:spcBef>
          <a:spcPct val="0"/>
        </a:spcBef>
        <a:spcAft>
          <a:spcPct val="0"/>
        </a:spcAft>
        <a:defRPr kumimoji="1" sz="3200" b="1">
          <a:solidFill>
            <a:schemeClr val="tx2"/>
          </a:solidFill>
          <a:latin typeface="Arial" charset="0"/>
          <a:ea typeface="新細明體" charset="-120"/>
        </a:defRPr>
      </a:lvl6pPr>
      <a:lvl7pPr marL="914400" algn="ctr" rtl="0" fontAlgn="base">
        <a:spcBef>
          <a:spcPct val="0"/>
        </a:spcBef>
        <a:spcAft>
          <a:spcPct val="0"/>
        </a:spcAft>
        <a:defRPr kumimoji="1" sz="3200" b="1">
          <a:solidFill>
            <a:schemeClr val="tx2"/>
          </a:solidFill>
          <a:latin typeface="Arial" charset="0"/>
          <a:ea typeface="新細明體" charset="-120"/>
        </a:defRPr>
      </a:lvl7pPr>
      <a:lvl8pPr marL="1371600" algn="ctr" rtl="0" fontAlgn="base">
        <a:spcBef>
          <a:spcPct val="0"/>
        </a:spcBef>
        <a:spcAft>
          <a:spcPct val="0"/>
        </a:spcAft>
        <a:defRPr kumimoji="1" sz="3200" b="1">
          <a:solidFill>
            <a:schemeClr val="tx2"/>
          </a:solidFill>
          <a:latin typeface="Arial" charset="0"/>
          <a:ea typeface="新細明體" charset="-120"/>
        </a:defRPr>
      </a:lvl8pPr>
      <a:lvl9pPr marL="1828800" algn="ctr" rtl="0" fontAlgn="base">
        <a:spcBef>
          <a:spcPct val="0"/>
        </a:spcBef>
        <a:spcAft>
          <a:spcPct val="0"/>
        </a:spcAft>
        <a:defRPr kumimoji="1" sz="3200" b="1">
          <a:solidFill>
            <a:schemeClr val="tx2"/>
          </a:solidFill>
          <a:latin typeface="Arial" charset="0"/>
          <a:ea typeface="新細明體" charset="-120"/>
        </a:defRPr>
      </a:lvl9pPr>
    </p:titleStyle>
    <p:bodyStyle>
      <a:lvl1pPr marL="342900" indent="-342900" algn="l" rtl="0" fontAlgn="base">
        <a:spcBef>
          <a:spcPct val="20000"/>
        </a:spcBef>
        <a:spcAft>
          <a:spcPct val="0"/>
        </a:spcAft>
        <a:buClr>
          <a:schemeClr val="accent2"/>
        </a:buClr>
        <a:buFont typeface="Wingdings" pitchFamily="2" charset="2"/>
        <a:buChar char="v"/>
        <a:defRPr kumimoji="1" sz="2400">
          <a:solidFill>
            <a:schemeClr val="tx1"/>
          </a:solidFill>
          <a:latin typeface="+mn-lt"/>
          <a:ea typeface="+mn-ea"/>
          <a:cs typeface="+mn-cs"/>
        </a:defRPr>
      </a:lvl1pPr>
      <a:lvl2pPr marL="742950" indent="-285750" algn="l" rtl="0" fontAlgn="base">
        <a:spcBef>
          <a:spcPct val="20000"/>
        </a:spcBef>
        <a:spcAft>
          <a:spcPct val="0"/>
        </a:spcAft>
        <a:buClr>
          <a:srgbClr val="FF0000"/>
        </a:buClr>
        <a:buFont typeface="Wingdings" pitchFamily="2" charset="2"/>
        <a:buChar char="v"/>
        <a:defRPr kumimoji="1" sz="2000">
          <a:solidFill>
            <a:schemeClr val="tx1"/>
          </a:solidFill>
          <a:latin typeface="+mn-lt"/>
          <a:ea typeface="+mn-ea"/>
        </a:defRPr>
      </a:lvl2pPr>
      <a:lvl3pPr marL="1143000" indent="-228600" algn="l" rtl="0" fontAlgn="base">
        <a:spcBef>
          <a:spcPct val="20000"/>
        </a:spcBef>
        <a:spcAft>
          <a:spcPct val="0"/>
        </a:spcAft>
        <a:buClr>
          <a:schemeClr val="accent2"/>
        </a:buClr>
        <a:buFont typeface="Wingdings" pitchFamily="2" charset="2"/>
        <a:buChar char="Ø"/>
        <a:defRPr kumimoji="1" sz="2000">
          <a:solidFill>
            <a:schemeClr val="tx1"/>
          </a:solidFill>
          <a:latin typeface="+mn-lt"/>
          <a:ea typeface="+mn-ea"/>
        </a:defRPr>
      </a:lvl3pPr>
      <a:lvl4pPr marL="1600200" indent="-228600" algn="l" rtl="0" fontAlgn="base">
        <a:spcBef>
          <a:spcPct val="20000"/>
        </a:spcBef>
        <a:spcAft>
          <a:spcPct val="0"/>
        </a:spcAft>
        <a:buClr>
          <a:srgbClr val="FFFF00"/>
        </a:buClr>
        <a:buFont typeface="Wingdings" pitchFamily="2" charset="2"/>
        <a:buBlip>
          <a:blip r:embed="rId14"/>
        </a:buBlip>
        <a:defRPr kumimoji="1" sz="2000">
          <a:solidFill>
            <a:schemeClr val="tx1"/>
          </a:solidFill>
          <a:latin typeface="+mn-lt"/>
          <a:ea typeface="+mn-ea"/>
        </a:defRPr>
      </a:lvl4pPr>
      <a:lvl5pPr marL="2057400" indent="-228600" algn="l" rtl="0" fontAlgn="base">
        <a:spcBef>
          <a:spcPct val="20000"/>
        </a:spcBef>
        <a:spcAft>
          <a:spcPct val="0"/>
        </a:spcAft>
        <a:buClr>
          <a:srgbClr val="FFCC66"/>
        </a:buClr>
        <a:buFont typeface="Wingdings" pitchFamily="2" charset="2"/>
        <a:buBlip>
          <a:blip r:embed="rId15"/>
        </a:buBlip>
        <a:defRPr kumimoji="1" sz="20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Blip>
          <a:blip r:embed="rId15"/>
        </a:buBlip>
        <a:defRPr kumimoji="1" sz="20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Blip>
          <a:blip r:embed="rId15"/>
        </a:buBlip>
        <a:defRPr kumimoji="1" sz="20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Blip>
          <a:blip r:embed="rId15"/>
        </a:buBlip>
        <a:defRPr kumimoji="1" sz="20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Blip>
          <a:blip r:embed="rId15"/>
        </a:buBlip>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457200" y="762000"/>
            <a:ext cx="8229600" cy="5715000"/>
            <a:chOff x="288" y="480"/>
            <a:chExt cx="5184" cy="3600"/>
          </a:xfrm>
        </p:grpSpPr>
        <p:sp>
          <p:nvSpPr>
            <p:cNvPr id="106499" name="Rectangle 3"/>
            <p:cNvSpPr>
              <a:spLocks noChangeArrowheads="1"/>
            </p:cNvSpPr>
            <p:nvPr userDrawn="1"/>
          </p:nvSpPr>
          <p:spPr bwMode="auto">
            <a:xfrm>
              <a:off x="288" y="480"/>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pPr fontAlgn="base">
                <a:spcBef>
                  <a:spcPct val="0"/>
                </a:spcBef>
                <a:spcAft>
                  <a:spcPct val="0"/>
                </a:spcAft>
                <a:defRPr/>
              </a:pPr>
              <a:endParaRPr kumimoji="1" lang="zh-TW" altLang="en-US" sz="2400">
                <a:solidFill>
                  <a:srgbClr val="000000"/>
                </a:solidFill>
                <a:latin typeface="Times New Roman" pitchFamily="18" charset="0"/>
              </a:endParaRPr>
            </a:p>
          </p:txBody>
        </p:sp>
        <p:sp>
          <p:nvSpPr>
            <p:cNvPr id="106500" name="Rectangle 4"/>
            <p:cNvSpPr>
              <a:spLocks noChangeArrowheads="1"/>
            </p:cNvSpPr>
            <p:nvPr userDrawn="1"/>
          </p:nvSpPr>
          <p:spPr bwMode="auto">
            <a:xfrm>
              <a:off x="288" y="4032"/>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pPr fontAlgn="base">
                <a:spcBef>
                  <a:spcPct val="0"/>
                </a:spcBef>
                <a:spcAft>
                  <a:spcPct val="0"/>
                </a:spcAft>
                <a:defRPr/>
              </a:pPr>
              <a:endParaRPr kumimoji="1" lang="zh-TW" altLang="en-US" sz="2400">
                <a:solidFill>
                  <a:srgbClr val="000000"/>
                </a:solidFill>
                <a:latin typeface="Times New Roman" pitchFamily="18" charset="0"/>
              </a:endParaRPr>
            </a:p>
          </p:txBody>
        </p:sp>
      </p:grpSp>
      <p:sp>
        <p:nvSpPr>
          <p:cNvPr id="106501" name="Text Box 5"/>
          <p:cNvSpPr txBox="1">
            <a:spLocks noChangeArrowheads="1"/>
          </p:cNvSpPr>
          <p:nvPr/>
        </p:nvSpPr>
        <p:spPr bwMode="auto">
          <a:xfrm>
            <a:off x="457200" y="381000"/>
            <a:ext cx="7391400" cy="396875"/>
          </a:xfrm>
          <a:prstGeom prst="rect">
            <a:avLst/>
          </a:prstGeom>
          <a:noFill/>
          <a:ln w="9525">
            <a:noFill/>
            <a:miter lim="800000"/>
            <a:headEnd/>
            <a:tailEnd/>
          </a:ln>
          <a:effectLst/>
        </p:spPr>
        <p:txBody>
          <a:bodyPr>
            <a:spAutoFit/>
          </a:bodyPr>
          <a:lstStyle/>
          <a:p>
            <a:pPr eaLnBrk="0" fontAlgn="base" hangingPunct="0">
              <a:spcBef>
                <a:spcPct val="50000"/>
              </a:spcBef>
              <a:spcAft>
                <a:spcPct val="0"/>
              </a:spcAft>
              <a:defRPr/>
            </a:pPr>
            <a:r>
              <a:rPr lang="en-US" altLang="zh-TW" sz="2000" i="1">
                <a:solidFill>
                  <a:srgbClr val="061244"/>
                </a:solidFill>
                <a:latin typeface="Arial Black" pitchFamily="34" charset="0"/>
              </a:rPr>
              <a:t>A</a:t>
            </a:r>
            <a:r>
              <a:rPr lang="en-US" altLang="zh-TW" sz="2000" i="1">
                <a:solidFill>
                  <a:srgbClr val="0A1D6E"/>
                </a:solidFill>
                <a:latin typeface="Arial Black" pitchFamily="34" charset="0"/>
              </a:rPr>
              <a:t>C</a:t>
            </a:r>
            <a:r>
              <a:rPr lang="en-US" altLang="zh-TW" sz="2000" i="1">
                <a:solidFill>
                  <a:srgbClr val="0E2898"/>
                </a:solidFill>
                <a:latin typeface="Arial Black" pitchFamily="34" charset="0"/>
              </a:rPr>
              <a:t>C</a:t>
            </a:r>
            <a:r>
              <a:rPr lang="en-US" altLang="zh-TW" sz="2000" i="1">
                <a:solidFill>
                  <a:srgbClr val="1234C2"/>
                </a:solidFill>
                <a:latin typeface="Arial Black" pitchFamily="34" charset="0"/>
              </a:rPr>
              <a:t>E</a:t>
            </a:r>
            <a:r>
              <a:rPr lang="en-US" altLang="zh-TW" sz="2000" i="1">
                <a:solidFill>
                  <a:srgbClr val="1840EA"/>
                </a:solidFill>
                <a:latin typeface="Arial Black" pitchFamily="34" charset="0"/>
              </a:rPr>
              <a:t>S</a:t>
            </a:r>
            <a:r>
              <a:rPr lang="en-US" altLang="zh-TW" sz="2000" i="1">
                <a:solidFill>
                  <a:srgbClr val="2349EB"/>
                </a:solidFill>
                <a:latin typeface="Arial Black" pitchFamily="34" charset="0"/>
              </a:rPr>
              <a:t>S </a:t>
            </a:r>
            <a:r>
              <a:rPr lang="en-US" altLang="zh-TW" sz="2000" i="1">
                <a:solidFill>
                  <a:srgbClr val="4767EF"/>
                </a:solidFill>
                <a:latin typeface="Arial Black" pitchFamily="34" charset="0"/>
              </a:rPr>
              <a:t>I</a:t>
            </a:r>
            <a:r>
              <a:rPr lang="en-US" altLang="zh-TW" sz="2000" i="1">
                <a:solidFill>
                  <a:srgbClr val="6781F1"/>
                </a:solidFill>
                <a:latin typeface="Arial Black" pitchFamily="34" charset="0"/>
              </a:rPr>
              <a:t>C</a:t>
            </a:r>
            <a:r>
              <a:rPr lang="en-US" altLang="zh-TW" sz="2000" i="1">
                <a:solidFill>
                  <a:srgbClr val="3558ED"/>
                </a:solidFill>
                <a:latin typeface="Arial Black" pitchFamily="34" charset="0"/>
              </a:rPr>
              <a:t> </a:t>
            </a:r>
            <a:r>
              <a:rPr lang="en-US" altLang="zh-TW" sz="2000" i="1">
                <a:solidFill>
                  <a:srgbClr val="869BF4"/>
                </a:solidFill>
                <a:latin typeface="Arial Black" pitchFamily="34" charset="0"/>
              </a:rPr>
              <a:t>L</a:t>
            </a:r>
            <a:r>
              <a:rPr lang="en-US" altLang="zh-TW" sz="2000" i="1">
                <a:solidFill>
                  <a:srgbClr val="A7B6F7"/>
                </a:solidFill>
                <a:latin typeface="Arial Black" pitchFamily="34" charset="0"/>
              </a:rPr>
              <a:t>A</a:t>
            </a:r>
            <a:r>
              <a:rPr lang="en-US" altLang="zh-TW" sz="2000" i="1">
                <a:solidFill>
                  <a:srgbClr val="CDD6FB"/>
                </a:solidFill>
                <a:latin typeface="Arial Black" pitchFamily="34" charset="0"/>
              </a:rPr>
              <a:t>B</a:t>
            </a:r>
            <a:r>
              <a:rPr lang="en-US" altLang="zh-TW" sz="2000" i="1">
                <a:solidFill>
                  <a:srgbClr val="000000"/>
                </a:solidFill>
                <a:latin typeface="Arial Black" pitchFamily="34" charset="0"/>
              </a:rPr>
              <a:t>               </a:t>
            </a:r>
            <a:r>
              <a:rPr lang="en-US" altLang="zh-TW" sz="1200" i="1">
                <a:solidFill>
                  <a:srgbClr val="000000"/>
                </a:solidFill>
                <a:latin typeface="Arial Black" pitchFamily="34" charset="0"/>
              </a:rPr>
              <a:t> </a:t>
            </a:r>
            <a:r>
              <a:rPr lang="en-US" altLang="zh-TW" sz="1200" b="1" i="1">
                <a:solidFill>
                  <a:srgbClr val="303030"/>
                </a:solidFill>
                <a:cs typeface="Arial" charset="0"/>
              </a:rPr>
              <a:t>Graduate Institute of Electronics Engineering, NTU</a:t>
            </a:r>
          </a:p>
        </p:txBody>
      </p:sp>
      <p:pic>
        <p:nvPicPr>
          <p:cNvPr id="4100" name="Picture 6" descr="Ntulogo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924800" y="228600"/>
            <a:ext cx="779463"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3" name="Rectangle 7"/>
          <p:cNvSpPr>
            <a:spLocks noGrp="1" noChangeArrowheads="1"/>
          </p:cNvSpPr>
          <p:nvPr>
            <p:ph type="title"/>
          </p:nvPr>
        </p:nvSpPr>
        <p:spPr bwMode="auto">
          <a:xfrm>
            <a:off x="685800" y="914400"/>
            <a:ext cx="77724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endParaRPr lang="zh-TW" altLang="en-US" dirty="0" smtClean="0"/>
          </a:p>
        </p:txBody>
      </p:sp>
      <p:sp>
        <p:nvSpPr>
          <p:cNvPr id="4102" name="Rectangle 8"/>
          <p:cNvSpPr>
            <a:spLocks noGrp="1" noChangeArrowheads="1"/>
          </p:cNvSpPr>
          <p:nvPr>
            <p:ph type="body" idx="1"/>
          </p:nvPr>
        </p:nvSpPr>
        <p:spPr bwMode="auto">
          <a:xfrm>
            <a:off x="685800" y="1828800"/>
            <a:ext cx="7772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p>
        </p:txBody>
      </p:sp>
      <p:sp>
        <p:nvSpPr>
          <p:cNvPr id="106505" name="Rectangle 9"/>
          <p:cNvSpPr>
            <a:spLocks noGrp="1" noChangeArrowheads="1"/>
          </p:cNvSpPr>
          <p:nvPr>
            <p:ph type="sldNum" sz="quarter" idx="4"/>
          </p:nvPr>
        </p:nvSpPr>
        <p:spPr bwMode="auto">
          <a:xfrm>
            <a:off x="6553200" y="6477000"/>
            <a:ext cx="1905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kumimoji="0" sz="1400">
                <a:latin typeface="+mn-lt"/>
              </a:defRPr>
            </a:lvl1pPr>
          </a:lstStyle>
          <a:p>
            <a:pPr fontAlgn="base">
              <a:spcBef>
                <a:spcPct val="0"/>
              </a:spcBef>
              <a:spcAft>
                <a:spcPct val="0"/>
              </a:spcAft>
              <a:defRPr/>
            </a:pPr>
            <a:r>
              <a:rPr lang="en-US" altLang="zh-TW">
                <a:solidFill>
                  <a:srgbClr val="000000"/>
                </a:solidFill>
              </a:rPr>
              <a:t>P. </a:t>
            </a:r>
            <a:fld id="{3B53F9C4-6329-4AA3-8AA3-03FC09D7D976}" type="slidenum">
              <a:rPr lang="en-US" altLang="zh-TW">
                <a:solidFill>
                  <a:srgbClr val="000000"/>
                </a:solidFill>
              </a:rPr>
              <a:pPr fontAlgn="base">
                <a:spcBef>
                  <a:spcPct val="0"/>
                </a:spcBef>
                <a:spcAft>
                  <a:spcPct val="0"/>
                </a:spcAft>
                <a:defRPr/>
              </a:pPr>
              <a:t>‹#›</a:t>
            </a:fld>
            <a:endParaRPr lang="en-US" altLang="zh-TW">
              <a:solidFill>
                <a:srgbClr val="000000"/>
              </a:solidFill>
            </a:endParaRPr>
          </a:p>
        </p:txBody>
      </p:sp>
      <p:sp>
        <p:nvSpPr>
          <p:cNvPr id="106506" name="Rectangle 10"/>
          <p:cNvSpPr>
            <a:spLocks noGrp="1" noChangeArrowheads="1"/>
          </p:cNvSpPr>
          <p:nvPr>
            <p:ph type="ftr" sz="quarter" idx="3"/>
          </p:nvPr>
        </p:nvSpPr>
        <p:spPr bwMode="auto">
          <a:xfrm>
            <a:off x="3124200" y="64770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kumimoji="0" sz="1400" i="1">
                <a:latin typeface="+mn-lt"/>
              </a:defRPr>
            </a:lvl1pPr>
          </a:lstStyle>
          <a:p>
            <a:pPr fontAlgn="base">
              <a:spcBef>
                <a:spcPct val="0"/>
              </a:spcBef>
              <a:spcAft>
                <a:spcPct val="0"/>
              </a:spcAft>
              <a:defRPr/>
            </a:pPr>
            <a:endParaRPr lang="en-US" altLang="zh-TW">
              <a:solidFill>
                <a:srgbClr val="000000"/>
              </a:solidFill>
            </a:endParaRPr>
          </a:p>
        </p:txBody>
      </p:sp>
    </p:spTree>
    <p:extLst>
      <p:ext uri="{BB962C8B-B14F-4D97-AF65-F5344CB8AC3E}">
        <p14:creationId xmlns:p14="http://schemas.microsoft.com/office/powerpoint/2010/main" val="135532967"/>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 id="2147483941" r:id="rId14"/>
    <p:sldLayoutId id="2147483942" r:id="rId15"/>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2800" b="1">
          <a:solidFill>
            <a:schemeClr val="tx2"/>
          </a:solidFill>
          <a:effectLst>
            <a:outerShdw blurRad="38100" dist="38100" dir="2700000" algn="tl">
              <a:srgbClr val="C0C0C0"/>
            </a:outerShdw>
          </a:effectLst>
          <a:latin typeface="Calibri" pitchFamily="34" charset="0"/>
          <a:ea typeface="+mj-ea"/>
          <a:cs typeface="Calibri" pitchFamily="34" charset="0"/>
        </a:defRPr>
      </a:lvl1pPr>
      <a:lvl2pPr algn="ctr" rtl="0" eaLnBrk="0" fontAlgn="base" hangingPunct="0">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pitchFamily="18" charset="-120"/>
        </a:defRPr>
      </a:lvl2pPr>
      <a:lvl3pPr algn="ctr" rtl="0" eaLnBrk="0" fontAlgn="base" hangingPunct="0">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pitchFamily="18" charset="-120"/>
        </a:defRPr>
      </a:lvl3pPr>
      <a:lvl4pPr algn="ctr" rtl="0" eaLnBrk="0" fontAlgn="base" hangingPunct="0">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pitchFamily="18" charset="-120"/>
        </a:defRPr>
      </a:lvl4pPr>
      <a:lvl5pPr algn="ctr" rtl="0" eaLnBrk="0" fontAlgn="base" hangingPunct="0">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pitchFamily="18" charset="-120"/>
        </a:defRPr>
      </a:lvl5pPr>
      <a:lvl6pPr marL="457200" algn="ctr" rtl="0" fontAlgn="base">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pitchFamily="18" charset="-120"/>
        </a:defRPr>
      </a:lvl6pPr>
      <a:lvl7pPr marL="914400" algn="ctr" rtl="0" fontAlgn="base">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pitchFamily="18" charset="-120"/>
        </a:defRPr>
      </a:lvl7pPr>
      <a:lvl8pPr marL="1371600" algn="ctr" rtl="0" fontAlgn="base">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pitchFamily="18" charset="-120"/>
        </a:defRPr>
      </a:lvl8pPr>
      <a:lvl9pPr marL="1828800" algn="ctr" rtl="0" fontAlgn="base">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pitchFamily="18" charset="-120"/>
        </a:defRPr>
      </a:lvl9pPr>
    </p:titleStyle>
    <p:bodyStyle>
      <a:lvl1pPr marL="342900" indent="-342900" algn="l" rtl="0" eaLnBrk="0" fontAlgn="base" hangingPunct="0">
        <a:spcBef>
          <a:spcPct val="20000"/>
        </a:spcBef>
        <a:spcAft>
          <a:spcPct val="0"/>
        </a:spcAft>
        <a:buClr>
          <a:schemeClr val="accent2"/>
        </a:buClr>
        <a:buFont typeface="Wingdings" pitchFamily="2" charset="2"/>
        <a:buChar char="v"/>
        <a:defRPr kumimoji="1" sz="2000">
          <a:solidFill>
            <a:schemeClr val="tx1"/>
          </a:solidFill>
          <a:latin typeface="Calibri" pitchFamily="34" charset="0"/>
          <a:ea typeface="+mn-ea"/>
          <a:cs typeface="Calibri" pitchFamily="34" charset="0"/>
        </a:defRPr>
      </a:lvl1pPr>
      <a:lvl2pPr marL="742950" indent="-285750" algn="l" rtl="0" eaLnBrk="0" fontAlgn="base" hangingPunct="0">
        <a:spcBef>
          <a:spcPct val="20000"/>
        </a:spcBef>
        <a:spcAft>
          <a:spcPct val="0"/>
        </a:spcAft>
        <a:buClr>
          <a:srgbClr val="FF0000"/>
        </a:buClr>
        <a:buFont typeface="Wingdings" pitchFamily="2" charset="2"/>
        <a:buChar char="v"/>
        <a:defRPr kumimoji="1" sz="1800">
          <a:solidFill>
            <a:schemeClr val="tx1"/>
          </a:solidFill>
          <a:latin typeface="Calibri" pitchFamily="34" charset="0"/>
          <a:ea typeface="+mn-ea"/>
          <a:cs typeface="Calibri" pitchFamily="34" charset="0"/>
        </a:defRPr>
      </a:lvl2pPr>
      <a:lvl3pPr marL="1143000" indent="-228600" algn="l" rtl="0" eaLnBrk="0" fontAlgn="base" hangingPunct="0">
        <a:spcBef>
          <a:spcPct val="20000"/>
        </a:spcBef>
        <a:spcAft>
          <a:spcPct val="0"/>
        </a:spcAft>
        <a:buClr>
          <a:schemeClr val="accent2"/>
        </a:buClr>
        <a:buFont typeface="Wingdings" pitchFamily="2" charset="2"/>
        <a:buChar char="Ø"/>
        <a:defRPr kumimoji="1" sz="1800">
          <a:solidFill>
            <a:schemeClr val="tx1"/>
          </a:solidFill>
          <a:latin typeface="Calibri" pitchFamily="34" charset="0"/>
          <a:ea typeface="+mn-ea"/>
          <a:cs typeface="Calibri" pitchFamily="34" charset="0"/>
        </a:defRPr>
      </a:lvl3pPr>
      <a:lvl4pPr marL="1600200" indent="-228600" algn="l" rtl="0" eaLnBrk="0" fontAlgn="base" hangingPunct="0">
        <a:spcBef>
          <a:spcPct val="20000"/>
        </a:spcBef>
        <a:spcAft>
          <a:spcPct val="0"/>
        </a:spcAft>
        <a:buClr>
          <a:srgbClr val="FFFF00"/>
        </a:buClr>
        <a:buFont typeface="Wingdings" pitchFamily="2" charset="2"/>
        <a:buBlip>
          <a:blip r:embed="rId18"/>
        </a:buBlip>
        <a:defRPr kumimoji="1" sz="20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Blip>
          <a:blip r:embed="rId19"/>
        </a:buBlip>
        <a:defRPr kumimoji="1" sz="20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Blip>
          <a:blip r:embed="rId19"/>
        </a:buBlip>
        <a:defRPr kumimoji="1">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Blip>
          <a:blip r:embed="rId19"/>
        </a:buBlip>
        <a:defRPr kumimoji="1">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Blip>
          <a:blip r:embed="rId19"/>
        </a:buBlip>
        <a:defRPr kumimoji="1">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Blip>
          <a:blip r:embed="rId19"/>
        </a:buBlip>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533400" y="152400"/>
            <a:ext cx="8070850" cy="684213"/>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zh-TW" altLang="en-US" smtClean="0"/>
              <a:t>按一下以編輯母片標題樣式</a:t>
            </a:r>
          </a:p>
        </p:txBody>
      </p:sp>
      <p:sp>
        <p:nvSpPr>
          <p:cNvPr id="2051" name="Rectangle 3"/>
          <p:cNvSpPr>
            <a:spLocks noGrp="1" noChangeArrowheads="1"/>
          </p:cNvSpPr>
          <p:nvPr>
            <p:ph type="body" idx="1"/>
          </p:nvPr>
        </p:nvSpPr>
        <p:spPr bwMode="auto">
          <a:xfrm>
            <a:off x="539750" y="981075"/>
            <a:ext cx="8135938" cy="5287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25988" name="Rectangle 4"/>
          <p:cNvSpPr>
            <a:spLocks noGrp="1" noChangeArrowheads="1"/>
          </p:cNvSpPr>
          <p:nvPr>
            <p:ph type="sldNum" sz="quarter" idx="4"/>
          </p:nvPr>
        </p:nvSpPr>
        <p:spPr bwMode="auto">
          <a:xfrm>
            <a:off x="3720583" y="6346825"/>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kumimoji="0" sz="1200">
                <a:ea typeface="新細明體" pitchFamily="18" charset="-120"/>
              </a:defRPr>
            </a:lvl1pPr>
          </a:lstStyle>
          <a:p>
            <a:pPr fontAlgn="base">
              <a:spcBef>
                <a:spcPct val="0"/>
              </a:spcBef>
              <a:spcAft>
                <a:spcPct val="0"/>
              </a:spcAft>
              <a:defRPr/>
            </a:pPr>
            <a:fld id="{B7B1E775-0B96-40A8-8227-29B88E58C56A}" type="slidenum">
              <a:rPr lang="en-US" altLang="zh-TW" smtClean="0">
                <a:solidFill>
                  <a:srgbClr val="000000"/>
                </a:solidFill>
                <a:latin typeface="Tahoma" pitchFamily="34" charset="0"/>
              </a:rPr>
              <a:pPr fontAlgn="base">
                <a:spcBef>
                  <a:spcPct val="0"/>
                </a:spcBef>
                <a:spcAft>
                  <a:spcPct val="0"/>
                </a:spcAft>
                <a:defRPr/>
              </a:pPr>
              <a:t>‹#›</a:t>
            </a:fld>
            <a:endParaRPr lang="en-US" altLang="zh-TW" dirty="0">
              <a:solidFill>
                <a:srgbClr val="000000"/>
              </a:solidFill>
              <a:latin typeface="Tahoma" pitchFamily="34" charset="0"/>
            </a:endParaRPr>
          </a:p>
        </p:txBody>
      </p:sp>
      <p:sp>
        <p:nvSpPr>
          <p:cNvPr id="425989" name="Rectangle 5"/>
          <p:cNvSpPr>
            <a:spLocks noChangeArrowheads="1"/>
          </p:cNvSpPr>
          <p:nvPr userDrawn="1"/>
        </p:nvSpPr>
        <p:spPr bwMode="gray">
          <a:xfrm>
            <a:off x="468313" y="865188"/>
            <a:ext cx="8226425" cy="28575"/>
          </a:xfrm>
          <a:prstGeom prst="rect">
            <a:avLst/>
          </a:prstGeom>
          <a:gradFill rotWithShape="0">
            <a:gsLst>
              <a:gs pos="0">
                <a:schemeClr val="tx1"/>
              </a:gs>
              <a:gs pos="50000">
                <a:srgbClr val="C0C0C0"/>
              </a:gs>
              <a:gs pos="100000">
                <a:schemeClr val="tx1"/>
              </a:gs>
            </a:gsLst>
            <a:lin ang="0" scaled="1"/>
          </a:gradFill>
          <a:ln w="9525">
            <a:noFill/>
            <a:miter lim="800000"/>
            <a:headEnd/>
            <a:tailEnd/>
          </a:ln>
          <a:effectLst/>
        </p:spPr>
        <p:txBody>
          <a:bodyPr wrap="none" anchor="ctr"/>
          <a:lstStyle/>
          <a:p>
            <a:pPr algn="ctr" fontAlgn="base">
              <a:spcBef>
                <a:spcPct val="0"/>
              </a:spcBef>
              <a:spcAft>
                <a:spcPct val="0"/>
              </a:spcAft>
              <a:defRPr/>
            </a:pPr>
            <a:endParaRPr kumimoji="1" lang="zh-TW" altLang="zh-TW" sz="2400">
              <a:solidFill>
                <a:srgbClr val="000000"/>
              </a:solidFill>
              <a:latin typeface="Tahoma" pitchFamily="34" charset="0"/>
            </a:endParaRPr>
          </a:p>
        </p:txBody>
      </p:sp>
      <p:pic>
        <p:nvPicPr>
          <p:cNvPr id="2" name="圖片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548438" y="6292850"/>
            <a:ext cx="2146300" cy="565150"/>
          </a:xfrm>
          <a:prstGeom prst="rect">
            <a:avLst/>
          </a:prstGeom>
        </p:spPr>
      </p:pic>
    </p:spTree>
    <p:extLst>
      <p:ext uri="{BB962C8B-B14F-4D97-AF65-F5344CB8AC3E}">
        <p14:creationId xmlns:p14="http://schemas.microsoft.com/office/powerpoint/2010/main" val="420688128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2800" b="1">
          <a:solidFill>
            <a:schemeClr val="tx2"/>
          </a:solidFill>
          <a:latin typeface="+mj-lt"/>
          <a:ea typeface="+mj-ea"/>
          <a:cs typeface="+mj-cs"/>
        </a:defRPr>
      </a:lvl1pPr>
      <a:lvl2pPr algn="ctr" rtl="0" eaLnBrk="0" fontAlgn="base" hangingPunct="0">
        <a:spcBef>
          <a:spcPct val="0"/>
        </a:spcBef>
        <a:spcAft>
          <a:spcPct val="0"/>
        </a:spcAft>
        <a:defRPr kumimoji="1" sz="2800" b="1">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2800" b="1">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2800" b="1">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2800" b="1">
          <a:solidFill>
            <a:schemeClr val="tx2"/>
          </a:solidFill>
          <a:latin typeface="Arial" pitchFamily="34" charset="0"/>
          <a:ea typeface="新細明體" pitchFamily="18" charset="-120"/>
        </a:defRPr>
      </a:lvl5pPr>
      <a:lvl6pPr marL="457200" algn="ctr" rtl="0" fontAlgn="base">
        <a:spcBef>
          <a:spcPct val="0"/>
        </a:spcBef>
        <a:spcAft>
          <a:spcPct val="0"/>
        </a:spcAft>
        <a:defRPr kumimoji="1" sz="2800" b="1">
          <a:solidFill>
            <a:schemeClr val="tx2"/>
          </a:solidFill>
          <a:latin typeface="Arial" pitchFamily="34" charset="0"/>
          <a:ea typeface="新細明體" pitchFamily="18" charset="-120"/>
        </a:defRPr>
      </a:lvl6pPr>
      <a:lvl7pPr marL="914400" algn="ctr" rtl="0" fontAlgn="base">
        <a:spcBef>
          <a:spcPct val="0"/>
        </a:spcBef>
        <a:spcAft>
          <a:spcPct val="0"/>
        </a:spcAft>
        <a:defRPr kumimoji="1" sz="2800" b="1">
          <a:solidFill>
            <a:schemeClr val="tx2"/>
          </a:solidFill>
          <a:latin typeface="Arial" pitchFamily="34" charset="0"/>
          <a:ea typeface="新細明體" pitchFamily="18" charset="-120"/>
        </a:defRPr>
      </a:lvl7pPr>
      <a:lvl8pPr marL="1371600" algn="ctr" rtl="0" fontAlgn="base">
        <a:spcBef>
          <a:spcPct val="0"/>
        </a:spcBef>
        <a:spcAft>
          <a:spcPct val="0"/>
        </a:spcAft>
        <a:defRPr kumimoji="1" sz="2800" b="1">
          <a:solidFill>
            <a:schemeClr val="tx2"/>
          </a:solidFill>
          <a:latin typeface="Arial" pitchFamily="34" charset="0"/>
          <a:ea typeface="新細明體" pitchFamily="18" charset="-120"/>
        </a:defRPr>
      </a:lvl8pPr>
      <a:lvl9pPr marL="1828800" algn="ctr" rtl="0" fontAlgn="base">
        <a:spcBef>
          <a:spcPct val="0"/>
        </a:spcBef>
        <a:spcAft>
          <a:spcPct val="0"/>
        </a:spcAft>
        <a:defRPr kumimoji="1" sz="2800" b="1">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lr>
          <a:schemeClr val="tx1"/>
        </a:buClr>
        <a:buSzPct val="120000"/>
        <a:buFont typeface="標楷體" pitchFamily="65" charset="-120"/>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000099"/>
        </a:buClr>
        <a:buSzPct val="55000"/>
        <a:buFont typeface="Symbol" pitchFamily="18" charset="2"/>
        <a:buChar char="¾"/>
        <a:defRPr kumimoji="1" sz="2000">
          <a:solidFill>
            <a:srgbClr val="000099"/>
          </a:solidFill>
          <a:latin typeface="+mn-lt"/>
          <a:ea typeface="+mn-ea"/>
        </a:defRPr>
      </a:lvl2pPr>
      <a:lvl3pPr marL="1143000" indent="-228600" algn="l" rtl="0" eaLnBrk="0" fontAlgn="base" hangingPunct="0">
        <a:spcBef>
          <a:spcPct val="20000"/>
        </a:spcBef>
        <a:spcAft>
          <a:spcPct val="0"/>
        </a:spcAft>
        <a:buClr>
          <a:srgbClr val="003300"/>
        </a:buClr>
        <a:buSzPct val="50000"/>
        <a:buFont typeface="Wingdings" pitchFamily="2" charset="2"/>
        <a:buChar char="n"/>
        <a:defRPr kumimoji="1" sz="2400">
          <a:solidFill>
            <a:srgbClr val="003300"/>
          </a:solidFill>
          <a:latin typeface="+mn-lt"/>
          <a:ea typeface="+mn-ea"/>
        </a:defRPr>
      </a:lvl3pPr>
      <a:lvl4pPr marL="1600200" indent="-228600" algn="l" rtl="0" eaLnBrk="0" fontAlgn="base" hangingPunct="0">
        <a:spcBef>
          <a:spcPct val="20000"/>
        </a:spcBef>
        <a:spcAft>
          <a:spcPct val="0"/>
        </a:spcAft>
        <a:buClr>
          <a:srgbClr val="990000"/>
        </a:buClr>
        <a:buSzPct val="55000"/>
        <a:buFont typeface="Wingdings" pitchFamily="2" charset="2"/>
        <a:buChar char="n"/>
        <a:defRPr kumimoji="1" sz="2000">
          <a:solidFill>
            <a:srgbClr val="990000"/>
          </a:solidFill>
          <a:latin typeface="+mn-lt"/>
          <a:ea typeface="+mn-ea"/>
        </a:defRPr>
      </a:lvl4pPr>
      <a:lvl5pPr marL="2057400" indent="-228600" algn="l" rtl="0" eaLnBrk="0" fontAlgn="base" hangingPunct="0">
        <a:spcBef>
          <a:spcPct val="20000"/>
        </a:spcBef>
        <a:spcAft>
          <a:spcPct val="0"/>
        </a:spcAft>
        <a:buClr>
          <a:srgbClr val="000066"/>
        </a:buClr>
        <a:buSzPct val="50000"/>
        <a:buFont typeface="Wingdings" pitchFamily="2" charset="2"/>
        <a:buChar char="n"/>
        <a:defRPr kumimoji="1" sz="2000">
          <a:solidFill>
            <a:schemeClr val="tx1"/>
          </a:solidFill>
          <a:latin typeface="+mn-lt"/>
          <a:ea typeface="+mn-ea"/>
        </a:defRPr>
      </a:lvl5pPr>
      <a:lvl6pPr marL="2514600" indent="-228600" algn="l" rtl="0" fontAlgn="base">
        <a:spcBef>
          <a:spcPct val="20000"/>
        </a:spcBef>
        <a:spcAft>
          <a:spcPct val="0"/>
        </a:spcAft>
        <a:buClr>
          <a:srgbClr val="000066"/>
        </a:buClr>
        <a:buSzPct val="50000"/>
        <a:buFont typeface="Wingdings"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rgbClr val="000066"/>
        </a:buClr>
        <a:buSzPct val="50000"/>
        <a:buFont typeface="Wingdings"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rgbClr val="000066"/>
        </a:buClr>
        <a:buSzPct val="50000"/>
        <a:buFont typeface="Wingdings"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rgbClr val="000066"/>
        </a:buClr>
        <a:buSzPct val="50000"/>
        <a:buFont typeface="Wingdings" pitchFamily="2" charset="2"/>
        <a:buChar char="n"/>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381000" y="533400"/>
            <a:ext cx="7848600" cy="6172200"/>
            <a:chOff x="288" y="480"/>
            <a:chExt cx="5184" cy="3600"/>
          </a:xfrm>
        </p:grpSpPr>
        <p:sp>
          <p:nvSpPr>
            <p:cNvPr id="373763" name="Rectangle 3"/>
            <p:cNvSpPr>
              <a:spLocks noChangeArrowheads="1"/>
            </p:cNvSpPr>
            <p:nvPr userDrawn="1"/>
          </p:nvSpPr>
          <p:spPr bwMode="auto">
            <a:xfrm>
              <a:off x="288" y="480"/>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pPr>
                <a:defRPr/>
              </a:pPr>
              <a:endParaRPr lang="zh-TW" altLang="en-US">
                <a:solidFill>
                  <a:srgbClr val="000000"/>
                </a:solidFill>
              </a:endParaRPr>
            </a:p>
          </p:txBody>
        </p:sp>
        <p:sp>
          <p:nvSpPr>
            <p:cNvPr id="373764" name="Rectangle 4"/>
            <p:cNvSpPr>
              <a:spLocks noChangeArrowheads="1"/>
            </p:cNvSpPr>
            <p:nvPr userDrawn="1"/>
          </p:nvSpPr>
          <p:spPr bwMode="auto">
            <a:xfrm>
              <a:off x="288" y="4032"/>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pPr>
                <a:defRPr/>
              </a:pPr>
              <a:endParaRPr lang="zh-TW" altLang="en-US">
                <a:solidFill>
                  <a:srgbClr val="000000"/>
                </a:solidFill>
              </a:endParaRPr>
            </a:p>
          </p:txBody>
        </p:sp>
      </p:grpSp>
      <p:sp>
        <p:nvSpPr>
          <p:cNvPr id="60421" name="Text Box 5"/>
          <p:cNvSpPr txBox="1">
            <a:spLocks noChangeArrowheads="1"/>
          </p:cNvSpPr>
          <p:nvPr/>
        </p:nvSpPr>
        <p:spPr bwMode="auto">
          <a:xfrm>
            <a:off x="304800" y="136525"/>
            <a:ext cx="7543800" cy="396875"/>
          </a:xfrm>
          <a:prstGeom prst="rect">
            <a:avLst/>
          </a:prstGeom>
          <a:noFill/>
          <a:ln w="9525">
            <a:noFill/>
            <a:miter lim="800000"/>
            <a:headEnd/>
            <a:tailEnd/>
          </a:ln>
        </p:spPr>
        <p:txBody>
          <a:bodyPr>
            <a:spAutoFit/>
          </a:bodyPr>
          <a:lstStyle/>
          <a:p>
            <a:pPr eaLnBrk="0" fontAlgn="base" hangingPunct="0">
              <a:spcBef>
                <a:spcPct val="50000"/>
              </a:spcBef>
              <a:spcAft>
                <a:spcPct val="0"/>
              </a:spcAft>
            </a:pPr>
            <a:r>
              <a:rPr lang="en-US" altLang="zh-TW" sz="2000" i="1" dirty="0">
                <a:solidFill>
                  <a:srgbClr val="061244"/>
                </a:solidFill>
                <a:latin typeface="Arial Black" pitchFamily="34" charset="0"/>
              </a:rPr>
              <a:t>A</a:t>
            </a:r>
            <a:r>
              <a:rPr lang="en-US" altLang="zh-TW" sz="2000" i="1" dirty="0">
                <a:solidFill>
                  <a:srgbClr val="0A1D6E"/>
                </a:solidFill>
                <a:latin typeface="Arial Black" pitchFamily="34" charset="0"/>
              </a:rPr>
              <a:t>C</a:t>
            </a:r>
            <a:r>
              <a:rPr lang="en-US" altLang="zh-TW" sz="2000" i="1" dirty="0">
                <a:solidFill>
                  <a:srgbClr val="0E2898"/>
                </a:solidFill>
                <a:latin typeface="Arial Black" pitchFamily="34" charset="0"/>
              </a:rPr>
              <a:t>C</a:t>
            </a:r>
            <a:r>
              <a:rPr lang="en-US" altLang="zh-TW" sz="2000" i="1" dirty="0">
                <a:solidFill>
                  <a:srgbClr val="1234C2"/>
                </a:solidFill>
                <a:latin typeface="Arial Black" pitchFamily="34" charset="0"/>
              </a:rPr>
              <a:t>E</a:t>
            </a:r>
            <a:r>
              <a:rPr lang="en-US" altLang="zh-TW" sz="2000" i="1" dirty="0">
                <a:solidFill>
                  <a:srgbClr val="1840EA"/>
                </a:solidFill>
                <a:latin typeface="Arial Black" pitchFamily="34" charset="0"/>
              </a:rPr>
              <a:t>S</a:t>
            </a:r>
            <a:r>
              <a:rPr lang="en-US" altLang="zh-TW" sz="2000" i="1" dirty="0">
                <a:solidFill>
                  <a:srgbClr val="2349EB"/>
                </a:solidFill>
                <a:latin typeface="Arial Black" pitchFamily="34" charset="0"/>
              </a:rPr>
              <a:t>S </a:t>
            </a:r>
            <a:r>
              <a:rPr lang="en-US" altLang="zh-TW" sz="2000" i="1" dirty="0">
                <a:solidFill>
                  <a:srgbClr val="4767EF"/>
                </a:solidFill>
                <a:latin typeface="Arial Black" pitchFamily="34" charset="0"/>
              </a:rPr>
              <a:t>I</a:t>
            </a:r>
            <a:r>
              <a:rPr lang="en-US" altLang="zh-TW" sz="2000" i="1" dirty="0">
                <a:solidFill>
                  <a:srgbClr val="6781F1"/>
                </a:solidFill>
                <a:latin typeface="Arial Black" pitchFamily="34" charset="0"/>
              </a:rPr>
              <a:t>C</a:t>
            </a:r>
            <a:r>
              <a:rPr lang="en-US" altLang="zh-TW" sz="2000" i="1" dirty="0">
                <a:solidFill>
                  <a:srgbClr val="3558ED"/>
                </a:solidFill>
                <a:latin typeface="Arial Black" pitchFamily="34" charset="0"/>
              </a:rPr>
              <a:t> </a:t>
            </a:r>
            <a:r>
              <a:rPr lang="en-US" altLang="zh-TW" sz="2000" i="1" dirty="0">
                <a:solidFill>
                  <a:srgbClr val="869BF4"/>
                </a:solidFill>
                <a:latin typeface="Arial Black" pitchFamily="34" charset="0"/>
              </a:rPr>
              <a:t>L</a:t>
            </a:r>
            <a:r>
              <a:rPr lang="en-US" altLang="zh-TW" sz="2000" i="1" dirty="0">
                <a:solidFill>
                  <a:srgbClr val="A7B6F7"/>
                </a:solidFill>
                <a:latin typeface="Arial Black" pitchFamily="34" charset="0"/>
              </a:rPr>
              <a:t>A</a:t>
            </a:r>
            <a:r>
              <a:rPr lang="en-US" altLang="zh-TW" sz="2000" i="1" dirty="0">
                <a:solidFill>
                  <a:srgbClr val="CDD6FB"/>
                </a:solidFill>
                <a:latin typeface="Arial Black" pitchFamily="34" charset="0"/>
              </a:rPr>
              <a:t>B</a:t>
            </a:r>
            <a:r>
              <a:rPr lang="en-US" altLang="zh-TW" sz="2000" i="1" dirty="0">
                <a:solidFill>
                  <a:srgbClr val="000000"/>
                </a:solidFill>
                <a:latin typeface="Arial Black" pitchFamily="34" charset="0"/>
              </a:rPr>
              <a:t>               </a:t>
            </a:r>
            <a:r>
              <a:rPr lang="en-US" altLang="zh-TW" sz="1200" i="1" dirty="0">
                <a:solidFill>
                  <a:srgbClr val="000000"/>
                </a:solidFill>
                <a:latin typeface="Arial Black" pitchFamily="34" charset="0"/>
              </a:rPr>
              <a:t> </a:t>
            </a:r>
            <a:r>
              <a:rPr lang="en-US" altLang="zh-TW" sz="1200" b="1" i="1" dirty="0">
                <a:solidFill>
                  <a:srgbClr val="303030"/>
                </a:solidFill>
                <a:cs typeface="Arial" charset="0"/>
              </a:rPr>
              <a:t>Graduate Institute of Electronics Engineering, NTU</a:t>
            </a:r>
          </a:p>
        </p:txBody>
      </p:sp>
      <p:pic>
        <p:nvPicPr>
          <p:cNvPr id="60422" name="Picture 6" descr="Ntulogo3"/>
          <p:cNvPicPr>
            <a:picLocks noChangeAspect="1" noChangeArrowheads="1"/>
          </p:cNvPicPr>
          <p:nvPr/>
        </p:nvPicPr>
        <p:blipFill>
          <a:blip r:embed="rId13"/>
          <a:srcRect/>
          <a:stretch>
            <a:fillRect/>
          </a:stretch>
        </p:blipFill>
        <p:spPr bwMode="auto">
          <a:xfrm>
            <a:off x="8288338" y="0"/>
            <a:ext cx="779462" cy="760413"/>
          </a:xfrm>
          <a:prstGeom prst="rect">
            <a:avLst/>
          </a:prstGeom>
          <a:noFill/>
          <a:ln w="9525">
            <a:noFill/>
            <a:miter lim="800000"/>
            <a:headEnd/>
            <a:tailEnd/>
          </a:ln>
        </p:spPr>
      </p:pic>
      <p:sp>
        <p:nvSpPr>
          <p:cNvPr id="60423" name="Rectangle 7"/>
          <p:cNvSpPr>
            <a:spLocks noGrp="1" noChangeArrowheads="1"/>
          </p:cNvSpPr>
          <p:nvPr>
            <p:ph type="title"/>
          </p:nvPr>
        </p:nvSpPr>
        <p:spPr bwMode="auto">
          <a:xfrm>
            <a:off x="381000" y="762000"/>
            <a:ext cx="83820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zh-TW" altLang="zh-TW" smtClean="0"/>
          </a:p>
        </p:txBody>
      </p:sp>
      <p:sp>
        <p:nvSpPr>
          <p:cNvPr id="60424" name="Rectangle 8"/>
          <p:cNvSpPr>
            <a:spLocks noGrp="1" noChangeArrowheads="1"/>
          </p:cNvSpPr>
          <p:nvPr>
            <p:ph type="body" idx="1"/>
          </p:nvPr>
        </p:nvSpPr>
        <p:spPr bwMode="auto">
          <a:xfrm>
            <a:off x="609600" y="1676400"/>
            <a:ext cx="8002588"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60425" name="Rectangle 9"/>
          <p:cNvSpPr>
            <a:spLocks noChangeArrowheads="1"/>
          </p:cNvSpPr>
          <p:nvPr/>
        </p:nvSpPr>
        <p:spPr bwMode="auto">
          <a:xfrm>
            <a:off x="8316913" y="6491288"/>
            <a:ext cx="615950" cy="366712"/>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US" altLang="zh-TW" dirty="0">
                <a:solidFill>
                  <a:srgbClr val="000000"/>
                </a:solidFill>
              </a:rPr>
              <a:t>P</a:t>
            </a:r>
            <a:fld id="{C86545E2-EEFB-4DC4-8865-69F029E42BB0}" type="slidenum">
              <a:rPr lang="en-US" altLang="zh-TW">
                <a:solidFill>
                  <a:srgbClr val="000000"/>
                </a:solidFill>
              </a:rPr>
              <a:pPr eaLnBrk="0" fontAlgn="base" hangingPunct="0">
                <a:spcBef>
                  <a:spcPct val="0"/>
                </a:spcBef>
                <a:spcAft>
                  <a:spcPct val="0"/>
                </a:spcAft>
              </a:pPr>
              <a:t>‹#›</a:t>
            </a:fld>
            <a:endParaRPr lang="en-US" altLang="zh-TW" dirty="0">
              <a:solidFill>
                <a:srgbClr val="000000"/>
              </a:solidFill>
            </a:endParaRPr>
          </a:p>
        </p:txBody>
      </p:sp>
    </p:spTree>
    <p:extLst>
      <p:ext uri="{BB962C8B-B14F-4D97-AF65-F5344CB8AC3E}">
        <p14:creationId xmlns:p14="http://schemas.microsoft.com/office/powerpoint/2010/main" val="89054046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kumimoji="1" sz="3200" b="1">
          <a:solidFill>
            <a:schemeClr val="tx2"/>
          </a:solidFill>
          <a:latin typeface="+mj-lt"/>
          <a:ea typeface="+mj-ea"/>
          <a:cs typeface="+mj-cs"/>
        </a:defRPr>
      </a:lvl1pPr>
      <a:lvl2pPr algn="ctr" rtl="0" fontAlgn="base">
        <a:spcBef>
          <a:spcPct val="0"/>
        </a:spcBef>
        <a:spcAft>
          <a:spcPct val="0"/>
        </a:spcAft>
        <a:defRPr kumimoji="1" sz="3200" b="1">
          <a:solidFill>
            <a:schemeClr val="tx2"/>
          </a:solidFill>
          <a:latin typeface="Arial" charset="0"/>
          <a:ea typeface="新細明體" charset="-120"/>
        </a:defRPr>
      </a:lvl2pPr>
      <a:lvl3pPr algn="ctr" rtl="0" fontAlgn="base">
        <a:spcBef>
          <a:spcPct val="0"/>
        </a:spcBef>
        <a:spcAft>
          <a:spcPct val="0"/>
        </a:spcAft>
        <a:defRPr kumimoji="1" sz="3200" b="1">
          <a:solidFill>
            <a:schemeClr val="tx2"/>
          </a:solidFill>
          <a:latin typeface="Arial" charset="0"/>
          <a:ea typeface="新細明體" charset="-120"/>
        </a:defRPr>
      </a:lvl3pPr>
      <a:lvl4pPr algn="ctr" rtl="0" fontAlgn="base">
        <a:spcBef>
          <a:spcPct val="0"/>
        </a:spcBef>
        <a:spcAft>
          <a:spcPct val="0"/>
        </a:spcAft>
        <a:defRPr kumimoji="1" sz="3200" b="1">
          <a:solidFill>
            <a:schemeClr val="tx2"/>
          </a:solidFill>
          <a:latin typeface="Arial" charset="0"/>
          <a:ea typeface="新細明體" charset="-120"/>
        </a:defRPr>
      </a:lvl4pPr>
      <a:lvl5pPr algn="ctr" rtl="0" fontAlgn="base">
        <a:spcBef>
          <a:spcPct val="0"/>
        </a:spcBef>
        <a:spcAft>
          <a:spcPct val="0"/>
        </a:spcAft>
        <a:defRPr kumimoji="1" sz="3200" b="1">
          <a:solidFill>
            <a:schemeClr val="tx2"/>
          </a:solidFill>
          <a:latin typeface="Arial" charset="0"/>
          <a:ea typeface="新細明體" charset="-120"/>
        </a:defRPr>
      </a:lvl5pPr>
      <a:lvl6pPr marL="457200" algn="ctr" rtl="0" fontAlgn="base">
        <a:spcBef>
          <a:spcPct val="0"/>
        </a:spcBef>
        <a:spcAft>
          <a:spcPct val="0"/>
        </a:spcAft>
        <a:defRPr kumimoji="1" sz="3200" b="1">
          <a:solidFill>
            <a:schemeClr val="tx2"/>
          </a:solidFill>
          <a:latin typeface="Arial" charset="0"/>
          <a:ea typeface="新細明體" charset="-120"/>
        </a:defRPr>
      </a:lvl6pPr>
      <a:lvl7pPr marL="914400" algn="ctr" rtl="0" fontAlgn="base">
        <a:spcBef>
          <a:spcPct val="0"/>
        </a:spcBef>
        <a:spcAft>
          <a:spcPct val="0"/>
        </a:spcAft>
        <a:defRPr kumimoji="1" sz="3200" b="1">
          <a:solidFill>
            <a:schemeClr val="tx2"/>
          </a:solidFill>
          <a:latin typeface="Arial" charset="0"/>
          <a:ea typeface="新細明體" charset="-120"/>
        </a:defRPr>
      </a:lvl7pPr>
      <a:lvl8pPr marL="1371600" algn="ctr" rtl="0" fontAlgn="base">
        <a:spcBef>
          <a:spcPct val="0"/>
        </a:spcBef>
        <a:spcAft>
          <a:spcPct val="0"/>
        </a:spcAft>
        <a:defRPr kumimoji="1" sz="3200" b="1">
          <a:solidFill>
            <a:schemeClr val="tx2"/>
          </a:solidFill>
          <a:latin typeface="Arial" charset="0"/>
          <a:ea typeface="新細明體" charset="-120"/>
        </a:defRPr>
      </a:lvl8pPr>
      <a:lvl9pPr marL="1828800" algn="ctr" rtl="0" fontAlgn="base">
        <a:spcBef>
          <a:spcPct val="0"/>
        </a:spcBef>
        <a:spcAft>
          <a:spcPct val="0"/>
        </a:spcAft>
        <a:defRPr kumimoji="1" sz="3200" b="1">
          <a:solidFill>
            <a:schemeClr val="tx2"/>
          </a:solidFill>
          <a:latin typeface="Arial" charset="0"/>
          <a:ea typeface="新細明體" charset="-120"/>
        </a:defRPr>
      </a:lvl9pPr>
    </p:titleStyle>
    <p:bodyStyle>
      <a:lvl1pPr marL="342900" indent="-342900" algn="l" rtl="0" fontAlgn="base">
        <a:spcBef>
          <a:spcPct val="20000"/>
        </a:spcBef>
        <a:spcAft>
          <a:spcPct val="0"/>
        </a:spcAft>
        <a:buClr>
          <a:schemeClr val="accent2"/>
        </a:buClr>
        <a:buFont typeface="Wingdings" pitchFamily="2" charset="2"/>
        <a:buChar char="v"/>
        <a:defRPr kumimoji="1" sz="2400">
          <a:solidFill>
            <a:schemeClr val="tx1"/>
          </a:solidFill>
          <a:latin typeface="+mn-lt"/>
          <a:ea typeface="+mn-ea"/>
          <a:cs typeface="+mn-cs"/>
        </a:defRPr>
      </a:lvl1pPr>
      <a:lvl2pPr marL="742950" indent="-285750" algn="l" rtl="0" fontAlgn="base">
        <a:spcBef>
          <a:spcPct val="20000"/>
        </a:spcBef>
        <a:spcAft>
          <a:spcPct val="0"/>
        </a:spcAft>
        <a:buClr>
          <a:srgbClr val="FF0000"/>
        </a:buClr>
        <a:buFont typeface="Wingdings" pitchFamily="2" charset="2"/>
        <a:buChar char="v"/>
        <a:defRPr kumimoji="1" sz="2000">
          <a:solidFill>
            <a:schemeClr val="tx1"/>
          </a:solidFill>
          <a:latin typeface="+mn-lt"/>
          <a:ea typeface="+mn-ea"/>
        </a:defRPr>
      </a:lvl2pPr>
      <a:lvl3pPr marL="1143000" indent="-228600" algn="l" rtl="0" fontAlgn="base">
        <a:spcBef>
          <a:spcPct val="20000"/>
        </a:spcBef>
        <a:spcAft>
          <a:spcPct val="0"/>
        </a:spcAft>
        <a:buClr>
          <a:schemeClr val="accent2"/>
        </a:buClr>
        <a:buFont typeface="Wingdings" pitchFamily="2" charset="2"/>
        <a:buChar char="Ø"/>
        <a:defRPr kumimoji="1" sz="2000">
          <a:solidFill>
            <a:schemeClr val="tx1"/>
          </a:solidFill>
          <a:latin typeface="+mn-lt"/>
          <a:ea typeface="+mn-ea"/>
        </a:defRPr>
      </a:lvl3pPr>
      <a:lvl4pPr marL="1600200" indent="-228600" algn="l" rtl="0" fontAlgn="base">
        <a:spcBef>
          <a:spcPct val="20000"/>
        </a:spcBef>
        <a:spcAft>
          <a:spcPct val="0"/>
        </a:spcAft>
        <a:buClr>
          <a:srgbClr val="FFFF00"/>
        </a:buClr>
        <a:buFont typeface="Wingdings" pitchFamily="2" charset="2"/>
        <a:buBlip>
          <a:blip r:embed="rId14"/>
        </a:buBlip>
        <a:defRPr kumimoji="1" sz="2000">
          <a:solidFill>
            <a:schemeClr val="tx1"/>
          </a:solidFill>
          <a:latin typeface="+mn-lt"/>
          <a:ea typeface="+mn-ea"/>
        </a:defRPr>
      </a:lvl4pPr>
      <a:lvl5pPr marL="2057400" indent="-228600" algn="l" rtl="0" fontAlgn="base">
        <a:spcBef>
          <a:spcPct val="20000"/>
        </a:spcBef>
        <a:spcAft>
          <a:spcPct val="0"/>
        </a:spcAft>
        <a:buClr>
          <a:srgbClr val="FFCC66"/>
        </a:buClr>
        <a:buFont typeface="Wingdings" pitchFamily="2" charset="2"/>
        <a:buBlip>
          <a:blip r:embed="rId15"/>
        </a:buBlip>
        <a:defRPr kumimoji="1" sz="20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Blip>
          <a:blip r:embed="rId15"/>
        </a:buBlip>
        <a:defRPr kumimoji="1" sz="20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Blip>
          <a:blip r:embed="rId15"/>
        </a:buBlip>
        <a:defRPr kumimoji="1" sz="20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Blip>
          <a:blip r:embed="rId15"/>
        </a:buBlip>
        <a:defRPr kumimoji="1" sz="20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Blip>
          <a:blip r:embed="rId15"/>
        </a:buBlip>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457200" y="692696"/>
            <a:ext cx="8229600" cy="5904656"/>
            <a:chOff x="288" y="480"/>
            <a:chExt cx="5184" cy="3644"/>
          </a:xfrm>
        </p:grpSpPr>
        <p:sp>
          <p:nvSpPr>
            <p:cNvPr id="3075" name="Rectangle 3"/>
            <p:cNvSpPr>
              <a:spLocks noChangeArrowheads="1"/>
            </p:cNvSpPr>
            <p:nvPr userDrawn="1"/>
          </p:nvSpPr>
          <p:spPr bwMode="auto">
            <a:xfrm>
              <a:off x="288" y="480"/>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3076" name="Rectangle 4"/>
            <p:cNvSpPr>
              <a:spLocks noChangeArrowheads="1"/>
            </p:cNvSpPr>
            <p:nvPr userDrawn="1"/>
          </p:nvSpPr>
          <p:spPr bwMode="auto">
            <a:xfrm>
              <a:off x="288" y="4076"/>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grpSp>
      <p:sp>
        <p:nvSpPr>
          <p:cNvPr id="3077" name="Text Box 5"/>
          <p:cNvSpPr txBox="1">
            <a:spLocks noChangeArrowheads="1"/>
          </p:cNvSpPr>
          <p:nvPr/>
        </p:nvSpPr>
        <p:spPr bwMode="auto">
          <a:xfrm>
            <a:off x="467544" y="332656"/>
            <a:ext cx="7391400" cy="396875"/>
          </a:xfrm>
          <a:prstGeom prst="rect">
            <a:avLst/>
          </a:prstGeom>
          <a:noFill/>
          <a:ln w="9525">
            <a:noFill/>
            <a:miter lim="800000"/>
            <a:headEnd/>
            <a:tailEnd/>
          </a:ln>
          <a:effectLst/>
        </p:spPr>
        <p:txBody>
          <a:bodyPr>
            <a:spAutoFit/>
          </a:bodyPr>
          <a:lstStyle/>
          <a:p>
            <a:pPr eaLnBrk="0" hangingPunct="0">
              <a:spcBef>
                <a:spcPct val="50000"/>
              </a:spcBef>
            </a:pPr>
            <a:r>
              <a:rPr lang="en-US" altLang="zh-TW" i="1" dirty="0">
                <a:solidFill>
                  <a:srgbClr val="061244"/>
                </a:solidFill>
                <a:latin typeface="Arial Black" pitchFamily="34" charset="0"/>
                <a:ea typeface="新細明體"/>
              </a:rPr>
              <a:t>A</a:t>
            </a:r>
            <a:r>
              <a:rPr lang="en-US" altLang="zh-TW" i="1" dirty="0">
                <a:solidFill>
                  <a:srgbClr val="0A1D6E"/>
                </a:solidFill>
                <a:latin typeface="Arial Black" pitchFamily="34" charset="0"/>
                <a:ea typeface="新細明體"/>
              </a:rPr>
              <a:t>C</a:t>
            </a:r>
            <a:r>
              <a:rPr lang="en-US" altLang="zh-TW" i="1" dirty="0">
                <a:solidFill>
                  <a:srgbClr val="0E2898"/>
                </a:solidFill>
                <a:latin typeface="Arial Black" pitchFamily="34" charset="0"/>
                <a:ea typeface="新細明體"/>
              </a:rPr>
              <a:t>C</a:t>
            </a:r>
            <a:r>
              <a:rPr lang="en-US" altLang="zh-TW" i="1" dirty="0">
                <a:solidFill>
                  <a:srgbClr val="1234C2"/>
                </a:solidFill>
                <a:latin typeface="Arial Black" pitchFamily="34" charset="0"/>
                <a:ea typeface="新細明體"/>
              </a:rPr>
              <a:t>E</a:t>
            </a:r>
            <a:r>
              <a:rPr lang="en-US" altLang="zh-TW" i="1" dirty="0">
                <a:solidFill>
                  <a:srgbClr val="1840EA"/>
                </a:solidFill>
                <a:latin typeface="Arial Black" pitchFamily="34" charset="0"/>
                <a:ea typeface="新細明體"/>
              </a:rPr>
              <a:t>S</a:t>
            </a:r>
            <a:r>
              <a:rPr lang="en-US" altLang="zh-TW" i="1" dirty="0">
                <a:solidFill>
                  <a:srgbClr val="2349EB"/>
                </a:solidFill>
                <a:latin typeface="Arial Black" pitchFamily="34" charset="0"/>
                <a:ea typeface="新細明體"/>
              </a:rPr>
              <a:t>S </a:t>
            </a:r>
            <a:r>
              <a:rPr lang="en-US" altLang="zh-TW" i="1" dirty="0">
                <a:solidFill>
                  <a:srgbClr val="4767EF"/>
                </a:solidFill>
                <a:latin typeface="Arial Black" pitchFamily="34" charset="0"/>
                <a:ea typeface="新細明體"/>
              </a:rPr>
              <a:t>I</a:t>
            </a:r>
            <a:r>
              <a:rPr lang="en-US" altLang="zh-TW" i="1" dirty="0">
                <a:solidFill>
                  <a:srgbClr val="6781F1"/>
                </a:solidFill>
                <a:latin typeface="Arial Black" pitchFamily="34" charset="0"/>
                <a:ea typeface="新細明體"/>
              </a:rPr>
              <a:t>C</a:t>
            </a:r>
            <a:r>
              <a:rPr lang="en-US" altLang="zh-TW" i="1" dirty="0">
                <a:solidFill>
                  <a:srgbClr val="3558ED"/>
                </a:solidFill>
                <a:latin typeface="Arial Black" pitchFamily="34" charset="0"/>
                <a:ea typeface="新細明體"/>
              </a:rPr>
              <a:t> </a:t>
            </a:r>
            <a:r>
              <a:rPr lang="en-US" altLang="zh-TW" i="1" dirty="0">
                <a:solidFill>
                  <a:srgbClr val="869BF4"/>
                </a:solidFill>
                <a:latin typeface="Arial Black" pitchFamily="34" charset="0"/>
                <a:ea typeface="新細明體"/>
              </a:rPr>
              <a:t>L</a:t>
            </a:r>
            <a:r>
              <a:rPr lang="en-US" altLang="zh-TW" i="1" dirty="0">
                <a:solidFill>
                  <a:srgbClr val="A7B6F7"/>
                </a:solidFill>
                <a:latin typeface="Arial Black" pitchFamily="34" charset="0"/>
                <a:ea typeface="新細明體"/>
              </a:rPr>
              <a:t>A</a:t>
            </a:r>
            <a:r>
              <a:rPr lang="en-US" altLang="zh-TW" i="1" dirty="0">
                <a:solidFill>
                  <a:srgbClr val="CDD6FB"/>
                </a:solidFill>
                <a:latin typeface="Arial Black" pitchFamily="34" charset="0"/>
                <a:ea typeface="新細明體"/>
              </a:rPr>
              <a:t>B</a:t>
            </a:r>
            <a:r>
              <a:rPr lang="en-US" altLang="zh-TW" i="1" dirty="0">
                <a:solidFill>
                  <a:srgbClr val="000000"/>
                </a:solidFill>
                <a:latin typeface="Arial Black" pitchFamily="34" charset="0"/>
                <a:ea typeface="新細明體"/>
              </a:rPr>
              <a:t>               </a:t>
            </a:r>
            <a:r>
              <a:rPr lang="en-US" altLang="zh-TW" sz="1200" i="1" dirty="0">
                <a:solidFill>
                  <a:srgbClr val="000000"/>
                </a:solidFill>
                <a:latin typeface="Arial Black" pitchFamily="34" charset="0"/>
                <a:ea typeface="新細明體"/>
              </a:rPr>
              <a:t> </a:t>
            </a:r>
            <a:r>
              <a:rPr lang="en-US" altLang="zh-TW" sz="1200" b="1" i="1" dirty="0">
                <a:solidFill>
                  <a:srgbClr val="303030"/>
                </a:solidFill>
                <a:latin typeface="Arial"/>
                <a:ea typeface="新細明體"/>
                <a:cs typeface="Arial" charset="0"/>
              </a:rPr>
              <a:t>Graduate Institute of Electronics Engineering, NTU</a:t>
            </a:r>
          </a:p>
        </p:txBody>
      </p:sp>
      <p:pic>
        <p:nvPicPr>
          <p:cNvPr id="3078" name="Picture 6" descr="Ntulogo3"/>
          <p:cNvPicPr>
            <a:picLocks noChangeAspect="1" noChangeArrowheads="1"/>
          </p:cNvPicPr>
          <p:nvPr/>
        </p:nvPicPr>
        <p:blipFill>
          <a:blip r:embed="rId18" cstate="print"/>
          <a:srcRect/>
          <a:stretch>
            <a:fillRect/>
          </a:stretch>
        </p:blipFill>
        <p:spPr bwMode="auto">
          <a:xfrm>
            <a:off x="7884368" y="188640"/>
            <a:ext cx="779463" cy="760413"/>
          </a:xfrm>
          <a:prstGeom prst="rect">
            <a:avLst/>
          </a:prstGeom>
          <a:noFill/>
        </p:spPr>
      </p:pic>
      <p:sp>
        <p:nvSpPr>
          <p:cNvPr id="3079" name="Rectangle 7"/>
          <p:cNvSpPr>
            <a:spLocks noGrp="1" noChangeArrowheads="1"/>
          </p:cNvSpPr>
          <p:nvPr>
            <p:ph type="title"/>
          </p:nvPr>
        </p:nvSpPr>
        <p:spPr bwMode="auto">
          <a:xfrm>
            <a:off x="685800" y="914400"/>
            <a:ext cx="77724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endParaRPr lang="zh-TW" altLang="zh-TW" smtClean="0"/>
          </a:p>
        </p:txBody>
      </p:sp>
      <p:sp>
        <p:nvSpPr>
          <p:cNvPr id="3080" name="Rectangle 8"/>
          <p:cNvSpPr>
            <a:spLocks noGrp="1" noChangeArrowheads="1"/>
          </p:cNvSpPr>
          <p:nvPr>
            <p:ph type="body" idx="1"/>
          </p:nvPr>
        </p:nvSpPr>
        <p:spPr bwMode="auto">
          <a:xfrm>
            <a:off x="684213" y="1844675"/>
            <a:ext cx="77724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3081" name="Rectangle 9"/>
          <p:cNvSpPr>
            <a:spLocks noChangeArrowheads="1"/>
          </p:cNvSpPr>
          <p:nvPr/>
        </p:nvSpPr>
        <p:spPr bwMode="auto">
          <a:xfrm>
            <a:off x="7956550" y="6491288"/>
            <a:ext cx="971550" cy="366712"/>
          </a:xfrm>
          <a:prstGeom prst="rect">
            <a:avLst/>
          </a:prstGeom>
          <a:noFill/>
          <a:ln w="9525">
            <a:noFill/>
            <a:miter lim="800000"/>
            <a:headEnd/>
            <a:tailEnd/>
          </a:ln>
          <a:effectLst/>
        </p:spPr>
        <p:txBody>
          <a:bodyPr wrap="none">
            <a:spAutoFit/>
          </a:bodyPr>
          <a:lstStyle/>
          <a:p>
            <a:pPr eaLnBrk="0" hangingPunct="0"/>
            <a:r>
              <a:rPr lang="en-US" altLang="zh-TW">
                <a:solidFill>
                  <a:srgbClr val="000000"/>
                </a:solidFill>
                <a:latin typeface="Arial"/>
                <a:ea typeface="新細明體"/>
              </a:rPr>
              <a:t>page</a:t>
            </a:r>
            <a:fld id="{7C8ADC59-A20A-46E1-B02E-8653EE84F743}" type="slidenum">
              <a:rPr lang="en-US" altLang="zh-TW">
                <a:solidFill>
                  <a:srgbClr val="000000"/>
                </a:solidFill>
                <a:latin typeface="Arial"/>
                <a:ea typeface="新細明體"/>
              </a:rPr>
              <a:pPr eaLnBrk="0" hangingPunct="0"/>
              <a:t>‹#›</a:t>
            </a:fld>
            <a:endParaRPr lang="en-US" altLang="zh-TW">
              <a:solidFill>
                <a:srgbClr val="000000"/>
              </a:solidFill>
              <a:latin typeface="Arial"/>
              <a:ea typeface="新細明體"/>
            </a:endParaRPr>
          </a:p>
        </p:txBody>
      </p:sp>
      <p:sp>
        <p:nvSpPr>
          <p:cNvPr id="3082" name="Rectangle 10"/>
          <p:cNvSpPr>
            <a:spLocks noGrp="1" noChangeArrowheads="1"/>
          </p:cNvSpPr>
          <p:nvPr>
            <p:ph type="ftr" sz="quarter" idx="3"/>
          </p:nvPr>
        </p:nvSpPr>
        <p:spPr bwMode="auto">
          <a:xfrm>
            <a:off x="395288" y="6453188"/>
            <a:ext cx="28956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71059269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2pPr>
      <a:lvl3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3pPr>
      <a:lvl4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4pPr>
      <a:lvl5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5pPr>
      <a:lvl6pPr marL="4572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4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6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8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p:titleStyle>
    <p:bodyStyle>
      <a:lvl1pPr marL="342900" indent="-342900" algn="l" rtl="0" eaLnBrk="1" fontAlgn="base" hangingPunct="1">
        <a:spcBef>
          <a:spcPct val="20000"/>
        </a:spcBef>
        <a:spcAft>
          <a:spcPct val="0"/>
        </a:spcAft>
        <a:buClr>
          <a:schemeClr val="accent2"/>
        </a:buClr>
        <a:buFont typeface="Wingdings" pitchFamily="2" charset="2"/>
        <a:buChar char="v"/>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lr>
          <a:srgbClr val="FF0000"/>
        </a:buClr>
        <a:buFont typeface="Wingdings" pitchFamily="2" charset="2"/>
        <a:buChar char="v"/>
        <a:defRPr kumimoji="1" sz="2400">
          <a:solidFill>
            <a:schemeClr val="tx1"/>
          </a:solidFill>
          <a:latin typeface="+mn-lt"/>
          <a:ea typeface="+mn-ea"/>
        </a:defRPr>
      </a:lvl2pPr>
      <a:lvl3pPr marL="1143000" indent="-228600" algn="l" rtl="0" eaLnBrk="1" fontAlgn="base" hangingPunct="1">
        <a:spcBef>
          <a:spcPct val="20000"/>
        </a:spcBef>
        <a:spcAft>
          <a:spcPct val="0"/>
        </a:spcAft>
        <a:buClr>
          <a:schemeClr val="accent2"/>
        </a:buClr>
        <a:buFont typeface="Wingdings" pitchFamily="2" charset="2"/>
        <a:buChar char="Ø"/>
        <a:defRPr kumimoji="1" sz="2000">
          <a:solidFill>
            <a:schemeClr val="tx1"/>
          </a:solidFill>
          <a:latin typeface="+mn-lt"/>
          <a:ea typeface="+mn-ea"/>
        </a:defRPr>
      </a:lvl3pPr>
      <a:lvl4pPr marL="1600200" indent="-228600" algn="l" rtl="0" eaLnBrk="1" fontAlgn="base" hangingPunct="1">
        <a:spcBef>
          <a:spcPct val="20000"/>
        </a:spcBef>
        <a:spcAft>
          <a:spcPct val="0"/>
        </a:spcAft>
        <a:buClr>
          <a:srgbClr val="FFFF00"/>
        </a:buClr>
        <a:buFont typeface="Wingdings" pitchFamily="2" charset="2"/>
        <a:buBlip>
          <a:blip r:embed="rId19"/>
        </a:buBlip>
        <a:defRPr kumimoji="1">
          <a:solidFill>
            <a:schemeClr val="tx1"/>
          </a:solidFill>
          <a:latin typeface="+mn-lt"/>
          <a:ea typeface="+mn-ea"/>
        </a:defRPr>
      </a:lvl4pPr>
      <a:lvl5pPr marL="20574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5pPr>
      <a:lvl6pPr marL="25146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6pPr>
      <a:lvl7pPr marL="29718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7pPr>
      <a:lvl8pPr marL="34290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8pPr>
      <a:lvl9pPr marL="38862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457200" y="714356"/>
            <a:ext cx="8229600" cy="5929513"/>
            <a:chOff x="288" y="480"/>
            <a:chExt cx="5184" cy="3644"/>
          </a:xfrm>
        </p:grpSpPr>
        <p:sp>
          <p:nvSpPr>
            <p:cNvPr id="3075" name="Rectangle 3"/>
            <p:cNvSpPr>
              <a:spLocks noChangeArrowheads="1"/>
            </p:cNvSpPr>
            <p:nvPr userDrawn="1"/>
          </p:nvSpPr>
          <p:spPr bwMode="auto">
            <a:xfrm>
              <a:off x="288" y="480"/>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3076" name="Rectangle 4"/>
            <p:cNvSpPr>
              <a:spLocks noChangeArrowheads="1"/>
            </p:cNvSpPr>
            <p:nvPr userDrawn="1"/>
          </p:nvSpPr>
          <p:spPr bwMode="auto">
            <a:xfrm>
              <a:off x="288" y="4076"/>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grpSp>
      <p:sp>
        <p:nvSpPr>
          <p:cNvPr id="3077" name="Text Box 5"/>
          <p:cNvSpPr txBox="1">
            <a:spLocks noChangeArrowheads="1"/>
          </p:cNvSpPr>
          <p:nvPr/>
        </p:nvSpPr>
        <p:spPr bwMode="auto">
          <a:xfrm>
            <a:off x="457200" y="381000"/>
            <a:ext cx="7391400" cy="396875"/>
          </a:xfrm>
          <a:prstGeom prst="rect">
            <a:avLst/>
          </a:prstGeom>
          <a:noFill/>
          <a:ln w="9525">
            <a:noFill/>
            <a:miter lim="800000"/>
            <a:headEnd/>
            <a:tailEnd/>
          </a:ln>
          <a:effectLst/>
        </p:spPr>
        <p:txBody>
          <a:bodyPr>
            <a:spAutoFit/>
          </a:bodyPr>
          <a:lstStyle/>
          <a:p>
            <a:pPr eaLnBrk="0" hangingPunct="0">
              <a:spcBef>
                <a:spcPct val="50000"/>
              </a:spcBef>
            </a:pPr>
            <a:r>
              <a:rPr lang="en-US" altLang="zh-TW" i="1">
                <a:solidFill>
                  <a:srgbClr val="061244"/>
                </a:solidFill>
                <a:latin typeface="Arial Black" pitchFamily="34" charset="0"/>
                <a:ea typeface="新細明體"/>
              </a:rPr>
              <a:t>A</a:t>
            </a:r>
            <a:r>
              <a:rPr lang="en-US" altLang="zh-TW" i="1">
                <a:solidFill>
                  <a:srgbClr val="0A1D6E"/>
                </a:solidFill>
                <a:latin typeface="Arial Black" pitchFamily="34" charset="0"/>
                <a:ea typeface="新細明體"/>
              </a:rPr>
              <a:t>C</a:t>
            </a:r>
            <a:r>
              <a:rPr lang="en-US" altLang="zh-TW" i="1">
                <a:solidFill>
                  <a:srgbClr val="0E2898"/>
                </a:solidFill>
                <a:latin typeface="Arial Black" pitchFamily="34" charset="0"/>
                <a:ea typeface="新細明體"/>
              </a:rPr>
              <a:t>C</a:t>
            </a:r>
            <a:r>
              <a:rPr lang="en-US" altLang="zh-TW" i="1">
                <a:solidFill>
                  <a:srgbClr val="1234C2"/>
                </a:solidFill>
                <a:latin typeface="Arial Black" pitchFamily="34" charset="0"/>
                <a:ea typeface="新細明體"/>
              </a:rPr>
              <a:t>E</a:t>
            </a:r>
            <a:r>
              <a:rPr lang="en-US" altLang="zh-TW" i="1">
                <a:solidFill>
                  <a:srgbClr val="1840EA"/>
                </a:solidFill>
                <a:latin typeface="Arial Black" pitchFamily="34" charset="0"/>
                <a:ea typeface="新細明體"/>
              </a:rPr>
              <a:t>S</a:t>
            </a:r>
            <a:r>
              <a:rPr lang="en-US" altLang="zh-TW" i="1">
                <a:solidFill>
                  <a:srgbClr val="2349EB"/>
                </a:solidFill>
                <a:latin typeface="Arial Black" pitchFamily="34" charset="0"/>
                <a:ea typeface="新細明體"/>
              </a:rPr>
              <a:t>S </a:t>
            </a:r>
            <a:r>
              <a:rPr lang="en-US" altLang="zh-TW" i="1">
                <a:solidFill>
                  <a:srgbClr val="4767EF"/>
                </a:solidFill>
                <a:latin typeface="Arial Black" pitchFamily="34" charset="0"/>
                <a:ea typeface="新細明體"/>
              </a:rPr>
              <a:t>I</a:t>
            </a:r>
            <a:r>
              <a:rPr lang="en-US" altLang="zh-TW" i="1">
                <a:solidFill>
                  <a:srgbClr val="6781F1"/>
                </a:solidFill>
                <a:latin typeface="Arial Black" pitchFamily="34" charset="0"/>
                <a:ea typeface="新細明體"/>
              </a:rPr>
              <a:t>C</a:t>
            </a:r>
            <a:r>
              <a:rPr lang="en-US" altLang="zh-TW" i="1">
                <a:solidFill>
                  <a:srgbClr val="3558ED"/>
                </a:solidFill>
                <a:latin typeface="Arial Black" pitchFamily="34" charset="0"/>
                <a:ea typeface="新細明體"/>
              </a:rPr>
              <a:t> </a:t>
            </a:r>
            <a:r>
              <a:rPr lang="en-US" altLang="zh-TW" i="1">
                <a:solidFill>
                  <a:srgbClr val="869BF4"/>
                </a:solidFill>
                <a:latin typeface="Arial Black" pitchFamily="34" charset="0"/>
                <a:ea typeface="新細明體"/>
              </a:rPr>
              <a:t>L</a:t>
            </a:r>
            <a:r>
              <a:rPr lang="en-US" altLang="zh-TW" i="1">
                <a:solidFill>
                  <a:srgbClr val="A7B6F7"/>
                </a:solidFill>
                <a:latin typeface="Arial Black" pitchFamily="34" charset="0"/>
                <a:ea typeface="新細明體"/>
              </a:rPr>
              <a:t>A</a:t>
            </a:r>
            <a:r>
              <a:rPr lang="en-US" altLang="zh-TW" i="1">
                <a:solidFill>
                  <a:srgbClr val="CDD6FB"/>
                </a:solidFill>
                <a:latin typeface="Arial Black" pitchFamily="34" charset="0"/>
                <a:ea typeface="新細明體"/>
              </a:rPr>
              <a:t>B</a:t>
            </a:r>
            <a:r>
              <a:rPr lang="en-US" altLang="zh-TW" i="1">
                <a:solidFill>
                  <a:srgbClr val="000000"/>
                </a:solidFill>
                <a:latin typeface="Arial Black" pitchFamily="34" charset="0"/>
                <a:ea typeface="新細明體"/>
              </a:rPr>
              <a:t>               </a:t>
            </a:r>
            <a:r>
              <a:rPr lang="en-US" altLang="zh-TW" sz="1200" i="1">
                <a:solidFill>
                  <a:srgbClr val="000000"/>
                </a:solidFill>
                <a:latin typeface="Arial Black" pitchFamily="34" charset="0"/>
                <a:ea typeface="新細明體"/>
              </a:rPr>
              <a:t> </a:t>
            </a:r>
            <a:r>
              <a:rPr lang="en-US" altLang="zh-TW" sz="1200" b="1" i="1">
                <a:solidFill>
                  <a:srgbClr val="303030"/>
                </a:solidFill>
                <a:latin typeface="Arial"/>
                <a:ea typeface="新細明體"/>
                <a:cs typeface="Arial" charset="0"/>
              </a:rPr>
              <a:t>Graduate Institute of Electronics Engineering, NTU</a:t>
            </a:r>
          </a:p>
        </p:txBody>
      </p:sp>
      <p:pic>
        <p:nvPicPr>
          <p:cNvPr id="3078" name="Picture 6" descr="Ntulogo3"/>
          <p:cNvPicPr>
            <a:picLocks noChangeAspect="1" noChangeArrowheads="1"/>
          </p:cNvPicPr>
          <p:nvPr/>
        </p:nvPicPr>
        <p:blipFill>
          <a:blip r:embed="rId18" cstate="print"/>
          <a:srcRect/>
          <a:stretch>
            <a:fillRect/>
          </a:stretch>
        </p:blipFill>
        <p:spPr bwMode="auto">
          <a:xfrm>
            <a:off x="7924800" y="228600"/>
            <a:ext cx="779463" cy="760413"/>
          </a:xfrm>
          <a:prstGeom prst="rect">
            <a:avLst/>
          </a:prstGeom>
          <a:noFill/>
        </p:spPr>
      </p:pic>
      <p:sp>
        <p:nvSpPr>
          <p:cNvPr id="3079" name="Rectangle 7"/>
          <p:cNvSpPr>
            <a:spLocks noGrp="1" noChangeArrowheads="1"/>
          </p:cNvSpPr>
          <p:nvPr>
            <p:ph type="title"/>
          </p:nvPr>
        </p:nvSpPr>
        <p:spPr bwMode="auto">
          <a:xfrm>
            <a:off x="685800" y="914400"/>
            <a:ext cx="77724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endParaRPr lang="zh-TW" altLang="zh-TW" smtClean="0"/>
          </a:p>
        </p:txBody>
      </p:sp>
      <p:sp>
        <p:nvSpPr>
          <p:cNvPr id="3080" name="Rectangle 8"/>
          <p:cNvSpPr>
            <a:spLocks noGrp="1" noChangeArrowheads="1"/>
          </p:cNvSpPr>
          <p:nvPr>
            <p:ph type="body" idx="1"/>
          </p:nvPr>
        </p:nvSpPr>
        <p:spPr bwMode="auto">
          <a:xfrm>
            <a:off x="684213" y="1844675"/>
            <a:ext cx="77724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3081" name="Rectangle 9"/>
          <p:cNvSpPr>
            <a:spLocks noChangeArrowheads="1"/>
          </p:cNvSpPr>
          <p:nvPr/>
        </p:nvSpPr>
        <p:spPr bwMode="auto">
          <a:xfrm>
            <a:off x="7956550" y="6491288"/>
            <a:ext cx="971550" cy="366712"/>
          </a:xfrm>
          <a:prstGeom prst="rect">
            <a:avLst/>
          </a:prstGeom>
          <a:noFill/>
          <a:ln w="9525">
            <a:noFill/>
            <a:miter lim="800000"/>
            <a:headEnd/>
            <a:tailEnd/>
          </a:ln>
          <a:effectLst/>
        </p:spPr>
        <p:txBody>
          <a:bodyPr wrap="none">
            <a:spAutoFit/>
          </a:bodyPr>
          <a:lstStyle/>
          <a:p>
            <a:pPr eaLnBrk="0" hangingPunct="0"/>
            <a:r>
              <a:rPr lang="en-US" altLang="zh-TW">
                <a:solidFill>
                  <a:srgbClr val="000000"/>
                </a:solidFill>
                <a:latin typeface="Arial"/>
                <a:ea typeface="新細明體"/>
              </a:rPr>
              <a:t>page</a:t>
            </a:r>
            <a:fld id="{7C8ADC59-A20A-46E1-B02E-8653EE84F743}" type="slidenum">
              <a:rPr lang="en-US" altLang="zh-TW">
                <a:solidFill>
                  <a:srgbClr val="000000"/>
                </a:solidFill>
                <a:latin typeface="Arial"/>
                <a:ea typeface="新細明體"/>
              </a:rPr>
              <a:pPr eaLnBrk="0" hangingPunct="0"/>
              <a:t>‹#›</a:t>
            </a:fld>
            <a:endParaRPr lang="en-US" altLang="zh-TW">
              <a:solidFill>
                <a:srgbClr val="000000"/>
              </a:solidFill>
              <a:latin typeface="Arial"/>
              <a:ea typeface="新細明體"/>
            </a:endParaRPr>
          </a:p>
        </p:txBody>
      </p:sp>
      <p:sp>
        <p:nvSpPr>
          <p:cNvPr id="3082" name="Rectangle 10"/>
          <p:cNvSpPr>
            <a:spLocks noGrp="1" noChangeArrowheads="1"/>
          </p:cNvSpPr>
          <p:nvPr>
            <p:ph type="ftr" sz="quarter" idx="3"/>
          </p:nvPr>
        </p:nvSpPr>
        <p:spPr bwMode="auto">
          <a:xfrm>
            <a:off x="395288" y="6453188"/>
            <a:ext cx="28956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827482809"/>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2pPr>
      <a:lvl3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3pPr>
      <a:lvl4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4pPr>
      <a:lvl5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5pPr>
      <a:lvl6pPr marL="4572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4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6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8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p:titleStyle>
    <p:bodyStyle>
      <a:lvl1pPr marL="342900" indent="-342900" algn="l" rtl="0" eaLnBrk="1" fontAlgn="base" hangingPunct="1">
        <a:spcBef>
          <a:spcPct val="20000"/>
        </a:spcBef>
        <a:spcAft>
          <a:spcPct val="0"/>
        </a:spcAft>
        <a:buClr>
          <a:schemeClr val="accent2"/>
        </a:buClr>
        <a:buFont typeface="Wingdings" pitchFamily="2" charset="2"/>
        <a:buChar char="v"/>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lr>
          <a:srgbClr val="FF0000"/>
        </a:buClr>
        <a:buFont typeface="Wingdings" pitchFamily="2" charset="2"/>
        <a:buChar char="v"/>
        <a:defRPr kumimoji="1" sz="2400">
          <a:solidFill>
            <a:schemeClr val="tx1"/>
          </a:solidFill>
          <a:latin typeface="+mn-lt"/>
          <a:ea typeface="+mn-ea"/>
        </a:defRPr>
      </a:lvl2pPr>
      <a:lvl3pPr marL="1143000" indent="-228600" algn="l" rtl="0" eaLnBrk="1" fontAlgn="base" hangingPunct="1">
        <a:spcBef>
          <a:spcPct val="20000"/>
        </a:spcBef>
        <a:spcAft>
          <a:spcPct val="0"/>
        </a:spcAft>
        <a:buClr>
          <a:schemeClr val="accent2"/>
        </a:buClr>
        <a:buFont typeface="Wingdings" pitchFamily="2" charset="2"/>
        <a:buChar char="Ø"/>
        <a:defRPr kumimoji="1" sz="2000">
          <a:solidFill>
            <a:schemeClr val="tx1"/>
          </a:solidFill>
          <a:latin typeface="+mn-lt"/>
          <a:ea typeface="+mn-ea"/>
        </a:defRPr>
      </a:lvl3pPr>
      <a:lvl4pPr marL="1600200" indent="-228600" algn="l" rtl="0" eaLnBrk="1" fontAlgn="base" hangingPunct="1">
        <a:spcBef>
          <a:spcPct val="20000"/>
        </a:spcBef>
        <a:spcAft>
          <a:spcPct val="0"/>
        </a:spcAft>
        <a:buClr>
          <a:srgbClr val="FFFF00"/>
        </a:buClr>
        <a:buFont typeface="Wingdings" pitchFamily="2" charset="2"/>
        <a:buBlip>
          <a:blip r:embed="rId19"/>
        </a:buBlip>
        <a:defRPr kumimoji="1">
          <a:solidFill>
            <a:schemeClr val="tx1"/>
          </a:solidFill>
          <a:latin typeface="+mn-lt"/>
          <a:ea typeface="+mn-ea"/>
        </a:defRPr>
      </a:lvl4pPr>
      <a:lvl5pPr marL="20574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5pPr>
      <a:lvl6pPr marL="25146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6pPr>
      <a:lvl7pPr marL="29718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7pPr>
      <a:lvl8pPr marL="34290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8pPr>
      <a:lvl9pPr marL="38862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457200" y="714356"/>
            <a:ext cx="8229600" cy="5929513"/>
            <a:chOff x="288" y="480"/>
            <a:chExt cx="5184" cy="3644"/>
          </a:xfrm>
        </p:grpSpPr>
        <p:sp>
          <p:nvSpPr>
            <p:cNvPr id="3075" name="Rectangle 3"/>
            <p:cNvSpPr>
              <a:spLocks noChangeArrowheads="1"/>
            </p:cNvSpPr>
            <p:nvPr userDrawn="1"/>
          </p:nvSpPr>
          <p:spPr bwMode="auto">
            <a:xfrm>
              <a:off x="288" y="480"/>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3076" name="Rectangle 4"/>
            <p:cNvSpPr>
              <a:spLocks noChangeArrowheads="1"/>
            </p:cNvSpPr>
            <p:nvPr userDrawn="1"/>
          </p:nvSpPr>
          <p:spPr bwMode="auto">
            <a:xfrm>
              <a:off x="288" y="4076"/>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grpSp>
      <p:sp>
        <p:nvSpPr>
          <p:cNvPr id="3077" name="Text Box 5"/>
          <p:cNvSpPr txBox="1">
            <a:spLocks noChangeArrowheads="1"/>
          </p:cNvSpPr>
          <p:nvPr/>
        </p:nvSpPr>
        <p:spPr bwMode="auto">
          <a:xfrm>
            <a:off x="457200" y="381000"/>
            <a:ext cx="7391400" cy="396875"/>
          </a:xfrm>
          <a:prstGeom prst="rect">
            <a:avLst/>
          </a:prstGeom>
          <a:noFill/>
          <a:ln w="9525">
            <a:noFill/>
            <a:miter lim="800000"/>
            <a:headEnd/>
            <a:tailEnd/>
          </a:ln>
          <a:effectLst/>
        </p:spPr>
        <p:txBody>
          <a:bodyPr>
            <a:spAutoFit/>
          </a:bodyPr>
          <a:lstStyle/>
          <a:p>
            <a:pPr eaLnBrk="0" hangingPunct="0">
              <a:spcBef>
                <a:spcPct val="50000"/>
              </a:spcBef>
            </a:pPr>
            <a:r>
              <a:rPr lang="en-US" altLang="zh-TW" i="1">
                <a:solidFill>
                  <a:srgbClr val="061244"/>
                </a:solidFill>
                <a:latin typeface="Arial Black" pitchFamily="34" charset="0"/>
                <a:ea typeface="新細明體"/>
              </a:rPr>
              <a:t>A</a:t>
            </a:r>
            <a:r>
              <a:rPr lang="en-US" altLang="zh-TW" i="1">
                <a:solidFill>
                  <a:srgbClr val="0A1D6E"/>
                </a:solidFill>
                <a:latin typeface="Arial Black" pitchFamily="34" charset="0"/>
                <a:ea typeface="新細明體"/>
              </a:rPr>
              <a:t>C</a:t>
            </a:r>
            <a:r>
              <a:rPr lang="en-US" altLang="zh-TW" i="1">
                <a:solidFill>
                  <a:srgbClr val="0E2898"/>
                </a:solidFill>
                <a:latin typeface="Arial Black" pitchFamily="34" charset="0"/>
                <a:ea typeface="新細明體"/>
              </a:rPr>
              <a:t>C</a:t>
            </a:r>
            <a:r>
              <a:rPr lang="en-US" altLang="zh-TW" i="1">
                <a:solidFill>
                  <a:srgbClr val="1234C2"/>
                </a:solidFill>
                <a:latin typeface="Arial Black" pitchFamily="34" charset="0"/>
                <a:ea typeface="新細明體"/>
              </a:rPr>
              <a:t>E</a:t>
            </a:r>
            <a:r>
              <a:rPr lang="en-US" altLang="zh-TW" i="1">
                <a:solidFill>
                  <a:srgbClr val="1840EA"/>
                </a:solidFill>
                <a:latin typeface="Arial Black" pitchFamily="34" charset="0"/>
                <a:ea typeface="新細明體"/>
              </a:rPr>
              <a:t>S</a:t>
            </a:r>
            <a:r>
              <a:rPr lang="en-US" altLang="zh-TW" i="1">
                <a:solidFill>
                  <a:srgbClr val="2349EB"/>
                </a:solidFill>
                <a:latin typeface="Arial Black" pitchFamily="34" charset="0"/>
                <a:ea typeface="新細明體"/>
              </a:rPr>
              <a:t>S </a:t>
            </a:r>
            <a:r>
              <a:rPr lang="en-US" altLang="zh-TW" i="1">
                <a:solidFill>
                  <a:srgbClr val="4767EF"/>
                </a:solidFill>
                <a:latin typeface="Arial Black" pitchFamily="34" charset="0"/>
                <a:ea typeface="新細明體"/>
              </a:rPr>
              <a:t>I</a:t>
            </a:r>
            <a:r>
              <a:rPr lang="en-US" altLang="zh-TW" i="1">
                <a:solidFill>
                  <a:srgbClr val="6781F1"/>
                </a:solidFill>
                <a:latin typeface="Arial Black" pitchFamily="34" charset="0"/>
                <a:ea typeface="新細明體"/>
              </a:rPr>
              <a:t>C</a:t>
            </a:r>
            <a:r>
              <a:rPr lang="en-US" altLang="zh-TW" i="1">
                <a:solidFill>
                  <a:srgbClr val="3558ED"/>
                </a:solidFill>
                <a:latin typeface="Arial Black" pitchFamily="34" charset="0"/>
                <a:ea typeface="新細明體"/>
              </a:rPr>
              <a:t> </a:t>
            </a:r>
            <a:r>
              <a:rPr lang="en-US" altLang="zh-TW" i="1">
                <a:solidFill>
                  <a:srgbClr val="869BF4"/>
                </a:solidFill>
                <a:latin typeface="Arial Black" pitchFamily="34" charset="0"/>
                <a:ea typeface="新細明體"/>
              </a:rPr>
              <a:t>L</a:t>
            </a:r>
            <a:r>
              <a:rPr lang="en-US" altLang="zh-TW" i="1">
                <a:solidFill>
                  <a:srgbClr val="A7B6F7"/>
                </a:solidFill>
                <a:latin typeface="Arial Black" pitchFamily="34" charset="0"/>
                <a:ea typeface="新細明體"/>
              </a:rPr>
              <a:t>A</a:t>
            </a:r>
            <a:r>
              <a:rPr lang="en-US" altLang="zh-TW" i="1">
                <a:solidFill>
                  <a:srgbClr val="CDD6FB"/>
                </a:solidFill>
                <a:latin typeface="Arial Black" pitchFamily="34" charset="0"/>
                <a:ea typeface="新細明體"/>
              </a:rPr>
              <a:t>B</a:t>
            </a:r>
            <a:r>
              <a:rPr lang="en-US" altLang="zh-TW" i="1">
                <a:solidFill>
                  <a:srgbClr val="000000"/>
                </a:solidFill>
                <a:latin typeface="Arial Black" pitchFamily="34" charset="0"/>
                <a:ea typeface="新細明體"/>
              </a:rPr>
              <a:t>               </a:t>
            </a:r>
            <a:r>
              <a:rPr lang="en-US" altLang="zh-TW" sz="1200" i="1">
                <a:solidFill>
                  <a:srgbClr val="000000"/>
                </a:solidFill>
                <a:latin typeface="Arial Black" pitchFamily="34" charset="0"/>
                <a:ea typeface="新細明體"/>
              </a:rPr>
              <a:t> </a:t>
            </a:r>
            <a:r>
              <a:rPr lang="en-US" altLang="zh-TW" sz="1200" b="1" i="1">
                <a:solidFill>
                  <a:srgbClr val="303030"/>
                </a:solidFill>
                <a:latin typeface="Arial"/>
                <a:ea typeface="新細明體"/>
                <a:cs typeface="Arial" charset="0"/>
              </a:rPr>
              <a:t>Graduate Institute of Electronics Engineering, NTU</a:t>
            </a:r>
          </a:p>
        </p:txBody>
      </p:sp>
      <p:pic>
        <p:nvPicPr>
          <p:cNvPr id="3078" name="Picture 6" descr="Ntulogo3"/>
          <p:cNvPicPr>
            <a:picLocks noChangeAspect="1" noChangeArrowheads="1"/>
          </p:cNvPicPr>
          <p:nvPr/>
        </p:nvPicPr>
        <p:blipFill>
          <a:blip r:embed="rId18" cstate="print"/>
          <a:srcRect/>
          <a:stretch>
            <a:fillRect/>
          </a:stretch>
        </p:blipFill>
        <p:spPr bwMode="auto">
          <a:xfrm>
            <a:off x="7924800" y="228600"/>
            <a:ext cx="779463" cy="760413"/>
          </a:xfrm>
          <a:prstGeom prst="rect">
            <a:avLst/>
          </a:prstGeom>
          <a:noFill/>
        </p:spPr>
      </p:pic>
      <p:sp>
        <p:nvSpPr>
          <p:cNvPr id="3079" name="Rectangle 7"/>
          <p:cNvSpPr>
            <a:spLocks noGrp="1" noChangeArrowheads="1"/>
          </p:cNvSpPr>
          <p:nvPr>
            <p:ph type="title"/>
          </p:nvPr>
        </p:nvSpPr>
        <p:spPr bwMode="auto">
          <a:xfrm>
            <a:off x="685800" y="914400"/>
            <a:ext cx="77724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endParaRPr lang="zh-TW" altLang="zh-TW" smtClean="0"/>
          </a:p>
        </p:txBody>
      </p:sp>
      <p:sp>
        <p:nvSpPr>
          <p:cNvPr id="3080" name="Rectangle 8"/>
          <p:cNvSpPr>
            <a:spLocks noGrp="1" noChangeArrowheads="1"/>
          </p:cNvSpPr>
          <p:nvPr>
            <p:ph type="body" idx="1"/>
          </p:nvPr>
        </p:nvSpPr>
        <p:spPr bwMode="auto">
          <a:xfrm>
            <a:off x="684213" y="1844675"/>
            <a:ext cx="77724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3081" name="Rectangle 9"/>
          <p:cNvSpPr>
            <a:spLocks noChangeArrowheads="1"/>
          </p:cNvSpPr>
          <p:nvPr/>
        </p:nvSpPr>
        <p:spPr bwMode="auto">
          <a:xfrm>
            <a:off x="7956550" y="6491288"/>
            <a:ext cx="971550" cy="366712"/>
          </a:xfrm>
          <a:prstGeom prst="rect">
            <a:avLst/>
          </a:prstGeom>
          <a:noFill/>
          <a:ln w="9525">
            <a:noFill/>
            <a:miter lim="800000"/>
            <a:headEnd/>
            <a:tailEnd/>
          </a:ln>
          <a:effectLst/>
        </p:spPr>
        <p:txBody>
          <a:bodyPr wrap="none">
            <a:spAutoFit/>
          </a:bodyPr>
          <a:lstStyle/>
          <a:p>
            <a:pPr eaLnBrk="0" hangingPunct="0"/>
            <a:r>
              <a:rPr lang="en-US" altLang="zh-TW">
                <a:solidFill>
                  <a:srgbClr val="000000"/>
                </a:solidFill>
                <a:latin typeface="Arial"/>
                <a:ea typeface="新細明體"/>
              </a:rPr>
              <a:t>page</a:t>
            </a:r>
            <a:fld id="{7C8ADC59-A20A-46E1-B02E-8653EE84F743}" type="slidenum">
              <a:rPr lang="en-US" altLang="zh-TW">
                <a:solidFill>
                  <a:srgbClr val="000000"/>
                </a:solidFill>
                <a:latin typeface="Arial"/>
                <a:ea typeface="新細明體"/>
              </a:rPr>
              <a:pPr eaLnBrk="0" hangingPunct="0"/>
              <a:t>‹#›</a:t>
            </a:fld>
            <a:endParaRPr lang="en-US" altLang="zh-TW">
              <a:solidFill>
                <a:srgbClr val="000000"/>
              </a:solidFill>
              <a:latin typeface="Arial"/>
              <a:ea typeface="新細明體"/>
            </a:endParaRPr>
          </a:p>
        </p:txBody>
      </p:sp>
      <p:sp>
        <p:nvSpPr>
          <p:cNvPr id="3082" name="Rectangle 10"/>
          <p:cNvSpPr>
            <a:spLocks noGrp="1" noChangeArrowheads="1"/>
          </p:cNvSpPr>
          <p:nvPr>
            <p:ph type="ftr" sz="quarter" idx="3"/>
          </p:nvPr>
        </p:nvSpPr>
        <p:spPr bwMode="auto">
          <a:xfrm>
            <a:off x="395288" y="6453188"/>
            <a:ext cx="28956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3018756251"/>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2pPr>
      <a:lvl3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3pPr>
      <a:lvl4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4pPr>
      <a:lvl5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5pPr>
      <a:lvl6pPr marL="4572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4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6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8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p:titleStyle>
    <p:bodyStyle>
      <a:lvl1pPr marL="342900" indent="-342900" algn="l" rtl="0" eaLnBrk="1" fontAlgn="base" hangingPunct="1">
        <a:spcBef>
          <a:spcPct val="20000"/>
        </a:spcBef>
        <a:spcAft>
          <a:spcPct val="0"/>
        </a:spcAft>
        <a:buClr>
          <a:schemeClr val="accent2"/>
        </a:buClr>
        <a:buFont typeface="Wingdings" pitchFamily="2" charset="2"/>
        <a:buChar char="v"/>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lr>
          <a:srgbClr val="FF0000"/>
        </a:buClr>
        <a:buFont typeface="Wingdings" pitchFamily="2" charset="2"/>
        <a:buChar char="v"/>
        <a:defRPr kumimoji="1" sz="2400">
          <a:solidFill>
            <a:schemeClr val="tx1"/>
          </a:solidFill>
          <a:latin typeface="+mn-lt"/>
          <a:ea typeface="+mn-ea"/>
        </a:defRPr>
      </a:lvl2pPr>
      <a:lvl3pPr marL="1143000" indent="-228600" algn="l" rtl="0" eaLnBrk="1" fontAlgn="base" hangingPunct="1">
        <a:spcBef>
          <a:spcPct val="20000"/>
        </a:spcBef>
        <a:spcAft>
          <a:spcPct val="0"/>
        </a:spcAft>
        <a:buClr>
          <a:schemeClr val="accent2"/>
        </a:buClr>
        <a:buFont typeface="Wingdings" pitchFamily="2" charset="2"/>
        <a:buChar char="Ø"/>
        <a:defRPr kumimoji="1" sz="2000">
          <a:solidFill>
            <a:schemeClr val="tx1"/>
          </a:solidFill>
          <a:latin typeface="+mn-lt"/>
          <a:ea typeface="+mn-ea"/>
        </a:defRPr>
      </a:lvl3pPr>
      <a:lvl4pPr marL="1600200" indent="-228600" algn="l" rtl="0" eaLnBrk="1" fontAlgn="base" hangingPunct="1">
        <a:spcBef>
          <a:spcPct val="20000"/>
        </a:spcBef>
        <a:spcAft>
          <a:spcPct val="0"/>
        </a:spcAft>
        <a:buClr>
          <a:srgbClr val="FFFF00"/>
        </a:buClr>
        <a:buFont typeface="Wingdings" pitchFamily="2" charset="2"/>
        <a:buBlip>
          <a:blip r:embed="rId19"/>
        </a:buBlip>
        <a:defRPr kumimoji="1">
          <a:solidFill>
            <a:schemeClr val="tx1"/>
          </a:solidFill>
          <a:latin typeface="+mn-lt"/>
          <a:ea typeface="+mn-ea"/>
        </a:defRPr>
      </a:lvl4pPr>
      <a:lvl5pPr marL="20574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5pPr>
      <a:lvl6pPr marL="25146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6pPr>
      <a:lvl7pPr marL="29718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7pPr>
      <a:lvl8pPr marL="34290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8pPr>
      <a:lvl9pPr marL="38862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457200" y="714356"/>
            <a:ext cx="8229600" cy="5929513"/>
            <a:chOff x="288" y="480"/>
            <a:chExt cx="5184" cy="3644"/>
          </a:xfrm>
        </p:grpSpPr>
        <p:sp>
          <p:nvSpPr>
            <p:cNvPr id="3075" name="Rectangle 3"/>
            <p:cNvSpPr>
              <a:spLocks noChangeArrowheads="1"/>
            </p:cNvSpPr>
            <p:nvPr userDrawn="1"/>
          </p:nvSpPr>
          <p:spPr bwMode="auto">
            <a:xfrm>
              <a:off x="288" y="480"/>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3076" name="Rectangle 4"/>
            <p:cNvSpPr>
              <a:spLocks noChangeArrowheads="1"/>
            </p:cNvSpPr>
            <p:nvPr userDrawn="1"/>
          </p:nvSpPr>
          <p:spPr bwMode="auto">
            <a:xfrm>
              <a:off x="288" y="4076"/>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grpSp>
      <p:sp>
        <p:nvSpPr>
          <p:cNvPr id="3077" name="Text Box 5"/>
          <p:cNvSpPr txBox="1">
            <a:spLocks noChangeArrowheads="1"/>
          </p:cNvSpPr>
          <p:nvPr/>
        </p:nvSpPr>
        <p:spPr bwMode="auto">
          <a:xfrm>
            <a:off x="457200" y="381000"/>
            <a:ext cx="7391400" cy="396875"/>
          </a:xfrm>
          <a:prstGeom prst="rect">
            <a:avLst/>
          </a:prstGeom>
          <a:noFill/>
          <a:ln w="9525">
            <a:noFill/>
            <a:miter lim="800000"/>
            <a:headEnd/>
            <a:tailEnd/>
          </a:ln>
          <a:effectLst/>
        </p:spPr>
        <p:txBody>
          <a:bodyPr>
            <a:spAutoFit/>
          </a:bodyPr>
          <a:lstStyle/>
          <a:p>
            <a:pPr eaLnBrk="0" hangingPunct="0">
              <a:spcBef>
                <a:spcPct val="50000"/>
              </a:spcBef>
            </a:pPr>
            <a:r>
              <a:rPr lang="en-US" altLang="zh-TW" i="1">
                <a:solidFill>
                  <a:srgbClr val="061244"/>
                </a:solidFill>
                <a:latin typeface="Arial Black" pitchFamily="34" charset="0"/>
                <a:ea typeface="新細明體"/>
              </a:rPr>
              <a:t>A</a:t>
            </a:r>
            <a:r>
              <a:rPr lang="en-US" altLang="zh-TW" i="1">
                <a:solidFill>
                  <a:srgbClr val="0A1D6E"/>
                </a:solidFill>
                <a:latin typeface="Arial Black" pitchFamily="34" charset="0"/>
                <a:ea typeface="新細明體"/>
              </a:rPr>
              <a:t>C</a:t>
            </a:r>
            <a:r>
              <a:rPr lang="en-US" altLang="zh-TW" i="1">
                <a:solidFill>
                  <a:srgbClr val="0E2898"/>
                </a:solidFill>
                <a:latin typeface="Arial Black" pitchFamily="34" charset="0"/>
                <a:ea typeface="新細明體"/>
              </a:rPr>
              <a:t>C</a:t>
            </a:r>
            <a:r>
              <a:rPr lang="en-US" altLang="zh-TW" i="1">
                <a:solidFill>
                  <a:srgbClr val="1234C2"/>
                </a:solidFill>
                <a:latin typeface="Arial Black" pitchFamily="34" charset="0"/>
                <a:ea typeface="新細明體"/>
              </a:rPr>
              <a:t>E</a:t>
            </a:r>
            <a:r>
              <a:rPr lang="en-US" altLang="zh-TW" i="1">
                <a:solidFill>
                  <a:srgbClr val="1840EA"/>
                </a:solidFill>
                <a:latin typeface="Arial Black" pitchFamily="34" charset="0"/>
                <a:ea typeface="新細明體"/>
              </a:rPr>
              <a:t>S</a:t>
            </a:r>
            <a:r>
              <a:rPr lang="en-US" altLang="zh-TW" i="1">
                <a:solidFill>
                  <a:srgbClr val="2349EB"/>
                </a:solidFill>
                <a:latin typeface="Arial Black" pitchFamily="34" charset="0"/>
                <a:ea typeface="新細明體"/>
              </a:rPr>
              <a:t>S </a:t>
            </a:r>
            <a:r>
              <a:rPr lang="en-US" altLang="zh-TW" i="1">
                <a:solidFill>
                  <a:srgbClr val="4767EF"/>
                </a:solidFill>
                <a:latin typeface="Arial Black" pitchFamily="34" charset="0"/>
                <a:ea typeface="新細明體"/>
              </a:rPr>
              <a:t>I</a:t>
            </a:r>
            <a:r>
              <a:rPr lang="en-US" altLang="zh-TW" i="1">
                <a:solidFill>
                  <a:srgbClr val="6781F1"/>
                </a:solidFill>
                <a:latin typeface="Arial Black" pitchFamily="34" charset="0"/>
                <a:ea typeface="新細明體"/>
              </a:rPr>
              <a:t>C</a:t>
            </a:r>
            <a:r>
              <a:rPr lang="en-US" altLang="zh-TW" i="1">
                <a:solidFill>
                  <a:srgbClr val="3558ED"/>
                </a:solidFill>
                <a:latin typeface="Arial Black" pitchFamily="34" charset="0"/>
                <a:ea typeface="新細明體"/>
              </a:rPr>
              <a:t> </a:t>
            </a:r>
            <a:r>
              <a:rPr lang="en-US" altLang="zh-TW" i="1">
                <a:solidFill>
                  <a:srgbClr val="869BF4"/>
                </a:solidFill>
                <a:latin typeface="Arial Black" pitchFamily="34" charset="0"/>
                <a:ea typeface="新細明體"/>
              </a:rPr>
              <a:t>L</a:t>
            </a:r>
            <a:r>
              <a:rPr lang="en-US" altLang="zh-TW" i="1">
                <a:solidFill>
                  <a:srgbClr val="A7B6F7"/>
                </a:solidFill>
                <a:latin typeface="Arial Black" pitchFamily="34" charset="0"/>
                <a:ea typeface="新細明體"/>
              </a:rPr>
              <a:t>A</a:t>
            </a:r>
            <a:r>
              <a:rPr lang="en-US" altLang="zh-TW" i="1">
                <a:solidFill>
                  <a:srgbClr val="CDD6FB"/>
                </a:solidFill>
                <a:latin typeface="Arial Black" pitchFamily="34" charset="0"/>
                <a:ea typeface="新細明體"/>
              </a:rPr>
              <a:t>B</a:t>
            </a:r>
            <a:r>
              <a:rPr lang="en-US" altLang="zh-TW" i="1">
                <a:solidFill>
                  <a:srgbClr val="000000"/>
                </a:solidFill>
                <a:latin typeface="Arial Black" pitchFamily="34" charset="0"/>
                <a:ea typeface="新細明體"/>
              </a:rPr>
              <a:t>               </a:t>
            </a:r>
            <a:r>
              <a:rPr lang="en-US" altLang="zh-TW" sz="1200" i="1">
                <a:solidFill>
                  <a:srgbClr val="000000"/>
                </a:solidFill>
                <a:latin typeface="Arial Black" pitchFamily="34" charset="0"/>
                <a:ea typeface="新細明體"/>
              </a:rPr>
              <a:t> </a:t>
            </a:r>
            <a:r>
              <a:rPr lang="en-US" altLang="zh-TW" sz="1200" b="1" i="1">
                <a:solidFill>
                  <a:srgbClr val="303030"/>
                </a:solidFill>
                <a:latin typeface="Arial"/>
                <a:ea typeface="新細明體"/>
                <a:cs typeface="Arial" charset="0"/>
              </a:rPr>
              <a:t>Graduate Institute of Electronics Engineering, NTU</a:t>
            </a:r>
          </a:p>
        </p:txBody>
      </p:sp>
      <p:pic>
        <p:nvPicPr>
          <p:cNvPr id="3078" name="Picture 6" descr="Ntulogo3"/>
          <p:cNvPicPr>
            <a:picLocks noChangeAspect="1" noChangeArrowheads="1"/>
          </p:cNvPicPr>
          <p:nvPr/>
        </p:nvPicPr>
        <p:blipFill>
          <a:blip r:embed="rId18" cstate="print"/>
          <a:srcRect/>
          <a:stretch>
            <a:fillRect/>
          </a:stretch>
        </p:blipFill>
        <p:spPr bwMode="auto">
          <a:xfrm>
            <a:off x="7924800" y="228600"/>
            <a:ext cx="779463" cy="760413"/>
          </a:xfrm>
          <a:prstGeom prst="rect">
            <a:avLst/>
          </a:prstGeom>
          <a:noFill/>
        </p:spPr>
      </p:pic>
      <p:sp>
        <p:nvSpPr>
          <p:cNvPr id="3079" name="Rectangle 7"/>
          <p:cNvSpPr>
            <a:spLocks noGrp="1" noChangeArrowheads="1"/>
          </p:cNvSpPr>
          <p:nvPr>
            <p:ph type="title"/>
          </p:nvPr>
        </p:nvSpPr>
        <p:spPr bwMode="auto">
          <a:xfrm>
            <a:off x="685800" y="914400"/>
            <a:ext cx="77724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endParaRPr lang="zh-TW" altLang="zh-TW" smtClean="0"/>
          </a:p>
        </p:txBody>
      </p:sp>
      <p:sp>
        <p:nvSpPr>
          <p:cNvPr id="3080" name="Rectangle 8"/>
          <p:cNvSpPr>
            <a:spLocks noGrp="1" noChangeArrowheads="1"/>
          </p:cNvSpPr>
          <p:nvPr>
            <p:ph type="body" idx="1"/>
          </p:nvPr>
        </p:nvSpPr>
        <p:spPr bwMode="auto">
          <a:xfrm>
            <a:off x="684213" y="1844675"/>
            <a:ext cx="77724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3081" name="Rectangle 9"/>
          <p:cNvSpPr>
            <a:spLocks noChangeArrowheads="1"/>
          </p:cNvSpPr>
          <p:nvPr/>
        </p:nvSpPr>
        <p:spPr bwMode="auto">
          <a:xfrm>
            <a:off x="7956550" y="6491288"/>
            <a:ext cx="971550" cy="366712"/>
          </a:xfrm>
          <a:prstGeom prst="rect">
            <a:avLst/>
          </a:prstGeom>
          <a:noFill/>
          <a:ln w="9525">
            <a:noFill/>
            <a:miter lim="800000"/>
            <a:headEnd/>
            <a:tailEnd/>
          </a:ln>
          <a:effectLst/>
        </p:spPr>
        <p:txBody>
          <a:bodyPr wrap="none">
            <a:spAutoFit/>
          </a:bodyPr>
          <a:lstStyle/>
          <a:p>
            <a:pPr eaLnBrk="0" hangingPunct="0"/>
            <a:r>
              <a:rPr lang="en-US" altLang="zh-TW">
                <a:solidFill>
                  <a:srgbClr val="000000"/>
                </a:solidFill>
                <a:latin typeface="Arial"/>
                <a:ea typeface="新細明體"/>
              </a:rPr>
              <a:t>page</a:t>
            </a:r>
            <a:fld id="{7C8ADC59-A20A-46E1-B02E-8653EE84F743}" type="slidenum">
              <a:rPr lang="en-US" altLang="zh-TW">
                <a:solidFill>
                  <a:srgbClr val="000000"/>
                </a:solidFill>
                <a:latin typeface="Arial"/>
                <a:ea typeface="新細明體"/>
              </a:rPr>
              <a:pPr eaLnBrk="0" hangingPunct="0"/>
              <a:t>‹#›</a:t>
            </a:fld>
            <a:endParaRPr lang="en-US" altLang="zh-TW">
              <a:solidFill>
                <a:srgbClr val="000000"/>
              </a:solidFill>
              <a:latin typeface="Arial"/>
              <a:ea typeface="新細明體"/>
            </a:endParaRPr>
          </a:p>
        </p:txBody>
      </p:sp>
      <p:sp>
        <p:nvSpPr>
          <p:cNvPr id="3082" name="Rectangle 10"/>
          <p:cNvSpPr>
            <a:spLocks noGrp="1" noChangeArrowheads="1"/>
          </p:cNvSpPr>
          <p:nvPr>
            <p:ph type="ftr" sz="quarter" idx="3"/>
          </p:nvPr>
        </p:nvSpPr>
        <p:spPr bwMode="auto">
          <a:xfrm>
            <a:off x="395288" y="6453188"/>
            <a:ext cx="28956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065155253"/>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2pPr>
      <a:lvl3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3pPr>
      <a:lvl4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4pPr>
      <a:lvl5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5pPr>
      <a:lvl6pPr marL="4572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4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6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8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p:titleStyle>
    <p:bodyStyle>
      <a:lvl1pPr marL="342900" indent="-342900" algn="l" rtl="0" eaLnBrk="1" fontAlgn="base" hangingPunct="1">
        <a:spcBef>
          <a:spcPct val="20000"/>
        </a:spcBef>
        <a:spcAft>
          <a:spcPct val="0"/>
        </a:spcAft>
        <a:buClr>
          <a:schemeClr val="accent2"/>
        </a:buClr>
        <a:buFont typeface="Wingdings" pitchFamily="2" charset="2"/>
        <a:buChar char="v"/>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lr>
          <a:srgbClr val="FF0000"/>
        </a:buClr>
        <a:buFont typeface="Wingdings" pitchFamily="2" charset="2"/>
        <a:buChar char="v"/>
        <a:defRPr kumimoji="1" sz="2400">
          <a:solidFill>
            <a:schemeClr val="tx1"/>
          </a:solidFill>
          <a:latin typeface="+mn-lt"/>
          <a:ea typeface="+mn-ea"/>
        </a:defRPr>
      </a:lvl2pPr>
      <a:lvl3pPr marL="1143000" indent="-228600" algn="l" rtl="0" eaLnBrk="1" fontAlgn="base" hangingPunct="1">
        <a:spcBef>
          <a:spcPct val="20000"/>
        </a:spcBef>
        <a:spcAft>
          <a:spcPct val="0"/>
        </a:spcAft>
        <a:buClr>
          <a:schemeClr val="accent2"/>
        </a:buClr>
        <a:buFont typeface="Wingdings" pitchFamily="2" charset="2"/>
        <a:buChar char="Ø"/>
        <a:defRPr kumimoji="1" sz="2000">
          <a:solidFill>
            <a:schemeClr val="tx1"/>
          </a:solidFill>
          <a:latin typeface="+mn-lt"/>
          <a:ea typeface="+mn-ea"/>
        </a:defRPr>
      </a:lvl3pPr>
      <a:lvl4pPr marL="1600200" indent="-228600" algn="l" rtl="0" eaLnBrk="1" fontAlgn="base" hangingPunct="1">
        <a:spcBef>
          <a:spcPct val="20000"/>
        </a:spcBef>
        <a:spcAft>
          <a:spcPct val="0"/>
        </a:spcAft>
        <a:buClr>
          <a:srgbClr val="FFFF00"/>
        </a:buClr>
        <a:buFont typeface="Wingdings" pitchFamily="2" charset="2"/>
        <a:buBlip>
          <a:blip r:embed="rId19"/>
        </a:buBlip>
        <a:defRPr kumimoji="1">
          <a:solidFill>
            <a:schemeClr val="tx1"/>
          </a:solidFill>
          <a:latin typeface="+mn-lt"/>
          <a:ea typeface="+mn-ea"/>
        </a:defRPr>
      </a:lvl4pPr>
      <a:lvl5pPr marL="20574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5pPr>
      <a:lvl6pPr marL="25146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6pPr>
      <a:lvl7pPr marL="29718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7pPr>
      <a:lvl8pPr marL="34290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8pPr>
      <a:lvl9pPr marL="38862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457200" y="714356"/>
            <a:ext cx="8229600" cy="5929513"/>
            <a:chOff x="288" y="480"/>
            <a:chExt cx="5184" cy="3644"/>
          </a:xfrm>
        </p:grpSpPr>
        <p:sp>
          <p:nvSpPr>
            <p:cNvPr id="3075" name="Rectangle 3"/>
            <p:cNvSpPr>
              <a:spLocks noChangeArrowheads="1"/>
            </p:cNvSpPr>
            <p:nvPr userDrawn="1"/>
          </p:nvSpPr>
          <p:spPr bwMode="auto">
            <a:xfrm>
              <a:off x="288" y="480"/>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3076" name="Rectangle 4"/>
            <p:cNvSpPr>
              <a:spLocks noChangeArrowheads="1"/>
            </p:cNvSpPr>
            <p:nvPr userDrawn="1"/>
          </p:nvSpPr>
          <p:spPr bwMode="auto">
            <a:xfrm>
              <a:off x="288" y="4076"/>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grpSp>
      <p:sp>
        <p:nvSpPr>
          <p:cNvPr id="3077" name="Text Box 5"/>
          <p:cNvSpPr txBox="1">
            <a:spLocks noChangeArrowheads="1"/>
          </p:cNvSpPr>
          <p:nvPr/>
        </p:nvSpPr>
        <p:spPr bwMode="auto">
          <a:xfrm>
            <a:off x="457200" y="381000"/>
            <a:ext cx="7391400" cy="396875"/>
          </a:xfrm>
          <a:prstGeom prst="rect">
            <a:avLst/>
          </a:prstGeom>
          <a:noFill/>
          <a:ln w="9525">
            <a:noFill/>
            <a:miter lim="800000"/>
            <a:headEnd/>
            <a:tailEnd/>
          </a:ln>
          <a:effectLst/>
        </p:spPr>
        <p:txBody>
          <a:bodyPr>
            <a:spAutoFit/>
          </a:bodyPr>
          <a:lstStyle/>
          <a:p>
            <a:pPr eaLnBrk="0" hangingPunct="0">
              <a:spcBef>
                <a:spcPct val="50000"/>
              </a:spcBef>
            </a:pPr>
            <a:r>
              <a:rPr lang="en-US" altLang="zh-TW" i="1" dirty="0">
                <a:solidFill>
                  <a:srgbClr val="061244"/>
                </a:solidFill>
                <a:latin typeface="Arial Black" pitchFamily="34" charset="0"/>
                <a:ea typeface="新細明體"/>
              </a:rPr>
              <a:t>A</a:t>
            </a:r>
            <a:r>
              <a:rPr lang="en-US" altLang="zh-TW" i="1" dirty="0">
                <a:solidFill>
                  <a:srgbClr val="0A1D6E"/>
                </a:solidFill>
                <a:latin typeface="Arial Black" pitchFamily="34" charset="0"/>
                <a:ea typeface="新細明體"/>
              </a:rPr>
              <a:t>C</a:t>
            </a:r>
            <a:r>
              <a:rPr lang="en-US" altLang="zh-TW" i="1" dirty="0">
                <a:solidFill>
                  <a:srgbClr val="0E2898"/>
                </a:solidFill>
                <a:latin typeface="Arial Black" pitchFamily="34" charset="0"/>
                <a:ea typeface="新細明體"/>
              </a:rPr>
              <a:t>C</a:t>
            </a:r>
            <a:r>
              <a:rPr lang="en-US" altLang="zh-TW" i="1" dirty="0">
                <a:solidFill>
                  <a:srgbClr val="1234C2"/>
                </a:solidFill>
                <a:latin typeface="Arial Black" pitchFamily="34" charset="0"/>
                <a:ea typeface="新細明體"/>
              </a:rPr>
              <a:t>E</a:t>
            </a:r>
            <a:r>
              <a:rPr lang="en-US" altLang="zh-TW" i="1" dirty="0">
                <a:solidFill>
                  <a:srgbClr val="1840EA"/>
                </a:solidFill>
                <a:latin typeface="Arial Black" pitchFamily="34" charset="0"/>
                <a:ea typeface="新細明體"/>
              </a:rPr>
              <a:t>S</a:t>
            </a:r>
            <a:r>
              <a:rPr lang="en-US" altLang="zh-TW" i="1" dirty="0">
                <a:solidFill>
                  <a:srgbClr val="2349EB"/>
                </a:solidFill>
                <a:latin typeface="Arial Black" pitchFamily="34" charset="0"/>
                <a:ea typeface="新細明體"/>
              </a:rPr>
              <a:t>S </a:t>
            </a:r>
            <a:r>
              <a:rPr lang="en-US" altLang="zh-TW" i="1" dirty="0">
                <a:solidFill>
                  <a:srgbClr val="4767EF"/>
                </a:solidFill>
                <a:latin typeface="Arial Black" pitchFamily="34" charset="0"/>
                <a:ea typeface="新細明體"/>
              </a:rPr>
              <a:t>I</a:t>
            </a:r>
            <a:r>
              <a:rPr lang="en-US" altLang="zh-TW" i="1" dirty="0">
                <a:solidFill>
                  <a:srgbClr val="6781F1"/>
                </a:solidFill>
                <a:latin typeface="Arial Black" pitchFamily="34" charset="0"/>
                <a:ea typeface="新細明體"/>
              </a:rPr>
              <a:t>C</a:t>
            </a:r>
            <a:r>
              <a:rPr lang="en-US" altLang="zh-TW" i="1" dirty="0">
                <a:solidFill>
                  <a:srgbClr val="3558ED"/>
                </a:solidFill>
                <a:latin typeface="Arial Black" pitchFamily="34" charset="0"/>
                <a:ea typeface="新細明體"/>
              </a:rPr>
              <a:t> </a:t>
            </a:r>
            <a:r>
              <a:rPr lang="en-US" altLang="zh-TW" i="1" dirty="0">
                <a:solidFill>
                  <a:srgbClr val="869BF4"/>
                </a:solidFill>
                <a:latin typeface="Arial Black" pitchFamily="34" charset="0"/>
                <a:ea typeface="新細明體"/>
              </a:rPr>
              <a:t>L</a:t>
            </a:r>
            <a:r>
              <a:rPr lang="en-US" altLang="zh-TW" i="1" dirty="0">
                <a:solidFill>
                  <a:srgbClr val="A7B6F7"/>
                </a:solidFill>
                <a:latin typeface="Arial Black" pitchFamily="34" charset="0"/>
                <a:ea typeface="新細明體"/>
              </a:rPr>
              <a:t>A</a:t>
            </a:r>
            <a:r>
              <a:rPr lang="en-US" altLang="zh-TW" i="1" dirty="0">
                <a:solidFill>
                  <a:srgbClr val="CDD6FB"/>
                </a:solidFill>
                <a:latin typeface="Arial Black" pitchFamily="34" charset="0"/>
                <a:ea typeface="新細明體"/>
              </a:rPr>
              <a:t>B</a:t>
            </a:r>
            <a:r>
              <a:rPr lang="en-US" altLang="zh-TW" i="1" dirty="0">
                <a:solidFill>
                  <a:srgbClr val="000000"/>
                </a:solidFill>
                <a:latin typeface="Arial Black" pitchFamily="34" charset="0"/>
                <a:ea typeface="新細明體"/>
              </a:rPr>
              <a:t>               </a:t>
            </a:r>
            <a:r>
              <a:rPr lang="en-US" altLang="zh-TW" sz="1200" i="1" dirty="0">
                <a:solidFill>
                  <a:srgbClr val="000000"/>
                </a:solidFill>
                <a:latin typeface="Arial Black" pitchFamily="34" charset="0"/>
                <a:ea typeface="新細明體"/>
              </a:rPr>
              <a:t> </a:t>
            </a:r>
            <a:r>
              <a:rPr lang="en-US" altLang="zh-TW" sz="1200" b="1" i="1" dirty="0">
                <a:solidFill>
                  <a:srgbClr val="303030"/>
                </a:solidFill>
                <a:latin typeface="Arial"/>
                <a:ea typeface="新細明體"/>
                <a:cs typeface="Arial" charset="0"/>
              </a:rPr>
              <a:t>Graduate Institute of Electronics Engineering, NTU</a:t>
            </a:r>
          </a:p>
        </p:txBody>
      </p:sp>
      <p:pic>
        <p:nvPicPr>
          <p:cNvPr id="3078" name="Picture 6" descr="Ntulogo3"/>
          <p:cNvPicPr>
            <a:picLocks noChangeAspect="1" noChangeArrowheads="1"/>
          </p:cNvPicPr>
          <p:nvPr/>
        </p:nvPicPr>
        <p:blipFill>
          <a:blip r:embed="rId18" cstate="print"/>
          <a:srcRect/>
          <a:stretch>
            <a:fillRect/>
          </a:stretch>
        </p:blipFill>
        <p:spPr bwMode="auto">
          <a:xfrm>
            <a:off x="7924800" y="228600"/>
            <a:ext cx="779463" cy="760413"/>
          </a:xfrm>
          <a:prstGeom prst="rect">
            <a:avLst/>
          </a:prstGeom>
          <a:noFill/>
        </p:spPr>
      </p:pic>
      <p:sp>
        <p:nvSpPr>
          <p:cNvPr id="3079" name="Rectangle 7"/>
          <p:cNvSpPr>
            <a:spLocks noGrp="1" noChangeArrowheads="1"/>
          </p:cNvSpPr>
          <p:nvPr>
            <p:ph type="title"/>
          </p:nvPr>
        </p:nvSpPr>
        <p:spPr bwMode="auto">
          <a:xfrm>
            <a:off x="685800" y="914400"/>
            <a:ext cx="77724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endParaRPr lang="zh-TW" altLang="zh-TW" dirty="0" smtClean="0"/>
          </a:p>
        </p:txBody>
      </p:sp>
      <p:sp>
        <p:nvSpPr>
          <p:cNvPr id="3080" name="Rectangle 8"/>
          <p:cNvSpPr>
            <a:spLocks noGrp="1" noChangeArrowheads="1"/>
          </p:cNvSpPr>
          <p:nvPr>
            <p:ph type="body" idx="1"/>
          </p:nvPr>
        </p:nvSpPr>
        <p:spPr bwMode="auto">
          <a:xfrm>
            <a:off x="684213" y="1844675"/>
            <a:ext cx="77724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p>
        </p:txBody>
      </p:sp>
      <p:sp>
        <p:nvSpPr>
          <p:cNvPr id="3081" name="Rectangle 9"/>
          <p:cNvSpPr>
            <a:spLocks noChangeArrowheads="1"/>
          </p:cNvSpPr>
          <p:nvPr/>
        </p:nvSpPr>
        <p:spPr bwMode="auto">
          <a:xfrm>
            <a:off x="8582376" y="6480137"/>
            <a:ext cx="466794" cy="369332"/>
          </a:xfrm>
          <a:prstGeom prst="rect">
            <a:avLst/>
          </a:prstGeom>
          <a:noFill/>
          <a:ln w="9525">
            <a:noFill/>
            <a:miter lim="800000"/>
            <a:headEnd/>
            <a:tailEnd/>
          </a:ln>
          <a:effectLst/>
        </p:spPr>
        <p:txBody>
          <a:bodyPr wrap="none">
            <a:spAutoFit/>
          </a:bodyPr>
          <a:lstStyle/>
          <a:p>
            <a:pPr eaLnBrk="0" hangingPunct="0"/>
            <a:fld id="{7C8ADC59-A20A-46E1-B02E-8653EE84F743}" type="slidenum">
              <a:rPr lang="en-US" altLang="zh-TW" smtClean="0">
                <a:solidFill>
                  <a:srgbClr val="000000"/>
                </a:solidFill>
                <a:latin typeface="Arial"/>
                <a:ea typeface="新細明體"/>
              </a:rPr>
              <a:pPr eaLnBrk="0" hangingPunct="0"/>
              <a:t>‹#›</a:t>
            </a:fld>
            <a:endParaRPr lang="en-US" altLang="zh-TW" dirty="0">
              <a:solidFill>
                <a:srgbClr val="000000"/>
              </a:solidFill>
              <a:latin typeface="Arial"/>
              <a:ea typeface="新細明體"/>
            </a:endParaRPr>
          </a:p>
        </p:txBody>
      </p:sp>
      <p:sp>
        <p:nvSpPr>
          <p:cNvPr id="3082" name="Rectangle 10"/>
          <p:cNvSpPr>
            <a:spLocks noGrp="1" noChangeArrowheads="1"/>
          </p:cNvSpPr>
          <p:nvPr>
            <p:ph type="ftr" sz="quarter" idx="3"/>
          </p:nvPr>
        </p:nvSpPr>
        <p:spPr bwMode="auto">
          <a:xfrm>
            <a:off x="395288" y="6453188"/>
            <a:ext cx="28956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830246529"/>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Lst>
  <p:timing>
    <p:tnLst>
      <p:par>
        <p:cTn id="1" dur="indefinite" restart="never" nodeType="tmRoot"/>
      </p:par>
    </p:tnLst>
  </p:timing>
  <p:txStyles>
    <p:titleStyle>
      <a:lvl1pPr algn="ctr" rtl="0" eaLnBrk="1" fontAlgn="base" hangingPunct="1">
        <a:spcBef>
          <a:spcPct val="0"/>
        </a:spcBef>
        <a:spcAft>
          <a:spcPct val="0"/>
        </a:spcAft>
        <a:defRPr kumimoji="1" sz="3600" b="1">
          <a:solidFill>
            <a:schemeClr val="tx1"/>
          </a:solidFill>
          <a:effectLst>
            <a:outerShdw blurRad="38100" dist="38100" dir="2700000" algn="tl">
              <a:srgbClr val="000000">
                <a:alpha val="43137"/>
              </a:srgbClr>
            </a:outerShdw>
          </a:effectLst>
          <a:latin typeface="+mj-lt"/>
          <a:ea typeface="+mj-ea"/>
          <a:cs typeface="+mj-cs"/>
        </a:defRPr>
      </a:lvl1pPr>
      <a:lvl2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2pPr>
      <a:lvl3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3pPr>
      <a:lvl4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4pPr>
      <a:lvl5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5pPr>
      <a:lvl6pPr marL="4572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4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6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8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p:titleStyle>
    <p:bodyStyle>
      <a:lvl1pPr marL="342900" indent="-342900" algn="l" rtl="0" eaLnBrk="1" fontAlgn="base" hangingPunct="1">
        <a:spcBef>
          <a:spcPct val="20000"/>
        </a:spcBef>
        <a:spcAft>
          <a:spcPct val="0"/>
        </a:spcAft>
        <a:buClr>
          <a:schemeClr val="accent2"/>
        </a:buClr>
        <a:buFont typeface="Wingdings" pitchFamily="2" charset="2"/>
        <a:buChar char="v"/>
        <a:defRPr kumimoji="1" sz="2400">
          <a:solidFill>
            <a:schemeClr val="tx1"/>
          </a:solidFill>
          <a:latin typeface="+mn-lt"/>
          <a:ea typeface="+mn-ea"/>
          <a:cs typeface="+mn-cs"/>
        </a:defRPr>
      </a:lvl1pPr>
      <a:lvl2pPr marL="742950" indent="-285750" algn="l" rtl="0" eaLnBrk="1" fontAlgn="base" hangingPunct="1">
        <a:spcBef>
          <a:spcPct val="20000"/>
        </a:spcBef>
        <a:spcAft>
          <a:spcPct val="0"/>
        </a:spcAft>
        <a:buClr>
          <a:srgbClr val="FF0000"/>
        </a:buClr>
        <a:buFont typeface="Wingdings" pitchFamily="2" charset="2"/>
        <a:buChar char="v"/>
        <a:defRPr kumimoji="1" sz="2000">
          <a:solidFill>
            <a:schemeClr val="tx1"/>
          </a:solidFill>
          <a:latin typeface="+mn-lt"/>
          <a:ea typeface="+mn-ea"/>
        </a:defRPr>
      </a:lvl2pPr>
      <a:lvl3pPr marL="1143000" indent="-228600" algn="l" rtl="0" eaLnBrk="1" fontAlgn="base" hangingPunct="1">
        <a:spcBef>
          <a:spcPct val="20000"/>
        </a:spcBef>
        <a:spcAft>
          <a:spcPct val="0"/>
        </a:spcAft>
        <a:buClr>
          <a:schemeClr val="accent2"/>
        </a:buClr>
        <a:buFont typeface="Wingdings" pitchFamily="2" charset="2"/>
        <a:buChar char="Ø"/>
        <a:defRPr kumimoji="1" sz="1800">
          <a:solidFill>
            <a:schemeClr val="tx1"/>
          </a:solidFill>
          <a:latin typeface="+mn-lt"/>
          <a:ea typeface="+mn-ea"/>
        </a:defRPr>
      </a:lvl3pPr>
      <a:lvl4pPr marL="1600200" indent="-228600" algn="l" rtl="0" eaLnBrk="1" fontAlgn="base" hangingPunct="1">
        <a:spcBef>
          <a:spcPct val="20000"/>
        </a:spcBef>
        <a:spcAft>
          <a:spcPct val="0"/>
        </a:spcAft>
        <a:buClr>
          <a:srgbClr val="FFFF00"/>
        </a:buClr>
        <a:buFont typeface="Wingdings" pitchFamily="2" charset="2"/>
        <a:buBlip>
          <a:blip r:embed="rId19"/>
        </a:buBlip>
        <a:defRPr kumimoji="1" sz="1600">
          <a:solidFill>
            <a:schemeClr val="tx1"/>
          </a:solidFill>
          <a:latin typeface="+mn-lt"/>
          <a:ea typeface="+mn-ea"/>
        </a:defRPr>
      </a:lvl4pPr>
      <a:lvl5pPr marL="2057400" indent="-228600" algn="l" rtl="0" eaLnBrk="1" fontAlgn="base" hangingPunct="1">
        <a:spcBef>
          <a:spcPct val="20000"/>
        </a:spcBef>
        <a:spcAft>
          <a:spcPct val="0"/>
        </a:spcAft>
        <a:buClr>
          <a:srgbClr val="FFCC66"/>
        </a:buClr>
        <a:buFont typeface="Wingdings" pitchFamily="2" charset="2"/>
        <a:buBlip>
          <a:blip r:embed="rId20"/>
        </a:buBlip>
        <a:defRPr kumimoji="1" sz="1600">
          <a:solidFill>
            <a:schemeClr val="tx1"/>
          </a:solidFill>
          <a:latin typeface="+mn-lt"/>
          <a:ea typeface="+mn-ea"/>
        </a:defRPr>
      </a:lvl5pPr>
      <a:lvl6pPr marL="25146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6pPr>
      <a:lvl7pPr marL="29718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7pPr>
      <a:lvl8pPr marL="34290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8pPr>
      <a:lvl9pPr marL="38862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457200" y="692696"/>
            <a:ext cx="8229600" cy="5904656"/>
            <a:chOff x="288" y="480"/>
            <a:chExt cx="5184" cy="3644"/>
          </a:xfrm>
        </p:grpSpPr>
        <p:sp>
          <p:nvSpPr>
            <p:cNvPr id="3075" name="Rectangle 3"/>
            <p:cNvSpPr>
              <a:spLocks noChangeArrowheads="1"/>
            </p:cNvSpPr>
            <p:nvPr userDrawn="1"/>
          </p:nvSpPr>
          <p:spPr bwMode="auto">
            <a:xfrm>
              <a:off x="288" y="480"/>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sp>
          <p:nvSpPr>
            <p:cNvPr id="3076" name="Rectangle 4"/>
            <p:cNvSpPr>
              <a:spLocks noChangeArrowheads="1"/>
            </p:cNvSpPr>
            <p:nvPr userDrawn="1"/>
          </p:nvSpPr>
          <p:spPr bwMode="auto">
            <a:xfrm>
              <a:off x="288" y="4076"/>
              <a:ext cx="5184" cy="48"/>
            </a:xfrm>
            <a:prstGeom prst="rect">
              <a:avLst/>
            </a:prstGeom>
            <a:gradFill rotWithShape="0">
              <a:gsLst>
                <a:gs pos="0">
                  <a:schemeClr val="accent2"/>
                </a:gs>
                <a:gs pos="100000">
                  <a:schemeClr val="accent2">
                    <a:gamma/>
                    <a:tint val="33725"/>
                    <a:invGamma/>
                  </a:schemeClr>
                </a:gs>
              </a:gsLst>
              <a:lin ang="0" scaled="1"/>
            </a:gradFill>
            <a:ln w="9525">
              <a:noFill/>
              <a:miter lim="800000"/>
              <a:headEnd/>
              <a:tailEnd/>
            </a:ln>
            <a:effectLst/>
          </p:spPr>
          <p:txBody>
            <a:bodyPr wrap="none" anchor="ctr"/>
            <a:lstStyle/>
            <a:p>
              <a:endParaRPr lang="zh-TW" altLang="en-US">
                <a:solidFill>
                  <a:srgbClr val="000000"/>
                </a:solidFill>
                <a:latin typeface="Arial"/>
                <a:ea typeface="新細明體"/>
              </a:endParaRPr>
            </a:p>
          </p:txBody>
        </p:sp>
      </p:grpSp>
      <p:sp>
        <p:nvSpPr>
          <p:cNvPr id="3077" name="Text Box 5"/>
          <p:cNvSpPr txBox="1">
            <a:spLocks noChangeArrowheads="1"/>
          </p:cNvSpPr>
          <p:nvPr/>
        </p:nvSpPr>
        <p:spPr bwMode="auto">
          <a:xfrm>
            <a:off x="467544" y="332656"/>
            <a:ext cx="7391400" cy="396875"/>
          </a:xfrm>
          <a:prstGeom prst="rect">
            <a:avLst/>
          </a:prstGeom>
          <a:noFill/>
          <a:ln w="9525">
            <a:noFill/>
            <a:miter lim="800000"/>
            <a:headEnd/>
            <a:tailEnd/>
          </a:ln>
          <a:effectLst/>
        </p:spPr>
        <p:txBody>
          <a:bodyPr>
            <a:spAutoFit/>
          </a:bodyPr>
          <a:lstStyle/>
          <a:p>
            <a:pPr eaLnBrk="0" hangingPunct="0">
              <a:spcBef>
                <a:spcPct val="50000"/>
              </a:spcBef>
            </a:pPr>
            <a:r>
              <a:rPr lang="en-US" altLang="zh-TW" i="1" dirty="0">
                <a:solidFill>
                  <a:srgbClr val="061244"/>
                </a:solidFill>
                <a:latin typeface="Arial Black" pitchFamily="34" charset="0"/>
                <a:ea typeface="新細明體"/>
              </a:rPr>
              <a:t>A</a:t>
            </a:r>
            <a:r>
              <a:rPr lang="en-US" altLang="zh-TW" i="1" dirty="0">
                <a:solidFill>
                  <a:srgbClr val="0A1D6E"/>
                </a:solidFill>
                <a:latin typeface="Arial Black" pitchFamily="34" charset="0"/>
                <a:ea typeface="新細明體"/>
              </a:rPr>
              <a:t>C</a:t>
            </a:r>
            <a:r>
              <a:rPr lang="en-US" altLang="zh-TW" i="1" dirty="0">
                <a:solidFill>
                  <a:srgbClr val="0E2898"/>
                </a:solidFill>
                <a:latin typeface="Arial Black" pitchFamily="34" charset="0"/>
                <a:ea typeface="新細明體"/>
              </a:rPr>
              <a:t>C</a:t>
            </a:r>
            <a:r>
              <a:rPr lang="en-US" altLang="zh-TW" i="1" dirty="0">
                <a:solidFill>
                  <a:srgbClr val="1234C2"/>
                </a:solidFill>
                <a:latin typeface="Arial Black" pitchFamily="34" charset="0"/>
                <a:ea typeface="新細明體"/>
              </a:rPr>
              <a:t>E</a:t>
            </a:r>
            <a:r>
              <a:rPr lang="en-US" altLang="zh-TW" i="1" dirty="0">
                <a:solidFill>
                  <a:srgbClr val="1840EA"/>
                </a:solidFill>
                <a:latin typeface="Arial Black" pitchFamily="34" charset="0"/>
                <a:ea typeface="新細明體"/>
              </a:rPr>
              <a:t>S</a:t>
            </a:r>
            <a:r>
              <a:rPr lang="en-US" altLang="zh-TW" i="1" dirty="0">
                <a:solidFill>
                  <a:srgbClr val="2349EB"/>
                </a:solidFill>
                <a:latin typeface="Arial Black" pitchFamily="34" charset="0"/>
                <a:ea typeface="新細明體"/>
              </a:rPr>
              <a:t>S </a:t>
            </a:r>
            <a:r>
              <a:rPr lang="en-US" altLang="zh-TW" i="1" dirty="0">
                <a:solidFill>
                  <a:srgbClr val="4767EF"/>
                </a:solidFill>
                <a:latin typeface="Arial Black" pitchFamily="34" charset="0"/>
                <a:ea typeface="新細明體"/>
              </a:rPr>
              <a:t>I</a:t>
            </a:r>
            <a:r>
              <a:rPr lang="en-US" altLang="zh-TW" i="1" dirty="0">
                <a:solidFill>
                  <a:srgbClr val="6781F1"/>
                </a:solidFill>
                <a:latin typeface="Arial Black" pitchFamily="34" charset="0"/>
                <a:ea typeface="新細明體"/>
              </a:rPr>
              <a:t>C</a:t>
            </a:r>
            <a:r>
              <a:rPr lang="en-US" altLang="zh-TW" i="1" dirty="0">
                <a:solidFill>
                  <a:srgbClr val="3558ED"/>
                </a:solidFill>
                <a:latin typeface="Arial Black" pitchFamily="34" charset="0"/>
                <a:ea typeface="新細明體"/>
              </a:rPr>
              <a:t> </a:t>
            </a:r>
            <a:r>
              <a:rPr lang="en-US" altLang="zh-TW" i="1" dirty="0">
                <a:solidFill>
                  <a:srgbClr val="869BF4"/>
                </a:solidFill>
                <a:latin typeface="Arial Black" pitchFamily="34" charset="0"/>
                <a:ea typeface="新細明體"/>
              </a:rPr>
              <a:t>L</a:t>
            </a:r>
            <a:r>
              <a:rPr lang="en-US" altLang="zh-TW" i="1" dirty="0">
                <a:solidFill>
                  <a:srgbClr val="A7B6F7"/>
                </a:solidFill>
                <a:latin typeface="Arial Black" pitchFamily="34" charset="0"/>
                <a:ea typeface="新細明體"/>
              </a:rPr>
              <a:t>A</a:t>
            </a:r>
            <a:r>
              <a:rPr lang="en-US" altLang="zh-TW" i="1" dirty="0">
                <a:solidFill>
                  <a:srgbClr val="CDD6FB"/>
                </a:solidFill>
                <a:latin typeface="Arial Black" pitchFamily="34" charset="0"/>
                <a:ea typeface="新細明體"/>
              </a:rPr>
              <a:t>B</a:t>
            </a:r>
            <a:r>
              <a:rPr lang="en-US" altLang="zh-TW" i="1" dirty="0">
                <a:solidFill>
                  <a:srgbClr val="000000"/>
                </a:solidFill>
                <a:latin typeface="Arial Black" pitchFamily="34" charset="0"/>
                <a:ea typeface="新細明體"/>
              </a:rPr>
              <a:t>               </a:t>
            </a:r>
            <a:r>
              <a:rPr lang="en-US" altLang="zh-TW" sz="1200" i="1" dirty="0">
                <a:solidFill>
                  <a:srgbClr val="000000"/>
                </a:solidFill>
                <a:latin typeface="Arial Black" pitchFamily="34" charset="0"/>
                <a:ea typeface="新細明體"/>
              </a:rPr>
              <a:t> </a:t>
            </a:r>
            <a:r>
              <a:rPr lang="en-US" altLang="zh-TW" sz="1200" b="1" i="1" dirty="0">
                <a:solidFill>
                  <a:srgbClr val="303030"/>
                </a:solidFill>
                <a:latin typeface="Arial"/>
                <a:ea typeface="新細明體"/>
                <a:cs typeface="Arial" charset="0"/>
              </a:rPr>
              <a:t>Graduate Institute of Electronics Engineering, NTU</a:t>
            </a:r>
          </a:p>
        </p:txBody>
      </p:sp>
      <p:pic>
        <p:nvPicPr>
          <p:cNvPr id="3078" name="Picture 6" descr="Ntulogo3"/>
          <p:cNvPicPr>
            <a:picLocks noChangeAspect="1" noChangeArrowheads="1"/>
          </p:cNvPicPr>
          <p:nvPr/>
        </p:nvPicPr>
        <p:blipFill>
          <a:blip r:embed="rId18" cstate="print"/>
          <a:srcRect/>
          <a:stretch>
            <a:fillRect/>
          </a:stretch>
        </p:blipFill>
        <p:spPr bwMode="auto">
          <a:xfrm>
            <a:off x="7884368" y="188640"/>
            <a:ext cx="779463" cy="760413"/>
          </a:xfrm>
          <a:prstGeom prst="rect">
            <a:avLst/>
          </a:prstGeom>
          <a:noFill/>
        </p:spPr>
      </p:pic>
      <p:sp>
        <p:nvSpPr>
          <p:cNvPr id="3079" name="Rectangle 7"/>
          <p:cNvSpPr>
            <a:spLocks noGrp="1" noChangeArrowheads="1"/>
          </p:cNvSpPr>
          <p:nvPr>
            <p:ph type="title"/>
          </p:nvPr>
        </p:nvSpPr>
        <p:spPr bwMode="auto">
          <a:xfrm>
            <a:off x="685800" y="914400"/>
            <a:ext cx="7772400" cy="762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endParaRPr lang="zh-TW" altLang="zh-TW" smtClean="0"/>
          </a:p>
        </p:txBody>
      </p:sp>
      <p:sp>
        <p:nvSpPr>
          <p:cNvPr id="3080" name="Rectangle 8"/>
          <p:cNvSpPr>
            <a:spLocks noGrp="1" noChangeArrowheads="1"/>
          </p:cNvSpPr>
          <p:nvPr>
            <p:ph type="body" idx="1"/>
          </p:nvPr>
        </p:nvSpPr>
        <p:spPr bwMode="auto">
          <a:xfrm>
            <a:off x="684213" y="1844675"/>
            <a:ext cx="77724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3081" name="Rectangle 9"/>
          <p:cNvSpPr>
            <a:spLocks noChangeArrowheads="1"/>
          </p:cNvSpPr>
          <p:nvPr/>
        </p:nvSpPr>
        <p:spPr bwMode="auto">
          <a:xfrm>
            <a:off x="7956550" y="6491288"/>
            <a:ext cx="971550" cy="366712"/>
          </a:xfrm>
          <a:prstGeom prst="rect">
            <a:avLst/>
          </a:prstGeom>
          <a:noFill/>
          <a:ln w="9525">
            <a:noFill/>
            <a:miter lim="800000"/>
            <a:headEnd/>
            <a:tailEnd/>
          </a:ln>
          <a:effectLst/>
        </p:spPr>
        <p:txBody>
          <a:bodyPr wrap="none">
            <a:spAutoFit/>
          </a:bodyPr>
          <a:lstStyle/>
          <a:p>
            <a:pPr eaLnBrk="0" hangingPunct="0"/>
            <a:r>
              <a:rPr lang="en-US" altLang="zh-TW">
                <a:solidFill>
                  <a:srgbClr val="000000"/>
                </a:solidFill>
                <a:latin typeface="Arial"/>
                <a:ea typeface="新細明體"/>
              </a:rPr>
              <a:t>page</a:t>
            </a:r>
            <a:fld id="{7C8ADC59-A20A-46E1-B02E-8653EE84F743}" type="slidenum">
              <a:rPr lang="en-US" altLang="zh-TW">
                <a:solidFill>
                  <a:srgbClr val="000000"/>
                </a:solidFill>
                <a:latin typeface="Arial"/>
                <a:ea typeface="新細明體"/>
              </a:rPr>
              <a:pPr eaLnBrk="0" hangingPunct="0"/>
              <a:t>‹#›</a:t>
            </a:fld>
            <a:endParaRPr lang="en-US" altLang="zh-TW">
              <a:solidFill>
                <a:srgbClr val="000000"/>
              </a:solidFill>
              <a:latin typeface="Arial"/>
              <a:ea typeface="新細明體"/>
            </a:endParaRPr>
          </a:p>
        </p:txBody>
      </p:sp>
      <p:sp>
        <p:nvSpPr>
          <p:cNvPr id="3082" name="Rectangle 10"/>
          <p:cNvSpPr>
            <a:spLocks noGrp="1" noChangeArrowheads="1"/>
          </p:cNvSpPr>
          <p:nvPr>
            <p:ph type="ftr" sz="quarter" idx="3"/>
          </p:nvPr>
        </p:nvSpPr>
        <p:spPr bwMode="auto">
          <a:xfrm>
            <a:off x="395288" y="6453188"/>
            <a:ext cx="2895600"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zh-TW" altLang="en-US">
              <a:solidFill>
                <a:srgbClr val="000000"/>
              </a:solidFill>
              <a:latin typeface="Arial"/>
              <a:ea typeface="新細明體"/>
            </a:endParaRPr>
          </a:p>
        </p:txBody>
      </p:sp>
    </p:spTree>
    <p:extLst>
      <p:ext uri="{BB962C8B-B14F-4D97-AF65-F5344CB8AC3E}">
        <p14:creationId xmlns:p14="http://schemas.microsoft.com/office/powerpoint/2010/main" val="1177621775"/>
      </p:ext>
    </p:extLst>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 id="2147483868" r:id="rId15"/>
    <p:sldLayoutId id="2147483869"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mj-lt"/>
          <a:ea typeface="+mj-ea"/>
          <a:cs typeface="+mj-cs"/>
        </a:defRPr>
      </a:lvl1pPr>
      <a:lvl2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2pPr>
      <a:lvl3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3pPr>
      <a:lvl4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4pPr>
      <a:lvl5pPr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5pPr>
      <a:lvl6pPr marL="4572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4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6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80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p:titleStyle>
    <p:bodyStyle>
      <a:lvl1pPr marL="342900" indent="-342900" algn="l" rtl="0" eaLnBrk="1" fontAlgn="base" hangingPunct="1">
        <a:spcBef>
          <a:spcPct val="20000"/>
        </a:spcBef>
        <a:spcAft>
          <a:spcPct val="0"/>
        </a:spcAft>
        <a:buClr>
          <a:schemeClr val="accent2"/>
        </a:buClr>
        <a:buFont typeface="Wingdings" pitchFamily="2" charset="2"/>
        <a:buChar char="v"/>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lr>
          <a:srgbClr val="FF0000"/>
        </a:buClr>
        <a:buFont typeface="Wingdings" pitchFamily="2" charset="2"/>
        <a:buChar char="v"/>
        <a:defRPr kumimoji="1" sz="2400">
          <a:solidFill>
            <a:schemeClr val="tx1"/>
          </a:solidFill>
          <a:latin typeface="+mn-lt"/>
          <a:ea typeface="+mn-ea"/>
        </a:defRPr>
      </a:lvl2pPr>
      <a:lvl3pPr marL="1143000" indent="-228600" algn="l" rtl="0" eaLnBrk="1" fontAlgn="base" hangingPunct="1">
        <a:spcBef>
          <a:spcPct val="20000"/>
        </a:spcBef>
        <a:spcAft>
          <a:spcPct val="0"/>
        </a:spcAft>
        <a:buClr>
          <a:schemeClr val="accent2"/>
        </a:buClr>
        <a:buFont typeface="Wingdings" pitchFamily="2" charset="2"/>
        <a:buChar char="Ø"/>
        <a:defRPr kumimoji="1" sz="2000">
          <a:solidFill>
            <a:schemeClr val="tx1"/>
          </a:solidFill>
          <a:latin typeface="+mn-lt"/>
          <a:ea typeface="+mn-ea"/>
        </a:defRPr>
      </a:lvl3pPr>
      <a:lvl4pPr marL="1600200" indent="-228600" algn="l" rtl="0" eaLnBrk="1" fontAlgn="base" hangingPunct="1">
        <a:spcBef>
          <a:spcPct val="20000"/>
        </a:spcBef>
        <a:spcAft>
          <a:spcPct val="0"/>
        </a:spcAft>
        <a:buClr>
          <a:srgbClr val="FFFF00"/>
        </a:buClr>
        <a:buFont typeface="Wingdings" pitchFamily="2" charset="2"/>
        <a:buBlip>
          <a:blip r:embed="rId19"/>
        </a:buBlip>
        <a:defRPr kumimoji="1">
          <a:solidFill>
            <a:schemeClr val="tx1"/>
          </a:solidFill>
          <a:latin typeface="+mn-lt"/>
          <a:ea typeface="+mn-ea"/>
        </a:defRPr>
      </a:lvl4pPr>
      <a:lvl5pPr marL="20574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5pPr>
      <a:lvl6pPr marL="25146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6pPr>
      <a:lvl7pPr marL="29718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7pPr>
      <a:lvl8pPr marL="34290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8pPr>
      <a:lvl9pPr marL="3886200" indent="-228600" algn="l" rtl="0" eaLnBrk="1" fontAlgn="base" hangingPunct="1">
        <a:spcBef>
          <a:spcPct val="20000"/>
        </a:spcBef>
        <a:spcAft>
          <a:spcPct val="0"/>
        </a:spcAft>
        <a:buClr>
          <a:srgbClr val="FFCC66"/>
        </a:buClr>
        <a:buFont typeface="Wingdings" pitchFamily="2" charset="2"/>
        <a:buBlip>
          <a:blip r:embed="rId20"/>
        </a:buBlip>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wmf"/><Relationship Id="rId7" Type="http://schemas.openxmlformats.org/officeDocument/2006/relationships/image" Target="../media/image33.jpeg"/><Relationship Id="rId2" Type="http://schemas.openxmlformats.org/officeDocument/2006/relationships/image" Target="../media/image28.wmf"/><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wmf"/><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png"/><Relationship Id="rId7" Type="http://schemas.openxmlformats.org/officeDocument/2006/relationships/image" Target="../media/image46.gi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5.gif"/><Relationship Id="rId5" Type="http://schemas.openxmlformats.org/officeDocument/2006/relationships/image" Target="../media/image44.png"/><Relationship Id="rId4" Type="http://schemas.openxmlformats.org/officeDocument/2006/relationships/image" Target="../media/image43.emf"/></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8.wmf"/><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jpeg"/><Relationship Id="rId4" Type="http://schemas.openxmlformats.org/officeDocument/2006/relationships/image" Target="../media/image56.wmf"/><Relationship Id="rId9"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4.gif"/><Relationship Id="rId4" Type="http://schemas.openxmlformats.org/officeDocument/2006/relationships/image" Target="../media/image73.emf"/></Relationships>
</file>

<file path=ppt/slides/_rels/slide29.xml.rels><?xml version="1.0" encoding="UTF-8" standalone="yes"?>
<Relationships xmlns="http://schemas.openxmlformats.org/package/2006/relationships"><Relationship Id="rId8" Type="http://schemas.openxmlformats.org/officeDocument/2006/relationships/image" Target="../media/image78.emf"/><Relationship Id="rId3" Type="http://schemas.openxmlformats.org/officeDocument/2006/relationships/notesSlide" Target="../notesSlides/notesSlide21.xml"/><Relationship Id="rId7" Type="http://schemas.openxmlformats.org/officeDocument/2006/relationships/image" Target="../media/image77.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6.png"/><Relationship Id="rId11" Type="http://schemas.openxmlformats.org/officeDocument/2006/relationships/image" Target="../media/image2.png"/><Relationship Id="rId5" Type="http://schemas.openxmlformats.org/officeDocument/2006/relationships/image" Target="../media/image75.emf"/><Relationship Id="rId10" Type="http://schemas.openxmlformats.org/officeDocument/2006/relationships/image" Target="../media/image6.png"/><Relationship Id="rId4" Type="http://schemas.openxmlformats.org/officeDocument/2006/relationships/oleObject" Target="../embeddings/oleObject1.bin"/><Relationship Id="rId9" Type="http://schemas.openxmlformats.org/officeDocument/2006/relationships/image" Target="../media/image79.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1.e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85.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image" Target="../media/image87.emf"/></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91.wmf"/><Relationship Id="rId5" Type="http://schemas.openxmlformats.org/officeDocument/2006/relationships/image" Target="../media/image90.emf"/><Relationship Id="rId4" Type="http://schemas.openxmlformats.org/officeDocument/2006/relationships/image" Target="../media/image89.emf"/></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slideLayout" Target="../slideLayouts/slideLayout2.xml"/><Relationship Id="rId7" Type="http://schemas.openxmlformats.org/officeDocument/2006/relationships/image" Target="../media/image94.emf"/><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92.wmf"/><Relationship Id="rId5" Type="http://schemas.openxmlformats.org/officeDocument/2006/relationships/oleObject" Target="../embeddings/oleObject2.bin"/><Relationship Id="rId4" Type="http://schemas.openxmlformats.org/officeDocument/2006/relationships/notesSlide" Target="../notesSlides/notesSlide26.xml"/><Relationship Id="rId9" Type="http://schemas.openxmlformats.org/officeDocument/2006/relationships/image" Target="../media/image93.wmf"/></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38.xml.rels><?xml version="1.0" encoding="UTF-8" standalone="yes"?>
<Relationships xmlns="http://schemas.openxmlformats.org/package/2006/relationships"><Relationship Id="rId8" Type="http://schemas.openxmlformats.org/officeDocument/2006/relationships/image" Target="../media/image100.emf"/><Relationship Id="rId3" Type="http://schemas.openxmlformats.org/officeDocument/2006/relationships/notesSlide" Target="../notesSlides/notesSlide28.xml"/><Relationship Id="rId7" Type="http://schemas.openxmlformats.org/officeDocument/2006/relationships/image" Target="../media/image99.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98.emf"/><Relationship Id="rId5" Type="http://schemas.openxmlformats.org/officeDocument/2006/relationships/image" Target="../media/image97.emf"/><Relationship Id="rId4" Type="http://schemas.openxmlformats.org/officeDocument/2006/relationships/image" Target="../media/image96.emf"/><Relationship Id="rId9" Type="http://schemas.openxmlformats.org/officeDocument/2006/relationships/image" Target="../media/image101.emf"/></Relationships>
</file>

<file path=ppt/slides/_rels/slide39.xml.rels><?xml version="1.0" encoding="UTF-8" standalone="yes"?>
<Relationships xmlns="http://schemas.openxmlformats.org/package/2006/relationships"><Relationship Id="rId8" Type="http://schemas.openxmlformats.org/officeDocument/2006/relationships/image" Target="../media/image108.emf"/><Relationship Id="rId13" Type="http://schemas.openxmlformats.org/officeDocument/2006/relationships/image" Target="../media/image111.png"/><Relationship Id="rId3" Type="http://schemas.openxmlformats.org/officeDocument/2006/relationships/image" Target="../media/image103.emf"/><Relationship Id="rId7" Type="http://schemas.openxmlformats.org/officeDocument/2006/relationships/image" Target="../media/image107.emf"/><Relationship Id="rId12" Type="http://schemas.openxmlformats.org/officeDocument/2006/relationships/image" Target="../media/image110.png"/><Relationship Id="rId2" Type="http://schemas.openxmlformats.org/officeDocument/2006/relationships/image" Target="../media/image102.emf"/><Relationship Id="rId1" Type="http://schemas.openxmlformats.org/officeDocument/2006/relationships/slideLayout" Target="../slideLayouts/slideLayout2.xml"/><Relationship Id="rId6" Type="http://schemas.openxmlformats.org/officeDocument/2006/relationships/image" Target="../media/image106.emf"/><Relationship Id="rId11" Type="http://schemas.openxmlformats.org/officeDocument/2006/relationships/image" Target="../media/image109.png"/><Relationship Id="rId5" Type="http://schemas.openxmlformats.org/officeDocument/2006/relationships/image" Target="../media/image105.emf"/><Relationship Id="rId10" Type="http://schemas.openxmlformats.org/officeDocument/2006/relationships/image" Target="../media/image2.png"/><Relationship Id="rId4" Type="http://schemas.openxmlformats.org/officeDocument/2006/relationships/image" Target="../media/image104.emf"/><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16.emf"/><Relationship Id="rId13" Type="http://schemas.openxmlformats.org/officeDocument/2006/relationships/image" Target="../media/image111.png"/><Relationship Id="rId3" Type="http://schemas.openxmlformats.org/officeDocument/2006/relationships/image" Target="../media/image2.png"/><Relationship Id="rId7" Type="http://schemas.openxmlformats.org/officeDocument/2006/relationships/image" Target="../media/image115.emf"/><Relationship Id="rId12" Type="http://schemas.openxmlformats.org/officeDocument/2006/relationships/image" Target="../media/image1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14.emf"/><Relationship Id="rId11" Type="http://schemas.openxmlformats.org/officeDocument/2006/relationships/image" Target="../media/image109.png"/><Relationship Id="rId5" Type="http://schemas.openxmlformats.org/officeDocument/2006/relationships/image" Target="../media/image113.emf"/><Relationship Id="rId10" Type="http://schemas.openxmlformats.org/officeDocument/2006/relationships/image" Target="../media/image118.emf"/><Relationship Id="rId4" Type="http://schemas.openxmlformats.org/officeDocument/2006/relationships/image" Target="../media/image112.png"/><Relationship Id="rId9" Type="http://schemas.openxmlformats.org/officeDocument/2006/relationships/image" Target="../media/image117.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19.png"/><Relationship Id="rId4" Type="http://schemas.openxmlformats.org/officeDocument/2006/relationships/image" Target="../media/image17.png"/></Relationships>
</file>

<file path=ppt/slides/_rels/slide4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4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6.png"/></Relationships>
</file>

<file path=ppt/slides/_rels/slide4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29.png"/><Relationship Id="rId4" Type="http://schemas.openxmlformats.org/officeDocument/2006/relationships/image" Target="../media/image128.png"/></Relationships>
</file>

<file path=ppt/slides/_rels/slide4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0" y="1676400"/>
            <a:ext cx="9067800" cy="1595438"/>
          </a:xfrm>
        </p:spPr>
        <p:txBody>
          <a:bodyPr/>
          <a:lstStyle/>
          <a:p>
            <a:pPr>
              <a:defRPr/>
            </a:pPr>
            <a:r>
              <a:rPr lang="en-US" altLang="zh-TW" sz="3000" dirty="0">
                <a:effectLst/>
              </a:rPr>
              <a:t>Thermal-aware 3D Network-on-Chip Designs</a:t>
            </a:r>
            <a:endParaRPr lang="zh-TW" altLang="en-US" sz="3000" dirty="0"/>
          </a:p>
        </p:txBody>
      </p:sp>
      <p:sp>
        <p:nvSpPr>
          <p:cNvPr id="7171" name="副標題 4"/>
          <p:cNvSpPr>
            <a:spLocks noGrp="1"/>
          </p:cNvSpPr>
          <p:nvPr>
            <p:ph type="subTitle" idx="1"/>
          </p:nvPr>
        </p:nvSpPr>
        <p:spPr>
          <a:xfrm>
            <a:off x="685800" y="3733800"/>
            <a:ext cx="7772400" cy="2590800"/>
          </a:xfrm>
        </p:spPr>
        <p:txBody>
          <a:bodyPr/>
          <a:lstStyle/>
          <a:p>
            <a:pPr>
              <a:lnSpc>
                <a:spcPct val="80000"/>
              </a:lnSpc>
            </a:pPr>
            <a:r>
              <a:rPr lang="en-US" altLang="zh-TW" b="1" dirty="0" smtClean="0"/>
              <a:t>Dr. Kun-</a:t>
            </a:r>
            <a:r>
              <a:rPr lang="en-US" altLang="zh-TW" b="1" dirty="0" err="1" smtClean="0"/>
              <a:t>Chih</a:t>
            </a:r>
            <a:r>
              <a:rPr lang="en-US" altLang="zh-TW" b="1" dirty="0" smtClean="0"/>
              <a:t> (Jimmy) Chen (</a:t>
            </a:r>
            <a:r>
              <a:rPr lang="zh-TW" altLang="en-US" b="1" dirty="0" smtClean="0"/>
              <a:t>陳坤志</a:t>
            </a:r>
            <a:r>
              <a:rPr lang="en-US" altLang="zh-TW" b="1" dirty="0" smtClean="0"/>
              <a:t>)</a:t>
            </a:r>
          </a:p>
          <a:p>
            <a:pPr>
              <a:lnSpc>
                <a:spcPct val="80000"/>
              </a:lnSpc>
            </a:pPr>
            <a:endParaRPr lang="en-US" altLang="zh-TW" b="1" dirty="0" smtClean="0"/>
          </a:p>
          <a:p>
            <a:pPr>
              <a:lnSpc>
                <a:spcPct val="80000"/>
              </a:lnSpc>
            </a:pPr>
            <a:r>
              <a:rPr lang="en-US" altLang="zh-TW" sz="2000" dirty="0" smtClean="0"/>
              <a:t>Postdoctoral Fellow,</a:t>
            </a:r>
            <a:br>
              <a:rPr lang="en-US" altLang="zh-TW" sz="2000" dirty="0" smtClean="0"/>
            </a:br>
            <a:r>
              <a:rPr lang="en-US" altLang="zh-TW" sz="2000" dirty="0" smtClean="0"/>
              <a:t>Intel-NTU Connected Context Computing Center (INC),</a:t>
            </a:r>
          </a:p>
          <a:p>
            <a:pPr>
              <a:lnSpc>
                <a:spcPct val="80000"/>
              </a:lnSpc>
            </a:pPr>
            <a:r>
              <a:rPr lang="en-US" altLang="zh-TW" sz="2000" dirty="0" smtClean="0"/>
              <a:t>National Taiwan University (NTU)</a:t>
            </a:r>
            <a:endParaRPr lang="zh-TW" altLang="zh-TW" sz="2000" dirty="0" smtClean="0"/>
          </a:p>
          <a:p>
            <a:r>
              <a:rPr lang="en-US" altLang="zh-TW" sz="1800" dirty="0" smtClean="0"/>
              <a:t>URL:</a:t>
            </a:r>
            <a:r>
              <a:rPr lang="en-US" altLang="zh-TW" sz="1800" dirty="0" smtClean="0">
                <a:solidFill>
                  <a:srgbClr val="0000FF"/>
                </a:solidFill>
              </a:rPr>
              <a:t>   </a:t>
            </a:r>
            <a:r>
              <a:rPr lang="en-US" altLang="zh-TW" sz="1800" u="sng" dirty="0">
                <a:solidFill>
                  <a:srgbClr val="0000FF"/>
                </a:solidFill>
              </a:rPr>
              <a:t>https://www.researchgate.net/profile/Kun-Chih_Chen</a:t>
            </a:r>
            <a:endParaRPr lang="en-US" altLang="zh-TW" sz="1800" i="1" dirty="0">
              <a:solidFill>
                <a:srgbClr val="0000FF"/>
              </a:solidFill>
              <a:effectLst>
                <a:outerShdw blurRad="38100" dist="38100" dir="2700000" algn="tl">
                  <a:srgbClr val="000000">
                    <a:alpha val="43137"/>
                  </a:srgbClr>
                </a:outerShdw>
              </a:effectLst>
            </a:endParaRPr>
          </a:p>
        </p:txBody>
      </p:sp>
      <p:pic>
        <p:nvPicPr>
          <p:cNvPr id="2" name="圖片 1"/>
          <p:cNvPicPr>
            <a:picLocks noChangeAspect="1"/>
          </p:cNvPicPr>
          <p:nvPr/>
        </p:nvPicPr>
        <p:blipFill>
          <a:blip r:embed="rId3"/>
          <a:stretch>
            <a:fillRect/>
          </a:stretch>
        </p:blipFill>
        <p:spPr>
          <a:xfrm>
            <a:off x="1259631" y="116632"/>
            <a:ext cx="1152129" cy="1017405"/>
          </a:xfrm>
          <a:prstGeom prst="rect">
            <a:avLst/>
          </a:prstGeom>
        </p:spPr>
      </p:pic>
    </p:spTree>
    <p:extLst>
      <p:ext uri="{BB962C8B-B14F-4D97-AF65-F5344CB8AC3E}">
        <p14:creationId xmlns:p14="http://schemas.microsoft.com/office/powerpoint/2010/main" val="9196343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685800" y="764704"/>
            <a:ext cx="7772400" cy="762000"/>
          </a:xfrm>
        </p:spPr>
        <p:txBody>
          <a:bodyPr/>
          <a:lstStyle/>
          <a:p>
            <a:r>
              <a:rPr lang="en-US" altLang="zh-TW" sz="2800" dirty="0" smtClean="0"/>
              <a:t>Thermal Challenge for 3D </a:t>
            </a:r>
            <a:r>
              <a:rPr lang="en-US" altLang="zh-TW" sz="2800" dirty="0" err="1" smtClean="0"/>
              <a:t>NoC</a:t>
            </a:r>
            <a:r>
              <a:rPr lang="en-US" altLang="zh-TW" sz="2800" dirty="0" smtClean="0"/>
              <a:t> Systems</a:t>
            </a:r>
            <a:endParaRPr lang="zh-TW" altLang="en-US" sz="2800" dirty="0"/>
          </a:p>
        </p:txBody>
      </p:sp>
      <p:grpSp>
        <p:nvGrpSpPr>
          <p:cNvPr id="5" name="群組 4"/>
          <p:cNvGrpSpPr>
            <a:grpSpLocks noChangeAspect="1"/>
          </p:cNvGrpSpPr>
          <p:nvPr/>
        </p:nvGrpSpPr>
        <p:grpSpPr bwMode="auto">
          <a:xfrm>
            <a:off x="179388" y="1484313"/>
            <a:ext cx="3467100" cy="2265362"/>
            <a:chOff x="685800" y="1981200"/>
            <a:chExt cx="3211513" cy="2098675"/>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113" y="2209800"/>
              <a:ext cx="2962275" cy="187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上-下雙向箭號 6"/>
            <p:cNvSpPr/>
            <p:nvPr/>
          </p:nvSpPr>
          <p:spPr bwMode="auto">
            <a:xfrm>
              <a:off x="3365002" y="1981200"/>
              <a:ext cx="229394" cy="608866"/>
            </a:xfrm>
            <a:prstGeom prst="upDownArrow">
              <a:avLst/>
            </a:prstGeom>
            <a:solidFill>
              <a:srgbClr val="F79646"/>
            </a:solidFill>
            <a:ln w="25400" cap="flat" cmpd="sng" algn="ctr">
              <a:solidFill>
                <a:srgbClr val="F79646">
                  <a:shade val="50000"/>
                </a:srgbClr>
              </a:solidFill>
              <a:prstDash val="solid"/>
              <a:headEnd type="none" w="med" len="med"/>
              <a:tailEnd type="triangle" w="med" len="med"/>
            </a:ln>
            <a:effectLst/>
          </p:spPr>
          <p:txBody>
            <a:bodyPr/>
            <a:lstStyle/>
            <a:p>
              <a:pPr fontAlgn="auto">
                <a:spcBef>
                  <a:spcPts val="0"/>
                </a:spcBef>
                <a:spcAft>
                  <a:spcPts val="0"/>
                </a:spcAft>
                <a:defRPr/>
              </a:pPr>
              <a:endParaRPr kumimoji="0" lang="zh-TW" altLang="en-US" kern="0">
                <a:solidFill>
                  <a:sysClr val="windowText" lastClr="000000"/>
                </a:solidFill>
                <a:latin typeface="Arial"/>
                <a:ea typeface="新細明體"/>
              </a:endParaRPr>
            </a:p>
          </p:txBody>
        </p:sp>
        <p:sp>
          <p:nvSpPr>
            <p:cNvPr id="8" name="向下箭號 7"/>
            <p:cNvSpPr/>
            <p:nvPr/>
          </p:nvSpPr>
          <p:spPr bwMode="auto">
            <a:xfrm>
              <a:off x="988717" y="2840083"/>
              <a:ext cx="229394" cy="608866"/>
            </a:xfrm>
            <a:prstGeom prst="downArrow">
              <a:avLst/>
            </a:prstGeom>
            <a:solidFill>
              <a:srgbClr val="F79646"/>
            </a:solidFill>
            <a:ln w="25400" cap="flat" cmpd="sng" algn="ctr">
              <a:solidFill>
                <a:srgbClr val="F79646">
                  <a:shade val="50000"/>
                </a:srgbClr>
              </a:solidFill>
              <a:prstDash val="solid"/>
              <a:headEnd type="none" w="med" len="med"/>
              <a:tailEnd type="triangle" w="med" len="med"/>
            </a:ln>
            <a:effectLst/>
          </p:spPr>
          <p:txBody>
            <a:bodyPr/>
            <a:lstStyle/>
            <a:p>
              <a:pPr fontAlgn="auto">
                <a:spcBef>
                  <a:spcPts val="0"/>
                </a:spcBef>
                <a:spcAft>
                  <a:spcPts val="0"/>
                </a:spcAft>
                <a:defRPr/>
              </a:pPr>
              <a:endParaRPr kumimoji="0" lang="zh-TW" altLang="en-US" kern="0">
                <a:solidFill>
                  <a:sysClr val="windowText" lastClr="000000"/>
                </a:solidFill>
                <a:latin typeface="Arial"/>
                <a:ea typeface="新細明體"/>
              </a:endParaRPr>
            </a:p>
          </p:txBody>
        </p:sp>
        <p:sp>
          <p:nvSpPr>
            <p:cNvPr id="9" name="文字方塊 8"/>
            <p:cNvSpPr txBox="1"/>
            <p:nvPr/>
          </p:nvSpPr>
          <p:spPr>
            <a:xfrm>
              <a:off x="685800" y="2745959"/>
              <a:ext cx="302917" cy="400028"/>
            </a:xfrm>
            <a:prstGeom prst="rect">
              <a:avLst/>
            </a:prstGeom>
            <a:noFill/>
          </p:spPr>
          <p:txBody>
            <a:bodyPr>
              <a:spAutoFit/>
            </a:bodyPr>
            <a:lstStyle/>
            <a:p>
              <a:pPr fontAlgn="auto">
                <a:spcBef>
                  <a:spcPts val="0"/>
                </a:spcBef>
                <a:spcAft>
                  <a:spcPts val="0"/>
                </a:spcAft>
                <a:defRPr/>
              </a:pPr>
              <a:r>
                <a:rPr kumimoji="0" lang="en-US" altLang="zh-TW" sz="2000" b="1" kern="0" dirty="0">
                  <a:solidFill>
                    <a:srgbClr val="F79646">
                      <a:lumMod val="75000"/>
                    </a:srgbClr>
                  </a:solidFill>
                  <a:latin typeface="Arial" pitchFamily="34" charset="0"/>
                  <a:ea typeface="新細明體" pitchFamily="18" charset="-120"/>
                </a:rPr>
                <a:t>1</a:t>
              </a:r>
              <a:endParaRPr kumimoji="0" lang="zh-TW" altLang="en-US" sz="2000" b="1" kern="0" dirty="0">
                <a:solidFill>
                  <a:srgbClr val="F79646">
                    <a:lumMod val="75000"/>
                  </a:srgbClr>
                </a:solidFill>
                <a:latin typeface="Arial" pitchFamily="34" charset="0"/>
                <a:ea typeface="新細明體" pitchFamily="18" charset="-120"/>
              </a:endParaRPr>
            </a:p>
          </p:txBody>
        </p:sp>
        <p:sp>
          <p:nvSpPr>
            <p:cNvPr id="10" name="文字方塊 13"/>
            <p:cNvSpPr txBox="1">
              <a:spLocks noChangeArrowheads="1"/>
            </p:cNvSpPr>
            <p:nvPr/>
          </p:nvSpPr>
          <p:spPr bwMode="auto">
            <a:xfrm>
              <a:off x="1984227" y="3122456"/>
              <a:ext cx="304388" cy="400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fontAlgn="auto" hangingPunct="1">
                <a:spcBef>
                  <a:spcPts val="0"/>
                </a:spcBef>
                <a:spcAft>
                  <a:spcPts val="0"/>
                </a:spcAft>
                <a:defRPr/>
              </a:pPr>
              <a:r>
                <a:rPr lang="en-US" altLang="zh-TW" sz="2000" b="1" kern="0" dirty="0" smtClean="0">
                  <a:solidFill>
                    <a:sysClr val="window" lastClr="FFFFFF"/>
                  </a:solidFill>
                </a:rPr>
                <a:t>2</a:t>
              </a:r>
              <a:endParaRPr lang="zh-TW" altLang="en-US" sz="2000" b="1" kern="0" dirty="0" smtClean="0">
                <a:solidFill>
                  <a:sysClr val="window" lastClr="FFFFFF"/>
                </a:solidFill>
              </a:endParaRPr>
            </a:p>
          </p:txBody>
        </p:sp>
        <p:sp>
          <p:nvSpPr>
            <p:cNvPr id="11" name="文字方塊 10"/>
            <p:cNvSpPr txBox="1"/>
            <p:nvPr/>
          </p:nvSpPr>
          <p:spPr>
            <a:xfrm>
              <a:off x="3594396" y="2085619"/>
              <a:ext cx="302917" cy="400028"/>
            </a:xfrm>
            <a:prstGeom prst="rect">
              <a:avLst/>
            </a:prstGeom>
            <a:noFill/>
          </p:spPr>
          <p:txBody>
            <a:bodyPr>
              <a:spAutoFit/>
            </a:bodyPr>
            <a:lstStyle/>
            <a:p>
              <a:pPr fontAlgn="auto">
                <a:spcBef>
                  <a:spcPts val="0"/>
                </a:spcBef>
                <a:spcAft>
                  <a:spcPts val="0"/>
                </a:spcAft>
                <a:defRPr/>
              </a:pPr>
              <a:r>
                <a:rPr kumimoji="0" lang="en-US" altLang="zh-TW" sz="2000" b="1" kern="0" dirty="0">
                  <a:solidFill>
                    <a:srgbClr val="F79646">
                      <a:lumMod val="75000"/>
                    </a:srgbClr>
                  </a:solidFill>
                  <a:latin typeface="Arial" pitchFamily="34" charset="0"/>
                  <a:ea typeface="新細明體" pitchFamily="18" charset="-120"/>
                </a:rPr>
                <a:t>3</a:t>
              </a:r>
              <a:endParaRPr kumimoji="0" lang="zh-TW" altLang="en-US" sz="2000" b="1" kern="0" dirty="0">
                <a:solidFill>
                  <a:srgbClr val="F79646">
                    <a:lumMod val="75000"/>
                  </a:srgbClr>
                </a:solidFill>
                <a:latin typeface="Arial" pitchFamily="34" charset="0"/>
                <a:ea typeface="新細明體" pitchFamily="18" charset="-120"/>
              </a:endParaRPr>
            </a:p>
          </p:txBody>
        </p:sp>
      </p:grpSp>
      <p:sp>
        <p:nvSpPr>
          <p:cNvPr id="12" name="內容版面配置區 2"/>
          <p:cNvSpPr txBox="1">
            <a:spLocks/>
          </p:cNvSpPr>
          <p:nvPr/>
        </p:nvSpPr>
        <p:spPr bwMode="auto">
          <a:xfrm>
            <a:off x="3779838" y="1484313"/>
            <a:ext cx="5256212" cy="2160587"/>
          </a:xfrm>
          <a:prstGeom prst="rect">
            <a:avLst/>
          </a:prstGeom>
          <a:gradFill rotWithShape="1">
            <a:gsLst>
              <a:gs pos="0">
                <a:srgbClr val="BBE0E3">
                  <a:tint val="50000"/>
                  <a:satMod val="300000"/>
                </a:srgbClr>
              </a:gs>
              <a:gs pos="35000">
                <a:srgbClr val="BBE0E3">
                  <a:tint val="37000"/>
                  <a:satMod val="300000"/>
                </a:srgbClr>
              </a:gs>
              <a:gs pos="100000">
                <a:srgbClr val="BBE0E3">
                  <a:tint val="15000"/>
                  <a:satMod val="350000"/>
                </a:srgbClr>
              </a:gs>
            </a:gsLst>
            <a:lin ang="16200000" scaled="1"/>
          </a:gradFill>
          <a:ln w="9525" cap="flat" cmpd="sng" algn="ctr">
            <a:solidFill>
              <a:srgbClr val="BBE0E3">
                <a:shade val="95000"/>
                <a:satMod val="105000"/>
              </a:srgbClr>
            </a:solidFill>
            <a:prstDash val="solid"/>
          </a:ln>
          <a:effectLst>
            <a:outerShdw blurRad="40000" dist="20000" dir="5400000" rotWithShape="0">
              <a:srgbClr val="000000">
                <a:alpha val="38000"/>
              </a:srgbClr>
            </a:outerShdw>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6600"/>
              </a:buClr>
              <a:buFont typeface="Wingdings" charset="2"/>
              <a:buChar char="l"/>
              <a:defRPr kumimoji="1" sz="2000">
                <a:solidFill>
                  <a:schemeClr val="dk1"/>
                </a:solidFill>
                <a:latin typeface="+mn-lt"/>
                <a:ea typeface="+mn-ea"/>
                <a:cs typeface="+mn-cs"/>
              </a:defRPr>
            </a:lvl1pPr>
            <a:lvl2pPr marL="742950" indent="-285750" algn="l" rtl="0" eaLnBrk="0" fontAlgn="base" hangingPunct="0">
              <a:spcBef>
                <a:spcPct val="20000"/>
              </a:spcBef>
              <a:spcAft>
                <a:spcPct val="0"/>
              </a:spcAft>
              <a:buClr>
                <a:srgbClr val="000099"/>
              </a:buClr>
              <a:buFont typeface="Wingdings" charset="2"/>
              <a:buChar char="l"/>
              <a:defRPr kumimoji="1">
                <a:solidFill>
                  <a:schemeClr val="dk1"/>
                </a:solidFill>
                <a:latin typeface="+mn-lt"/>
                <a:ea typeface="+mn-ea"/>
                <a:cs typeface="+mn-cs"/>
              </a:defRPr>
            </a:lvl2pPr>
            <a:lvl3pPr marL="1143000" indent="-228600" algn="l" rtl="0" eaLnBrk="0" fontAlgn="base" hangingPunct="0">
              <a:spcBef>
                <a:spcPct val="20000"/>
              </a:spcBef>
              <a:spcAft>
                <a:spcPct val="0"/>
              </a:spcAft>
              <a:buClr>
                <a:srgbClr val="000099"/>
              </a:buClr>
              <a:buFont typeface="Wingdings" charset="2"/>
              <a:buChar char="l"/>
              <a:defRPr kumimoji="1" sz="1600">
                <a:solidFill>
                  <a:schemeClr val="dk1"/>
                </a:solidFill>
                <a:latin typeface="+mn-lt"/>
                <a:ea typeface="+mn-ea"/>
                <a:cs typeface="+mn-cs"/>
              </a:defRPr>
            </a:lvl3pPr>
            <a:lvl4pPr marL="1600200" indent="-228600" algn="l" rtl="0" eaLnBrk="0" fontAlgn="base" hangingPunct="0">
              <a:spcBef>
                <a:spcPct val="20000"/>
              </a:spcBef>
              <a:spcAft>
                <a:spcPct val="0"/>
              </a:spcAft>
              <a:buClr>
                <a:srgbClr val="000099"/>
              </a:buClr>
              <a:buFont typeface="Wingdings" charset="2"/>
              <a:buChar char="l"/>
              <a:defRPr kumimoji="1" sz="1600">
                <a:solidFill>
                  <a:schemeClr val="dk1"/>
                </a:solidFill>
                <a:latin typeface="+mn-lt"/>
                <a:ea typeface="+mn-ea"/>
                <a:cs typeface="+mn-cs"/>
              </a:defRPr>
            </a:lvl4pPr>
            <a:lvl5pPr marL="2057400" indent="-228600" algn="l" rtl="0" eaLnBrk="0" fontAlgn="base" hangingPunct="0">
              <a:spcBef>
                <a:spcPct val="20000"/>
              </a:spcBef>
              <a:spcAft>
                <a:spcPct val="0"/>
              </a:spcAft>
              <a:buClr>
                <a:srgbClr val="000099"/>
              </a:buClr>
              <a:buFont typeface="Wingdings" charset="2"/>
              <a:buChar char="l"/>
              <a:defRPr kumimoji="1" sz="1600">
                <a:solidFill>
                  <a:schemeClr val="dk1"/>
                </a:solidFill>
                <a:latin typeface="+mn-lt"/>
                <a:ea typeface="+mn-ea"/>
                <a:cs typeface="+mn-cs"/>
              </a:defRPr>
            </a:lvl5pPr>
            <a:lvl6pPr marL="2514600" indent="-228600" algn="l" rtl="0" fontAlgn="base">
              <a:spcBef>
                <a:spcPct val="20000"/>
              </a:spcBef>
              <a:spcAft>
                <a:spcPct val="0"/>
              </a:spcAft>
              <a:buClr>
                <a:srgbClr val="000099"/>
              </a:buClr>
              <a:buFont typeface="Wingdings" charset="2"/>
              <a:buChar char="l"/>
              <a:defRPr kumimoji="1" sz="1400">
                <a:solidFill>
                  <a:schemeClr val="dk1"/>
                </a:solidFill>
                <a:latin typeface="+mn-lt"/>
                <a:ea typeface="+mn-ea"/>
                <a:cs typeface="+mn-cs"/>
              </a:defRPr>
            </a:lvl6pPr>
            <a:lvl7pPr marL="2971800" indent="-228600" algn="l" rtl="0" fontAlgn="base">
              <a:spcBef>
                <a:spcPct val="20000"/>
              </a:spcBef>
              <a:spcAft>
                <a:spcPct val="0"/>
              </a:spcAft>
              <a:buClr>
                <a:srgbClr val="000099"/>
              </a:buClr>
              <a:buFont typeface="Wingdings" charset="2"/>
              <a:buChar char="l"/>
              <a:defRPr kumimoji="1" sz="1400">
                <a:solidFill>
                  <a:schemeClr val="dk1"/>
                </a:solidFill>
                <a:latin typeface="+mn-lt"/>
                <a:ea typeface="+mn-ea"/>
                <a:cs typeface="+mn-cs"/>
              </a:defRPr>
            </a:lvl7pPr>
            <a:lvl8pPr marL="3429000" indent="-228600" algn="l" rtl="0" fontAlgn="base">
              <a:spcBef>
                <a:spcPct val="20000"/>
              </a:spcBef>
              <a:spcAft>
                <a:spcPct val="0"/>
              </a:spcAft>
              <a:buClr>
                <a:srgbClr val="000099"/>
              </a:buClr>
              <a:buFont typeface="Wingdings" charset="2"/>
              <a:buChar char="l"/>
              <a:defRPr kumimoji="1" sz="1400">
                <a:solidFill>
                  <a:schemeClr val="dk1"/>
                </a:solidFill>
                <a:latin typeface="+mn-lt"/>
                <a:ea typeface="+mn-ea"/>
                <a:cs typeface="+mn-cs"/>
              </a:defRPr>
            </a:lvl8pPr>
            <a:lvl9pPr marL="3886200" indent="-228600" algn="l" rtl="0" fontAlgn="base">
              <a:spcBef>
                <a:spcPct val="20000"/>
              </a:spcBef>
              <a:spcAft>
                <a:spcPct val="0"/>
              </a:spcAft>
              <a:buClr>
                <a:srgbClr val="000099"/>
              </a:buClr>
              <a:buFont typeface="Wingdings" charset="2"/>
              <a:buChar char="l"/>
              <a:defRPr kumimoji="1" sz="1400">
                <a:solidFill>
                  <a:schemeClr val="dk1"/>
                </a:solidFill>
                <a:latin typeface="+mn-lt"/>
                <a:ea typeface="+mn-ea"/>
                <a:cs typeface="+mn-cs"/>
              </a:defRPr>
            </a:lvl9pPr>
          </a:lstStyle>
          <a:p>
            <a:pPr marL="0" marR="0" lvl="0" indent="0" algn="l" defTabSz="914400" rtl="0" eaLnBrk="0" fontAlgn="base" latinLnBrk="0" hangingPunct="0">
              <a:lnSpc>
                <a:spcPct val="100000"/>
              </a:lnSpc>
              <a:spcBef>
                <a:spcPct val="20000"/>
              </a:spcBef>
              <a:spcAft>
                <a:spcPct val="0"/>
              </a:spcAft>
              <a:buClr>
                <a:srgbClr val="E46C0A"/>
              </a:buClr>
              <a:buSzTx/>
              <a:buFont typeface="Wingdings" charset="2"/>
              <a:buNone/>
              <a:tabLst/>
              <a:defRPr/>
            </a:pPr>
            <a:r>
              <a:rPr kumimoji="1" lang="en-US" altLang="zh-TW" sz="2000" b="1" i="1" u="none" strike="noStrike" kern="0" cap="none" spc="0" normalizeH="0" baseline="0" noProof="0" dirty="0" smtClean="0">
                <a:ln>
                  <a:noFill/>
                </a:ln>
                <a:solidFill>
                  <a:srgbClr val="0000FF"/>
                </a:solidFill>
                <a:effectLst/>
                <a:uLnTx/>
                <a:uFillTx/>
                <a:latin typeface="Arial"/>
                <a:ea typeface="新細明體"/>
              </a:rPr>
              <a:t>Thermal problems is worse in 3D chips</a:t>
            </a:r>
          </a:p>
          <a:p>
            <a:pPr marL="457200" marR="0" lvl="0" indent="-457200" algn="l" defTabSz="914400" rtl="0" eaLnBrk="0" fontAlgn="base" latinLnBrk="0" hangingPunct="0">
              <a:lnSpc>
                <a:spcPct val="100000"/>
              </a:lnSpc>
              <a:spcBef>
                <a:spcPct val="20000"/>
              </a:spcBef>
              <a:spcAft>
                <a:spcPct val="0"/>
              </a:spcAft>
              <a:buClr>
                <a:srgbClr val="E46C0A"/>
              </a:buClr>
              <a:buSzTx/>
              <a:buFont typeface="Arial" charset="0"/>
              <a:buAutoNum type="arabicPeriod"/>
              <a:tabLst/>
              <a:defRPr/>
            </a:pPr>
            <a:r>
              <a:rPr kumimoji="1" lang="en-US" altLang="zh-TW" sz="2000" b="1" i="1" u="none" strike="noStrike" kern="0" cap="none" spc="0" normalizeH="0" baseline="0" noProof="0" dirty="0" smtClean="0">
                <a:ln>
                  <a:noFill/>
                </a:ln>
                <a:solidFill>
                  <a:srgbClr val="000000"/>
                </a:solidFill>
                <a:effectLst/>
                <a:uLnTx/>
                <a:uFillTx/>
                <a:latin typeface="Arial"/>
                <a:ea typeface="新細明體"/>
              </a:rPr>
              <a:t>Longer dissipation path</a:t>
            </a:r>
          </a:p>
          <a:p>
            <a:pPr marL="457200" marR="0" lvl="0" indent="-457200" algn="l" defTabSz="914400" rtl="0" eaLnBrk="0" fontAlgn="base" latinLnBrk="0" hangingPunct="0">
              <a:lnSpc>
                <a:spcPct val="100000"/>
              </a:lnSpc>
              <a:spcBef>
                <a:spcPct val="20000"/>
              </a:spcBef>
              <a:spcAft>
                <a:spcPct val="0"/>
              </a:spcAft>
              <a:buClr>
                <a:srgbClr val="E46C0A"/>
              </a:buClr>
              <a:buSzTx/>
              <a:buFont typeface="Arial" charset="0"/>
              <a:buAutoNum type="arabicPeriod"/>
              <a:tabLst/>
              <a:defRPr/>
            </a:pPr>
            <a:r>
              <a:rPr kumimoji="1" lang="en-US" altLang="zh-TW" sz="2000" b="1" i="1" u="none" strike="noStrike" kern="0" cap="none" spc="0" normalizeH="0" baseline="0" noProof="0" dirty="0" smtClean="0">
                <a:ln>
                  <a:noFill/>
                </a:ln>
                <a:solidFill>
                  <a:srgbClr val="000000"/>
                </a:solidFill>
                <a:effectLst/>
                <a:uLnTx/>
                <a:uFillTx/>
                <a:latin typeface="Arial"/>
                <a:ea typeface="新細明體"/>
              </a:rPr>
              <a:t>Larger power density </a:t>
            </a:r>
          </a:p>
          <a:p>
            <a:pPr marL="457200" marR="0" lvl="0" indent="-457200" algn="l" defTabSz="914400" rtl="0" eaLnBrk="0" fontAlgn="base" latinLnBrk="0" hangingPunct="0">
              <a:lnSpc>
                <a:spcPct val="100000"/>
              </a:lnSpc>
              <a:spcBef>
                <a:spcPct val="20000"/>
              </a:spcBef>
              <a:spcAft>
                <a:spcPct val="0"/>
              </a:spcAft>
              <a:buClr>
                <a:srgbClr val="E46C0A"/>
              </a:buClr>
              <a:buSzTx/>
              <a:buFont typeface="Arial" charset="0"/>
              <a:buAutoNum type="arabicPeriod"/>
              <a:tabLst/>
              <a:defRPr/>
            </a:pPr>
            <a:r>
              <a:rPr kumimoji="1" lang="en-US" altLang="zh-TW" sz="2000" b="1" i="1" u="none" strike="noStrike" kern="0" cap="none" spc="0" normalizeH="0" baseline="0" noProof="0" dirty="0" smtClean="0">
                <a:ln>
                  <a:noFill/>
                </a:ln>
                <a:solidFill>
                  <a:srgbClr val="000000"/>
                </a:solidFill>
                <a:effectLst/>
                <a:uLnTx/>
                <a:uFillTx/>
                <a:latin typeface="Arial"/>
                <a:ea typeface="新細明體"/>
              </a:rPr>
              <a:t>Different thermal conductance in different layer</a:t>
            </a:r>
            <a:endParaRPr kumimoji="1" lang="zh-TW" altLang="en-US" sz="2000" b="1" i="1" u="none" strike="noStrike" kern="0" cap="none" spc="0" normalizeH="0" baseline="0" noProof="0" dirty="0" smtClean="0">
              <a:ln>
                <a:noFill/>
              </a:ln>
              <a:solidFill>
                <a:srgbClr val="000000"/>
              </a:solidFill>
              <a:effectLst/>
              <a:uLnTx/>
              <a:uFillTx/>
              <a:latin typeface="Arial"/>
              <a:ea typeface="新細明體"/>
            </a:endParaRPr>
          </a:p>
        </p:txBody>
      </p:sp>
      <p:pic>
        <p:nvPicPr>
          <p:cNvPr id="1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3" y="4086225"/>
            <a:ext cx="2436812"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575" y="4071938"/>
            <a:ext cx="2508250"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向右箭號 14"/>
          <p:cNvSpPr/>
          <p:nvPr/>
        </p:nvSpPr>
        <p:spPr bwMode="auto">
          <a:xfrm>
            <a:off x="2771775" y="4689475"/>
            <a:ext cx="360363" cy="534988"/>
          </a:xfrm>
          <a:prstGeom prst="rightArrow">
            <a:avLst/>
          </a:prstGeom>
          <a:solidFill>
            <a:srgbClr val="FFFFFF"/>
          </a:solidFill>
          <a:ln w="25400" cap="flat" cmpd="sng" algn="ctr">
            <a:solidFill>
              <a:srgbClr val="2D2D8A"/>
            </a:solidFill>
            <a:prstDash val="solid"/>
            <a:headEnd type="none" w="med" len="med"/>
            <a:tailEnd type="triangl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rgbClr val="000000"/>
              </a:solidFill>
              <a:effectLst/>
              <a:uLnTx/>
              <a:uFillTx/>
              <a:latin typeface="Arial"/>
              <a:ea typeface="新細明體"/>
            </a:endParaRPr>
          </a:p>
        </p:txBody>
      </p:sp>
      <p:grpSp>
        <p:nvGrpSpPr>
          <p:cNvPr id="16" name="群組 15"/>
          <p:cNvGrpSpPr>
            <a:grpSpLocks/>
          </p:cNvGrpSpPr>
          <p:nvPr/>
        </p:nvGrpSpPr>
        <p:grpSpPr bwMode="auto">
          <a:xfrm>
            <a:off x="6084441" y="3933825"/>
            <a:ext cx="2592015" cy="1631950"/>
            <a:chOff x="5940152" y="3933959"/>
            <a:chExt cx="2592911" cy="1631216"/>
          </a:xfrm>
        </p:grpSpPr>
        <p:sp>
          <p:nvSpPr>
            <p:cNvPr id="17" name="矩形 16"/>
            <p:cNvSpPr/>
            <p:nvPr/>
          </p:nvSpPr>
          <p:spPr>
            <a:xfrm>
              <a:off x="5940152" y="3933959"/>
              <a:ext cx="2592911" cy="1631216"/>
            </a:xfrm>
            <a:prstGeom prst="rect">
              <a:avLst/>
            </a:prstGeom>
            <a:ln w="19050">
              <a:solidFill>
                <a:srgbClr val="0000FF"/>
              </a:solidFill>
              <a:prstDash val="sysDash"/>
            </a:ln>
          </p:spPr>
          <p:txBody>
            <a:bodyPr wrap="square">
              <a:spAutoFit/>
            </a:bodyPr>
            <a:lstStyle/>
            <a:p>
              <a:pPr algn="ctr">
                <a:defRPr/>
              </a:pPr>
              <a:r>
                <a:rPr lang="en-US" altLang="zh-TW" sz="2000" b="1" dirty="0">
                  <a:solidFill>
                    <a:srgbClr val="0000FF"/>
                  </a:solidFill>
                  <a:latin typeface="Arial"/>
                </a:rPr>
                <a:t>Negative influences</a:t>
              </a:r>
              <a:r>
                <a:rPr lang="en-US" altLang="zh-TW" sz="2000" dirty="0">
                  <a:solidFill>
                    <a:srgbClr val="000000"/>
                  </a:solidFill>
                  <a:latin typeface="Arial"/>
                </a:rPr>
                <a:t> </a:t>
              </a:r>
            </a:p>
            <a:p>
              <a:pPr marL="263525" indent="-263525">
                <a:buFont typeface="+mj-lt"/>
                <a:buAutoNum type="arabicPeriod"/>
                <a:defRPr/>
              </a:pPr>
              <a:r>
                <a:rPr lang="en-US" altLang="zh-TW" sz="2000" dirty="0" smtClean="0">
                  <a:solidFill>
                    <a:srgbClr val="000000"/>
                  </a:solidFill>
                  <a:latin typeface="Arial"/>
                </a:rPr>
                <a:t>Leakage power    </a:t>
              </a:r>
              <a:endParaRPr lang="en-US" altLang="zh-TW" sz="1600" dirty="0" smtClean="0">
                <a:solidFill>
                  <a:schemeClr val="tx1">
                    <a:lumMod val="95000"/>
                    <a:lumOff val="5000"/>
                  </a:schemeClr>
                </a:solidFill>
                <a:latin typeface="Arial"/>
              </a:endParaRPr>
            </a:p>
            <a:p>
              <a:pPr marL="263525" indent="-263525">
                <a:buFont typeface="+mj-lt"/>
                <a:buAutoNum type="arabicPeriod"/>
                <a:defRPr/>
              </a:pPr>
              <a:r>
                <a:rPr lang="en-US" altLang="zh-TW" sz="2000" dirty="0" smtClean="0">
                  <a:solidFill>
                    <a:srgbClr val="000000"/>
                  </a:solidFill>
                  <a:latin typeface="Arial"/>
                </a:rPr>
                <a:t>Reliability             </a:t>
              </a:r>
              <a:endParaRPr lang="en-US" altLang="zh-TW" sz="2000" dirty="0">
                <a:solidFill>
                  <a:schemeClr val="tx1">
                    <a:lumMod val="95000"/>
                    <a:lumOff val="5000"/>
                  </a:schemeClr>
                </a:solidFill>
                <a:latin typeface="Arial"/>
              </a:endParaRPr>
            </a:p>
            <a:p>
              <a:pPr marL="263525" indent="-263525">
                <a:buFont typeface="+mj-lt"/>
                <a:buAutoNum type="arabicPeriod"/>
                <a:defRPr/>
              </a:pPr>
              <a:r>
                <a:rPr lang="en-US" altLang="zh-TW" sz="2000" dirty="0">
                  <a:solidFill>
                    <a:srgbClr val="000000"/>
                  </a:solidFill>
                  <a:latin typeface="Arial"/>
                </a:rPr>
                <a:t>Package cost       </a:t>
              </a:r>
              <a:endParaRPr lang="en-US" altLang="zh-TW" sz="2000" dirty="0">
                <a:solidFill>
                  <a:schemeClr val="tx1">
                    <a:lumMod val="95000"/>
                    <a:lumOff val="5000"/>
                  </a:schemeClr>
                </a:solidFill>
                <a:latin typeface="Arial"/>
              </a:endParaRPr>
            </a:p>
            <a:p>
              <a:pPr marL="263525" indent="-263525">
                <a:buFont typeface="+mj-lt"/>
                <a:buAutoNum type="arabicPeriod"/>
                <a:defRPr/>
              </a:pPr>
              <a:r>
                <a:rPr lang="en-US" altLang="zh-TW" sz="2000" dirty="0">
                  <a:solidFill>
                    <a:srgbClr val="000000"/>
                  </a:solidFill>
                  <a:latin typeface="Arial"/>
                </a:rPr>
                <a:t>Performance       </a:t>
              </a:r>
              <a:r>
                <a:rPr lang="en-US" altLang="zh-TW" sz="2000" dirty="0">
                  <a:solidFill>
                    <a:schemeClr val="tx1">
                      <a:lumMod val="95000"/>
                      <a:lumOff val="5000"/>
                    </a:schemeClr>
                  </a:solidFill>
                  <a:latin typeface="Arial"/>
                </a:rPr>
                <a:t> </a:t>
              </a:r>
              <a:endParaRPr lang="zh-TW" altLang="en-US" sz="2000" dirty="0">
                <a:solidFill>
                  <a:schemeClr val="tx1">
                    <a:lumMod val="95000"/>
                    <a:lumOff val="5000"/>
                  </a:schemeClr>
                </a:solidFill>
                <a:latin typeface="Arial"/>
              </a:endParaRPr>
            </a:p>
          </p:txBody>
        </p:sp>
        <p:cxnSp>
          <p:nvCxnSpPr>
            <p:cNvPr id="18" name="直線單箭頭接點 17"/>
            <p:cNvCxnSpPr>
              <a:cxnSpLocks noChangeShapeType="1"/>
            </p:cNvCxnSpPr>
            <p:nvPr/>
          </p:nvCxnSpPr>
          <p:spPr bwMode="auto">
            <a:xfrm flipH="1" flipV="1">
              <a:off x="8172400" y="4378346"/>
              <a:ext cx="2" cy="158714"/>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9" name="直線單箭頭接點 18"/>
            <p:cNvCxnSpPr>
              <a:cxnSpLocks noChangeShapeType="1"/>
            </p:cNvCxnSpPr>
            <p:nvPr/>
          </p:nvCxnSpPr>
          <p:spPr bwMode="auto">
            <a:xfrm flipH="1" flipV="1">
              <a:off x="8172401" y="4979514"/>
              <a:ext cx="1" cy="164978"/>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0" name="直線單箭頭接點 19"/>
            <p:cNvCxnSpPr>
              <a:cxnSpLocks noChangeShapeType="1"/>
            </p:cNvCxnSpPr>
            <p:nvPr/>
          </p:nvCxnSpPr>
          <p:spPr bwMode="auto">
            <a:xfrm>
              <a:off x="8171798" y="4697204"/>
              <a:ext cx="1" cy="162536"/>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21" name="直線單箭頭接點 20"/>
            <p:cNvCxnSpPr>
              <a:cxnSpLocks noChangeShapeType="1"/>
            </p:cNvCxnSpPr>
            <p:nvPr/>
          </p:nvCxnSpPr>
          <p:spPr bwMode="auto">
            <a:xfrm flipH="1">
              <a:off x="8161507" y="5296128"/>
              <a:ext cx="3968" cy="176210"/>
            </a:xfrm>
            <a:prstGeom prst="straightConnector1">
              <a:avLst/>
            </a:prstGeom>
            <a:noFill/>
            <a:ln w="19050" algn="ctr">
              <a:solidFill>
                <a:srgbClr val="FF0000"/>
              </a:solidFill>
              <a:round/>
              <a:headEnd/>
              <a:tailEnd type="arrow" w="med" len="med"/>
            </a:ln>
            <a:extLst>
              <a:ext uri="{909E8E84-426E-40DD-AFC4-6F175D3DCCD1}">
                <a14:hiddenFill xmlns:a14="http://schemas.microsoft.com/office/drawing/2010/main">
                  <a:noFill/>
                </a14:hiddenFill>
              </a:ext>
            </a:extLst>
          </p:spPr>
        </p:cxnSp>
      </p:grpSp>
      <p:sp>
        <p:nvSpPr>
          <p:cNvPr id="22" name="矩形 21"/>
          <p:cNvSpPr/>
          <p:nvPr/>
        </p:nvSpPr>
        <p:spPr>
          <a:xfrm>
            <a:off x="107950" y="5829300"/>
            <a:ext cx="7343775" cy="701675"/>
          </a:xfrm>
          <a:prstGeom prst="rect">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a:spAutoFit/>
          </a:bodyPr>
          <a:lstStyle/>
          <a:p>
            <a:pPr marL="341313" marR="0" lvl="0" indent="-341313" defTabSz="914400" eaLnBrk="0" fontAlgn="auto" latinLnBrk="0" hangingPunct="0">
              <a:lnSpc>
                <a:spcPct val="100000"/>
              </a:lnSpc>
              <a:spcBef>
                <a:spcPct val="20000"/>
              </a:spcBef>
              <a:spcAft>
                <a:spcPts val="0"/>
              </a:spcAft>
              <a:buClr>
                <a:srgbClr val="3333CC"/>
              </a:buClr>
              <a:buSzTx/>
              <a:buFont typeface="Wingdings" pitchFamily="2" charset="2"/>
              <a:buChar char="v"/>
              <a:tabLst/>
              <a:defRPr/>
            </a:pPr>
            <a:r>
              <a:rPr kumimoji="0" lang="en-US" altLang="zh-TW" sz="1800" b="0" i="0" u="none" strike="noStrike" kern="0" cap="none" spc="0" normalizeH="0" baseline="0" noProof="0" dirty="0">
                <a:ln>
                  <a:noFill/>
                </a:ln>
                <a:solidFill>
                  <a:srgbClr val="000000"/>
                </a:solidFill>
                <a:effectLst/>
                <a:uLnTx/>
                <a:uFillTx/>
                <a:latin typeface="Arial"/>
                <a:ea typeface="標楷體" pitchFamily="65" charset="-120"/>
              </a:rPr>
              <a:t>Temperature distribution is pushed higher and wider</a:t>
            </a:r>
          </a:p>
          <a:p>
            <a:pPr marL="625475" marR="0" lvl="1" indent="-284163" defTabSz="914400" eaLnBrk="0" fontAlgn="auto" latinLnBrk="0" hangingPunct="0">
              <a:lnSpc>
                <a:spcPct val="100000"/>
              </a:lnSpc>
              <a:spcBef>
                <a:spcPct val="20000"/>
              </a:spcBef>
              <a:spcAft>
                <a:spcPts val="0"/>
              </a:spcAft>
              <a:buClr>
                <a:srgbClr val="FF0000"/>
              </a:buClr>
              <a:buSzTx/>
              <a:buFont typeface="Wingdings" pitchFamily="2" charset="2"/>
              <a:buNone/>
              <a:tabLst/>
              <a:defRPr/>
            </a:pPr>
            <a:r>
              <a:rPr kumimoji="0" lang="en-US" altLang="zh-TW" sz="1800" b="0" i="0" u="none" strike="noStrike" kern="0" cap="none" spc="0" normalizeH="0" baseline="0" noProof="0" dirty="0">
                <a:ln>
                  <a:noFill/>
                </a:ln>
                <a:solidFill>
                  <a:srgbClr val="000000"/>
                </a:solidFill>
                <a:effectLst/>
                <a:uLnTx/>
                <a:uFillTx/>
                <a:latin typeface="Arial"/>
                <a:ea typeface="標楷體" pitchFamily="65" charset="-120"/>
                <a:sym typeface="Wingdings" pitchFamily="2" charset="2"/>
              </a:rPr>
              <a:t> </a:t>
            </a:r>
            <a:r>
              <a:rPr kumimoji="0" lang="en-US" altLang="zh-TW" sz="1800" b="0" i="0" u="none" strike="noStrike" kern="0" cap="none" spc="0" normalizeH="0" baseline="0" noProof="0" dirty="0">
                <a:ln>
                  <a:noFill/>
                </a:ln>
                <a:solidFill>
                  <a:srgbClr val="000000"/>
                </a:solidFill>
                <a:effectLst/>
                <a:uLnTx/>
                <a:uFillTx/>
                <a:latin typeface="Arial"/>
                <a:ea typeface="標楷體" pitchFamily="65" charset="-120"/>
              </a:rPr>
              <a:t>More </a:t>
            </a:r>
            <a:r>
              <a:rPr kumimoji="0" lang="en-US" altLang="zh-TW" sz="1800" b="0" i="0" u="none" strike="noStrike" kern="0" cap="none" spc="0" normalizeH="0" baseline="0" noProof="0" dirty="0" smtClean="0">
                <a:ln>
                  <a:noFill/>
                </a:ln>
                <a:solidFill>
                  <a:srgbClr val="000000"/>
                </a:solidFill>
                <a:effectLst/>
                <a:uLnTx/>
                <a:uFillTx/>
                <a:latin typeface="Arial"/>
                <a:ea typeface="標楷體" pitchFamily="65" charset="-120"/>
              </a:rPr>
              <a:t>tiles </a:t>
            </a:r>
            <a:r>
              <a:rPr kumimoji="0" lang="en-US" altLang="zh-TW" sz="1800" b="0" i="0" u="none" strike="noStrike" kern="0" cap="none" spc="0" normalizeH="0" baseline="0" noProof="0" dirty="0">
                <a:ln>
                  <a:noFill/>
                </a:ln>
                <a:solidFill>
                  <a:srgbClr val="000000"/>
                </a:solidFill>
                <a:effectLst/>
                <a:uLnTx/>
                <a:uFillTx/>
                <a:latin typeface="Arial"/>
                <a:ea typeface="標楷體" pitchFamily="65" charset="-120"/>
              </a:rPr>
              <a:t>will be thermally unsafe! </a:t>
            </a:r>
            <a:endParaRPr kumimoji="0" lang="en-US" altLang="zh-TW" sz="1800" b="0" i="0" u="none" strike="noStrike" kern="0" cap="none" spc="0" normalizeH="0" baseline="0" noProof="0" dirty="0">
              <a:ln>
                <a:noFill/>
              </a:ln>
              <a:solidFill>
                <a:srgbClr val="FF0000"/>
              </a:solidFill>
              <a:effectLst/>
              <a:uLnTx/>
              <a:uFillTx/>
              <a:latin typeface="Arial"/>
              <a:ea typeface="標楷體" pitchFamily="65" charset="-120"/>
            </a:endParaRPr>
          </a:p>
        </p:txBody>
      </p:sp>
    </p:spTree>
    <p:extLst>
      <p:ext uri="{BB962C8B-B14F-4D97-AF65-F5344CB8AC3E}">
        <p14:creationId xmlns:p14="http://schemas.microsoft.com/office/powerpoint/2010/main" val="22598043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bwMode="auto">
          <a:xfrm>
            <a:off x="4576875" y="3800032"/>
            <a:ext cx="4343400" cy="2449286"/>
          </a:xfrm>
          <a:prstGeom prst="rect">
            <a:avLst/>
          </a:prstGeom>
          <a:ln>
            <a:headEnd type="none" w="med" len="med"/>
            <a:tailEnd type="triangl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sp>
        <p:nvSpPr>
          <p:cNvPr id="5" name="矩形 4"/>
          <p:cNvSpPr/>
          <p:nvPr/>
        </p:nvSpPr>
        <p:spPr bwMode="auto">
          <a:xfrm>
            <a:off x="233475" y="3800757"/>
            <a:ext cx="4343400" cy="2449286"/>
          </a:xfrm>
          <a:prstGeom prst="rect">
            <a:avLst/>
          </a:prstGeom>
          <a:ln>
            <a:headEnd type="none" w="med" len="med"/>
            <a:tailEnd type="triangl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sp>
        <p:nvSpPr>
          <p:cNvPr id="6" name="內容版面配置區 2"/>
          <p:cNvSpPr>
            <a:spLocks noGrp="1"/>
          </p:cNvSpPr>
          <p:nvPr>
            <p:ph idx="1"/>
          </p:nvPr>
        </p:nvSpPr>
        <p:spPr>
          <a:xfrm>
            <a:off x="50980" y="1828800"/>
            <a:ext cx="5587820" cy="2316897"/>
          </a:xfrm>
        </p:spPr>
        <p:txBody>
          <a:bodyPr/>
          <a:lstStyle/>
          <a:p>
            <a:r>
              <a:rPr lang="en-US" altLang="zh-TW" sz="2000" dirty="0" smtClean="0"/>
              <a:t>Must have solutions to ensure: </a:t>
            </a:r>
            <a:r>
              <a:rPr lang="en-US" altLang="zh-TW" sz="2000" i="1" dirty="0">
                <a:latin typeface="Times New Roman" pitchFamily="18" charset="0"/>
                <a:cs typeface="Times New Roman" pitchFamily="18" charset="0"/>
              </a:rPr>
              <a:t>T</a:t>
            </a:r>
            <a:r>
              <a:rPr lang="en-US" altLang="zh-TW" sz="2000" i="1" baseline="-25000" dirty="0">
                <a:latin typeface="Times New Roman" pitchFamily="18" charset="0"/>
                <a:cs typeface="Times New Roman" pitchFamily="18" charset="0"/>
              </a:rPr>
              <a:t>MAX</a:t>
            </a:r>
            <a:r>
              <a:rPr lang="en-US" altLang="zh-TW" sz="2000" i="1" dirty="0">
                <a:latin typeface="Times New Roman" pitchFamily="18" charset="0"/>
                <a:cs typeface="Times New Roman" pitchFamily="18" charset="0"/>
              </a:rPr>
              <a:t> ≤ </a:t>
            </a:r>
            <a:r>
              <a:rPr lang="en-US" altLang="zh-TW" sz="2000" i="1" dirty="0" smtClean="0">
                <a:latin typeface="Times New Roman" pitchFamily="18" charset="0"/>
                <a:cs typeface="Times New Roman" pitchFamily="18" charset="0"/>
              </a:rPr>
              <a:t>T</a:t>
            </a:r>
            <a:r>
              <a:rPr lang="en-US" altLang="zh-TW" sz="2000" i="1" baseline="-25000" dirty="0" smtClean="0">
                <a:latin typeface="Times New Roman" pitchFamily="18" charset="0"/>
                <a:cs typeface="Times New Roman" pitchFamily="18" charset="0"/>
              </a:rPr>
              <a:t>LIMIT</a:t>
            </a:r>
          </a:p>
          <a:p>
            <a:pPr lvl="1"/>
            <a:r>
              <a:rPr lang="en-US" altLang="zh-TW" sz="1800" dirty="0" smtClean="0"/>
              <a:t>Cut </a:t>
            </a:r>
            <a:r>
              <a:rPr lang="en-US" altLang="zh-TW" sz="1800" dirty="0"/>
              <a:t>the positive feedback </a:t>
            </a:r>
            <a:r>
              <a:rPr lang="en-US" altLang="zh-TW" sz="1800" dirty="0" smtClean="0"/>
              <a:t>cycle</a:t>
            </a:r>
          </a:p>
          <a:p>
            <a:pPr marL="341312" lvl="1" indent="0">
              <a:buNone/>
            </a:pPr>
            <a:r>
              <a:rPr lang="en-US" altLang="zh-TW" sz="1800" b="1" i="1" dirty="0">
                <a:sym typeface="Wingdings" pitchFamily="2" charset="2"/>
              </a:rPr>
              <a:t> </a:t>
            </a:r>
            <a:r>
              <a:rPr lang="en-US" altLang="zh-TW" sz="1800" b="1" i="1" dirty="0" smtClean="0">
                <a:sym typeface="Wingdings" pitchFamily="2" charset="2"/>
              </a:rPr>
              <a:t>   </a:t>
            </a:r>
            <a:r>
              <a:rPr lang="zh-TW" altLang="en-US" sz="1800" b="1" i="1" dirty="0" smtClean="0">
                <a:sym typeface="Wingdings" pitchFamily="2" charset="2"/>
              </a:rPr>
              <a:t> </a:t>
            </a:r>
            <a:r>
              <a:rPr lang="en-US" altLang="zh-TW" sz="1800" b="1" i="1" dirty="0" smtClean="0"/>
              <a:t>High Performance, but Not Higher Temp.</a:t>
            </a:r>
            <a:endParaRPr lang="en-US" altLang="zh-TW" sz="1600" dirty="0" smtClean="0"/>
          </a:p>
          <a:p>
            <a:pPr>
              <a:spcBef>
                <a:spcPts val="1200"/>
              </a:spcBef>
            </a:pPr>
            <a:endParaRPr lang="en-US" altLang="zh-TW" sz="2000" dirty="0" smtClean="0"/>
          </a:p>
          <a:p>
            <a:pPr>
              <a:spcBef>
                <a:spcPts val="1200"/>
              </a:spcBef>
            </a:pPr>
            <a:r>
              <a:rPr lang="en-US" altLang="zh-TW" sz="2000" dirty="0" smtClean="0"/>
              <a:t>Solutions to improve margin:</a:t>
            </a:r>
          </a:p>
          <a:p>
            <a:endParaRPr lang="en-US" altLang="zh-TW" sz="2000" dirty="0"/>
          </a:p>
        </p:txBody>
      </p:sp>
      <p:sp>
        <p:nvSpPr>
          <p:cNvPr id="7" name="標題 1"/>
          <p:cNvSpPr>
            <a:spLocks noGrp="1"/>
          </p:cNvSpPr>
          <p:nvPr>
            <p:ph type="title"/>
          </p:nvPr>
        </p:nvSpPr>
        <p:spPr>
          <a:xfrm>
            <a:off x="381000" y="762000"/>
            <a:ext cx="8382000" cy="838200"/>
          </a:xfrm>
        </p:spPr>
        <p:txBody>
          <a:bodyPr>
            <a:noAutofit/>
          </a:bodyPr>
          <a:lstStyle/>
          <a:p>
            <a:pPr>
              <a:defRPr/>
            </a:pPr>
            <a:r>
              <a:rPr lang="en-US" altLang="zh-TW" sz="2800" dirty="0" smtClean="0">
                <a:cs typeface="新細明體" pitchFamily="18" charset="-120"/>
              </a:rPr>
              <a:t>Prevention of Thermal Runaway for </a:t>
            </a:r>
            <a:br>
              <a:rPr lang="en-US" altLang="zh-TW" sz="2800" dirty="0" smtClean="0">
                <a:cs typeface="新細明體" pitchFamily="18" charset="-120"/>
              </a:rPr>
            </a:br>
            <a:r>
              <a:rPr lang="en-US" altLang="zh-TW" sz="2800" dirty="0" smtClean="0">
                <a:cs typeface="新細明體" pitchFamily="18" charset="-120"/>
              </a:rPr>
              <a:t>Performance </a:t>
            </a:r>
            <a:r>
              <a:rPr lang="en-US" altLang="zh-TW" sz="2800" dirty="0">
                <a:cs typeface="新細明體" pitchFamily="18" charset="-120"/>
              </a:rPr>
              <a:t>Improvement</a:t>
            </a:r>
            <a:endParaRPr lang="zh-TW" altLang="en-US" sz="2800" dirty="0" smtClean="0">
              <a:cs typeface="新細明體" pitchFamily="18" charset="-120"/>
            </a:endParaRPr>
          </a:p>
        </p:txBody>
      </p:sp>
      <p:sp>
        <p:nvSpPr>
          <p:cNvPr id="8" name="文字方塊 7"/>
          <p:cNvSpPr txBox="1"/>
          <p:nvPr/>
        </p:nvSpPr>
        <p:spPr>
          <a:xfrm>
            <a:off x="5791200" y="2015679"/>
            <a:ext cx="1295400" cy="584775"/>
          </a:xfrm>
          <a:prstGeom prst="rect">
            <a:avLst/>
          </a:prstGeom>
          <a:noFill/>
        </p:spPr>
        <p:txBody>
          <a:bodyPr wrap="square" rtlCol="0">
            <a:spAutoFit/>
          </a:bodyPr>
          <a:lstStyle/>
          <a:p>
            <a:r>
              <a:rPr lang="en-US" altLang="zh-TW" sz="1600" dirty="0" smtClean="0">
                <a:solidFill>
                  <a:srgbClr val="FF0000"/>
                </a:solidFill>
              </a:rPr>
              <a:t>Higher temperature</a:t>
            </a:r>
            <a:endParaRPr lang="zh-TW" altLang="en-US" sz="1600" dirty="0">
              <a:solidFill>
                <a:srgbClr val="FF0000"/>
              </a:solidFill>
            </a:endParaRPr>
          </a:p>
        </p:txBody>
      </p:sp>
      <p:sp>
        <p:nvSpPr>
          <p:cNvPr id="9" name="文字方塊 8"/>
          <p:cNvSpPr txBox="1"/>
          <p:nvPr/>
        </p:nvSpPr>
        <p:spPr>
          <a:xfrm>
            <a:off x="7543800" y="2015679"/>
            <a:ext cx="1600200" cy="584775"/>
          </a:xfrm>
          <a:prstGeom prst="rect">
            <a:avLst/>
          </a:prstGeom>
          <a:noFill/>
        </p:spPr>
        <p:txBody>
          <a:bodyPr wrap="square" rtlCol="0">
            <a:spAutoFit/>
          </a:bodyPr>
          <a:lstStyle/>
          <a:p>
            <a:r>
              <a:rPr lang="en-US" altLang="zh-TW" sz="1600" dirty="0" smtClean="0">
                <a:solidFill>
                  <a:prstClr val="black"/>
                </a:solidFill>
              </a:rPr>
              <a:t>Increase leakage current</a:t>
            </a:r>
            <a:endParaRPr lang="zh-TW" altLang="en-US" sz="1600" dirty="0">
              <a:solidFill>
                <a:prstClr val="black"/>
              </a:solidFill>
            </a:endParaRPr>
          </a:p>
        </p:txBody>
      </p:sp>
      <p:sp>
        <p:nvSpPr>
          <p:cNvPr id="10" name="文字方塊 9"/>
          <p:cNvSpPr txBox="1"/>
          <p:nvPr/>
        </p:nvSpPr>
        <p:spPr>
          <a:xfrm>
            <a:off x="6774705" y="2750403"/>
            <a:ext cx="1173899" cy="830997"/>
          </a:xfrm>
          <a:prstGeom prst="rect">
            <a:avLst/>
          </a:prstGeom>
          <a:noFill/>
        </p:spPr>
        <p:txBody>
          <a:bodyPr wrap="square" rtlCol="0">
            <a:spAutoFit/>
          </a:bodyPr>
          <a:lstStyle/>
          <a:p>
            <a:r>
              <a:rPr lang="en-US" altLang="zh-TW" sz="1600" dirty="0" smtClean="0">
                <a:solidFill>
                  <a:srgbClr val="FF0000"/>
                </a:solidFill>
              </a:rPr>
              <a:t>More</a:t>
            </a:r>
          </a:p>
          <a:p>
            <a:r>
              <a:rPr lang="en-US" altLang="zh-TW" sz="1600" dirty="0" smtClean="0">
                <a:solidFill>
                  <a:srgbClr val="FF0000"/>
                </a:solidFill>
              </a:rPr>
              <a:t>thermal energy</a:t>
            </a:r>
            <a:endParaRPr lang="zh-TW" altLang="en-US" sz="1600" dirty="0">
              <a:solidFill>
                <a:srgbClr val="FF0000"/>
              </a:solidFill>
            </a:endParaRPr>
          </a:p>
        </p:txBody>
      </p:sp>
      <p:sp>
        <p:nvSpPr>
          <p:cNvPr id="11" name="弧形 10"/>
          <p:cNvSpPr/>
          <p:nvPr/>
        </p:nvSpPr>
        <p:spPr bwMode="auto">
          <a:xfrm rot="19107335">
            <a:off x="6546872" y="1910665"/>
            <a:ext cx="1067072" cy="1112396"/>
          </a:xfrm>
          <a:prstGeom prst="arc">
            <a:avLst>
              <a:gd name="adj1" fmla="val 14894764"/>
              <a:gd name="adj2" fmla="val 842173"/>
            </a:avLst>
          </a:prstGeom>
          <a:noFill/>
          <a:ln w="57150" cap="flat" cmpd="sng" algn="ctr">
            <a:solidFill>
              <a:schemeClr val="bg1">
                <a:lumMod val="50000"/>
              </a:schemeClr>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endParaRPr lang="zh-TW" altLang="en-US" smtClean="0">
              <a:solidFill>
                <a:prstClr val="black"/>
              </a:solidFill>
              <a:ea typeface="新細明體" charset="-120"/>
            </a:endParaRPr>
          </a:p>
        </p:txBody>
      </p:sp>
      <p:sp>
        <p:nvSpPr>
          <p:cNvPr id="12" name="弧形 11"/>
          <p:cNvSpPr/>
          <p:nvPr/>
        </p:nvSpPr>
        <p:spPr bwMode="auto">
          <a:xfrm rot="5165632">
            <a:off x="7190745" y="2442237"/>
            <a:ext cx="789405" cy="793362"/>
          </a:xfrm>
          <a:prstGeom prst="arc">
            <a:avLst>
              <a:gd name="adj1" fmla="val 14894764"/>
              <a:gd name="adj2" fmla="val 21094827"/>
            </a:avLst>
          </a:prstGeom>
          <a:noFill/>
          <a:ln w="57150" cap="flat" cmpd="sng" algn="ctr">
            <a:solidFill>
              <a:schemeClr val="bg1">
                <a:lumMod val="50000"/>
              </a:schemeClr>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endParaRPr lang="zh-TW" altLang="en-US" smtClean="0">
              <a:solidFill>
                <a:prstClr val="black"/>
              </a:solidFill>
              <a:ea typeface="新細明體" charset="-120"/>
            </a:endParaRPr>
          </a:p>
        </p:txBody>
      </p:sp>
      <p:sp>
        <p:nvSpPr>
          <p:cNvPr id="13" name="弧形 12"/>
          <p:cNvSpPr/>
          <p:nvPr/>
        </p:nvSpPr>
        <p:spPr bwMode="auto">
          <a:xfrm rot="11553485">
            <a:off x="6329271" y="2478097"/>
            <a:ext cx="760655" cy="754008"/>
          </a:xfrm>
          <a:prstGeom prst="arc">
            <a:avLst>
              <a:gd name="adj1" fmla="val 14894764"/>
              <a:gd name="adj2" fmla="val 842173"/>
            </a:avLst>
          </a:prstGeom>
          <a:noFill/>
          <a:ln w="57150"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endParaRPr lang="zh-TW" altLang="en-US" smtClean="0">
              <a:solidFill>
                <a:prstClr val="black"/>
              </a:solidFill>
              <a:ea typeface="新細明體" charset="-120"/>
            </a:endParaRPr>
          </a:p>
        </p:txBody>
      </p:sp>
      <p:pic>
        <p:nvPicPr>
          <p:cNvPr id="14" name="Picture 3" descr="C:\Users\Chihhao Chao\AppData\Local\Microsoft\Windows\Temporary Internet Files\Content.IE5\3Y81F32O\MC90038355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976815">
            <a:off x="5756612" y="2553658"/>
            <a:ext cx="541398" cy="1189495"/>
          </a:xfrm>
          <a:prstGeom prst="rect">
            <a:avLst/>
          </a:prstGeom>
          <a:noFill/>
          <a:extLst>
            <a:ext uri="{909E8E84-426E-40DD-AFC4-6F175D3DCCD1}">
              <a14:hiddenFill xmlns:a14="http://schemas.microsoft.com/office/drawing/2010/main">
                <a:solidFill>
                  <a:srgbClr val="FFFFFF"/>
                </a:solidFill>
              </a14:hiddenFill>
            </a:ext>
          </a:extLst>
        </p:spPr>
      </p:pic>
      <p:sp>
        <p:nvSpPr>
          <p:cNvPr id="15" name="矩形 14"/>
          <p:cNvSpPr/>
          <p:nvPr/>
        </p:nvSpPr>
        <p:spPr>
          <a:xfrm>
            <a:off x="1037756" y="3800756"/>
            <a:ext cx="2944964" cy="369332"/>
          </a:xfrm>
          <a:prstGeom prst="rect">
            <a:avLst/>
          </a:prstGeom>
        </p:spPr>
        <p:txBody>
          <a:bodyPr wrap="square">
            <a:spAutoFit/>
          </a:bodyPr>
          <a:lstStyle/>
          <a:p>
            <a:r>
              <a:rPr lang="en-US" altLang="zh-TW" b="1" u="sng" dirty="0" smtClean="0">
                <a:solidFill>
                  <a:srgbClr val="0000FF"/>
                </a:solidFill>
                <a:latin typeface="Arial"/>
              </a:rPr>
              <a:t>Contro</a:t>
            </a:r>
            <a:r>
              <a:rPr lang="en-US" altLang="zh-TW" b="1" u="sng" dirty="0">
                <a:solidFill>
                  <a:srgbClr val="0000FF"/>
                </a:solidFill>
                <a:latin typeface="Arial"/>
              </a:rPr>
              <a:t>l</a:t>
            </a:r>
            <a:r>
              <a:rPr lang="en-US" altLang="zh-TW" b="1" u="sng" dirty="0" smtClean="0">
                <a:solidFill>
                  <a:srgbClr val="0000FF"/>
                </a:solidFill>
                <a:latin typeface="Arial"/>
              </a:rPr>
              <a:t> </a:t>
            </a:r>
            <a:r>
              <a:rPr lang="en-US" altLang="zh-TW" b="1" u="sng" dirty="0">
                <a:solidFill>
                  <a:srgbClr val="0000FF"/>
                </a:solidFill>
                <a:latin typeface="Arial"/>
              </a:rPr>
              <a:t>Energy-In </a:t>
            </a:r>
            <a:r>
              <a:rPr lang="en-US" altLang="zh-TW" b="1" u="sng" dirty="0" smtClean="0">
                <a:solidFill>
                  <a:srgbClr val="0000FF"/>
                </a:solidFill>
                <a:latin typeface="Arial"/>
              </a:rPr>
              <a:t>Profile</a:t>
            </a:r>
            <a:endParaRPr lang="zh-TW" altLang="en-US" b="1" u="sng" dirty="0">
              <a:solidFill>
                <a:srgbClr val="0000FF"/>
              </a:solidFill>
              <a:latin typeface="Arial"/>
            </a:endParaRPr>
          </a:p>
        </p:txBody>
      </p:sp>
      <p:pic>
        <p:nvPicPr>
          <p:cNvPr id="16" name="Picture 8" descr="C:\Users\Chihhao\AppData\Local\Microsoft\Windows\Temporary Internet Files\Content.IE5\XKFLBHD6\MC90038358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94014">
            <a:off x="257389" y="4822030"/>
            <a:ext cx="859240" cy="117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圖片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15706" y="4988423"/>
            <a:ext cx="2489741" cy="100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向右箭號 17"/>
          <p:cNvSpPr/>
          <p:nvPr/>
        </p:nvSpPr>
        <p:spPr bwMode="auto">
          <a:xfrm>
            <a:off x="2374998" y="5376998"/>
            <a:ext cx="378120" cy="272710"/>
          </a:xfrm>
          <a:prstGeom prst="rightArrow">
            <a:avLst/>
          </a:prstGeom>
          <a:solidFill>
            <a:schemeClr val="bg1">
              <a:lumMod val="65000"/>
            </a:schemeClr>
          </a:solidFill>
          <a:ln w="19050">
            <a:headEnd type="none" w="med" len="med"/>
            <a:tailEnd type="triangle" w="med" len="me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sp>
        <p:nvSpPr>
          <p:cNvPr id="19" name="文字方塊 18"/>
          <p:cNvSpPr txBox="1"/>
          <p:nvPr/>
        </p:nvSpPr>
        <p:spPr>
          <a:xfrm>
            <a:off x="13692" y="6229054"/>
            <a:ext cx="4939308" cy="369332"/>
          </a:xfrm>
          <a:prstGeom prst="rect">
            <a:avLst/>
          </a:prstGeom>
          <a:noFill/>
        </p:spPr>
        <p:txBody>
          <a:bodyPr wrap="square" lIns="36000" rIns="36000" rtlCol="0">
            <a:spAutoFit/>
          </a:bodyPr>
          <a:lstStyle/>
          <a:p>
            <a:pPr algn="ctr"/>
            <a:r>
              <a:rPr lang="en-US" altLang="zh-TW" b="1" dirty="0" smtClean="0">
                <a:solidFill>
                  <a:srgbClr val="0000FF"/>
                </a:solidFill>
              </a:rPr>
              <a:t>Design of Thermal-aware 3D </a:t>
            </a:r>
            <a:r>
              <a:rPr lang="en-US" altLang="zh-TW" b="1" dirty="0" err="1" smtClean="0">
                <a:solidFill>
                  <a:srgbClr val="0000FF"/>
                </a:solidFill>
              </a:rPr>
              <a:t>NoC</a:t>
            </a:r>
            <a:r>
              <a:rPr lang="en-US" altLang="zh-TW" b="1" dirty="0" smtClean="0">
                <a:solidFill>
                  <a:srgbClr val="0000FF"/>
                </a:solidFill>
              </a:rPr>
              <a:t> Systems</a:t>
            </a:r>
            <a:endParaRPr lang="zh-TW" altLang="en-US" b="1" dirty="0">
              <a:solidFill>
                <a:srgbClr val="0000FF"/>
              </a:solidFill>
            </a:endParaRPr>
          </a:p>
        </p:txBody>
      </p:sp>
      <p:pic>
        <p:nvPicPr>
          <p:cNvPr id="20" name="Picture 3" descr="C:\Users\Chihhao\AppData\Local\Microsoft\Windows\Temporary Internet Files\Content.IE5\8J788AGG\MC90005487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90160" y="5494671"/>
            <a:ext cx="1016635" cy="644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圖片 3"/>
          <p:cNvPicPr>
            <a:picLocks noChangeAspect="1" noChangeArrowheads="1"/>
          </p:cNvPicPr>
          <p:nvPr/>
        </p:nvPicPr>
        <p:blipFill>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646365" y="4909458"/>
            <a:ext cx="1769859" cy="1002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 descr="http://www.imec.be/ScientificReport/SR2009/HTML/2010/afbeeldingen/SR083F2.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050" t="30609" r="20297"/>
          <a:stretch/>
        </p:blipFill>
        <p:spPr bwMode="auto">
          <a:xfrm>
            <a:off x="7899494" y="5619819"/>
            <a:ext cx="846792" cy="566418"/>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14"/>
          <p:cNvSpPr>
            <a:spLocks noChangeArrowheads="1"/>
          </p:cNvSpPr>
          <p:nvPr/>
        </p:nvSpPr>
        <p:spPr bwMode="auto">
          <a:xfrm>
            <a:off x="233475" y="4170088"/>
            <a:ext cx="4343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ts val="1200"/>
              </a:spcBef>
              <a:buClr>
                <a:srgbClr val="3333CC"/>
              </a:buClr>
              <a:buFont typeface="Wingdings" charset="2"/>
              <a:buChar char="v"/>
            </a:pPr>
            <a:r>
              <a:rPr lang="en-US" altLang="zh-TW" sz="2000" b="1" dirty="0" smtClean="0">
                <a:solidFill>
                  <a:prstClr val="black"/>
                </a:solidFill>
                <a:ea typeface="標楷體" pitchFamily="65" charset="-120"/>
              </a:rPr>
              <a:t> </a:t>
            </a:r>
            <a:r>
              <a:rPr lang="en-US" altLang="zh-TW" sz="1600" dirty="0" smtClean="0">
                <a:solidFill>
                  <a:prstClr val="black"/>
                </a:solidFill>
                <a:ea typeface="標楷體" pitchFamily="65" charset="-120"/>
              </a:rPr>
              <a:t>Dynamic Thermal Management</a:t>
            </a:r>
            <a:endParaRPr lang="en-US" altLang="zh-TW" sz="1600" dirty="0" smtClean="0">
              <a:solidFill>
                <a:schemeClr val="tx1">
                  <a:lumMod val="95000"/>
                  <a:lumOff val="5000"/>
                </a:schemeClr>
              </a:solidFill>
              <a:ea typeface="標楷體" pitchFamily="65" charset="-120"/>
            </a:endParaRPr>
          </a:p>
        </p:txBody>
      </p:sp>
      <p:sp>
        <p:nvSpPr>
          <p:cNvPr id="24" name="矩形 23"/>
          <p:cNvSpPr/>
          <p:nvPr/>
        </p:nvSpPr>
        <p:spPr>
          <a:xfrm>
            <a:off x="5360836" y="3799900"/>
            <a:ext cx="2944964" cy="369332"/>
          </a:xfrm>
          <a:prstGeom prst="rect">
            <a:avLst/>
          </a:prstGeom>
        </p:spPr>
        <p:txBody>
          <a:bodyPr wrap="square">
            <a:spAutoFit/>
          </a:bodyPr>
          <a:lstStyle/>
          <a:p>
            <a:r>
              <a:rPr lang="en-US" altLang="zh-TW" b="1" u="sng" dirty="0" smtClean="0">
                <a:solidFill>
                  <a:srgbClr val="C00000"/>
                </a:solidFill>
                <a:latin typeface="Arial"/>
              </a:rPr>
              <a:t>Relax Energy-Out Bound</a:t>
            </a:r>
            <a:endParaRPr lang="zh-TW" altLang="en-US" b="1" u="sng" dirty="0">
              <a:solidFill>
                <a:srgbClr val="C00000"/>
              </a:solidFill>
              <a:latin typeface="Arial"/>
            </a:endParaRPr>
          </a:p>
        </p:txBody>
      </p:sp>
      <p:sp>
        <p:nvSpPr>
          <p:cNvPr id="25" name="Rectangle 14"/>
          <p:cNvSpPr>
            <a:spLocks noChangeArrowheads="1"/>
          </p:cNvSpPr>
          <p:nvPr/>
        </p:nvSpPr>
        <p:spPr bwMode="auto">
          <a:xfrm>
            <a:off x="4746172" y="4169883"/>
            <a:ext cx="4343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ts val="1200"/>
              </a:spcBef>
              <a:buClr>
                <a:srgbClr val="3333CC"/>
              </a:buClr>
              <a:buFont typeface="Wingdings" charset="2"/>
              <a:buChar char="v"/>
            </a:pPr>
            <a:r>
              <a:rPr lang="en-US" altLang="zh-TW" sz="2000" b="1" dirty="0" smtClean="0">
                <a:solidFill>
                  <a:schemeClr val="tx1">
                    <a:lumMod val="95000"/>
                    <a:lumOff val="5000"/>
                  </a:schemeClr>
                </a:solidFill>
                <a:ea typeface="標楷體" pitchFamily="65" charset="-120"/>
              </a:rPr>
              <a:t> </a:t>
            </a:r>
            <a:r>
              <a:rPr lang="en-US" altLang="zh-TW" sz="1600" dirty="0" smtClean="0">
                <a:solidFill>
                  <a:schemeClr val="tx1">
                    <a:lumMod val="95000"/>
                    <a:lumOff val="5000"/>
                  </a:schemeClr>
                </a:solidFill>
                <a:ea typeface="標楷體" pitchFamily="65" charset="-120"/>
              </a:rPr>
              <a:t>Micro-Fluidic Channel (MFC) </a:t>
            </a:r>
          </a:p>
        </p:txBody>
      </p:sp>
      <p:sp>
        <p:nvSpPr>
          <p:cNvPr id="26" name="Rectangle 14"/>
          <p:cNvSpPr>
            <a:spLocks noChangeArrowheads="1"/>
          </p:cNvSpPr>
          <p:nvPr/>
        </p:nvSpPr>
        <p:spPr bwMode="auto">
          <a:xfrm>
            <a:off x="4746172" y="4466590"/>
            <a:ext cx="4343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ts val="1200"/>
              </a:spcBef>
              <a:buClr>
                <a:srgbClr val="3333CC"/>
              </a:buClr>
              <a:buFont typeface="Wingdings" charset="2"/>
              <a:buChar char="v"/>
            </a:pPr>
            <a:r>
              <a:rPr lang="en-US" altLang="zh-TW" sz="2000" b="1" dirty="0" smtClean="0">
                <a:solidFill>
                  <a:schemeClr val="tx1">
                    <a:lumMod val="95000"/>
                    <a:lumOff val="5000"/>
                  </a:schemeClr>
                </a:solidFill>
                <a:ea typeface="標楷體" pitchFamily="65" charset="-120"/>
              </a:rPr>
              <a:t> </a:t>
            </a:r>
            <a:r>
              <a:rPr lang="en-US" altLang="zh-TW" sz="1600" dirty="0" smtClean="0">
                <a:solidFill>
                  <a:schemeClr val="tx1">
                    <a:lumMod val="95000"/>
                    <a:lumOff val="5000"/>
                  </a:schemeClr>
                </a:solidFill>
                <a:ea typeface="標楷體" pitchFamily="65" charset="-120"/>
              </a:rPr>
              <a:t>Thermal TSV (TTSV)</a:t>
            </a:r>
          </a:p>
        </p:txBody>
      </p:sp>
      <p:grpSp>
        <p:nvGrpSpPr>
          <p:cNvPr id="27" name="群組 7"/>
          <p:cNvGrpSpPr>
            <a:grpSpLocks/>
          </p:cNvGrpSpPr>
          <p:nvPr/>
        </p:nvGrpSpPr>
        <p:grpSpPr bwMode="auto">
          <a:xfrm>
            <a:off x="3883752" y="5038151"/>
            <a:ext cx="1371600" cy="871537"/>
            <a:chOff x="7555418" y="3581400"/>
            <a:chExt cx="1370613" cy="871868"/>
          </a:xfrm>
        </p:grpSpPr>
        <p:sp>
          <p:nvSpPr>
            <p:cNvPr id="28" name="弧形向右箭號 3"/>
            <p:cNvSpPr>
              <a:spLocks noChangeArrowheads="1"/>
            </p:cNvSpPr>
            <p:nvPr/>
          </p:nvSpPr>
          <p:spPr bwMode="auto">
            <a:xfrm>
              <a:off x="7881394" y="3651507"/>
              <a:ext cx="403798" cy="786508"/>
            </a:xfrm>
            <a:prstGeom prst="curvedRightArrow">
              <a:avLst>
                <a:gd name="adj1" fmla="val 25005"/>
                <a:gd name="adj2" fmla="val 50002"/>
                <a:gd name="adj3" fmla="val 25000"/>
              </a:avLst>
            </a:prstGeom>
            <a:solidFill>
              <a:srgbClr val="006600"/>
            </a:solidFill>
            <a:ln w="38100" algn="ctr">
              <a:solidFill>
                <a:srgbClr val="006600"/>
              </a:solidFill>
              <a:round/>
              <a:headEnd/>
              <a:tailEnd/>
            </a:ln>
          </p:spPr>
          <p:txBody>
            <a:bodyPr/>
            <a:lstStyle/>
            <a:p>
              <a:endParaRPr lang="zh-TW" altLang="en-US" smtClean="0">
                <a:solidFill>
                  <a:prstClr val="black"/>
                </a:solidFill>
                <a:ea typeface="新細明體" charset="-120"/>
              </a:endParaRPr>
            </a:p>
          </p:txBody>
        </p:sp>
        <p:sp>
          <p:nvSpPr>
            <p:cNvPr id="29" name="弧形向右箭號 17"/>
            <p:cNvSpPr>
              <a:spLocks noChangeArrowheads="1"/>
            </p:cNvSpPr>
            <p:nvPr/>
          </p:nvSpPr>
          <p:spPr bwMode="auto">
            <a:xfrm rot="10458052">
              <a:off x="8355639" y="3581400"/>
              <a:ext cx="403798" cy="786508"/>
            </a:xfrm>
            <a:prstGeom prst="curvedRightArrow">
              <a:avLst>
                <a:gd name="adj1" fmla="val 25005"/>
                <a:gd name="adj2" fmla="val 50002"/>
                <a:gd name="adj3" fmla="val 25000"/>
              </a:avLst>
            </a:prstGeom>
            <a:solidFill>
              <a:srgbClr val="006600"/>
            </a:solidFill>
            <a:ln w="38100" algn="ctr">
              <a:solidFill>
                <a:srgbClr val="006600"/>
              </a:solidFill>
              <a:round/>
              <a:headEnd/>
              <a:tailEnd/>
            </a:ln>
          </p:spPr>
          <p:txBody>
            <a:bodyPr/>
            <a:lstStyle/>
            <a:p>
              <a:endParaRPr lang="zh-TW" altLang="en-US" smtClean="0">
                <a:solidFill>
                  <a:prstClr val="black"/>
                </a:solidFill>
                <a:ea typeface="新細明體" charset="-120"/>
              </a:endParaRPr>
            </a:p>
          </p:txBody>
        </p:sp>
        <p:sp>
          <p:nvSpPr>
            <p:cNvPr id="30" name="文字方塊 4"/>
            <p:cNvSpPr txBox="1">
              <a:spLocks noChangeArrowheads="1"/>
            </p:cNvSpPr>
            <p:nvPr/>
          </p:nvSpPr>
          <p:spPr bwMode="auto">
            <a:xfrm rot="-5400000">
              <a:off x="7331206" y="4032393"/>
              <a:ext cx="644140" cy="195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zh-TW" b="1" dirty="0" smtClean="0">
                  <a:solidFill>
                    <a:srgbClr val="006600"/>
                  </a:solidFill>
                </a:rPr>
                <a:t>Benefit</a:t>
              </a:r>
              <a:endParaRPr lang="zh-TW" altLang="en-US" b="1" dirty="0" smtClean="0">
                <a:solidFill>
                  <a:srgbClr val="006600"/>
                </a:solidFill>
              </a:endParaRPr>
            </a:p>
          </p:txBody>
        </p:sp>
        <p:sp>
          <p:nvSpPr>
            <p:cNvPr id="31" name="文字方塊 19"/>
            <p:cNvSpPr txBox="1">
              <a:spLocks noChangeArrowheads="1"/>
            </p:cNvSpPr>
            <p:nvPr/>
          </p:nvSpPr>
          <p:spPr bwMode="auto">
            <a:xfrm rot="-5400000">
              <a:off x="8506103" y="4033340"/>
              <a:ext cx="644140" cy="195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zh-TW" b="1" smtClean="0">
                  <a:solidFill>
                    <a:srgbClr val="006600"/>
                  </a:solidFill>
                </a:rPr>
                <a:t>Benefit</a:t>
              </a:r>
              <a:endParaRPr lang="zh-TW" altLang="en-US" b="1" smtClean="0">
                <a:solidFill>
                  <a:srgbClr val="006600"/>
                </a:solidFill>
              </a:endParaRPr>
            </a:p>
          </p:txBody>
        </p:sp>
      </p:grpSp>
    </p:spTree>
    <p:extLst>
      <p:ext uri="{BB962C8B-B14F-4D97-AF65-F5344CB8AC3E}">
        <p14:creationId xmlns:p14="http://schemas.microsoft.com/office/powerpoint/2010/main" val="110184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27"/>
                                        </p:tgtEl>
                                        <p:attrNameLst>
                                          <p:attrName>style.visibility</p:attrName>
                                        </p:attrNameLst>
                                      </p:cBhvr>
                                      <p:to>
                                        <p:strVal val="hidden"/>
                                      </p:to>
                                    </p:set>
                                  </p:childTnLst>
                                </p:cTn>
                              </p:par>
                              <p:par>
                                <p:cTn id="9" presetID="16" presetClass="entr" presetSubtype="21"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barn(inVertical)">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533400" y="2060848"/>
            <a:ext cx="8305800" cy="1444352"/>
          </a:xfrm>
        </p:spPr>
        <p:txBody>
          <a:bodyPr/>
          <a:lstStyle/>
          <a:p>
            <a:r>
              <a:rPr lang="en-US" altLang="zh-TW" dirty="0"/>
              <a:t>A</a:t>
            </a:r>
            <a:r>
              <a:rPr lang="en-US" altLang="zh-TW" sz="3200" dirty="0" smtClean="0"/>
              <a:t>. </a:t>
            </a:r>
            <a:r>
              <a:rPr lang="en-US" altLang="zh-TW" sz="3200" dirty="0" smtClean="0">
                <a:solidFill>
                  <a:sysClr val="windowText" lastClr="000000"/>
                </a:solidFill>
              </a:rPr>
              <a:t>Thermal-Aware Routing</a:t>
            </a:r>
            <a:endParaRPr lang="zh-TW" altLang="en-US" sz="3200" dirty="0">
              <a:solidFill>
                <a:sysClr val="windowText" lastClr="000000"/>
              </a:solidFill>
            </a:endParaRPr>
          </a:p>
        </p:txBody>
      </p:sp>
      <p:grpSp>
        <p:nvGrpSpPr>
          <p:cNvPr id="5" name="群組 4"/>
          <p:cNvGrpSpPr/>
          <p:nvPr/>
        </p:nvGrpSpPr>
        <p:grpSpPr>
          <a:xfrm>
            <a:off x="1691680" y="3717032"/>
            <a:ext cx="5472608" cy="1883742"/>
            <a:chOff x="-3204864" y="3341389"/>
            <a:chExt cx="5472608" cy="1883742"/>
          </a:xfrm>
        </p:grpSpPr>
        <p:sp>
          <p:nvSpPr>
            <p:cNvPr id="6" name="立方體 5"/>
            <p:cNvSpPr/>
            <p:nvPr/>
          </p:nvSpPr>
          <p:spPr bwMode="auto">
            <a:xfrm>
              <a:off x="-3204864" y="3886200"/>
              <a:ext cx="5472608" cy="1338931"/>
            </a:xfrm>
            <a:prstGeom prst="cube">
              <a:avLst>
                <a:gd name="adj" fmla="val 81218"/>
              </a:avLst>
            </a:prstGeom>
            <a:ln>
              <a:solidFill>
                <a:schemeClr val="bg1">
                  <a:lumMod val="75000"/>
                </a:schemeClr>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kumimoji="1" lang="zh-TW" altLang="en-US" dirty="0" smtClean="0">
                <a:solidFill>
                  <a:prstClr val="black"/>
                </a:solidFill>
              </a:endParaRPr>
            </a:p>
          </p:txBody>
        </p:sp>
        <p:sp>
          <p:nvSpPr>
            <p:cNvPr id="7" name="立方體 6"/>
            <p:cNvSpPr/>
            <p:nvPr/>
          </p:nvSpPr>
          <p:spPr bwMode="auto">
            <a:xfrm>
              <a:off x="-2520280" y="3356992"/>
              <a:ext cx="1475656" cy="1275679"/>
            </a:xfrm>
            <a:prstGeom prst="cube">
              <a:avLst/>
            </a:prstGeom>
            <a:ln w="19050">
              <a:solidFill>
                <a:srgbClr val="FF0000"/>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kumimoji="1" lang="en-US" altLang="zh-TW" dirty="0" smtClean="0">
                  <a:solidFill>
                    <a:srgbClr val="FF0000"/>
                  </a:solidFill>
                </a:rPr>
                <a:t>A.</a:t>
              </a:r>
            </a:p>
            <a:p>
              <a:pPr algn="ctr" fontAlgn="base">
                <a:spcBef>
                  <a:spcPct val="0"/>
                </a:spcBef>
                <a:spcAft>
                  <a:spcPct val="0"/>
                </a:spcAft>
              </a:pPr>
              <a:r>
                <a:rPr lang="en-US" altLang="zh-TW" sz="1200" b="1" dirty="0" smtClean="0">
                  <a:solidFill>
                    <a:srgbClr val="FF0000"/>
                  </a:solidFill>
                </a:rPr>
                <a:t>Reactive Thermal Management</a:t>
              </a:r>
              <a:endParaRPr kumimoji="1" lang="zh-TW" altLang="en-US" sz="1200" b="1" dirty="0" smtClean="0">
                <a:solidFill>
                  <a:srgbClr val="FF0000"/>
                </a:solidFill>
              </a:endParaRPr>
            </a:p>
          </p:txBody>
        </p:sp>
        <p:sp>
          <p:nvSpPr>
            <p:cNvPr id="8" name="立方體 7"/>
            <p:cNvSpPr/>
            <p:nvPr/>
          </p:nvSpPr>
          <p:spPr bwMode="auto">
            <a:xfrm>
              <a:off x="-1116632" y="3356992"/>
              <a:ext cx="1512169" cy="1272628"/>
            </a:xfrm>
            <a:prstGeom prst="cube">
              <a:avLst/>
            </a:prstGeom>
            <a:ln w="19050">
              <a:solidFill>
                <a:schemeClr val="bg1">
                  <a:lumMod val="75000"/>
                </a:schemeClr>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kumimoji="1" lang="en-US" altLang="zh-TW" dirty="0" smtClean="0">
                  <a:solidFill>
                    <a:schemeClr val="bg1">
                      <a:lumMod val="75000"/>
                    </a:schemeClr>
                  </a:solidFill>
                </a:rPr>
                <a:t>B.</a:t>
              </a:r>
            </a:p>
            <a:p>
              <a:pPr algn="ctr" fontAlgn="base">
                <a:spcBef>
                  <a:spcPct val="0"/>
                </a:spcBef>
                <a:spcAft>
                  <a:spcPct val="0"/>
                </a:spcAft>
              </a:pPr>
              <a:r>
                <a:rPr kumimoji="1" lang="en-US" altLang="zh-TW" sz="1200" b="1" dirty="0" smtClean="0">
                  <a:solidFill>
                    <a:schemeClr val="bg1">
                      <a:lumMod val="75000"/>
                    </a:schemeClr>
                  </a:solidFill>
                </a:rPr>
                <a:t>Thermal-aware Routing</a:t>
              </a:r>
              <a:endParaRPr kumimoji="1" lang="zh-TW" altLang="en-US" sz="1200" b="1" dirty="0" smtClean="0">
                <a:solidFill>
                  <a:schemeClr val="bg1">
                    <a:lumMod val="75000"/>
                  </a:schemeClr>
                </a:solidFill>
              </a:endParaRPr>
            </a:p>
          </p:txBody>
        </p:sp>
        <p:sp>
          <p:nvSpPr>
            <p:cNvPr id="9" name="立方體 8"/>
            <p:cNvSpPr/>
            <p:nvPr/>
          </p:nvSpPr>
          <p:spPr bwMode="auto">
            <a:xfrm>
              <a:off x="323528" y="3341389"/>
              <a:ext cx="1512168" cy="1272628"/>
            </a:xfrm>
            <a:prstGeom prst="cube">
              <a:avLst>
                <a:gd name="adj" fmla="val 28146"/>
              </a:avLst>
            </a:prstGeom>
            <a:ln w="19050">
              <a:solidFill>
                <a:schemeClr val="bg1">
                  <a:lumMod val="75000"/>
                </a:schemeClr>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kumimoji="1" lang="en-US" altLang="zh-TW" dirty="0" smtClean="0">
                  <a:solidFill>
                    <a:schemeClr val="bg1">
                      <a:lumMod val="75000"/>
                    </a:schemeClr>
                  </a:solidFill>
                </a:rPr>
                <a:t>C.</a:t>
              </a:r>
            </a:p>
            <a:p>
              <a:pPr lvl="0" algn="ctr" fontAlgn="base">
                <a:spcBef>
                  <a:spcPct val="0"/>
                </a:spcBef>
                <a:spcAft>
                  <a:spcPct val="0"/>
                </a:spcAft>
              </a:pPr>
              <a:r>
                <a:rPr kumimoji="1" lang="en-US" altLang="zh-TW" sz="1200" b="1" dirty="0">
                  <a:solidFill>
                    <a:schemeClr val="bg1">
                      <a:lumMod val="75000"/>
                    </a:schemeClr>
                  </a:solidFill>
                </a:rPr>
                <a:t>Proactive Thermal Management</a:t>
              </a:r>
              <a:endParaRPr kumimoji="1" lang="zh-TW" altLang="en-US" sz="1200" b="1" dirty="0">
                <a:solidFill>
                  <a:schemeClr val="bg1">
                    <a:lumMod val="75000"/>
                  </a:schemeClr>
                </a:solidFill>
              </a:endParaRPr>
            </a:p>
            <a:p>
              <a:pPr algn="ctr" fontAlgn="base">
                <a:spcBef>
                  <a:spcPct val="0"/>
                </a:spcBef>
                <a:spcAft>
                  <a:spcPct val="0"/>
                </a:spcAft>
              </a:pPr>
              <a:endParaRPr kumimoji="1" lang="en-US" altLang="zh-TW" dirty="0" smtClean="0">
                <a:solidFill>
                  <a:schemeClr val="bg1">
                    <a:lumMod val="75000"/>
                  </a:schemeClr>
                </a:solidFill>
              </a:endParaRPr>
            </a:p>
          </p:txBody>
        </p:sp>
        <p:sp>
          <p:nvSpPr>
            <p:cNvPr id="11" name="文字方塊 10"/>
            <p:cNvSpPr txBox="1"/>
            <p:nvPr/>
          </p:nvSpPr>
          <p:spPr>
            <a:xfrm>
              <a:off x="-2700808" y="4614017"/>
              <a:ext cx="3707105" cy="369332"/>
            </a:xfrm>
            <a:prstGeom prst="rect">
              <a:avLst/>
            </a:prstGeom>
            <a:noFill/>
          </p:spPr>
          <p:txBody>
            <a:bodyPr wrap="none" rtlCol="0">
              <a:spAutoFit/>
            </a:bodyPr>
            <a:lstStyle/>
            <a:p>
              <a:pPr algn="ctr"/>
              <a:r>
                <a:rPr lang="en-US" altLang="zh-TW" b="1" dirty="0">
                  <a:solidFill>
                    <a:srgbClr val="000000"/>
                  </a:solidFill>
                </a:rPr>
                <a:t>Thermal-Aware 3D </a:t>
              </a:r>
              <a:r>
                <a:rPr lang="en-US" altLang="zh-TW" b="1" dirty="0" err="1">
                  <a:solidFill>
                    <a:srgbClr val="000000"/>
                  </a:solidFill>
                </a:rPr>
                <a:t>NoC</a:t>
              </a:r>
              <a:r>
                <a:rPr lang="en-US" altLang="zh-TW" b="1" dirty="0">
                  <a:solidFill>
                    <a:srgbClr val="000000"/>
                  </a:solidFill>
                </a:rPr>
                <a:t> Designs</a:t>
              </a:r>
              <a:endParaRPr lang="zh-TW" altLang="en-US" b="1" dirty="0">
                <a:solidFill>
                  <a:srgbClr val="000000"/>
                </a:solidFill>
              </a:endParaRPr>
            </a:p>
          </p:txBody>
        </p:sp>
      </p:grpSp>
      <p:sp>
        <p:nvSpPr>
          <p:cNvPr id="12" name="標題 3"/>
          <p:cNvSpPr txBox="1">
            <a:spLocks/>
          </p:cNvSpPr>
          <p:nvPr/>
        </p:nvSpPr>
        <p:spPr bwMode="auto">
          <a:xfrm>
            <a:off x="2267744" y="1484784"/>
            <a:ext cx="4824536" cy="504056"/>
          </a:xfrm>
          <a:prstGeom prst="rect">
            <a:avLst/>
          </a:prstGeom>
          <a:solidFill>
            <a:schemeClr val="bg1">
              <a:lumMod val="85000"/>
            </a:schemeClr>
          </a:solidFill>
          <a:ln w="9525">
            <a:noFill/>
            <a:miter lim="800000"/>
            <a:headEnd/>
            <a:tailEnd/>
          </a:ln>
          <a:effectLst/>
        </p:spPr>
        <p:txBody>
          <a:bodyPr vert="horz" wrap="square" lIns="91410" tIns="45706" rIns="91410" bIns="45706" numCol="1" anchor="ctr" anchorCtr="0" compatLnSpc="1">
            <a:prstTxWarp prst="textNoShape">
              <a:avLst/>
            </a:prstTxWarp>
            <a:noAutofit/>
          </a:bodyPr>
          <a:lstStyle>
            <a:lvl1pPr algn="ctr" rtl="0" eaLnBrk="0" fontAlgn="base" hangingPunct="0">
              <a:spcBef>
                <a:spcPct val="0"/>
              </a:spcBef>
              <a:spcAft>
                <a:spcPct val="0"/>
              </a:spcAft>
              <a:defRPr kumimoji="1" sz="2800" b="1">
                <a:solidFill>
                  <a:schemeClr val="tx1"/>
                </a:solidFill>
                <a:effectLst>
                  <a:outerShdw blurRad="38100" dist="38100" dir="2700000" algn="tl">
                    <a:srgbClr val="C0C0C0"/>
                  </a:outerShdw>
                </a:effectLst>
                <a:latin typeface="Arial" pitchFamily="34" charset="0"/>
                <a:ea typeface="標楷體" pitchFamily="65" charset="-120"/>
                <a:cs typeface="新細明體" charset="-120"/>
              </a:defRPr>
            </a:lvl1pPr>
            <a:lvl2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2pPr>
            <a:lvl3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3pPr>
            <a:lvl4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4pPr>
            <a:lvl5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5pPr>
            <a:lvl6pPr marL="45705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101"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151"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202"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a:lstStyle>
          <a:p>
            <a:pPr>
              <a:defRPr/>
            </a:pPr>
            <a:r>
              <a:rPr lang="en-US" altLang="zh-TW" sz="2400" i="1" dirty="0" smtClean="0"/>
              <a:t>Thermal-Aware</a:t>
            </a:r>
            <a:r>
              <a:rPr lang="zh-TW" altLang="en-US" sz="2400" i="1" dirty="0" smtClean="0"/>
              <a:t> </a:t>
            </a:r>
            <a:r>
              <a:rPr lang="en-US" altLang="zh-TW" sz="2400" i="1" dirty="0" smtClean="0"/>
              <a:t>3D</a:t>
            </a:r>
            <a:r>
              <a:rPr lang="zh-TW" altLang="en-US" sz="2400" i="1" dirty="0" smtClean="0"/>
              <a:t> </a:t>
            </a:r>
            <a:r>
              <a:rPr lang="en-US" altLang="zh-TW" sz="2400" i="1" dirty="0" smtClean="0"/>
              <a:t>NoC</a:t>
            </a:r>
            <a:r>
              <a:rPr lang="zh-TW" altLang="en-US" sz="2400" i="1" dirty="0" smtClean="0"/>
              <a:t> </a:t>
            </a:r>
            <a:r>
              <a:rPr lang="en-US" altLang="zh-TW" sz="2400" i="1" dirty="0" smtClean="0"/>
              <a:t>Design</a:t>
            </a:r>
            <a:endParaRPr lang="zh-TW" altLang="en-US" sz="2400" i="1" dirty="0"/>
          </a:p>
        </p:txBody>
      </p:sp>
      <p:sp>
        <p:nvSpPr>
          <p:cNvPr id="15" name="文字方塊 2"/>
          <p:cNvSpPr txBox="1">
            <a:spLocks noChangeArrowheads="1"/>
          </p:cNvSpPr>
          <p:nvPr/>
        </p:nvSpPr>
        <p:spPr bwMode="auto">
          <a:xfrm>
            <a:off x="566057" y="5733256"/>
            <a:ext cx="8610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fontAlgn="base" hangingPunct="1">
              <a:spcBef>
                <a:spcPct val="0"/>
              </a:spcBef>
              <a:spcAft>
                <a:spcPct val="0"/>
              </a:spcAft>
              <a:buFontTx/>
              <a:buChar char="•"/>
            </a:pPr>
            <a:r>
              <a:rPr lang="en-US" altLang="zh-TW" sz="1600" b="1" dirty="0" smtClean="0"/>
              <a:t>2010 IEEE/ACM </a:t>
            </a:r>
            <a:r>
              <a:rPr lang="en-US" altLang="zh-TW" sz="1600" b="1" dirty="0" smtClean="0"/>
              <a:t>NOCS</a:t>
            </a:r>
            <a:endParaRPr lang="en-US" altLang="zh-TW" sz="1600" b="1" dirty="0" smtClean="0"/>
          </a:p>
          <a:p>
            <a:pPr eaLnBrk="1" fontAlgn="base" hangingPunct="1">
              <a:spcBef>
                <a:spcPct val="0"/>
              </a:spcBef>
              <a:spcAft>
                <a:spcPct val="0"/>
              </a:spcAft>
              <a:buFontTx/>
              <a:buChar char="•"/>
            </a:pPr>
            <a:r>
              <a:rPr lang="en-US" altLang="zh-TW" sz="1600" b="1" dirty="0" smtClean="0">
                <a:solidFill>
                  <a:prstClr val="black"/>
                </a:solidFill>
              </a:rPr>
              <a:t>2012</a:t>
            </a:r>
            <a:r>
              <a:rPr lang="en-US" altLang="zh-TW" sz="1600" dirty="0" smtClean="0">
                <a:solidFill>
                  <a:prstClr val="black"/>
                </a:solidFill>
              </a:rPr>
              <a:t> </a:t>
            </a:r>
            <a:r>
              <a:rPr lang="en-US" altLang="zh-TW" sz="1600" b="1" dirty="0" smtClean="0">
                <a:solidFill>
                  <a:prstClr val="black"/>
                </a:solidFill>
              </a:rPr>
              <a:t>ACM Trans. Embedded Computer Systems (TECS</a:t>
            </a:r>
            <a:r>
              <a:rPr lang="en-US" altLang="zh-TW" sz="1600" b="1" dirty="0" smtClean="0">
                <a:solidFill>
                  <a:prstClr val="black"/>
                </a:solidFill>
              </a:rPr>
              <a:t>)</a:t>
            </a:r>
            <a:endParaRPr lang="zh-TW" altLang="en-US" sz="1600" b="1" dirty="0">
              <a:solidFill>
                <a:prstClr val="black"/>
              </a:solidFill>
            </a:endParaRPr>
          </a:p>
        </p:txBody>
      </p:sp>
    </p:spTree>
    <p:extLst>
      <p:ext uri="{BB962C8B-B14F-4D97-AF65-F5344CB8AC3E}">
        <p14:creationId xmlns:p14="http://schemas.microsoft.com/office/powerpoint/2010/main" val="23120914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8600" y="762000"/>
            <a:ext cx="8763000" cy="762000"/>
          </a:xfrm>
        </p:spPr>
        <p:txBody>
          <a:bodyPr/>
          <a:lstStyle/>
          <a:p>
            <a:r>
              <a:rPr lang="en-US" altLang="zh-TW" sz="3200" dirty="0" smtClean="0"/>
              <a:t>Traditional RTM </a:t>
            </a:r>
            <a:r>
              <a:rPr lang="en-US" altLang="zh-TW" sz="3200" dirty="0"/>
              <a:t>Schemes: Revisit </a:t>
            </a:r>
            <a:endParaRPr lang="zh-TW" altLang="en-US" sz="3200" dirty="0"/>
          </a:p>
        </p:txBody>
      </p:sp>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650" y="3767554"/>
            <a:ext cx="6027420" cy="172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0130" y="1859280"/>
            <a:ext cx="6027420" cy="172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文字方塊 7"/>
          <p:cNvSpPr txBox="1"/>
          <p:nvPr/>
        </p:nvSpPr>
        <p:spPr>
          <a:xfrm>
            <a:off x="76200" y="1706880"/>
            <a:ext cx="2542478" cy="338554"/>
          </a:xfrm>
          <a:prstGeom prst="rect">
            <a:avLst/>
          </a:prstGeom>
          <a:noFill/>
        </p:spPr>
        <p:txBody>
          <a:bodyPr wrap="square" rtlCol="0">
            <a:spAutoFit/>
          </a:bodyPr>
          <a:lstStyle/>
          <a:p>
            <a:pPr fontAlgn="base">
              <a:spcBef>
                <a:spcPct val="0"/>
              </a:spcBef>
              <a:spcAft>
                <a:spcPct val="0"/>
              </a:spcAft>
            </a:pPr>
            <a:r>
              <a:rPr kumimoji="1" lang="en-US" altLang="zh-TW" sz="1600" b="1" dirty="0" smtClean="0">
                <a:solidFill>
                  <a:prstClr val="black"/>
                </a:solidFill>
                <a:latin typeface="Arial" charset="0"/>
                <a:ea typeface="新細明體" pitchFamily="18" charset="-120"/>
              </a:rPr>
              <a:t>Global Throttling (GT)</a:t>
            </a:r>
            <a:endParaRPr kumimoji="1" lang="zh-TW" altLang="en-US" sz="1600" b="1" dirty="0">
              <a:solidFill>
                <a:prstClr val="black"/>
              </a:solidFill>
              <a:latin typeface="Arial" charset="0"/>
              <a:ea typeface="新細明體" pitchFamily="18" charset="-120"/>
            </a:endParaRPr>
          </a:p>
        </p:txBody>
      </p:sp>
      <p:sp>
        <p:nvSpPr>
          <p:cNvPr id="14" name="文字方塊 13"/>
          <p:cNvSpPr txBox="1"/>
          <p:nvPr/>
        </p:nvSpPr>
        <p:spPr>
          <a:xfrm>
            <a:off x="76200" y="3657600"/>
            <a:ext cx="2743200" cy="338554"/>
          </a:xfrm>
          <a:prstGeom prst="rect">
            <a:avLst/>
          </a:prstGeom>
          <a:noFill/>
        </p:spPr>
        <p:txBody>
          <a:bodyPr wrap="square" rtlCol="0">
            <a:spAutoFit/>
          </a:bodyPr>
          <a:lstStyle/>
          <a:p>
            <a:pPr fontAlgn="base">
              <a:spcBef>
                <a:spcPct val="0"/>
              </a:spcBef>
              <a:spcAft>
                <a:spcPct val="0"/>
              </a:spcAft>
            </a:pPr>
            <a:r>
              <a:rPr kumimoji="1" lang="en-US" altLang="zh-TW" sz="1600" b="1" dirty="0" smtClean="0">
                <a:solidFill>
                  <a:prstClr val="black"/>
                </a:solidFill>
                <a:latin typeface="Arial" charset="0"/>
                <a:ea typeface="新細明體" pitchFamily="18" charset="-120"/>
              </a:rPr>
              <a:t>Distributed Throttling (DT)</a:t>
            </a:r>
            <a:endParaRPr kumimoji="1" lang="zh-TW" altLang="en-US" sz="1600" b="1" dirty="0">
              <a:solidFill>
                <a:prstClr val="black"/>
              </a:solidFill>
              <a:latin typeface="Arial" charset="0"/>
              <a:ea typeface="新細明體" pitchFamily="18" charset="-120"/>
            </a:endParaRPr>
          </a:p>
        </p:txBody>
      </p:sp>
      <p:sp>
        <p:nvSpPr>
          <p:cNvPr id="15" name="文字方塊 14"/>
          <p:cNvSpPr txBox="1"/>
          <p:nvPr/>
        </p:nvSpPr>
        <p:spPr>
          <a:xfrm>
            <a:off x="7239000" y="3264354"/>
            <a:ext cx="1904999" cy="338554"/>
          </a:xfrm>
          <a:prstGeom prst="rect">
            <a:avLst/>
          </a:prstGeom>
          <a:noFill/>
        </p:spPr>
        <p:txBody>
          <a:bodyPr wrap="square" rtlCol="0">
            <a:spAutoFit/>
          </a:bodyPr>
          <a:lstStyle/>
          <a:p>
            <a:pPr algn="ctr" fontAlgn="base">
              <a:spcBef>
                <a:spcPct val="0"/>
              </a:spcBef>
              <a:spcAft>
                <a:spcPct val="0"/>
              </a:spcAft>
            </a:pPr>
            <a:r>
              <a:rPr kumimoji="1" lang="en-US" altLang="zh-TW" sz="1600" dirty="0" smtClean="0">
                <a:solidFill>
                  <a:prstClr val="black"/>
                </a:solidFill>
                <a:latin typeface="Arial" charset="0"/>
                <a:ea typeface="新細明體" pitchFamily="18" charset="-120"/>
              </a:rPr>
              <a:t>Large off number</a:t>
            </a:r>
            <a:endParaRPr kumimoji="1" lang="zh-TW" altLang="en-US" sz="1600" dirty="0">
              <a:solidFill>
                <a:prstClr val="black"/>
              </a:solidFill>
              <a:latin typeface="Arial" charset="0"/>
              <a:ea typeface="新細明體" pitchFamily="18" charset="-120"/>
            </a:endParaRPr>
          </a:p>
        </p:txBody>
      </p:sp>
      <p:sp>
        <p:nvSpPr>
          <p:cNvPr id="16" name="文字方塊 15"/>
          <p:cNvSpPr txBox="1"/>
          <p:nvPr/>
        </p:nvSpPr>
        <p:spPr>
          <a:xfrm>
            <a:off x="7210425" y="5102126"/>
            <a:ext cx="1904999" cy="338554"/>
          </a:xfrm>
          <a:prstGeom prst="rect">
            <a:avLst/>
          </a:prstGeom>
          <a:noFill/>
        </p:spPr>
        <p:txBody>
          <a:bodyPr wrap="square" rtlCol="0">
            <a:spAutoFit/>
          </a:bodyPr>
          <a:lstStyle/>
          <a:p>
            <a:pPr algn="ctr" fontAlgn="base">
              <a:spcBef>
                <a:spcPct val="0"/>
              </a:spcBef>
              <a:spcAft>
                <a:spcPct val="0"/>
              </a:spcAft>
            </a:pPr>
            <a:r>
              <a:rPr kumimoji="1" lang="en-US" altLang="zh-TW" sz="1600" dirty="0" smtClean="0">
                <a:solidFill>
                  <a:prstClr val="black"/>
                </a:solidFill>
                <a:latin typeface="Arial" charset="0"/>
                <a:ea typeface="新細明體" pitchFamily="18" charset="-120"/>
              </a:rPr>
              <a:t>Long off time</a:t>
            </a:r>
            <a:endParaRPr kumimoji="1" lang="zh-TW" altLang="en-US" sz="1600" dirty="0">
              <a:solidFill>
                <a:prstClr val="black"/>
              </a:solidFill>
              <a:latin typeface="Arial" charset="0"/>
              <a:ea typeface="新細明體" pitchFamily="18" charset="-120"/>
            </a:endParaRPr>
          </a:p>
        </p:txBody>
      </p:sp>
      <p:pic>
        <p:nvPicPr>
          <p:cNvPr id="389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6971" y="2057400"/>
            <a:ext cx="1609725" cy="122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6636" y="3899803"/>
            <a:ext cx="1609725" cy="122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內容版面配置區 2"/>
          <p:cNvSpPr txBox="1">
            <a:spLocks/>
          </p:cNvSpPr>
          <p:nvPr/>
        </p:nvSpPr>
        <p:spPr bwMode="auto">
          <a:xfrm>
            <a:off x="560959" y="5510361"/>
            <a:ext cx="8691561"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0" tIns="45706" rIns="91410" bIns="45706" numCol="1" anchor="t" anchorCtr="0" compatLnSpc="1">
            <a:prstTxWarp prst="textNoShape">
              <a:avLst/>
            </a:prstTxWarp>
          </a:bodyPr>
          <a:lstStyle>
            <a:lvl1pPr marL="341313" indent="-341313" algn="l" rtl="0" eaLnBrk="0" fontAlgn="base" hangingPunct="0">
              <a:spcBef>
                <a:spcPct val="20000"/>
              </a:spcBef>
              <a:spcAft>
                <a:spcPct val="0"/>
              </a:spcAft>
              <a:buClr>
                <a:srgbClr val="3333CC"/>
              </a:buClr>
              <a:buFont typeface="Wingdings" pitchFamily="2" charset="2"/>
              <a:buChar char="v"/>
              <a:defRPr kumimoji="1" sz="2400">
                <a:solidFill>
                  <a:schemeClr val="tx1"/>
                </a:solidFill>
                <a:latin typeface="+mj-lt"/>
                <a:ea typeface="標楷體" pitchFamily="65" charset="-120"/>
                <a:cs typeface="標楷體" pitchFamily="65" charset="-120"/>
              </a:defRPr>
            </a:lvl1pPr>
            <a:lvl2pPr marL="625475" indent="-284163" algn="l" rtl="0" eaLnBrk="0" fontAlgn="base" hangingPunct="0">
              <a:spcBef>
                <a:spcPct val="20000"/>
              </a:spcBef>
              <a:spcAft>
                <a:spcPct val="0"/>
              </a:spcAft>
              <a:buClr>
                <a:srgbClr val="FF0000"/>
              </a:buClr>
              <a:buFont typeface="Wingdings" pitchFamily="2" charset="2"/>
              <a:buChar char="v"/>
              <a:defRPr kumimoji="1" sz="2000">
                <a:solidFill>
                  <a:schemeClr val="tx1"/>
                </a:solidFill>
                <a:latin typeface="+mj-lt"/>
                <a:ea typeface="標楷體" pitchFamily="65" charset="-120"/>
                <a:cs typeface="標楷體" pitchFamily="65" charset="-120"/>
              </a:defRPr>
            </a:lvl2pPr>
            <a:lvl3pPr marL="900113" indent="-227013" algn="l" rtl="0" eaLnBrk="0" fontAlgn="base" hangingPunct="0">
              <a:spcBef>
                <a:spcPct val="20000"/>
              </a:spcBef>
              <a:spcAft>
                <a:spcPct val="0"/>
              </a:spcAft>
              <a:buClr>
                <a:srgbClr val="8064A2"/>
              </a:buClr>
              <a:buFont typeface="Wingdings" pitchFamily="2" charset="2"/>
              <a:buChar char="Ø"/>
              <a:defRPr kumimoji="1">
                <a:solidFill>
                  <a:schemeClr val="tx1"/>
                </a:solidFill>
                <a:latin typeface="+mj-lt"/>
                <a:ea typeface="標楷體" pitchFamily="65" charset="-120"/>
                <a:cs typeface="標楷體" pitchFamily="65" charset="-120"/>
              </a:defRPr>
            </a:lvl3pPr>
            <a:lvl4pPr marL="1160463" indent="-227013" algn="l" rtl="0" eaLnBrk="0" fontAlgn="base" hangingPunct="0">
              <a:spcBef>
                <a:spcPct val="20000"/>
              </a:spcBef>
              <a:spcAft>
                <a:spcPct val="0"/>
              </a:spcAft>
              <a:buClr>
                <a:srgbClr val="9BBB59"/>
              </a:buClr>
              <a:buFont typeface="Wingdings" pitchFamily="2" charset="2"/>
              <a:buChar char="Ø"/>
              <a:defRPr kumimoji="1" sz="1600">
                <a:solidFill>
                  <a:schemeClr val="tx1"/>
                </a:solidFill>
                <a:latin typeface="+mj-lt"/>
                <a:ea typeface="標楷體" pitchFamily="65" charset="-120"/>
                <a:cs typeface="標楷體" pitchFamily="65" charset="-120"/>
              </a:defRPr>
            </a:lvl4pPr>
            <a:lvl5pPr marL="1433513" indent="-227013" algn="l" rtl="0" eaLnBrk="0" fontAlgn="base" hangingPunct="0">
              <a:spcBef>
                <a:spcPct val="20000"/>
              </a:spcBef>
              <a:spcAft>
                <a:spcPct val="0"/>
              </a:spcAft>
              <a:buClr>
                <a:srgbClr val="FFCC66"/>
              </a:buClr>
              <a:buFont typeface="Wingdings" pitchFamily="2" charset="2"/>
              <a:buBlip>
                <a:blip r:embed="rId7"/>
              </a:buBlip>
              <a:defRPr kumimoji="1" sz="1600">
                <a:solidFill>
                  <a:schemeClr val="tx1"/>
                </a:solidFill>
                <a:latin typeface="+mn-lt"/>
                <a:ea typeface="+mn-ea"/>
                <a:cs typeface="新細明體" charset="-120"/>
              </a:defRPr>
            </a:lvl5pPr>
            <a:lvl6pPr marL="2513776" indent="-228524" algn="l" rtl="0" eaLnBrk="1" fontAlgn="base" hangingPunct="1">
              <a:spcBef>
                <a:spcPct val="20000"/>
              </a:spcBef>
              <a:spcAft>
                <a:spcPct val="0"/>
              </a:spcAft>
              <a:buClr>
                <a:srgbClr val="FFCC66"/>
              </a:buClr>
              <a:buFont typeface="Wingdings" pitchFamily="2" charset="2"/>
              <a:buBlip>
                <a:blip r:embed="rId7"/>
              </a:buBlip>
              <a:defRPr kumimoji="1" sz="1600">
                <a:solidFill>
                  <a:schemeClr val="tx1"/>
                </a:solidFill>
                <a:latin typeface="+mn-lt"/>
                <a:ea typeface="+mn-ea"/>
              </a:defRPr>
            </a:lvl6pPr>
            <a:lvl7pPr marL="2970828" indent="-228524" algn="l" rtl="0" eaLnBrk="1" fontAlgn="base" hangingPunct="1">
              <a:spcBef>
                <a:spcPct val="20000"/>
              </a:spcBef>
              <a:spcAft>
                <a:spcPct val="0"/>
              </a:spcAft>
              <a:buClr>
                <a:srgbClr val="FFCC66"/>
              </a:buClr>
              <a:buFont typeface="Wingdings" pitchFamily="2" charset="2"/>
              <a:buBlip>
                <a:blip r:embed="rId7"/>
              </a:buBlip>
              <a:defRPr kumimoji="1" sz="1600">
                <a:solidFill>
                  <a:schemeClr val="tx1"/>
                </a:solidFill>
                <a:latin typeface="+mn-lt"/>
                <a:ea typeface="+mn-ea"/>
              </a:defRPr>
            </a:lvl7pPr>
            <a:lvl8pPr marL="3427878" indent="-228524" algn="l" rtl="0" eaLnBrk="1" fontAlgn="base" hangingPunct="1">
              <a:spcBef>
                <a:spcPct val="20000"/>
              </a:spcBef>
              <a:spcAft>
                <a:spcPct val="0"/>
              </a:spcAft>
              <a:buClr>
                <a:srgbClr val="FFCC66"/>
              </a:buClr>
              <a:buFont typeface="Wingdings" pitchFamily="2" charset="2"/>
              <a:buBlip>
                <a:blip r:embed="rId7"/>
              </a:buBlip>
              <a:defRPr kumimoji="1" sz="1600">
                <a:solidFill>
                  <a:schemeClr val="tx1"/>
                </a:solidFill>
                <a:latin typeface="+mn-lt"/>
                <a:ea typeface="+mn-ea"/>
              </a:defRPr>
            </a:lvl8pPr>
            <a:lvl9pPr marL="3884929" indent="-228524" algn="l" rtl="0" eaLnBrk="1" fontAlgn="base" hangingPunct="1">
              <a:spcBef>
                <a:spcPct val="20000"/>
              </a:spcBef>
              <a:spcAft>
                <a:spcPct val="0"/>
              </a:spcAft>
              <a:buClr>
                <a:srgbClr val="FFCC66"/>
              </a:buClr>
              <a:buFont typeface="Wingdings" pitchFamily="2" charset="2"/>
              <a:buBlip>
                <a:blip r:embed="rId7"/>
              </a:buBlip>
              <a:defRPr kumimoji="1" sz="1600">
                <a:solidFill>
                  <a:schemeClr val="tx1"/>
                </a:solidFill>
                <a:latin typeface="+mn-lt"/>
                <a:ea typeface="+mn-ea"/>
              </a:defRPr>
            </a:lvl9pPr>
          </a:lstStyle>
          <a:p>
            <a:r>
              <a:rPr lang="en-US" altLang="zh-TW" sz="2000" b="1" i="1" u="sng" kern="0" dirty="0" smtClean="0"/>
              <a:t>Performance impact</a:t>
            </a:r>
            <a:r>
              <a:rPr lang="en-US" altLang="zh-TW" sz="2000" b="1" i="1" kern="0" dirty="0" smtClean="0"/>
              <a:t> = </a:t>
            </a:r>
            <a:r>
              <a:rPr lang="en-US" altLang="zh-TW" sz="2000" b="1" i="1" u="sng" kern="0" dirty="0" smtClean="0"/>
              <a:t>Avg. off router number </a:t>
            </a:r>
            <a:r>
              <a:rPr lang="en-US" altLang="zh-TW" sz="2000" b="1" kern="0" dirty="0" smtClean="0"/>
              <a:t>×</a:t>
            </a:r>
            <a:r>
              <a:rPr lang="en-US" altLang="zh-TW" sz="2000" b="1" i="1" u="sng" kern="0" dirty="0" smtClean="0"/>
              <a:t> Avg. off time</a:t>
            </a:r>
            <a:r>
              <a:rPr lang="en-US" altLang="zh-TW" sz="2000" b="1" i="1" kern="0" dirty="0" smtClean="0"/>
              <a:t> </a:t>
            </a:r>
            <a:endParaRPr lang="en-US" altLang="zh-TW" sz="2000" b="1" i="1" u="sng" kern="0" dirty="0" smtClean="0"/>
          </a:p>
          <a:p>
            <a:pPr lvl="1"/>
            <a:r>
              <a:rPr lang="en-US" altLang="zh-TW" sz="1600" kern="0" dirty="0" smtClean="0"/>
              <a:t>Fewer off router and shorter off time </a:t>
            </a:r>
            <a:r>
              <a:rPr lang="en-US" altLang="zh-TW" sz="1600" kern="0" dirty="0" smtClean="0">
                <a:sym typeface="Wingdings" pitchFamily="2" charset="2"/>
              </a:rPr>
              <a:t> Less performance impact</a:t>
            </a:r>
          </a:p>
          <a:p>
            <a:r>
              <a:rPr lang="en-US" altLang="zh-TW" sz="2000" kern="0" dirty="0" smtClean="0"/>
              <a:t>Both GT and DT suffers from huge performance impact!!</a:t>
            </a:r>
          </a:p>
          <a:p>
            <a:endParaRPr lang="en-US" altLang="zh-TW" sz="2000" kern="0" dirty="0" smtClean="0"/>
          </a:p>
          <a:p>
            <a:endParaRPr lang="en-US" altLang="zh-TW" sz="2000" kern="0" dirty="0" smtClean="0"/>
          </a:p>
          <a:p>
            <a:endParaRPr lang="en-US" altLang="zh-TW" sz="2000" kern="0" dirty="0" smtClean="0"/>
          </a:p>
          <a:p>
            <a:endParaRPr lang="en-US" altLang="zh-TW" sz="2000" kern="0" dirty="0" smtClean="0"/>
          </a:p>
          <a:p>
            <a:endParaRPr lang="en-US" altLang="zh-TW" sz="2000" kern="0" dirty="0" smtClean="0"/>
          </a:p>
          <a:p>
            <a:pPr lvl="1"/>
            <a:endParaRPr lang="en-US" altLang="zh-TW" sz="1600" kern="0" dirty="0" smtClean="0"/>
          </a:p>
          <a:p>
            <a:endParaRPr lang="zh-TW" altLang="en-US" kern="0" dirty="0"/>
          </a:p>
        </p:txBody>
      </p:sp>
    </p:spTree>
    <p:extLst>
      <p:ext uri="{BB962C8B-B14F-4D97-AF65-F5344CB8AC3E}">
        <p14:creationId xmlns:p14="http://schemas.microsoft.com/office/powerpoint/2010/main" val="29572586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2721" y="4267200"/>
            <a:ext cx="3959258"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p:txBody>
          <a:bodyPr/>
          <a:lstStyle/>
          <a:p>
            <a:r>
              <a:rPr lang="en-US" altLang="zh-TW" dirty="0" smtClean="0"/>
              <a:t>I. Vertical Throttling (VT) RTM</a:t>
            </a:r>
            <a:endParaRPr lang="zh-TW" altLang="en-US" dirty="0"/>
          </a:p>
        </p:txBody>
      </p:sp>
      <p:sp>
        <p:nvSpPr>
          <p:cNvPr id="3" name="內容版面配置區 2"/>
          <p:cNvSpPr>
            <a:spLocks noGrp="1"/>
          </p:cNvSpPr>
          <p:nvPr>
            <p:ph idx="1"/>
          </p:nvPr>
        </p:nvSpPr>
        <p:spPr>
          <a:xfrm>
            <a:off x="105910" y="1700808"/>
            <a:ext cx="4754122" cy="4768093"/>
          </a:xfrm>
        </p:spPr>
        <p:txBody>
          <a:bodyPr/>
          <a:lstStyle/>
          <a:p>
            <a:pPr>
              <a:spcBef>
                <a:spcPts val="1200"/>
              </a:spcBef>
            </a:pPr>
            <a:r>
              <a:rPr lang="en-US" altLang="zh-TW" sz="2000" b="1" dirty="0" smtClean="0"/>
              <a:t>Idea</a:t>
            </a:r>
            <a:r>
              <a:rPr lang="en-US" altLang="zh-TW" sz="2000" dirty="0" smtClean="0"/>
              <a:t>: </a:t>
            </a:r>
          </a:p>
          <a:p>
            <a:pPr lvl="1">
              <a:spcBef>
                <a:spcPts val="1200"/>
              </a:spcBef>
            </a:pPr>
            <a:r>
              <a:rPr lang="en-US" altLang="zh-TW" dirty="0" smtClean="0"/>
              <a:t>Actively create a </a:t>
            </a:r>
            <a:r>
              <a:rPr lang="en-US" altLang="zh-TW" b="1" dirty="0" smtClean="0"/>
              <a:t>heat dissipation channel </a:t>
            </a:r>
            <a:r>
              <a:rPr lang="en-US" altLang="zh-TW" dirty="0" smtClean="0"/>
              <a:t>for fast cooling.</a:t>
            </a:r>
          </a:p>
          <a:p>
            <a:pPr marL="673100" lvl="2" indent="0">
              <a:spcBef>
                <a:spcPts val="1200"/>
              </a:spcBef>
              <a:buNone/>
            </a:pPr>
            <a:endParaRPr lang="en-US" altLang="zh-TW" sz="2000" dirty="0" smtClean="0"/>
          </a:p>
          <a:p>
            <a:pPr>
              <a:spcBef>
                <a:spcPts val="1200"/>
              </a:spcBef>
            </a:pPr>
            <a:r>
              <a:rPr lang="en-US" altLang="zh-TW" sz="2000" b="1" dirty="0" smtClean="0"/>
              <a:t>Approach</a:t>
            </a:r>
            <a:r>
              <a:rPr lang="en-US" altLang="zh-TW" sz="2000" dirty="0" smtClean="0"/>
              <a:t>:</a:t>
            </a:r>
          </a:p>
          <a:p>
            <a:pPr lvl="1">
              <a:spcBef>
                <a:spcPts val="1200"/>
              </a:spcBef>
            </a:pPr>
            <a:r>
              <a:rPr lang="en-US" altLang="zh-TW" dirty="0" smtClean="0"/>
              <a:t>Collaborative control of vertical aligned routers</a:t>
            </a:r>
          </a:p>
          <a:p>
            <a:pPr lvl="1">
              <a:spcBef>
                <a:spcPts val="1200"/>
              </a:spcBef>
            </a:pPr>
            <a:r>
              <a:rPr lang="en-US" altLang="zh-TW" dirty="0" smtClean="0"/>
              <a:t>State change triggered for entire group</a:t>
            </a:r>
          </a:p>
          <a:p>
            <a:pPr lvl="2">
              <a:spcBef>
                <a:spcPts val="1200"/>
              </a:spcBef>
            </a:pPr>
            <a:r>
              <a:rPr lang="en-US" altLang="zh-TW" sz="2000" dirty="0" smtClean="0"/>
              <a:t>One triggered </a:t>
            </a:r>
            <a:r>
              <a:rPr lang="en-US" altLang="zh-TW" sz="2000" dirty="0" smtClean="0">
                <a:sym typeface="Wingdings" pitchFamily="2" charset="2"/>
              </a:rPr>
              <a:t> cut-off</a:t>
            </a:r>
            <a:r>
              <a:rPr lang="en-US" altLang="zh-TW" sz="2000" dirty="0">
                <a:sym typeface="Wingdings" pitchFamily="2" charset="2"/>
              </a:rPr>
              <a:t> </a:t>
            </a:r>
            <a:r>
              <a:rPr lang="en-US" altLang="zh-TW" sz="2000" dirty="0" smtClean="0">
                <a:sym typeface="Wingdings" pitchFamily="2" charset="2"/>
              </a:rPr>
              <a:t>(VT)</a:t>
            </a:r>
          </a:p>
          <a:p>
            <a:pPr lvl="2">
              <a:spcBef>
                <a:spcPts val="1200"/>
              </a:spcBef>
            </a:pPr>
            <a:r>
              <a:rPr lang="en-US" altLang="zh-TW" sz="2000" dirty="0" smtClean="0"/>
              <a:t>All nodes are cooled </a:t>
            </a:r>
            <a:r>
              <a:rPr lang="en-US" altLang="zh-TW" sz="2000" dirty="0" smtClean="0">
                <a:sym typeface="Wingdings" pitchFamily="2" charset="2"/>
              </a:rPr>
              <a:t> normal</a:t>
            </a:r>
            <a:endParaRPr lang="en-US" altLang="zh-TW" sz="2000" dirty="0" smtClean="0"/>
          </a:p>
          <a:p>
            <a:pPr>
              <a:spcBef>
                <a:spcPts val="1200"/>
              </a:spcBef>
            </a:pPr>
            <a:endParaRPr lang="zh-TW" altLang="en-US" sz="2000" dirty="0"/>
          </a:p>
        </p:txBody>
      </p:sp>
      <p:pic>
        <p:nvPicPr>
          <p:cNvPr id="327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7762" r="50000"/>
          <a:stretch/>
        </p:blipFill>
        <p:spPr bwMode="auto">
          <a:xfrm>
            <a:off x="4724400" y="2269123"/>
            <a:ext cx="1432560" cy="1503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kumimoji="1" lang="zh-TW" altLang="en-US">
              <a:solidFill>
                <a:prstClr val="black"/>
              </a:solidFill>
              <a:latin typeface="Arial" charset="0"/>
              <a:ea typeface="新細明體" pitchFamily="18" charset="-120"/>
            </a:endParaRPr>
          </a:p>
        </p:txBody>
      </p:sp>
      <p:sp>
        <p:nvSpPr>
          <p:cNvPr id="6" name="Rectangle 5"/>
          <p:cNvSpPr>
            <a:spLocks noChangeArrowheads="1"/>
          </p:cNvSpPr>
          <p:nvPr/>
        </p:nvSpPr>
        <p:spPr bwMode="auto">
          <a:xfrm>
            <a:off x="0" y="571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kumimoji="1" lang="zh-TW" altLang="en-US">
              <a:solidFill>
                <a:prstClr val="black"/>
              </a:solidFill>
              <a:latin typeface="Arial" charset="0"/>
              <a:ea typeface="新細明體" pitchFamily="18" charset="-120"/>
            </a:endParaRPr>
          </a:p>
        </p:txBody>
      </p:sp>
      <p:pic>
        <p:nvPicPr>
          <p:cNvPr id="32870" name="Picture 102"/>
          <p:cNvPicPr>
            <a:picLocks noChangeAspect="1" noChangeArrowheads="1"/>
          </p:cNvPicPr>
          <p:nvPr/>
        </p:nvPicPr>
        <p:blipFill rotWithShape="1">
          <a:blip r:embed="rId4">
            <a:extLst>
              <a:ext uri="{28A0092B-C50C-407E-A947-70E740481C1C}">
                <a14:useLocalDpi xmlns:a14="http://schemas.microsoft.com/office/drawing/2010/main" val="0"/>
              </a:ext>
            </a:extLst>
          </a:blip>
          <a:srcRect b="7125"/>
          <a:stretch/>
        </p:blipFill>
        <p:spPr bwMode="auto">
          <a:xfrm>
            <a:off x="6324600" y="2412693"/>
            <a:ext cx="1242242" cy="1374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871" name="Picture 103"/>
          <p:cNvPicPr>
            <a:picLocks noChangeAspect="1" noChangeArrowheads="1"/>
          </p:cNvPicPr>
          <p:nvPr/>
        </p:nvPicPr>
        <p:blipFill rotWithShape="1">
          <a:blip r:embed="rId5">
            <a:extLst>
              <a:ext uri="{28A0092B-C50C-407E-A947-70E740481C1C}">
                <a14:useLocalDpi xmlns:a14="http://schemas.microsoft.com/office/drawing/2010/main" val="0"/>
              </a:ext>
            </a:extLst>
          </a:blip>
          <a:srcRect b="6746"/>
          <a:stretch/>
        </p:blipFill>
        <p:spPr bwMode="auto">
          <a:xfrm>
            <a:off x="7673158" y="2393442"/>
            <a:ext cx="1242242" cy="1379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文字方塊 11"/>
          <p:cNvSpPr txBox="1"/>
          <p:nvPr/>
        </p:nvSpPr>
        <p:spPr>
          <a:xfrm>
            <a:off x="6553200" y="2099846"/>
            <a:ext cx="838200" cy="338554"/>
          </a:xfrm>
          <a:prstGeom prst="rect">
            <a:avLst/>
          </a:prstGeom>
          <a:noFill/>
        </p:spPr>
        <p:txBody>
          <a:bodyPr wrap="square" rtlCol="0">
            <a:spAutoFit/>
          </a:bodyPr>
          <a:lstStyle/>
          <a:p>
            <a:pPr fontAlgn="base">
              <a:spcBef>
                <a:spcPct val="0"/>
              </a:spcBef>
              <a:spcAft>
                <a:spcPct val="0"/>
              </a:spcAft>
            </a:pPr>
            <a:r>
              <a:rPr kumimoji="1" lang="en-US" altLang="zh-TW" sz="1600" dirty="0">
                <a:solidFill>
                  <a:prstClr val="black"/>
                </a:solidFill>
                <a:latin typeface="Arial" charset="0"/>
                <a:ea typeface="新細明體" pitchFamily="18" charset="-120"/>
              </a:rPr>
              <a:t>Normal</a:t>
            </a:r>
            <a:endParaRPr kumimoji="1" lang="zh-TW" altLang="en-US" sz="1600" dirty="0">
              <a:solidFill>
                <a:prstClr val="black"/>
              </a:solidFill>
              <a:latin typeface="Arial" charset="0"/>
              <a:ea typeface="新細明體" pitchFamily="18" charset="-120"/>
            </a:endParaRPr>
          </a:p>
        </p:txBody>
      </p:sp>
      <p:sp>
        <p:nvSpPr>
          <p:cNvPr id="13" name="文字方塊 12"/>
          <p:cNvSpPr txBox="1"/>
          <p:nvPr/>
        </p:nvSpPr>
        <p:spPr>
          <a:xfrm>
            <a:off x="7848600" y="2099846"/>
            <a:ext cx="838200" cy="338554"/>
          </a:xfrm>
          <a:prstGeom prst="rect">
            <a:avLst/>
          </a:prstGeom>
          <a:noFill/>
        </p:spPr>
        <p:txBody>
          <a:bodyPr wrap="square" rtlCol="0">
            <a:spAutoFit/>
          </a:bodyPr>
          <a:lstStyle/>
          <a:p>
            <a:pPr fontAlgn="base">
              <a:spcBef>
                <a:spcPct val="0"/>
              </a:spcBef>
              <a:spcAft>
                <a:spcPct val="0"/>
              </a:spcAft>
            </a:pPr>
            <a:r>
              <a:rPr kumimoji="1" lang="en-US" altLang="zh-TW" sz="1600" dirty="0" smtClean="0">
                <a:solidFill>
                  <a:prstClr val="black"/>
                </a:solidFill>
                <a:latin typeface="Arial" charset="0"/>
                <a:ea typeface="新細明體" pitchFamily="18" charset="-120"/>
              </a:rPr>
              <a:t>Cut-off</a:t>
            </a:r>
            <a:endParaRPr kumimoji="1" lang="zh-TW" altLang="en-US" sz="1600" dirty="0">
              <a:solidFill>
                <a:prstClr val="black"/>
              </a:solidFill>
              <a:latin typeface="Arial" charset="0"/>
              <a:ea typeface="新細明體" pitchFamily="18" charset="-120"/>
            </a:endParaRPr>
          </a:p>
        </p:txBody>
      </p:sp>
      <p:sp>
        <p:nvSpPr>
          <p:cNvPr id="8" name="圓角矩形 7"/>
          <p:cNvSpPr/>
          <p:nvPr/>
        </p:nvSpPr>
        <p:spPr bwMode="auto">
          <a:xfrm>
            <a:off x="5227320" y="2514600"/>
            <a:ext cx="259080" cy="1143000"/>
          </a:xfrm>
          <a:prstGeom prst="roundRect">
            <a:avLst/>
          </a:prstGeom>
          <a:solidFill>
            <a:schemeClr val="tx1">
              <a:lumMod val="65000"/>
              <a:lumOff val="35000"/>
              <a:alpha val="15000"/>
            </a:schemeClr>
          </a:solidFill>
          <a:ln>
            <a:noFill/>
            <a:headEnd type="none" w="med" len="med"/>
            <a:tailEnd type="triangl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mtClean="0">
              <a:solidFill>
                <a:prstClr val="black"/>
              </a:solidFill>
              <a:latin typeface="Arial" charset="0"/>
              <a:ea typeface="新細明體" charset="-120"/>
            </a:endParaRPr>
          </a:p>
        </p:txBody>
      </p:sp>
    </p:spTree>
    <p:extLst>
      <p:ext uri="{BB962C8B-B14F-4D97-AF65-F5344CB8AC3E}">
        <p14:creationId xmlns:p14="http://schemas.microsoft.com/office/powerpoint/2010/main" val="14626646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200" y="620688"/>
            <a:ext cx="9144000" cy="762000"/>
          </a:xfrm>
        </p:spPr>
        <p:txBody>
          <a:bodyPr/>
          <a:lstStyle/>
          <a:p>
            <a:pPr>
              <a:defRPr/>
            </a:pPr>
            <a:r>
              <a:rPr lang="en-US" altLang="zh-TW" dirty="0" smtClean="0"/>
              <a:t>II. Thermal-Aware Vertical Throttling</a:t>
            </a:r>
            <a:endParaRPr lang="zh-TW" altLang="en-US" dirty="0"/>
          </a:p>
        </p:txBody>
      </p:sp>
      <p:sp>
        <p:nvSpPr>
          <p:cNvPr id="23557" name="內容版面配置區 2"/>
          <p:cNvSpPr>
            <a:spLocks noGrp="1"/>
          </p:cNvSpPr>
          <p:nvPr>
            <p:ph idx="1"/>
          </p:nvPr>
        </p:nvSpPr>
        <p:spPr>
          <a:xfrm>
            <a:off x="304800" y="1412776"/>
            <a:ext cx="5993395" cy="1254224"/>
          </a:xfrm>
        </p:spPr>
        <p:txBody>
          <a:bodyPr/>
          <a:lstStyle/>
          <a:p>
            <a:r>
              <a:rPr lang="en-US" altLang="zh-TW" sz="1800" b="1" dirty="0" smtClean="0"/>
              <a:t>Idea:</a:t>
            </a:r>
            <a:r>
              <a:rPr lang="en-US" altLang="zh-TW" sz="1800" dirty="0" smtClean="0"/>
              <a:t> The control granularity of VT can be refined for further reducing the performance impact. </a:t>
            </a:r>
            <a:endParaRPr lang="en-US" altLang="zh-TW" sz="1800" dirty="0"/>
          </a:p>
          <a:p>
            <a:r>
              <a:rPr lang="en-US" altLang="zh-TW" sz="1800" b="1" dirty="0" smtClean="0"/>
              <a:t>Thermal-Aware Vertical Throttling (TAVT)</a:t>
            </a:r>
            <a:r>
              <a:rPr lang="en-US" altLang="zh-TW" sz="1800" dirty="0" smtClean="0"/>
              <a:t> is proposed to </a:t>
            </a:r>
            <a:r>
              <a:rPr lang="en-US" altLang="zh-TW" sz="1600" dirty="0"/>
              <a:t>a</a:t>
            </a:r>
            <a:r>
              <a:rPr lang="en-US" altLang="zh-TW" sz="1600" dirty="0" smtClean="0"/>
              <a:t>daptively increase the size of heat-generation-null region for faster cooling.</a:t>
            </a:r>
          </a:p>
        </p:txBody>
      </p:sp>
      <p:sp>
        <p:nvSpPr>
          <p:cNvPr id="20" name="矩形 19"/>
          <p:cNvSpPr/>
          <p:nvPr/>
        </p:nvSpPr>
        <p:spPr>
          <a:xfrm>
            <a:off x="611560" y="2996952"/>
            <a:ext cx="4546135" cy="615553"/>
          </a:xfrm>
          <a:prstGeom prst="rect">
            <a:avLst/>
          </a:prstGeom>
        </p:spPr>
        <p:txBody>
          <a:bodyPr wrap="square">
            <a:spAutoFit/>
          </a:bodyPr>
          <a:lstStyle/>
          <a:p>
            <a:pPr algn="ctr"/>
            <a:r>
              <a:rPr lang="zh-TW" altLang="en-US" b="1" dirty="0" smtClean="0">
                <a:solidFill>
                  <a:schemeClr val="accent2">
                    <a:lumMod val="75000"/>
                  </a:schemeClr>
                </a:solidFill>
                <a:latin typeface="標楷體" pitchFamily="65" charset="-120"/>
                <a:ea typeface="標楷體" pitchFamily="65" charset="-120"/>
                <a:cs typeface="Times New Roman" pitchFamily="18" charset="0"/>
              </a:rPr>
              <a:t>動態溫</a:t>
            </a:r>
            <a:r>
              <a:rPr lang="zh-TW" altLang="en-US" b="1" dirty="0">
                <a:solidFill>
                  <a:schemeClr val="accent2">
                    <a:lumMod val="75000"/>
                  </a:schemeClr>
                </a:solidFill>
                <a:latin typeface="標楷體" pitchFamily="65" charset="-120"/>
                <a:ea typeface="標楷體" pitchFamily="65" charset="-120"/>
                <a:cs typeface="Times New Roman" pitchFamily="18" charset="0"/>
              </a:rPr>
              <a:t>度</a:t>
            </a:r>
            <a:r>
              <a:rPr lang="zh-TW" altLang="en-US" b="1" dirty="0" smtClean="0">
                <a:solidFill>
                  <a:schemeClr val="accent2">
                    <a:lumMod val="75000"/>
                  </a:schemeClr>
                </a:solidFill>
                <a:latin typeface="標楷體" pitchFamily="65" charset="-120"/>
                <a:ea typeface="標楷體" pitchFamily="65" charset="-120"/>
                <a:cs typeface="Times New Roman" pitchFamily="18" charset="0"/>
              </a:rPr>
              <a:t>感知垂直節流技術</a:t>
            </a:r>
            <a:endParaRPr lang="en-US" altLang="zh-TW" b="1" dirty="0" smtClean="0">
              <a:solidFill>
                <a:schemeClr val="accent2">
                  <a:lumMod val="75000"/>
                </a:schemeClr>
              </a:solidFill>
              <a:latin typeface="標楷體" pitchFamily="65" charset="-120"/>
              <a:ea typeface="標楷體" pitchFamily="65" charset="-120"/>
              <a:cs typeface="Times New Roman" pitchFamily="18" charset="0"/>
            </a:endParaRPr>
          </a:p>
          <a:p>
            <a:pPr algn="ctr"/>
            <a:r>
              <a:rPr lang="en-US" altLang="zh-TW" sz="1600" b="1" dirty="0" smtClean="0">
                <a:solidFill>
                  <a:schemeClr val="accent2">
                    <a:lumMod val="75000"/>
                  </a:schemeClr>
                </a:solidFill>
                <a:latin typeface="Arial" pitchFamily="34" charset="0"/>
                <a:ea typeface="標楷體" pitchFamily="65" charset="-120"/>
                <a:cs typeface="Arial" pitchFamily="34" charset="0"/>
              </a:rPr>
              <a:t>(Thermal Aware Vertical Throttling, TAVT)</a:t>
            </a:r>
            <a:endParaRPr lang="zh-TW" altLang="en-US" sz="1600" b="1" dirty="0">
              <a:solidFill>
                <a:schemeClr val="accent2">
                  <a:lumMod val="75000"/>
                </a:schemeClr>
              </a:solidFill>
              <a:latin typeface="Arial" pitchFamily="34" charset="0"/>
              <a:ea typeface="標楷體" pitchFamily="65" charset="-120"/>
              <a:cs typeface="Arial" pitchFamily="34" charset="0"/>
            </a:endParaRPr>
          </a:p>
        </p:txBody>
      </p:sp>
      <p:pic>
        <p:nvPicPr>
          <p:cNvPr id="24" name="Picture 4" descr="C:\Users\Emily\Desktop\未命名.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1" y="3774958"/>
            <a:ext cx="5360767" cy="192342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6172" y="4581570"/>
            <a:ext cx="3247447" cy="1845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矩形 26"/>
          <p:cNvSpPr/>
          <p:nvPr/>
        </p:nvSpPr>
        <p:spPr>
          <a:xfrm>
            <a:off x="119351" y="3622380"/>
            <a:ext cx="1368153" cy="2136161"/>
          </a:xfrm>
          <a:prstGeom prst="rect">
            <a:avLst/>
          </a:prstGeom>
          <a:solidFill>
            <a:schemeClr val="accent1">
              <a:lumMod val="60000"/>
              <a:lumOff val="40000"/>
              <a:alpha val="3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p:cNvSpPr/>
          <p:nvPr/>
        </p:nvSpPr>
        <p:spPr>
          <a:xfrm>
            <a:off x="1487688" y="3612520"/>
            <a:ext cx="1368153" cy="2136161"/>
          </a:xfrm>
          <a:prstGeom prst="rect">
            <a:avLst/>
          </a:prstGeom>
          <a:solidFill>
            <a:srgbClr val="FFFF66">
              <a:alpha val="30000"/>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29"/>
          <p:cNvSpPr/>
          <p:nvPr/>
        </p:nvSpPr>
        <p:spPr>
          <a:xfrm>
            <a:off x="2843808" y="3612505"/>
            <a:ext cx="1368153" cy="2136161"/>
          </a:xfrm>
          <a:prstGeom prst="rect">
            <a:avLst/>
          </a:prstGeom>
          <a:solidFill>
            <a:srgbClr val="FF9933">
              <a:alpha val="29804"/>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p:cNvSpPr/>
          <p:nvPr/>
        </p:nvSpPr>
        <p:spPr>
          <a:xfrm>
            <a:off x="4211960" y="3612505"/>
            <a:ext cx="1368153" cy="2136161"/>
          </a:xfrm>
          <a:prstGeom prst="rect">
            <a:avLst/>
          </a:prstGeom>
          <a:solidFill>
            <a:srgbClr val="FF5050">
              <a:alpha val="29804"/>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p:cNvPicPr>
            <a:picLocks noChangeAspect="1"/>
          </p:cNvPicPr>
          <p:nvPr/>
        </p:nvPicPr>
        <p:blipFill>
          <a:blip r:embed="rId5"/>
          <a:stretch>
            <a:fillRect/>
          </a:stretch>
        </p:blipFill>
        <p:spPr>
          <a:xfrm>
            <a:off x="-16431" y="5833217"/>
            <a:ext cx="5740560" cy="733170"/>
          </a:xfrm>
          <a:prstGeom prst="rect">
            <a:avLst/>
          </a:prstGeom>
        </p:spPr>
      </p:pic>
      <p:grpSp>
        <p:nvGrpSpPr>
          <p:cNvPr id="32" name="群組 31"/>
          <p:cNvGrpSpPr/>
          <p:nvPr/>
        </p:nvGrpSpPr>
        <p:grpSpPr>
          <a:xfrm>
            <a:off x="6332700" y="1412776"/>
            <a:ext cx="2777427" cy="3210853"/>
            <a:chOff x="6331077" y="1340768"/>
            <a:chExt cx="2777427" cy="3210853"/>
          </a:xfrm>
        </p:grpSpPr>
        <p:pic>
          <p:nvPicPr>
            <p:cNvPr id="33" name="圖片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31077" y="1443172"/>
              <a:ext cx="883887" cy="3108449"/>
            </a:xfrm>
            <a:prstGeom prst="rect">
              <a:avLst/>
            </a:prstGeom>
          </p:spPr>
        </p:pic>
        <p:pic>
          <p:nvPicPr>
            <p:cNvPr id="34" name="圖片 3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66724" y="1443172"/>
              <a:ext cx="883887" cy="3108449"/>
            </a:xfrm>
            <a:prstGeom prst="rect">
              <a:avLst/>
            </a:prstGeom>
          </p:spPr>
        </p:pic>
        <p:pic>
          <p:nvPicPr>
            <p:cNvPr id="35" name="Picture 6" descr="D:\Users\Hui-shun\Documents\Dropbox\洪輝舜\Project\111025_TEMP_TAVT\color.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01593" y="1535511"/>
              <a:ext cx="590353" cy="2779308"/>
            </a:xfrm>
            <a:prstGeom prst="rect">
              <a:avLst/>
            </a:prstGeom>
            <a:noFill/>
            <a:extLst>
              <a:ext uri="{909E8E84-426E-40DD-AFC4-6F175D3DCCD1}">
                <a14:hiddenFill xmlns:a14="http://schemas.microsoft.com/office/drawing/2010/main">
                  <a:solidFill>
                    <a:srgbClr val="FFFFFF"/>
                  </a:solidFill>
                </a14:hiddenFill>
              </a:ext>
            </a:extLst>
          </p:spPr>
        </p:pic>
        <p:sp>
          <p:nvSpPr>
            <p:cNvPr id="36" name="文字方塊 35"/>
            <p:cNvSpPr txBox="1"/>
            <p:nvPr/>
          </p:nvSpPr>
          <p:spPr>
            <a:xfrm rot="5400000">
              <a:off x="8341013" y="2601814"/>
              <a:ext cx="1151427" cy="383555"/>
            </a:xfrm>
            <a:prstGeom prst="rect">
              <a:avLst/>
            </a:prstGeom>
            <a:noFill/>
          </p:spPr>
          <p:txBody>
            <a:bodyPr wrap="square" rtlCol="0">
              <a:spAutoFit/>
            </a:bodyPr>
            <a:lstStyle/>
            <a:p>
              <a:pPr algn="ctr"/>
              <a:r>
                <a:rPr lang="zh-TW" altLang="en-US" sz="1200" dirty="0" smtClean="0">
                  <a:latin typeface="標楷體" pitchFamily="65" charset="-120"/>
                  <a:ea typeface="標楷體" pitchFamily="65" charset="-120"/>
                </a:rPr>
                <a:t>溫度</a:t>
              </a:r>
              <a:r>
                <a:rPr lang="en-US" altLang="zh-TW" sz="1200" dirty="0" smtClean="0">
                  <a:latin typeface="標楷體" pitchFamily="65" charset="-120"/>
                  <a:ea typeface="標楷體" pitchFamily="65" charset="-120"/>
                </a:rPr>
                <a:t>(°C)</a:t>
              </a:r>
              <a:endParaRPr lang="zh-TW" altLang="en-US" sz="1200" dirty="0">
                <a:latin typeface="標楷體" pitchFamily="65" charset="-120"/>
                <a:ea typeface="標楷體" pitchFamily="65" charset="-120"/>
              </a:endParaRPr>
            </a:p>
          </p:txBody>
        </p:sp>
        <p:sp>
          <p:nvSpPr>
            <p:cNvPr id="37" name="文字方塊 36"/>
            <p:cNvSpPr txBox="1"/>
            <p:nvPr/>
          </p:nvSpPr>
          <p:spPr>
            <a:xfrm>
              <a:off x="6372200" y="1349617"/>
              <a:ext cx="1161480" cy="307777"/>
            </a:xfrm>
            <a:prstGeom prst="rect">
              <a:avLst/>
            </a:prstGeom>
            <a:noFill/>
          </p:spPr>
          <p:txBody>
            <a:bodyPr wrap="square" rtlCol="0">
              <a:spAutoFit/>
            </a:bodyPr>
            <a:lstStyle/>
            <a:p>
              <a:r>
                <a:rPr lang="en-US" altLang="zh-TW" sz="1400" dirty="0" smtClean="0">
                  <a:ea typeface="標楷體" pitchFamily="65" charset="-120"/>
                </a:rPr>
                <a:t>w/o TAVT</a:t>
              </a:r>
              <a:endParaRPr lang="zh-TW" altLang="en-US" sz="1400" dirty="0">
                <a:ea typeface="標楷體" pitchFamily="65" charset="-120"/>
              </a:endParaRPr>
            </a:p>
          </p:txBody>
        </p:sp>
        <p:sp>
          <p:nvSpPr>
            <p:cNvPr id="38" name="文字方塊 37"/>
            <p:cNvSpPr txBox="1"/>
            <p:nvPr/>
          </p:nvSpPr>
          <p:spPr>
            <a:xfrm>
              <a:off x="7380312" y="1340768"/>
              <a:ext cx="1061772" cy="307777"/>
            </a:xfrm>
            <a:prstGeom prst="rect">
              <a:avLst/>
            </a:prstGeom>
            <a:noFill/>
          </p:spPr>
          <p:txBody>
            <a:bodyPr wrap="square" rtlCol="0">
              <a:spAutoFit/>
            </a:bodyPr>
            <a:lstStyle/>
            <a:p>
              <a:r>
                <a:rPr lang="en-US" altLang="zh-TW" sz="1400" dirty="0" smtClean="0">
                  <a:ea typeface="標楷體" pitchFamily="65" charset="-120"/>
                </a:rPr>
                <a:t>w/ TAVT</a:t>
              </a:r>
              <a:endParaRPr lang="zh-TW" altLang="en-US" sz="1400" dirty="0">
                <a:ea typeface="標楷體" pitchFamily="65" charset="-120"/>
              </a:endParaRPr>
            </a:p>
          </p:txBody>
        </p:sp>
      </p:grpSp>
    </p:spTree>
    <p:extLst>
      <p:ext uri="{BB962C8B-B14F-4D97-AF65-F5344CB8AC3E}">
        <p14:creationId xmlns:p14="http://schemas.microsoft.com/office/powerpoint/2010/main" val="2816424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 y="762000"/>
            <a:ext cx="8763000" cy="762000"/>
          </a:xfrm>
        </p:spPr>
        <p:txBody>
          <a:bodyPr/>
          <a:lstStyle/>
          <a:p>
            <a:pPr>
              <a:defRPr/>
            </a:pPr>
            <a:r>
              <a:rPr lang="en-US" altLang="zh-TW" sz="3200" dirty="0" smtClean="0"/>
              <a:t>Temperature Distribution and </a:t>
            </a:r>
            <a:br>
              <a:rPr lang="en-US" altLang="zh-TW" sz="3200" dirty="0" smtClean="0"/>
            </a:br>
            <a:r>
              <a:rPr lang="en-US" altLang="zh-TW" sz="3200" dirty="0" smtClean="0"/>
              <a:t>Margin for Emergency Cooling</a:t>
            </a:r>
            <a:endParaRPr lang="zh-TW" altLang="en-US" sz="3200" dirty="0"/>
          </a:p>
        </p:txBody>
      </p:sp>
      <p:pic>
        <p:nvPicPr>
          <p:cNvPr id="2560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981200"/>
            <a:ext cx="6051550"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內容版面配置區 3"/>
          <p:cNvSpPr>
            <a:spLocks noGrp="1"/>
          </p:cNvSpPr>
          <p:nvPr>
            <p:ph idx="1"/>
          </p:nvPr>
        </p:nvSpPr>
        <p:spPr>
          <a:xfrm>
            <a:off x="20638" y="1905000"/>
            <a:ext cx="2874962" cy="4648200"/>
          </a:xfrm>
        </p:spPr>
        <p:txBody>
          <a:bodyPr/>
          <a:lstStyle/>
          <a:p>
            <a:r>
              <a:rPr lang="en-US" altLang="zh-TW" sz="1600" dirty="0" smtClean="0"/>
              <a:t>With RTM, all GT/DT/VT/TAVT schemes can control the temperature T</a:t>
            </a:r>
            <a:r>
              <a:rPr lang="en-US" altLang="zh-TW" sz="1600" baseline="-25000" dirty="0" smtClean="0"/>
              <a:t>L</a:t>
            </a:r>
            <a:r>
              <a:rPr lang="en-US" altLang="zh-TW" sz="1600" dirty="0" smtClean="0"/>
              <a:t>&lt;100</a:t>
            </a:r>
            <a:r>
              <a:rPr lang="en-US" altLang="zh-TW" sz="1600" dirty="0" smtClean="0">
                <a:latin typeface="Calibri" pitchFamily="34" charset="0"/>
              </a:rPr>
              <a:t> ˚</a:t>
            </a:r>
            <a:r>
              <a:rPr lang="en-US" altLang="zh-TW" sz="1600" dirty="0" smtClean="0"/>
              <a:t>C</a:t>
            </a:r>
          </a:p>
          <a:p>
            <a:endParaRPr lang="en-US" altLang="zh-TW" sz="1600" dirty="0" smtClean="0"/>
          </a:p>
          <a:p>
            <a:r>
              <a:rPr lang="en-US" altLang="zh-TW" sz="1600" dirty="0" smtClean="0"/>
              <a:t>DT requires large temperature margin</a:t>
            </a:r>
            <a:endParaRPr lang="en-US" altLang="zh-TW" sz="1600" dirty="0"/>
          </a:p>
          <a:p>
            <a:pPr lvl="1"/>
            <a:r>
              <a:rPr lang="en-US" altLang="zh-TW" sz="1600" dirty="0" smtClean="0"/>
              <a:t>Less packet delivered.</a:t>
            </a:r>
          </a:p>
          <a:p>
            <a:endParaRPr lang="en-US" altLang="zh-TW" sz="1600" dirty="0" smtClean="0"/>
          </a:p>
          <a:p>
            <a:r>
              <a:rPr lang="en-US" altLang="zh-TW" sz="1600" u="sng" dirty="0" smtClean="0">
                <a:solidFill>
                  <a:srgbClr val="0000FF"/>
                </a:solidFill>
              </a:rPr>
              <a:t>The proposed VT/TAVT-RTM can use small margin as GT-RTM </a:t>
            </a:r>
            <a:r>
              <a:rPr lang="en-US" altLang="zh-TW" sz="1600" dirty="0" smtClean="0"/>
              <a:t>because VT/TAVT also cools hotspot fast.</a:t>
            </a:r>
          </a:p>
          <a:p>
            <a:pPr lvl="1"/>
            <a:r>
              <a:rPr lang="en-US" altLang="zh-TW" sz="1600" dirty="0" smtClean="0"/>
              <a:t>More packets delivered</a:t>
            </a:r>
            <a:endParaRPr lang="zh-TW" altLang="en-US" sz="1600" dirty="0" smtClean="0"/>
          </a:p>
        </p:txBody>
      </p:sp>
      <p:pic>
        <p:nvPicPr>
          <p:cNvPr id="2560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4191000"/>
            <a:ext cx="6172200"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矩形 4"/>
          <p:cNvSpPr>
            <a:spLocks noChangeArrowheads="1"/>
          </p:cNvSpPr>
          <p:nvPr/>
        </p:nvSpPr>
        <p:spPr bwMode="auto">
          <a:xfrm>
            <a:off x="3016250" y="6148388"/>
            <a:ext cx="5975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kumimoji="1" lang="en-US" altLang="zh-TW" sz="1600">
                <a:solidFill>
                  <a:prstClr val="black"/>
                </a:solidFill>
              </a:rPr>
              <a:t>T</a:t>
            </a:r>
            <a:r>
              <a:rPr kumimoji="1" lang="en-US" altLang="zh-TW" sz="1600" baseline="-25000">
                <a:solidFill>
                  <a:prstClr val="black"/>
                </a:solidFill>
              </a:rPr>
              <a:t>L</a:t>
            </a:r>
            <a:r>
              <a:rPr kumimoji="1" lang="en-US" altLang="zh-TW" sz="1600">
                <a:solidFill>
                  <a:prstClr val="black"/>
                </a:solidFill>
              </a:rPr>
              <a:t>=100</a:t>
            </a:r>
            <a:r>
              <a:rPr kumimoji="1" lang="en-US" altLang="zh-TW" sz="1600">
                <a:solidFill>
                  <a:prstClr val="black"/>
                </a:solidFill>
                <a:latin typeface="Calibri" pitchFamily="34" charset="0"/>
              </a:rPr>
              <a:t> ˚</a:t>
            </a:r>
            <a:r>
              <a:rPr kumimoji="1" lang="en-US" altLang="zh-TW" sz="1600">
                <a:solidFill>
                  <a:prstClr val="black"/>
                </a:solidFill>
              </a:rPr>
              <a:t>C ; T</a:t>
            </a:r>
            <a:r>
              <a:rPr kumimoji="1" lang="en-US" altLang="zh-TW" sz="1600" baseline="-25000">
                <a:solidFill>
                  <a:prstClr val="black"/>
                </a:solidFill>
              </a:rPr>
              <a:t>T,DT </a:t>
            </a:r>
            <a:r>
              <a:rPr kumimoji="1" lang="en-US" altLang="zh-TW" sz="1600">
                <a:solidFill>
                  <a:prstClr val="black"/>
                </a:solidFill>
              </a:rPr>
              <a:t>= 96.1</a:t>
            </a:r>
            <a:r>
              <a:rPr kumimoji="1" lang="en-US" altLang="zh-TW" sz="1600">
                <a:solidFill>
                  <a:prstClr val="black"/>
                </a:solidFill>
                <a:latin typeface="Calibri" pitchFamily="34" charset="0"/>
              </a:rPr>
              <a:t>˚</a:t>
            </a:r>
            <a:r>
              <a:rPr kumimoji="1" lang="en-US" altLang="zh-TW" sz="1600">
                <a:solidFill>
                  <a:prstClr val="black"/>
                </a:solidFill>
              </a:rPr>
              <a:t>C, T</a:t>
            </a:r>
            <a:r>
              <a:rPr kumimoji="1" lang="en-US" altLang="zh-TW" sz="1600" baseline="-25000">
                <a:solidFill>
                  <a:prstClr val="black"/>
                </a:solidFill>
              </a:rPr>
              <a:t>T,GT </a:t>
            </a:r>
            <a:r>
              <a:rPr kumimoji="1" lang="en-US" altLang="zh-TW" sz="1600">
                <a:solidFill>
                  <a:prstClr val="black"/>
                </a:solidFill>
              </a:rPr>
              <a:t>= 99.7</a:t>
            </a:r>
            <a:r>
              <a:rPr kumimoji="1" lang="en-US" altLang="zh-TW" sz="1600">
                <a:solidFill>
                  <a:prstClr val="black"/>
                </a:solidFill>
                <a:latin typeface="Calibri" pitchFamily="34" charset="0"/>
              </a:rPr>
              <a:t>˚</a:t>
            </a:r>
            <a:r>
              <a:rPr kumimoji="1" lang="en-US" altLang="zh-TW" sz="1600">
                <a:solidFill>
                  <a:prstClr val="black"/>
                </a:solidFill>
              </a:rPr>
              <a:t>C, T</a:t>
            </a:r>
            <a:r>
              <a:rPr kumimoji="1" lang="en-US" altLang="zh-TW" sz="1600" baseline="-25000">
                <a:solidFill>
                  <a:prstClr val="black"/>
                </a:solidFill>
              </a:rPr>
              <a:t>T,VT </a:t>
            </a:r>
            <a:r>
              <a:rPr kumimoji="1" lang="en-US" altLang="zh-TW" sz="1600">
                <a:solidFill>
                  <a:prstClr val="black"/>
                </a:solidFill>
              </a:rPr>
              <a:t>= T</a:t>
            </a:r>
            <a:r>
              <a:rPr kumimoji="1" lang="en-US" altLang="zh-TW" sz="1600" baseline="-25000">
                <a:solidFill>
                  <a:prstClr val="black"/>
                </a:solidFill>
              </a:rPr>
              <a:t>T,TAVT </a:t>
            </a:r>
            <a:r>
              <a:rPr kumimoji="1" lang="en-US" altLang="zh-TW" sz="1600">
                <a:solidFill>
                  <a:prstClr val="black"/>
                </a:solidFill>
              </a:rPr>
              <a:t>= 99.3</a:t>
            </a:r>
            <a:r>
              <a:rPr kumimoji="1" lang="en-US" altLang="zh-TW" sz="1600">
                <a:solidFill>
                  <a:prstClr val="black"/>
                </a:solidFill>
                <a:latin typeface="Calibri" pitchFamily="34" charset="0"/>
              </a:rPr>
              <a:t>˚</a:t>
            </a:r>
            <a:r>
              <a:rPr kumimoji="1" lang="en-US" altLang="zh-TW" sz="1600">
                <a:solidFill>
                  <a:prstClr val="black"/>
                </a:solidFill>
              </a:rPr>
              <a:t>C</a:t>
            </a:r>
            <a:endParaRPr kumimoji="1" lang="zh-TW" altLang="en-US" sz="1600">
              <a:solidFill>
                <a:prstClr val="black"/>
              </a:solidFill>
            </a:endParaRPr>
          </a:p>
        </p:txBody>
      </p:sp>
      <p:cxnSp>
        <p:nvCxnSpPr>
          <p:cNvPr id="7" name="直線接點 4"/>
          <p:cNvCxnSpPr>
            <a:cxnSpLocks noChangeShapeType="1"/>
          </p:cNvCxnSpPr>
          <p:nvPr/>
        </p:nvCxnSpPr>
        <p:spPr bwMode="auto">
          <a:xfrm flipH="1">
            <a:off x="5562600" y="2667000"/>
            <a:ext cx="228600" cy="838200"/>
          </a:xfrm>
          <a:prstGeom prst="line">
            <a:avLst/>
          </a:prstGeom>
          <a:noFill/>
          <a:ln w="57150" algn="ctr">
            <a:solidFill>
              <a:srgbClr val="C00000"/>
            </a:solidFill>
            <a:prstDash val="sysDash"/>
            <a:round/>
            <a:headEnd/>
            <a:tailEnd/>
          </a:ln>
          <a:extLst>
            <a:ext uri="{909E8E84-426E-40DD-AFC4-6F175D3DCCD1}">
              <a14:hiddenFill xmlns:a14="http://schemas.microsoft.com/office/drawing/2010/main">
                <a:noFill/>
              </a14:hiddenFill>
            </a:ext>
          </a:extLst>
        </p:spPr>
      </p:cxnSp>
      <p:sp>
        <p:nvSpPr>
          <p:cNvPr id="8" name="文字方塊 6"/>
          <p:cNvSpPr txBox="1">
            <a:spLocks noChangeArrowheads="1"/>
          </p:cNvSpPr>
          <p:nvPr/>
        </p:nvSpPr>
        <p:spPr bwMode="auto">
          <a:xfrm>
            <a:off x="5029200" y="2058988"/>
            <a:ext cx="1828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lgn="ctr" eaLnBrk="1" fontAlgn="base" hangingPunct="1">
              <a:spcBef>
                <a:spcPct val="0"/>
              </a:spcBef>
              <a:spcAft>
                <a:spcPct val="0"/>
              </a:spcAft>
            </a:pPr>
            <a:r>
              <a:rPr lang="en-US" altLang="zh-TW" b="1" dirty="0">
                <a:solidFill>
                  <a:srgbClr val="C00000"/>
                </a:solidFill>
              </a:rPr>
              <a:t>Hard Thermal Limit</a:t>
            </a:r>
            <a:endParaRPr lang="zh-TW" altLang="en-US" b="1" dirty="0">
              <a:solidFill>
                <a:srgbClr val="C00000"/>
              </a:solidFill>
            </a:endParaRPr>
          </a:p>
        </p:txBody>
      </p:sp>
    </p:spTree>
    <p:extLst>
      <p:ext uri="{BB962C8B-B14F-4D97-AF65-F5344CB8AC3E}">
        <p14:creationId xmlns:p14="http://schemas.microsoft.com/office/powerpoint/2010/main" val="27519236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382135"/>
            <a:ext cx="8158470" cy="2018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p:txBody>
          <a:bodyPr/>
          <a:lstStyle/>
          <a:p>
            <a:r>
              <a:rPr lang="en-US" altLang="zh-TW" dirty="0" smtClean="0"/>
              <a:t>Number of Throttled Router</a:t>
            </a:r>
            <a:endParaRPr lang="zh-TW" altLang="en-US"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029" y="2026285"/>
            <a:ext cx="8109571" cy="201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 name="群組 12"/>
          <p:cNvGrpSpPr/>
          <p:nvPr/>
        </p:nvGrpSpPr>
        <p:grpSpPr>
          <a:xfrm>
            <a:off x="4343400" y="2155827"/>
            <a:ext cx="342900" cy="1173480"/>
            <a:chOff x="4343400" y="1676400"/>
            <a:chExt cx="457200" cy="1066800"/>
          </a:xfrm>
        </p:grpSpPr>
        <p:cxnSp>
          <p:nvCxnSpPr>
            <p:cNvPr id="8" name="直線接點 7"/>
            <p:cNvCxnSpPr/>
            <p:nvPr/>
          </p:nvCxnSpPr>
          <p:spPr bwMode="auto">
            <a:xfrm>
              <a:off x="4343400" y="2743200"/>
              <a:ext cx="228600" cy="0"/>
            </a:xfrm>
            <a:prstGeom prst="line">
              <a:avLst/>
            </a:prstGeom>
            <a:noFill/>
            <a:ln w="12700" cap="flat" cmpd="sng" algn="ctr">
              <a:solidFill>
                <a:schemeClr val="bg1">
                  <a:lumMod val="50000"/>
                </a:schemeClr>
              </a:solidFill>
              <a:prstDash val="solid"/>
              <a:round/>
              <a:headEnd type="arrow" w="med" len="med"/>
              <a:tailEnd type="none" w="med" len="med"/>
            </a:ln>
            <a:effectLst/>
          </p:spPr>
        </p:cxnSp>
        <p:cxnSp>
          <p:nvCxnSpPr>
            <p:cNvPr id="10" name="直線接點 9"/>
            <p:cNvCxnSpPr/>
            <p:nvPr/>
          </p:nvCxnSpPr>
          <p:spPr bwMode="auto">
            <a:xfrm flipV="1">
              <a:off x="4572000" y="1676400"/>
              <a:ext cx="0" cy="1066800"/>
            </a:xfrm>
            <a:prstGeom prst="line">
              <a:avLst/>
            </a:prstGeom>
            <a:noFill/>
            <a:ln w="12700" cap="flat" cmpd="sng" algn="ctr">
              <a:solidFill>
                <a:schemeClr val="bg1">
                  <a:lumMod val="50000"/>
                </a:schemeClr>
              </a:solidFill>
              <a:prstDash val="solid"/>
              <a:round/>
              <a:headEnd type="none" w="med" len="med"/>
              <a:tailEnd type="none" w="med" len="med"/>
            </a:ln>
            <a:effectLst/>
          </p:spPr>
        </p:cxnSp>
        <p:cxnSp>
          <p:nvCxnSpPr>
            <p:cNvPr id="12" name="直線單箭頭接點 11"/>
            <p:cNvCxnSpPr/>
            <p:nvPr/>
          </p:nvCxnSpPr>
          <p:spPr bwMode="auto">
            <a:xfrm>
              <a:off x="4572000" y="1676400"/>
              <a:ext cx="228600" cy="0"/>
            </a:xfrm>
            <a:prstGeom prst="straightConnector1">
              <a:avLst/>
            </a:prstGeom>
            <a:noFill/>
            <a:ln w="12700" cap="flat" cmpd="sng" algn="ctr">
              <a:solidFill>
                <a:schemeClr val="bg1">
                  <a:lumMod val="50000"/>
                </a:schemeClr>
              </a:solidFill>
              <a:prstDash val="solid"/>
              <a:round/>
              <a:headEnd type="none" w="med" len="med"/>
              <a:tailEnd type="arrow"/>
            </a:ln>
            <a:effectLst/>
          </p:spPr>
        </p:cxnSp>
      </p:grpSp>
      <p:sp>
        <p:nvSpPr>
          <p:cNvPr id="5" name="文字方塊 4"/>
          <p:cNvSpPr txBox="1"/>
          <p:nvPr/>
        </p:nvSpPr>
        <p:spPr>
          <a:xfrm>
            <a:off x="152400" y="1676400"/>
            <a:ext cx="1143000" cy="369332"/>
          </a:xfrm>
          <a:prstGeom prst="rect">
            <a:avLst/>
          </a:prstGeom>
          <a:noFill/>
        </p:spPr>
        <p:txBody>
          <a:bodyPr wrap="square" rtlCol="0">
            <a:spAutoFit/>
          </a:bodyPr>
          <a:lstStyle/>
          <a:p>
            <a:pPr fontAlgn="base">
              <a:spcBef>
                <a:spcPct val="0"/>
              </a:spcBef>
              <a:spcAft>
                <a:spcPct val="0"/>
              </a:spcAft>
            </a:pPr>
            <a:r>
              <a:rPr kumimoji="1" lang="en-US" altLang="zh-TW" b="1" dirty="0" smtClean="0">
                <a:solidFill>
                  <a:prstClr val="black"/>
                </a:solidFill>
                <a:latin typeface="Arial" charset="0"/>
                <a:ea typeface="新細明體" pitchFamily="18" charset="-120"/>
              </a:rPr>
              <a:t>GT</a:t>
            </a:r>
            <a:endParaRPr kumimoji="1" lang="zh-TW" altLang="en-US" b="1" dirty="0">
              <a:solidFill>
                <a:prstClr val="black"/>
              </a:solidFill>
              <a:latin typeface="Arial" charset="0"/>
              <a:ea typeface="新細明體" pitchFamily="18" charset="-120"/>
            </a:endParaRPr>
          </a:p>
        </p:txBody>
      </p:sp>
      <p:sp>
        <p:nvSpPr>
          <p:cNvPr id="14" name="文字方塊 13"/>
          <p:cNvSpPr txBox="1"/>
          <p:nvPr/>
        </p:nvSpPr>
        <p:spPr>
          <a:xfrm>
            <a:off x="4572000" y="1676400"/>
            <a:ext cx="1143000" cy="369332"/>
          </a:xfrm>
          <a:prstGeom prst="rect">
            <a:avLst/>
          </a:prstGeom>
          <a:noFill/>
        </p:spPr>
        <p:txBody>
          <a:bodyPr wrap="square" rtlCol="0">
            <a:spAutoFit/>
          </a:bodyPr>
          <a:lstStyle/>
          <a:p>
            <a:pPr fontAlgn="base">
              <a:spcBef>
                <a:spcPct val="0"/>
              </a:spcBef>
              <a:spcAft>
                <a:spcPct val="0"/>
              </a:spcAft>
            </a:pPr>
            <a:r>
              <a:rPr kumimoji="1" lang="en-US" altLang="zh-TW" b="1" dirty="0" smtClean="0">
                <a:solidFill>
                  <a:prstClr val="black"/>
                </a:solidFill>
                <a:latin typeface="Arial" charset="0"/>
                <a:ea typeface="新細明體" pitchFamily="18" charset="-120"/>
              </a:rPr>
              <a:t>DT</a:t>
            </a:r>
            <a:endParaRPr kumimoji="1" lang="zh-TW" altLang="en-US" b="1" dirty="0">
              <a:solidFill>
                <a:prstClr val="black"/>
              </a:solidFill>
              <a:latin typeface="Arial" charset="0"/>
              <a:ea typeface="新細明體" pitchFamily="18" charset="-120"/>
            </a:endParaRPr>
          </a:p>
        </p:txBody>
      </p:sp>
      <p:sp>
        <p:nvSpPr>
          <p:cNvPr id="15" name="文字方塊 14"/>
          <p:cNvSpPr txBox="1"/>
          <p:nvPr/>
        </p:nvSpPr>
        <p:spPr>
          <a:xfrm>
            <a:off x="152400" y="4050268"/>
            <a:ext cx="1143000" cy="369332"/>
          </a:xfrm>
          <a:prstGeom prst="rect">
            <a:avLst/>
          </a:prstGeom>
          <a:noFill/>
        </p:spPr>
        <p:txBody>
          <a:bodyPr wrap="square" rtlCol="0">
            <a:spAutoFit/>
          </a:bodyPr>
          <a:lstStyle/>
          <a:p>
            <a:pPr fontAlgn="base">
              <a:spcBef>
                <a:spcPct val="0"/>
              </a:spcBef>
              <a:spcAft>
                <a:spcPct val="0"/>
              </a:spcAft>
            </a:pPr>
            <a:r>
              <a:rPr kumimoji="1" lang="en-US" altLang="zh-TW" b="1" dirty="0" smtClean="0">
                <a:solidFill>
                  <a:prstClr val="black"/>
                </a:solidFill>
                <a:latin typeface="Arial" charset="0"/>
                <a:ea typeface="新細明體" pitchFamily="18" charset="-120"/>
              </a:rPr>
              <a:t>VT</a:t>
            </a:r>
            <a:endParaRPr kumimoji="1" lang="zh-TW" altLang="en-US" b="1" dirty="0">
              <a:solidFill>
                <a:prstClr val="black"/>
              </a:solidFill>
              <a:latin typeface="Arial" charset="0"/>
              <a:ea typeface="新細明體" pitchFamily="18" charset="-120"/>
            </a:endParaRPr>
          </a:p>
        </p:txBody>
      </p:sp>
      <p:sp>
        <p:nvSpPr>
          <p:cNvPr id="16" name="文字方塊 15"/>
          <p:cNvSpPr txBox="1"/>
          <p:nvPr/>
        </p:nvSpPr>
        <p:spPr>
          <a:xfrm>
            <a:off x="4572000" y="4050268"/>
            <a:ext cx="1143000" cy="369332"/>
          </a:xfrm>
          <a:prstGeom prst="rect">
            <a:avLst/>
          </a:prstGeom>
          <a:noFill/>
        </p:spPr>
        <p:txBody>
          <a:bodyPr wrap="square" rtlCol="0">
            <a:spAutoFit/>
          </a:bodyPr>
          <a:lstStyle/>
          <a:p>
            <a:pPr fontAlgn="base">
              <a:spcBef>
                <a:spcPct val="0"/>
              </a:spcBef>
              <a:spcAft>
                <a:spcPct val="0"/>
              </a:spcAft>
            </a:pPr>
            <a:r>
              <a:rPr kumimoji="1" lang="en-US" altLang="zh-TW" b="1" dirty="0" smtClean="0">
                <a:solidFill>
                  <a:prstClr val="black"/>
                </a:solidFill>
                <a:latin typeface="Arial" charset="0"/>
                <a:ea typeface="新細明體" pitchFamily="18" charset="-120"/>
              </a:rPr>
              <a:t>TAVT</a:t>
            </a:r>
            <a:endParaRPr kumimoji="1" lang="zh-TW" altLang="en-US" b="1" dirty="0">
              <a:solidFill>
                <a:prstClr val="black"/>
              </a:solidFill>
              <a:latin typeface="Arial" charset="0"/>
              <a:ea typeface="新細明體" pitchFamily="18" charset="-120"/>
            </a:endParaRPr>
          </a:p>
        </p:txBody>
      </p:sp>
    </p:spTree>
    <p:extLst>
      <p:ext uri="{BB962C8B-B14F-4D97-AF65-F5344CB8AC3E}">
        <p14:creationId xmlns:p14="http://schemas.microsoft.com/office/powerpoint/2010/main" val="2528339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dirty="0" smtClean="0"/>
              <a:t>Performance Impact</a:t>
            </a:r>
            <a:endParaRPr lang="zh-TW" altLang="en-US" dirty="0"/>
          </a:p>
        </p:txBody>
      </p:sp>
      <p:sp>
        <p:nvSpPr>
          <p:cNvPr id="26627" name="內容版面配置區 2"/>
          <p:cNvSpPr>
            <a:spLocks noGrp="1"/>
          </p:cNvSpPr>
          <p:nvPr>
            <p:ph idx="1"/>
          </p:nvPr>
        </p:nvSpPr>
        <p:spPr>
          <a:xfrm>
            <a:off x="381000" y="4343400"/>
            <a:ext cx="8382000" cy="2057400"/>
          </a:xfrm>
        </p:spPr>
        <p:txBody>
          <a:bodyPr/>
          <a:lstStyle/>
          <a:p>
            <a:r>
              <a:rPr lang="en-US" altLang="zh-TW" sz="1800" dirty="0" smtClean="0"/>
              <a:t>GT-RTM and DT-RTM suffer from huge performance impact</a:t>
            </a:r>
          </a:p>
          <a:p>
            <a:pPr lvl="1"/>
            <a:endParaRPr lang="en-US" altLang="zh-TW" sz="1400" dirty="0" smtClean="0"/>
          </a:p>
          <a:p>
            <a:r>
              <a:rPr lang="en-US" altLang="zh-TW" sz="1800" dirty="0" smtClean="0"/>
              <a:t>VT-RTM combines the advantages of GT and DT</a:t>
            </a:r>
          </a:p>
          <a:p>
            <a:pPr lvl="1"/>
            <a:r>
              <a:rPr lang="en-US" altLang="zh-TW" sz="1600" dirty="0" smtClean="0"/>
              <a:t>Only around </a:t>
            </a:r>
            <a:r>
              <a:rPr lang="en-US" altLang="zh-TW" sz="1600" dirty="0"/>
              <a:t>8% impact of DT-RTM</a:t>
            </a:r>
            <a:r>
              <a:rPr lang="en-US" altLang="zh-TW" sz="1600" dirty="0" smtClean="0"/>
              <a:t>.</a:t>
            </a:r>
          </a:p>
          <a:p>
            <a:pPr lvl="1"/>
            <a:endParaRPr lang="en-US" altLang="zh-TW" sz="1400" dirty="0" smtClean="0"/>
          </a:p>
          <a:p>
            <a:r>
              <a:rPr lang="en-US" altLang="zh-TW" sz="1800" dirty="0" smtClean="0"/>
              <a:t>TAVT-RTM further reduces performance impact</a:t>
            </a:r>
          </a:p>
          <a:p>
            <a:pPr lvl="1"/>
            <a:r>
              <a:rPr lang="en-US" altLang="zh-TW" sz="1600" dirty="0" smtClean="0">
                <a:solidFill>
                  <a:prstClr val="black"/>
                </a:solidFill>
              </a:rPr>
              <a:t>Performance impact reduced by 13% over VT-RTM.</a:t>
            </a:r>
            <a:endParaRPr lang="en-US" altLang="zh-TW" dirty="0">
              <a:solidFill>
                <a:prstClr val="black"/>
              </a:solidFill>
            </a:endParaRPr>
          </a:p>
        </p:txBody>
      </p:sp>
      <p:graphicFrame>
        <p:nvGraphicFramePr>
          <p:cNvPr id="4" name="表格 3"/>
          <p:cNvGraphicFramePr>
            <a:graphicFrameLocks noGrp="1"/>
          </p:cNvGraphicFramePr>
          <p:nvPr>
            <p:extLst/>
          </p:nvPr>
        </p:nvGraphicFramePr>
        <p:xfrm>
          <a:off x="128588" y="1752600"/>
          <a:ext cx="8915400" cy="2389102"/>
        </p:xfrm>
        <a:graphic>
          <a:graphicData uri="http://schemas.openxmlformats.org/drawingml/2006/table">
            <a:tbl>
              <a:tblPr firstRow="1" firstCol="1" bandRow="1">
                <a:tableStyleId>{5C22544A-7EE6-4342-B048-85BDC9FD1C3A}</a:tableStyleId>
              </a:tblPr>
              <a:tblGrid>
                <a:gridCol w="5014152"/>
                <a:gridCol w="975312"/>
                <a:gridCol w="975312"/>
                <a:gridCol w="975312"/>
                <a:gridCol w="975312"/>
              </a:tblGrid>
              <a:tr h="365654">
                <a:tc>
                  <a:txBody>
                    <a:bodyPr/>
                    <a:lstStyle/>
                    <a:p>
                      <a:pPr algn="ctr">
                        <a:lnSpc>
                          <a:spcPct val="115000"/>
                        </a:lnSpc>
                        <a:spcAft>
                          <a:spcPts val="0"/>
                        </a:spcAft>
                      </a:pPr>
                      <a:r>
                        <a:rPr lang="en-US" sz="1600" dirty="0">
                          <a:effectLst/>
                        </a:rPr>
                        <a:t> </a:t>
                      </a:r>
                      <a:endParaRPr lang="zh-TW" sz="1200" dirty="0">
                        <a:effectLst/>
                        <a:latin typeface="Times New Roman"/>
                        <a:ea typeface="新細明體"/>
                      </a:endParaRPr>
                    </a:p>
                  </a:txBody>
                  <a:tcPr marL="68580" marR="68580" marT="0" marB="0" anchor="ctr"/>
                </a:tc>
                <a:tc>
                  <a:txBody>
                    <a:bodyPr/>
                    <a:lstStyle/>
                    <a:p>
                      <a:pPr algn="ctr">
                        <a:lnSpc>
                          <a:spcPct val="115000"/>
                        </a:lnSpc>
                        <a:spcAft>
                          <a:spcPts val="0"/>
                        </a:spcAft>
                      </a:pPr>
                      <a:r>
                        <a:rPr lang="en-US" sz="1600">
                          <a:effectLst/>
                        </a:rPr>
                        <a:t>GT</a:t>
                      </a:r>
                      <a:endParaRPr lang="zh-TW" sz="1200">
                        <a:effectLst/>
                        <a:latin typeface="Times New Roman"/>
                        <a:ea typeface="新細明體"/>
                      </a:endParaRPr>
                    </a:p>
                  </a:txBody>
                  <a:tcPr marL="68580" marR="68580" marT="0" marB="0" anchor="ctr"/>
                </a:tc>
                <a:tc>
                  <a:txBody>
                    <a:bodyPr/>
                    <a:lstStyle/>
                    <a:p>
                      <a:pPr algn="ctr">
                        <a:lnSpc>
                          <a:spcPct val="115000"/>
                        </a:lnSpc>
                        <a:spcAft>
                          <a:spcPts val="0"/>
                        </a:spcAft>
                      </a:pPr>
                      <a:r>
                        <a:rPr lang="en-US" sz="1600">
                          <a:effectLst/>
                        </a:rPr>
                        <a:t>DT</a:t>
                      </a:r>
                      <a:endParaRPr lang="zh-TW" sz="1200">
                        <a:effectLst/>
                        <a:latin typeface="Times New Roman"/>
                        <a:ea typeface="新細明體"/>
                      </a:endParaRPr>
                    </a:p>
                  </a:txBody>
                  <a:tcPr marL="68580" marR="68580" marT="0" marB="0" anchor="ctr"/>
                </a:tc>
                <a:tc>
                  <a:txBody>
                    <a:bodyPr/>
                    <a:lstStyle/>
                    <a:p>
                      <a:pPr algn="ctr">
                        <a:lnSpc>
                          <a:spcPct val="115000"/>
                        </a:lnSpc>
                        <a:spcAft>
                          <a:spcPts val="0"/>
                        </a:spcAft>
                      </a:pPr>
                      <a:r>
                        <a:rPr lang="en-US" sz="1600">
                          <a:effectLst/>
                        </a:rPr>
                        <a:t>VT</a:t>
                      </a:r>
                      <a:endParaRPr lang="zh-TW" sz="1200">
                        <a:effectLst/>
                        <a:latin typeface="Times New Roman"/>
                        <a:ea typeface="新細明體"/>
                      </a:endParaRPr>
                    </a:p>
                  </a:txBody>
                  <a:tcPr marL="68580" marR="68580" marT="0" marB="0" anchor="ctr"/>
                </a:tc>
                <a:tc>
                  <a:txBody>
                    <a:bodyPr/>
                    <a:lstStyle/>
                    <a:p>
                      <a:pPr algn="ctr">
                        <a:lnSpc>
                          <a:spcPct val="115000"/>
                        </a:lnSpc>
                        <a:spcAft>
                          <a:spcPts val="0"/>
                        </a:spcAft>
                      </a:pPr>
                      <a:r>
                        <a:rPr lang="en-US" sz="1600">
                          <a:effectLst/>
                        </a:rPr>
                        <a:t>TAVT</a:t>
                      </a:r>
                      <a:endParaRPr lang="zh-TW" sz="1200">
                        <a:effectLst/>
                        <a:latin typeface="Times New Roman"/>
                        <a:ea typeface="新細明體"/>
                      </a:endParaRPr>
                    </a:p>
                  </a:txBody>
                  <a:tcPr marL="68580" marR="68580" marT="0" marB="0" anchor="ctr"/>
                </a:tc>
              </a:tr>
              <a:tr h="365654">
                <a:tc>
                  <a:txBody>
                    <a:bodyPr/>
                    <a:lstStyle/>
                    <a:p>
                      <a:pPr algn="ctr">
                        <a:lnSpc>
                          <a:spcPct val="115000"/>
                        </a:lnSpc>
                        <a:spcAft>
                          <a:spcPts val="0"/>
                        </a:spcAft>
                      </a:pPr>
                      <a:r>
                        <a:rPr lang="en-US" sz="1600" dirty="0" smtClean="0">
                          <a:solidFill>
                            <a:srgbClr val="C00000"/>
                          </a:solidFill>
                          <a:effectLst/>
                        </a:rPr>
                        <a:t>Avg. Throttle </a:t>
                      </a:r>
                      <a:r>
                        <a:rPr lang="en-US" sz="1600" dirty="0">
                          <a:solidFill>
                            <a:srgbClr val="C00000"/>
                          </a:solidFill>
                          <a:effectLst/>
                        </a:rPr>
                        <a:t>Time of Throttled Router (</a:t>
                      </a:r>
                      <a:r>
                        <a:rPr lang="en-US" sz="1600" dirty="0" err="1">
                          <a:solidFill>
                            <a:srgbClr val="C00000"/>
                          </a:solidFill>
                          <a:effectLst/>
                        </a:rPr>
                        <a:t>ms</a:t>
                      </a:r>
                      <a:r>
                        <a:rPr lang="en-US" sz="1600" dirty="0">
                          <a:solidFill>
                            <a:srgbClr val="C00000"/>
                          </a:solidFill>
                          <a:effectLst/>
                        </a:rPr>
                        <a:t>)</a:t>
                      </a:r>
                      <a:endParaRPr lang="zh-TW" sz="1200" dirty="0">
                        <a:solidFill>
                          <a:srgbClr val="C00000"/>
                        </a:solidFill>
                        <a:effectLst/>
                        <a:latin typeface="Times New Roman"/>
                        <a:ea typeface="新細明體"/>
                      </a:endParaRPr>
                    </a:p>
                  </a:txBody>
                  <a:tcPr marL="68580" marR="68580" marT="0" marB="0" anchor="ctr"/>
                </a:tc>
                <a:tc>
                  <a:txBody>
                    <a:bodyPr/>
                    <a:lstStyle/>
                    <a:p>
                      <a:pPr algn="r">
                        <a:lnSpc>
                          <a:spcPct val="115000"/>
                        </a:lnSpc>
                        <a:spcAft>
                          <a:spcPts val="0"/>
                        </a:spcAft>
                      </a:pPr>
                      <a:r>
                        <a:rPr lang="en-US" sz="1600" dirty="0">
                          <a:solidFill>
                            <a:srgbClr val="0000FF"/>
                          </a:solidFill>
                          <a:effectLst/>
                        </a:rPr>
                        <a:t>22.0</a:t>
                      </a:r>
                      <a:r>
                        <a:rPr lang="en-US" sz="1600" dirty="0">
                          <a:effectLst/>
                        </a:rPr>
                        <a:t> </a:t>
                      </a:r>
                      <a:endParaRPr lang="zh-TW" sz="1200" dirty="0">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smtClean="0">
                          <a:solidFill>
                            <a:srgbClr val="008000"/>
                          </a:solidFill>
                          <a:effectLst/>
                        </a:rPr>
                        <a:t>289.7 </a:t>
                      </a:r>
                      <a:endParaRPr lang="zh-TW" sz="1200" dirty="0">
                        <a:solidFill>
                          <a:srgbClr val="008000"/>
                        </a:solidFill>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smtClean="0">
                          <a:effectLst/>
                        </a:rPr>
                        <a:t>38.7 </a:t>
                      </a:r>
                      <a:endParaRPr lang="zh-TW" sz="1200" dirty="0">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a:effectLst/>
                        </a:rPr>
                        <a:t>46.7 </a:t>
                      </a:r>
                      <a:endParaRPr lang="zh-TW" sz="1200" dirty="0">
                        <a:effectLst/>
                        <a:latin typeface="Times New Roman"/>
                        <a:ea typeface="新細明體"/>
                      </a:endParaRPr>
                    </a:p>
                  </a:txBody>
                  <a:tcPr marL="72000" marR="72000" marT="0" marB="0" anchor="ctr"/>
                </a:tc>
              </a:tr>
              <a:tr h="365654">
                <a:tc>
                  <a:txBody>
                    <a:bodyPr/>
                    <a:lstStyle/>
                    <a:p>
                      <a:pPr algn="ctr">
                        <a:lnSpc>
                          <a:spcPct val="115000"/>
                        </a:lnSpc>
                        <a:spcAft>
                          <a:spcPts val="0"/>
                        </a:spcAft>
                      </a:pPr>
                      <a:r>
                        <a:rPr lang="en-US" sz="1600" dirty="0" err="1" smtClean="0">
                          <a:effectLst/>
                        </a:rPr>
                        <a:t>Stdv</a:t>
                      </a:r>
                      <a:r>
                        <a:rPr lang="en-US" sz="1600" dirty="0" smtClean="0">
                          <a:effectLst/>
                        </a:rPr>
                        <a:t>. </a:t>
                      </a:r>
                      <a:r>
                        <a:rPr lang="en-US" sz="1600" dirty="0">
                          <a:effectLst/>
                        </a:rPr>
                        <a:t>of </a:t>
                      </a:r>
                      <a:r>
                        <a:rPr lang="en-US" sz="1600" dirty="0" smtClean="0">
                          <a:effectLst/>
                        </a:rPr>
                        <a:t>Throttle </a:t>
                      </a:r>
                      <a:r>
                        <a:rPr lang="en-US" sz="1600" dirty="0">
                          <a:effectLst/>
                        </a:rPr>
                        <a:t>Time of Throttled Router (</a:t>
                      </a:r>
                      <a:r>
                        <a:rPr lang="en-US" sz="1600" dirty="0" err="1">
                          <a:effectLst/>
                        </a:rPr>
                        <a:t>ms</a:t>
                      </a:r>
                      <a:r>
                        <a:rPr lang="en-US" sz="1600" dirty="0" smtClean="0">
                          <a:effectLst/>
                        </a:rPr>
                        <a:t>)</a:t>
                      </a:r>
                      <a:endParaRPr lang="zh-TW" sz="1200" dirty="0">
                        <a:effectLst/>
                        <a:latin typeface="Times New Roman"/>
                        <a:ea typeface="新細明體"/>
                      </a:endParaRPr>
                    </a:p>
                  </a:txBody>
                  <a:tcPr marL="68580" marR="68580" marT="0" marB="0" anchor="ctr"/>
                </a:tc>
                <a:tc>
                  <a:txBody>
                    <a:bodyPr/>
                    <a:lstStyle/>
                    <a:p>
                      <a:pPr algn="r">
                        <a:lnSpc>
                          <a:spcPct val="115000"/>
                        </a:lnSpc>
                        <a:spcAft>
                          <a:spcPts val="0"/>
                        </a:spcAft>
                      </a:pPr>
                      <a:r>
                        <a:rPr lang="en-US" sz="1600" dirty="0">
                          <a:effectLst/>
                        </a:rPr>
                        <a:t>7.1 </a:t>
                      </a:r>
                      <a:endParaRPr lang="zh-TW" sz="1200" dirty="0">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a:effectLst/>
                        </a:rPr>
                        <a:t>102.6 </a:t>
                      </a:r>
                      <a:endParaRPr lang="zh-TW" sz="1200" dirty="0">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a:effectLst/>
                        </a:rPr>
                        <a:t>11.4 </a:t>
                      </a:r>
                      <a:endParaRPr lang="zh-TW" sz="1200" dirty="0">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a:effectLst/>
                        </a:rPr>
                        <a:t>15.9 </a:t>
                      </a:r>
                      <a:endParaRPr lang="zh-TW" sz="1200" dirty="0">
                        <a:effectLst/>
                        <a:latin typeface="Times New Roman"/>
                        <a:ea typeface="新細明體"/>
                      </a:endParaRPr>
                    </a:p>
                  </a:txBody>
                  <a:tcPr marL="72000" marR="72000" marT="0" marB="0" anchor="ctr"/>
                </a:tc>
              </a:tr>
              <a:tr h="365654">
                <a:tc>
                  <a:txBody>
                    <a:bodyPr/>
                    <a:lstStyle/>
                    <a:p>
                      <a:pPr algn="ctr">
                        <a:lnSpc>
                          <a:spcPct val="115000"/>
                        </a:lnSpc>
                        <a:spcAft>
                          <a:spcPts val="0"/>
                        </a:spcAft>
                      </a:pPr>
                      <a:r>
                        <a:rPr lang="en-US" sz="1600" dirty="0">
                          <a:solidFill>
                            <a:srgbClr val="C00000"/>
                          </a:solidFill>
                          <a:effectLst/>
                        </a:rPr>
                        <a:t>Avg. </a:t>
                      </a:r>
                      <a:r>
                        <a:rPr lang="en-US" sz="1600" dirty="0" smtClean="0">
                          <a:solidFill>
                            <a:srgbClr val="C00000"/>
                          </a:solidFill>
                          <a:effectLst/>
                        </a:rPr>
                        <a:t>Number of Throttled Router</a:t>
                      </a:r>
                      <a:endParaRPr lang="zh-TW" sz="1200" dirty="0">
                        <a:solidFill>
                          <a:srgbClr val="C00000"/>
                        </a:solidFill>
                        <a:effectLst/>
                        <a:latin typeface="Times New Roman"/>
                        <a:ea typeface="新細明體"/>
                      </a:endParaRPr>
                    </a:p>
                  </a:txBody>
                  <a:tcPr marL="68580" marR="68580" marT="0" marB="0" anchor="ctr"/>
                </a:tc>
                <a:tc>
                  <a:txBody>
                    <a:bodyPr/>
                    <a:lstStyle/>
                    <a:p>
                      <a:pPr algn="r">
                        <a:lnSpc>
                          <a:spcPct val="115000"/>
                        </a:lnSpc>
                        <a:spcAft>
                          <a:spcPts val="0"/>
                        </a:spcAft>
                      </a:pPr>
                      <a:r>
                        <a:rPr lang="en-US" sz="1600" dirty="0">
                          <a:solidFill>
                            <a:srgbClr val="008000"/>
                          </a:solidFill>
                          <a:effectLst/>
                        </a:rPr>
                        <a:t>174.9 </a:t>
                      </a:r>
                      <a:endParaRPr lang="zh-TW" sz="1200" dirty="0">
                        <a:solidFill>
                          <a:srgbClr val="008000"/>
                        </a:solidFill>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a:solidFill>
                            <a:srgbClr val="0000FF"/>
                          </a:solidFill>
                          <a:effectLst/>
                        </a:rPr>
                        <a:t>12.2 </a:t>
                      </a:r>
                      <a:endParaRPr lang="zh-TW" sz="1200" dirty="0">
                        <a:solidFill>
                          <a:srgbClr val="0000FF"/>
                        </a:solidFill>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a:effectLst/>
                        </a:rPr>
                        <a:t>7.9 </a:t>
                      </a:r>
                      <a:endParaRPr lang="zh-TW" sz="1200" dirty="0">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a:effectLst/>
                        </a:rPr>
                        <a:t>5.7 </a:t>
                      </a:r>
                      <a:endParaRPr lang="zh-TW" sz="1200" dirty="0">
                        <a:effectLst/>
                        <a:latin typeface="Times New Roman"/>
                        <a:ea typeface="新細明體"/>
                      </a:endParaRPr>
                    </a:p>
                  </a:txBody>
                  <a:tcPr marL="72000" marR="72000" marT="0" marB="0" anchor="ctr"/>
                </a:tc>
              </a:tr>
              <a:tr h="365654">
                <a:tc>
                  <a:txBody>
                    <a:bodyPr/>
                    <a:lstStyle/>
                    <a:p>
                      <a:pPr algn="ctr">
                        <a:lnSpc>
                          <a:spcPct val="115000"/>
                        </a:lnSpc>
                        <a:spcAft>
                          <a:spcPts val="0"/>
                        </a:spcAft>
                      </a:pPr>
                      <a:r>
                        <a:rPr lang="en-US" sz="1600" dirty="0">
                          <a:effectLst/>
                        </a:rPr>
                        <a:t>Network </a:t>
                      </a:r>
                      <a:r>
                        <a:rPr lang="en-US" sz="1600" dirty="0" smtClean="0">
                          <a:effectLst/>
                        </a:rPr>
                        <a:t>Availability (%)</a:t>
                      </a:r>
                      <a:endParaRPr lang="zh-TW" sz="1200" dirty="0">
                        <a:effectLst/>
                        <a:latin typeface="Times New Roman"/>
                        <a:ea typeface="新細明體"/>
                      </a:endParaRPr>
                    </a:p>
                  </a:txBody>
                  <a:tcPr marL="68580" marR="68580" marT="0" marB="0" anchor="ctr"/>
                </a:tc>
                <a:tc>
                  <a:txBody>
                    <a:bodyPr/>
                    <a:lstStyle/>
                    <a:p>
                      <a:pPr algn="r">
                        <a:lnSpc>
                          <a:spcPct val="115000"/>
                        </a:lnSpc>
                        <a:spcAft>
                          <a:spcPts val="0"/>
                        </a:spcAft>
                      </a:pPr>
                      <a:r>
                        <a:rPr lang="en-US" sz="1600" dirty="0" smtClean="0">
                          <a:solidFill>
                            <a:srgbClr val="C00000"/>
                          </a:solidFill>
                          <a:effectLst/>
                        </a:rPr>
                        <a:t>31.7%</a:t>
                      </a:r>
                      <a:endParaRPr lang="zh-TW" sz="1200" dirty="0">
                        <a:solidFill>
                          <a:srgbClr val="C00000"/>
                        </a:solidFill>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smtClean="0">
                          <a:solidFill>
                            <a:schemeClr val="tx1"/>
                          </a:solidFill>
                          <a:effectLst/>
                        </a:rPr>
                        <a:t>95.2%</a:t>
                      </a:r>
                      <a:endParaRPr lang="zh-TW" sz="1200" dirty="0">
                        <a:solidFill>
                          <a:schemeClr val="tx1"/>
                        </a:solidFill>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a:effectLst/>
                        </a:rPr>
                        <a:t>96.9%</a:t>
                      </a:r>
                      <a:endParaRPr lang="zh-TW" sz="1200" dirty="0">
                        <a:effectLst/>
                        <a:latin typeface="Times New Roman"/>
                        <a:ea typeface="新細明體"/>
                      </a:endParaRPr>
                    </a:p>
                  </a:txBody>
                  <a:tcPr marL="72000" marR="72000" marT="0" marB="0" anchor="ctr"/>
                </a:tc>
                <a:tc>
                  <a:txBody>
                    <a:bodyPr/>
                    <a:lstStyle/>
                    <a:p>
                      <a:pPr algn="r">
                        <a:lnSpc>
                          <a:spcPct val="115000"/>
                        </a:lnSpc>
                        <a:spcAft>
                          <a:spcPts val="0"/>
                        </a:spcAft>
                      </a:pPr>
                      <a:r>
                        <a:rPr lang="en-US" sz="1600" dirty="0">
                          <a:effectLst/>
                        </a:rPr>
                        <a:t>97.8%</a:t>
                      </a:r>
                      <a:endParaRPr lang="zh-TW" sz="1200" dirty="0">
                        <a:effectLst/>
                        <a:latin typeface="Times New Roman"/>
                        <a:ea typeface="新細明體"/>
                      </a:endParaRPr>
                    </a:p>
                  </a:txBody>
                  <a:tcPr marL="72000" marR="72000" marT="0" marB="0" anchor="ctr"/>
                </a:tc>
              </a:tr>
              <a:tr h="365654">
                <a:tc>
                  <a:txBody>
                    <a:bodyPr/>
                    <a:lstStyle/>
                    <a:p>
                      <a:pPr algn="ctr">
                        <a:lnSpc>
                          <a:spcPct val="115000"/>
                        </a:lnSpc>
                        <a:spcAft>
                          <a:spcPts val="0"/>
                        </a:spcAft>
                      </a:pPr>
                      <a:r>
                        <a:rPr lang="en-US" altLang="zh-TW" sz="1600" dirty="0" smtClean="0">
                          <a:effectLst/>
                        </a:rPr>
                        <a:t>Performance Impact </a:t>
                      </a:r>
                      <a:br>
                        <a:rPr lang="en-US" altLang="zh-TW" sz="1600" dirty="0" smtClean="0">
                          <a:effectLst/>
                        </a:rPr>
                      </a:br>
                      <a:r>
                        <a:rPr lang="en-US" altLang="zh-TW" sz="1600" baseline="0" dirty="0" smtClean="0">
                          <a:effectLst/>
                        </a:rPr>
                        <a:t>(Avg. Throttle Time *  Avg. Throttle Number)</a:t>
                      </a:r>
                      <a:endParaRPr lang="zh-TW" sz="1600" dirty="0">
                        <a:effectLst/>
                        <a:latin typeface="Times New Roman"/>
                        <a:ea typeface="新細明體"/>
                      </a:endParaRPr>
                    </a:p>
                  </a:txBody>
                  <a:tcPr marL="68580" marR="68580" marT="0" marB="0" anchor="ctr"/>
                </a:tc>
                <a:tc>
                  <a:txBody>
                    <a:bodyPr/>
                    <a:lstStyle/>
                    <a:p>
                      <a:pPr marL="0" algn="r" defTabSz="914101" rtl="0" eaLnBrk="1" fontAlgn="ctr" latinLnBrk="0" hangingPunct="1">
                        <a:lnSpc>
                          <a:spcPct val="115000"/>
                        </a:lnSpc>
                        <a:spcAft>
                          <a:spcPts val="0"/>
                        </a:spcAft>
                      </a:pPr>
                      <a:r>
                        <a:rPr lang="en-US" altLang="zh-TW" sz="1600" b="1" kern="1200" dirty="0" smtClean="0">
                          <a:solidFill>
                            <a:schemeClr val="dk1"/>
                          </a:solidFill>
                          <a:effectLst/>
                          <a:latin typeface="+mn-lt"/>
                          <a:ea typeface="+mn-ea"/>
                          <a:cs typeface="+mn-cs"/>
                        </a:rPr>
                        <a:t>3847.6 </a:t>
                      </a:r>
                      <a:endParaRPr lang="en-US" altLang="zh-TW" sz="1600" b="1" kern="1200" dirty="0">
                        <a:solidFill>
                          <a:schemeClr val="dk1"/>
                        </a:solidFill>
                        <a:effectLst/>
                        <a:latin typeface="+mn-lt"/>
                        <a:ea typeface="+mn-ea"/>
                        <a:cs typeface="+mn-cs"/>
                      </a:endParaRPr>
                    </a:p>
                  </a:txBody>
                  <a:tcPr marL="72000" marR="72000" marT="0" marB="0" anchor="ctr"/>
                </a:tc>
                <a:tc>
                  <a:txBody>
                    <a:bodyPr/>
                    <a:lstStyle/>
                    <a:p>
                      <a:pPr marL="0" algn="r" defTabSz="914101" rtl="0" eaLnBrk="1" fontAlgn="ctr" latinLnBrk="0" hangingPunct="1">
                        <a:lnSpc>
                          <a:spcPct val="115000"/>
                        </a:lnSpc>
                        <a:spcAft>
                          <a:spcPts val="0"/>
                        </a:spcAft>
                      </a:pPr>
                      <a:r>
                        <a:rPr lang="en-US" altLang="zh-TW" sz="1600" b="1" kern="1200" dirty="0">
                          <a:solidFill>
                            <a:schemeClr val="dk1"/>
                          </a:solidFill>
                          <a:effectLst/>
                          <a:latin typeface="+mn-lt"/>
                          <a:ea typeface="+mn-ea"/>
                          <a:cs typeface="+mn-cs"/>
                        </a:rPr>
                        <a:t>3525.2 </a:t>
                      </a:r>
                    </a:p>
                  </a:txBody>
                  <a:tcPr marL="72000" marR="72000" marT="0" marB="0" anchor="ctr"/>
                </a:tc>
                <a:tc>
                  <a:txBody>
                    <a:bodyPr/>
                    <a:lstStyle/>
                    <a:p>
                      <a:pPr marL="0" algn="r" defTabSz="914101" rtl="0" eaLnBrk="1" fontAlgn="ctr" latinLnBrk="0" hangingPunct="1">
                        <a:lnSpc>
                          <a:spcPct val="115000"/>
                        </a:lnSpc>
                        <a:spcAft>
                          <a:spcPts val="0"/>
                        </a:spcAft>
                      </a:pPr>
                      <a:r>
                        <a:rPr lang="en-US" altLang="zh-TW" sz="1600" b="0" kern="1200" dirty="0">
                          <a:solidFill>
                            <a:schemeClr val="dk1"/>
                          </a:solidFill>
                          <a:effectLst/>
                          <a:latin typeface="+mn-lt"/>
                          <a:ea typeface="+mn-ea"/>
                          <a:cs typeface="+mn-cs"/>
                        </a:rPr>
                        <a:t>305.4 </a:t>
                      </a:r>
                    </a:p>
                  </a:txBody>
                  <a:tcPr marL="72000" marR="72000" marT="0" marB="0" anchor="ctr"/>
                </a:tc>
                <a:tc>
                  <a:txBody>
                    <a:bodyPr/>
                    <a:lstStyle/>
                    <a:p>
                      <a:pPr marL="0" algn="r" defTabSz="914101" rtl="0" eaLnBrk="1" fontAlgn="ctr" latinLnBrk="0" hangingPunct="1">
                        <a:lnSpc>
                          <a:spcPct val="115000"/>
                        </a:lnSpc>
                        <a:spcAft>
                          <a:spcPts val="0"/>
                        </a:spcAft>
                      </a:pPr>
                      <a:r>
                        <a:rPr lang="en-US" altLang="zh-TW" sz="1600" b="0" kern="1200" dirty="0" smtClean="0">
                          <a:solidFill>
                            <a:schemeClr val="dk1"/>
                          </a:solidFill>
                          <a:effectLst/>
                          <a:latin typeface="+mn-lt"/>
                          <a:ea typeface="+mn-ea"/>
                          <a:cs typeface="+mn-cs"/>
                        </a:rPr>
                        <a:t>266.8 </a:t>
                      </a:r>
                      <a:endParaRPr lang="en-US" altLang="zh-TW" sz="1600" b="0" kern="1200" dirty="0">
                        <a:solidFill>
                          <a:schemeClr val="dk1"/>
                        </a:solidFill>
                        <a:effectLst/>
                        <a:latin typeface="+mn-lt"/>
                        <a:ea typeface="+mn-ea"/>
                        <a:cs typeface="+mn-cs"/>
                      </a:endParaRPr>
                    </a:p>
                  </a:txBody>
                  <a:tcPr marL="72000" marR="72000" marT="0" marB="0" anchor="ctr"/>
                </a:tc>
              </a:tr>
            </a:tbl>
          </a:graphicData>
        </a:graphic>
      </p:graphicFrame>
      <p:sp>
        <p:nvSpPr>
          <p:cNvPr id="3" name="圓角矩形 2"/>
          <p:cNvSpPr/>
          <p:nvPr/>
        </p:nvSpPr>
        <p:spPr bwMode="auto">
          <a:xfrm>
            <a:off x="7315200" y="2169473"/>
            <a:ext cx="1752600" cy="268927"/>
          </a:xfrm>
          <a:prstGeom prst="roundRect">
            <a:avLst/>
          </a:prstGeom>
          <a:noFill/>
          <a:ln w="12700" cap="flat" cmpd="sng" algn="ctr">
            <a:solidFill>
              <a:srgbClr val="0000FF"/>
            </a:solidFill>
            <a:prstDash val="dash"/>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mtClean="0">
              <a:solidFill>
                <a:prstClr val="black"/>
              </a:solidFill>
              <a:latin typeface="Arial" charset="0"/>
              <a:ea typeface="新細明體" charset="-120"/>
            </a:endParaRPr>
          </a:p>
        </p:txBody>
      </p:sp>
      <p:sp>
        <p:nvSpPr>
          <p:cNvPr id="8" name="圓角矩形 7"/>
          <p:cNvSpPr/>
          <p:nvPr/>
        </p:nvSpPr>
        <p:spPr bwMode="auto">
          <a:xfrm>
            <a:off x="7315200" y="2892973"/>
            <a:ext cx="1752600" cy="268927"/>
          </a:xfrm>
          <a:prstGeom prst="roundRect">
            <a:avLst/>
          </a:prstGeom>
          <a:noFill/>
          <a:ln w="12700" cap="flat" cmpd="sng" algn="ctr">
            <a:solidFill>
              <a:srgbClr val="0000FF"/>
            </a:solidFill>
            <a:prstDash val="dash"/>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mtClean="0">
              <a:solidFill>
                <a:prstClr val="black"/>
              </a:solidFill>
              <a:latin typeface="Arial" charset="0"/>
              <a:ea typeface="新細明體" charset="-120"/>
            </a:endParaRPr>
          </a:p>
        </p:txBody>
      </p:sp>
      <p:sp>
        <p:nvSpPr>
          <p:cNvPr id="9" name="圓角矩形 8"/>
          <p:cNvSpPr/>
          <p:nvPr/>
        </p:nvSpPr>
        <p:spPr bwMode="auto">
          <a:xfrm>
            <a:off x="7315200" y="3733800"/>
            <a:ext cx="1752600" cy="268927"/>
          </a:xfrm>
          <a:prstGeom prst="roundRect">
            <a:avLst/>
          </a:prstGeom>
          <a:noFill/>
          <a:ln w="12700" cap="flat" cmpd="sng" algn="ctr">
            <a:solidFill>
              <a:srgbClr val="0000FF"/>
            </a:solidFill>
            <a:prstDash val="dash"/>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mtClean="0">
              <a:solidFill>
                <a:prstClr val="black"/>
              </a:solidFill>
              <a:latin typeface="Arial" charset="0"/>
              <a:ea typeface="新細明體" charset="-120"/>
            </a:endParaRPr>
          </a:p>
        </p:txBody>
      </p:sp>
    </p:spTree>
    <p:extLst>
      <p:ext uri="{BB962C8B-B14F-4D97-AF65-F5344CB8AC3E}">
        <p14:creationId xmlns:p14="http://schemas.microsoft.com/office/powerpoint/2010/main" val="96238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27">
                                            <p:txEl>
                                              <p:pRg st="2" end="2"/>
                                            </p:txEl>
                                          </p:spTgt>
                                        </p:tgtEl>
                                        <p:attrNameLst>
                                          <p:attrName>style.visibility</p:attrName>
                                        </p:attrNameLst>
                                      </p:cBhvr>
                                      <p:to>
                                        <p:strVal val="visible"/>
                                      </p:to>
                                    </p:set>
                                    <p:animEffect transition="in" filter="fade">
                                      <p:cBhvr>
                                        <p:cTn id="7" dur="250"/>
                                        <p:tgtEl>
                                          <p:spTgt spid="26627">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6627">
                                            <p:txEl>
                                              <p:pRg st="3" end="3"/>
                                            </p:txEl>
                                          </p:spTgt>
                                        </p:tgtEl>
                                        <p:attrNameLst>
                                          <p:attrName>style.visibility</p:attrName>
                                        </p:attrNameLst>
                                      </p:cBhvr>
                                      <p:to>
                                        <p:strVal val="visible"/>
                                      </p:to>
                                    </p:set>
                                    <p:animEffect transition="in" filter="fade">
                                      <p:cBhvr>
                                        <p:cTn id="10" dur="250"/>
                                        <p:tgtEl>
                                          <p:spTgt spid="26627">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6627">
                                            <p:txEl>
                                              <p:pRg st="5" end="5"/>
                                            </p:txEl>
                                          </p:spTgt>
                                        </p:tgtEl>
                                        <p:attrNameLst>
                                          <p:attrName>style.visibility</p:attrName>
                                        </p:attrNameLst>
                                      </p:cBhvr>
                                      <p:to>
                                        <p:strVal val="visible"/>
                                      </p:to>
                                    </p:set>
                                    <p:animEffect transition="in" filter="fade">
                                      <p:cBhvr>
                                        <p:cTn id="13" dur="250"/>
                                        <p:tgtEl>
                                          <p:spTgt spid="26627">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6627">
                                            <p:txEl>
                                              <p:pRg st="6" end="6"/>
                                            </p:txEl>
                                          </p:spTgt>
                                        </p:tgtEl>
                                        <p:attrNameLst>
                                          <p:attrName>style.visibility</p:attrName>
                                        </p:attrNameLst>
                                      </p:cBhvr>
                                      <p:to>
                                        <p:strVal val="visible"/>
                                      </p:to>
                                    </p:set>
                                    <p:animEffect transition="in" filter="fade">
                                      <p:cBhvr>
                                        <p:cTn id="16" dur="250"/>
                                        <p:tgtEl>
                                          <p:spTgt spid="26627">
                                            <p:txEl>
                                              <p:pRg st="6" end="6"/>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250"/>
                                        <p:tgtEl>
                                          <p:spTgt spid="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50"/>
                                        <p:tgtEl>
                                          <p:spTgt spid="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533400" y="2204864"/>
            <a:ext cx="8305800" cy="1224136"/>
          </a:xfrm>
        </p:spPr>
        <p:txBody>
          <a:bodyPr/>
          <a:lstStyle/>
          <a:p>
            <a:r>
              <a:rPr lang="en-US" altLang="zh-TW" dirty="0"/>
              <a:t>B</a:t>
            </a:r>
            <a:r>
              <a:rPr lang="en-US" altLang="zh-TW" sz="3200" dirty="0" smtClean="0"/>
              <a:t>. </a:t>
            </a:r>
            <a:r>
              <a:rPr lang="en-US" altLang="zh-TW" sz="3200" dirty="0"/>
              <a:t>Reactive Throttling-based DTM</a:t>
            </a:r>
            <a:endParaRPr lang="zh-TW" altLang="en-US" sz="3200" dirty="0">
              <a:effectLst/>
              <a:latin typeface="Arial" charset="0"/>
              <a:ea typeface="新細明體" charset="-120"/>
            </a:endParaRPr>
          </a:p>
        </p:txBody>
      </p:sp>
      <p:sp>
        <p:nvSpPr>
          <p:cNvPr id="10" name="標題 3"/>
          <p:cNvSpPr txBox="1">
            <a:spLocks/>
          </p:cNvSpPr>
          <p:nvPr/>
        </p:nvSpPr>
        <p:spPr bwMode="auto">
          <a:xfrm>
            <a:off x="2267744" y="1484784"/>
            <a:ext cx="4824536" cy="504056"/>
          </a:xfrm>
          <a:prstGeom prst="rect">
            <a:avLst/>
          </a:prstGeom>
          <a:solidFill>
            <a:schemeClr val="bg1">
              <a:lumMod val="85000"/>
            </a:schemeClr>
          </a:solidFill>
          <a:ln w="9525">
            <a:noFill/>
            <a:miter lim="800000"/>
            <a:headEnd/>
            <a:tailEnd/>
          </a:ln>
          <a:effectLst/>
        </p:spPr>
        <p:txBody>
          <a:bodyPr vert="horz" wrap="square" lIns="91410" tIns="45706" rIns="91410" bIns="45706" numCol="1" anchor="ctr" anchorCtr="0" compatLnSpc="1">
            <a:prstTxWarp prst="textNoShape">
              <a:avLst/>
            </a:prstTxWarp>
            <a:noAutofit/>
          </a:bodyPr>
          <a:lstStyle>
            <a:lvl1pPr algn="ctr" rtl="0" eaLnBrk="0" fontAlgn="base" hangingPunct="0">
              <a:spcBef>
                <a:spcPct val="0"/>
              </a:spcBef>
              <a:spcAft>
                <a:spcPct val="0"/>
              </a:spcAft>
              <a:defRPr kumimoji="1" sz="2800" b="1">
                <a:solidFill>
                  <a:schemeClr val="tx1"/>
                </a:solidFill>
                <a:effectLst>
                  <a:outerShdw blurRad="38100" dist="38100" dir="2700000" algn="tl">
                    <a:srgbClr val="C0C0C0"/>
                  </a:outerShdw>
                </a:effectLst>
                <a:latin typeface="Arial" pitchFamily="34" charset="0"/>
                <a:ea typeface="標楷體" pitchFamily="65" charset="-120"/>
                <a:cs typeface="新細明體" charset="-120"/>
              </a:defRPr>
            </a:lvl1pPr>
            <a:lvl2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2pPr>
            <a:lvl3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3pPr>
            <a:lvl4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4pPr>
            <a:lvl5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5pPr>
            <a:lvl6pPr marL="45705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101"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151"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202"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a:lstStyle>
          <a:p>
            <a:pPr>
              <a:defRPr/>
            </a:pPr>
            <a:r>
              <a:rPr lang="en-US" altLang="zh-TW" sz="2400" i="1" dirty="0" smtClean="0"/>
              <a:t>Thermal-Aware</a:t>
            </a:r>
            <a:r>
              <a:rPr lang="zh-TW" altLang="en-US" sz="2400" i="1" dirty="0" smtClean="0"/>
              <a:t> </a:t>
            </a:r>
            <a:r>
              <a:rPr lang="en-US" altLang="zh-TW" sz="2400" i="1" dirty="0" smtClean="0"/>
              <a:t>3D</a:t>
            </a:r>
            <a:r>
              <a:rPr lang="zh-TW" altLang="en-US" sz="2400" i="1" dirty="0" smtClean="0"/>
              <a:t> </a:t>
            </a:r>
            <a:r>
              <a:rPr lang="en-US" altLang="zh-TW" sz="2400" i="1" dirty="0" smtClean="0"/>
              <a:t>NoC</a:t>
            </a:r>
            <a:r>
              <a:rPr lang="zh-TW" altLang="en-US" sz="2400" i="1" dirty="0" smtClean="0"/>
              <a:t> </a:t>
            </a:r>
            <a:r>
              <a:rPr lang="en-US" altLang="zh-TW" sz="2400" i="1" dirty="0" smtClean="0"/>
              <a:t>Design</a:t>
            </a:r>
            <a:endParaRPr lang="zh-TW" altLang="en-US" sz="2400" i="1" dirty="0"/>
          </a:p>
        </p:txBody>
      </p:sp>
      <p:grpSp>
        <p:nvGrpSpPr>
          <p:cNvPr id="11" name="群組 10"/>
          <p:cNvGrpSpPr/>
          <p:nvPr/>
        </p:nvGrpSpPr>
        <p:grpSpPr>
          <a:xfrm>
            <a:off x="1799692" y="3565162"/>
            <a:ext cx="5472608" cy="1883742"/>
            <a:chOff x="-3204864" y="3341389"/>
            <a:chExt cx="5472608" cy="1883742"/>
          </a:xfrm>
        </p:grpSpPr>
        <p:sp>
          <p:nvSpPr>
            <p:cNvPr id="12" name="立方體 11"/>
            <p:cNvSpPr/>
            <p:nvPr/>
          </p:nvSpPr>
          <p:spPr bwMode="auto">
            <a:xfrm>
              <a:off x="-3204864" y="3886200"/>
              <a:ext cx="5472608" cy="1338931"/>
            </a:xfrm>
            <a:prstGeom prst="cube">
              <a:avLst>
                <a:gd name="adj" fmla="val 81218"/>
              </a:avLst>
            </a:prstGeom>
            <a:ln>
              <a:solidFill>
                <a:schemeClr val="bg1">
                  <a:lumMod val="75000"/>
                </a:schemeClr>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kumimoji="1" lang="zh-TW" altLang="en-US" dirty="0" smtClean="0">
                <a:solidFill>
                  <a:prstClr val="black"/>
                </a:solidFill>
              </a:endParaRPr>
            </a:p>
          </p:txBody>
        </p:sp>
        <p:sp>
          <p:nvSpPr>
            <p:cNvPr id="13" name="立方體 12"/>
            <p:cNvSpPr/>
            <p:nvPr/>
          </p:nvSpPr>
          <p:spPr bwMode="auto">
            <a:xfrm>
              <a:off x="-2520280" y="3356992"/>
              <a:ext cx="1475656" cy="1275679"/>
            </a:xfrm>
            <a:prstGeom prst="cube">
              <a:avLst/>
            </a:prstGeom>
            <a:ln w="19050">
              <a:solidFill>
                <a:schemeClr val="bg1">
                  <a:lumMod val="75000"/>
                </a:schemeClr>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kumimoji="1" lang="en-US" altLang="zh-TW" dirty="0" smtClean="0">
                  <a:solidFill>
                    <a:schemeClr val="bg1">
                      <a:lumMod val="75000"/>
                    </a:schemeClr>
                  </a:solidFill>
                </a:rPr>
                <a:t>A.</a:t>
              </a:r>
            </a:p>
            <a:p>
              <a:pPr algn="ctr" fontAlgn="base">
                <a:spcBef>
                  <a:spcPct val="0"/>
                </a:spcBef>
                <a:spcAft>
                  <a:spcPct val="0"/>
                </a:spcAft>
              </a:pPr>
              <a:r>
                <a:rPr lang="en-US" altLang="zh-TW" sz="1200" b="1" dirty="0" smtClean="0">
                  <a:solidFill>
                    <a:schemeClr val="bg1">
                      <a:lumMod val="75000"/>
                    </a:schemeClr>
                  </a:solidFill>
                </a:rPr>
                <a:t>Reactive Thermal Management</a:t>
              </a:r>
              <a:endParaRPr kumimoji="1" lang="zh-TW" altLang="en-US" sz="1200" b="1" dirty="0" smtClean="0">
                <a:solidFill>
                  <a:schemeClr val="bg1">
                    <a:lumMod val="75000"/>
                  </a:schemeClr>
                </a:solidFill>
              </a:endParaRPr>
            </a:p>
          </p:txBody>
        </p:sp>
        <p:sp>
          <p:nvSpPr>
            <p:cNvPr id="14" name="立方體 13"/>
            <p:cNvSpPr/>
            <p:nvPr/>
          </p:nvSpPr>
          <p:spPr bwMode="auto">
            <a:xfrm>
              <a:off x="-1116632" y="3356992"/>
              <a:ext cx="1512169" cy="1272628"/>
            </a:xfrm>
            <a:prstGeom prst="cube">
              <a:avLst/>
            </a:prstGeom>
            <a:ln w="19050">
              <a:solidFill>
                <a:srgbClr val="C00000"/>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kumimoji="1" lang="en-US" altLang="zh-TW" dirty="0" smtClean="0">
                  <a:solidFill>
                    <a:srgbClr val="C00000"/>
                  </a:solidFill>
                </a:rPr>
                <a:t>B.</a:t>
              </a:r>
            </a:p>
            <a:p>
              <a:pPr algn="ctr" fontAlgn="base">
                <a:spcBef>
                  <a:spcPct val="0"/>
                </a:spcBef>
                <a:spcAft>
                  <a:spcPct val="0"/>
                </a:spcAft>
              </a:pPr>
              <a:r>
                <a:rPr kumimoji="1" lang="en-US" altLang="zh-TW" sz="1200" b="1" dirty="0" smtClean="0">
                  <a:solidFill>
                    <a:srgbClr val="C00000"/>
                  </a:solidFill>
                </a:rPr>
                <a:t>Thermal-aware Routing</a:t>
              </a:r>
              <a:endParaRPr kumimoji="1" lang="zh-TW" altLang="en-US" sz="1200" b="1" dirty="0" smtClean="0">
                <a:solidFill>
                  <a:srgbClr val="C00000"/>
                </a:solidFill>
              </a:endParaRPr>
            </a:p>
          </p:txBody>
        </p:sp>
        <p:sp>
          <p:nvSpPr>
            <p:cNvPr id="15" name="立方體 14"/>
            <p:cNvSpPr/>
            <p:nvPr/>
          </p:nvSpPr>
          <p:spPr bwMode="auto">
            <a:xfrm>
              <a:off x="323528" y="3341389"/>
              <a:ext cx="1512168" cy="1272628"/>
            </a:xfrm>
            <a:prstGeom prst="cube">
              <a:avLst>
                <a:gd name="adj" fmla="val 28146"/>
              </a:avLst>
            </a:prstGeom>
            <a:ln w="19050">
              <a:solidFill>
                <a:schemeClr val="bg1">
                  <a:lumMod val="75000"/>
                </a:schemeClr>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kumimoji="1" lang="en-US" altLang="zh-TW" dirty="0" smtClean="0">
                  <a:solidFill>
                    <a:schemeClr val="bg1">
                      <a:lumMod val="75000"/>
                    </a:schemeClr>
                  </a:solidFill>
                </a:rPr>
                <a:t>C.</a:t>
              </a:r>
            </a:p>
            <a:p>
              <a:pPr lvl="0" algn="ctr" fontAlgn="base">
                <a:spcBef>
                  <a:spcPct val="0"/>
                </a:spcBef>
                <a:spcAft>
                  <a:spcPct val="0"/>
                </a:spcAft>
              </a:pPr>
              <a:r>
                <a:rPr kumimoji="1" lang="en-US" altLang="zh-TW" sz="1200" b="1" dirty="0">
                  <a:solidFill>
                    <a:schemeClr val="bg1">
                      <a:lumMod val="75000"/>
                    </a:schemeClr>
                  </a:solidFill>
                </a:rPr>
                <a:t>Proactive Thermal Management</a:t>
              </a:r>
              <a:endParaRPr kumimoji="1" lang="zh-TW" altLang="en-US" sz="1200" b="1" dirty="0">
                <a:solidFill>
                  <a:schemeClr val="bg1">
                    <a:lumMod val="75000"/>
                  </a:schemeClr>
                </a:solidFill>
              </a:endParaRPr>
            </a:p>
            <a:p>
              <a:pPr algn="ctr" fontAlgn="base">
                <a:spcBef>
                  <a:spcPct val="0"/>
                </a:spcBef>
                <a:spcAft>
                  <a:spcPct val="0"/>
                </a:spcAft>
              </a:pPr>
              <a:endParaRPr kumimoji="1" lang="en-US" altLang="zh-TW" dirty="0" smtClean="0">
                <a:solidFill>
                  <a:schemeClr val="bg1">
                    <a:lumMod val="75000"/>
                  </a:schemeClr>
                </a:solidFill>
              </a:endParaRPr>
            </a:p>
          </p:txBody>
        </p:sp>
        <p:sp>
          <p:nvSpPr>
            <p:cNvPr id="16" name="文字方塊 15"/>
            <p:cNvSpPr txBox="1"/>
            <p:nvPr/>
          </p:nvSpPr>
          <p:spPr>
            <a:xfrm>
              <a:off x="-2700808" y="4614017"/>
              <a:ext cx="3707105" cy="369332"/>
            </a:xfrm>
            <a:prstGeom prst="rect">
              <a:avLst/>
            </a:prstGeom>
            <a:noFill/>
          </p:spPr>
          <p:txBody>
            <a:bodyPr wrap="none" rtlCol="0">
              <a:spAutoFit/>
            </a:bodyPr>
            <a:lstStyle/>
            <a:p>
              <a:pPr algn="ctr"/>
              <a:r>
                <a:rPr lang="en-US" altLang="zh-TW" b="1" dirty="0">
                  <a:solidFill>
                    <a:srgbClr val="000000"/>
                  </a:solidFill>
                </a:rPr>
                <a:t>Thermal-Aware 3D </a:t>
              </a:r>
              <a:r>
                <a:rPr lang="en-US" altLang="zh-TW" b="1" dirty="0" err="1">
                  <a:solidFill>
                    <a:srgbClr val="000000"/>
                  </a:solidFill>
                </a:rPr>
                <a:t>NoC</a:t>
              </a:r>
              <a:r>
                <a:rPr lang="en-US" altLang="zh-TW" b="1" dirty="0">
                  <a:solidFill>
                    <a:srgbClr val="000000"/>
                  </a:solidFill>
                </a:rPr>
                <a:t> Designs</a:t>
              </a:r>
              <a:endParaRPr lang="zh-TW" altLang="en-US" b="1" dirty="0">
                <a:solidFill>
                  <a:srgbClr val="000000"/>
                </a:solidFill>
              </a:endParaRPr>
            </a:p>
          </p:txBody>
        </p:sp>
      </p:grpSp>
      <p:sp>
        <p:nvSpPr>
          <p:cNvPr id="17" name="文字方塊 2"/>
          <p:cNvSpPr txBox="1">
            <a:spLocks noChangeArrowheads="1"/>
          </p:cNvSpPr>
          <p:nvPr/>
        </p:nvSpPr>
        <p:spPr bwMode="auto">
          <a:xfrm>
            <a:off x="1516849" y="5597088"/>
            <a:ext cx="313221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buFontTx/>
              <a:buChar char="•"/>
            </a:pPr>
            <a:r>
              <a:rPr lang="en-US" altLang="zh-TW" sz="1600" b="1" dirty="0"/>
              <a:t> </a:t>
            </a:r>
            <a:r>
              <a:rPr lang="en-US" altLang="zh-TW" sz="1600" b="1" dirty="0" smtClean="0"/>
              <a:t>2011 </a:t>
            </a:r>
            <a:r>
              <a:rPr lang="en-US" altLang="zh-TW" sz="1600" b="1" dirty="0"/>
              <a:t>IEEE </a:t>
            </a:r>
            <a:r>
              <a:rPr lang="en-US" altLang="zh-TW" sz="1600" b="1" dirty="0" smtClean="0"/>
              <a:t>SOCC</a:t>
            </a:r>
            <a:endParaRPr lang="en-US" altLang="zh-TW" sz="1600" b="1" dirty="0"/>
          </a:p>
          <a:p>
            <a:pPr eaLnBrk="1" hangingPunct="1">
              <a:buFontTx/>
              <a:buChar char="•"/>
            </a:pPr>
            <a:r>
              <a:rPr lang="en-US" altLang="zh-TW" sz="1600" b="1" dirty="0" smtClean="0"/>
              <a:t> 2012 ACM </a:t>
            </a:r>
            <a:r>
              <a:rPr lang="en-US" altLang="zh-TW" sz="1600" b="1" dirty="0"/>
              <a:t>TECS </a:t>
            </a:r>
            <a:endParaRPr lang="en-US" altLang="zh-TW" sz="1600" b="1" dirty="0" smtClean="0"/>
          </a:p>
          <a:p>
            <a:pPr eaLnBrk="1" hangingPunct="1">
              <a:buFontTx/>
              <a:buChar char="•"/>
            </a:pPr>
            <a:r>
              <a:rPr lang="en-US" altLang="zh-TW" sz="1600" b="1" dirty="0" smtClean="0"/>
              <a:t> </a:t>
            </a:r>
            <a:r>
              <a:rPr lang="en-US" altLang="zh-TW" sz="1600" b="1" dirty="0"/>
              <a:t>2012 IEEE </a:t>
            </a:r>
            <a:r>
              <a:rPr lang="en-US" altLang="zh-TW" sz="1600" b="1" dirty="0" err="1"/>
              <a:t>SiPS</a:t>
            </a:r>
            <a:r>
              <a:rPr lang="en-US" altLang="zh-TW" sz="1600" b="1" dirty="0"/>
              <a:t> </a:t>
            </a:r>
          </a:p>
          <a:p>
            <a:pPr eaLnBrk="1" hangingPunct="1">
              <a:buFontTx/>
              <a:buChar char="•"/>
            </a:pPr>
            <a:endParaRPr lang="en-US" altLang="zh-TW" sz="1600" b="1" dirty="0"/>
          </a:p>
        </p:txBody>
      </p:sp>
      <p:sp>
        <p:nvSpPr>
          <p:cNvPr id="18" name="矩形 17"/>
          <p:cNvSpPr/>
          <p:nvPr/>
        </p:nvSpPr>
        <p:spPr>
          <a:xfrm>
            <a:off x="4283968" y="5600774"/>
            <a:ext cx="4680520" cy="830997"/>
          </a:xfrm>
          <a:prstGeom prst="rect">
            <a:avLst/>
          </a:prstGeom>
        </p:spPr>
        <p:txBody>
          <a:bodyPr wrap="square">
            <a:spAutoFit/>
          </a:bodyPr>
          <a:lstStyle/>
          <a:p>
            <a:pPr>
              <a:buFontTx/>
              <a:buChar char="•"/>
            </a:pPr>
            <a:r>
              <a:rPr lang="en-US" altLang="zh-TW" sz="1600" b="1" dirty="0"/>
              <a:t> 2012 IEEE </a:t>
            </a:r>
            <a:r>
              <a:rPr lang="en-US" altLang="zh-TW" sz="1600" b="1" dirty="0" smtClean="0"/>
              <a:t>VLSI-DAT</a:t>
            </a:r>
            <a:endParaRPr lang="en-US" altLang="zh-TW" sz="1600" b="1" dirty="0"/>
          </a:p>
          <a:p>
            <a:pPr>
              <a:buFontTx/>
              <a:buChar char="•"/>
            </a:pPr>
            <a:r>
              <a:rPr lang="en-US" altLang="zh-TW" sz="1600" b="1" dirty="0"/>
              <a:t> 2013 IEEE TPDS </a:t>
            </a:r>
            <a:endParaRPr lang="en-US" altLang="zh-TW" sz="1600" b="1" dirty="0" smtClean="0"/>
          </a:p>
          <a:p>
            <a:pPr>
              <a:buFontTx/>
              <a:buChar char="•"/>
            </a:pPr>
            <a:r>
              <a:rPr lang="en-US" altLang="zh-TW" sz="1600" b="1" dirty="0" smtClean="0"/>
              <a:t> 2014 IEEE VLSI-DAT </a:t>
            </a:r>
            <a:r>
              <a:rPr lang="en-US" altLang="zh-TW" sz="1600" b="1" dirty="0" smtClean="0"/>
              <a:t> </a:t>
            </a:r>
            <a:r>
              <a:rPr lang="en-US" altLang="zh-TW" sz="1600" b="1" dirty="0" smtClean="0"/>
              <a:t>(Best Paper Award)</a:t>
            </a:r>
            <a:endParaRPr lang="en-US" altLang="zh-TW" sz="1600" b="1" dirty="0"/>
          </a:p>
        </p:txBody>
      </p:sp>
    </p:spTree>
    <p:extLst>
      <p:ext uri="{BB962C8B-B14F-4D97-AF65-F5344CB8AC3E}">
        <p14:creationId xmlns:p14="http://schemas.microsoft.com/office/powerpoint/2010/main" val="2509295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76200" y="692696"/>
            <a:ext cx="9067800" cy="6096000"/>
          </a:xfrm>
        </p:spPr>
        <p:txBody>
          <a:bodyPr/>
          <a:lstStyle/>
          <a:p>
            <a:r>
              <a:rPr lang="en-US" altLang="zh-TW" sz="2000" b="1" dirty="0" smtClean="0">
                <a:solidFill>
                  <a:srgbClr val="0000FF"/>
                </a:solidFill>
              </a:rPr>
              <a:t>Education</a:t>
            </a:r>
          </a:p>
          <a:p>
            <a:pPr lvl="1"/>
            <a:r>
              <a:rPr lang="en-US" altLang="zh-TW" sz="1600" b="1" dirty="0"/>
              <a:t>Ph.D. in Electronics Engineering, </a:t>
            </a:r>
            <a:br>
              <a:rPr lang="en-US" altLang="zh-TW" sz="1600" b="1" dirty="0"/>
            </a:br>
            <a:r>
              <a:rPr lang="en-US" altLang="zh-TW" sz="1600" b="1" i="1" dirty="0"/>
              <a:t>National Taiwan University (NTU),</a:t>
            </a:r>
            <a:r>
              <a:rPr lang="en-US" altLang="zh-TW" sz="1600" b="1" dirty="0"/>
              <a:t> </a:t>
            </a:r>
            <a:r>
              <a:rPr lang="en-US" altLang="zh-TW" sz="1600" b="1" dirty="0" smtClean="0"/>
              <a:t>2009 </a:t>
            </a:r>
            <a:r>
              <a:rPr lang="en-US" altLang="zh-TW" sz="1600" b="1" dirty="0"/>
              <a:t>− </a:t>
            </a:r>
            <a:r>
              <a:rPr lang="en-US" altLang="zh-TW" sz="1600" b="1" dirty="0" smtClean="0"/>
              <a:t>2013</a:t>
            </a:r>
            <a:r>
              <a:rPr lang="en-US" altLang="zh-TW" sz="1600" dirty="0" smtClean="0"/>
              <a:t> </a:t>
            </a:r>
          </a:p>
          <a:p>
            <a:pPr lvl="1"/>
            <a:r>
              <a:rPr lang="en-US" altLang="zh-TW" sz="1600" dirty="0" smtClean="0"/>
              <a:t>M.S. in </a:t>
            </a:r>
            <a:r>
              <a:rPr lang="en-US" altLang="zh-TW" sz="1600" dirty="0">
                <a:cs typeface="Arial" charset="0"/>
              </a:rPr>
              <a:t>Department of Computer Science and </a:t>
            </a:r>
            <a:r>
              <a:rPr lang="en-US" altLang="zh-TW" sz="1600" dirty="0" smtClean="0">
                <a:cs typeface="Arial" charset="0"/>
              </a:rPr>
              <a:t>Engineering,</a:t>
            </a:r>
            <a:br>
              <a:rPr lang="en-US" altLang="zh-TW" sz="1600" dirty="0" smtClean="0">
                <a:cs typeface="Arial" charset="0"/>
              </a:rPr>
            </a:br>
            <a:r>
              <a:rPr lang="en-US" altLang="zh-TW" sz="1600" i="1" dirty="0" smtClean="0">
                <a:cs typeface="Arial" charset="0"/>
              </a:rPr>
              <a:t>National Sun </a:t>
            </a:r>
            <a:r>
              <a:rPr lang="en-US" altLang="zh-TW" sz="1600" i="1" dirty="0" err="1" smtClean="0">
                <a:cs typeface="Arial" charset="0"/>
              </a:rPr>
              <a:t>Yat-sen</a:t>
            </a:r>
            <a:r>
              <a:rPr lang="en-US" altLang="zh-TW" sz="1600" i="1" dirty="0" smtClean="0">
                <a:cs typeface="Arial" charset="0"/>
              </a:rPr>
              <a:t> University (NSYSU)</a:t>
            </a:r>
            <a:r>
              <a:rPr lang="en-US" altLang="zh-TW" sz="1600" dirty="0" smtClean="0">
                <a:cs typeface="Arial" charset="0"/>
              </a:rPr>
              <a:t>, 2007 </a:t>
            </a:r>
            <a:r>
              <a:rPr lang="en-US" altLang="zh-TW" sz="1600" dirty="0"/>
              <a:t>−</a:t>
            </a:r>
            <a:r>
              <a:rPr lang="en-US" altLang="zh-TW" sz="1600" dirty="0" smtClean="0">
                <a:cs typeface="Arial" charset="0"/>
              </a:rPr>
              <a:t> 2009</a:t>
            </a:r>
            <a:endParaRPr lang="en-US" altLang="zh-TW" sz="1600" dirty="0" smtClean="0"/>
          </a:p>
          <a:p>
            <a:pPr lvl="1"/>
            <a:r>
              <a:rPr lang="en-US" altLang="zh-TW" sz="1600" dirty="0" smtClean="0"/>
              <a:t>B.S. in </a:t>
            </a:r>
            <a:r>
              <a:rPr lang="en-US" altLang="zh-TW" sz="1600" dirty="0">
                <a:cs typeface="Arial" charset="0"/>
              </a:rPr>
              <a:t>Department of Computer Science and Engineering,</a:t>
            </a:r>
            <a:br>
              <a:rPr lang="en-US" altLang="zh-TW" sz="1600" dirty="0">
                <a:cs typeface="Arial" charset="0"/>
              </a:rPr>
            </a:br>
            <a:r>
              <a:rPr lang="en-US" altLang="zh-TW" sz="1600" i="1" dirty="0">
                <a:cs typeface="Arial" charset="0"/>
              </a:rPr>
              <a:t>National </a:t>
            </a:r>
            <a:r>
              <a:rPr lang="en-US" altLang="zh-TW" sz="1600" i="1" dirty="0" smtClean="0">
                <a:cs typeface="Arial" charset="0"/>
              </a:rPr>
              <a:t>Taiwan Ocean </a:t>
            </a:r>
            <a:r>
              <a:rPr lang="en-US" altLang="zh-TW" sz="1600" i="1" dirty="0">
                <a:cs typeface="Arial" charset="0"/>
              </a:rPr>
              <a:t>University (</a:t>
            </a:r>
            <a:r>
              <a:rPr lang="en-US" altLang="zh-TW" sz="1600" i="1" dirty="0" smtClean="0">
                <a:cs typeface="Arial" charset="0"/>
              </a:rPr>
              <a:t>NTOU</a:t>
            </a:r>
            <a:r>
              <a:rPr lang="en-US" altLang="zh-TW" sz="1600" i="1" dirty="0">
                <a:cs typeface="Arial" charset="0"/>
              </a:rPr>
              <a:t>)</a:t>
            </a:r>
            <a:r>
              <a:rPr lang="en-US" altLang="zh-TW" sz="1600" dirty="0">
                <a:cs typeface="Arial" charset="0"/>
              </a:rPr>
              <a:t>, </a:t>
            </a:r>
            <a:r>
              <a:rPr lang="en-US" altLang="zh-TW" sz="1600" dirty="0" smtClean="0">
                <a:cs typeface="Arial" charset="0"/>
              </a:rPr>
              <a:t>2003 </a:t>
            </a:r>
            <a:r>
              <a:rPr lang="en-US" altLang="zh-TW" sz="1600" dirty="0"/>
              <a:t>−</a:t>
            </a:r>
            <a:r>
              <a:rPr lang="en-US" altLang="zh-TW" sz="1600" dirty="0" smtClean="0">
                <a:cs typeface="Arial" charset="0"/>
              </a:rPr>
              <a:t> 2007</a:t>
            </a:r>
          </a:p>
          <a:p>
            <a:pPr lvl="1">
              <a:lnSpc>
                <a:spcPts val="1000"/>
              </a:lnSpc>
              <a:spcBef>
                <a:spcPts val="0"/>
              </a:spcBef>
            </a:pPr>
            <a:endParaRPr lang="en-US" altLang="zh-TW" dirty="0" smtClean="0"/>
          </a:p>
          <a:p>
            <a:r>
              <a:rPr lang="en-US" altLang="zh-TW" sz="2000" b="1" dirty="0" smtClean="0">
                <a:solidFill>
                  <a:srgbClr val="0000FF"/>
                </a:solidFill>
              </a:rPr>
              <a:t>Experiences (2009 - 2014)</a:t>
            </a:r>
          </a:p>
          <a:p>
            <a:pPr lvl="1"/>
            <a:r>
              <a:rPr lang="de-DE" altLang="zh-TW" sz="1600" b="1" i="1" dirty="0" smtClean="0"/>
              <a:t>Postdoctoral Fellow, Intel-NTU Center, 2014 </a:t>
            </a:r>
            <a:r>
              <a:rPr lang="en-US" altLang="zh-TW" sz="1600" b="1" dirty="0"/>
              <a:t>−</a:t>
            </a:r>
            <a:r>
              <a:rPr lang="en-US" altLang="zh-TW" sz="1600" dirty="0"/>
              <a:t> </a:t>
            </a:r>
            <a:r>
              <a:rPr lang="de-DE" altLang="zh-TW" sz="1600" b="1" i="1" dirty="0" smtClean="0"/>
              <a:t>present</a:t>
            </a:r>
          </a:p>
          <a:p>
            <a:pPr lvl="1"/>
            <a:r>
              <a:rPr lang="de-DE" altLang="zh-TW" sz="1600" i="1" dirty="0" smtClean="0"/>
              <a:t>Research Assistant, NTU GIEE, 2009 </a:t>
            </a:r>
            <a:r>
              <a:rPr lang="en-US" altLang="zh-TW" sz="1600" dirty="0" smtClean="0"/>
              <a:t>− 2013</a:t>
            </a:r>
          </a:p>
          <a:p>
            <a:pPr lvl="1"/>
            <a:r>
              <a:rPr lang="en-US" altLang="zh-TW" sz="1600" i="1" dirty="0" smtClean="0"/>
              <a:t>Part-time Assistant, NTU </a:t>
            </a:r>
            <a:r>
              <a:rPr lang="en-US" altLang="zh-TW" sz="1600" i="1" dirty="0" err="1" smtClean="0"/>
              <a:t>SoC</a:t>
            </a:r>
            <a:r>
              <a:rPr lang="en-US" altLang="zh-TW" sz="1600" i="1" dirty="0" smtClean="0"/>
              <a:t> Center, </a:t>
            </a:r>
            <a:r>
              <a:rPr lang="de-DE" altLang="zh-TW" sz="1600" i="1" dirty="0" smtClean="0"/>
              <a:t>2010 </a:t>
            </a:r>
            <a:r>
              <a:rPr lang="en-US" altLang="zh-TW" sz="1600" dirty="0"/>
              <a:t>− </a:t>
            </a:r>
            <a:r>
              <a:rPr lang="en-US" altLang="zh-TW" sz="1600" dirty="0" smtClean="0"/>
              <a:t>2013</a:t>
            </a:r>
          </a:p>
          <a:p>
            <a:pPr marL="341312" lvl="1" indent="0">
              <a:lnSpc>
                <a:spcPts val="1000"/>
              </a:lnSpc>
              <a:spcBef>
                <a:spcPts val="0"/>
              </a:spcBef>
              <a:buNone/>
            </a:pPr>
            <a:endParaRPr lang="en-US" altLang="zh-TW" sz="1600" dirty="0" smtClean="0"/>
          </a:p>
          <a:p>
            <a:pPr marL="341312" lvl="1" indent="0">
              <a:lnSpc>
                <a:spcPts val="1000"/>
              </a:lnSpc>
              <a:spcBef>
                <a:spcPts val="0"/>
              </a:spcBef>
              <a:buNone/>
            </a:pPr>
            <a:endParaRPr lang="en-US" altLang="zh-TW" sz="1600" dirty="0" smtClean="0"/>
          </a:p>
          <a:p>
            <a:r>
              <a:rPr lang="en-US" altLang="zh-TW" sz="2000" b="1" dirty="0" smtClean="0">
                <a:solidFill>
                  <a:srgbClr val="0000FF"/>
                </a:solidFill>
              </a:rPr>
              <a:t>Specialty</a:t>
            </a:r>
          </a:p>
          <a:p>
            <a:pPr lvl="1"/>
            <a:r>
              <a:rPr lang="en-US" altLang="zh-TW" sz="1600" dirty="0" smtClean="0"/>
              <a:t>Network-on-Chip multicore system design</a:t>
            </a:r>
          </a:p>
          <a:p>
            <a:pPr lvl="1"/>
            <a:r>
              <a:rPr lang="en-US" altLang="zh-TW" sz="1600" dirty="0"/>
              <a:t>Thermodynamics for multicore </a:t>
            </a:r>
            <a:r>
              <a:rPr lang="en-US" altLang="zh-TW" sz="1600" dirty="0" smtClean="0"/>
              <a:t>systems</a:t>
            </a:r>
          </a:p>
          <a:p>
            <a:pPr lvl="1"/>
            <a:r>
              <a:rPr lang="en-US" altLang="zh-TW" sz="1600" dirty="0"/>
              <a:t>Fault-tolerant system </a:t>
            </a:r>
            <a:r>
              <a:rPr lang="en-US" altLang="zh-TW" sz="1600" dirty="0" smtClean="0"/>
              <a:t>design</a:t>
            </a:r>
          </a:p>
          <a:p>
            <a:pPr lvl="1"/>
            <a:r>
              <a:rPr lang="en-US" altLang="zh-TW" sz="1600" dirty="0"/>
              <a:t>Arithmetic unit </a:t>
            </a:r>
            <a:r>
              <a:rPr lang="en-US" altLang="zh-TW" sz="1600" dirty="0" smtClean="0"/>
              <a:t>design</a:t>
            </a:r>
          </a:p>
          <a:p>
            <a:pPr lvl="1"/>
            <a:r>
              <a:rPr lang="en-US" altLang="zh-TW" sz="1600" dirty="0" smtClean="0"/>
              <a:t>Software define network (SDN)</a:t>
            </a:r>
          </a:p>
          <a:p>
            <a:pPr lvl="1"/>
            <a:endParaRPr lang="zh-TW" altLang="en-US" dirty="0"/>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908720"/>
            <a:ext cx="1706125" cy="2114398"/>
          </a:xfrm>
          <a:prstGeom prst="rect">
            <a:avLst/>
          </a:prstGeom>
        </p:spPr>
      </p:pic>
      <p:pic>
        <p:nvPicPr>
          <p:cNvPr id="2" name="圖片 1"/>
          <p:cNvPicPr>
            <a:picLocks noChangeAspect="1"/>
          </p:cNvPicPr>
          <p:nvPr/>
        </p:nvPicPr>
        <p:blipFill rotWithShape="1">
          <a:blip r:embed="rId3" cstate="print">
            <a:extLst>
              <a:ext uri="{28A0092B-C50C-407E-A947-70E740481C1C}">
                <a14:useLocalDpi xmlns:a14="http://schemas.microsoft.com/office/drawing/2010/main" val="0"/>
              </a:ext>
            </a:extLst>
          </a:blip>
          <a:srcRect t="6377" b="17101"/>
          <a:stretch/>
        </p:blipFill>
        <p:spPr>
          <a:xfrm>
            <a:off x="10764688" y="4293096"/>
            <a:ext cx="1819278" cy="2088232"/>
          </a:xfrm>
          <a:prstGeom prst="rect">
            <a:avLst/>
          </a:prstGeom>
        </p:spPr>
      </p:pic>
    </p:spTree>
    <p:extLst>
      <p:ext uri="{BB962C8B-B14F-4D97-AF65-F5344CB8AC3E}">
        <p14:creationId xmlns:p14="http://schemas.microsoft.com/office/powerpoint/2010/main" val="2647878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圖片 2" descr="RT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32237" y="1726290"/>
            <a:ext cx="5059363" cy="2804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a:xfrm>
            <a:off x="250825" y="692150"/>
            <a:ext cx="8763000" cy="762000"/>
          </a:xfrm>
        </p:spPr>
        <p:txBody>
          <a:bodyPr/>
          <a:lstStyle/>
          <a:p>
            <a:pPr eaLnBrk="1" hangingPunct="1"/>
            <a:r>
              <a:rPr lang="en-US" altLang="zh-TW" dirty="0" smtClean="0"/>
              <a:t>On-line Temperature Control</a:t>
            </a:r>
            <a:endParaRPr lang="zh-TW" altLang="en-US" dirty="0" smtClean="0"/>
          </a:p>
        </p:txBody>
      </p:sp>
      <p:sp>
        <p:nvSpPr>
          <p:cNvPr id="14340" name="內容版面配置區 2"/>
          <p:cNvSpPr>
            <a:spLocks noGrp="1"/>
          </p:cNvSpPr>
          <p:nvPr>
            <p:ph idx="1"/>
          </p:nvPr>
        </p:nvSpPr>
        <p:spPr>
          <a:xfrm>
            <a:off x="34925" y="1728787"/>
            <a:ext cx="5041900" cy="4824413"/>
          </a:xfrm>
        </p:spPr>
        <p:txBody>
          <a:bodyPr/>
          <a:lstStyle/>
          <a:p>
            <a:pPr eaLnBrk="1" hangingPunct="1"/>
            <a:r>
              <a:rPr lang="en-US" altLang="zh-TW" sz="2000" dirty="0" smtClean="0"/>
              <a:t>Concept proposed by </a:t>
            </a:r>
            <a:br>
              <a:rPr lang="en-US" altLang="zh-TW" sz="2000" dirty="0" smtClean="0"/>
            </a:br>
            <a:r>
              <a:rPr lang="en-US" altLang="zh-TW" sz="2000" dirty="0" smtClean="0"/>
              <a:t>Shang </a:t>
            </a:r>
            <a:r>
              <a:rPr lang="en-US" altLang="zh-TW" sz="2000" i="1" dirty="0" smtClean="0"/>
              <a:t>et al</a:t>
            </a:r>
            <a:r>
              <a:rPr lang="en-US" altLang="zh-TW" sz="2000" dirty="0" smtClean="0"/>
              <a:t>. [7] for 2D NoC </a:t>
            </a:r>
            <a:br>
              <a:rPr lang="en-US" altLang="zh-TW" sz="2000" dirty="0" smtClean="0"/>
            </a:br>
            <a:r>
              <a:rPr lang="en-US" altLang="zh-TW" sz="2000" dirty="0" smtClean="0"/>
              <a:t>systems, as </a:t>
            </a:r>
            <a:r>
              <a:rPr lang="en-US" altLang="zh-TW" sz="2000" b="1" dirty="0" smtClean="0"/>
              <a:t>run-time </a:t>
            </a:r>
            <a:br>
              <a:rPr lang="en-US" altLang="zh-TW" sz="2000" b="1" dirty="0" smtClean="0"/>
            </a:br>
            <a:r>
              <a:rPr lang="en-US" altLang="zh-TW" sz="2000" b="1" dirty="0" smtClean="0"/>
              <a:t>thermal management (RTM)</a:t>
            </a:r>
            <a:endParaRPr lang="en-US" altLang="zh-TW" sz="1800" b="1" baseline="-25000" dirty="0" smtClean="0"/>
          </a:p>
          <a:p>
            <a:pPr lvl="2" eaLnBrk="1" hangingPunct="1"/>
            <a:endParaRPr lang="en-US" altLang="zh-TW" sz="1400" dirty="0" smtClean="0"/>
          </a:p>
          <a:p>
            <a:pPr eaLnBrk="1" hangingPunct="1"/>
            <a:r>
              <a:rPr lang="en-US" altLang="zh-TW" sz="2000" dirty="0" smtClean="0"/>
              <a:t>Composed of:</a:t>
            </a:r>
          </a:p>
          <a:p>
            <a:pPr lvl="1" eaLnBrk="1" hangingPunct="1"/>
            <a:r>
              <a:rPr lang="en-US" altLang="zh-TW" sz="1800" b="1" dirty="0" smtClean="0">
                <a:solidFill>
                  <a:schemeClr val="accent6"/>
                </a:solidFill>
              </a:rPr>
              <a:t>Temperature sensor</a:t>
            </a:r>
          </a:p>
          <a:p>
            <a:pPr lvl="1" eaLnBrk="1" hangingPunct="1"/>
            <a:r>
              <a:rPr lang="en-US" altLang="zh-TW" sz="1800" b="1" dirty="0" smtClean="0">
                <a:solidFill>
                  <a:schemeClr val="accent6"/>
                </a:solidFill>
              </a:rPr>
              <a:t>Thermal-aware controller</a:t>
            </a:r>
          </a:p>
          <a:p>
            <a:pPr marL="914400" lvl="2" indent="0" eaLnBrk="1" hangingPunct="1">
              <a:buNone/>
            </a:pPr>
            <a:endParaRPr lang="en-US" altLang="zh-TW" sz="1600" dirty="0" smtClean="0"/>
          </a:p>
          <a:p>
            <a:pPr eaLnBrk="1" hangingPunct="1"/>
            <a:r>
              <a:rPr lang="en-US" altLang="zh-TW" sz="2000" dirty="0" smtClean="0"/>
              <a:t>Control mechanism in NoC</a:t>
            </a:r>
            <a:endParaRPr lang="en-US" altLang="zh-TW" sz="1400" dirty="0" smtClean="0"/>
          </a:p>
          <a:p>
            <a:pPr lvl="1" eaLnBrk="1" hangingPunct="1"/>
            <a:r>
              <a:rPr lang="en-US" altLang="zh-TW" sz="1800" dirty="0" smtClean="0"/>
              <a:t>Throttle near-overheated routers</a:t>
            </a:r>
          </a:p>
          <a:p>
            <a:pPr lvl="2" eaLnBrk="1" hangingPunct="1"/>
            <a:r>
              <a:rPr lang="en-US" altLang="zh-TW" sz="1600" dirty="0" smtClean="0"/>
              <a:t>Block inputs of the near-overheated router</a:t>
            </a:r>
          </a:p>
          <a:p>
            <a:pPr lvl="2" eaLnBrk="1" hangingPunct="1"/>
            <a:r>
              <a:rPr lang="en-US" altLang="zh-TW" sz="1600" dirty="0" smtClean="0"/>
              <a:t>Switching activity ↓ ,</a:t>
            </a:r>
            <a:r>
              <a:rPr lang="en-US" altLang="zh-TW" sz="1600" dirty="0" smtClean="0">
                <a:sym typeface="Wingdings" pitchFamily="2" charset="2"/>
              </a:rPr>
              <a:t> heat generation</a:t>
            </a:r>
            <a:r>
              <a:rPr lang="en-US" altLang="zh-TW" sz="1600" dirty="0"/>
              <a:t> </a:t>
            </a:r>
            <a:r>
              <a:rPr lang="en-US" altLang="zh-TW" sz="1600" dirty="0" smtClean="0"/>
              <a:t>↓</a:t>
            </a:r>
          </a:p>
        </p:txBody>
      </p:sp>
      <p:grpSp>
        <p:nvGrpSpPr>
          <p:cNvPr id="4" name="群組 3"/>
          <p:cNvGrpSpPr/>
          <p:nvPr/>
        </p:nvGrpSpPr>
        <p:grpSpPr>
          <a:xfrm>
            <a:off x="5105400" y="4724400"/>
            <a:ext cx="3935819" cy="1447800"/>
            <a:chOff x="5105400" y="4876800"/>
            <a:chExt cx="3935819" cy="1447800"/>
          </a:xfrm>
        </p:grpSpPr>
        <p:grpSp>
          <p:nvGrpSpPr>
            <p:cNvPr id="8" name="群組 7"/>
            <p:cNvGrpSpPr/>
            <p:nvPr/>
          </p:nvGrpSpPr>
          <p:grpSpPr>
            <a:xfrm>
              <a:off x="5105400" y="4876800"/>
              <a:ext cx="3935819" cy="1447800"/>
              <a:chOff x="5405146" y="5410200"/>
              <a:chExt cx="3078428" cy="1102064"/>
            </a:xfrm>
          </p:grpSpPr>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92774" y="5410200"/>
                <a:ext cx="2590800" cy="1102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文字方塊 9"/>
              <p:cNvSpPr txBox="1"/>
              <p:nvPr/>
            </p:nvSpPr>
            <p:spPr>
              <a:xfrm>
                <a:off x="5405146" y="5725160"/>
                <a:ext cx="787374" cy="257707"/>
              </a:xfrm>
              <a:prstGeom prst="rect">
                <a:avLst/>
              </a:prstGeom>
              <a:noFill/>
            </p:spPr>
            <p:txBody>
              <a:bodyPr wrap="square" rtlCol="0">
                <a:spAutoFit/>
              </a:bodyPr>
              <a:lstStyle/>
              <a:p>
                <a:pPr fontAlgn="base">
                  <a:spcBef>
                    <a:spcPct val="0"/>
                  </a:spcBef>
                  <a:spcAft>
                    <a:spcPct val="0"/>
                  </a:spcAft>
                </a:pPr>
                <a:r>
                  <a:rPr kumimoji="1" lang="en-US" altLang="zh-TW" sz="1600" b="1" dirty="0" smtClean="0">
                    <a:solidFill>
                      <a:srgbClr val="FF0000"/>
                    </a:solidFill>
                    <a:latin typeface="Arial" charset="0"/>
                    <a:ea typeface="新細明體" pitchFamily="18" charset="-120"/>
                  </a:rPr>
                  <a:t>Near-</a:t>
                </a:r>
                <a:endParaRPr kumimoji="1" lang="zh-TW" altLang="en-US" sz="1600" b="1" dirty="0">
                  <a:solidFill>
                    <a:srgbClr val="FF0000"/>
                  </a:solidFill>
                  <a:latin typeface="Arial" charset="0"/>
                  <a:ea typeface="新細明體" pitchFamily="18" charset="-120"/>
                </a:endParaRPr>
              </a:p>
            </p:txBody>
          </p:sp>
        </p:grpSp>
        <p:sp>
          <p:nvSpPr>
            <p:cNvPr id="3" name="矩形 2"/>
            <p:cNvSpPr/>
            <p:nvPr/>
          </p:nvSpPr>
          <p:spPr bwMode="auto">
            <a:xfrm>
              <a:off x="6461918" y="4888523"/>
              <a:ext cx="548482" cy="228600"/>
            </a:xfrm>
            <a:prstGeom prst="rect">
              <a:avLst/>
            </a:prstGeom>
            <a:solidFill>
              <a:schemeClr val="bg1"/>
            </a:solidFill>
            <a:ln w="127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mtClean="0">
                <a:solidFill>
                  <a:prstClr val="black"/>
                </a:solidFill>
                <a:latin typeface="Arial" charset="0"/>
                <a:ea typeface="新細明體" charset="-120"/>
              </a:endParaRPr>
            </a:p>
          </p:txBody>
        </p:sp>
        <p:sp>
          <p:nvSpPr>
            <p:cNvPr id="11" name="矩形 10"/>
            <p:cNvSpPr/>
            <p:nvPr/>
          </p:nvSpPr>
          <p:spPr bwMode="auto">
            <a:xfrm>
              <a:off x="7681118" y="4929554"/>
              <a:ext cx="548482" cy="228600"/>
            </a:xfrm>
            <a:prstGeom prst="rect">
              <a:avLst/>
            </a:prstGeom>
            <a:solidFill>
              <a:schemeClr val="bg1"/>
            </a:solidFill>
            <a:ln w="127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mtClean="0">
                <a:solidFill>
                  <a:prstClr val="black"/>
                </a:solidFill>
                <a:latin typeface="Arial" charset="0"/>
                <a:ea typeface="新細明體" charset="-120"/>
              </a:endParaRPr>
            </a:p>
          </p:txBody>
        </p:sp>
      </p:grpSp>
    </p:spTree>
    <p:extLst>
      <p:ext uri="{BB962C8B-B14F-4D97-AF65-F5344CB8AC3E}">
        <p14:creationId xmlns:p14="http://schemas.microsoft.com/office/powerpoint/2010/main" val="20601037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8600" y="762000"/>
            <a:ext cx="8763000" cy="762000"/>
          </a:xfrm>
        </p:spPr>
        <p:txBody>
          <a:bodyPr/>
          <a:lstStyle/>
          <a:p>
            <a:r>
              <a:rPr lang="en-US" altLang="zh-TW" sz="3200" dirty="0" smtClean="0"/>
              <a:t>Traditional RTM Schemes and Problems</a:t>
            </a:r>
            <a:endParaRPr lang="zh-TW" altLang="en-US" sz="3200" dirty="0"/>
          </a:p>
        </p:txBody>
      </p:sp>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9650" y="3767554"/>
            <a:ext cx="6027420" cy="172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0130" y="1859280"/>
            <a:ext cx="6027420" cy="172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文字方塊 7"/>
          <p:cNvSpPr txBox="1"/>
          <p:nvPr/>
        </p:nvSpPr>
        <p:spPr>
          <a:xfrm>
            <a:off x="76200" y="1706880"/>
            <a:ext cx="2542478" cy="338554"/>
          </a:xfrm>
          <a:prstGeom prst="rect">
            <a:avLst/>
          </a:prstGeom>
          <a:noFill/>
        </p:spPr>
        <p:txBody>
          <a:bodyPr wrap="square" rtlCol="0">
            <a:spAutoFit/>
          </a:bodyPr>
          <a:lstStyle/>
          <a:p>
            <a:pPr fontAlgn="base">
              <a:spcBef>
                <a:spcPct val="0"/>
              </a:spcBef>
              <a:spcAft>
                <a:spcPct val="0"/>
              </a:spcAft>
            </a:pPr>
            <a:r>
              <a:rPr kumimoji="1" lang="en-US" altLang="zh-TW" sz="1600" b="1" dirty="0" smtClean="0">
                <a:solidFill>
                  <a:prstClr val="black"/>
                </a:solidFill>
                <a:latin typeface="Arial" charset="0"/>
                <a:ea typeface="新細明體" pitchFamily="18" charset="-120"/>
              </a:rPr>
              <a:t>Global Throttling (GT)</a:t>
            </a:r>
            <a:endParaRPr kumimoji="1" lang="zh-TW" altLang="en-US" sz="1600" b="1" dirty="0">
              <a:solidFill>
                <a:prstClr val="black"/>
              </a:solidFill>
              <a:latin typeface="Arial" charset="0"/>
              <a:ea typeface="新細明體" pitchFamily="18" charset="-120"/>
            </a:endParaRPr>
          </a:p>
        </p:txBody>
      </p:sp>
      <p:sp>
        <p:nvSpPr>
          <p:cNvPr id="14" name="文字方塊 13"/>
          <p:cNvSpPr txBox="1"/>
          <p:nvPr/>
        </p:nvSpPr>
        <p:spPr>
          <a:xfrm>
            <a:off x="76200" y="3657600"/>
            <a:ext cx="2743200" cy="338554"/>
          </a:xfrm>
          <a:prstGeom prst="rect">
            <a:avLst/>
          </a:prstGeom>
          <a:noFill/>
        </p:spPr>
        <p:txBody>
          <a:bodyPr wrap="square" rtlCol="0">
            <a:spAutoFit/>
          </a:bodyPr>
          <a:lstStyle/>
          <a:p>
            <a:pPr fontAlgn="base">
              <a:spcBef>
                <a:spcPct val="0"/>
              </a:spcBef>
              <a:spcAft>
                <a:spcPct val="0"/>
              </a:spcAft>
            </a:pPr>
            <a:r>
              <a:rPr kumimoji="1" lang="en-US" altLang="zh-TW" sz="1600" b="1" dirty="0" smtClean="0">
                <a:solidFill>
                  <a:prstClr val="black"/>
                </a:solidFill>
                <a:latin typeface="Arial" charset="0"/>
                <a:ea typeface="新細明體" pitchFamily="18" charset="-120"/>
              </a:rPr>
              <a:t>Distributed Throttling (DT)</a:t>
            </a:r>
            <a:endParaRPr kumimoji="1" lang="zh-TW" altLang="en-US" sz="1600" b="1" dirty="0">
              <a:solidFill>
                <a:prstClr val="black"/>
              </a:solidFill>
              <a:latin typeface="Arial" charset="0"/>
              <a:ea typeface="新細明體" pitchFamily="18" charset="-120"/>
            </a:endParaRPr>
          </a:p>
        </p:txBody>
      </p:sp>
      <p:sp>
        <p:nvSpPr>
          <p:cNvPr id="15" name="文字方塊 14"/>
          <p:cNvSpPr txBox="1"/>
          <p:nvPr/>
        </p:nvSpPr>
        <p:spPr>
          <a:xfrm>
            <a:off x="7239000" y="3264354"/>
            <a:ext cx="1904999" cy="338554"/>
          </a:xfrm>
          <a:prstGeom prst="rect">
            <a:avLst/>
          </a:prstGeom>
          <a:noFill/>
        </p:spPr>
        <p:txBody>
          <a:bodyPr wrap="square" rtlCol="0">
            <a:spAutoFit/>
          </a:bodyPr>
          <a:lstStyle/>
          <a:p>
            <a:pPr algn="ctr" fontAlgn="base">
              <a:spcBef>
                <a:spcPct val="0"/>
              </a:spcBef>
              <a:spcAft>
                <a:spcPct val="0"/>
              </a:spcAft>
            </a:pPr>
            <a:r>
              <a:rPr kumimoji="1" lang="en-US" altLang="zh-TW" sz="1600" dirty="0" smtClean="0">
                <a:solidFill>
                  <a:prstClr val="black"/>
                </a:solidFill>
                <a:latin typeface="Arial" charset="0"/>
                <a:ea typeface="新細明體" pitchFamily="18" charset="-120"/>
              </a:rPr>
              <a:t>Large off number</a:t>
            </a:r>
            <a:endParaRPr kumimoji="1" lang="zh-TW" altLang="en-US" sz="1600" dirty="0">
              <a:solidFill>
                <a:prstClr val="black"/>
              </a:solidFill>
              <a:latin typeface="Arial" charset="0"/>
              <a:ea typeface="新細明體" pitchFamily="18" charset="-120"/>
            </a:endParaRPr>
          </a:p>
        </p:txBody>
      </p:sp>
      <p:sp>
        <p:nvSpPr>
          <p:cNvPr id="16" name="文字方塊 15"/>
          <p:cNvSpPr txBox="1"/>
          <p:nvPr/>
        </p:nvSpPr>
        <p:spPr>
          <a:xfrm>
            <a:off x="7210425" y="5102126"/>
            <a:ext cx="1904999" cy="338554"/>
          </a:xfrm>
          <a:prstGeom prst="rect">
            <a:avLst/>
          </a:prstGeom>
          <a:noFill/>
        </p:spPr>
        <p:txBody>
          <a:bodyPr wrap="square" rtlCol="0">
            <a:spAutoFit/>
          </a:bodyPr>
          <a:lstStyle/>
          <a:p>
            <a:pPr algn="ctr" fontAlgn="base">
              <a:spcBef>
                <a:spcPct val="0"/>
              </a:spcBef>
              <a:spcAft>
                <a:spcPct val="0"/>
              </a:spcAft>
            </a:pPr>
            <a:r>
              <a:rPr kumimoji="1" lang="en-US" altLang="zh-TW" sz="1600" dirty="0" smtClean="0">
                <a:solidFill>
                  <a:prstClr val="black"/>
                </a:solidFill>
                <a:latin typeface="Arial" charset="0"/>
                <a:ea typeface="新細明體" pitchFamily="18" charset="-120"/>
              </a:rPr>
              <a:t>Long off time</a:t>
            </a:r>
            <a:endParaRPr kumimoji="1" lang="zh-TW" altLang="en-US" sz="1600" dirty="0">
              <a:solidFill>
                <a:prstClr val="black"/>
              </a:solidFill>
              <a:latin typeface="Arial" charset="0"/>
              <a:ea typeface="新細明體" pitchFamily="18" charset="-120"/>
            </a:endParaRPr>
          </a:p>
        </p:txBody>
      </p:sp>
      <p:pic>
        <p:nvPicPr>
          <p:cNvPr id="389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6971" y="2057400"/>
            <a:ext cx="1609725" cy="122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6636" y="3899803"/>
            <a:ext cx="1609725" cy="122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12635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048000"/>
            <a:ext cx="7315200"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a:xfrm>
            <a:off x="433968" y="578768"/>
            <a:ext cx="8382000" cy="762000"/>
          </a:xfrm>
        </p:spPr>
        <p:txBody>
          <a:bodyPr/>
          <a:lstStyle/>
          <a:p>
            <a:pPr>
              <a:defRPr/>
            </a:pPr>
            <a:r>
              <a:rPr lang="en-US" altLang="zh-TW" dirty="0" smtClean="0">
                <a:cs typeface="新細明體" pitchFamily="18" charset="-120"/>
              </a:rPr>
              <a:t>Problem Formulation</a:t>
            </a:r>
            <a:endParaRPr lang="zh-TW" altLang="en-US" dirty="0" smtClean="0">
              <a:cs typeface="新細明體" pitchFamily="18" charset="-120"/>
            </a:endParaRPr>
          </a:p>
        </p:txBody>
      </p:sp>
      <p:sp>
        <p:nvSpPr>
          <p:cNvPr id="4" name="矩形 3"/>
          <p:cNvSpPr/>
          <p:nvPr/>
        </p:nvSpPr>
        <p:spPr bwMode="auto">
          <a:xfrm>
            <a:off x="3051175" y="6180138"/>
            <a:ext cx="3581400" cy="373062"/>
          </a:xfrm>
          <a:prstGeom prst="rect">
            <a:avLst/>
          </a:prstGeom>
          <a:ln>
            <a:noFill/>
            <a:headEnd type="none" w="med" len="med"/>
            <a:tailEnd type="triangle" w="med" len="med"/>
          </a:ln>
        </p:spPr>
        <p:style>
          <a:lnRef idx="2">
            <a:schemeClr val="dk1"/>
          </a:lnRef>
          <a:fillRef idx="1">
            <a:schemeClr val="lt1"/>
          </a:fillRef>
          <a:effectRef idx="0">
            <a:schemeClr val="dk1"/>
          </a:effectRef>
          <a:fontRef idx="minor">
            <a:schemeClr val="dk1"/>
          </a:fontRef>
        </p:style>
        <p:txBody>
          <a:bodyPr/>
          <a:lstStyle/>
          <a:p>
            <a:pPr>
              <a:defRPr/>
            </a:pPr>
            <a:r>
              <a:rPr lang="en-US" altLang="zh-TW" sz="1400" b="1" dirty="0">
                <a:solidFill>
                  <a:schemeClr val="tx1"/>
                </a:solidFill>
              </a:rPr>
              <a:t>~10ms</a:t>
            </a:r>
            <a:r>
              <a:rPr lang="en-US" altLang="zh-TW" sz="1400" dirty="0">
                <a:solidFill>
                  <a:schemeClr val="tx1"/>
                </a:solidFill>
              </a:rPr>
              <a:t>, i.e. ~</a:t>
            </a:r>
            <a:r>
              <a:rPr lang="en-US" altLang="zh-TW" sz="1400" b="1" dirty="0">
                <a:solidFill>
                  <a:schemeClr val="tx1"/>
                </a:solidFill>
              </a:rPr>
              <a:t>10</a:t>
            </a:r>
            <a:r>
              <a:rPr lang="en-US" altLang="zh-TW" sz="1400" b="1" baseline="30000" dirty="0">
                <a:solidFill>
                  <a:schemeClr val="tx1"/>
                </a:solidFill>
              </a:rPr>
              <a:t>7</a:t>
            </a:r>
            <a:r>
              <a:rPr lang="en-US" altLang="zh-TW" sz="1400" b="1" dirty="0">
                <a:solidFill>
                  <a:schemeClr val="tx1"/>
                </a:solidFill>
              </a:rPr>
              <a:t>cycle </a:t>
            </a:r>
            <a:r>
              <a:rPr lang="en-US" altLang="zh-TW" sz="1400" dirty="0">
                <a:solidFill>
                  <a:schemeClr val="tx1"/>
                </a:solidFill>
              </a:rPr>
              <a:t>for 1GHz network</a:t>
            </a:r>
            <a:endParaRPr lang="zh-TW" altLang="en-US" sz="1400" dirty="0">
              <a:solidFill>
                <a:schemeClr val="tx1"/>
              </a:solidFill>
            </a:endParaRPr>
          </a:p>
        </p:txBody>
      </p:sp>
      <p:sp>
        <p:nvSpPr>
          <p:cNvPr id="27653" name="內容版面配置區 2"/>
          <p:cNvSpPr txBox="1">
            <a:spLocks/>
          </p:cNvSpPr>
          <p:nvPr/>
        </p:nvSpPr>
        <p:spPr bwMode="auto">
          <a:xfrm>
            <a:off x="457200" y="1340768"/>
            <a:ext cx="8458200"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0" tIns="45706" rIns="91410" bIns="45706"/>
          <a:lstStyle>
            <a:lvl1pPr marL="341313" indent="-341313" eaLnBrk="0" hangingPunct="0">
              <a:defRPr kumimoji="1">
                <a:solidFill>
                  <a:schemeClr val="tx1"/>
                </a:solidFill>
                <a:latin typeface="Arial" charset="0"/>
                <a:ea typeface="新細明體" pitchFamily="18" charset="-120"/>
              </a:defRPr>
            </a:lvl1pPr>
            <a:lvl2pPr marL="625475" indent="-284163" eaLnBrk="0" hangingPunct="0">
              <a:defRPr kumimoji="1">
                <a:solidFill>
                  <a:schemeClr val="tx1"/>
                </a:solidFill>
                <a:latin typeface="Arial" charset="0"/>
                <a:ea typeface="新細明體" pitchFamily="18" charset="-120"/>
              </a:defRPr>
            </a:lvl2pPr>
            <a:lvl3pPr marL="900113" indent="-227013"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a:spcBef>
                <a:spcPct val="20000"/>
              </a:spcBef>
              <a:buClr>
                <a:srgbClr val="3333CC"/>
              </a:buClr>
              <a:buFont typeface="Wingdings" pitchFamily="2" charset="2"/>
              <a:buChar char="v"/>
            </a:pPr>
            <a:r>
              <a:rPr lang="en-US" altLang="zh-TW" sz="2400" dirty="0">
                <a:ea typeface="標楷體" pitchFamily="65" charset="-120"/>
              </a:rPr>
              <a:t>Routing and sustainability problem of packet delivery in </a:t>
            </a:r>
            <a:r>
              <a:rPr lang="en-US" altLang="zh-TW" sz="2400" b="1" dirty="0">
                <a:solidFill>
                  <a:srgbClr val="C00000"/>
                </a:solidFill>
                <a:ea typeface="標楷體" pitchFamily="65" charset="-120"/>
              </a:rPr>
              <a:t>Non-Stationary Irregular mesh (NSI-mesh</a:t>
            </a:r>
            <a:r>
              <a:rPr lang="en-US" altLang="zh-TW" sz="2400" b="1" dirty="0" smtClean="0">
                <a:solidFill>
                  <a:srgbClr val="C00000"/>
                </a:solidFill>
                <a:ea typeface="標楷體" pitchFamily="65" charset="-120"/>
              </a:rPr>
              <a:t>)!</a:t>
            </a:r>
            <a:endParaRPr lang="en-US" altLang="zh-TW" sz="2400" b="1" dirty="0">
              <a:solidFill>
                <a:srgbClr val="C00000"/>
              </a:solidFill>
              <a:ea typeface="標楷體" pitchFamily="65" charset="-120"/>
            </a:endParaRPr>
          </a:p>
          <a:p>
            <a:pPr lvl="1">
              <a:spcBef>
                <a:spcPct val="20000"/>
              </a:spcBef>
              <a:buClr>
                <a:srgbClr val="FF0000"/>
              </a:buClr>
              <a:buFont typeface="Wingdings" pitchFamily="2" charset="2"/>
              <a:buChar char="v"/>
            </a:pPr>
            <a:r>
              <a:rPr lang="en-US" altLang="zh-TW" dirty="0">
                <a:ea typeface="標楷體" pitchFamily="65" charset="-120"/>
              </a:rPr>
              <a:t>Traditional algorithms are infeasible in the thermal-aware NSI-mesh:</a:t>
            </a:r>
          </a:p>
          <a:p>
            <a:pPr lvl="2">
              <a:spcBef>
                <a:spcPct val="20000"/>
              </a:spcBef>
              <a:buClr>
                <a:srgbClr val="8064A2"/>
              </a:buClr>
              <a:buFont typeface="Wingdings" pitchFamily="2" charset="2"/>
              <a:buChar char="Ø"/>
            </a:pPr>
            <a:r>
              <a:rPr lang="en-US" altLang="zh-TW" sz="1600" dirty="0">
                <a:ea typeface="標楷體" pitchFamily="65" charset="-120"/>
              </a:rPr>
              <a:t>Topology transforms very frequently because of </a:t>
            </a:r>
            <a:r>
              <a:rPr lang="en-US" altLang="zh-TW" sz="1600" dirty="0">
                <a:solidFill>
                  <a:srgbClr val="FF0000"/>
                </a:solidFill>
                <a:ea typeface="標楷體" pitchFamily="65" charset="-120"/>
              </a:rPr>
              <a:t>throttling</a:t>
            </a:r>
          </a:p>
          <a:p>
            <a:pPr lvl="2">
              <a:spcBef>
                <a:spcPct val="20000"/>
              </a:spcBef>
              <a:buClr>
                <a:srgbClr val="8064A2"/>
              </a:buClr>
              <a:buFont typeface="Wingdings" pitchFamily="2" charset="2"/>
              <a:buChar char="Ø"/>
            </a:pPr>
            <a:r>
              <a:rPr lang="en-US" altLang="zh-TW" sz="1600" dirty="0">
                <a:ea typeface="標楷體" pitchFamily="65" charset="-120"/>
              </a:rPr>
              <a:t>Inactive number of routers (large range availability change) ranges very large.</a:t>
            </a:r>
          </a:p>
        </p:txBody>
      </p:sp>
    </p:spTree>
    <p:extLst>
      <p:ext uri="{BB962C8B-B14F-4D97-AF65-F5344CB8AC3E}">
        <p14:creationId xmlns:p14="http://schemas.microsoft.com/office/powerpoint/2010/main" val="11826692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8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408" y="1866900"/>
            <a:ext cx="1928398" cy="2482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4" name="Picture 13" descr="C:\Documents and Settings\Matthew\Local Settings\Temporary Internet Files\Content.IE5\MZDKPPEQ\MC90006038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5825" y="2165350"/>
            <a:ext cx="1524000"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a:xfrm>
            <a:off x="539552" y="650875"/>
            <a:ext cx="7524154" cy="762000"/>
          </a:xfrm>
        </p:spPr>
        <p:txBody>
          <a:bodyPr>
            <a:normAutofit fontScale="90000"/>
          </a:bodyPr>
          <a:lstStyle/>
          <a:p>
            <a:pPr>
              <a:defRPr/>
            </a:pPr>
            <a:r>
              <a:rPr lang="en-US" altLang="zh-TW" sz="3200" dirty="0" smtClean="0"/>
              <a:t>I. Transport Layer Assisted Routing (TLAR) Scheme </a:t>
            </a:r>
            <a:endParaRPr lang="zh-TW" altLang="en-US" sz="3200" dirty="0"/>
          </a:p>
        </p:txBody>
      </p:sp>
      <p:pic>
        <p:nvPicPr>
          <p:cNvPr id="28676" name="Picture 22" descr="C:\Documents and Settings\Matthew\Local Settings\Temporary Internet Files\Content.IE5\RXE7RMHH\MC90043256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2088" y="2309813"/>
            <a:ext cx="50323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26" descr="C:\Program Files\Microsoft Office\MEDIA\CAGCAT10\j0185604.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04025" y="3101975"/>
            <a:ext cx="611188"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27" descr="C:\Documents and Settings\Matthew\Local Settings\Temporary Internet Files\Content.IE5\TOSB9BRF\MP900426462[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8350" y="1804988"/>
            <a:ext cx="4318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31" descr="C:\Documents and Settings\Matthew\Local Settings\Temporary Internet Files\Content.IE5\MZDKPPEQ\MC90043253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59788" y="2020888"/>
            <a:ext cx="328612"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文字方塊 23"/>
          <p:cNvSpPr txBox="1">
            <a:spLocks noChangeArrowheads="1"/>
          </p:cNvSpPr>
          <p:nvPr/>
        </p:nvSpPr>
        <p:spPr bwMode="auto">
          <a:xfrm>
            <a:off x="6875463" y="3716338"/>
            <a:ext cx="4349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fontAlgn="base" hangingPunct="1">
              <a:spcBef>
                <a:spcPct val="0"/>
              </a:spcBef>
              <a:spcAft>
                <a:spcPct val="0"/>
              </a:spcAft>
            </a:pPr>
            <a:r>
              <a:rPr lang="en-US" altLang="zh-TW" sz="1600" b="1">
                <a:solidFill>
                  <a:prstClr val="black"/>
                </a:solidFill>
              </a:rPr>
              <a:t>P1</a:t>
            </a:r>
            <a:endParaRPr lang="zh-TW" altLang="en-US" b="1">
              <a:solidFill>
                <a:prstClr val="black"/>
              </a:solidFill>
            </a:endParaRPr>
          </a:p>
        </p:txBody>
      </p:sp>
      <p:sp>
        <p:nvSpPr>
          <p:cNvPr id="28682" name="文字方塊 24"/>
          <p:cNvSpPr txBox="1">
            <a:spLocks noChangeArrowheads="1"/>
          </p:cNvSpPr>
          <p:nvPr/>
        </p:nvSpPr>
        <p:spPr bwMode="auto">
          <a:xfrm>
            <a:off x="8388350" y="1484313"/>
            <a:ext cx="43497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fontAlgn="base" hangingPunct="1">
              <a:spcBef>
                <a:spcPct val="0"/>
              </a:spcBef>
              <a:spcAft>
                <a:spcPct val="0"/>
              </a:spcAft>
            </a:pPr>
            <a:r>
              <a:rPr lang="en-US" altLang="zh-TW" sz="1600" b="1">
                <a:solidFill>
                  <a:prstClr val="black"/>
                </a:solidFill>
              </a:rPr>
              <a:t>P2</a:t>
            </a:r>
            <a:endParaRPr lang="zh-TW" altLang="en-US" b="1">
              <a:solidFill>
                <a:prstClr val="black"/>
              </a:solidFill>
            </a:endParaRPr>
          </a:p>
        </p:txBody>
      </p:sp>
      <p:sp>
        <p:nvSpPr>
          <p:cNvPr id="28683" name="文字方塊 25"/>
          <p:cNvSpPr txBox="1">
            <a:spLocks noChangeArrowheads="1"/>
          </p:cNvSpPr>
          <p:nvPr/>
        </p:nvSpPr>
        <p:spPr bwMode="auto">
          <a:xfrm>
            <a:off x="7666038" y="1866900"/>
            <a:ext cx="4349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fontAlgn="base" hangingPunct="1">
              <a:spcBef>
                <a:spcPct val="0"/>
              </a:spcBef>
              <a:spcAft>
                <a:spcPct val="0"/>
              </a:spcAft>
            </a:pPr>
            <a:r>
              <a:rPr lang="en-US" altLang="zh-TW" sz="1600" b="1">
                <a:solidFill>
                  <a:prstClr val="black"/>
                </a:solidFill>
              </a:rPr>
              <a:t>P3</a:t>
            </a:r>
            <a:endParaRPr lang="zh-TW" altLang="en-US" b="1">
              <a:solidFill>
                <a:prstClr val="black"/>
              </a:solidFill>
            </a:endParaRPr>
          </a:p>
        </p:txBody>
      </p:sp>
      <p:sp>
        <p:nvSpPr>
          <p:cNvPr id="27" name="文字方塊 26"/>
          <p:cNvSpPr txBox="1"/>
          <p:nvPr/>
        </p:nvSpPr>
        <p:spPr>
          <a:xfrm>
            <a:off x="179388" y="4749800"/>
            <a:ext cx="4464050" cy="769938"/>
          </a:xfrm>
          <a:prstGeom prst="rect">
            <a:avLst/>
          </a:prstGeom>
          <a:noFill/>
        </p:spPr>
        <p:txBody>
          <a:bodyPr>
            <a:spAutoFit/>
          </a:bodyPr>
          <a:lstStyle/>
          <a:p>
            <a:pPr marL="342900" indent="-342900" fontAlgn="base">
              <a:spcBef>
                <a:spcPct val="20000"/>
              </a:spcBef>
              <a:spcAft>
                <a:spcPct val="0"/>
              </a:spcAft>
              <a:buClr>
                <a:srgbClr val="C0504D"/>
              </a:buClr>
              <a:defRPr/>
            </a:pPr>
            <a:r>
              <a:rPr kumimoji="1" lang="en-US" altLang="zh-TW" sz="2000" kern="0" dirty="0" smtClean="0">
                <a:solidFill>
                  <a:prstClr val="black"/>
                </a:solidFill>
              </a:rPr>
              <a:t>(a) </a:t>
            </a:r>
            <a:r>
              <a:rPr kumimoji="1" lang="en-US" altLang="zh-TW" sz="2000" kern="0" dirty="0">
                <a:solidFill>
                  <a:prstClr val="black"/>
                </a:solidFill>
              </a:rPr>
              <a:t>Source router is not serving</a:t>
            </a:r>
          </a:p>
          <a:p>
            <a:pPr marL="342900" indent="-342900" fontAlgn="base">
              <a:spcBef>
                <a:spcPct val="20000"/>
              </a:spcBef>
              <a:spcAft>
                <a:spcPct val="0"/>
              </a:spcAft>
              <a:buClr>
                <a:srgbClr val="C0504D"/>
              </a:buClr>
              <a:defRPr/>
            </a:pPr>
            <a:r>
              <a:rPr kumimoji="1" lang="en-US" altLang="zh-TW" sz="2000" kern="0" dirty="0" smtClean="0">
                <a:solidFill>
                  <a:prstClr val="black"/>
                </a:solidFill>
              </a:rPr>
              <a:t>(b) </a:t>
            </a:r>
            <a:r>
              <a:rPr kumimoji="1" lang="en-US" altLang="zh-TW" sz="2000" kern="0" dirty="0">
                <a:solidFill>
                  <a:prstClr val="black"/>
                </a:solidFill>
              </a:rPr>
              <a:t>Destination router is not serving</a:t>
            </a:r>
          </a:p>
        </p:txBody>
      </p:sp>
      <p:sp>
        <p:nvSpPr>
          <p:cNvPr id="28" name="文字方塊 27"/>
          <p:cNvSpPr txBox="1"/>
          <p:nvPr/>
        </p:nvSpPr>
        <p:spPr>
          <a:xfrm>
            <a:off x="179388" y="5662613"/>
            <a:ext cx="5324214" cy="707886"/>
          </a:xfrm>
          <a:prstGeom prst="rect">
            <a:avLst/>
          </a:prstGeom>
          <a:noFill/>
        </p:spPr>
        <p:txBody>
          <a:bodyPr wrap="none">
            <a:spAutoFit/>
          </a:bodyPr>
          <a:lstStyle/>
          <a:p>
            <a:pPr marL="0" lvl="2" indent="1588" fontAlgn="base">
              <a:spcBef>
                <a:spcPct val="0"/>
              </a:spcBef>
              <a:spcAft>
                <a:spcPct val="0"/>
              </a:spcAft>
              <a:defRPr/>
            </a:pPr>
            <a:r>
              <a:rPr kumimoji="1" lang="en-US" altLang="zh-TW" sz="2000" kern="0" dirty="0" smtClean="0">
                <a:solidFill>
                  <a:prstClr val="black"/>
                </a:solidFill>
              </a:rPr>
              <a:t>(c)  </a:t>
            </a:r>
            <a:r>
              <a:rPr kumimoji="1" lang="en-US" altLang="zh-TW" sz="2000" kern="0" dirty="0">
                <a:solidFill>
                  <a:prstClr val="black"/>
                </a:solidFill>
              </a:rPr>
              <a:t>Any router on selected path is not </a:t>
            </a:r>
            <a:r>
              <a:rPr kumimoji="1" lang="en-US" altLang="zh-TW" sz="2000" kern="0" dirty="0" smtClean="0">
                <a:solidFill>
                  <a:prstClr val="black"/>
                </a:solidFill>
              </a:rPr>
              <a:t>service</a:t>
            </a:r>
          </a:p>
          <a:p>
            <a:pPr marL="0" lvl="2" indent="1588" fontAlgn="base">
              <a:spcBef>
                <a:spcPct val="0"/>
              </a:spcBef>
              <a:spcAft>
                <a:spcPct val="0"/>
              </a:spcAft>
              <a:defRPr/>
            </a:pPr>
            <a:r>
              <a:rPr kumimoji="1" lang="en-US" altLang="zh-TW" sz="2000" kern="0" dirty="0" smtClean="0">
                <a:solidFill>
                  <a:prstClr val="black"/>
                </a:solidFill>
              </a:rPr>
              <a:t>(d)  Head-of-Line blocking</a:t>
            </a:r>
            <a:endParaRPr kumimoji="1" lang="en-US" altLang="zh-TW" sz="2000" kern="0" dirty="0">
              <a:solidFill>
                <a:prstClr val="black"/>
              </a:solidFill>
            </a:endParaRPr>
          </a:p>
        </p:txBody>
      </p:sp>
      <p:grpSp>
        <p:nvGrpSpPr>
          <p:cNvPr id="28686" name="群組 2"/>
          <p:cNvGrpSpPr>
            <a:grpSpLocks/>
          </p:cNvGrpSpPr>
          <p:nvPr/>
        </p:nvGrpSpPr>
        <p:grpSpPr bwMode="auto">
          <a:xfrm>
            <a:off x="4427538" y="4870450"/>
            <a:ext cx="4645025" cy="1295400"/>
            <a:chOff x="4499992" y="4653136"/>
            <a:chExt cx="4644008" cy="1294403"/>
          </a:xfrm>
        </p:grpSpPr>
        <p:sp>
          <p:nvSpPr>
            <p:cNvPr id="28690" name="文字方塊 32"/>
            <p:cNvSpPr txBox="1">
              <a:spLocks noChangeArrowheads="1"/>
            </p:cNvSpPr>
            <p:nvPr/>
          </p:nvSpPr>
          <p:spPr bwMode="auto">
            <a:xfrm>
              <a:off x="5364088" y="4715852"/>
              <a:ext cx="3779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fontAlgn="base" hangingPunct="1">
                <a:spcBef>
                  <a:spcPct val="0"/>
                </a:spcBef>
                <a:spcAft>
                  <a:spcPct val="0"/>
                </a:spcAft>
              </a:pPr>
              <a:r>
                <a:rPr lang="fr-FR" altLang="zh-TW" dirty="0">
                  <a:solidFill>
                    <a:prstClr val="black"/>
                  </a:solidFill>
                </a:rPr>
                <a:t>Can be </a:t>
              </a:r>
              <a:r>
                <a:rPr lang="fr-FR" altLang="zh-TW" dirty="0" smtClean="0">
                  <a:solidFill>
                    <a:prstClr val="black"/>
                  </a:solidFill>
                </a:rPr>
                <a:t>handled in </a:t>
              </a:r>
              <a:r>
                <a:rPr lang="fr-FR" altLang="zh-TW" dirty="0" smtClean="0">
                  <a:solidFill>
                    <a:srgbClr val="1F497D"/>
                  </a:solidFill>
                </a:rPr>
                <a:t>Transport </a:t>
              </a:r>
              <a:r>
                <a:rPr lang="fr-FR" altLang="zh-TW" dirty="0">
                  <a:solidFill>
                    <a:srgbClr val="1F497D"/>
                  </a:solidFill>
                </a:rPr>
                <a:t>layer</a:t>
              </a:r>
            </a:p>
          </p:txBody>
        </p:sp>
        <p:sp>
          <p:nvSpPr>
            <p:cNvPr id="34" name="右大括弧 33"/>
            <p:cNvSpPr/>
            <p:nvPr/>
          </p:nvSpPr>
          <p:spPr bwMode="auto">
            <a:xfrm>
              <a:off x="4499992" y="4653136"/>
              <a:ext cx="647558" cy="575819"/>
            </a:xfrm>
            <a:prstGeom prst="rightBrace">
              <a:avLst/>
            </a:prstGeom>
            <a:ln>
              <a:solidFill>
                <a:srgbClr val="006600"/>
              </a:solidFill>
              <a:headEnd type="none" w="med" len="med"/>
              <a:tailEnd type="none" w="med" len="med"/>
            </a:ln>
          </p:spPr>
          <p:style>
            <a:lnRef idx="3">
              <a:schemeClr val="accent6"/>
            </a:lnRef>
            <a:fillRef idx="0">
              <a:schemeClr val="accent6"/>
            </a:fillRef>
            <a:effectRef idx="2">
              <a:schemeClr val="accent6"/>
            </a:effectRef>
            <a:fontRef idx="minor">
              <a:schemeClr val="tx1"/>
            </a:fontRef>
          </p:style>
          <p:txBody>
            <a:bodyPr/>
            <a:lstStyle/>
            <a:p>
              <a:pPr fontAlgn="base">
                <a:spcBef>
                  <a:spcPct val="0"/>
                </a:spcBef>
                <a:spcAft>
                  <a:spcPct val="0"/>
                </a:spcAft>
                <a:defRPr/>
              </a:pPr>
              <a:endParaRPr kumimoji="1" lang="zh-TW" altLang="en-US">
                <a:solidFill>
                  <a:prstClr val="black"/>
                </a:solidFill>
              </a:endParaRPr>
            </a:p>
          </p:txBody>
        </p:sp>
        <p:sp>
          <p:nvSpPr>
            <p:cNvPr id="36" name="向右箭號 35"/>
            <p:cNvSpPr/>
            <p:nvPr/>
          </p:nvSpPr>
          <p:spPr bwMode="auto">
            <a:xfrm>
              <a:off x="5580842" y="5589040"/>
              <a:ext cx="358696" cy="144352"/>
            </a:xfrm>
            <a:prstGeom prst="rightArrow">
              <a:avLst/>
            </a:prstGeom>
            <a:solidFill>
              <a:srgbClr val="006600"/>
            </a:solidFill>
            <a:ln>
              <a:solidFill>
                <a:srgbClr val="006600"/>
              </a:solidFill>
              <a:headEnd type="none" w="med" len="med"/>
              <a:tailEnd type="triangle" w="med" len="med"/>
            </a:ln>
          </p:spPr>
          <p:style>
            <a:lnRef idx="1">
              <a:schemeClr val="accent6"/>
            </a:lnRef>
            <a:fillRef idx="3">
              <a:schemeClr val="accent6"/>
            </a:fillRef>
            <a:effectRef idx="2">
              <a:schemeClr val="accent6"/>
            </a:effectRef>
            <a:fontRef idx="minor">
              <a:schemeClr val="lt1"/>
            </a:fontRef>
          </p:style>
          <p:txBody>
            <a:bodyPr/>
            <a:lstStyle/>
            <a:p>
              <a:pPr fontAlgn="base">
                <a:spcBef>
                  <a:spcPct val="0"/>
                </a:spcBef>
                <a:spcAft>
                  <a:spcPct val="0"/>
                </a:spcAft>
                <a:defRPr/>
              </a:pPr>
              <a:endParaRPr kumimoji="1" lang="zh-TW" altLang="en-US">
                <a:solidFill>
                  <a:prstClr val="black"/>
                </a:solidFill>
              </a:endParaRPr>
            </a:p>
          </p:txBody>
        </p:sp>
        <p:sp>
          <p:nvSpPr>
            <p:cNvPr id="28693" name="文字方塊 36"/>
            <p:cNvSpPr txBox="1">
              <a:spLocks noChangeArrowheads="1"/>
            </p:cNvSpPr>
            <p:nvPr/>
          </p:nvSpPr>
          <p:spPr bwMode="auto">
            <a:xfrm>
              <a:off x="6012161" y="5301208"/>
              <a:ext cx="295232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fontAlgn="base" hangingPunct="1">
                <a:spcBef>
                  <a:spcPct val="0"/>
                </a:spcBef>
                <a:spcAft>
                  <a:spcPct val="0"/>
                </a:spcAft>
              </a:pPr>
              <a:r>
                <a:rPr lang="en-US" altLang="zh-TW" dirty="0">
                  <a:solidFill>
                    <a:srgbClr val="1F497D"/>
                  </a:solidFill>
                </a:rPr>
                <a:t>Joint Transport Layer and Network Layer</a:t>
              </a:r>
            </a:p>
          </p:txBody>
        </p:sp>
      </p:grpSp>
      <p:pic>
        <p:nvPicPr>
          <p:cNvPr id="28687" name="Picture 31" descr="C:\Documents and Settings\Matthew\Local Settings\Temporary Internet Files\Content.IE5\MZDKPPEQ\MC900432537[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48488" y="3357563"/>
            <a:ext cx="32702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9" name="Picture 2" descr="C:\Users\Emily\Desktop\tomtom_one_130s.jpg"/>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40600" y="3403600"/>
            <a:ext cx="1265238"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圓角矩形 2"/>
          <p:cNvSpPr/>
          <p:nvPr/>
        </p:nvSpPr>
        <p:spPr bwMode="auto">
          <a:xfrm>
            <a:off x="4985274" y="2872581"/>
            <a:ext cx="1818751" cy="1476715"/>
          </a:xfrm>
          <a:prstGeom prst="roundRect">
            <a:avLst/>
          </a:prstGeom>
          <a:noFill/>
          <a:ln w="28575"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mtClean="0">
              <a:solidFill>
                <a:prstClr val="black"/>
              </a:solidFill>
            </a:endParaRPr>
          </a:p>
        </p:txBody>
      </p:sp>
      <p:sp>
        <p:nvSpPr>
          <p:cNvPr id="4" name="向上箭號 3"/>
          <p:cNvSpPr/>
          <p:nvPr/>
        </p:nvSpPr>
        <p:spPr bwMode="auto">
          <a:xfrm>
            <a:off x="6653722" y="2455862"/>
            <a:ext cx="378168" cy="357187"/>
          </a:xfrm>
          <a:prstGeom prst="upArrow">
            <a:avLst/>
          </a:prstGeom>
          <a:solidFill>
            <a:schemeClr val="accent2"/>
          </a:solidFill>
          <a:ln w="12700" cap="flat" cmpd="sng" algn="ctr">
            <a:solidFill>
              <a:srgbClr val="FF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mtClean="0">
              <a:solidFill>
                <a:prstClr val="black"/>
              </a:solidFill>
            </a:endParaRPr>
          </a:p>
        </p:txBody>
      </p:sp>
      <p:pic>
        <p:nvPicPr>
          <p:cNvPr id="29" name="Picture 3"/>
          <p:cNvPicPr>
            <a:picLocks noChangeAspect="1" noChangeArrowheads="1"/>
          </p:cNvPicPr>
          <p:nvPr/>
        </p:nvPicPr>
        <p:blipFill rotWithShape="1">
          <a:blip r:embed="rId11">
            <a:extLst>
              <a:ext uri="{28A0092B-C50C-407E-A947-70E740481C1C}">
                <a14:useLocalDpi xmlns:a14="http://schemas.microsoft.com/office/drawing/2010/main" val="0"/>
              </a:ext>
            </a:extLst>
          </a:blip>
          <a:srcRect r="26637"/>
          <a:stretch/>
        </p:blipFill>
        <p:spPr bwMode="auto">
          <a:xfrm>
            <a:off x="252375" y="2130425"/>
            <a:ext cx="4662033" cy="2120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字方塊 4"/>
          <p:cNvSpPr txBox="1"/>
          <p:nvPr/>
        </p:nvSpPr>
        <p:spPr>
          <a:xfrm>
            <a:off x="990600" y="4223693"/>
            <a:ext cx="466794" cy="369332"/>
          </a:xfrm>
          <a:prstGeom prst="rect">
            <a:avLst/>
          </a:prstGeom>
          <a:noFill/>
        </p:spPr>
        <p:txBody>
          <a:bodyPr wrap="none" rtlCol="0">
            <a:spAutoFit/>
          </a:bodyPr>
          <a:lstStyle/>
          <a:p>
            <a:pPr fontAlgn="base">
              <a:spcBef>
                <a:spcPct val="0"/>
              </a:spcBef>
              <a:spcAft>
                <a:spcPct val="0"/>
              </a:spcAft>
            </a:pPr>
            <a:r>
              <a:rPr kumimoji="1" lang="en-US" altLang="zh-TW" dirty="0" smtClean="0">
                <a:solidFill>
                  <a:prstClr val="black"/>
                </a:solidFill>
              </a:rPr>
              <a:t>(a)</a:t>
            </a:r>
            <a:endParaRPr kumimoji="1" lang="zh-TW" altLang="en-US" dirty="0">
              <a:solidFill>
                <a:prstClr val="black"/>
              </a:solidFill>
            </a:endParaRPr>
          </a:p>
        </p:txBody>
      </p:sp>
      <p:sp>
        <p:nvSpPr>
          <p:cNvPr id="30" name="文字方塊 29"/>
          <p:cNvSpPr txBox="1"/>
          <p:nvPr/>
        </p:nvSpPr>
        <p:spPr>
          <a:xfrm>
            <a:off x="2362200" y="4191000"/>
            <a:ext cx="466794" cy="369332"/>
          </a:xfrm>
          <a:prstGeom prst="rect">
            <a:avLst/>
          </a:prstGeom>
          <a:noFill/>
        </p:spPr>
        <p:txBody>
          <a:bodyPr wrap="none" rtlCol="0">
            <a:spAutoFit/>
          </a:bodyPr>
          <a:lstStyle/>
          <a:p>
            <a:pPr fontAlgn="base">
              <a:spcBef>
                <a:spcPct val="0"/>
              </a:spcBef>
              <a:spcAft>
                <a:spcPct val="0"/>
              </a:spcAft>
            </a:pPr>
            <a:r>
              <a:rPr kumimoji="1" lang="en-US" altLang="zh-TW" dirty="0" smtClean="0">
                <a:solidFill>
                  <a:prstClr val="black"/>
                </a:solidFill>
              </a:rPr>
              <a:t>(b)</a:t>
            </a:r>
            <a:endParaRPr kumimoji="1" lang="zh-TW" altLang="en-US" dirty="0">
              <a:solidFill>
                <a:prstClr val="black"/>
              </a:solidFill>
            </a:endParaRPr>
          </a:p>
        </p:txBody>
      </p:sp>
      <p:sp>
        <p:nvSpPr>
          <p:cNvPr id="31" name="文字方塊 30"/>
          <p:cNvSpPr txBox="1"/>
          <p:nvPr/>
        </p:nvSpPr>
        <p:spPr>
          <a:xfrm>
            <a:off x="3876606" y="4191000"/>
            <a:ext cx="453970" cy="369332"/>
          </a:xfrm>
          <a:prstGeom prst="rect">
            <a:avLst/>
          </a:prstGeom>
          <a:noFill/>
        </p:spPr>
        <p:txBody>
          <a:bodyPr wrap="none" rtlCol="0">
            <a:spAutoFit/>
          </a:bodyPr>
          <a:lstStyle/>
          <a:p>
            <a:pPr fontAlgn="base">
              <a:spcBef>
                <a:spcPct val="0"/>
              </a:spcBef>
              <a:spcAft>
                <a:spcPct val="0"/>
              </a:spcAft>
            </a:pPr>
            <a:r>
              <a:rPr kumimoji="1" lang="en-US" altLang="zh-TW" dirty="0" smtClean="0">
                <a:solidFill>
                  <a:prstClr val="black"/>
                </a:solidFill>
              </a:rPr>
              <a:t>(c)</a:t>
            </a:r>
            <a:endParaRPr kumimoji="1" lang="zh-TW" altLang="en-US" dirty="0">
              <a:solidFill>
                <a:prstClr val="black"/>
              </a:solidFill>
            </a:endParaRPr>
          </a:p>
        </p:txBody>
      </p:sp>
      <p:sp>
        <p:nvSpPr>
          <p:cNvPr id="6" name="文字方塊 5"/>
          <p:cNvSpPr txBox="1"/>
          <p:nvPr/>
        </p:nvSpPr>
        <p:spPr>
          <a:xfrm>
            <a:off x="4718731" y="6254234"/>
            <a:ext cx="3008324" cy="338554"/>
          </a:xfrm>
          <a:prstGeom prst="rect">
            <a:avLst/>
          </a:prstGeom>
          <a:noFill/>
        </p:spPr>
        <p:txBody>
          <a:bodyPr wrap="none" rtlCol="0">
            <a:spAutoFit/>
          </a:bodyPr>
          <a:lstStyle/>
          <a:p>
            <a:pPr fontAlgn="base">
              <a:spcBef>
                <a:spcPct val="0"/>
              </a:spcBef>
              <a:spcAft>
                <a:spcPct val="0"/>
              </a:spcAft>
            </a:pPr>
            <a:r>
              <a:rPr kumimoji="1" lang="en-US" altLang="zh-TW" sz="1600" i="1" dirty="0" smtClean="0">
                <a:solidFill>
                  <a:srgbClr val="C00000"/>
                </a:solidFill>
              </a:rPr>
              <a:t>TMC: Traffic Message Channel</a:t>
            </a:r>
            <a:endParaRPr kumimoji="1" lang="zh-TW" altLang="en-US" sz="1600" i="1" dirty="0">
              <a:solidFill>
                <a:srgbClr val="C00000"/>
              </a:solidFill>
            </a:endParaRPr>
          </a:p>
        </p:txBody>
      </p:sp>
      <p:sp>
        <p:nvSpPr>
          <p:cNvPr id="7" name="文字方塊 6"/>
          <p:cNvSpPr txBox="1"/>
          <p:nvPr/>
        </p:nvSpPr>
        <p:spPr>
          <a:xfrm>
            <a:off x="8487335" y="4056063"/>
            <a:ext cx="684803"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TMC</a:t>
            </a:r>
            <a:endParaRPr kumimoji="1" lang="zh-TW" altLang="en-US" b="1" dirty="0">
              <a:solidFill>
                <a:srgbClr val="C00000"/>
              </a:solidFill>
            </a:endParaRPr>
          </a:p>
        </p:txBody>
      </p:sp>
    </p:spTree>
    <p:extLst>
      <p:ext uri="{BB962C8B-B14F-4D97-AF65-F5344CB8AC3E}">
        <p14:creationId xmlns:p14="http://schemas.microsoft.com/office/powerpoint/2010/main" val="3351415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5800" y="836712"/>
            <a:ext cx="7772400" cy="762000"/>
          </a:xfrm>
        </p:spPr>
        <p:txBody>
          <a:bodyPr/>
          <a:lstStyle/>
          <a:p>
            <a:pPr>
              <a:defRPr/>
            </a:pPr>
            <a:r>
              <a:rPr lang="en-US" altLang="zh-TW" sz="3200" dirty="0" smtClean="0"/>
              <a:t>Proposed Transport Layer Assisted Routing (TLAR) Scheme</a:t>
            </a:r>
            <a:endParaRPr lang="zh-TW" altLang="en-US" sz="3200" dirty="0"/>
          </a:p>
        </p:txBody>
      </p:sp>
      <p:sp>
        <p:nvSpPr>
          <p:cNvPr id="3" name="內容版面配置區 2"/>
          <p:cNvSpPr>
            <a:spLocks noGrp="1"/>
          </p:cNvSpPr>
          <p:nvPr>
            <p:ph idx="1"/>
          </p:nvPr>
        </p:nvSpPr>
        <p:spPr>
          <a:xfrm>
            <a:off x="63664" y="1698625"/>
            <a:ext cx="8991600" cy="4876800"/>
          </a:xfrm>
        </p:spPr>
        <p:txBody>
          <a:bodyPr/>
          <a:lstStyle/>
          <a:p>
            <a:r>
              <a:rPr lang="en-US" altLang="zh-TW" sz="1800" dirty="0" smtClean="0"/>
              <a:t>Assume TAVT-RTM is adopted, we can transform the data delivery problem to a layer selection problem:</a:t>
            </a:r>
            <a:r>
              <a:rPr lang="zh-TW" altLang="en-US" sz="1800" dirty="0" smtClean="0">
                <a:solidFill>
                  <a:srgbClr val="00CC00"/>
                </a:solidFill>
              </a:rPr>
              <a:t> </a:t>
            </a:r>
            <a:r>
              <a:rPr lang="en-US" altLang="zh-TW" sz="1800" dirty="0" smtClean="0">
                <a:solidFill>
                  <a:schemeClr val="accent2"/>
                </a:solidFill>
              </a:rPr>
              <a:t>lateral-first</a:t>
            </a:r>
            <a:r>
              <a:rPr lang="en-US" altLang="zh-TW" sz="1800" dirty="0" smtClean="0">
                <a:solidFill>
                  <a:srgbClr val="00CC00"/>
                </a:solidFill>
              </a:rPr>
              <a:t>, </a:t>
            </a:r>
            <a:r>
              <a:rPr lang="en-US" altLang="zh-TW" sz="1800" dirty="0" smtClean="0"/>
              <a:t>followed by</a:t>
            </a:r>
            <a:r>
              <a:rPr lang="en-US" altLang="zh-TW" sz="1800" dirty="0" smtClean="0">
                <a:solidFill>
                  <a:srgbClr val="00CC00"/>
                </a:solidFill>
              </a:rPr>
              <a:t> </a:t>
            </a:r>
            <a:r>
              <a:rPr lang="en-US" altLang="zh-TW" sz="1800" dirty="0" smtClean="0">
                <a:solidFill>
                  <a:schemeClr val="accent2"/>
                </a:solidFill>
              </a:rPr>
              <a:t>downward-first</a:t>
            </a:r>
          </a:p>
          <a:p>
            <a:endParaRPr lang="en-US" altLang="zh-TW" sz="2000" dirty="0" smtClean="0">
              <a:solidFill>
                <a:schemeClr val="accent2"/>
              </a:solidFill>
            </a:endParaRPr>
          </a:p>
          <a:p>
            <a:endParaRPr lang="en-US" altLang="zh-TW" sz="2000" dirty="0" smtClean="0">
              <a:solidFill>
                <a:srgbClr val="00CC00"/>
              </a:solidFill>
            </a:endParaRPr>
          </a:p>
          <a:p>
            <a:endParaRPr lang="en-US" altLang="zh-TW" sz="2000" dirty="0" smtClean="0">
              <a:solidFill>
                <a:srgbClr val="00CC00"/>
              </a:solidFill>
            </a:endParaRPr>
          </a:p>
          <a:p>
            <a:endParaRPr lang="en-US" altLang="zh-TW" sz="2000" dirty="0" smtClean="0">
              <a:solidFill>
                <a:srgbClr val="00CC00"/>
              </a:solidFill>
            </a:endParaRPr>
          </a:p>
          <a:p>
            <a:pPr marL="0" indent="0">
              <a:buNone/>
            </a:pPr>
            <a:endParaRPr lang="en-US" altLang="zh-TW" sz="2000" dirty="0">
              <a:solidFill>
                <a:srgbClr val="00CC00"/>
              </a:solidFill>
            </a:endParaRPr>
          </a:p>
          <a:p>
            <a:pPr marL="0" indent="0">
              <a:buNone/>
            </a:pPr>
            <a:endParaRPr lang="en-US" altLang="zh-TW" sz="2000" dirty="0" smtClean="0">
              <a:solidFill>
                <a:srgbClr val="00CC00"/>
              </a:solidFill>
            </a:endParaRPr>
          </a:p>
          <a:p>
            <a:r>
              <a:rPr lang="en-US" altLang="zh-TW" sz="1800" dirty="0" smtClean="0"/>
              <a:t>For successful data delivery, following rules are applied to transport layer</a:t>
            </a:r>
          </a:p>
          <a:p>
            <a:pPr lvl="1"/>
            <a:r>
              <a:rPr lang="en-US" altLang="zh-TW" sz="1600" dirty="0" smtClean="0"/>
              <a:t>Payloads with non-deliverable source-destination pairs are not packetized nor injected to the network layer. </a:t>
            </a:r>
            <a:endParaRPr lang="en-US" altLang="zh-TW" sz="1600" dirty="0" smtClean="0">
              <a:solidFill>
                <a:srgbClr val="FF0000"/>
              </a:solidFill>
            </a:endParaRPr>
          </a:p>
          <a:p>
            <a:pPr lvl="1"/>
            <a:r>
              <a:rPr lang="en-US" altLang="zh-TW" sz="1600" dirty="0" smtClean="0"/>
              <a:t>Payloads with deliverable destination node are packetized and injected if the routing path is </a:t>
            </a:r>
            <a:r>
              <a:rPr lang="en-US" altLang="zh-TW" sz="1600" b="1" dirty="0" smtClean="0"/>
              <a:t>guaranteed deliverable</a:t>
            </a:r>
            <a:r>
              <a:rPr lang="en-US" altLang="zh-TW" sz="1600" dirty="0" smtClean="0"/>
              <a:t>.</a:t>
            </a:r>
          </a:p>
          <a:p>
            <a:pPr lvl="2"/>
            <a:r>
              <a:rPr lang="en-US" altLang="zh-TW" sz="1600" dirty="0" smtClean="0">
                <a:solidFill>
                  <a:srgbClr val="0000FF"/>
                </a:solidFill>
              </a:rPr>
              <a:t>Bottom layer is guaranteed routable, but too many traffic will result in congestion.</a:t>
            </a:r>
          </a:p>
          <a:p>
            <a:pPr lvl="2"/>
            <a:r>
              <a:rPr lang="en-US" altLang="zh-TW" sz="1600" dirty="0" smtClean="0">
                <a:solidFill>
                  <a:srgbClr val="0000FF"/>
                </a:solidFill>
              </a:rPr>
              <a:t>If source layer is guaranteed routable, the packet is routed in lateral direction first.</a:t>
            </a:r>
          </a:p>
        </p:txBody>
      </p:sp>
      <p:pic>
        <p:nvPicPr>
          <p:cNvPr id="5530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5" y="2514600"/>
            <a:ext cx="576738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2819400"/>
            <a:ext cx="291782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1938" y="2209800"/>
            <a:ext cx="1185862" cy="85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5925" y="3124200"/>
            <a:ext cx="10318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線單箭頭接點 4"/>
          <p:cNvCxnSpPr>
            <a:cxnSpLocks noChangeShapeType="1"/>
          </p:cNvCxnSpPr>
          <p:nvPr/>
        </p:nvCxnSpPr>
        <p:spPr bwMode="auto">
          <a:xfrm flipH="1">
            <a:off x="6969125" y="2955925"/>
            <a:ext cx="838200" cy="533400"/>
          </a:xfrm>
          <a:prstGeom prst="straightConnector1">
            <a:avLst/>
          </a:prstGeom>
          <a:noFill/>
          <a:ln w="28575" algn="ctr">
            <a:solidFill>
              <a:srgbClr val="0000FF"/>
            </a:solidFill>
            <a:prstDash val="sysDot"/>
            <a:round/>
            <a:headEnd/>
            <a:tailEnd type="arrow" w="med" len="med"/>
          </a:ln>
          <a:extLst>
            <a:ext uri="{909E8E84-426E-40DD-AFC4-6F175D3DCCD1}">
              <a14:hiddenFill xmlns:a14="http://schemas.microsoft.com/office/drawing/2010/main">
                <a:noFill/>
              </a14:hiddenFill>
            </a:ext>
          </a:extLst>
        </p:spPr>
      </p:cxnSp>
      <p:sp>
        <p:nvSpPr>
          <p:cNvPr id="55305" name="圓角矩形 6"/>
          <p:cNvSpPr>
            <a:spLocks noChangeArrowheads="1"/>
          </p:cNvSpPr>
          <p:nvPr/>
        </p:nvSpPr>
        <p:spPr bwMode="auto">
          <a:xfrm>
            <a:off x="193675" y="3946525"/>
            <a:ext cx="4724400" cy="381000"/>
          </a:xfrm>
          <a:prstGeom prst="roundRect">
            <a:avLst>
              <a:gd name="adj" fmla="val 16667"/>
            </a:avLst>
          </a:prstGeom>
          <a:noFill/>
          <a:ln w="28575" algn="ctr">
            <a:solidFill>
              <a:srgbClr val="0000FF"/>
            </a:solidFill>
            <a:prstDash val="sysDot"/>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sz="1800">
              <a:solidFill>
                <a:prstClr val="black"/>
              </a:solidFill>
              <a:latin typeface="Arial" charset="0"/>
              <a:ea typeface="新細明體" pitchFamily="18" charset="-120"/>
            </a:endParaRPr>
          </a:p>
        </p:txBody>
      </p:sp>
      <p:pic>
        <p:nvPicPr>
          <p:cNvPr id="3175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69125" y="2565400"/>
            <a:ext cx="704850"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02296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500"/>
                                        <p:tgtEl>
                                          <p:spTgt spid="3">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0" end="10"/>
                                            </p:txEl>
                                          </p:spTgt>
                                        </p:tgtEl>
                                        <p:attrNameLst>
                                          <p:attrName>style.visibility</p:attrName>
                                        </p:attrNameLst>
                                      </p:cBhvr>
                                      <p:to>
                                        <p:strVal val="visible"/>
                                      </p:to>
                                    </p:set>
                                    <p:animEffect transition="in" filter="fade">
                                      <p:cBhvr>
                                        <p:cTn id="16" dur="500"/>
                                        <p:tgtEl>
                                          <p:spTgt spid="3">
                                            <p:txEl>
                                              <p:pRg st="10" end="1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animEffect transition="in" filter="fade">
                                      <p:cBhvr>
                                        <p:cTn id="19" dur="500"/>
                                        <p:tgtEl>
                                          <p:spTgt spid="3">
                                            <p:txEl>
                                              <p:pRg st="11" end="1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9218"/>
                                        </p:tgtEl>
                                        <p:attrNameLst>
                                          <p:attrName>style.visibility</p:attrName>
                                        </p:attrNameLst>
                                      </p:cBhvr>
                                      <p:to>
                                        <p:strVal val="visible"/>
                                      </p:to>
                                    </p:set>
                                    <p:animEffect transition="in" filter="fade">
                                      <p:cBhvr>
                                        <p:cTn id="22" dur="500"/>
                                        <p:tgtEl>
                                          <p:spTgt spid="9218"/>
                                        </p:tgtEl>
                                      </p:cBhvr>
                                    </p:animEffect>
                                  </p:childTnLst>
                                </p:cTn>
                              </p:par>
                              <p:par>
                                <p:cTn id="23" presetID="10" presetClass="entr" presetSubtype="0" fill="hold" nodeType="withEffect">
                                  <p:stCondLst>
                                    <p:cond delay="0"/>
                                  </p:stCondLst>
                                  <p:childTnLst>
                                    <p:set>
                                      <p:cBhvr>
                                        <p:cTn id="24" dur="1" fill="hold">
                                          <p:stCondLst>
                                            <p:cond delay="0"/>
                                          </p:stCondLst>
                                        </p:cTn>
                                        <p:tgtEl>
                                          <p:spTgt spid="9220"/>
                                        </p:tgtEl>
                                        <p:attrNameLst>
                                          <p:attrName>style.visibility</p:attrName>
                                        </p:attrNameLst>
                                      </p:cBhvr>
                                      <p:to>
                                        <p:strVal val="visible"/>
                                      </p:to>
                                    </p:set>
                                    <p:animEffect transition="in" filter="fade">
                                      <p:cBhvr>
                                        <p:cTn id="25" dur="500"/>
                                        <p:tgtEl>
                                          <p:spTgt spid="9220"/>
                                        </p:tgtEl>
                                      </p:cBhvr>
                                    </p:animEffect>
                                  </p:childTnLst>
                                </p:cTn>
                              </p:par>
                              <p:par>
                                <p:cTn id="26" presetID="10" presetClass="entr" presetSubtype="0" fill="hold" nodeType="withEffect">
                                  <p:stCondLst>
                                    <p:cond delay="0"/>
                                  </p:stCondLst>
                                  <p:childTnLst>
                                    <p:set>
                                      <p:cBhvr>
                                        <p:cTn id="27" dur="1" fill="hold">
                                          <p:stCondLst>
                                            <p:cond delay="0"/>
                                          </p:stCondLst>
                                        </p:cTn>
                                        <p:tgtEl>
                                          <p:spTgt spid="9221"/>
                                        </p:tgtEl>
                                        <p:attrNameLst>
                                          <p:attrName>style.visibility</p:attrName>
                                        </p:attrNameLst>
                                      </p:cBhvr>
                                      <p:to>
                                        <p:strVal val="visible"/>
                                      </p:to>
                                    </p:set>
                                    <p:animEffect transition="in" filter="fade">
                                      <p:cBhvr>
                                        <p:cTn id="28" dur="500"/>
                                        <p:tgtEl>
                                          <p:spTgt spid="9221"/>
                                        </p:tgtEl>
                                      </p:cBhvr>
                                    </p:animEffect>
                                  </p:childTnLst>
                                </p:cTn>
                              </p:par>
                              <p:par>
                                <p:cTn id="29" presetID="10"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10" presetClass="entr" presetSubtype="0" fill="hold" nodeType="withEffect">
                                  <p:stCondLst>
                                    <p:cond delay="0"/>
                                  </p:stCondLst>
                                  <p:childTnLst>
                                    <p:set>
                                      <p:cBhvr>
                                        <p:cTn id="33" dur="1" fill="hold">
                                          <p:stCondLst>
                                            <p:cond delay="0"/>
                                          </p:stCondLst>
                                        </p:cTn>
                                        <p:tgtEl>
                                          <p:spTgt spid="31754"/>
                                        </p:tgtEl>
                                        <p:attrNameLst>
                                          <p:attrName>style.visibility</p:attrName>
                                        </p:attrNameLst>
                                      </p:cBhvr>
                                      <p:to>
                                        <p:strVal val="visible"/>
                                      </p:to>
                                    </p:set>
                                    <p:animEffect transition="in" filter="fade">
                                      <p:cBhvr>
                                        <p:cTn id="34" dur="500"/>
                                        <p:tgtEl>
                                          <p:spTgt spid="31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81000" y="579438"/>
            <a:ext cx="8382000" cy="762000"/>
          </a:xfrm>
        </p:spPr>
        <p:txBody>
          <a:bodyPr>
            <a:normAutofit fontScale="90000"/>
          </a:bodyPr>
          <a:lstStyle/>
          <a:p>
            <a:pPr>
              <a:defRPr/>
            </a:pPr>
            <a:r>
              <a:rPr lang="en-US" altLang="zh-TW" dirty="0" smtClean="0"/>
              <a:t>Architecture Design for TLAR Scheme </a:t>
            </a:r>
            <a:endParaRPr lang="zh-TW" altLang="en-US" dirty="0"/>
          </a:p>
        </p:txBody>
      </p:sp>
      <p:sp>
        <p:nvSpPr>
          <p:cNvPr id="3" name="內容版面配置區 2"/>
          <p:cNvSpPr>
            <a:spLocks noGrp="1"/>
          </p:cNvSpPr>
          <p:nvPr>
            <p:ph idx="1"/>
          </p:nvPr>
        </p:nvSpPr>
        <p:spPr>
          <a:xfrm>
            <a:off x="323850" y="5087938"/>
            <a:ext cx="7704138" cy="1509712"/>
          </a:xfrm>
        </p:spPr>
        <p:txBody>
          <a:bodyPr/>
          <a:lstStyle/>
          <a:p>
            <a:pPr>
              <a:buFont typeface="Wingdings" charset="2"/>
              <a:buChar char="v"/>
              <a:defRPr/>
            </a:pPr>
            <a:r>
              <a:rPr lang="en-US" altLang="zh-TW" sz="1800" b="1" dirty="0" smtClean="0">
                <a:solidFill>
                  <a:srgbClr val="FF9900"/>
                </a:solidFill>
              </a:rPr>
              <a:t>Topology Table (TT)</a:t>
            </a:r>
          </a:p>
          <a:p>
            <a:pPr marL="628650" lvl="1" indent="-266700">
              <a:buFont typeface="Wingdings" charset="2"/>
              <a:buChar char="v"/>
              <a:defRPr/>
            </a:pPr>
            <a:r>
              <a:rPr lang="en-US" altLang="zh-TW" sz="1800" dirty="0"/>
              <a:t>Store throttling information for solving </a:t>
            </a:r>
            <a:r>
              <a:rPr lang="en-US" altLang="zh-TW" sz="1800" dirty="0" smtClean="0"/>
              <a:t>(a) and (b)</a:t>
            </a:r>
          </a:p>
          <a:p>
            <a:pPr marL="228600" indent="-266700">
              <a:buFont typeface="Wingdings" charset="2"/>
              <a:buChar char="v"/>
              <a:defRPr/>
            </a:pPr>
            <a:r>
              <a:rPr lang="en-US" altLang="zh-TW" sz="1800" b="1" dirty="0" smtClean="0">
                <a:solidFill>
                  <a:srgbClr val="FF0000"/>
                </a:solidFill>
              </a:rPr>
              <a:t>Routing Mode Memory (RMM)</a:t>
            </a:r>
          </a:p>
          <a:p>
            <a:pPr marL="628650" lvl="1" indent="-266700">
              <a:buFont typeface="Wingdings" charset="2"/>
              <a:buChar char="v"/>
              <a:defRPr/>
            </a:pPr>
            <a:r>
              <a:rPr lang="en-US" altLang="zh-TW" sz="1800" dirty="0"/>
              <a:t>Store routing mode for reducing computation latency </a:t>
            </a:r>
            <a:r>
              <a:rPr lang="en-US" altLang="zh-TW" sz="1800" dirty="0" smtClean="0"/>
              <a:t>for (c)</a:t>
            </a:r>
            <a:endParaRPr lang="zh-TW" altLang="en-US" sz="1800" b="1" dirty="0">
              <a:solidFill>
                <a:srgbClr val="FF0000"/>
              </a:solidFill>
            </a:endParaRPr>
          </a:p>
        </p:txBody>
      </p:sp>
      <p:pic>
        <p:nvPicPr>
          <p:cNvPr id="5632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341438"/>
            <a:ext cx="6142037" cy="373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08494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kumimoji="0" lang="zh-TW" altLang="en-US">
              <a:solidFill>
                <a:srgbClr val="000000"/>
              </a:solidFill>
            </a:endParaRPr>
          </a:p>
        </p:txBody>
      </p:sp>
      <p:graphicFrame>
        <p:nvGraphicFramePr>
          <p:cNvPr id="6" name="表格 5"/>
          <p:cNvGraphicFramePr>
            <a:graphicFrameLocks noGrp="1"/>
          </p:cNvGraphicFramePr>
          <p:nvPr>
            <p:extLst/>
          </p:nvPr>
        </p:nvGraphicFramePr>
        <p:xfrm>
          <a:off x="1524000" y="4114800"/>
          <a:ext cx="5592763" cy="2346652"/>
        </p:xfrm>
        <a:graphic>
          <a:graphicData uri="http://schemas.openxmlformats.org/drawingml/2006/table">
            <a:tbl>
              <a:tblPr/>
              <a:tblGrid>
                <a:gridCol w="1676476"/>
                <a:gridCol w="1905086"/>
                <a:gridCol w="2011201"/>
              </a:tblGrid>
              <a:tr h="51803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1400" b="1" i="0" u="none" strike="noStrike" cap="none" normalizeH="0" baseline="0" dirty="0" smtClean="0">
                        <a:ln>
                          <a:noFill/>
                        </a:ln>
                        <a:solidFill>
                          <a:schemeClr val="tx1"/>
                        </a:solidFill>
                        <a:effectLst/>
                        <a:latin typeface="Arial" pitchFamily="34" charset="0"/>
                        <a:ea typeface="新細明體" pitchFamily="18" charset="-120"/>
                      </a:endParaRPr>
                    </a:p>
                  </a:txBody>
                  <a:tcPr marL="91459" marR="91459" marT="45698" marB="456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Arial" pitchFamily="34" charset="0"/>
                          <a:ea typeface="新細明體" pitchFamily="18" charset="-120"/>
                        </a:rPr>
                        <a:t>Baseline </a:t>
                      </a:r>
                      <a:br>
                        <a:rPr kumimoji="0" lang="en-US" altLang="zh-TW" sz="1400" b="1" i="0" u="none" strike="noStrike" cap="none" normalizeH="0" baseline="0" dirty="0" smtClean="0">
                          <a:ln>
                            <a:noFill/>
                          </a:ln>
                          <a:solidFill>
                            <a:schemeClr val="bg1"/>
                          </a:solidFill>
                          <a:effectLst/>
                          <a:latin typeface="Arial" pitchFamily="34" charset="0"/>
                          <a:ea typeface="新細明體" pitchFamily="18" charset="-120"/>
                        </a:rPr>
                      </a:br>
                      <a:r>
                        <a:rPr kumimoji="0" lang="en-US" altLang="zh-TW" sz="1400" b="1" i="0" u="none" strike="noStrike" cap="none" normalizeH="0" baseline="0" dirty="0" smtClean="0">
                          <a:ln>
                            <a:noFill/>
                          </a:ln>
                          <a:solidFill>
                            <a:schemeClr val="bg1"/>
                          </a:solidFill>
                          <a:effectLst/>
                          <a:latin typeface="Arial" pitchFamily="34" charset="0"/>
                          <a:ea typeface="新細明體" pitchFamily="18" charset="-120"/>
                        </a:rPr>
                        <a:t>(for Regular Mesh)</a:t>
                      </a:r>
                      <a:endParaRPr kumimoji="0" lang="zh-TW" altLang="en-US" sz="1400" b="1" i="0" u="none" strike="noStrike" cap="none" normalizeH="0" baseline="0" dirty="0" smtClean="0">
                        <a:ln>
                          <a:noFill/>
                        </a:ln>
                        <a:solidFill>
                          <a:schemeClr val="bg1"/>
                        </a:solidFill>
                        <a:effectLst/>
                        <a:latin typeface="Arial" pitchFamily="34" charset="0"/>
                        <a:ea typeface="新細明體" pitchFamily="18" charset="-120"/>
                      </a:endParaRPr>
                    </a:p>
                  </a:txBody>
                  <a:tcPr marL="91459" marR="91459" marT="45698" marB="456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smtClean="0">
                          <a:ln>
                            <a:noFill/>
                          </a:ln>
                          <a:solidFill>
                            <a:schemeClr val="bg1"/>
                          </a:solidFill>
                          <a:effectLst/>
                          <a:latin typeface="Arial" pitchFamily="34" charset="0"/>
                          <a:ea typeface="新細明體" pitchFamily="18" charset="-120"/>
                        </a:rPr>
                        <a:t>Proposed </a:t>
                      </a:r>
                      <a:br>
                        <a:rPr kumimoji="0" lang="en-US" altLang="zh-TW" sz="1400" b="1" i="0" u="none" strike="noStrike" cap="none" normalizeH="0" baseline="0" dirty="0" smtClean="0">
                          <a:ln>
                            <a:noFill/>
                          </a:ln>
                          <a:solidFill>
                            <a:schemeClr val="bg1"/>
                          </a:solidFill>
                          <a:effectLst/>
                          <a:latin typeface="Arial" pitchFamily="34" charset="0"/>
                          <a:ea typeface="新細明體" pitchFamily="18" charset="-120"/>
                        </a:rPr>
                      </a:br>
                      <a:r>
                        <a:rPr kumimoji="0" lang="en-US" altLang="zh-TW" sz="1400" b="1" i="0" u="none" strike="noStrike" cap="none" normalizeH="0" baseline="0" dirty="0" smtClean="0">
                          <a:ln>
                            <a:noFill/>
                          </a:ln>
                          <a:solidFill>
                            <a:schemeClr val="bg1"/>
                          </a:solidFill>
                          <a:effectLst/>
                          <a:latin typeface="Arial" pitchFamily="34" charset="0"/>
                          <a:ea typeface="新細明體" pitchFamily="18" charset="-120"/>
                        </a:rPr>
                        <a:t>(for NSI-Mesh)</a:t>
                      </a:r>
                      <a:endParaRPr kumimoji="0" lang="zh-TW" altLang="en-US" sz="1400" b="1" i="0" u="none" strike="noStrike" cap="none" normalizeH="0" baseline="0" dirty="0" smtClean="0">
                        <a:ln>
                          <a:noFill/>
                        </a:ln>
                        <a:solidFill>
                          <a:schemeClr val="bg1"/>
                        </a:solidFill>
                        <a:effectLst/>
                        <a:latin typeface="Arial" pitchFamily="34" charset="0"/>
                        <a:ea typeface="新細明體" pitchFamily="18" charset="-120"/>
                      </a:endParaRPr>
                    </a:p>
                  </a:txBody>
                  <a:tcPr marL="91459" marR="91459" marT="45698" marB="456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000000"/>
                    </a:solidFill>
                  </a:tcPr>
                </a:tc>
              </a:tr>
              <a:tr h="304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dirty="0" smtClean="0">
                          <a:ln>
                            <a:noFill/>
                          </a:ln>
                          <a:solidFill>
                            <a:srgbClr val="00B050"/>
                          </a:solidFill>
                          <a:effectLst/>
                          <a:latin typeface="Arial" pitchFamily="34" charset="0"/>
                          <a:ea typeface="新細明體" pitchFamily="18" charset="-120"/>
                        </a:rPr>
                        <a:t>NI: </a:t>
                      </a:r>
                      <a:r>
                        <a:rPr kumimoji="0" lang="en-US" altLang="zh-TW" sz="1400" b="1" i="1" u="none" strike="noStrike" cap="none" normalizeH="0" baseline="0" dirty="0" err="1" smtClean="0">
                          <a:ln>
                            <a:noFill/>
                          </a:ln>
                          <a:solidFill>
                            <a:srgbClr val="00B050"/>
                          </a:solidFill>
                          <a:effectLst/>
                          <a:latin typeface="Arial" pitchFamily="34" charset="0"/>
                          <a:ea typeface="新細明體" pitchFamily="18" charset="-120"/>
                        </a:rPr>
                        <a:t>Tx</a:t>
                      </a:r>
                      <a:r>
                        <a:rPr kumimoji="0" lang="en-US" altLang="zh-TW" sz="1400" b="1" i="1" u="none" strike="noStrike" cap="none" normalizeH="0" baseline="0" dirty="0" smtClean="0">
                          <a:ln>
                            <a:noFill/>
                          </a:ln>
                          <a:solidFill>
                            <a:srgbClr val="00B050"/>
                          </a:solidFill>
                          <a:effectLst/>
                          <a:latin typeface="Arial" pitchFamily="34" charset="0"/>
                          <a:ea typeface="新細明體" pitchFamily="18" charset="-120"/>
                        </a:rPr>
                        <a:t>/Rx</a:t>
                      </a:r>
                      <a:endParaRPr kumimoji="0" lang="zh-TW" altLang="en-US" sz="1400" b="1" i="1" u="none" strike="noStrike" cap="none" normalizeH="0" baseline="0" dirty="0" smtClean="0">
                        <a:ln>
                          <a:noFill/>
                        </a:ln>
                        <a:solidFill>
                          <a:srgbClr val="00B050"/>
                        </a:solidFill>
                        <a:effectLst/>
                        <a:latin typeface="Arial" pitchFamily="34" charset="0"/>
                        <a:ea typeface="新細明體" pitchFamily="18" charset="-120"/>
                      </a:endParaRPr>
                    </a:p>
                  </a:txBody>
                  <a:tcPr marL="91459" marR="91459" marT="45698" marB="456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Arial" pitchFamily="34" charset="0"/>
                          <a:ea typeface="新細明體" pitchFamily="18" charset="-120"/>
                        </a:rPr>
                        <a:t>52,007</a:t>
                      </a:r>
                      <a:endParaRPr kumimoji="0" lang="zh-TW" altLang="en-US" sz="1400" b="0" i="0" u="none" strike="noStrike" cap="none" normalizeH="0" baseline="0" dirty="0" smtClean="0">
                        <a:ln>
                          <a:noFill/>
                        </a:ln>
                        <a:solidFill>
                          <a:schemeClr val="tx1"/>
                        </a:solidFill>
                        <a:effectLst/>
                        <a:latin typeface="Arial" pitchFamily="34" charset="0"/>
                        <a:ea typeface="新細明體" pitchFamily="18" charset="-120"/>
                      </a:endParaRPr>
                    </a:p>
                  </a:txBody>
                  <a:tcPr marL="90018" marR="90018" marT="38651" marB="38651"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Arial" pitchFamily="34" charset="0"/>
                          <a:ea typeface="新細明體" pitchFamily="18" charset="-120"/>
                        </a:rPr>
                        <a:t>52,007</a:t>
                      </a:r>
                      <a:endParaRPr kumimoji="0" lang="zh-TW" altLang="en-US" sz="1400" b="0" i="0" u="none" strike="noStrike" cap="none" normalizeH="0" baseline="0" dirty="0" smtClean="0">
                        <a:ln>
                          <a:noFill/>
                        </a:ln>
                        <a:solidFill>
                          <a:schemeClr val="tx1"/>
                        </a:solidFill>
                        <a:effectLst/>
                        <a:latin typeface="Arial" pitchFamily="34" charset="0"/>
                        <a:ea typeface="新細明體" pitchFamily="18" charset="-120"/>
                      </a:endParaRPr>
                    </a:p>
                  </a:txBody>
                  <a:tcPr marL="90018" marR="90018" marT="38651" marB="38651"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304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smtClean="0">
                          <a:ln>
                            <a:noFill/>
                          </a:ln>
                          <a:solidFill>
                            <a:srgbClr val="00B050"/>
                          </a:solidFill>
                          <a:effectLst/>
                          <a:latin typeface="Arial" pitchFamily="34" charset="0"/>
                          <a:ea typeface="新細明體" pitchFamily="18" charset="-120"/>
                        </a:rPr>
                        <a:t>NI: TT</a:t>
                      </a:r>
                      <a:endParaRPr kumimoji="0" lang="zh-TW" altLang="en-US" sz="1400" b="1" i="1" u="none" strike="noStrike" cap="none" normalizeH="0" baseline="0" smtClean="0">
                        <a:ln>
                          <a:noFill/>
                        </a:ln>
                        <a:solidFill>
                          <a:srgbClr val="00B050"/>
                        </a:solidFill>
                        <a:effectLst/>
                        <a:latin typeface="Arial" pitchFamily="34" charset="0"/>
                        <a:ea typeface="新細明體" pitchFamily="18" charset="-120"/>
                      </a:endParaRPr>
                    </a:p>
                  </a:txBody>
                  <a:tcPr marL="91459" marR="91459" marT="45698" marB="456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Arial" pitchFamily="34" charset="0"/>
                          <a:ea typeface="新細明體" pitchFamily="18" charset="-120"/>
                        </a:rPr>
                        <a:t>N/A</a:t>
                      </a:r>
                      <a:endParaRPr kumimoji="0" lang="zh-TW" altLang="en-US" sz="1400" b="0" i="0" u="none" strike="noStrike" cap="none" normalizeH="0" baseline="0" dirty="0" smtClean="0">
                        <a:ln>
                          <a:noFill/>
                        </a:ln>
                        <a:solidFill>
                          <a:schemeClr val="tx1"/>
                        </a:solidFill>
                        <a:effectLst/>
                        <a:latin typeface="Arial" pitchFamily="34" charset="0"/>
                        <a:ea typeface="新細明體" pitchFamily="18" charset="-120"/>
                      </a:endParaRPr>
                    </a:p>
                  </a:txBody>
                  <a:tcPr marL="90018" marR="90018" marT="38651" marB="38651"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Arial" pitchFamily="34" charset="0"/>
                          <a:ea typeface="新細明體" pitchFamily="18" charset="-120"/>
                        </a:rPr>
                        <a:t>15,487</a:t>
                      </a:r>
                    </a:p>
                  </a:txBody>
                  <a:tcPr marL="90019" marR="90019" marT="35983" marB="35983"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304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smtClean="0">
                          <a:ln>
                            <a:noFill/>
                          </a:ln>
                          <a:solidFill>
                            <a:srgbClr val="00B050"/>
                          </a:solidFill>
                          <a:effectLst/>
                          <a:latin typeface="Arial" pitchFamily="34" charset="0"/>
                          <a:ea typeface="新細明體" pitchFamily="18" charset="-120"/>
                        </a:rPr>
                        <a:t>NI: RMM</a:t>
                      </a:r>
                      <a:endParaRPr kumimoji="0" lang="zh-TW" altLang="en-US" sz="1400" b="1" i="1" u="none" strike="noStrike" cap="none" normalizeH="0" baseline="0" smtClean="0">
                        <a:ln>
                          <a:noFill/>
                        </a:ln>
                        <a:solidFill>
                          <a:srgbClr val="00B050"/>
                        </a:solidFill>
                        <a:effectLst/>
                        <a:latin typeface="Arial" pitchFamily="34" charset="0"/>
                        <a:ea typeface="新細明體" pitchFamily="18" charset="-120"/>
                      </a:endParaRPr>
                    </a:p>
                  </a:txBody>
                  <a:tcPr marL="91459" marR="91459" marT="45698" marB="456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Arial" pitchFamily="34" charset="0"/>
                          <a:ea typeface="新細明體" pitchFamily="18" charset="-120"/>
                        </a:rPr>
                        <a:t>N/A</a:t>
                      </a:r>
                      <a:endParaRPr kumimoji="0" lang="zh-TW" altLang="en-US" sz="1400" b="0" i="0" u="none" strike="noStrike" cap="none" normalizeH="0" baseline="0" dirty="0" smtClean="0">
                        <a:ln>
                          <a:noFill/>
                        </a:ln>
                        <a:solidFill>
                          <a:schemeClr val="tx1"/>
                        </a:solidFill>
                        <a:effectLst/>
                        <a:latin typeface="Arial" pitchFamily="34" charset="0"/>
                        <a:ea typeface="新細明體" pitchFamily="18" charset="-120"/>
                      </a:endParaRPr>
                    </a:p>
                  </a:txBody>
                  <a:tcPr marL="90018" marR="90018" marT="38651" marB="38651"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Arial" pitchFamily="34" charset="0"/>
                          <a:ea typeface="新細明體" pitchFamily="18" charset="-120"/>
                        </a:rPr>
                        <a:t>7,019</a:t>
                      </a:r>
                    </a:p>
                  </a:txBody>
                  <a:tcPr marL="90019" marR="90019" marT="35983" marB="35983"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304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smtClean="0">
                          <a:ln>
                            <a:noFill/>
                          </a:ln>
                          <a:solidFill>
                            <a:srgbClr val="00B050"/>
                          </a:solidFill>
                          <a:effectLst/>
                          <a:latin typeface="Arial" pitchFamily="34" charset="0"/>
                          <a:ea typeface="新細明體" pitchFamily="18" charset="-120"/>
                        </a:rPr>
                        <a:t>NI: CL</a:t>
                      </a:r>
                      <a:endParaRPr kumimoji="0" lang="zh-TW" altLang="en-US" sz="1400" b="1" i="1" u="none" strike="noStrike" cap="none" normalizeH="0" baseline="0" smtClean="0">
                        <a:ln>
                          <a:noFill/>
                        </a:ln>
                        <a:solidFill>
                          <a:srgbClr val="00B050"/>
                        </a:solidFill>
                        <a:effectLst/>
                        <a:latin typeface="Arial" pitchFamily="34" charset="0"/>
                        <a:ea typeface="新細明體" pitchFamily="18" charset="-120"/>
                      </a:endParaRPr>
                    </a:p>
                  </a:txBody>
                  <a:tcPr marL="91459" marR="91459" marT="45698" marB="456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Arial" pitchFamily="34" charset="0"/>
                          <a:ea typeface="新細明體" pitchFamily="18" charset="-120"/>
                        </a:rPr>
                        <a:t>1,937</a:t>
                      </a:r>
                      <a:endParaRPr kumimoji="0" lang="zh-TW" altLang="en-US" sz="1400" b="0" i="0" u="none" strike="noStrike" cap="none" normalizeH="0" baseline="0" smtClean="0">
                        <a:ln>
                          <a:noFill/>
                        </a:ln>
                        <a:solidFill>
                          <a:schemeClr val="tx1"/>
                        </a:solidFill>
                        <a:effectLst/>
                        <a:latin typeface="Arial" pitchFamily="34" charset="0"/>
                        <a:ea typeface="新細明體" pitchFamily="18" charset="-120"/>
                      </a:endParaRPr>
                    </a:p>
                  </a:txBody>
                  <a:tcPr marL="90018" marR="90018" marT="38651" marB="38651"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lvl="0" indent="0" algn="r" defTabSz="914400" rtl="0" eaLnBrk="1" fontAlgn="ctr"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Arial" pitchFamily="34" charset="0"/>
                          <a:ea typeface="新細明體" pitchFamily="18" charset="-120"/>
                        </a:rPr>
                        <a:t>6,151</a:t>
                      </a:r>
                    </a:p>
                  </a:txBody>
                  <a:tcPr marL="90019" marR="90019" marT="35983" marB="35983"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r h="304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smtClean="0">
                          <a:ln>
                            <a:noFill/>
                          </a:ln>
                          <a:solidFill>
                            <a:srgbClr val="0000FF"/>
                          </a:solidFill>
                          <a:effectLst/>
                          <a:latin typeface="Arial" pitchFamily="34" charset="0"/>
                          <a:ea typeface="新細明體" pitchFamily="18" charset="-120"/>
                        </a:rPr>
                        <a:t>Router</a:t>
                      </a:r>
                      <a:endParaRPr kumimoji="0" lang="zh-TW" altLang="en-US" sz="1400" b="1" i="1" u="none" strike="noStrike" cap="none" normalizeH="0" baseline="0" smtClean="0">
                        <a:ln>
                          <a:noFill/>
                        </a:ln>
                        <a:solidFill>
                          <a:srgbClr val="0000FF"/>
                        </a:solidFill>
                        <a:effectLst/>
                        <a:latin typeface="Arial" pitchFamily="34" charset="0"/>
                        <a:ea typeface="新細明體" pitchFamily="18" charset="-120"/>
                      </a:endParaRPr>
                    </a:p>
                  </a:txBody>
                  <a:tcPr marL="91459" marR="91459" marT="45698" marB="456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Arial" pitchFamily="34" charset="0"/>
                          <a:ea typeface="新細明體" pitchFamily="18" charset="-120"/>
                        </a:rPr>
                        <a:t>191,059</a:t>
                      </a:r>
                      <a:endParaRPr kumimoji="0" lang="zh-TW" altLang="en-US" sz="1400" b="0" i="0" u="none" strike="noStrike" cap="none" normalizeH="0" baseline="0" smtClean="0">
                        <a:ln>
                          <a:noFill/>
                        </a:ln>
                        <a:solidFill>
                          <a:schemeClr val="tx1"/>
                        </a:solidFill>
                        <a:effectLst/>
                        <a:latin typeface="Arial" pitchFamily="34" charset="0"/>
                        <a:ea typeface="新細明體" pitchFamily="18" charset="-120"/>
                      </a:endParaRPr>
                    </a:p>
                  </a:txBody>
                  <a:tcPr marL="90018" marR="90018" marT="38651" marB="38651"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Arial" pitchFamily="34" charset="0"/>
                          <a:ea typeface="新細明體" pitchFamily="18" charset="-120"/>
                        </a:rPr>
                        <a:t>191,577</a:t>
                      </a:r>
                    </a:p>
                  </a:txBody>
                  <a:tcPr marL="90019" marR="90019" marT="35983" marB="35983"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BCBCB"/>
                    </a:solidFill>
                  </a:tcPr>
                </a:tc>
              </a:tr>
              <a:tr h="30471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smtClean="0">
                          <a:ln>
                            <a:noFill/>
                          </a:ln>
                          <a:solidFill>
                            <a:schemeClr val="tx1"/>
                          </a:solidFill>
                          <a:effectLst/>
                          <a:latin typeface="Arial" pitchFamily="34" charset="0"/>
                          <a:ea typeface="新細明體" pitchFamily="18" charset="-120"/>
                        </a:rPr>
                        <a:t>Total (Router+NI)</a:t>
                      </a:r>
                      <a:endParaRPr kumimoji="0" lang="zh-TW" altLang="en-US" sz="1400" b="1" i="1" u="none" strike="noStrike" cap="none" normalizeH="0" baseline="0" smtClean="0">
                        <a:ln>
                          <a:noFill/>
                        </a:ln>
                        <a:solidFill>
                          <a:schemeClr val="tx1"/>
                        </a:solidFill>
                        <a:effectLst/>
                        <a:latin typeface="Arial" pitchFamily="34" charset="0"/>
                        <a:ea typeface="新細明體" pitchFamily="18" charset="-120"/>
                      </a:endParaRPr>
                    </a:p>
                  </a:txBody>
                  <a:tcPr marL="91459" marR="91459" marT="45698" marB="456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chemeClr val="tx1"/>
                          </a:solidFill>
                          <a:effectLst/>
                          <a:latin typeface="Arial" pitchFamily="34" charset="0"/>
                          <a:ea typeface="新細明體" pitchFamily="18" charset="-120"/>
                        </a:rPr>
                        <a:t>245,003</a:t>
                      </a:r>
                      <a:endParaRPr kumimoji="0" lang="zh-TW" altLang="en-US" sz="1400" b="0" i="0" u="none" strike="noStrike" cap="none" normalizeH="0" baseline="0" smtClean="0">
                        <a:ln>
                          <a:noFill/>
                        </a:ln>
                        <a:solidFill>
                          <a:schemeClr val="tx1"/>
                        </a:solidFill>
                        <a:effectLst/>
                        <a:latin typeface="Arial" pitchFamily="34" charset="0"/>
                        <a:ea typeface="新細明體" pitchFamily="18" charset="-120"/>
                      </a:endParaRPr>
                    </a:p>
                  </a:txBody>
                  <a:tcPr marL="90018" marR="90018" marT="38651" marB="38651"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chemeClr val="tx1"/>
                          </a:solidFill>
                          <a:effectLst/>
                          <a:latin typeface="Arial" pitchFamily="34" charset="0"/>
                          <a:ea typeface="新細明體" pitchFamily="18" charset="-120"/>
                        </a:rPr>
                        <a:t>272,241</a:t>
                      </a:r>
                      <a:r>
                        <a:rPr kumimoji="0" lang="en-US" altLang="zh-TW" sz="1400" b="0" i="0" u="none" strike="noStrike" cap="none" normalizeH="0" baseline="0" dirty="0" smtClean="0">
                          <a:ln>
                            <a:noFill/>
                          </a:ln>
                          <a:solidFill>
                            <a:srgbClr val="C00000"/>
                          </a:solidFill>
                          <a:effectLst/>
                          <a:latin typeface="Arial" pitchFamily="34" charset="0"/>
                          <a:ea typeface="新細明體" pitchFamily="18" charset="-120"/>
                        </a:rPr>
                        <a:t>(+</a:t>
                      </a:r>
                      <a:r>
                        <a:rPr kumimoji="0" lang="en-US" altLang="zh-TW" sz="1400" b="1" i="0" u="none" strike="noStrike" cap="none" normalizeH="0" baseline="0" dirty="0" smtClean="0">
                          <a:ln>
                            <a:noFill/>
                          </a:ln>
                          <a:solidFill>
                            <a:srgbClr val="C00000"/>
                          </a:solidFill>
                          <a:effectLst/>
                          <a:latin typeface="Arial" pitchFamily="34" charset="0"/>
                          <a:ea typeface="新細明體" pitchFamily="18" charset="-120"/>
                        </a:rPr>
                        <a:t>11.1</a:t>
                      </a:r>
                      <a:r>
                        <a:rPr kumimoji="0" lang="en-US" altLang="zh-TW" sz="1400" b="0" i="0" u="none" strike="noStrike" cap="none" normalizeH="0" baseline="0" dirty="0" smtClean="0">
                          <a:ln>
                            <a:noFill/>
                          </a:ln>
                          <a:solidFill>
                            <a:srgbClr val="C00000"/>
                          </a:solidFill>
                          <a:effectLst/>
                          <a:latin typeface="Arial" pitchFamily="34" charset="0"/>
                          <a:ea typeface="新細明體" pitchFamily="18" charset="-120"/>
                        </a:rPr>
                        <a:t>%)</a:t>
                      </a:r>
                    </a:p>
                  </a:txBody>
                  <a:tcPr marL="90018" marR="90018" marT="38651" marB="38651"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7E7E7"/>
                    </a:solidFill>
                  </a:tcPr>
                </a:tc>
              </a:tr>
            </a:tbl>
          </a:graphicData>
        </a:graphic>
      </p:graphicFrame>
      <p:sp>
        <p:nvSpPr>
          <p:cNvPr id="9" name="標題 1"/>
          <p:cNvSpPr>
            <a:spLocks noGrp="1"/>
          </p:cNvSpPr>
          <p:nvPr>
            <p:ph type="title"/>
          </p:nvPr>
        </p:nvSpPr>
        <p:spPr>
          <a:xfrm>
            <a:off x="381000" y="762000"/>
            <a:ext cx="8512175" cy="762000"/>
          </a:xfrm>
        </p:spPr>
        <p:txBody>
          <a:bodyPr/>
          <a:lstStyle/>
          <a:p>
            <a:pPr eaLnBrk="1" hangingPunct="1">
              <a:defRPr/>
            </a:pPr>
            <a:r>
              <a:rPr lang="en-US" altLang="zh-TW" smtClean="0"/>
              <a:t>Total (NI+ Router) Area Overhead</a:t>
            </a:r>
            <a:endParaRPr lang="zh-TW" altLang="en-US" smtClean="0"/>
          </a:p>
        </p:txBody>
      </p:sp>
      <p:sp>
        <p:nvSpPr>
          <p:cNvPr id="57382" name="文字方塊 6"/>
          <p:cNvSpPr txBox="1">
            <a:spLocks noChangeArrowheads="1"/>
          </p:cNvSpPr>
          <p:nvPr/>
        </p:nvSpPr>
        <p:spPr bwMode="auto">
          <a:xfrm>
            <a:off x="2576513" y="4267200"/>
            <a:ext cx="6238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sz="1400">
                <a:solidFill>
                  <a:prstClr val="white"/>
                </a:solidFill>
              </a:rPr>
              <a:t>(</a:t>
            </a:r>
            <a:r>
              <a:rPr lang="el-GR" altLang="zh-TW" sz="1400">
                <a:solidFill>
                  <a:prstClr val="white"/>
                </a:solidFill>
              </a:rPr>
              <a:t>μ</a:t>
            </a:r>
            <a:r>
              <a:rPr lang="en-US" altLang="zh-TW" sz="1400">
                <a:solidFill>
                  <a:prstClr val="white"/>
                </a:solidFill>
              </a:rPr>
              <a:t>m</a:t>
            </a:r>
            <a:r>
              <a:rPr lang="en-US" altLang="zh-TW" sz="1400" baseline="30000">
                <a:solidFill>
                  <a:prstClr val="white"/>
                </a:solidFill>
              </a:rPr>
              <a:t>2</a:t>
            </a:r>
            <a:r>
              <a:rPr lang="en-US" altLang="zh-TW" sz="1400">
                <a:solidFill>
                  <a:prstClr val="white"/>
                </a:solidFill>
              </a:rPr>
              <a:t>)</a:t>
            </a:r>
            <a:endParaRPr lang="zh-TW" altLang="en-US" sz="1400" baseline="30000">
              <a:solidFill>
                <a:prstClr val="white"/>
              </a:solidFill>
            </a:endParaRPr>
          </a:p>
        </p:txBody>
      </p:sp>
      <p:graphicFrame>
        <p:nvGraphicFramePr>
          <p:cNvPr id="8" name="內容版面配置區 3"/>
          <p:cNvGraphicFramePr>
            <a:graphicFrameLocks noGrp="1"/>
          </p:cNvGraphicFramePr>
          <p:nvPr>
            <p:ph idx="1"/>
          </p:nvPr>
        </p:nvGraphicFramePr>
        <p:xfrm>
          <a:off x="1738313" y="1663700"/>
          <a:ext cx="5195887" cy="2185986"/>
        </p:xfrm>
        <a:graphic>
          <a:graphicData uri="http://schemas.openxmlformats.org/drawingml/2006/table">
            <a:tbl>
              <a:tblPr/>
              <a:tblGrid>
                <a:gridCol w="2523547"/>
                <a:gridCol w="2672340"/>
              </a:tblGrid>
              <a:tr h="30482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smtClean="0">
                          <a:ln>
                            <a:noFill/>
                          </a:ln>
                          <a:solidFill>
                            <a:srgbClr val="FFFFFF"/>
                          </a:solidFill>
                          <a:effectLst/>
                          <a:latin typeface="Arial" pitchFamily="34" charset="0"/>
                          <a:ea typeface="新細明體" pitchFamily="18" charset="-120"/>
                        </a:rPr>
                        <a:t>Design Parameters</a:t>
                      </a:r>
                      <a:endParaRPr kumimoji="0" lang="zh-TW" altLang="en-US" sz="1400" b="1" i="0" u="none" strike="noStrike" cap="none" normalizeH="0" baseline="0" dirty="0" smtClean="0">
                        <a:ln>
                          <a:noFill/>
                        </a:ln>
                        <a:solidFill>
                          <a:srgbClr val="FFFFFF"/>
                        </a:solidFill>
                        <a:effectLst/>
                        <a:latin typeface="Arial" pitchFamily="34" charset="0"/>
                        <a:ea typeface="新細明體" pitchFamily="18" charset="-120"/>
                      </a:endParaRPr>
                    </a:p>
                  </a:txBody>
                  <a:tcPr marL="91443" marR="91443" marT="45722" marB="4572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zh-TW" altLang="en-US"/>
                    </a:p>
                  </a:txBody>
                  <a:tcPr/>
                </a:tc>
              </a:tr>
              <a:tr h="268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dirty="0" smtClean="0">
                          <a:ln>
                            <a:noFill/>
                          </a:ln>
                          <a:solidFill>
                            <a:srgbClr val="000000"/>
                          </a:solidFill>
                          <a:effectLst/>
                          <a:latin typeface="Arial" pitchFamily="34" charset="0"/>
                          <a:ea typeface="新細明體" pitchFamily="18" charset="-120"/>
                        </a:rPr>
                        <a:t>Technology</a:t>
                      </a:r>
                      <a:endParaRPr kumimoji="0" lang="zh-TW" altLang="zh-TW" sz="1400" b="1" i="1" u="none" strike="noStrike" cap="none" normalizeH="0" baseline="0" dirty="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Arial" pitchFamily="34" charset="0"/>
                          <a:ea typeface="新細明體" pitchFamily="18" charset="-120"/>
                        </a:rPr>
                        <a:t>TSMC 130nm</a:t>
                      </a:r>
                      <a:endParaRPr kumimoji="0" lang="zh-TW" altLang="zh-TW" sz="1400" b="0" i="0" u="none" strike="noStrike" cap="none" normalizeH="0" baseline="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268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smtClean="0">
                          <a:ln>
                            <a:noFill/>
                          </a:ln>
                          <a:solidFill>
                            <a:srgbClr val="000000"/>
                          </a:solidFill>
                          <a:effectLst/>
                          <a:latin typeface="Arial" pitchFamily="34" charset="0"/>
                          <a:ea typeface="新細明體" pitchFamily="18" charset="-120"/>
                        </a:rPr>
                        <a:t>Clock period/frequency</a:t>
                      </a:r>
                      <a:endParaRPr kumimoji="0" lang="zh-TW" altLang="zh-TW" sz="1400" b="1" i="1" u="none" strike="noStrike" cap="none" normalizeH="0" baseline="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Arial" pitchFamily="34" charset="0"/>
                          <a:ea typeface="新細明體" pitchFamily="18" charset="-120"/>
                        </a:rPr>
                        <a:t>2.8 ns/360 MHz</a:t>
                      </a:r>
                      <a:endParaRPr kumimoji="0" lang="zh-TW" altLang="zh-TW" sz="1400" b="0" i="0" u="none" strike="noStrike" cap="none" normalizeH="0" baseline="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r h="268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dirty="0" smtClean="0">
                          <a:ln>
                            <a:noFill/>
                          </a:ln>
                          <a:solidFill>
                            <a:srgbClr val="000000"/>
                          </a:solidFill>
                          <a:effectLst/>
                          <a:latin typeface="Arial" pitchFamily="34" charset="0"/>
                          <a:ea typeface="新細明體" pitchFamily="18" charset="-120"/>
                        </a:rPr>
                        <a:t>Topology</a:t>
                      </a:r>
                      <a:endParaRPr kumimoji="0" lang="zh-TW" altLang="zh-TW" sz="1400" b="1" i="1" u="none" strike="noStrike" cap="none" normalizeH="0" baseline="0" dirty="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rgbClr val="000000"/>
                          </a:solidFill>
                          <a:effectLst/>
                          <a:latin typeface="Arial" pitchFamily="34" charset="0"/>
                          <a:ea typeface="新細明體" pitchFamily="18" charset="-120"/>
                        </a:rPr>
                        <a:t>8x8x4 3D Mesh</a:t>
                      </a:r>
                      <a:endParaRPr kumimoji="0" lang="zh-TW" altLang="zh-TW" sz="1400" b="0" i="0" u="none" strike="noStrike" cap="none" normalizeH="0" baseline="0" dirty="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268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dirty="0" smtClean="0">
                          <a:ln>
                            <a:noFill/>
                          </a:ln>
                          <a:solidFill>
                            <a:srgbClr val="000000"/>
                          </a:solidFill>
                          <a:effectLst/>
                          <a:latin typeface="Arial" pitchFamily="34" charset="0"/>
                          <a:ea typeface="新細明體" pitchFamily="18" charset="-120"/>
                        </a:rPr>
                        <a:t>Number of ports per router</a:t>
                      </a:r>
                      <a:endParaRPr kumimoji="0" lang="zh-TW" altLang="zh-TW" sz="1400" b="1" i="1" u="none" strike="noStrike" cap="none" normalizeH="0" baseline="0" dirty="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rgbClr val="000000"/>
                          </a:solidFill>
                          <a:effectLst/>
                          <a:latin typeface="Arial" pitchFamily="34" charset="0"/>
                          <a:ea typeface="新細明體" pitchFamily="18" charset="-120"/>
                        </a:rPr>
                        <a:t>7</a:t>
                      </a:r>
                      <a:endParaRPr kumimoji="0" lang="zh-TW" altLang="zh-TW" sz="1400" b="0" i="0" u="none" strike="noStrike" cap="none" normalizeH="0" baseline="0" dirty="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268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smtClean="0">
                          <a:ln>
                            <a:noFill/>
                          </a:ln>
                          <a:solidFill>
                            <a:srgbClr val="000000"/>
                          </a:solidFill>
                          <a:effectLst/>
                          <a:latin typeface="Arial" pitchFamily="34" charset="0"/>
                          <a:ea typeface="新細明體" pitchFamily="18" charset="-120"/>
                        </a:rPr>
                        <a:t>Queue Depth Setting</a:t>
                      </a: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Arial" pitchFamily="34" charset="0"/>
                          <a:ea typeface="新細明體" pitchFamily="18" charset="-120"/>
                        </a:rPr>
                        <a:t>80-core</a:t>
                      </a:r>
                      <a:r>
                        <a:rPr kumimoji="0" lang="zh-TW" altLang="en-US" sz="1400" b="0" i="0" u="none" strike="noStrike" cap="none" normalizeH="0" baseline="0" smtClean="0">
                          <a:ln>
                            <a:noFill/>
                          </a:ln>
                          <a:solidFill>
                            <a:srgbClr val="000000"/>
                          </a:solidFill>
                          <a:effectLst/>
                          <a:latin typeface="Arial" pitchFamily="34" charset="0"/>
                          <a:ea typeface="新細明體" pitchFamily="18" charset="-120"/>
                        </a:rPr>
                        <a:t> </a:t>
                      </a:r>
                      <a:r>
                        <a:rPr kumimoji="0" lang="en-US" altLang="zh-TW" sz="1400" b="0" i="0" u="none" strike="noStrike" cap="none" normalizeH="0" baseline="0" smtClean="0">
                          <a:ln>
                            <a:noFill/>
                          </a:ln>
                          <a:solidFill>
                            <a:srgbClr val="000000"/>
                          </a:solidFill>
                          <a:effectLst/>
                          <a:latin typeface="Arial" pitchFamily="34" charset="0"/>
                          <a:ea typeface="新細明體" pitchFamily="18" charset="-120"/>
                        </a:rPr>
                        <a:t>[9] (16 flits)</a:t>
                      </a: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r h="268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smtClean="0">
                          <a:ln>
                            <a:noFill/>
                          </a:ln>
                          <a:solidFill>
                            <a:srgbClr val="000000"/>
                          </a:solidFill>
                          <a:effectLst/>
                          <a:latin typeface="Arial" pitchFamily="34" charset="0"/>
                          <a:ea typeface="新細明體" pitchFamily="18" charset="-120"/>
                        </a:rPr>
                        <a:t>Flit size</a:t>
                      </a:r>
                      <a:endParaRPr kumimoji="0" lang="zh-TW" altLang="zh-TW" sz="1400" b="1" i="1" u="none" strike="noStrike" cap="none" normalizeH="0" baseline="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smtClean="0">
                          <a:ln>
                            <a:noFill/>
                          </a:ln>
                          <a:solidFill>
                            <a:srgbClr val="000000"/>
                          </a:solidFill>
                          <a:effectLst/>
                          <a:latin typeface="Arial" pitchFamily="34" charset="0"/>
                          <a:ea typeface="新細明體" pitchFamily="18" charset="-120"/>
                        </a:rPr>
                        <a:t>32 bits+2 bits(control bits)</a:t>
                      </a:r>
                      <a:endParaRPr kumimoji="0" lang="zh-TW" altLang="zh-TW" sz="1400" b="0" i="0" u="none" strike="noStrike" cap="none" normalizeH="0" baseline="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ECDE"/>
                    </a:solidFill>
                  </a:tcPr>
                </a:tc>
              </a:tr>
              <a:tr h="2687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1" u="none" strike="noStrike" cap="none" normalizeH="0" baseline="0" dirty="0" smtClean="0">
                          <a:ln>
                            <a:noFill/>
                          </a:ln>
                          <a:solidFill>
                            <a:srgbClr val="000000"/>
                          </a:solidFill>
                          <a:effectLst/>
                          <a:latin typeface="Arial" pitchFamily="34" charset="0"/>
                          <a:ea typeface="新細明體" pitchFamily="18" charset="-120"/>
                        </a:rPr>
                        <a:t>Implementation </a:t>
                      </a:r>
                      <a:endParaRPr kumimoji="0" lang="zh-TW" altLang="zh-TW" sz="1400" b="1" i="1" u="none" strike="noStrike" cap="none" normalizeH="0" baseline="0" dirty="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0" i="0" u="none" strike="noStrike" cap="none" normalizeH="0" baseline="0" dirty="0" smtClean="0">
                          <a:ln>
                            <a:noFill/>
                          </a:ln>
                          <a:solidFill>
                            <a:srgbClr val="000000"/>
                          </a:solidFill>
                          <a:effectLst/>
                          <a:latin typeface="Arial" pitchFamily="34" charset="0"/>
                          <a:ea typeface="新細明體" pitchFamily="18" charset="-120"/>
                        </a:rPr>
                        <a:t>a network interface and a router</a:t>
                      </a:r>
                      <a:endParaRPr kumimoji="0" lang="zh-TW" altLang="zh-TW" sz="1400" b="0" i="0" u="none" strike="noStrike" cap="none" normalizeH="0" baseline="0" dirty="0" smtClean="0">
                        <a:ln>
                          <a:noFill/>
                        </a:ln>
                        <a:solidFill>
                          <a:srgbClr val="000000"/>
                        </a:solidFill>
                        <a:effectLst/>
                        <a:latin typeface="Arial" pitchFamily="34" charset="0"/>
                        <a:ea typeface="新細明體" pitchFamily="18" charset="-120"/>
                      </a:endParaRPr>
                    </a:p>
                  </a:txBody>
                  <a:tcPr marL="7620" marR="7620" marT="7621"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6EF"/>
                    </a:solidFill>
                  </a:tcPr>
                </a:tc>
              </a:tr>
            </a:tbl>
          </a:graphicData>
        </a:graphic>
      </p:graphicFrame>
    </p:spTree>
    <p:extLst>
      <p:ext uri="{BB962C8B-B14F-4D97-AF65-F5344CB8AC3E}">
        <p14:creationId xmlns:p14="http://schemas.microsoft.com/office/powerpoint/2010/main" val="17393753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defRPr/>
            </a:pPr>
            <a:r>
              <a:rPr lang="en-US" altLang="zh-TW" sz="3200" dirty="0" smtClean="0"/>
              <a:t>Statistical Traffic Load Distribution (STLD) and Latency vs. Network Injection Rate</a:t>
            </a:r>
            <a:endParaRPr lang="zh-TW" altLang="en-US" sz="3200" dirty="0"/>
          </a:p>
        </p:txBody>
      </p:sp>
      <p:sp>
        <p:nvSpPr>
          <p:cNvPr id="30723" name="內容版面配置區 2"/>
          <p:cNvSpPr>
            <a:spLocks noGrp="1"/>
          </p:cNvSpPr>
          <p:nvPr>
            <p:ph idx="1"/>
          </p:nvPr>
        </p:nvSpPr>
        <p:spPr>
          <a:xfrm>
            <a:off x="609600" y="5715000"/>
            <a:ext cx="8001000" cy="838200"/>
          </a:xfrm>
        </p:spPr>
        <p:txBody>
          <a:bodyPr/>
          <a:lstStyle/>
          <a:p>
            <a:r>
              <a:rPr lang="en-US" altLang="zh-TW" sz="1600" dirty="0" smtClean="0"/>
              <a:t>STLD and statistics of STLD show significant load balance by adopting TLARs.</a:t>
            </a:r>
          </a:p>
          <a:p>
            <a:r>
              <a:rPr lang="en-US" altLang="zh-TW" sz="1600" dirty="0" smtClean="0"/>
              <a:t>With TLAR, the average latency in DLDR, DLAR, and DLADR are respectively reduced by 48.3%, 65.6%, and 69.4% </a:t>
            </a:r>
            <a:r>
              <a:rPr lang="en-US" altLang="zh-TW" sz="1600" u="sng" dirty="0" smtClean="0"/>
              <a:t>with less than 11% area overhead</a:t>
            </a:r>
            <a:r>
              <a:rPr lang="en-US" altLang="zh-TW" sz="1600" dirty="0" smtClean="0"/>
              <a:t>.</a:t>
            </a:r>
            <a:endParaRPr lang="en-US" altLang="zh-TW" sz="1600" dirty="0" smtClean="0"/>
          </a:p>
        </p:txBody>
      </p:sp>
      <p:pic>
        <p:nvPicPr>
          <p:cNvPr id="3072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828800"/>
            <a:ext cx="4745038"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209800"/>
            <a:ext cx="41751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表格 4"/>
          <p:cNvGraphicFramePr>
            <a:graphicFrameLocks noGrp="1"/>
          </p:cNvGraphicFramePr>
          <p:nvPr/>
        </p:nvGraphicFramePr>
        <p:xfrm>
          <a:off x="10363200" y="1143000"/>
          <a:ext cx="3756027" cy="1006475"/>
        </p:xfrm>
        <a:graphic>
          <a:graphicData uri="http://schemas.openxmlformats.org/drawingml/2006/table">
            <a:tbl>
              <a:tblPr firstRow="1" bandRow="1">
                <a:tableStyleId>{5C22544A-7EE6-4342-B048-85BDC9FD1C3A}</a:tableStyleId>
              </a:tblPr>
              <a:tblGrid>
                <a:gridCol w="647839"/>
                <a:gridCol w="777047"/>
                <a:gridCol w="777047"/>
                <a:gridCol w="777047"/>
                <a:gridCol w="777047"/>
              </a:tblGrid>
              <a:tr h="457489">
                <a:tc>
                  <a:txBody>
                    <a:bodyPr/>
                    <a:lstStyle/>
                    <a:p>
                      <a:endParaRPr lang="zh-TW" altLang="en-US" sz="1200" dirty="0"/>
                    </a:p>
                  </a:txBody>
                  <a:tcPr marL="91417" marR="91417" marT="45749" marB="45749"/>
                </a:tc>
                <a:tc>
                  <a:txBody>
                    <a:bodyPr/>
                    <a:lstStyle/>
                    <a:p>
                      <a:r>
                        <a:rPr lang="en-US" altLang="zh-TW" sz="1200" dirty="0" smtClean="0"/>
                        <a:t>Down-ward</a:t>
                      </a:r>
                      <a:endParaRPr lang="zh-TW" altLang="en-US" sz="1200" dirty="0"/>
                    </a:p>
                  </a:txBody>
                  <a:tcPr marL="91417" marR="91417" marT="45749" marB="45749"/>
                </a:tc>
                <a:tc>
                  <a:txBody>
                    <a:bodyPr/>
                    <a:lstStyle/>
                    <a:p>
                      <a:r>
                        <a:rPr lang="en-US" altLang="zh-TW" sz="1200" dirty="0" smtClean="0"/>
                        <a:t>TLAR-DLDR</a:t>
                      </a:r>
                      <a:endParaRPr lang="zh-TW" altLang="en-US" sz="1200" dirty="0"/>
                    </a:p>
                  </a:txBody>
                  <a:tcPr marL="91417" marR="91417" marT="45749" marB="45749"/>
                </a:tc>
                <a:tc>
                  <a:txBody>
                    <a:bodyPr/>
                    <a:lstStyle/>
                    <a:p>
                      <a:pPr marL="0" marR="0" indent="0" algn="l" defTabSz="914101" rtl="0" eaLnBrk="1" fontAlgn="auto" latinLnBrk="0" hangingPunct="1">
                        <a:lnSpc>
                          <a:spcPct val="100000"/>
                        </a:lnSpc>
                        <a:spcBef>
                          <a:spcPts val="0"/>
                        </a:spcBef>
                        <a:spcAft>
                          <a:spcPts val="0"/>
                        </a:spcAft>
                        <a:buClrTx/>
                        <a:buSzTx/>
                        <a:buFontTx/>
                        <a:buNone/>
                        <a:tabLst/>
                        <a:defRPr/>
                      </a:pPr>
                      <a:r>
                        <a:rPr lang="en-US" altLang="zh-TW" sz="1200" dirty="0" smtClean="0"/>
                        <a:t>TLAR-DLAR</a:t>
                      </a:r>
                      <a:endParaRPr lang="zh-TW" altLang="en-US" sz="1200" dirty="0"/>
                    </a:p>
                  </a:txBody>
                  <a:tcPr marL="91417" marR="91417" marT="45749" marB="45749"/>
                </a:tc>
                <a:tc>
                  <a:txBody>
                    <a:bodyPr/>
                    <a:lstStyle/>
                    <a:p>
                      <a:pPr marL="0" marR="0" indent="0" algn="l" defTabSz="914101" rtl="0" eaLnBrk="1" fontAlgn="auto" latinLnBrk="0" hangingPunct="1">
                        <a:lnSpc>
                          <a:spcPct val="100000"/>
                        </a:lnSpc>
                        <a:spcBef>
                          <a:spcPts val="0"/>
                        </a:spcBef>
                        <a:spcAft>
                          <a:spcPts val="0"/>
                        </a:spcAft>
                        <a:buClrTx/>
                        <a:buSzTx/>
                        <a:buFontTx/>
                        <a:buNone/>
                        <a:tabLst/>
                        <a:defRPr/>
                      </a:pPr>
                      <a:r>
                        <a:rPr lang="en-US" altLang="zh-TW" sz="1200" dirty="0" smtClean="0"/>
                        <a:t>TLAR-DLADR</a:t>
                      </a:r>
                      <a:endParaRPr lang="zh-TW" altLang="en-US" sz="1200" dirty="0" smtClean="0"/>
                    </a:p>
                  </a:txBody>
                  <a:tcPr marL="91417" marR="91417" marT="45749" marB="45749"/>
                </a:tc>
              </a:tr>
              <a:tr h="274493">
                <a:tc>
                  <a:txBody>
                    <a:bodyPr/>
                    <a:lstStyle/>
                    <a:p>
                      <a:r>
                        <a:rPr lang="en-US" altLang="zh-TW" sz="1200" dirty="0" smtClean="0"/>
                        <a:t>Mean</a:t>
                      </a:r>
                      <a:endParaRPr lang="zh-TW" altLang="en-US" sz="1200" dirty="0"/>
                    </a:p>
                  </a:txBody>
                  <a:tcPr marL="91417" marR="91417" marT="45749" marB="45749"/>
                </a:tc>
                <a:tc>
                  <a:txBody>
                    <a:bodyPr/>
                    <a:lstStyle/>
                    <a:p>
                      <a:pPr algn="r">
                        <a:spcAft>
                          <a:spcPts val="0"/>
                        </a:spcAft>
                      </a:pPr>
                      <a:r>
                        <a:rPr lang="en-US" sz="1200" b="0" dirty="0">
                          <a:solidFill>
                            <a:srgbClr val="000000"/>
                          </a:solidFill>
                          <a:effectLst/>
                          <a:latin typeface="+mj-lt"/>
                          <a:ea typeface="新細明體"/>
                        </a:rPr>
                        <a:t>1476.0 </a:t>
                      </a:r>
                      <a:endParaRPr lang="zh-TW" sz="1400" b="0" dirty="0">
                        <a:effectLst/>
                        <a:latin typeface="+mj-lt"/>
                        <a:ea typeface="新細明體"/>
                      </a:endParaRPr>
                    </a:p>
                  </a:txBody>
                  <a:tcPr marL="68563" marR="68563" marT="0" marB="0" anchor="ctr"/>
                </a:tc>
                <a:tc>
                  <a:txBody>
                    <a:bodyPr/>
                    <a:lstStyle/>
                    <a:p>
                      <a:pPr algn="r">
                        <a:spcAft>
                          <a:spcPts val="0"/>
                        </a:spcAft>
                      </a:pPr>
                      <a:r>
                        <a:rPr lang="en-US" sz="1200" b="0" dirty="0">
                          <a:solidFill>
                            <a:srgbClr val="000000"/>
                          </a:solidFill>
                          <a:effectLst/>
                          <a:latin typeface="+mj-lt"/>
                          <a:ea typeface="新細明體"/>
                        </a:rPr>
                        <a:t>1707.6 </a:t>
                      </a:r>
                      <a:endParaRPr lang="zh-TW" sz="1400" b="0" dirty="0">
                        <a:effectLst/>
                        <a:latin typeface="+mj-lt"/>
                        <a:ea typeface="新細明體"/>
                      </a:endParaRPr>
                    </a:p>
                  </a:txBody>
                  <a:tcPr marL="68563" marR="68563" marT="0" marB="0" anchor="ctr"/>
                </a:tc>
                <a:tc>
                  <a:txBody>
                    <a:bodyPr/>
                    <a:lstStyle/>
                    <a:p>
                      <a:pPr algn="r">
                        <a:spcAft>
                          <a:spcPts val="0"/>
                        </a:spcAft>
                      </a:pPr>
                      <a:r>
                        <a:rPr lang="en-US" sz="1200" b="0" dirty="0">
                          <a:solidFill>
                            <a:srgbClr val="000000"/>
                          </a:solidFill>
                          <a:effectLst/>
                          <a:latin typeface="+mj-lt"/>
                          <a:ea typeface="新細明體"/>
                        </a:rPr>
                        <a:t>1679.5 </a:t>
                      </a:r>
                      <a:endParaRPr lang="zh-TW" sz="1400" b="0" dirty="0">
                        <a:effectLst/>
                        <a:latin typeface="+mj-lt"/>
                        <a:ea typeface="新細明體"/>
                      </a:endParaRPr>
                    </a:p>
                  </a:txBody>
                  <a:tcPr marL="68563" marR="68563" marT="0" marB="0" anchor="ctr"/>
                </a:tc>
                <a:tc>
                  <a:txBody>
                    <a:bodyPr/>
                    <a:lstStyle/>
                    <a:p>
                      <a:pPr algn="r">
                        <a:spcAft>
                          <a:spcPts val="0"/>
                        </a:spcAft>
                      </a:pPr>
                      <a:r>
                        <a:rPr lang="en-US" sz="1200" b="0" dirty="0">
                          <a:solidFill>
                            <a:srgbClr val="000000"/>
                          </a:solidFill>
                          <a:effectLst/>
                          <a:latin typeface="+mj-lt"/>
                          <a:ea typeface="新細明體"/>
                        </a:rPr>
                        <a:t>1764.4 </a:t>
                      </a:r>
                      <a:endParaRPr lang="zh-TW" sz="1400" b="0" dirty="0">
                        <a:effectLst/>
                        <a:latin typeface="+mj-lt"/>
                        <a:ea typeface="新細明體"/>
                      </a:endParaRPr>
                    </a:p>
                  </a:txBody>
                  <a:tcPr marL="68563" marR="68563" marT="0" marB="0" anchor="ctr"/>
                </a:tc>
              </a:tr>
              <a:tr h="274493">
                <a:tc>
                  <a:txBody>
                    <a:bodyPr/>
                    <a:lstStyle/>
                    <a:p>
                      <a:r>
                        <a:rPr lang="en-US" altLang="zh-TW" sz="1200" dirty="0" err="1" smtClean="0"/>
                        <a:t>Stdv</a:t>
                      </a:r>
                      <a:r>
                        <a:rPr lang="en-US" altLang="zh-TW" sz="1200" dirty="0" smtClean="0"/>
                        <a:t>.</a:t>
                      </a:r>
                      <a:endParaRPr lang="zh-TW" altLang="en-US" sz="1200" dirty="0"/>
                    </a:p>
                  </a:txBody>
                  <a:tcPr marL="91417" marR="91417" marT="45749" marB="45749"/>
                </a:tc>
                <a:tc>
                  <a:txBody>
                    <a:bodyPr/>
                    <a:lstStyle/>
                    <a:p>
                      <a:pPr algn="r">
                        <a:spcAft>
                          <a:spcPts val="0"/>
                        </a:spcAft>
                      </a:pPr>
                      <a:r>
                        <a:rPr lang="en-US" sz="1200" b="0">
                          <a:solidFill>
                            <a:srgbClr val="000000"/>
                          </a:solidFill>
                          <a:effectLst/>
                          <a:latin typeface="+mj-lt"/>
                          <a:ea typeface="新細明體"/>
                        </a:rPr>
                        <a:t>2160.5 </a:t>
                      </a:r>
                      <a:endParaRPr lang="zh-TW" sz="1400" b="0">
                        <a:effectLst/>
                        <a:latin typeface="+mj-lt"/>
                        <a:ea typeface="新細明體"/>
                      </a:endParaRPr>
                    </a:p>
                  </a:txBody>
                  <a:tcPr marL="68563" marR="68563" marT="0" marB="0" anchor="ctr"/>
                </a:tc>
                <a:tc>
                  <a:txBody>
                    <a:bodyPr/>
                    <a:lstStyle/>
                    <a:p>
                      <a:pPr algn="r">
                        <a:spcAft>
                          <a:spcPts val="0"/>
                        </a:spcAft>
                      </a:pPr>
                      <a:r>
                        <a:rPr lang="en-US" sz="1200" b="0">
                          <a:solidFill>
                            <a:srgbClr val="000000"/>
                          </a:solidFill>
                          <a:effectLst/>
                          <a:latin typeface="+mj-lt"/>
                          <a:ea typeface="新細明體"/>
                        </a:rPr>
                        <a:t>980.4 </a:t>
                      </a:r>
                      <a:endParaRPr lang="zh-TW" sz="1400" b="0">
                        <a:effectLst/>
                        <a:latin typeface="+mj-lt"/>
                        <a:ea typeface="新細明體"/>
                      </a:endParaRPr>
                    </a:p>
                  </a:txBody>
                  <a:tcPr marL="68563" marR="68563" marT="0" marB="0" anchor="ctr"/>
                </a:tc>
                <a:tc>
                  <a:txBody>
                    <a:bodyPr/>
                    <a:lstStyle/>
                    <a:p>
                      <a:pPr algn="r">
                        <a:spcAft>
                          <a:spcPts val="0"/>
                        </a:spcAft>
                      </a:pPr>
                      <a:r>
                        <a:rPr lang="en-US" sz="1200" b="0" dirty="0">
                          <a:solidFill>
                            <a:srgbClr val="000000"/>
                          </a:solidFill>
                          <a:effectLst/>
                          <a:latin typeface="+mj-lt"/>
                          <a:ea typeface="新細明體"/>
                        </a:rPr>
                        <a:t>514.3 </a:t>
                      </a:r>
                      <a:endParaRPr lang="zh-TW" sz="1400" b="0" dirty="0">
                        <a:effectLst/>
                        <a:latin typeface="+mj-lt"/>
                        <a:ea typeface="新細明體"/>
                      </a:endParaRPr>
                    </a:p>
                  </a:txBody>
                  <a:tcPr marL="68563" marR="68563" marT="0" marB="0" anchor="ctr"/>
                </a:tc>
                <a:tc>
                  <a:txBody>
                    <a:bodyPr/>
                    <a:lstStyle/>
                    <a:p>
                      <a:pPr algn="r">
                        <a:spcAft>
                          <a:spcPts val="0"/>
                        </a:spcAft>
                      </a:pPr>
                      <a:r>
                        <a:rPr lang="en-US" sz="1200" b="0" dirty="0">
                          <a:solidFill>
                            <a:srgbClr val="000000"/>
                          </a:solidFill>
                          <a:effectLst/>
                          <a:latin typeface="+mj-lt"/>
                          <a:ea typeface="新細明體"/>
                        </a:rPr>
                        <a:t>96.6 </a:t>
                      </a:r>
                      <a:endParaRPr lang="zh-TW" sz="1400" b="0" dirty="0">
                        <a:effectLst/>
                        <a:latin typeface="+mj-lt"/>
                        <a:ea typeface="新細明體"/>
                      </a:endParaRPr>
                    </a:p>
                  </a:txBody>
                  <a:tcPr marL="68563" marR="68563" marT="0" marB="0" anchor="ctr"/>
                </a:tc>
              </a:tr>
            </a:tbl>
          </a:graphicData>
        </a:graphic>
      </p:graphicFrame>
    </p:spTree>
    <p:extLst>
      <p:ext uri="{BB962C8B-B14F-4D97-AF65-F5344CB8AC3E}">
        <p14:creationId xmlns:p14="http://schemas.microsoft.com/office/powerpoint/2010/main" val="5327924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defRPr/>
            </a:pPr>
            <a:r>
              <a:rPr lang="en-US" altLang="zh-TW" dirty="0" smtClean="0"/>
              <a:t>II. Proposed Topology-Aware Adaptive Beltway Routing</a:t>
            </a:r>
            <a:r>
              <a:rPr lang="zh-TW" altLang="en-US" dirty="0" smtClean="0"/>
              <a:t> </a:t>
            </a:r>
            <a:r>
              <a:rPr lang="en-US" altLang="zh-TW" dirty="0" smtClean="0"/>
              <a:t>Scheme</a:t>
            </a:r>
            <a:endParaRPr lang="zh-TW" altLang="en-US" dirty="0"/>
          </a:p>
        </p:txBody>
      </p:sp>
      <p:sp>
        <p:nvSpPr>
          <p:cNvPr id="4" name="文字方塊 3"/>
          <p:cNvSpPr txBox="1"/>
          <p:nvPr/>
        </p:nvSpPr>
        <p:spPr>
          <a:xfrm>
            <a:off x="250825" y="4087813"/>
            <a:ext cx="2855913" cy="646112"/>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a:spAutoFit/>
          </a:bodyPr>
          <a:lstStyle/>
          <a:p>
            <a:pPr algn="ctr">
              <a:defRPr/>
            </a:pPr>
            <a:r>
              <a:rPr lang="en-US" altLang="zh-TW" dirty="0"/>
              <a:t>Capital Beltway Washington, DC</a:t>
            </a:r>
            <a:endParaRPr lang="zh-TW" altLang="en-US" dirty="0"/>
          </a:p>
        </p:txBody>
      </p:sp>
      <p:sp>
        <p:nvSpPr>
          <p:cNvPr id="6" name="文字方塊 5"/>
          <p:cNvSpPr txBox="1"/>
          <p:nvPr/>
        </p:nvSpPr>
        <p:spPr>
          <a:xfrm>
            <a:off x="3216275" y="4087813"/>
            <a:ext cx="2863850" cy="646112"/>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a:spAutoFit/>
          </a:bodyPr>
          <a:lstStyle/>
          <a:p>
            <a:pPr algn="ctr">
              <a:defRPr/>
            </a:pPr>
            <a:r>
              <a:rPr lang="en-US" altLang="zh-TW" dirty="0"/>
              <a:t>Circular Line</a:t>
            </a:r>
            <a:br>
              <a:rPr lang="en-US" altLang="zh-TW" dirty="0"/>
            </a:br>
            <a:r>
              <a:rPr lang="en-US" altLang="zh-TW" dirty="0" smtClean="0"/>
              <a:t>Tokyo </a:t>
            </a:r>
            <a:r>
              <a:rPr lang="en-US" altLang="zh-TW" dirty="0"/>
              <a:t>Metro System</a:t>
            </a:r>
            <a:endParaRPr lang="zh-TW" altLang="en-US" dirty="0"/>
          </a:p>
        </p:txBody>
      </p:sp>
      <p:pic>
        <p:nvPicPr>
          <p:cNvPr id="33798" name="Picture 2" descr="http://www.nigms.nih.gov/NR/rdonlyres/A10CF0C0-8EC7-4AFB-BFB7-5E9A05D6A1FA/0/beltway.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 y="1981200"/>
            <a:ext cx="2341563" cy="210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字方塊 7"/>
          <p:cNvSpPr txBox="1"/>
          <p:nvPr/>
        </p:nvSpPr>
        <p:spPr>
          <a:xfrm>
            <a:off x="6167756" y="4330382"/>
            <a:ext cx="2855912" cy="369888"/>
          </a:xfrm>
          <a:prstGeom prst="rect">
            <a:avLst/>
          </a:prstGeom>
          <a:noFill/>
          <a:ln>
            <a:noFill/>
          </a:ln>
        </p:spPr>
        <p:style>
          <a:lnRef idx="1">
            <a:schemeClr val="accent4"/>
          </a:lnRef>
          <a:fillRef idx="2">
            <a:schemeClr val="accent4"/>
          </a:fillRef>
          <a:effectRef idx="1">
            <a:schemeClr val="accent4"/>
          </a:effectRef>
          <a:fontRef idx="minor">
            <a:schemeClr val="dk1"/>
          </a:fontRef>
        </p:style>
        <p:txBody>
          <a:bodyPr>
            <a:spAutoFit/>
          </a:bodyPr>
          <a:lstStyle/>
          <a:p>
            <a:pPr algn="ctr">
              <a:defRPr/>
            </a:pPr>
            <a:r>
              <a:rPr lang="en-US" altLang="zh-TW" dirty="0"/>
              <a:t>Traffic congestion in NoC</a:t>
            </a:r>
            <a:endParaRPr lang="zh-TW" altLang="en-US" dirty="0"/>
          </a:p>
        </p:txBody>
      </p:sp>
      <p:sp>
        <p:nvSpPr>
          <p:cNvPr id="33800" name="內容版面配置區 2"/>
          <p:cNvSpPr>
            <a:spLocks noGrp="1"/>
          </p:cNvSpPr>
          <p:nvPr>
            <p:ph idx="1"/>
          </p:nvPr>
        </p:nvSpPr>
        <p:spPr>
          <a:xfrm>
            <a:off x="457200" y="5013176"/>
            <a:ext cx="8588375" cy="1981200"/>
          </a:xfrm>
        </p:spPr>
        <p:txBody>
          <a:bodyPr/>
          <a:lstStyle/>
          <a:p>
            <a:r>
              <a:rPr lang="en-US" altLang="zh-TW" sz="2000" b="1" dirty="0" smtClean="0"/>
              <a:t>Design Goal</a:t>
            </a:r>
          </a:p>
          <a:p>
            <a:pPr lvl="1"/>
            <a:r>
              <a:rPr lang="en-US" altLang="zh-TW" sz="1600" dirty="0" smtClean="0"/>
              <a:t>Fully utilize the non-congested non-minimal routing path for lateral traffic balance</a:t>
            </a:r>
          </a:p>
          <a:p>
            <a:r>
              <a:rPr lang="en-US" altLang="zh-TW" sz="2000" b="1" dirty="0" smtClean="0"/>
              <a:t>Design Concept</a:t>
            </a:r>
          </a:p>
          <a:p>
            <a:pPr lvl="1"/>
            <a:r>
              <a:rPr lang="en-US" altLang="zh-TW" sz="1600" dirty="0" smtClean="0"/>
              <a:t>Follow the design concept of beltway through two-phase cascaded </a:t>
            </a:r>
            <a:r>
              <a:rPr lang="en-US" altLang="zh-TW" sz="1600" dirty="0" smtClean="0"/>
              <a:t>routing</a:t>
            </a:r>
            <a:endParaRPr lang="zh-TW" altLang="en-US" sz="1600" dirty="0" smtClean="0"/>
          </a:p>
        </p:txBody>
      </p:sp>
      <p:grpSp>
        <p:nvGrpSpPr>
          <p:cNvPr id="3" name="群組 2"/>
          <p:cNvGrpSpPr/>
          <p:nvPr/>
        </p:nvGrpSpPr>
        <p:grpSpPr>
          <a:xfrm>
            <a:off x="6381115" y="1981200"/>
            <a:ext cx="2501900" cy="2354263"/>
            <a:chOff x="6365875" y="1733550"/>
            <a:chExt cx="2501900" cy="2354263"/>
          </a:xfrm>
        </p:grpSpPr>
        <p:pic>
          <p:nvPicPr>
            <p:cNvPr id="3380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5875" y="1733550"/>
              <a:ext cx="2501900" cy="2354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矩形 14"/>
            <p:cNvSpPr/>
            <p:nvPr/>
          </p:nvSpPr>
          <p:spPr>
            <a:xfrm>
              <a:off x="7231063" y="2500313"/>
              <a:ext cx="762000" cy="793750"/>
            </a:xfrm>
            <a:prstGeom prst="rect">
              <a:avLst/>
            </a:prstGeom>
            <a:solidFill>
              <a:srgbClr val="FF0000">
                <a:alpha val="75000"/>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zh-TW" altLang="en-US"/>
            </a:p>
          </p:txBody>
        </p:sp>
        <p:sp>
          <p:nvSpPr>
            <p:cNvPr id="11" name="向上箭號 10"/>
            <p:cNvSpPr/>
            <p:nvPr/>
          </p:nvSpPr>
          <p:spPr>
            <a:xfrm rot="18900000">
              <a:off x="6959600" y="2278063"/>
              <a:ext cx="542925" cy="444500"/>
            </a:xfrm>
            <a:prstGeom prst="upArrow">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zh-TW" altLang="en-US"/>
            </a:p>
          </p:txBody>
        </p:sp>
        <p:sp>
          <p:nvSpPr>
            <p:cNvPr id="27" name="向上箭號 26"/>
            <p:cNvSpPr/>
            <p:nvPr/>
          </p:nvSpPr>
          <p:spPr>
            <a:xfrm rot="2951442">
              <a:off x="7770812" y="2279651"/>
              <a:ext cx="542925" cy="444500"/>
            </a:xfrm>
            <a:prstGeom prst="upArrow">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zh-TW" altLang="en-US"/>
            </a:p>
          </p:txBody>
        </p:sp>
        <p:sp>
          <p:nvSpPr>
            <p:cNvPr id="28" name="向上箭號 27"/>
            <p:cNvSpPr/>
            <p:nvPr/>
          </p:nvSpPr>
          <p:spPr>
            <a:xfrm rot="13631984">
              <a:off x="6958012" y="3071813"/>
              <a:ext cx="542925" cy="444500"/>
            </a:xfrm>
            <a:prstGeom prst="upArrow">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zh-TW" altLang="en-US"/>
            </a:p>
          </p:txBody>
        </p:sp>
        <p:sp>
          <p:nvSpPr>
            <p:cNvPr id="29" name="向上箭號 28"/>
            <p:cNvSpPr/>
            <p:nvPr/>
          </p:nvSpPr>
          <p:spPr>
            <a:xfrm rot="7858124">
              <a:off x="7743825" y="3038476"/>
              <a:ext cx="542925" cy="444500"/>
            </a:xfrm>
            <a:prstGeom prst="upArrow">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endParaRPr lang="zh-TW" altLang="en-US"/>
            </a:p>
          </p:txBody>
        </p:sp>
        <p:sp>
          <p:nvSpPr>
            <p:cNvPr id="33807" name="文字方塊 25"/>
            <p:cNvSpPr txBox="1">
              <a:spLocks noChangeArrowheads="1"/>
            </p:cNvSpPr>
            <p:nvPr/>
          </p:nvSpPr>
          <p:spPr bwMode="auto">
            <a:xfrm>
              <a:off x="6705600" y="3297238"/>
              <a:ext cx="557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b="1" dirty="0" err="1"/>
                <a:t>Src</a:t>
              </a:r>
              <a:endParaRPr lang="zh-TW" altLang="en-US" b="1" dirty="0"/>
            </a:p>
          </p:txBody>
        </p:sp>
        <p:sp>
          <p:nvSpPr>
            <p:cNvPr id="33808" name="文字方塊 30"/>
            <p:cNvSpPr txBox="1">
              <a:spLocks noChangeArrowheads="1"/>
            </p:cNvSpPr>
            <p:nvPr/>
          </p:nvSpPr>
          <p:spPr bwMode="auto">
            <a:xfrm>
              <a:off x="7924800" y="2133600"/>
              <a:ext cx="557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charset="0"/>
                  <a:ea typeface="新細明體" pitchFamily="18" charset="-120"/>
                </a:defRPr>
              </a:lvl1pPr>
              <a:lvl2pPr marL="742950" indent="-285750" eaLnBrk="0" hangingPunct="0">
                <a:defRPr kumimoji="1">
                  <a:solidFill>
                    <a:schemeClr val="tx1"/>
                  </a:solidFill>
                  <a:latin typeface="Arial" charset="0"/>
                  <a:ea typeface="新細明體" pitchFamily="18" charset="-120"/>
                </a:defRPr>
              </a:lvl2pPr>
              <a:lvl3pPr marL="1143000" indent="-228600" eaLnBrk="0" hangingPunct="0">
                <a:defRPr kumimoji="1">
                  <a:solidFill>
                    <a:schemeClr val="tx1"/>
                  </a:solidFill>
                  <a:latin typeface="Arial" charset="0"/>
                  <a:ea typeface="新細明體" pitchFamily="18" charset="-120"/>
                </a:defRPr>
              </a:lvl3pPr>
              <a:lvl4pPr marL="1600200" indent="-228600" eaLnBrk="0" hangingPunct="0">
                <a:defRPr kumimoji="1">
                  <a:solidFill>
                    <a:schemeClr val="tx1"/>
                  </a:solidFill>
                  <a:latin typeface="Arial" charset="0"/>
                  <a:ea typeface="新細明體" pitchFamily="18" charset="-120"/>
                </a:defRPr>
              </a:lvl4pPr>
              <a:lvl5pPr marL="2057400" indent="-228600" eaLnBrk="0" hangingPunct="0">
                <a:defRPr kumimoji="1">
                  <a:solidFill>
                    <a:schemeClr val="tx1"/>
                  </a:solidFill>
                  <a:latin typeface="Arial"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charset="0"/>
                  <a:ea typeface="新細明體" pitchFamily="18" charset="-120"/>
                </a:defRPr>
              </a:lvl9pPr>
            </a:lstStyle>
            <a:p>
              <a:pPr eaLnBrk="1" hangingPunct="1"/>
              <a:r>
                <a:rPr lang="en-US" altLang="zh-TW" b="1" dirty="0" err="1"/>
                <a:t>Dst</a:t>
              </a:r>
              <a:endParaRPr lang="zh-TW" altLang="en-US" b="1" dirty="0"/>
            </a:p>
          </p:txBody>
        </p:sp>
        <p:cxnSp>
          <p:nvCxnSpPr>
            <p:cNvPr id="33809" name="直線接點 31"/>
            <p:cNvCxnSpPr>
              <a:cxnSpLocks noChangeShapeType="1"/>
            </p:cNvCxnSpPr>
            <p:nvPr/>
          </p:nvCxnSpPr>
          <p:spPr bwMode="auto">
            <a:xfrm flipV="1">
              <a:off x="6604000" y="1879600"/>
              <a:ext cx="0" cy="1371600"/>
            </a:xfrm>
            <a:prstGeom prst="line">
              <a:avLst/>
            </a:prstGeom>
            <a:noFill/>
            <a:ln w="57150" algn="ctr">
              <a:solidFill>
                <a:srgbClr val="0000FF"/>
              </a:solidFill>
              <a:round/>
              <a:headEnd/>
              <a:tailEnd type="arrow" w="med" len="med"/>
            </a:ln>
            <a:extLst>
              <a:ext uri="{909E8E84-426E-40DD-AFC4-6F175D3DCCD1}">
                <a14:hiddenFill xmlns:a14="http://schemas.microsoft.com/office/drawing/2010/main">
                  <a:noFill/>
                </a14:hiddenFill>
              </a:ext>
            </a:extLst>
          </p:spPr>
        </p:cxnSp>
      </p:grpSp>
      <p:pic>
        <p:nvPicPr>
          <p:cNvPr id="18" name="Picture 4" descr="http://www.e-japannavi.com/trans/tokyo/mtrmap_bi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06738" y="2056928"/>
            <a:ext cx="2856032" cy="1955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04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800">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80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800">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80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3800"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76238" y="620688"/>
            <a:ext cx="8382000" cy="762000"/>
          </a:xfrm>
        </p:spPr>
        <p:txBody>
          <a:bodyPr/>
          <a:lstStyle/>
          <a:p>
            <a:pPr>
              <a:defRPr/>
            </a:pPr>
            <a:r>
              <a:rPr lang="en-US" altLang="zh-TW" sz="3200" dirty="0" smtClean="0"/>
              <a:t>Routing Cases in Beltway Routing</a:t>
            </a:r>
            <a:endParaRPr lang="zh-TW" altLang="en-US" sz="3200" dirty="0"/>
          </a:p>
        </p:txBody>
      </p:sp>
      <p:sp>
        <p:nvSpPr>
          <p:cNvPr id="3" name="內容版面配置區 2"/>
          <p:cNvSpPr>
            <a:spLocks noGrp="1"/>
          </p:cNvSpPr>
          <p:nvPr>
            <p:ph idx="1"/>
          </p:nvPr>
        </p:nvSpPr>
        <p:spPr>
          <a:xfrm>
            <a:off x="92393" y="1340768"/>
            <a:ext cx="8002588" cy="4800600"/>
          </a:xfrm>
        </p:spPr>
        <p:txBody>
          <a:bodyPr/>
          <a:lstStyle/>
          <a:p>
            <a:pPr>
              <a:buFont typeface="Wingdings" charset="2"/>
              <a:buChar char="v"/>
              <a:defRPr/>
            </a:pPr>
            <a:r>
              <a:rPr lang="en-US" altLang="zh-TW" sz="2000" b="1" dirty="0" smtClean="0"/>
              <a:t>Non-congested Minimal Routing Region </a:t>
            </a:r>
          </a:p>
          <a:p>
            <a:pPr>
              <a:buFont typeface="Wingdings" charset="2"/>
              <a:buChar char="v"/>
              <a:defRPr/>
            </a:pPr>
            <a:endParaRPr lang="en-US" altLang="zh-TW" sz="2000" dirty="0"/>
          </a:p>
          <a:p>
            <a:pPr>
              <a:buFont typeface="Wingdings" charset="2"/>
              <a:buChar char="v"/>
              <a:defRPr/>
            </a:pPr>
            <a:endParaRPr lang="en-US" altLang="zh-TW" sz="2000" dirty="0" smtClean="0"/>
          </a:p>
          <a:p>
            <a:pPr>
              <a:buFont typeface="Wingdings" charset="2"/>
              <a:buChar char="v"/>
              <a:defRPr/>
            </a:pPr>
            <a:endParaRPr lang="en-US" altLang="zh-TW" sz="2000" dirty="0"/>
          </a:p>
          <a:p>
            <a:pPr>
              <a:buFont typeface="Wingdings" charset="2"/>
              <a:buChar char="v"/>
              <a:defRPr/>
            </a:pPr>
            <a:endParaRPr lang="en-US" altLang="zh-TW" sz="2000" dirty="0" smtClean="0"/>
          </a:p>
          <a:p>
            <a:pPr>
              <a:buFont typeface="Wingdings" charset="2"/>
              <a:buChar char="v"/>
              <a:defRPr/>
            </a:pPr>
            <a:endParaRPr lang="en-US" altLang="zh-TW" sz="2000" dirty="0"/>
          </a:p>
          <a:p>
            <a:pPr marL="0" indent="0">
              <a:buFont typeface="Wingdings" charset="2"/>
              <a:buNone/>
              <a:defRPr/>
            </a:pPr>
            <a:endParaRPr lang="en-US" altLang="zh-TW" sz="2000" dirty="0" smtClean="0"/>
          </a:p>
          <a:p>
            <a:pPr>
              <a:buFont typeface="Wingdings" charset="2"/>
              <a:buChar char="v"/>
              <a:defRPr/>
            </a:pPr>
            <a:r>
              <a:rPr lang="en-US" altLang="zh-TW" sz="2000" b="1" dirty="0" smtClean="0"/>
              <a:t>Non-congested Minimal Routing Region</a:t>
            </a:r>
            <a:endParaRPr lang="zh-TW" altLang="en-US" sz="2000" b="1" dirty="0"/>
          </a:p>
        </p:txBody>
      </p:sp>
      <p:graphicFrame>
        <p:nvGraphicFramePr>
          <p:cNvPr id="34820" name="物件 3"/>
          <p:cNvGraphicFramePr>
            <a:graphicFrameLocks noChangeAspect="1"/>
          </p:cNvGraphicFramePr>
          <p:nvPr>
            <p:extLst/>
          </p:nvPr>
        </p:nvGraphicFramePr>
        <p:xfrm>
          <a:off x="5454799" y="1703388"/>
          <a:ext cx="3665537" cy="2335212"/>
        </p:xfrm>
        <a:graphic>
          <a:graphicData uri="http://schemas.openxmlformats.org/presentationml/2006/ole">
            <mc:AlternateContent xmlns:mc="http://schemas.openxmlformats.org/markup-compatibility/2006">
              <mc:Choice xmlns:v="urn:schemas-microsoft-com:vml" Requires="v">
                <p:oleObj spid="_x0000_s70667" name="Visio" r:id="rId4" imgW="4006828" imgH="2726784" progId="Visio.Drawing.11">
                  <p:embed/>
                </p:oleObj>
              </mc:Choice>
              <mc:Fallback>
                <p:oleObj name="Visio" r:id="rId4" imgW="4006828" imgH="2726784" progId="Visio.Drawing.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4799" y="1703388"/>
                        <a:ext cx="3665537" cy="233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4821" name="向右箭號 4"/>
          <p:cNvSpPr>
            <a:spLocks noChangeArrowheads="1"/>
          </p:cNvSpPr>
          <p:nvPr/>
        </p:nvSpPr>
        <p:spPr bwMode="auto">
          <a:xfrm>
            <a:off x="2411413" y="2432646"/>
            <a:ext cx="431800" cy="431800"/>
          </a:xfrm>
          <a:prstGeom prst="rightArrow">
            <a:avLst>
              <a:gd name="adj1" fmla="val 50000"/>
              <a:gd name="adj2" fmla="val 50000"/>
            </a:avLst>
          </a:prstGeom>
          <a:noFill/>
          <a:ln w="28575" algn="ctr">
            <a:solidFill>
              <a:srgbClr val="003399"/>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34822" name="向右箭號 10"/>
          <p:cNvSpPr>
            <a:spLocks noChangeArrowheads="1"/>
          </p:cNvSpPr>
          <p:nvPr/>
        </p:nvSpPr>
        <p:spPr bwMode="auto">
          <a:xfrm>
            <a:off x="2411413" y="5051921"/>
            <a:ext cx="431800" cy="431800"/>
          </a:xfrm>
          <a:prstGeom prst="rightArrow">
            <a:avLst>
              <a:gd name="adj1" fmla="val 50000"/>
              <a:gd name="adj2" fmla="val 50000"/>
            </a:avLst>
          </a:prstGeom>
          <a:noFill/>
          <a:ln w="28575" algn="ctr">
            <a:solidFill>
              <a:srgbClr val="003399"/>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14" name="文字方塊 13"/>
          <p:cNvSpPr txBox="1"/>
          <p:nvPr/>
        </p:nvSpPr>
        <p:spPr>
          <a:xfrm>
            <a:off x="3048000" y="6242546"/>
            <a:ext cx="1960563" cy="369887"/>
          </a:xfrm>
          <a:prstGeom prst="rect">
            <a:avLst/>
          </a:prstGeom>
          <a:solidFill>
            <a:schemeClr val="accent5">
              <a:lumMod val="40000"/>
              <a:lumOff val="60000"/>
            </a:schemeClr>
          </a:solidFill>
          <a:ln w="12700">
            <a:solidFill>
              <a:schemeClr val="accent1">
                <a:lumMod val="75000"/>
              </a:schemeClr>
            </a:solidFill>
          </a:ln>
        </p:spPr>
        <p:txBody>
          <a:bodyPr>
            <a:spAutoFit/>
          </a:bodyPr>
          <a:lstStyle/>
          <a:p>
            <a:pPr>
              <a:defRPr/>
            </a:pPr>
            <a:r>
              <a:rPr lang="en-US" altLang="zh-TW" dirty="0">
                <a:latin typeface="+mj-lt"/>
                <a:ea typeface="新細明體" charset="-120"/>
              </a:rPr>
              <a:t>Beltway Routing</a:t>
            </a:r>
            <a:endParaRPr lang="zh-TW" altLang="en-US" dirty="0">
              <a:latin typeface="+mj-lt"/>
              <a:ea typeface="新細明體" charset="-120"/>
            </a:endParaRPr>
          </a:p>
        </p:txBody>
      </p:sp>
      <p:pic>
        <p:nvPicPr>
          <p:cNvPr id="3482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8138" y="1700808"/>
            <a:ext cx="1857375" cy="181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86075" y="1700808"/>
            <a:ext cx="1857375" cy="181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文字方塊 5"/>
          <p:cNvSpPr txBox="1"/>
          <p:nvPr/>
        </p:nvSpPr>
        <p:spPr>
          <a:xfrm>
            <a:off x="2514600" y="3464521"/>
            <a:ext cx="2819400" cy="369887"/>
          </a:xfrm>
          <a:prstGeom prst="rect">
            <a:avLst/>
          </a:prstGeom>
          <a:solidFill>
            <a:schemeClr val="accent5">
              <a:lumMod val="40000"/>
              <a:lumOff val="60000"/>
            </a:schemeClr>
          </a:solidFill>
          <a:ln w="12700">
            <a:solidFill>
              <a:schemeClr val="accent1">
                <a:lumMod val="75000"/>
              </a:schemeClr>
            </a:solidFill>
          </a:ln>
        </p:spPr>
        <p:txBody>
          <a:bodyPr>
            <a:spAutoFit/>
          </a:bodyPr>
          <a:lstStyle/>
          <a:p>
            <a:pPr>
              <a:defRPr/>
            </a:pPr>
            <a:r>
              <a:rPr lang="en-US" altLang="zh-TW" dirty="0">
                <a:latin typeface="+mj-lt"/>
                <a:ea typeface="新細明體" charset="-120"/>
              </a:rPr>
              <a:t>Minimal Adaptive Routing</a:t>
            </a:r>
            <a:endParaRPr lang="zh-TW" altLang="en-US" dirty="0">
              <a:latin typeface="+mj-lt"/>
              <a:ea typeface="新細明體" charset="-120"/>
            </a:endParaRPr>
          </a:p>
        </p:txBody>
      </p:sp>
      <p:pic>
        <p:nvPicPr>
          <p:cNvPr id="34827"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6238" y="4353421"/>
            <a:ext cx="1879600" cy="183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8"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1325" y="4293096"/>
            <a:ext cx="1936750" cy="189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內容版面配置區 2"/>
          <p:cNvSpPr txBox="1">
            <a:spLocks/>
          </p:cNvSpPr>
          <p:nvPr/>
        </p:nvSpPr>
        <p:spPr bwMode="auto">
          <a:xfrm>
            <a:off x="5245125" y="4648994"/>
            <a:ext cx="3575347" cy="1574800"/>
          </a:xfrm>
          <a:prstGeom prst="rect">
            <a:avLst/>
          </a:prstGeom>
          <a:noFill/>
          <a:ln w="28575">
            <a:solidFill>
              <a:schemeClr val="accent5">
                <a:lumMod val="50000"/>
              </a:schemeClr>
            </a:solidFill>
            <a:prstDash val="sysDash"/>
            <a:miter lim="800000"/>
            <a:headEnd/>
            <a:tailEnd/>
          </a:ln>
        </p:spPr>
        <p:txBody>
          <a:bodyPr/>
          <a:lstStyle>
            <a:lvl1pPr marL="342900" indent="-342900" algn="l" rtl="0" eaLnBrk="1" fontAlgn="base" hangingPunct="1">
              <a:spcBef>
                <a:spcPct val="20000"/>
              </a:spcBef>
              <a:spcAft>
                <a:spcPct val="0"/>
              </a:spcAft>
              <a:buClr>
                <a:schemeClr val="accent2"/>
              </a:buClr>
              <a:buFont typeface="Wingdings" pitchFamily="2" charset="2"/>
              <a:buChar char="v"/>
              <a:defRPr kumimoji="1" sz="2000">
                <a:solidFill>
                  <a:schemeClr val="tx1"/>
                </a:solidFill>
                <a:latin typeface="+mn-lt"/>
                <a:ea typeface="+mn-ea"/>
                <a:cs typeface="+mn-cs"/>
              </a:defRPr>
            </a:lvl1pPr>
            <a:lvl2pPr marL="742950" indent="-285750" algn="l" rtl="0" eaLnBrk="1" fontAlgn="base" hangingPunct="1">
              <a:spcBef>
                <a:spcPct val="20000"/>
              </a:spcBef>
              <a:spcAft>
                <a:spcPct val="0"/>
              </a:spcAft>
              <a:buClr>
                <a:srgbClr val="FF0000"/>
              </a:buClr>
              <a:buFont typeface="Wingdings" pitchFamily="2" charset="2"/>
              <a:buChar char="v"/>
              <a:defRPr kumimoji="1" sz="1800">
                <a:solidFill>
                  <a:schemeClr val="tx1"/>
                </a:solidFill>
                <a:latin typeface="+mn-lt"/>
                <a:ea typeface="+mn-ea"/>
              </a:defRPr>
            </a:lvl2pPr>
            <a:lvl3pPr marL="1143000" indent="-228600" algn="l" rtl="0" eaLnBrk="1" fontAlgn="base" hangingPunct="1">
              <a:spcBef>
                <a:spcPct val="20000"/>
              </a:spcBef>
              <a:spcAft>
                <a:spcPct val="0"/>
              </a:spcAft>
              <a:buClr>
                <a:schemeClr val="accent2"/>
              </a:buClr>
              <a:buFont typeface="Wingdings" pitchFamily="2" charset="2"/>
              <a:buChar char="Ø"/>
              <a:defRPr kumimoji="1">
                <a:solidFill>
                  <a:schemeClr val="tx1"/>
                </a:solidFill>
                <a:latin typeface="+mn-lt"/>
                <a:ea typeface="+mn-ea"/>
              </a:defRPr>
            </a:lvl3pPr>
            <a:lvl4pPr marL="1600200" indent="-228600" algn="l" rtl="0" eaLnBrk="1" fontAlgn="base" hangingPunct="1">
              <a:spcBef>
                <a:spcPct val="20000"/>
              </a:spcBef>
              <a:spcAft>
                <a:spcPct val="0"/>
              </a:spcAft>
              <a:buClr>
                <a:srgbClr val="FFFF00"/>
              </a:buClr>
              <a:buFont typeface="Wingdings" pitchFamily="2" charset="2"/>
              <a:buBlip>
                <a:blip r:embed="rId10"/>
              </a:buBlip>
              <a:defRPr kumimoji="1" sz="1600">
                <a:solidFill>
                  <a:schemeClr val="tx1"/>
                </a:solidFill>
                <a:latin typeface="+mn-lt"/>
                <a:ea typeface="+mn-ea"/>
              </a:defRPr>
            </a:lvl4pPr>
            <a:lvl5pPr marL="2057400" indent="-228600" algn="l" rtl="0" eaLnBrk="1" fontAlgn="base" hangingPunct="1">
              <a:spcBef>
                <a:spcPct val="20000"/>
              </a:spcBef>
              <a:spcAft>
                <a:spcPct val="0"/>
              </a:spcAft>
              <a:buClr>
                <a:srgbClr val="FFCC66"/>
              </a:buClr>
              <a:buFont typeface="Wingdings" pitchFamily="2" charset="2"/>
              <a:buBlip>
                <a:blip r:embed="rId11"/>
              </a:buBlip>
              <a:defRPr kumimoji="1" sz="1600">
                <a:solidFill>
                  <a:schemeClr val="tx1"/>
                </a:solidFill>
                <a:latin typeface="+mn-lt"/>
                <a:ea typeface="+mn-ea"/>
              </a:defRPr>
            </a:lvl5pPr>
            <a:lvl6pPr marL="2514600" indent="-228600" algn="l" rtl="0" eaLnBrk="1" fontAlgn="base" hangingPunct="1">
              <a:spcBef>
                <a:spcPct val="20000"/>
              </a:spcBef>
              <a:spcAft>
                <a:spcPct val="0"/>
              </a:spcAft>
              <a:buClr>
                <a:srgbClr val="FFCC66"/>
              </a:buClr>
              <a:buFont typeface="Wingdings" pitchFamily="2" charset="2"/>
              <a:buBlip>
                <a:blip r:embed="rId11"/>
              </a:buBlip>
              <a:defRPr kumimoji="1" sz="1600">
                <a:solidFill>
                  <a:schemeClr val="tx1"/>
                </a:solidFill>
                <a:latin typeface="+mn-lt"/>
                <a:ea typeface="+mn-ea"/>
              </a:defRPr>
            </a:lvl6pPr>
            <a:lvl7pPr marL="2971800" indent="-228600" algn="l" rtl="0" eaLnBrk="1" fontAlgn="base" hangingPunct="1">
              <a:spcBef>
                <a:spcPct val="20000"/>
              </a:spcBef>
              <a:spcAft>
                <a:spcPct val="0"/>
              </a:spcAft>
              <a:buClr>
                <a:srgbClr val="FFCC66"/>
              </a:buClr>
              <a:buFont typeface="Wingdings" pitchFamily="2" charset="2"/>
              <a:buBlip>
                <a:blip r:embed="rId11"/>
              </a:buBlip>
              <a:defRPr kumimoji="1" sz="1600">
                <a:solidFill>
                  <a:schemeClr val="tx1"/>
                </a:solidFill>
                <a:latin typeface="+mn-lt"/>
                <a:ea typeface="+mn-ea"/>
              </a:defRPr>
            </a:lvl7pPr>
            <a:lvl8pPr marL="3429000" indent="-228600" algn="l" rtl="0" eaLnBrk="1" fontAlgn="base" hangingPunct="1">
              <a:spcBef>
                <a:spcPct val="20000"/>
              </a:spcBef>
              <a:spcAft>
                <a:spcPct val="0"/>
              </a:spcAft>
              <a:buClr>
                <a:srgbClr val="FFCC66"/>
              </a:buClr>
              <a:buFont typeface="Wingdings" pitchFamily="2" charset="2"/>
              <a:buBlip>
                <a:blip r:embed="rId11"/>
              </a:buBlip>
              <a:defRPr kumimoji="1" sz="1600">
                <a:solidFill>
                  <a:schemeClr val="tx1"/>
                </a:solidFill>
                <a:latin typeface="+mn-lt"/>
                <a:ea typeface="+mn-ea"/>
              </a:defRPr>
            </a:lvl8pPr>
            <a:lvl9pPr marL="3886200" indent="-228600" algn="l" rtl="0" eaLnBrk="1" fontAlgn="base" hangingPunct="1">
              <a:spcBef>
                <a:spcPct val="20000"/>
              </a:spcBef>
              <a:spcAft>
                <a:spcPct val="0"/>
              </a:spcAft>
              <a:buClr>
                <a:srgbClr val="FFCC66"/>
              </a:buClr>
              <a:buFont typeface="Wingdings" pitchFamily="2" charset="2"/>
              <a:buBlip>
                <a:blip r:embed="rId11"/>
              </a:buBlip>
              <a:defRPr kumimoji="1" sz="1600">
                <a:solidFill>
                  <a:schemeClr val="tx1"/>
                </a:solidFill>
                <a:latin typeface="+mn-lt"/>
                <a:ea typeface="+mn-ea"/>
              </a:defRPr>
            </a:lvl9pPr>
          </a:lstStyle>
          <a:p>
            <a:pPr>
              <a:buClr>
                <a:srgbClr val="0000FF"/>
              </a:buClr>
              <a:defRPr/>
            </a:pPr>
            <a:r>
              <a:rPr lang="en-US" altLang="zh-TW" sz="1800" dirty="0" smtClean="0"/>
              <a:t>The congestion information should be known before packet injection.</a:t>
            </a:r>
          </a:p>
          <a:p>
            <a:pPr>
              <a:buClr>
                <a:srgbClr val="0000FF"/>
              </a:buClr>
              <a:defRPr/>
            </a:pPr>
            <a:r>
              <a:rPr lang="en-US" altLang="zh-TW" sz="1800" dirty="0" smtClean="0"/>
              <a:t>Minimal adaptive routing is also a cascaded </a:t>
            </a:r>
            <a:r>
              <a:rPr lang="en-US" altLang="zh-TW" sz="1800" dirty="0" smtClean="0"/>
              <a:t>routing</a:t>
            </a:r>
            <a:endParaRPr lang="en-US" altLang="zh-TW" sz="1600" dirty="0" smtClean="0"/>
          </a:p>
          <a:p>
            <a:pPr>
              <a:defRPr/>
            </a:pPr>
            <a:endParaRPr lang="en-US" altLang="zh-TW" sz="1800" dirty="0" smtClean="0"/>
          </a:p>
        </p:txBody>
      </p:sp>
    </p:spTree>
    <p:extLst>
      <p:ext uri="{BB962C8B-B14F-4D97-AF65-F5344CB8AC3E}">
        <p14:creationId xmlns:p14="http://schemas.microsoft.com/office/powerpoint/2010/main" val="29175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4910" y="476672"/>
            <a:ext cx="8382000" cy="762000"/>
          </a:xfrm>
        </p:spPr>
        <p:txBody>
          <a:bodyPr/>
          <a:lstStyle/>
          <a:p>
            <a:r>
              <a:rPr lang="en-US" altLang="zh-TW" sz="2800" dirty="0"/>
              <a:t>Academic Honors/ Services</a:t>
            </a:r>
            <a:endParaRPr lang="zh-TW" altLang="en-US" sz="2800" dirty="0"/>
          </a:p>
        </p:txBody>
      </p:sp>
      <p:sp>
        <p:nvSpPr>
          <p:cNvPr id="4" name="內容版面配置區 2"/>
          <p:cNvSpPr>
            <a:spLocks noGrp="1"/>
          </p:cNvSpPr>
          <p:nvPr>
            <p:ph idx="1"/>
          </p:nvPr>
        </p:nvSpPr>
        <p:spPr>
          <a:xfrm>
            <a:off x="7076" y="1052736"/>
            <a:ext cx="8382000" cy="5562600"/>
          </a:xfrm>
        </p:spPr>
        <p:txBody>
          <a:bodyPr/>
          <a:lstStyle/>
          <a:p>
            <a:r>
              <a:rPr lang="en-US" altLang="zh-TW" sz="2000" b="1" dirty="0" smtClean="0"/>
              <a:t>B.S. Degree in NTOU </a:t>
            </a:r>
            <a:r>
              <a:rPr lang="en-US" altLang="zh-TW" b="1" dirty="0"/>
              <a:t>C</a:t>
            </a:r>
            <a:r>
              <a:rPr lang="en-US" altLang="zh-TW" b="1" dirty="0" smtClean="0"/>
              <a:t>SE</a:t>
            </a:r>
          </a:p>
          <a:p>
            <a:pPr lvl="1"/>
            <a:r>
              <a:rPr lang="en-US" altLang="zh-TW" sz="1600" dirty="0"/>
              <a:t>National Taiwan Ocean University Scholarship for Students under Poverty Line, </a:t>
            </a:r>
            <a:r>
              <a:rPr lang="en-US" altLang="zh-TW" sz="1600" dirty="0" smtClean="0"/>
              <a:t>2004</a:t>
            </a:r>
            <a:r>
              <a:rPr lang="en-US" altLang="zh-TW" sz="1600" dirty="0"/>
              <a:t> − </a:t>
            </a:r>
            <a:r>
              <a:rPr lang="en-US" altLang="zh-TW" sz="1600" dirty="0" smtClean="0"/>
              <a:t>2005</a:t>
            </a:r>
          </a:p>
          <a:p>
            <a:endParaRPr lang="en-US" altLang="zh-TW" dirty="0" smtClean="0"/>
          </a:p>
          <a:p>
            <a:r>
              <a:rPr lang="en-US" altLang="zh-TW" sz="2000" b="1" dirty="0" smtClean="0"/>
              <a:t>M.S. Degree in NSYSU CSE</a:t>
            </a:r>
          </a:p>
          <a:p>
            <a:pPr lvl="1"/>
            <a:r>
              <a:rPr lang="en-US" altLang="zh-TW" sz="1600" dirty="0" smtClean="0"/>
              <a:t>The only one from NSYSU CSE got the qualify of </a:t>
            </a:r>
            <a:r>
              <a:rPr lang="de-DE" altLang="zh-TW" sz="1600" dirty="0"/>
              <a:t>Campus Resident </a:t>
            </a:r>
            <a:r>
              <a:rPr lang="de-DE" altLang="zh-TW" sz="1600" dirty="0" smtClean="0"/>
              <a:t>Representatice of Foxconn</a:t>
            </a:r>
            <a:endParaRPr lang="en-US" altLang="zh-TW" sz="1600" dirty="0"/>
          </a:p>
          <a:p>
            <a:endParaRPr lang="en-US" altLang="zh-TW" dirty="0" smtClean="0"/>
          </a:p>
          <a:p>
            <a:r>
              <a:rPr lang="en-US" altLang="zh-TW" sz="2000" b="1" dirty="0" smtClean="0"/>
              <a:t>Ph.D. Degree in NTU GIEE</a:t>
            </a:r>
          </a:p>
          <a:p>
            <a:pPr lvl="1"/>
            <a:r>
              <a:rPr lang="en-US" altLang="zh-TW" sz="1600" b="1" i="1" dirty="0"/>
              <a:t>Best Paper Nomination of VLSI-DAT 2014</a:t>
            </a:r>
          </a:p>
          <a:p>
            <a:pPr lvl="1"/>
            <a:r>
              <a:rPr lang="en-US" altLang="zh-TW" sz="1600" b="1" i="1" dirty="0"/>
              <a:t>Invited book </a:t>
            </a:r>
            <a:r>
              <a:rPr lang="en-US" altLang="zh-TW" sz="1600" b="1" i="1" dirty="0" smtClean="0"/>
              <a:t>chapter</a:t>
            </a:r>
          </a:p>
          <a:p>
            <a:pPr lvl="1"/>
            <a:r>
              <a:rPr lang="en-US" altLang="zh-TW" sz="1600" b="1" i="1" dirty="0" smtClean="0"/>
              <a:t>Invited Talks (NTPU-CSIE, NTU-GIEE)</a:t>
            </a:r>
            <a:endParaRPr lang="en-US" altLang="zh-TW" sz="1600" b="1" i="1" dirty="0"/>
          </a:p>
          <a:p>
            <a:pPr lvl="1"/>
            <a:r>
              <a:rPr lang="en-US" altLang="zh-TW" sz="1600" b="1" i="1" dirty="0"/>
              <a:t>Assistant of IEEE </a:t>
            </a:r>
            <a:r>
              <a:rPr lang="en-US" altLang="zh-TW" sz="1600" b="1" i="1" dirty="0" err="1"/>
              <a:t>SiPS</a:t>
            </a:r>
            <a:r>
              <a:rPr lang="en-US" altLang="zh-TW" sz="1600" b="1" i="1" dirty="0"/>
              <a:t> 2013</a:t>
            </a:r>
          </a:p>
          <a:p>
            <a:pPr lvl="1"/>
            <a:r>
              <a:rPr lang="en-US" altLang="zh-TW" sz="1600" b="1" i="1" dirty="0"/>
              <a:t>Reviewers of journal and conference </a:t>
            </a:r>
            <a:r>
              <a:rPr lang="en-US" altLang="zh-TW" sz="1600" b="1" i="1" dirty="0" smtClean="0"/>
              <a:t>papers</a:t>
            </a:r>
            <a:endParaRPr lang="en-US" altLang="zh-TW" sz="1600" dirty="0" smtClean="0"/>
          </a:p>
          <a:p>
            <a:pPr lvl="1"/>
            <a:r>
              <a:rPr lang="en-US" altLang="zh-TW" sz="1600" dirty="0" smtClean="0"/>
              <a:t>Nomination </a:t>
            </a:r>
            <a:r>
              <a:rPr lang="en-US" altLang="zh-TW" sz="1600" dirty="0"/>
              <a:t>of IC Design Contest, Taiwan, </a:t>
            </a:r>
            <a:r>
              <a:rPr lang="en-US" altLang="zh-TW" sz="1600" dirty="0" smtClean="0"/>
              <a:t>2010</a:t>
            </a:r>
          </a:p>
          <a:p>
            <a:pPr lvl="1"/>
            <a:r>
              <a:rPr lang="en-US" altLang="zh-TW" sz="1600" dirty="0"/>
              <a:t>National Taiwan University EE </a:t>
            </a:r>
            <a:r>
              <a:rPr lang="en-US" altLang="zh-TW" sz="1600" dirty="0" smtClean="0"/>
              <a:t>Scholarship</a:t>
            </a:r>
          </a:p>
          <a:p>
            <a:pPr lvl="1"/>
            <a:r>
              <a:rPr lang="en-US" altLang="zh-TW" sz="1600" dirty="0" smtClean="0"/>
              <a:t>Funding </a:t>
            </a:r>
            <a:r>
              <a:rPr lang="en-US" altLang="zh-TW" sz="1600" dirty="0"/>
              <a:t>at international academic conferences by </a:t>
            </a:r>
            <a:r>
              <a:rPr lang="en-US" altLang="zh-TW" sz="1600" dirty="0" smtClean="0"/>
              <a:t/>
            </a:r>
            <a:br>
              <a:rPr lang="en-US" altLang="zh-TW" sz="1600" dirty="0" smtClean="0"/>
            </a:br>
            <a:r>
              <a:rPr lang="en-US" altLang="zh-TW" sz="1600" dirty="0" smtClean="0"/>
              <a:t>graduate </a:t>
            </a:r>
            <a:r>
              <a:rPr lang="en-US" altLang="zh-TW" sz="1600" dirty="0"/>
              <a:t>students, National Science </a:t>
            </a:r>
            <a:r>
              <a:rPr lang="en-US" altLang="zh-TW" sz="1600" dirty="0" smtClean="0"/>
              <a:t>Council x 2</a:t>
            </a: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3432" y="3872136"/>
            <a:ext cx="1821485" cy="2743200"/>
          </a:xfrm>
          <a:prstGeom prst="rect">
            <a:avLst/>
          </a:prstGeom>
        </p:spPr>
      </p:pic>
      <p:pic>
        <p:nvPicPr>
          <p:cNvPr id="6" name="圖片 5"/>
          <p:cNvPicPr>
            <a:picLocks noChangeAspect="1"/>
          </p:cNvPicPr>
          <p:nvPr/>
        </p:nvPicPr>
        <p:blipFill>
          <a:blip r:embed="rId3"/>
          <a:stretch>
            <a:fillRect/>
          </a:stretch>
        </p:blipFill>
        <p:spPr>
          <a:xfrm>
            <a:off x="7224917" y="3834036"/>
            <a:ext cx="1939826" cy="2743200"/>
          </a:xfrm>
          <a:prstGeom prst="rect">
            <a:avLst/>
          </a:prstGeom>
        </p:spPr>
      </p:pic>
    </p:spTree>
    <p:extLst>
      <p:ext uri="{BB962C8B-B14F-4D97-AF65-F5344CB8AC3E}">
        <p14:creationId xmlns:p14="http://schemas.microsoft.com/office/powerpoint/2010/main" val="40281065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sz="2800" dirty="0" smtClean="0"/>
              <a:t>Statistical Traffic Load Distribution (STLD) and Latency vs. Network Injection Rate</a:t>
            </a:r>
            <a:endParaRPr lang="zh-TW" altLang="en-US" sz="2800" dirty="0"/>
          </a:p>
        </p:txBody>
      </p:sp>
      <p:sp>
        <p:nvSpPr>
          <p:cNvPr id="35843" name="內容版面配置區 2"/>
          <p:cNvSpPr>
            <a:spLocks noGrp="1"/>
          </p:cNvSpPr>
          <p:nvPr>
            <p:ph idx="1"/>
          </p:nvPr>
        </p:nvSpPr>
        <p:spPr>
          <a:xfrm>
            <a:off x="609600" y="5715000"/>
            <a:ext cx="8458200" cy="838200"/>
          </a:xfrm>
        </p:spPr>
        <p:txBody>
          <a:bodyPr/>
          <a:lstStyle/>
          <a:p>
            <a:r>
              <a:rPr lang="en-US" altLang="zh-TW" sz="1600" smtClean="0"/>
              <a:t>STLD and statistics of STLD show significant load balance by adopting Beltway routing.</a:t>
            </a:r>
          </a:p>
          <a:p>
            <a:r>
              <a:rPr lang="en-US" altLang="zh-TW" sz="1600" smtClean="0"/>
              <a:t>Compared with the Downward, DLDR, DLAR, and DLADR, the proposed Beltway routing can improve the throughput by 172.7%, 57.9%, 50.0%, and 50.0%, respectively.</a:t>
            </a:r>
            <a:endParaRPr lang="zh-TW" altLang="zh-TW" sz="1600" smtClean="0"/>
          </a:p>
        </p:txBody>
      </p:sp>
      <p:graphicFrame>
        <p:nvGraphicFramePr>
          <p:cNvPr id="5" name="表格 4"/>
          <p:cNvGraphicFramePr>
            <a:graphicFrameLocks noGrp="1"/>
          </p:cNvGraphicFramePr>
          <p:nvPr/>
        </p:nvGraphicFramePr>
        <p:xfrm>
          <a:off x="5092700" y="1808163"/>
          <a:ext cx="3962400" cy="1006475"/>
        </p:xfrm>
        <a:graphic>
          <a:graphicData uri="http://schemas.openxmlformats.org/drawingml/2006/table">
            <a:tbl>
              <a:tblPr firstRow="1" bandRow="1">
                <a:tableStyleId>{5C22544A-7EE6-4342-B048-85BDC9FD1C3A}</a:tableStyleId>
              </a:tblPr>
              <a:tblGrid>
                <a:gridCol w="609600"/>
                <a:gridCol w="609600"/>
                <a:gridCol w="609600"/>
                <a:gridCol w="609600"/>
                <a:gridCol w="762000"/>
                <a:gridCol w="762000"/>
              </a:tblGrid>
              <a:tr h="457489">
                <a:tc>
                  <a:txBody>
                    <a:bodyPr/>
                    <a:lstStyle/>
                    <a:p>
                      <a:endParaRPr lang="zh-TW" altLang="en-US" sz="1200" dirty="0"/>
                    </a:p>
                  </a:txBody>
                  <a:tcPr marL="91417" marR="91417" marT="45749" marB="45749"/>
                </a:tc>
                <a:tc>
                  <a:txBody>
                    <a:bodyPr/>
                    <a:lstStyle/>
                    <a:p>
                      <a:r>
                        <a:rPr lang="en-US" altLang="zh-TW" sz="1200" dirty="0" smtClean="0"/>
                        <a:t>Down-ward</a:t>
                      </a:r>
                      <a:endParaRPr lang="zh-TW" altLang="en-US" sz="1200" dirty="0"/>
                    </a:p>
                  </a:txBody>
                  <a:tcPr marL="91417" marR="91417" marT="45749" marB="45749"/>
                </a:tc>
                <a:tc>
                  <a:txBody>
                    <a:bodyPr/>
                    <a:lstStyle/>
                    <a:p>
                      <a:r>
                        <a:rPr lang="en-US" altLang="zh-TW" sz="1200" dirty="0" smtClean="0"/>
                        <a:t>DLDR</a:t>
                      </a:r>
                      <a:endParaRPr lang="zh-TW" altLang="en-US" sz="1200" dirty="0"/>
                    </a:p>
                  </a:txBody>
                  <a:tcPr marL="91417" marR="91417" marT="45749" marB="45749"/>
                </a:tc>
                <a:tc>
                  <a:txBody>
                    <a:bodyPr/>
                    <a:lstStyle/>
                    <a:p>
                      <a:pPr marL="0" marR="0" indent="0" algn="l" defTabSz="914101" rtl="0" eaLnBrk="1" fontAlgn="auto" latinLnBrk="0" hangingPunct="1">
                        <a:lnSpc>
                          <a:spcPct val="100000"/>
                        </a:lnSpc>
                        <a:spcBef>
                          <a:spcPts val="0"/>
                        </a:spcBef>
                        <a:spcAft>
                          <a:spcPts val="0"/>
                        </a:spcAft>
                        <a:buClrTx/>
                        <a:buSzTx/>
                        <a:buFontTx/>
                        <a:buNone/>
                        <a:tabLst/>
                        <a:defRPr/>
                      </a:pPr>
                      <a:r>
                        <a:rPr lang="en-US" altLang="zh-TW" sz="1200" dirty="0" smtClean="0"/>
                        <a:t>DLAR</a:t>
                      </a:r>
                      <a:endParaRPr lang="zh-TW" altLang="en-US" sz="1200" dirty="0"/>
                    </a:p>
                  </a:txBody>
                  <a:tcPr marL="91417" marR="91417" marT="45749" marB="45749"/>
                </a:tc>
                <a:tc>
                  <a:txBody>
                    <a:bodyPr/>
                    <a:lstStyle/>
                    <a:p>
                      <a:pPr marL="0" marR="0" indent="0" algn="l" defTabSz="914101" rtl="0" eaLnBrk="1" fontAlgn="auto" latinLnBrk="0" hangingPunct="1">
                        <a:lnSpc>
                          <a:spcPct val="100000"/>
                        </a:lnSpc>
                        <a:spcBef>
                          <a:spcPts val="0"/>
                        </a:spcBef>
                        <a:spcAft>
                          <a:spcPts val="0"/>
                        </a:spcAft>
                        <a:buClrTx/>
                        <a:buSzTx/>
                        <a:buFontTx/>
                        <a:buNone/>
                        <a:tabLst/>
                        <a:defRPr/>
                      </a:pPr>
                      <a:r>
                        <a:rPr lang="en-US" altLang="zh-TW" sz="1200" dirty="0" smtClean="0"/>
                        <a:t>DLADR</a:t>
                      </a:r>
                      <a:endParaRPr lang="zh-TW" altLang="en-US" sz="1200" dirty="0" smtClean="0"/>
                    </a:p>
                  </a:txBody>
                  <a:tcPr marL="91417" marR="91417" marT="45749" marB="45749"/>
                </a:tc>
                <a:tc>
                  <a:txBody>
                    <a:bodyPr/>
                    <a:lstStyle/>
                    <a:p>
                      <a:pPr marL="0" marR="0" indent="0" algn="l" defTabSz="914101" rtl="0" eaLnBrk="1" fontAlgn="auto" latinLnBrk="0" hangingPunct="1">
                        <a:lnSpc>
                          <a:spcPct val="100000"/>
                        </a:lnSpc>
                        <a:spcBef>
                          <a:spcPts val="0"/>
                        </a:spcBef>
                        <a:spcAft>
                          <a:spcPts val="0"/>
                        </a:spcAft>
                        <a:buClrTx/>
                        <a:buSzTx/>
                        <a:buFontTx/>
                        <a:buNone/>
                        <a:tabLst/>
                        <a:defRPr/>
                      </a:pPr>
                      <a:r>
                        <a:rPr lang="en-US" altLang="zh-TW" sz="1200" dirty="0" smtClean="0"/>
                        <a:t>Beltway</a:t>
                      </a:r>
                      <a:endParaRPr lang="zh-TW" altLang="en-US" sz="1200" dirty="0" smtClean="0"/>
                    </a:p>
                  </a:txBody>
                  <a:tcPr marL="91417" marR="91417" marT="45749" marB="45749"/>
                </a:tc>
              </a:tr>
              <a:tr h="274493">
                <a:tc>
                  <a:txBody>
                    <a:bodyPr/>
                    <a:lstStyle/>
                    <a:p>
                      <a:r>
                        <a:rPr lang="en-US" altLang="zh-TW" sz="1200" dirty="0" smtClean="0"/>
                        <a:t>Mean</a:t>
                      </a:r>
                      <a:endParaRPr lang="zh-TW" altLang="en-US" sz="1200" dirty="0"/>
                    </a:p>
                  </a:txBody>
                  <a:tcPr marL="91417" marR="91417" marT="45749" marB="45749"/>
                </a:tc>
                <a:tc>
                  <a:txBody>
                    <a:bodyPr/>
                    <a:lstStyle/>
                    <a:p>
                      <a:pPr algn="r">
                        <a:spcAft>
                          <a:spcPts val="0"/>
                        </a:spcAft>
                      </a:pPr>
                      <a:r>
                        <a:rPr lang="en-US" altLang="zh-TW" sz="1200" b="0" dirty="0" smtClean="0">
                          <a:effectLst/>
                          <a:latin typeface="+mj-lt"/>
                          <a:ea typeface="新細明體"/>
                        </a:rPr>
                        <a:t>33042</a:t>
                      </a:r>
                      <a:endParaRPr lang="zh-TW" sz="1200" b="0" dirty="0">
                        <a:effectLst/>
                        <a:latin typeface="+mj-lt"/>
                        <a:ea typeface="新細明體"/>
                      </a:endParaRPr>
                    </a:p>
                  </a:txBody>
                  <a:tcPr marL="68563" marR="68563" marT="0" marB="0" anchor="ctr"/>
                </a:tc>
                <a:tc>
                  <a:txBody>
                    <a:bodyPr/>
                    <a:lstStyle/>
                    <a:p>
                      <a:pPr algn="r">
                        <a:spcAft>
                          <a:spcPts val="0"/>
                        </a:spcAft>
                      </a:pPr>
                      <a:r>
                        <a:rPr lang="en-US" altLang="zh-TW" sz="1200" b="0" dirty="0" smtClean="0">
                          <a:effectLst/>
                          <a:latin typeface="+mj-lt"/>
                          <a:ea typeface="新細明體"/>
                        </a:rPr>
                        <a:t>28999</a:t>
                      </a:r>
                      <a:endParaRPr lang="zh-TW" sz="1200" b="0" dirty="0">
                        <a:effectLst/>
                        <a:latin typeface="+mj-lt"/>
                        <a:ea typeface="新細明體"/>
                      </a:endParaRPr>
                    </a:p>
                  </a:txBody>
                  <a:tcPr marL="68563" marR="68563" marT="0" marB="0" anchor="ctr"/>
                </a:tc>
                <a:tc>
                  <a:txBody>
                    <a:bodyPr/>
                    <a:lstStyle/>
                    <a:p>
                      <a:pPr algn="r">
                        <a:spcAft>
                          <a:spcPts val="0"/>
                        </a:spcAft>
                      </a:pPr>
                      <a:r>
                        <a:rPr lang="en-US" altLang="zh-TW" sz="1200" b="0" dirty="0" smtClean="0">
                          <a:effectLst/>
                          <a:latin typeface="+mj-lt"/>
                          <a:ea typeface="新細明體"/>
                        </a:rPr>
                        <a:t>30028</a:t>
                      </a:r>
                      <a:endParaRPr lang="zh-TW" sz="1200" b="0" dirty="0">
                        <a:effectLst/>
                        <a:latin typeface="+mj-lt"/>
                        <a:ea typeface="新細明體"/>
                      </a:endParaRPr>
                    </a:p>
                  </a:txBody>
                  <a:tcPr marL="68563" marR="68563" marT="0" marB="0" anchor="ctr"/>
                </a:tc>
                <a:tc>
                  <a:txBody>
                    <a:bodyPr/>
                    <a:lstStyle/>
                    <a:p>
                      <a:pPr algn="r">
                        <a:spcAft>
                          <a:spcPts val="0"/>
                        </a:spcAft>
                      </a:pPr>
                      <a:r>
                        <a:rPr lang="en-US" altLang="zh-TW" sz="1200" b="0" dirty="0" smtClean="0">
                          <a:effectLst/>
                          <a:latin typeface="+mj-lt"/>
                          <a:ea typeface="新細明體"/>
                        </a:rPr>
                        <a:t>29028</a:t>
                      </a:r>
                      <a:endParaRPr lang="zh-TW" sz="1200" b="0" dirty="0">
                        <a:effectLst/>
                        <a:latin typeface="+mj-lt"/>
                        <a:ea typeface="新細明體"/>
                      </a:endParaRPr>
                    </a:p>
                  </a:txBody>
                  <a:tcPr marL="68563" marR="68563" marT="0" marB="0" anchor="ctr"/>
                </a:tc>
                <a:tc>
                  <a:txBody>
                    <a:bodyPr/>
                    <a:lstStyle/>
                    <a:p>
                      <a:pPr algn="r">
                        <a:spcAft>
                          <a:spcPts val="0"/>
                        </a:spcAft>
                      </a:pPr>
                      <a:r>
                        <a:rPr lang="en-US" altLang="zh-TW" sz="1200" b="0" dirty="0" smtClean="0">
                          <a:effectLst/>
                          <a:latin typeface="+mj-lt"/>
                          <a:ea typeface="新細明體"/>
                        </a:rPr>
                        <a:t>27812</a:t>
                      </a:r>
                      <a:endParaRPr lang="zh-TW" sz="1200" b="0" dirty="0">
                        <a:effectLst/>
                        <a:latin typeface="+mj-lt"/>
                        <a:ea typeface="新細明體"/>
                      </a:endParaRPr>
                    </a:p>
                  </a:txBody>
                  <a:tcPr marL="68563" marR="68563" marT="0" marB="0" anchor="ctr"/>
                </a:tc>
              </a:tr>
              <a:tr h="274493">
                <a:tc>
                  <a:txBody>
                    <a:bodyPr/>
                    <a:lstStyle/>
                    <a:p>
                      <a:r>
                        <a:rPr lang="en-US" altLang="zh-TW" sz="1200" dirty="0" err="1" smtClean="0"/>
                        <a:t>Stdv</a:t>
                      </a:r>
                      <a:r>
                        <a:rPr lang="en-US" altLang="zh-TW" sz="1200" dirty="0" smtClean="0"/>
                        <a:t>.</a:t>
                      </a:r>
                      <a:endParaRPr lang="zh-TW" altLang="en-US" sz="1200" dirty="0"/>
                    </a:p>
                  </a:txBody>
                  <a:tcPr marL="91417" marR="91417" marT="45749" marB="45749"/>
                </a:tc>
                <a:tc>
                  <a:txBody>
                    <a:bodyPr/>
                    <a:lstStyle/>
                    <a:p>
                      <a:pPr algn="r">
                        <a:spcAft>
                          <a:spcPts val="0"/>
                        </a:spcAft>
                      </a:pPr>
                      <a:r>
                        <a:rPr lang="en-US" altLang="zh-TW" sz="1200" b="0" dirty="0" smtClean="0">
                          <a:effectLst/>
                          <a:latin typeface="+mj-lt"/>
                          <a:ea typeface="新細明體"/>
                        </a:rPr>
                        <a:t>39087</a:t>
                      </a:r>
                      <a:endParaRPr lang="zh-TW" sz="1200" b="0" dirty="0">
                        <a:effectLst/>
                        <a:latin typeface="+mj-lt"/>
                        <a:ea typeface="新細明體"/>
                      </a:endParaRPr>
                    </a:p>
                  </a:txBody>
                  <a:tcPr marL="68563" marR="68563" marT="0" marB="0" anchor="ctr"/>
                </a:tc>
                <a:tc>
                  <a:txBody>
                    <a:bodyPr/>
                    <a:lstStyle/>
                    <a:p>
                      <a:pPr algn="r">
                        <a:spcAft>
                          <a:spcPts val="0"/>
                        </a:spcAft>
                      </a:pPr>
                      <a:r>
                        <a:rPr lang="en-US" altLang="zh-TW" sz="1200" b="0" dirty="0" smtClean="0">
                          <a:effectLst/>
                          <a:latin typeface="+mj-lt"/>
                          <a:ea typeface="新細明體"/>
                        </a:rPr>
                        <a:t>12279</a:t>
                      </a:r>
                      <a:endParaRPr lang="zh-TW" sz="1200" b="0" dirty="0">
                        <a:effectLst/>
                        <a:latin typeface="+mj-lt"/>
                        <a:ea typeface="新細明體"/>
                      </a:endParaRPr>
                    </a:p>
                  </a:txBody>
                  <a:tcPr marL="68563" marR="68563" marT="0" marB="0" anchor="ctr"/>
                </a:tc>
                <a:tc>
                  <a:txBody>
                    <a:bodyPr/>
                    <a:lstStyle/>
                    <a:p>
                      <a:pPr algn="r">
                        <a:spcAft>
                          <a:spcPts val="0"/>
                        </a:spcAft>
                      </a:pPr>
                      <a:r>
                        <a:rPr lang="en-US" altLang="zh-TW" sz="1200" b="0" dirty="0" smtClean="0">
                          <a:effectLst/>
                          <a:latin typeface="+mj-lt"/>
                          <a:ea typeface="新細明體"/>
                        </a:rPr>
                        <a:t>19951</a:t>
                      </a:r>
                      <a:endParaRPr lang="zh-TW" sz="1200" b="0" dirty="0">
                        <a:effectLst/>
                        <a:latin typeface="+mj-lt"/>
                        <a:ea typeface="新細明體"/>
                      </a:endParaRPr>
                    </a:p>
                  </a:txBody>
                  <a:tcPr marL="68563" marR="68563" marT="0" marB="0" anchor="ctr"/>
                </a:tc>
                <a:tc>
                  <a:txBody>
                    <a:bodyPr/>
                    <a:lstStyle/>
                    <a:p>
                      <a:pPr algn="r">
                        <a:spcAft>
                          <a:spcPts val="0"/>
                        </a:spcAft>
                      </a:pPr>
                      <a:r>
                        <a:rPr lang="en-US" altLang="zh-TW" sz="1200" b="0" dirty="0" smtClean="0">
                          <a:effectLst/>
                          <a:latin typeface="+mj-lt"/>
                          <a:ea typeface="新細明體"/>
                        </a:rPr>
                        <a:t>12326</a:t>
                      </a:r>
                      <a:endParaRPr lang="zh-TW" sz="1200" b="0" dirty="0">
                        <a:effectLst/>
                        <a:latin typeface="+mj-lt"/>
                        <a:ea typeface="新細明體"/>
                      </a:endParaRPr>
                    </a:p>
                  </a:txBody>
                  <a:tcPr marL="68563" marR="68563" marT="0" marB="0" anchor="ctr"/>
                </a:tc>
                <a:tc>
                  <a:txBody>
                    <a:bodyPr/>
                    <a:lstStyle/>
                    <a:p>
                      <a:pPr algn="r">
                        <a:spcAft>
                          <a:spcPts val="0"/>
                        </a:spcAft>
                      </a:pPr>
                      <a:r>
                        <a:rPr lang="en-US" altLang="zh-TW" sz="1200" b="0" dirty="0" smtClean="0">
                          <a:effectLst/>
                          <a:latin typeface="+mj-lt"/>
                          <a:ea typeface="新細明體"/>
                        </a:rPr>
                        <a:t>4405</a:t>
                      </a:r>
                      <a:endParaRPr lang="zh-TW" sz="1200" b="0" dirty="0">
                        <a:effectLst/>
                        <a:latin typeface="+mj-lt"/>
                        <a:ea typeface="新細明體"/>
                      </a:endParaRPr>
                    </a:p>
                  </a:txBody>
                  <a:tcPr marL="68563" marR="68563" marT="0" marB="0" anchor="ctr"/>
                </a:tc>
              </a:tr>
            </a:tbl>
          </a:graphicData>
        </a:graphic>
      </p:graphicFrame>
      <p:pic>
        <p:nvPicPr>
          <p:cNvPr id="3587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4300" y="2971800"/>
            <a:ext cx="3644900" cy="264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75" name="Picture 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3" y="1676400"/>
            <a:ext cx="5033963" cy="393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11218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533400" y="1916832"/>
            <a:ext cx="8305800" cy="1224136"/>
          </a:xfrm>
        </p:spPr>
        <p:txBody>
          <a:bodyPr/>
          <a:lstStyle/>
          <a:p>
            <a:r>
              <a:rPr lang="en-US" altLang="zh-TW" dirty="0" smtClean="0"/>
              <a:t>C</a:t>
            </a:r>
            <a:r>
              <a:rPr lang="en-US" altLang="zh-TW" sz="3200" dirty="0" smtClean="0"/>
              <a:t>. Proactive </a:t>
            </a:r>
            <a:r>
              <a:rPr lang="en-US" altLang="zh-TW" sz="3200" dirty="0"/>
              <a:t>Throttling-based DTM</a:t>
            </a:r>
            <a:endParaRPr lang="zh-TW" altLang="en-US" sz="3200" dirty="0">
              <a:effectLst/>
              <a:latin typeface="Arial" charset="0"/>
              <a:ea typeface="新細明體" charset="-120"/>
            </a:endParaRPr>
          </a:p>
        </p:txBody>
      </p:sp>
      <p:sp>
        <p:nvSpPr>
          <p:cNvPr id="10" name="標題 3"/>
          <p:cNvSpPr txBox="1">
            <a:spLocks/>
          </p:cNvSpPr>
          <p:nvPr/>
        </p:nvSpPr>
        <p:spPr bwMode="auto">
          <a:xfrm>
            <a:off x="2267744" y="1196752"/>
            <a:ext cx="4824536" cy="504056"/>
          </a:xfrm>
          <a:prstGeom prst="rect">
            <a:avLst/>
          </a:prstGeom>
          <a:solidFill>
            <a:schemeClr val="bg1">
              <a:lumMod val="85000"/>
            </a:schemeClr>
          </a:solidFill>
          <a:ln w="9525">
            <a:noFill/>
            <a:miter lim="800000"/>
            <a:headEnd/>
            <a:tailEnd/>
          </a:ln>
          <a:effectLst/>
        </p:spPr>
        <p:txBody>
          <a:bodyPr vert="horz" wrap="square" lIns="91410" tIns="45706" rIns="91410" bIns="45706" numCol="1" anchor="ctr" anchorCtr="0" compatLnSpc="1">
            <a:prstTxWarp prst="textNoShape">
              <a:avLst/>
            </a:prstTxWarp>
            <a:noAutofit/>
          </a:bodyPr>
          <a:lstStyle>
            <a:lvl1pPr algn="ctr" rtl="0" eaLnBrk="0" fontAlgn="base" hangingPunct="0">
              <a:spcBef>
                <a:spcPct val="0"/>
              </a:spcBef>
              <a:spcAft>
                <a:spcPct val="0"/>
              </a:spcAft>
              <a:defRPr kumimoji="1" sz="2800" b="1">
                <a:solidFill>
                  <a:schemeClr val="tx1"/>
                </a:solidFill>
                <a:effectLst>
                  <a:outerShdw blurRad="38100" dist="38100" dir="2700000" algn="tl">
                    <a:srgbClr val="C0C0C0"/>
                  </a:outerShdw>
                </a:effectLst>
                <a:latin typeface="Arial" pitchFamily="34" charset="0"/>
                <a:ea typeface="標楷體" pitchFamily="65" charset="-120"/>
                <a:cs typeface="新細明體" charset="-120"/>
              </a:defRPr>
            </a:lvl1pPr>
            <a:lvl2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2pPr>
            <a:lvl3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3pPr>
            <a:lvl4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4pPr>
            <a:lvl5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5pPr>
            <a:lvl6pPr marL="45705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101"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151"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202"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a:lstStyle>
          <a:p>
            <a:pPr>
              <a:defRPr/>
            </a:pPr>
            <a:r>
              <a:rPr lang="en-US" altLang="zh-TW" sz="2400" i="1" dirty="0" smtClean="0"/>
              <a:t>Thermal-Aware</a:t>
            </a:r>
            <a:r>
              <a:rPr lang="zh-TW" altLang="en-US" sz="2400" i="1" dirty="0" smtClean="0"/>
              <a:t> </a:t>
            </a:r>
            <a:r>
              <a:rPr lang="en-US" altLang="zh-TW" sz="2400" i="1" dirty="0" smtClean="0"/>
              <a:t>3D</a:t>
            </a:r>
            <a:r>
              <a:rPr lang="zh-TW" altLang="en-US" sz="2400" i="1" dirty="0" smtClean="0"/>
              <a:t> </a:t>
            </a:r>
            <a:r>
              <a:rPr lang="en-US" altLang="zh-TW" sz="2400" i="1" dirty="0" smtClean="0"/>
              <a:t>NoC</a:t>
            </a:r>
            <a:r>
              <a:rPr lang="zh-TW" altLang="en-US" sz="2400" i="1" dirty="0" smtClean="0"/>
              <a:t> </a:t>
            </a:r>
            <a:r>
              <a:rPr lang="en-US" altLang="zh-TW" sz="2400" i="1" dirty="0" smtClean="0"/>
              <a:t>Design</a:t>
            </a:r>
            <a:endParaRPr lang="zh-TW" altLang="en-US" sz="2400" i="1" dirty="0"/>
          </a:p>
        </p:txBody>
      </p:sp>
      <p:grpSp>
        <p:nvGrpSpPr>
          <p:cNvPr id="11" name="群組 10"/>
          <p:cNvGrpSpPr/>
          <p:nvPr/>
        </p:nvGrpSpPr>
        <p:grpSpPr>
          <a:xfrm>
            <a:off x="1799692" y="3277130"/>
            <a:ext cx="5472608" cy="1883742"/>
            <a:chOff x="-3204864" y="3341389"/>
            <a:chExt cx="5472608" cy="1883742"/>
          </a:xfrm>
        </p:grpSpPr>
        <p:sp>
          <p:nvSpPr>
            <p:cNvPr id="12" name="立方體 11"/>
            <p:cNvSpPr/>
            <p:nvPr/>
          </p:nvSpPr>
          <p:spPr bwMode="auto">
            <a:xfrm>
              <a:off x="-3204864" y="3886200"/>
              <a:ext cx="5472608" cy="1338931"/>
            </a:xfrm>
            <a:prstGeom prst="cube">
              <a:avLst>
                <a:gd name="adj" fmla="val 81218"/>
              </a:avLst>
            </a:prstGeom>
            <a:ln>
              <a:solidFill>
                <a:schemeClr val="bg1">
                  <a:lumMod val="75000"/>
                </a:schemeClr>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kumimoji="1" lang="zh-TW" altLang="en-US" dirty="0" smtClean="0">
                <a:solidFill>
                  <a:prstClr val="black"/>
                </a:solidFill>
              </a:endParaRPr>
            </a:p>
          </p:txBody>
        </p:sp>
        <p:sp>
          <p:nvSpPr>
            <p:cNvPr id="13" name="立方體 12"/>
            <p:cNvSpPr/>
            <p:nvPr/>
          </p:nvSpPr>
          <p:spPr bwMode="auto">
            <a:xfrm>
              <a:off x="-2520280" y="3356992"/>
              <a:ext cx="1475656" cy="1275679"/>
            </a:xfrm>
            <a:prstGeom prst="cube">
              <a:avLst/>
            </a:prstGeom>
            <a:ln w="19050">
              <a:solidFill>
                <a:schemeClr val="bg1">
                  <a:lumMod val="75000"/>
                </a:schemeClr>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kumimoji="1" lang="en-US" altLang="zh-TW" dirty="0" smtClean="0">
                  <a:solidFill>
                    <a:schemeClr val="bg1">
                      <a:lumMod val="75000"/>
                    </a:schemeClr>
                  </a:solidFill>
                </a:rPr>
                <a:t>A.</a:t>
              </a:r>
            </a:p>
            <a:p>
              <a:pPr algn="ctr" fontAlgn="base">
                <a:spcBef>
                  <a:spcPct val="0"/>
                </a:spcBef>
                <a:spcAft>
                  <a:spcPct val="0"/>
                </a:spcAft>
              </a:pPr>
              <a:r>
                <a:rPr lang="en-US" altLang="zh-TW" sz="1200" b="1" dirty="0" smtClean="0">
                  <a:solidFill>
                    <a:schemeClr val="bg1">
                      <a:lumMod val="75000"/>
                    </a:schemeClr>
                  </a:solidFill>
                </a:rPr>
                <a:t>Thermal-</a:t>
              </a:r>
            </a:p>
            <a:p>
              <a:pPr algn="ctr" fontAlgn="base">
                <a:spcBef>
                  <a:spcPct val="0"/>
                </a:spcBef>
                <a:spcAft>
                  <a:spcPct val="0"/>
                </a:spcAft>
              </a:pPr>
              <a:r>
                <a:rPr kumimoji="1" lang="en-US" altLang="zh-TW" sz="1200" b="1" dirty="0" smtClean="0">
                  <a:solidFill>
                    <a:schemeClr val="bg1">
                      <a:lumMod val="75000"/>
                    </a:schemeClr>
                  </a:solidFill>
                </a:rPr>
                <a:t>Aware</a:t>
              </a:r>
            </a:p>
            <a:p>
              <a:pPr algn="ctr" fontAlgn="base">
                <a:spcBef>
                  <a:spcPct val="0"/>
                </a:spcBef>
                <a:spcAft>
                  <a:spcPct val="0"/>
                </a:spcAft>
              </a:pPr>
              <a:r>
                <a:rPr kumimoji="1" lang="en-US" altLang="zh-TW" sz="1200" b="1" dirty="0" smtClean="0">
                  <a:solidFill>
                    <a:schemeClr val="bg1">
                      <a:lumMod val="75000"/>
                    </a:schemeClr>
                  </a:solidFill>
                </a:rPr>
                <a:t>Routing</a:t>
              </a:r>
              <a:endParaRPr kumimoji="1" lang="zh-TW" altLang="en-US" sz="1200" b="1" dirty="0" smtClean="0">
                <a:solidFill>
                  <a:schemeClr val="bg1">
                    <a:lumMod val="75000"/>
                  </a:schemeClr>
                </a:solidFill>
              </a:endParaRPr>
            </a:p>
          </p:txBody>
        </p:sp>
        <p:sp>
          <p:nvSpPr>
            <p:cNvPr id="14" name="立方體 13"/>
            <p:cNvSpPr/>
            <p:nvPr/>
          </p:nvSpPr>
          <p:spPr bwMode="auto">
            <a:xfrm>
              <a:off x="-1116632" y="3356992"/>
              <a:ext cx="1512169" cy="1272628"/>
            </a:xfrm>
            <a:prstGeom prst="cube">
              <a:avLst/>
            </a:prstGeom>
            <a:ln w="19050">
              <a:solidFill>
                <a:schemeClr val="bg1">
                  <a:lumMod val="65000"/>
                </a:schemeClr>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kumimoji="1" lang="en-US" altLang="zh-TW" dirty="0" smtClean="0">
                  <a:solidFill>
                    <a:schemeClr val="bg1">
                      <a:lumMod val="65000"/>
                    </a:schemeClr>
                  </a:solidFill>
                </a:rPr>
                <a:t>B.</a:t>
              </a:r>
            </a:p>
            <a:p>
              <a:pPr algn="ctr" fontAlgn="base">
                <a:spcBef>
                  <a:spcPct val="0"/>
                </a:spcBef>
                <a:spcAft>
                  <a:spcPct val="0"/>
                </a:spcAft>
              </a:pPr>
              <a:r>
                <a:rPr kumimoji="1" lang="en-US" altLang="zh-TW" sz="1200" b="1" dirty="0" smtClean="0">
                  <a:solidFill>
                    <a:schemeClr val="bg1">
                      <a:lumMod val="65000"/>
                    </a:schemeClr>
                  </a:solidFill>
                </a:rPr>
                <a:t>Reactive Thermal Management</a:t>
              </a:r>
              <a:endParaRPr kumimoji="1" lang="zh-TW" altLang="en-US" sz="1200" b="1" dirty="0" smtClean="0">
                <a:solidFill>
                  <a:schemeClr val="bg1">
                    <a:lumMod val="65000"/>
                  </a:schemeClr>
                </a:solidFill>
              </a:endParaRPr>
            </a:p>
          </p:txBody>
        </p:sp>
        <p:sp>
          <p:nvSpPr>
            <p:cNvPr id="16" name="文字方塊 15"/>
            <p:cNvSpPr txBox="1"/>
            <p:nvPr/>
          </p:nvSpPr>
          <p:spPr>
            <a:xfrm>
              <a:off x="-2700808" y="4614017"/>
              <a:ext cx="3707105" cy="369332"/>
            </a:xfrm>
            <a:prstGeom prst="rect">
              <a:avLst/>
            </a:prstGeom>
            <a:noFill/>
          </p:spPr>
          <p:txBody>
            <a:bodyPr wrap="none" rtlCol="0">
              <a:spAutoFit/>
            </a:bodyPr>
            <a:lstStyle/>
            <a:p>
              <a:pPr algn="ctr"/>
              <a:r>
                <a:rPr lang="en-US" altLang="zh-TW" b="1" dirty="0">
                  <a:solidFill>
                    <a:srgbClr val="000000"/>
                  </a:solidFill>
                </a:rPr>
                <a:t>Thermal-Aware 3D </a:t>
              </a:r>
              <a:r>
                <a:rPr lang="en-US" altLang="zh-TW" b="1" dirty="0" err="1">
                  <a:solidFill>
                    <a:srgbClr val="000000"/>
                  </a:solidFill>
                </a:rPr>
                <a:t>NoC</a:t>
              </a:r>
              <a:r>
                <a:rPr lang="en-US" altLang="zh-TW" b="1" dirty="0">
                  <a:solidFill>
                    <a:srgbClr val="000000"/>
                  </a:solidFill>
                </a:rPr>
                <a:t> Designs</a:t>
              </a:r>
              <a:endParaRPr lang="zh-TW" altLang="en-US" b="1" dirty="0">
                <a:solidFill>
                  <a:srgbClr val="000000"/>
                </a:solidFill>
              </a:endParaRPr>
            </a:p>
          </p:txBody>
        </p:sp>
        <p:sp>
          <p:nvSpPr>
            <p:cNvPr id="15" name="立方體 14"/>
            <p:cNvSpPr/>
            <p:nvPr/>
          </p:nvSpPr>
          <p:spPr bwMode="auto">
            <a:xfrm>
              <a:off x="323528" y="3341389"/>
              <a:ext cx="1512168" cy="1272628"/>
            </a:xfrm>
            <a:prstGeom prst="cube">
              <a:avLst>
                <a:gd name="adj" fmla="val 28146"/>
              </a:avLst>
            </a:prstGeom>
            <a:ln w="19050">
              <a:solidFill>
                <a:srgbClr val="C00000"/>
              </a:solidFill>
              <a:headEnd type="none" w="med" len="med"/>
              <a:tailEnd type="triangl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r>
                <a:rPr kumimoji="1" lang="en-US" altLang="zh-TW" dirty="0" smtClean="0">
                  <a:solidFill>
                    <a:srgbClr val="C00000"/>
                  </a:solidFill>
                </a:rPr>
                <a:t>C.</a:t>
              </a:r>
            </a:p>
            <a:p>
              <a:pPr lvl="0" algn="ctr" fontAlgn="base">
                <a:spcBef>
                  <a:spcPct val="0"/>
                </a:spcBef>
                <a:spcAft>
                  <a:spcPct val="0"/>
                </a:spcAft>
              </a:pPr>
              <a:r>
                <a:rPr kumimoji="1" lang="en-US" altLang="zh-TW" sz="1200" b="1" dirty="0">
                  <a:solidFill>
                    <a:srgbClr val="C00000"/>
                  </a:solidFill>
                </a:rPr>
                <a:t>Proactive Thermal Management</a:t>
              </a:r>
              <a:endParaRPr kumimoji="1" lang="zh-TW" altLang="en-US" sz="1200" b="1" dirty="0">
                <a:solidFill>
                  <a:srgbClr val="C00000"/>
                </a:solidFill>
              </a:endParaRPr>
            </a:p>
            <a:p>
              <a:pPr algn="ctr" fontAlgn="base">
                <a:spcBef>
                  <a:spcPct val="0"/>
                </a:spcBef>
                <a:spcAft>
                  <a:spcPct val="0"/>
                </a:spcAft>
              </a:pPr>
              <a:endParaRPr kumimoji="1" lang="en-US" altLang="zh-TW" dirty="0" smtClean="0">
                <a:solidFill>
                  <a:schemeClr val="bg1">
                    <a:lumMod val="75000"/>
                  </a:schemeClr>
                </a:solidFill>
              </a:endParaRPr>
            </a:p>
          </p:txBody>
        </p:sp>
      </p:grpSp>
      <p:sp>
        <p:nvSpPr>
          <p:cNvPr id="17" name="文字方塊 16"/>
          <p:cNvSpPr txBox="1"/>
          <p:nvPr/>
        </p:nvSpPr>
        <p:spPr>
          <a:xfrm>
            <a:off x="467544" y="5589240"/>
            <a:ext cx="5960158" cy="1077218"/>
          </a:xfrm>
          <a:prstGeom prst="rect">
            <a:avLst/>
          </a:prstGeom>
          <a:noFill/>
        </p:spPr>
        <p:txBody>
          <a:bodyPr wrap="none" rtlCol="0">
            <a:spAutoFit/>
          </a:bodyPr>
          <a:lstStyle/>
          <a:p>
            <a:pPr marL="285750" indent="-285750">
              <a:buFont typeface="Arial" pitchFamily="34" charset="0"/>
              <a:buChar char="•"/>
            </a:pPr>
            <a:r>
              <a:rPr lang="en-US" altLang="zh-TW" sz="1600" b="1" dirty="0" smtClean="0"/>
              <a:t>2013 IEEE </a:t>
            </a:r>
            <a:r>
              <a:rPr lang="en-US" altLang="zh-TW" sz="1600" b="1" dirty="0" smtClean="0"/>
              <a:t>VLSI-DAT</a:t>
            </a:r>
            <a:endParaRPr lang="en-US" altLang="zh-TW" sz="1600" b="1" dirty="0" smtClean="0"/>
          </a:p>
          <a:p>
            <a:pPr marL="285750" indent="-285750">
              <a:buFont typeface="Arial" pitchFamily="34" charset="0"/>
              <a:buChar char="•"/>
            </a:pPr>
            <a:r>
              <a:rPr lang="en-US" altLang="zh-TW" sz="1600" b="1" dirty="0" smtClean="0"/>
              <a:t>2014 IEEE </a:t>
            </a:r>
            <a:r>
              <a:rPr lang="en-US" altLang="zh-TW" sz="1600" b="1" dirty="0" smtClean="0"/>
              <a:t>VLSI-DAT</a:t>
            </a:r>
            <a:endParaRPr lang="en-US" altLang="zh-TW" sz="1600" b="1" dirty="0" smtClean="0"/>
          </a:p>
          <a:p>
            <a:pPr marL="285750" indent="-285750">
              <a:buFont typeface="Arial" pitchFamily="34" charset="0"/>
              <a:buChar char="•"/>
            </a:pPr>
            <a:r>
              <a:rPr lang="en-US" altLang="zh-TW" sz="1600" b="1" dirty="0" smtClean="0"/>
              <a:t>Accepted by IEEE</a:t>
            </a:r>
            <a:r>
              <a:rPr lang="zh-TW" altLang="en-US" sz="1600" b="1" dirty="0" smtClean="0"/>
              <a:t> </a:t>
            </a:r>
            <a:r>
              <a:rPr lang="en-US" altLang="zh-TW" sz="1600" b="1" dirty="0" smtClean="0"/>
              <a:t>Trans. Parallel and Distributed </a:t>
            </a:r>
            <a:r>
              <a:rPr lang="en-US" altLang="zh-TW" sz="1600" b="1" dirty="0" smtClean="0"/>
              <a:t>Syst.</a:t>
            </a:r>
            <a:endParaRPr lang="en-US" altLang="zh-TW" sz="1600" b="1" dirty="0" smtClean="0"/>
          </a:p>
          <a:p>
            <a:pPr marL="285750" indent="-285750">
              <a:buFont typeface="Arial" pitchFamily="34" charset="0"/>
              <a:buChar char="•"/>
            </a:pPr>
            <a:r>
              <a:rPr lang="en-US" altLang="zh-TW" sz="1600" b="1" dirty="0" smtClean="0"/>
              <a:t>US/ROC Patent Application</a:t>
            </a:r>
            <a:endParaRPr lang="zh-TW" altLang="en-US" sz="1600" b="1" dirty="0"/>
          </a:p>
        </p:txBody>
      </p:sp>
    </p:spTree>
    <p:extLst>
      <p:ext uri="{BB962C8B-B14F-4D97-AF65-F5344CB8AC3E}">
        <p14:creationId xmlns:p14="http://schemas.microsoft.com/office/powerpoint/2010/main" val="25443247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81000" y="685800"/>
            <a:ext cx="8382000" cy="762000"/>
          </a:xfrm>
        </p:spPr>
        <p:txBody>
          <a:bodyPr/>
          <a:lstStyle/>
          <a:p>
            <a:r>
              <a:rPr lang="en-US" altLang="zh-TW" sz="2800" dirty="0" smtClean="0"/>
              <a:t>Performance Impact </a:t>
            </a:r>
            <a:r>
              <a:rPr lang="en-US" altLang="zh-TW" sz="2800" smtClean="0"/>
              <a:t>on Reactive Throttle </a:t>
            </a:r>
            <a:r>
              <a:rPr lang="en-US" altLang="zh-TW" sz="2800" dirty="0" smtClean="0"/>
              <a:t>Nodes</a:t>
            </a:r>
            <a:endParaRPr lang="zh-TW" altLang="en-US" sz="2800" dirty="0"/>
          </a:p>
        </p:txBody>
      </p:sp>
      <p:sp>
        <p:nvSpPr>
          <p:cNvPr id="12" name="內容版面配置區 2"/>
          <p:cNvSpPr>
            <a:spLocks noGrp="1"/>
          </p:cNvSpPr>
          <p:nvPr>
            <p:ph idx="1"/>
          </p:nvPr>
        </p:nvSpPr>
        <p:spPr>
          <a:xfrm>
            <a:off x="4607351" y="4701517"/>
            <a:ext cx="4125506" cy="1369600"/>
          </a:xfrm>
        </p:spPr>
        <p:txBody>
          <a:bodyPr/>
          <a:lstStyle/>
          <a:p>
            <a:r>
              <a:rPr lang="en-US" altLang="zh-TW" sz="1800" dirty="0" smtClean="0">
                <a:solidFill>
                  <a:srgbClr val="0000FF"/>
                </a:solidFill>
              </a:rPr>
              <a:t>Heavy traffic congestion</a:t>
            </a:r>
          </a:p>
          <a:p>
            <a:pPr lvl="1"/>
            <a:r>
              <a:rPr lang="en-US" altLang="zh-TW" sz="1600" dirty="0" smtClean="0"/>
              <a:t>Packets are blocked in the network by using conventional routing algorith</a:t>
            </a:r>
            <a:r>
              <a:rPr lang="en-US" altLang="zh-TW" sz="1600" dirty="0"/>
              <a:t>m</a:t>
            </a:r>
            <a:endParaRPr lang="zh-TW" altLang="en-US" sz="1600"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638985"/>
            <a:ext cx="4142198" cy="4609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圓角矩形 7"/>
          <p:cNvSpPr/>
          <p:nvPr/>
        </p:nvSpPr>
        <p:spPr bwMode="auto">
          <a:xfrm>
            <a:off x="4572000" y="4337565"/>
            <a:ext cx="4160857" cy="1549984"/>
          </a:xfrm>
          <a:prstGeom prst="roundRect">
            <a:avLst/>
          </a:prstGeom>
          <a:noFill/>
          <a:ln w="28575" cap="flat" cmpd="sng" algn="ctr">
            <a:solidFill>
              <a:srgbClr val="C00000"/>
            </a:solidFill>
            <a:prstDash val="sysDot"/>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sp>
        <p:nvSpPr>
          <p:cNvPr id="11" name="文字方塊 10"/>
          <p:cNvSpPr txBox="1"/>
          <p:nvPr/>
        </p:nvSpPr>
        <p:spPr>
          <a:xfrm>
            <a:off x="5076215" y="4149080"/>
            <a:ext cx="3124200" cy="615553"/>
          </a:xfrm>
          <a:prstGeom prst="rect">
            <a:avLst/>
          </a:prstGeom>
          <a:solidFill>
            <a:schemeClr val="bg1"/>
          </a:solidFill>
        </p:spPr>
        <p:txBody>
          <a:bodyPr wrap="square" rtlCol="0">
            <a:spAutoFit/>
          </a:bodyPr>
          <a:lstStyle/>
          <a:p>
            <a:pPr algn="ctr"/>
            <a:r>
              <a:rPr lang="en-US" altLang="zh-TW" sz="1700" b="1" dirty="0" smtClean="0">
                <a:solidFill>
                  <a:srgbClr val="C00000"/>
                </a:solidFill>
              </a:rPr>
              <a:t>Routing problem caused by throttled nodes</a:t>
            </a:r>
            <a:endParaRPr lang="zh-TW" altLang="en-US" sz="1700" b="1" dirty="0">
              <a:solidFill>
                <a:srgbClr val="C00000"/>
              </a:solidFill>
            </a:endParaRPr>
          </a:p>
        </p:txBody>
      </p:sp>
      <p:grpSp>
        <p:nvGrpSpPr>
          <p:cNvPr id="3" name="群組 2"/>
          <p:cNvGrpSpPr/>
          <p:nvPr/>
        </p:nvGrpSpPr>
        <p:grpSpPr>
          <a:xfrm>
            <a:off x="4557886" y="1552336"/>
            <a:ext cx="4160857" cy="1948672"/>
            <a:chOff x="4630547" y="3983182"/>
            <a:chExt cx="4160857" cy="1948672"/>
          </a:xfrm>
        </p:grpSpPr>
        <p:sp>
          <p:nvSpPr>
            <p:cNvPr id="4" name="圓角矩形 3"/>
            <p:cNvSpPr/>
            <p:nvPr/>
          </p:nvSpPr>
          <p:spPr bwMode="auto">
            <a:xfrm>
              <a:off x="4630547" y="4214497"/>
              <a:ext cx="4160857" cy="1524000"/>
            </a:xfrm>
            <a:prstGeom prst="roundRect">
              <a:avLst/>
            </a:prstGeom>
            <a:noFill/>
            <a:ln w="28575" cap="flat" cmpd="sng" algn="ctr">
              <a:solidFill>
                <a:srgbClr val="C00000"/>
              </a:solidFill>
              <a:prstDash val="sysDot"/>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sp>
          <p:nvSpPr>
            <p:cNvPr id="7" name="文字方塊 6"/>
            <p:cNvSpPr txBox="1"/>
            <p:nvPr/>
          </p:nvSpPr>
          <p:spPr>
            <a:xfrm>
              <a:off x="4991099" y="3983182"/>
              <a:ext cx="3429000" cy="615553"/>
            </a:xfrm>
            <a:prstGeom prst="rect">
              <a:avLst/>
            </a:prstGeom>
            <a:solidFill>
              <a:schemeClr val="bg1"/>
            </a:solidFill>
          </p:spPr>
          <p:txBody>
            <a:bodyPr wrap="square" rtlCol="0">
              <a:spAutoFit/>
            </a:bodyPr>
            <a:lstStyle/>
            <a:p>
              <a:pPr algn="ctr"/>
              <a:r>
                <a:rPr lang="en-US" altLang="zh-TW" sz="1700" b="1" dirty="0" smtClean="0">
                  <a:solidFill>
                    <a:srgbClr val="C00000"/>
                  </a:solidFill>
                </a:rPr>
                <a:t>Problems caused by reactive thermal management</a:t>
              </a:r>
              <a:endParaRPr lang="zh-TW" altLang="en-US" sz="1700" b="1" dirty="0">
                <a:solidFill>
                  <a:srgbClr val="C00000"/>
                </a:solidFill>
              </a:endParaRPr>
            </a:p>
          </p:txBody>
        </p:sp>
        <p:sp>
          <p:nvSpPr>
            <p:cNvPr id="13" name="內容版面配置區 2"/>
            <p:cNvSpPr txBox="1">
              <a:spLocks/>
            </p:cNvSpPr>
            <p:nvPr/>
          </p:nvSpPr>
          <p:spPr bwMode="auto">
            <a:xfrm>
              <a:off x="4659811" y="4562254"/>
              <a:ext cx="4125506" cy="136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0" tIns="45706" rIns="91410" bIns="45706" numCol="1" anchor="t" anchorCtr="0" compatLnSpc="1">
              <a:prstTxWarp prst="textNoShape">
                <a:avLst/>
              </a:prstTxWarp>
            </a:bodyPr>
            <a:lstStyle>
              <a:lvl1pPr marL="341313" indent="-341313" algn="l" rtl="0" eaLnBrk="0" fontAlgn="base" hangingPunct="0">
                <a:spcBef>
                  <a:spcPct val="20000"/>
                </a:spcBef>
                <a:spcAft>
                  <a:spcPct val="0"/>
                </a:spcAft>
                <a:buClr>
                  <a:srgbClr val="3333CC"/>
                </a:buClr>
                <a:buFont typeface="Wingdings" pitchFamily="2" charset="2"/>
                <a:buChar char="v"/>
                <a:defRPr kumimoji="1" sz="2000">
                  <a:solidFill>
                    <a:schemeClr val="tx1"/>
                  </a:solidFill>
                  <a:latin typeface="+mj-lt"/>
                  <a:ea typeface="標楷體" pitchFamily="65" charset="-120"/>
                  <a:cs typeface="標楷體" pitchFamily="65" charset="-120"/>
                </a:defRPr>
              </a:lvl1pPr>
              <a:lvl2pPr marL="625475" indent="-284163" algn="l" rtl="0" eaLnBrk="0" fontAlgn="base" hangingPunct="0">
                <a:spcBef>
                  <a:spcPct val="20000"/>
                </a:spcBef>
                <a:spcAft>
                  <a:spcPct val="0"/>
                </a:spcAft>
                <a:buClr>
                  <a:srgbClr val="FF0000"/>
                </a:buClr>
                <a:buFont typeface="Wingdings" pitchFamily="2" charset="2"/>
                <a:buChar char="v"/>
                <a:defRPr kumimoji="1" sz="1800">
                  <a:solidFill>
                    <a:schemeClr val="tx1"/>
                  </a:solidFill>
                  <a:latin typeface="+mj-lt"/>
                  <a:ea typeface="標楷體" pitchFamily="65" charset="-120"/>
                  <a:cs typeface="標楷體" pitchFamily="65" charset="-120"/>
                </a:defRPr>
              </a:lvl2pPr>
              <a:lvl3pPr marL="900113" indent="-227013" algn="l" rtl="0" eaLnBrk="0" fontAlgn="base" hangingPunct="0">
                <a:spcBef>
                  <a:spcPct val="20000"/>
                </a:spcBef>
                <a:spcAft>
                  <a:spcPct val="0"/>
                </a:spcAft>
                <a:buClr>
                  <a:srgbClr val="8064A2"/>
                </a:buClr>
                <a:buFont typeface="Wingdings" pitchFamily="2" charset="2"/>
                <a:buChar char="Ø"/>
                <a:defRPr kumimoji="1" sz="1600">
                  <a:solidFill>
                    <a:schemeClr val="tx1"/>
                  </a:solidFill>
                  <a:latin typeface="+mj-lt"/>
                  <a:ea typeface="標楷體" pitchFamily="65" charset="-120"/>
                  <a:cs typeface="標楷體" pitchFamily="65" charset="-120"/>
                </a:defRPr>
              </a:lvl3pPr>
              <a:lvl4pPr marL="1160463" indent="-227013" algn="l" rtl="0" eaLnBrk="0" fontAlgn="base" hangingPunct="0">
                <a:spcBef>
                  <a:spcPct val="20000"/>
                </a:spcBef>
                <a:spcAft>
                  <a:spcPct val="0"/>
                </a:spcAft>
                <a:buClr>
                  <a:srgbClr val="9BBB59"/>
                </a:buClr>
                <a:buFont typeface="Wingdings" pitchFamily="2" charset="2"/>
                <a:buChar char="Ø"/>
                <a:defRPr kumimoji="1" sz="1600">
                  <a:solidFill>
                    <a:schemeClr val="tx1"/>
                  </a:solidFill>
                  <a:latin typeface="+mj-lt"/>
                  <a:ea typeface="標楷體" pitchFamily="65" charset="-120"/>
                  <a:cs typeface="標楷體" pitchFamily="65" charset="-120"/>
                </a:defRPr>
              </a:lvl4pPr>
              <a:lvl5pPr marL="1433513" indent="-227013" algn="l" rtl="0" eaLnBrk="0" fontAlgn="base" hangingPunct="0">
                <a:spcBef>
                  <a:spcPct val="20000"/>
                </a:spcBef>
                <a:spcAft>
                  <a:spcPct val="0"/>
                </a:spcAft>
                <a:buClr>
                  <a:srgbClr val="FFCC66"/>
                </a:buClr>
                <a:buFont typeface="Wingdings" pitchFamily="2" charset="2"/>
                <a:buBlip>
                  <a:blip r:embed="rId4"/>
                </a:buBlip>
                <a:defRPr kumimoji="1" sz="1600">
                  <a:solidFill>
                    <a:schemeClr val="tx1"/>
                  </a:solidFill>
                  <a:latin typeface="+mn-lt"/>
                  <a:ea typeface="+mn-ea"/>
                  <a:cs typeface="新細明體" charset="-120"/>
                </a:defRPr>
              </a:lvl5pPr>
              <a:lvl6pPr marL="2513776" indent="-228524" algn="l" rtl="0" eaLnBrk="1" fontAlgn="base" hangingPunct="1">
                <a:spcBef>
                  <a:spcPct val="20000"/>
                </a:spcBef>
                <a:spcAft>
                  <a:spcPct val="0"/>
                </a:spcAft>
                <a:buClr>
                  <a:srgbClr val="FFCC66"/>
                </a:buClr>
                <a:buFont typeface="Wingdings" pitchFamily="2" charset="2"/>
                <a:buBlip>
                  <a:blip r:embed="rId4"/>
                </a:buBlip>
                <a:defRPr kumimoji="1" sz="1600">
                  <a:solidFill>
                    <a:schemeClr val="tx1"/>
                  </a:solidFill>
                  <a:latin typeface="+mn-lt"/>
                  <a:ea typeface="+mn-ea"/>
                </a:defRPr>
              </a:lvl6pPr>
              <a:lvl7pPr marL="2970828" indent="-228524" algn="l" rtl="0" eaLnBrk="1" fontAlgn="base" hangingPunct="1">
                <a:spcBef>
                  <a:spcPct val="20000"/>
                </a:spcBef>
                <a:spcAft>
                  <a:spcPct val="0"/>
                </a:spcAft>
                <a:buClr>
                  <a:srgbClr val="FFCC66"/>
                </a:buClr>
                <a:buFont typeface="Wingdings" pitchFamily="2" charset="2"/>
                <a:buBlip>
                  <a:blip r:embed="rId4"/>
                </a:buBlip>
                <a:defRPr kumimoji="1" sz="1600">
                  <a:solidFill>
                    <a:schemeClr val="tx1"/>
                  </a:solidFill>
                  <a:latin typeface="+mn-lt"/>
                  <a:ea typeface="+mn-ea"/>
                </a:defRPr>
              </a:lvl7pPr>
              <a:lvl8pPr marL="3427878" indent="-228524" algn="l" rtl="0" eaLnBrk="1" fontAlgn="base" hangingPunct="1">
                <a:spcBef>
                  <a:spcPct val="20000"/>
                </a:spcBef>
                <a:spcAft>
                  <a:spcPct val="0"/>
                </a:spcAft>
                <a:buClr>
                  <a:srgbClr val="FFCC66"/>
                </a:buClr>
                <a:buFont typeface="Wingdings" pitchFamily="2" charset="2"/>
                <a:buBlip>
                  <a:blip r:embed="rId4"/>
                </a:buBlip>
                <a:defRPr kumimoji="1" sz="1600">
                  <a:solidFill>
                    <a:schemeClr val="tx1"/>
                  </a:solidFill>
                  <a:latin typeface="+mn-lt"/>
                  <a:ea typeface="+mn-ea"/>
                </a:defRPr>
              </a:lvl8pPr>
              <a:lvl9pPr marL="3884929" indent="-228524" algn="l" rtl="0" eaLnBrk="1" fontAlgn="base" hangingPunct="1">
                <a:spcBef>
                  <a:spcPct val="20000"/>
                </a:spcBef>
                <a:spcAft>
                  <a:spcPct val="0"/>
                </a:spcAft>
                <a:buClr>
                  <a:srgbClr val="FFCC66"/>
                </a:buClr>
                <a:buFont typeface="Wingdings" pitchFamily="2" charset="2"/>
                <a:buBlip>
                  <a:blip r:embed="rId4"/>
                </a:buBlip>
                <a:defRPr kumimoji="1" sz="1600">
                  <a:solidFill>
                    <a:schemeClr val="tx1"/>
                  </a:solidFill>
                  <a:latin typeface="+mn-lt"/>
                  <a:ea typeface="+mn-ea"/>
                </a:defRPr>
              </a:lvl9pPr>
            </a:lstStyle>
            <a:p>
              <a:r>
                <a:rPr lang="en-US" altLang="zh-TW" sz="1800" kern="0" dirty="0" smtClean="0">
                  <a:solidFill>
                    <a:srgbClr val="0000FF"/>
                  </a:solidFill>
                </a:rPr>
                <a:t>Many unnecessary inactive nodes</a:t>
              </a:r>
            </a:p>
            <a:p>
              <a:pPr lvl="1"/>
              <a:r>
                <a:rPr lang="en-US" altLang="zh-TW" sz="1600" kern="0" dirty="0" smtClean="0"/>
                <a:t>Pessimistic reaction (block) on the near-overheated nodes for emergent cooling</a:t>
              </a:r>
              <a:endParaRPr lang="zh-TW" altLang="en-US" sz="1600" kern="0" dirty="0"/>
            </a:p>
          </p:txBody>
        </p:sp>
      </p:grpSp>
    </p:spTree>
    <p:extLst>
      <p:ext uri="{BB962C8B-B14F-4D97-AF65-F5344CB8AC3E}">
        <p14:creationId xmlns:p14="http://schemas.microsoft.com/office/powerpoint/2010/main" val="712610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p:cNvGraphicFramePr>
            <a:graphicFrameLocks noGrp="1"/>
          </p:cNvGraphicFramePr>
          <p:nvPr>
            <p:extLst/>
          </p:nvPr>
        </p:nvGraphicFramePr>
        <p:xfrm>
          <a:off x="2268537" y="1600200"/>
          <a:ext cx="3599605" cy="4953000"/>
        </p:xfrm>
        <a:graphic>
          <a:graphicData uri="http://schemas.openxmlformats.org/drawingml/2006/table">
            <a:tbl>
              <a:tblPr/>
              <a:tblGrid>
                <a:gridCol w="3599605"/>
              </a:tblGrid>
              <a:tr h="25325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0" i="0" u="sng" strike="noStrike" cap="none" normalizeH="0" baseline="0" dirty="0" smtClean="0">
                          <a:ln>
                            <a:noFill/>
                          </a:ln>
                          <a:solidFill>
                            <a:schemeClr val="tx1"/>
                          </a:solidFill>
                          <a:effectLst/>
                          <a:latin typeface="Calibri" pitchFamily="34" charset="0"/>
                          <a:ea typeface="新細明體" charset="-120"/>
                          <a:cs typeface="Arial" charset="0"/>
                        </a:rPr>
                        <a:t> </a:t>
                      </a:r>
                      <a:r>
                        <a:rPr kumimoji="0" lang="en-US" altLang="zh-TW" sz="1800" b="1" i="0" u="sng" strike="noStrike" cap="none" normalizeH="0" baseline="0" dirty="0" smtClean="0">
                          <a:ln>
                            <a:noFill/>
                          </a:ln>
                          <a:solidFill>
                            <a:schemeClr val="tx1"/>
                          </a:solidFill>
                          <a:effectLst/>
                          <a:latin typeface="Calibri" pitchFamily="34" charset="0"/>
                          <a:ea typeface="新細明體" charset="-120"/>
                          <a:cs typeface="Arial" charset="0"/>
                        </a:rPr>
                        <a:t>Reactive</a:t>
                      </a:r>
                      <a:r>
                        <a:rPr kumimoji="0" lang="en-US" altLang="zh-TW" sz="1800" b="1" i="0" u="none" strike="noStrike" cap="none" normalizeH="0" baseline="0" dirty="0" smtClean="0">
                          <a:ln>
                            <a:noFill/>
                          </a:ln>
                          <a:solidFill>
                            <a:schemeClr val="tx1"/>
                          </a:solidFill>
                          <a:effectLst/>
                          <a:latin typeface="Calibri" pitchFamily="34" charset="0"/>
                          <a:ea typeface="新細明體" charset="-120"/>
                          <a:cs typeface="Arial" charset="0"/>
                        </a:rPr>
                        <a:t> Thermal Management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Calibri" pitchFamily="34" charset="0"/>
                        <a:ea typeface="新細明體" charset="-12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Calibri" pitchFamily="34" charset="0"/>
                        <a:ea typeface="新細明體" charset="-12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Calibri" pitchFamily="34" charset="0"/>
                        <a:ea typeface="新細明體" charset="-12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Calibri" pitchFamily="34" charset="0"/>
                        <a:ea typeface="新細明體" charset="-12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Calibri" pitchFamily="34" charset="0"/>
                        <a:ea typeface="新細明體" charset="-12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Calibri" pitchFamily="34" charset="0"/>
                        <a:ea typeface="新細明體" charset="-12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1800" b="0" i="0" u="none" strike="noStrike" cap="none" normalizeH="0" baseline="0" dirty="0" smtClean="0">
                        <a:ln>
                          <a:noFill/>
                        </a:ln>
                        <a:solidFill>
                          <a:schemeClr val="tx1"/>
                        </a:solidFill>
                        <a:effectLst/>
                        <a:latin typeface="Calibri" pitchFamily="34" charset="0"/>
                        <a:ea typeface="新細明體" charset="-12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204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800" b="1" i="0" u="none" strike="noStrike" cap="none" normalizeH="0" baseline="0" dirty="0" smtClean="0">
                          <a:ln>
                            <a:noFill/>
                          </a:ln>
                          <a:solidFill>
                            <a:schemeClr val="tx1"/>
                          </a:solidFill>
                          <a:effectLst/>
                          <a:latin typeface="Calibri" pitchFamily="34" charset="0"/>
                          <a:ea typeface="新細明體" charset="-120"/>
                          <a:cs typeface="Arial" charset="0"/>
                        </a:rPr>
                        <a:t> </a:t>
                      </a:r>
                      <a:r>
                        <a:rPr kumimoji="0" lang="en-US" altLang="zh-TW" sz="1800" b="1" i="0" u="sng" strike="noStrike" cap="none" normalizeH="0" baseline="0" dirty="0" smtClean="0">
                          <a:ln>
                            <a:noFill/>
                          </a:ln>
                          <a:solidFill>
                            <a:schemeClr val="tx1"/>
                          </a:solidFill>
                          <a:effectLst/>
                          <a:latin typeface="Calibri" pitchFamily="34" charset="0"/>
                          <a:ea typeface="新細明體" charset="-120"/>
                          <a:cs typeface="Arial" charset="0"/>
                        </a:rPr>
                        <a:t>Proactive</a:t>
                      </a:r>
                      <a:r>
                        <a:rPr kumimoji="0" lang="en-US" altLang="zh-TW" sz="1800" b="1" i="0" u="none" strike="noStrike" cap="none" normalizeH="0" baseline="0" dirty="0" smtClean="0">
                          <a:ln>
                            <a:noFill/>
                          </a:ln>
                          <a:solidFill>
                            <a:schemeClr val="tx1"/>
                          </a:solidFill>
                          <a:effectLst/>
                          <a:latin typeface="Calibri" pitchFamily="34" charset="0"/>
                          <a:ea typeface="新細明體" charset="-120"/>
                          <a:cs typeface="Arial" charset="0"/>
                        </a:rPr>
                        <a:t> Thermal Management</a:t>
                      </a:r>
                      <a:endParaRPr kumimoji="0" lang="zh-TW" altLang="en-US" sz="1800" b="1" i="0" u="none" strike="noStrike" cap="none" normalizeH="0" baseline="0" dirty="0" smtClean="0">
                        <a:ln>
                          <a:noFill/>
                        </a:ln>
                        <a:solidFill>
                          <a:schemeClr val="tx1"/>
                        </a:solidFill>
                        <a:effectLst/>
                        <a:latin typeface="Calibri" pitchFamily="34" charset="0"/>
                        <a:ea typeface="新細明體" charset="-12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dirty="0" smtClean="0">
                        <a:ln>
                          <a:noFill/>
                        </a:ln>
                        <a:solidFill>
                          <a:schemeClr val="tx1"/>
                        </a:solidFill>
                        <a:effectLst/>
                        <a:latin typeface="Calibri" pitchFamily="34" charset="0"/>
                        <a:ea typeface="新細明體" charset="-12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43020" name="Picture 4"/>
          <p:cNvPicPr>
            <a:picLocks noChangeAspect="1" noChangeArrowheads="1"/>
          </p:cNvPicPr>
          <p:nvPr/>
        </p:nvPicPr>
        <p:blipFill>
          <a:blip r:embed="rId2"/>
          <a:srcRect/>
          <a:stretch>
            <a:fillRect/>
          </a:stretch>
        </p:blipFill>
        <p:spPr bwMode="auto">
          <a:xfrm>
            <a:off x="2321152" y="2057400"/>
            <a:ext cx="3154362" cy="1865615"/>
          </a:xfrm>
          <a:prstGeom prst="rect">
            <a:avLst/>
          </a:prstGeom>
          <a:noFill/>
          <a:ln w="9525">
            <a:noFill/>
            <a:miter lim="800000"/>
            <a:headEnd/>
            <a:tailEnd/>
          </a:ln>
        </p:spPr>
      </p:pic>
      <p:sp>
        <p:nvSpPr>
          <p:cNvPr id="2" name="標題 1"/>
          <p:cNvSpPr>
            <a:spLocks noGrp="1"/>
          </p:cNvSpPr>
          <p:nvPr>
            <p:ph type="title"/>
          </p:nvPr>
        </p:nvSpPr>
        <p:spPr>
          <a:xfrm>
            <a:off x="381000" y="685800"/>
            <a:ext cx="8382000" cy="762000"/>
          </a:xfrm>
        </p:spPr>
        <p:txBody>
          <a:bodyPr/>
          <a:lstStyle/>
          <a:p>
            <a:r>
              <a:rPr lang="en-US" altLang="zh-TW" sz="3000" dirty="0" smtClean="0">
                <a:cs typeface="Arial" charset="0"/>
              </a:rPr>
              <a:t>Reactive </a:t>
            </a:r>
            <a:r>
              <a:rPr lang="en-US" altLang="zh-TW" sz="3000" dirty="0" err="1" smtClean="0">
                <a:cs typeface="Arial" charset="0"/>
              </a:rPr>
              <a:t>v.s</a:t>
            </a:r>
            <a:r>
              <a:rPr lang="en-US" altLang="zh-TW" sz="3000" dirty="0" smtClean="0">
                <a:cs typeface="Arial" charset="0"/>
              </a:rPr>
              <a:t>. Proactive Thermal Management</a:t>
            </a:r>
            <a:endParaRPr lang="zh-TW" altLang="en-US" sz="3000" dirty="0" smtClean="0">
              <a:effectLst>
                <a:outerShdw blurRad="38100" dist="38100" dir="2700000" algn="tl">
                  <a:srgbClr val="C0C0C0"/>
                </a:outerShdw>
              </a:effectLst>
              <a:cs typeface="Arial" charset="0"/>
            </a:endParaRPr>
          </a:p>
        </p:txBody>
      </p:sp>
      <p:sp>
        <p:nvSpPr>
          <p:cNvPr id="7" name="文字方塊 6"/>
          <p:cNvSpPr txBox="1"/>
          <p:nvPr/>
        </p:nvSpPr>
        <p:spPr>
          <a:xfrm>
            <a:off x="30389" y="1937658"/>
            <a:ext cx="2016125" cy="584775"/>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en-US" altLang="zh-TW" sz="1600" b="1" dirty="0"/>
              <a:t>Thermal  </a:t>
            </a:r>
            <a:r>
              <a:rPr lang="en-US" altLang="zh-TW" sz="1600" b="1" dirty="0" smtClean="0"/>
              <a:t>problem </a:t>
            </a:r>
            <a:r>
              <a:rPr lang="en-US" altLang="zh-TW" sz="1600" b="1" dirty="0"/>
              <a:t>in 3D NoC System</a:t>
            </a:r>
            <a:endParaRPr lang="zh-TW" altLang="en-US" sz="1600" b="1" dirty="0"/>
          </a:p>
        </p:txBody>
      </p:sp>
      <p:pic>
        <p:nvPicPr>
          <p:cNvPr id="43024" name="Picture 2"/>
          <p:cNvPicPr>
            <a:picLocks noChangeAspect="1" noChangeArrowheads="1"/>
          </p:cNvPicPr>
          <p:nvPr/>
        </p:nvPicPr>
        <p:blipFill>
          <a:blip r:embed="rId3"/>
          <a:srcRect/>
          <a:stretch>
            <a:fillRect/>
          </a:stretch>
        </p:blipFill>
        <p:spPr bwMode="auto">
          <a:xfrm>
            <a:off x="41275" y="2590800"/>
            <a:ext cx="2092325" cy="1566863"/>
          </a:xfrm>
          <a:prstGeom prst="rect">
            <a:avLst/>
          </a:prstGeom>
          <a:noFill/>
          <a:ln w="9525">
            <a:noFill/>
            <a:miter lim="800000"/>
            <a:headEnd/>
            <a:tailEnd/>
          </a:ln>
        </p:spPr>
      </p:pic>
      <p:sp>
        <p:nvSpPr>
          <p:cNvPr id="5" name="文字方塊 4"/>
          <p:cNvSpPr txBox="1"/>
          <p:nvPr/>
        </p:nvSpPr>
        <p:spPr>
          <a:xfrm>
            <a:off x="5868144" y="1804571"/>
            <a:ext cx="3123456" cy="1421928"/>
          </a:xfrm>
          <a:prstGeom prst="rect">
            <a:avLst/>
          </a:prstGeom>
          <a:noFill/>
        </p:spPr>
        <p:txBody>
          <a:bodyPr wrap="square">
            <a:spAutoFit/>
          </a:bodyPr>
          <a:lstStyle/>
          <a:p>
            <a:pPr marL="285750" indent="-285750">
              <a:lnSpc>
                <a:spcPct val="120000"/>
              </a:lnSpc>
              <a:buClr>
                <a:srgbClr val="FF0000"/>
              </a:buClr>
              <a:buFont typeface="Wingdings" pitchFamily="2" charset="2"/>
              <a:buChar char="Ø"/>
            </a:pPr>
            <a:r>
              <a:rPr lang="en-US" altLang="zh-TW" b="1" dirty="0">
                <a:latin typeface="+mj-lt"/>
                <a:ea typeface="Arial Unicode MS"/>
                <a:cs typeface="Arial Unicode MS"/>
              </a:rPr>
              <a:t>Thermal-aware design</a:t>
            </a:r>
          </a:p>
          <a:p>
            <a:pPr marL="285750" indent="-285750">
              <a:lnSpc>
                <a:spcPct val="120000"/>
              </a:lnSpc>
              <a:buClr>
                <a:srgbClr val="FF0000"/>
              </a:buClr>
              <a:buFont typeface="Wingdings" pitchFamily="2" charset="2"/>
              <a:buChar char="Ø"/>
            </a:pPr>
            <a:r>
              <a:rPr lang="en-US" altLang="zh-TW" b="1" dirty="0">
                <a:latin typeface="+mj-lt"/>
                <a:ea typeface="Arial Unicode MS"/>
                <a:cs typeface="Arial Unicode MS"/>
              </a:rPr>
              <a:t>Overheat prevention</a:t>
            </a:r>
          </a:p>
          <a:p>
            <a:pPr marL="285750" indent="-285750">
              <a:lnSpc>
                <a:spcPct val="120000"/>
              </a:lnSpc>
              <a:buClr>
                <a:srgbClr val="FF0000"/>
              </a:buClr>
              <a:buFont typeface="Wingdings" pitchFamily="2" charset="2"/>
              <a:buChar char="Ø"/>
            </a:pPr>
            <a:r>
              <a:rPr lang="en-US" altLang="zh-TW" b="1" dirty="0">
                <a:solidFill>
                  <a:srgbClr val="FF0000"/>
                </a:solidFill>
                <a:latin typeface="+mj-lt"/>
                <a:ea typeface="Arial Unicode MS"/>
                <a:cs typeface="Arial Unicode MS"/>
              </a:rPr>
              <a:t>Serious performance  </a:t>
            </a:r>
            <a:r>
              <a:rPr lang="en-US" altLang="zh-TW" b="1" dirty="0" smtClean="0">
                <a:solidFill>
                  <a:srgbClr val="FF0000"/>
                </a:solidFill>
                <a:latin typeface="+mj-lt"/>
                <a:ea typeface="Arial Unicode MS"/>
                <a:cs typeface="Arial Unicode MS"/>
              </a:rPr>
              <a:t>degradation!!</a:t>
            </a:r>
            <a:endParaRPr lang="en-US" altLang="zh-TW" b="1" dirty="0">
              <a:solidFill>
                <a:srgbClr val="FF0000"/>
              </a:solidFill>
              <a:latin typeface="+mj-lt"/>
              <a:ea typeface="Arial Unicode MS"/>
              <a:cs typeface="Arial Unicode MS"/>
            </a:endParaRPr>
          </a:p>
        </p:txBody>
      </p:sp>
      <p:sp>
        <p:nvSpPr>
          <p:cNvPr id="6" name="文字方塊 5"/>
          <p:cNvSpPr txBox="1"/>
          <p:nvPr/>
        </p:nvSpPr>
        <p:spPr>
          <a:xfrm>
            <a:off x="5868143" y="4057650"/>
            <a:ext cx="3351137" cy="1421928"/>
          </a:xfrm>
          <a:prstGeom prst="rect">
            <a:avLst/>
          </a:prstGeom>
          <a:noFill/>
        </p:spPr>
        <p:txBody>
          <a:bodyPr wrap="square">
            <a:spAutoFit/>
          </a:bodyPr>
          <a:lstStyle/>
          <a:p>
            <a:pPr marL="285750" indent="-285750">
              <a:lnSpc>
                <a:spcPct val="120000"/>
              </a:lnSpc>
              <a:buClr>
                <a:srgbClr val="FF0000"/>
              </a:buClr>
              <a:buFont typeface="Wingdings" pitchFamily="2" charset="2"/>
              <a:buChar char="Ø"/>
            </a:pPr>
            <a:r>
              <a:rPr lang="en-US" altLang="zh-TW" b="1" dirty="0" smtClean="0">
                <a:latin typeface="+mj-lt"/>
                <a:ea typeface="Arial Unicode MS"/>
                <a:cs typeface="Arial Unicode MS"/>
              </a:rPr>
              <a:t>Accurate temperature sensing results</a:t>
            </a:r>
            <a:endParaRPr lang="en-US" altLang="zh-TW" b="1" dirty="0">
              <a:latin typeface="+mj-lt"/>
              <a:ea typeface="Arial Unicode MS"/>
              <a:cs typeface="Arial Unicode MS"/>
            </a:endParaRPr>
          </a:p>
          <a:p>
            <a:pPr marL="285750" indent="-285750">
              <a:lnSpc>
                <a:spcPct val="120000"/>
              </a:lnSpc>
              <a:buClr>
                <a:srgbClr val="FF0000"/>
              </a:buClr>
              <a:buFont typeface="Wingdings" pitchFamily="2" charset="2"/>
              <a:buChar char="Ø"/>
            </a:pPr>
            <a:r>
              <a:rPr lang="en-US" altLang="zh-TW" b="1" dirty="0" smtClean="0">
                <a:latin typeface="+mj-lt"/>
                <a:ea typeface="Arial Unicode MS"/>
                <a:cs typeface="Arial Unicode MS"/>
              </a:rPr>
              <a:t>Thermal prediction model</a:t>
            </a:r>
          </a:p>
          <a:p>
            <a:pPr marL="285750" indent="-285750">
              <a:lnSpc>
                <a:spcPct val="120000"/>
              </a:lnSpc>
              <a:buClr>
                <a:srgbClr val="FF0000"/>
              </a:buClr>
              <a:buFont typeface="Wingdings" pitchFamily="2" charset="2"/>
              <a:buChar char="Ø"/>
            </a:pPr>
            <a:r>
              <a:rPr lang="en-US" altLang="zh-TW" b="1" dirty="0" smtClean="0">
                <a:latin typeface="+mj-lt"/>
                <a:ea typeface="Arial Unicode MS"/>
                <a:cs typeface="Arial Unicode MS"/>
              </a:rPr>
              <a:t>DVFS at system level</a:t>
            </a:r>
            <a:endParaRPr lang="zh-TW" altLang="en-US" b="1" dirty="0">
              <a:latin typeface="+mj-lt"/>
              <a:ea typeface="Arial Unicode MS"/>
              <a:cs typeface="Arial Unicode MS"/>
            </a:endParaRPr>
          </a:p>
        </p:txBody>
      </p:sp>
      <p:sp>
        <p:nvSpPr>
          <p:cNvPr id="3" name="文字方塊 2"/>
          <p:cNvSpPr txBox="1"/>
          <p:nvPr/>
        </p:nvSpPr>
        <p:spPr>
          <a:xfrm>
            <a:off x="5990355" y="3703558"/>
            <a:ext cx="2591287" cy="369332"/>
          </a:xfrm>
          <a:prstGeom prst="rect">
            <a:avLst/>
          </a:prstGeom>
          <a:noFill/>
        </p:spPr>
        <p:txBody>
          <a:bodyPr wrap="none" rtlCol="0">
            <a:spAutoFit/>
          </a:bodyPr>
          <a:lstStyle/>
          <a:p>
            <a:r>
              <a:rPr lang="en-US" altLang="zh-TW" b="1" u="sng" dirty="0" smtClean="0"/>
              <a:t>Required Techniques:</a:t>
            </a:r>
            <a:endParaRPr lang="zh-TW" altLang="en-US" b="1" u="sng" dirty="0"/>
          </a:p>
        </p:txBody>
      </p:sp>
      <p:pic>
        <p:nvPicPr>
          <p:cNvPr id="18432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112" y="5589240"/>
            <a:ext cx="3449972"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6371" name="Picture 3" descr="C:\Users\Jimmy\Dropbox\TSMC Project\fi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74900" y="4582571"/>
            <a:ext cx="2806700" cy="1742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4436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620688"/>
            <a:ext cx="8382000" cy="762000"/>
          </a:xfrm>
        </p:spPr>
        <p:txBody>
          <a:bodyPr/>
          <a:lstStyle/>
          <a:p>
            <a:r>
              <a:rPr lang="en-US" altLang="zh-TW" sz="2800" dirty="0">
                <a:solidFill>
                  <a:prstClr val="black"/>
                </a:solidFill>
                <a:effectLst>
                  <a:outerShdw blurRad="38100" dist="38100" dir="2700000" algn="tl">
                    <a:srgbClr val="C0C0C0"/>
                  </a:outerShdw>
                </a:effectLst>
                <a:latin typeface="Arial" pitchFamily="34" charset="0"/>
                <a:ea typeface="標楷體" pitchFamily="65" charset="-120"/>
              </a:rPr>
              <a:t>Proactive Dynamic Thermal Management (DTM)</a:t>
            </a:r>
            <a:endParaRPr lang="zh-TW" altLang="en-US" dirty="0"/>
          </a:p>
        </p:txBody>
      </p:sp>
      <p:sp>
        <p:nvSpPr>
          <p:cNvPr id="9" name="內容版面配置區 1"/>
          <p:cNvSpPr txBox="1">
            <a:spLocks/>
          </p:cNvSpPr>
          <p:nvPr/>
        </p:nvSpPr>
        <p:spPr>
          <a:xfrm>
            <a:off x="395536" y="4607999"/>
            <a:ext cx="8351837" cy="1800225"/>
          </a:xfrm>
          <a:prstGeom prst="rect">
            <a:avLst/>
          </a:prstGeom>
        </p:spPr>
        <p:txBody>
          <a:bodyPr/>
          <a:lstStyle>
            <a:lvl1pPr marL="342900" indent="-342900" algn="l" rtl="0" fontAlgn="base">
              <a:spcBef>
                <a:spcPct val="20000"/>
              </a:spcBef>
              <a:spcAft>
                <a:spcPct val="0"/>
              </a:spcAft>
              <a:buClr>
                <a:schemeClr val="accent2"/>
              </a:buClr>
              <a:buFont typeface="Wingdings" pitchFamily="2" charset="2"/>
              <a:buChar char="v"/>
              <a:defRPr kumimoji="1" sz="2400">
                <a:solidFill>
                  <a:schemeClr val="tx1"/>
                </a:solidFill>
                <a:latin typeface="+mn-lt"/>
                <a:ea typeface="+mn-ea"/>
                <a:cs typeface="+mn-cs"/>
              </a:defRPr>
            </a:lvl1pPr>
            <a:lvl2pPr marL="742950" indent="-285750" algn="l" rtl="0" fontAlgn="base">
              <a:spcBef>
                <a:spcPct val="20000"/>
              </a:spcBef>
              <a:spcAft>
                <a:spcPct val="0"/>
              </a:spcAft>
              <a:buClr>
                <a:srgbClr val="FF0000"/>
              </a:buClr>
              <a:buFont typeface="Wingdings" pitchFamily="2" charset="2"/>
              <a:buChar char="v"/>
              <a:defRPr kumimoji="1" sz="2000">
                <a:solidFill>
                  <a:schemeClr val="tx1"/>
                </a:solidFill>
                <a:latin typeface="+mn-lt"/>
                <a:ea typeface="+mn-ea"/>
              </a:defRPr>
            </a:lvl2pPr>
            <a:lvl3pPr marL="1143000" indent="-228600" algn="l" rtl="0" fontAlgn="base">
              <a:spcBef>
                <a:spcPct val="20000"/>
              </a:spcBef>
              <a:spcAft>
                <a:spcPct val="0"/>
              </a:spcAft>
              <a:buClr>
                <a:schemeClr val="accent2"/>
              </a:buClr>
              <a:buFont typeface="Wingdings" pitchFamily="2" charset="2"/>
              <a:buChar char="Ø"/>
              <a:defRPr kumimoji="1" sz="2000">
                <a:solidFill>
                  <a:schemeClr val="tx1"/>
                </a:solidFill>
                <a:latin typeface="+mn-lt"/>
                <a:ea typeface="+mn-ea"/>
              </a:defRPr>
            </a:lvl3pPr>
            <a:lvl4pPr marL="1600200" indent="-228600" algn="l" rtl="0" fontAlgn="base">
              <a:spcBef>
                <a:spcPct val="20000"/>
              </a:spcBef>
              <a:spcAft>
                <a:spcPct val="0"/>
              </a:spcAft>
              <a:buClr>
                <a:srgbClr val="FFFF00"/>
              </a:buClr>
              <a:buFont typeface="Wingdings" pitchFamily="2" charset="2"/>
              <a:buBlip>
                <a:blip r:embed="rId2"/>
              </a:buBlip>
              <a:defRPr kumimoji="1" sz="2000">
                <a:solidFill>
                  <a:schemeClr val="tx1"/>
                </a:solidFill>
                <a:latin typeface="+mn-lt"/>
                <a:ea typeface="+mn-ea"/>
              </a:defRPr>
            </a:lvl4pPr>
            <a:lvl5pPr marL="2057400" indent="-228600" algn="l" rtl="0" fontAlgn="base">
              <a:spcBef>
                <a:spcPct val="20000"/>
              </a:spcBef>
              <a:spcAft>
                <a:spcPct val="0"/>
              </a:spcAft>
              <a:buClr>
                <a:srgbClr val="FFCC66"/>
              </a:buClr>
              <a:buFont typeface="Wingdings" pitchFamily="2" charset="2"/>
              <a:buBlip>
                <a:blip r:embed="rId3"/>
              </a:buBlip>
              <a:defRPr kumimoji="1" sz="20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Blip>
                <a:blip r:embed="rId3"/>
              </a:buBlip>
              <a:defRPr kumimoji="1" sz="2000">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Blip>
                <a:blip r:embed="rId3"/>
              </a:buBlip>
              <a:defRPr kumimoji="1" sz="2000">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Blip>
                <a:blip r:embed="rId3"/>
              </a:buBlip>
              <a:defRPr kumimoji="1" sz="2000">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Blip>
                <a:blip r:embed="rId3"/>
              </a:buBlip>
              <a:defRPr kumimoji="1" sz="2000">
                <a:solidFill>
                  <a:schemeClr val="tx1"/>
                </a:solidFill>
                <a:latin typeface="+mn-lt"/>
                <a:ea typeface="+mn-ea"/>
              </a:defRPr>
            </a:lvl9pPr>
          </a:lstStyle>
          <a:p>
            <a:pPr marL="342900" lvl="1" indent="-342900">
              <a:buClr>
                <a:schemeClr val="accent2"/>
              </a:buClr>
              <a:defRPr/>
            </a:pPr>
            <a:r>
              <a:rPr lang="en-US" altLang="zh-TW" b="1" kern="0" dirty="0" smtClean="0"/>
              <a:t>Thermal </a:t>
            </a:r>
            <a:r>
              <a:rPr lang="en-US" altLang="zh-TW" b="1" kern="0" dirty="0"/>
              <a:t>Prediction Phase </a:t>
            </a:r>
          </a:p>
          <a:p>
            <a:pPr lvl="1">
              <a:defRPr/>
            </a:pPr>
            <a:r>
              <a:rPr lang="en-US" altLang="zh-TW" sz="1800" kern="0" dirty="0">
                <a:solidFill>
                  <a:schemeClr val="tx1">
                    <a:lumMod val="95000"/>
                    <a:lumOff val="5000"/>
                  </a:schemeClr>
                </a:solidFill>
              </a:rPr>
              <a:t>Through the thermal RC model, the future temperature can be </a:t>
            </a:r>
            <a:r>
              <a:rPr lang="en-US" altLang="zh-TW" sz="1800" kern="0" dirty="0" smtClean="0">
                <a:solidFill>
                  <a:schemeClr val="tx1">
                    <a:lumMod val="95000"/>
                    <a:lumOff val="5000"/>
                  </a:schemeClr>
                </a:solidFill>
              </a:rPr>
              <a:t>predicted</a:t>
            </a:r>
            <a:r>
              <a:rPr lang="en-US" altLang="zh-TW" sz="1800" kern="0" dirty="0">
                <a:solidFill>
                  <a:schemeClr val="tx1">
                    <a:lumMod val="95000"/>
                    <a:lumOff val="5000"/>
                  </a:schemeClr>
                </a:solidFill>
              </a:rPr>
              <a:t> with </a:t>
            </a:r>
            <a:r>
              <a:rPr lang="en-US" altLang="zh-TW" sz="1800" u="sng" kern="0" dirty="0">
                <a:solidFill>
                  <a:schemeClr val="tx1">
                    <a:lumMod val="95000"/>
                    <a:lumOff val="5000"/>
                  </a:schemeClr>
                </a:solidFill>
              </a:rPr>
              <a:t>low computational </a:t>
            </a:r>
            <a:r>
              <a:rPr lang="en-US" altLang="zh-TW" sz="1800" u="sng" kern="0" dirty="0" smtClean="0">
                <a:solidFill>
                  <a:schemeClr val="tx1">
                    <a:lumMod val="95000"/>
                    <a:lumOff val="5000"/>
                  </a:schemeClr>
                </a:solidFill>
              </a:rPr>
              <a:t>complexity.</a:t>
            </a:r>
            <a:endParaRPr lang="en-US" altLang="zh-TW" b="1" u="sng" kern="0" dirty="0" smtClean="0">
              <a:solidFill>
                <a:srgbClr val="006600"/>
              </a:solidFill>
            </a:endParaRPr>
          </a:p>
          <a:p>
            <a:pPr>
              <a:defRPr/>
            </a:pPr>
            <a:r>
              <a:rPr lang="en-US" altLang="zh-TW" sz="2000" b="1" kern="0" dirty="0" smtClean="0"/>
              <a:t>Thermal Management Phase</a:t>
            </a:r>
          </a:p>
          <a:p>
            <a:pPr lvl="1">
              <a:buFont typeface="Wingdings" pitchFamily="2" charset="2"/>
              <a:buChar char="Ø"/>
              <a:defRPr/>
            </a:pPr>
            <a:r>
              <a:rPr lang="en-US" altLang="zh-TW" sz="1800" kern="0" dirty="0" smtClean="0">
                <a:solidFill>
                  <a:schemeClr val="tx1">
                    <a:lumMod val="95000"/>
                    <a:lumOff val="5000"/>
                  </a:schemeClr>
                </a:solidFill>
              </a:rPr>
              <a:t>Early control the temperature based on the information of predictive temperature.</a:t>
            </a:r>
            <a:endParaRPr lang="zh-TW" altLang="en-US" sz="1800" kern="0" dirty="0" smtClean="0">
              <a:solidFill>
                <a:schemeClr val="tx1">
                  <a:lumMod val="95000"/>
                  <a:lumOff val="5000"/>
                </a:schemeClr>
              </a:solidFill>
            </a:endParaRPr>
          </a:p>
          <a:p>
            <a:pPr lvl="1">
              <a:defRPr/>
            </a:pPr>
            <a:endParaRPr lang="zh-TW" altLang="en-US" kern="0" dirty="0"/>
          </a:p>
        </p:txBody>
      </p:sp>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484784"/>
            <a:ext cx="5946145"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群組 5"/>
          <p:cNvGrpSpPr>
            <a:grpSpLocks/>
          </p:cNvGrpSpPr>
          <p:nvPr/>
        </p:nvGrpSpPr>
        <p:grpSpPr bwMode="auto">
          <a:xfrm>
            <a:off x="6300192" y="1910719"/>
            <a:ext cx="2693988" cy="2370137"/>
            <a:chOff x="6311880" y="2753890"/>
            <a:chExt cx="2694636" cy="2370279"/>
          </a:xfrm>
        </p:grpSpPr>
        <p:pic>
          <p:nvPicPr>
            <p:cNvPr id="12" name="Picture 7" descr="http://a1.att.hudong.com/21/94/1930000136859413173494716338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11880" y="3641890"/>
              <a:ext cx="1326119" cy="1482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圓角矩形圖說文字 4"/>
            <p:cNvSpPr>
              <a:spLocks noChangeArrowheads="1"/>
            </p:cNvSpPr>
            <p:nvPr/>
          </p:nvSpPr>
          <p:spPr bwMode="auto">
            <a:xfrm>
              <a:off x="6774268" y="2753890"/>
              <a:ext cx="2232248" cy="720080"/>
            </a:xfrm>
            <a:prstGeom prst="wedgeRoundRectCallout">
              <a:avLst>
                <a:gd name="adj1" fmla="val -30907"/>
                <a:gd name="adj2" fmla="val 70829"/>
                <a:gd name="adj3" fmla="val 16667"/>
              </a:avLst>
            </a:prstGeom>
            <a:solidFill>
              <a:schemeClr val="accent3">
                <a:lumMod val="20000"/>
                <a:lumOff val="80000"/>
              </a:schemeClr>
            </a:solidFill>
            <a:ln w="9525" algn="ctr">
              <a:solidFill>
                <a:schemeClr val="tx1"/>
              </a:solidFill>
              <a:round/>
              <a:headEnd/>
              <a:tailEnd/>
            </a:ln>
          </p:spPr>
          <p:txBody>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r>
                <a:rPr lang="en-US" altLang="zh-TW" sz="2000" dirty="0">
                  <a:solidFill>
                    <a:srgbClr val="990000"/>
                  </a:solidFill>
                </a:rPr>
                <a:t>Prevention is better than cure!</a:t>
              </a:r>
              <a:endParaRPr lang="zh-TW" altLang="en-US" sz="2000" dirty="0">
                <a:solidFill>
                  <a:srgbClr val="990000"/>
                </a:solidFill>
              </a:endParaRPr>
            </a:p>
          </p:txBody>
        </p:sp>
      </p:grpSp>
    </p:spTree>
    <p:extLst>
      <p:ext uri="{BB962C8B-B14F-4D97-AF65-F5344CB8AC3E}">
        <p14:creationId xmlns:p14="http://schemas.microsoft.com/office/powerpoint/2010/main" val="14852854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545336"/>
            <a:ext cx="9144000" cy="762000"/>
          </a:xfrm>
        </p:spPr>
        <p:txBody>
          <a:bodyPr>
            <a:normAutofit/>
          </a:bodyPr>
          <a:lstStyle/>
          <a:p>
            <a:r>
              <a:rPr lang="en-US" altLang="zh-TW" sz="2800" dirty="0" smtClean="0"/>
              <a:t>Related </a:t>
            </a:r>
            <a:r>
              <a:rPr lang="en-US" altLang="zh-TW" sz="2800" dirty="0" smtClean="0">
                <a:effectLst>
                  <a:outerShdw blurRad="38100" dist="38100" dir="2700000" algn="tl">
                    <a:srgbClr val="000000">
                      <a:alpha val="43137"/>
                    </a:srgbClr>
                  </a:outerShdw>
                </a:effectLst>
              </a:rPr>
              <a:t>Works</a:t>
            </a:r>
            <a:r>
              <a:rPr lang="en-US" altLang="zh-TW" sz="2800" dirty="0" smtClean="0"/>
              <a:t> of Temperature Prediction Scheme</a:t>
            </a:r>
            <a:endParaRPr lang="zh-TW" altLang="en-US" sz="2800" dirty="0"/>
          </a:p>
        </p:txBody>
      </p:sp>
      <p:sp>
        <p:nvSpPr>
          <p:cNvPr id="3" name="內容版面配置區 2"/>
          <p:cNvSpPr>
            <a:spLocks noGrp="1"/>
          </p:cNvSpPr>
          <p:nvPr>
            <p:ph idx="1"/>
          </p:nvPr>
        </p:nvSpPr>
        <p:spPr>
          <a:xfrm>
            <a:off x="76200" y="1253170"/>
            <a:ext cx="5715000" cy="5604830"/>
          </a:xfrm>
        </p:spPr>
        <p:txBody>
          <a:bodyPr/>
          <a:lstStyle/>
          <a:p>
            <a:pPr marL="0" indent="0">
              <a:buNone/>
            </a:pPr>
            <a:r>
              <a:rPr lang="en-US" altLang="zh-TW" sz="2000" b="1" u="sng" dirty="0" smtClean="0">
                <a:solidFill>
                  <a:srgbClr val="0000FF"/>
                </a:solidFill>
              </a:rPr>
              <a:t>Table-based Meth</a:t>
            </a:r>
            <a:r>
              <a:rPr lang="en-US" altLang="zh-TW" b="1" u="sng" dirty="0" smtClean="0">
                <a:solidFill>
                  <a:srgbClr val="0000FF"/>
                </a:solidFill>
              </a:rPr>
              <a:t>ods</a:t>
            </a:r>
          </a:p>
          <a:p>
            <a:r>
              <a:rPr lang="en-US" altLang="zh-TW" sz="2000" b="1" dirty="0" smtClean="0"/>
              <a:t>Phase-Aware Thermal </a:t>
            </a:r>
            <a:r>
              <a:rPr lang="en-US" altLang="zh-TW" sz="2000" b="1" dirty="0" smtClean="0"/>
              <a:t>Prediction</a:t>
            </a:r>
            <a:endParaRPr lang="en-US" altLang="zh-TW" dirty="0" smtClean="0"/>
          </a:p>
          <a:p>
            <a:pPr lvl="1"/>
            <a:r>
              <a:rPr lang="en-US" altLang="zh-TW" sz="1600" dirty="0" smtClean="0"/>
              <a:t>Predict the future temperature based on the </a:t>
            </a:r>
            <a:r>
              <a:rPr lang="en-US" altLang="zh-TW" sz="1600" u="sng" dirty="0" smtClean="0">
                <a:solidFill>
                  <a:srgbClr val="FF0000"/>
                </a:solidFill>
              </a:rPr>
              <a:t>data in the look-up table</a:t>
            </a:r>
          </a:p>
          <a:p>
            <a:pPr lvl="1">
              <a:buFont typeface="Wingdings" pitchFamily="2" charset="2"/>
              <a:buChar char="ü"/>
            </a:pPr>
            <a:r>
              <a:rPr lang="en-US" altLang="zh-TW" sz="1600" dirty="0" smtClean="0"/>
              <a:t>Low computational complexity</a:t>
            </a:r>
          </a:p>
          <a:p>
            <a:pPr lvl="1">
              <a:buFont typeface="Arial" pitchFamily="34" charset="0"/>
              <a:buChar char="ᵡ"/>
            </a:pPr>
            <a:r>
              <a:rPr lang="en-US" altLang="zh-TW" sz="1600" dirty="0" smtClean="0"/>
              <a:t>Precision depends on the offline profiling</a:t>
            </a:r>
          </a:p>
          <a:p>
            <a:pPr lvl="1">
              <a:buFont typeface="Arial" pitchFamily="34" charset="0"/>
              <a:buChar char="ᵡ"/>
            </a:pPr>
            <a:r>
              <a:rPr lang="en-US" altLang="zh-TW" sz="1600" dirty="0" smtClean="0"/>
              <a:t>Large area overhead</a:t>
            </a:r>
            <a:endParaRPr lang="en-US" altLang="zh-TW" sz="1600" dirty="0"/>
          </a:p>
          <a:p>
            <a:endParaRPr lang="en-US" altLang="zh-TW" dirty="0" smtClean="0"/>
          </a:p>
          <a:p>
            <a:pPr marL="0" indent="0">
              <a:buNone/>
            </a:pPr>
            <a:r>
              <a:rPr lang="en-US" altLang="zh-TW" sz="2000" b="1" u="sng" dirty="0" smtClean="0">
                <a:solidFill>
                  <a:srgbClr val="0000FF"/>
                </a:solidFill>
              </a:rPr>
              <a:t>Computing-based Methods</a:t>
            </a:r>
            <a:endParaRPr lang="en-US" altLang="zh-TW" sz="2000" b="1" u="sng" dirty="0">
              <a:solidFill>
                <a:srgbClr val="0000FF"/>
              </a:solidFill>
            </a:endParaRPr>
          </a:p>
          <a:p>
            <a:r>
              <a:rPr lang="en-US" altLang="zh-TW" sz="2000" b="1" dirty="0" smtClean="0"/>
              <a:t>RC-based Thermal </a:t>
            </a:r>
            <a:r>
              <a:rPr lang="en-US" altLang="zh-TW" sz="2000" b="1" dirty="0" smtClean="0"/>
              <a:t>Pr</a:t>
            </a:r>
            <a:r>
              <a:rPr lang="en-US" altLang="zh-TW" b="1" dirty="0" smtClean="0"/>
              <a:t>ediction</a:t>
            </a:r>
            <a:endParaRPr lang="en-US" altLang="zh-TW" dirty="0" smtClean="0"/>
          </a:p>
          <a:p>
            <a:pPr lvl="1"/>
            <a:r>
              <a:rPr lang="en-US" altLang="zh-TW" sz="1600" dirty="0" smtClean="0"/>
              <a:t>Predict the future temperature based on the </a:t>
            </a:r>
            <a:r>
              <a:rPr lang="en-US" altLang="zh-TW" sz="1600" u="sng" dirty="0" smtClean="0">
                <a:solidFill>
                  <a:srgbClr val="FF0000"/>
                </a:solidFill>
              </a:rPr>
              <a:t>sensing results and current workload</a:t>
            </a:r>
          </a:p>
          <a:p>
            <a:pPr lvl="1">
              <a:buFont typeface="Wingdings" pitchFamily="2" charset="2"/>
              <a:buChar char="ü"/>
            </a:pPr>
            <a:r>
              <a:rPr lang="en-US" altLang="zh-TW" sz="1600" dirty="0" smtClean="0"/>
              <a:t>Less area overhead</a:t>
            </a:r>
          </a:p>
          <a:p>
            <a:pPr lvl="1">
              <a:buFont typeface="Wingdings" pitchFamily="2" charset="2"/>
              <a:buChar char="ü"/>
            </a:pPr>
            <a:r>
              <a:rPr lang="en-US" altLang="zh-TW" sz="1600" dirty="0" smtClean="0"/>
              <a:t>Application independent approach</a:t>
            </a:r>
          </a:p>
          <a:p>
            <a:pPr lvl="1">
              <a:buFont typeface="Arial" pitchFamily="34" charset="0"/>
              <a:buChar char="ᵡ"/>
            </a:pPr>
            <a:r>
              <a:rPr lang="en-US" altLang="zh-TW" sz="1600" dirty="0" smtClean="0"/>
              <a:t>Precision depends on the computing time or initial computing parameters</a:t>
            </a:r>
          </a:p>
        </p:txBody>
      </p:sp>
      <p:pic>
        <p:nvPicPr>
          <p:cNvPr id="205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752600"/>
            <a:ext cx="3184218"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群組 3"/>
          <p:cNvGrpSpPr/>
          <p:nvPr/>
        </p:nvGrpSpPr>
        <p:grpSpPr>
          <a:xfrm>
            <a:off x="5517578" y="4038600"/>
            <a:ext cx="3478001" cy="1295400"/>
            <a:chOff x="5654982" y="4115718"/>
            <a:chExt cx="3478001" cy="1295400"/>
          </a:xfrm>
        </p:grpSpPr>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4982" y="4115718"/>
              <a:ext cx="3184218"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1" descr="C:\Users\Emily\AppData\Local\Microsoft\Windows\Temporary Internet Files\Content.IE5\XY38ULI2\MC900199349[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47183" y="4441634"/>
              <a:ext cx="685800" cy="543041"/>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779142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2" end="12"/>
                                            </p:txEl>
                                          </p:spTgt>
                                        </p:tgtEl>
                                        <p:attrNameLst>
                                          <p:attrName>style.visibility</p:attrName>
                                        </p:attrNameLst>
                                      </p:cBhvr>
                                      <p:to>
                                        <p:strVal val="visible"/>
                                      </p:to>
                                    </p:set>
                                    <p:animEffect transition="in" filter="fade">
                                      <p:cBhvr>
                                        <p:cTn id="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81000" y="609600"/>
            <a:ext cx="8382000" cy="762000"/>
          </a:xfrm>
        </p:spPr>
        <p:txBody>
          <a:bodyPr/>
          <a:lstStyle/>
          <a:p>
            <a:r>
              <a:rPr lang="en-US" altLang="zh-TW" sz="3200" dirty="0" smtClean="0">
                <a:effectLst/>
              </a:rPr>
              <a:t>I. Proposed Thermal Prediction Model</a:t>
            </a:r>
            <a:endParaRPr lang="zh-TW" altLang="en-US" sz="3200" dirty="0">
              <a:effectLst/>
            </a:endParaRPr>
          </a:p>
        </p:txBody>
      </p:sp>
      <p:sp>
        <p:nvSpPr>
          <p:cNvPr id="3" name="內容版面配置區 2"/>
          <p:cNvSpPr>
            <a:spLocks noGrp="1"/>
          </p:cNvSpPr>
          <p:nvPr>
            <p:ph idx="1"/>
          </p:nvPr>
        </p:nvSpPr>
        <p:spPr>
          <a:xfrm>
            <a:off x="24011" y="2060848"/>
            <a:ext cx="4957155" cy="4419600"/>
          </a:xfrm>
        </p:spPr>
        <p:txBody>
          <a:bodyPr/>
          <a:lstStyle/>
          <a:p>
            <a:pPr marL="0" indent="0">
              <a:buNone/>
            </a:pPr>
            <a:r>
              <a:rPr lang="en-US" altLang="zh-TW" sz="2000" b="1" dirty="0" smtClean="0">
                <a:solidFill>
                  <a:srgbClr val="FF0000"/>
                </a:solidFill>
              </a:rPr>
              <a:t>How to obtain </a:t>
            </a:r>
            <a:r>
              <a:rPr lang="el-GR" altLang="zh-TW" sz="2000" b="1" dirty="0">
                <a:solidFill>
                  <a:srgbClr val="FF0000"/>
                </a:solidFill>
              </a:rPr>
              <a:t>Δ</a:t>
            </a:r>
            <a:r>
              <a:rPr lang="en-US" altLang="zh-TW" sz="2000" b="1" dirty="0" smtClean="0">
                <a:solidFill>
                  <a:srgbClr val="FF0000"/>
                </a:solidFill>
              </a:rPr>
              <a:t>T?</a:t>
            </a:r>
          </a:p>
          <a:p>
            <a:r>
              <a:rPr lang="en-US" altLang="zh-TW" sz="2000" dirty="0"/>
              <a:t>First </a:t>
            </a:r>
            <a:r>
              <a:rPr lang="en-US" altLang="zh-TW" sz="2000" dirty="0" smtClean="0"/>
              <a:t>differentiation can be adopted</a:t>
            </a:r>
          </a:p>
          <a:p>
            <a:pPr marL="0" indent="0">
              <a:buNone/>
            </a:pPr>
            <a:endParaRPr lang="zh-TW" altLang="en-US" dirty="0"/>
          </a:p>
        </p:txBody>
      </p:sp>
      <p:sp>
        <p:nvSpPr>
          <p:cNvPr id="5" name="文字方塊 4"/>
          <p:cNvSpPr txBox="1"/>
          <p:nvPr/>
        </p:nvSpPr>
        <p:spPr>
          <a:xfrm>
            <a:off x="50229" y="1588730"/>
            <a:ext cx="5611151"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fontAlgn="base">
              <a:spcBef>
                <a:spcPct val="0"/>
              </a:spcBef>
              <a:spcAft>
                <a:spcPct val="0"/>
              </a:spcAft>
            </a:pPr>
            <a:r>
              <a:rPr kumimoji="1" lang="en-US" altLang="zh-TW" sz="2000" b="1" dirty="0" smtClean="0">
                <a:solidFill>
                  <a:prstClr val="black"/>
                </a:solidFill>
                <a:latin typeface="Calibri" pitchFamily="34" charset="0"/>
                <a:cs typeface="Calibri" pitchFamily="34" charset="0"/>
              </a:rPr>
              <a:t>Predict the temp. after </a:t>
            </a:r>
            <a:r>
              <a:rPr kumimoji="1" lang="el-GR" altLang="zh-TW" sz="2000" b="1" dirty="0" smtClean="0">
                <a:solidFill>
                  <a:prstClr val="black"/>
                </a:solidFill>
                <a:latin typeface="Calibri" pitchFamily="34" charset="0"/>
                <a:cs typeface="Calibri" pitchFamily="34" charset="0"/>
              </a:rPr>
              <a:t>Δ</a:t>
            </a:r>
            <a:r>
              <a:rPr kumimoji="1" lang="en-US" altLang="zh-TW" sz="2000" b="1" dirty="0" smtClean="0">
                <a:solidFill>
                  <a:prstClr val="black"/>
                </a:solidFill>
                <a:latin typeface="Calibri" pitchFamily="34" charset="0"/>
                <a:cs typeface="Calibri" pitchFamily="34" charset="0"/>
              </a:rPr>
              <a:t>t=&gt; </a:t>
            </a:r>
            <a:r>
              <a:rPr kumimoji="1" lang="en-US" altLang="zh-TW" sz="2000" dirty="0" smtClean="0">
                <a:solidFill>
                  <a:prstClr val="black"/>
                </a:solidFill>
                <a:latin typeface="Calibri" pitchFamily="34" charset="0"/>
                <a:cs typeface="Calibri" pitchFamily="34" charset="0"/>
              </a:rPr>
              <a:t>T(t +</a:t>
            </a:r>
            <a:r>
              <a:rPr kumimoji="1" lang="el-GR" altLang="zh-TW" sz="2000" dirty="0" smtClean="0">
                <a:solidFill>
                  <a:prstClr val="black"/>
                </a:solidFill>
                <a:latin typeface="Calibri" pitchFamily="34" charset="0"/>
                <a:cs typeface="Calibri" pitchFamily="34" charset="0"/>
              </a:rPr>
              <a:t> </a:t>
            </a:r>
            <a:r>
              <a:rPr kumimoji="1" lang="en-US" altLang="zh-TW" sz="2000" dirty="0" smtClean="0">
                <a:solidFill>
                  <a:prstClr val="black"/>
                </a:solidFill>
                <a:latin typeface="Calibri" pitchFamily="34" charset="0"/>
                <a:cs typeface="Calibri" pitchFamily="34" charset="0"/>
              </a:rPr>
              <a:t>k</a:t>
            </a:r>
            <a:r>
              <a:rPr kumimoji="1" lang="el-GR" altLang="zh-TW" sz="2000" dirty="0" smtClean="0">
                <a:solidFill>
                  <a:prstClr val="black"/>
                </a:solidFill>
                <a:latin typeface="Calibri" pitchFamily="34" charset="0"/>
                <a:cs typeface="Calibri" pitchFamily="34" charset="0"/>
              </a:rPr>
              <a:t>Δ</a:t>
            </a:r>
            <a:r>
              <a:rPr kumimoji="1" lang="en-US" altLang="zh-TW" sz="2000" dirty="0" smtClean="0">
                <a:solidFill>
                  <a:prstClr val="black"/>
                </a:solidFill>
                <a:latin typeface="Calibri" pitchFamily="34" charset="0"/>
                <a:cs typeface="Calibri" pitchFamily="34" charset="0"/>
              </a:rPr>
              <a:t>t</a:t>
            </a:r>
            <a:r>
              <a:rPr kumimoji="1" lang="en-US" altLang="zh-TW" sz="2000" baseline="-25000" dirty="0" smtClean="0">
                <a:solidFill>
                  <a:prstClr val="black"/>
                </a:solidFill>
                <a:latin typeface="Calibri" pitchFamily="34" charset="0"/>
                <a:cs typeface="Calibri" pitchFamily="34" charset="0"/>
              </a:rPr>
              <a:t>s</a:t>
            </a:r>
            <a:r>
              <a:rPr kumimoji="1" lang="en-US" altLang="zh-TW" sz="2000" dirty="0" smtClean="0">
                <a:solidFill>
                  <a:prstClr val="black"/>
                </a:solidFill>
                <a:latin typeface="Calibri" pitchFamily="34" charset="0"/>
                <a:cs typeface="Calibri" pitchFamily="34" charset="0"/>
              </a:rPr>
              <a:t>) = T</a:t>
            </a:r>
            <a:r>
              <a:rPr kumimoji="1" lang="en-US" altLang="zh-TW" sz="2000" baseline="-25000" dirty="0" smtClean="0">
                <a:solidFill>
                  <a:prstClr val="black"/>
                </a:solidFill>
                <a:latin typeface="Calibri" pitchFamily="34" charset="0"/>
                <a:cs typeface="Calibri" pitchFamily="34" charset="0"/>
              </a:rPr>
              <a:t>current</a:t>
            </a:r>
            <a:r>
              <a:rPr kumimoji="1" lang="en-US" altLang="zh-TW" sz="2000" dirty="0" smtClean="0">
                <a:solidFill>
                  <a:prstClr val="black"/>
                </a:solidFill>
                <a:latin typeface="Calibri" pitchFamily="34" charset="0"/>
                <a:cs typeface="Calibri" pitchFamily="34" charset="0"/>
              </a:rPr>
              <a:t> + </a:t>
            </a:r>
            <a:r>
              <a:rPr kumimoji="1" lang="el-GR" altLang="zh-TW" sz="2000" dirty="0" smtClean="0">
                <a:solidFill>
                  <a:prstClr val="black"/>
                </a:solidFill>
                <a:latin typeface="Calibri" pitchFamily="34" charset="0"/>
                <a:cs typeface="Calibri" pitchFamily="34" charset="0"/>
              </a:rPr>
              <a:t>Δ</a:t>
            </a:r>
            <a:r>
              <a:rPr kumimoji="1" lang="en-US" altLang="zh-TW" sz="2000" dirty="0" smtClean="0">
                <a:solidFill>
                  <a:prstClr val="black"/>
                </a:solidFill>
                <a:latin typeface="Calibri" pitchFamily="34" charset="0"/>
                <a:cs typeface="Calibri" pitchFamily="34" charset="0"/>
              </a:rPr>
              <a:t>T</a:t>
            </a:r>
            <a:endParaRPr kumimoji="1" lang="zh-TW" altLang="en-US" sz="2000" dirty="0">
              <a:solidFill>
                <a:prstClr val="black"/>
              </a:solidFill>
              <a:latin typeface="Calibri" pitchFamily="34" charset="0"/>
              <a:cs typeface="Calibri" pitchFamily="34" charset="0"/>
            </a:endParaRPr>
          </a:p>
        </p:txBody>
      </p:sp>
      <p:graphicFrame>
        <p:nvGraphicFramePr>
          <p:cNvPr id="6" name="物件 5"/>
          <p:cNvGraphicFramePr>
            <a:graphicFrameLocks noChangeAspect="1"/>
          </p:cNvGraphicFramePr>
          <p:nvPr>
            <p:extLst/>
          </p:nvPr>
        </p:nvGraphicFramePr>
        <p:xfrm>
          <a:off x="209288" y="2871788"/>
          <a:ext cx="3551237" cy="2306637"/>
        </p:xfrm>
        <a:graphic>
          <a:graphicData uri="http://schemas.openxmlformats.org/presentationml/2006/ole">
            <mc:AlternateContent xmlns:mc="http://schemas.openxmlformats.org/markup-compatibility/2006">
              <mc:Choice xmlns:v="urn:schemas-microsoft-com:vml" Requires="v">
                <p:oleObj spid="_x0000_s71700" name="方程式" r:id="rId5" imgW="1663560" imgH="1079280" progId="Equation.3">
                  <p:embed/>
                </p:oleObj>
              </mc:Choice>
              <mc:Fallback>
                <p:oleObj name="方程式" r:id="rId5" imgW="1663560" imgH="1079280" progId="Equation.3">
                  <p:embed/>
                  <p:pic>
                    <p:nvPicPr>
                      <p:cNvPr id="0" name=""/>
                      <p:cNvPicPr/>
                      <p:nvPr/>
                    </p:nvPicPr>
                    <p:blipFill>
                      <a:blip r:embed="rId6"/>
                      <a:stretch>
                        <a:fillRect/>
                      </a:stretch>
                    </p:blipFill>
                    <p:spPr>
                      <a:xfrm>
                        <a:off x="209288" y="2871788"/>
                        <a:ext cx="3551237" cy="2306637"/>
                      </a:xfrm>
                      <a:prstGeom prst="rect">
                        <a:avLst/>
                      </a:prstGeom>
                    </p:spPr>
                  </p:pic>
                </p:oleObj>
              </mc:Fallback>
            </mc:AlternateContent>
          </a:graphicData>
        </a:graphic>
      </p:graphicFrame>
      <p:sp>
        <p:nvSpPr>
          <p:cNvPr id="7" name="矩形 6"/>
          <p:cNvSpPr/>
          <p:nvPr/>
        </p:nvSpPr>
        <p:spPr bwMode="auto">
          <a:xfrm>
            <a:off x="168256" y="2904624"/>
            <a:ext cx="3775842" cy="432048"/>
          </a:xfrm>
          <a:prstGeom prst="rect">
            <a:avLst/>
          </a:prstGeom>
          <a:noFill/>
          <a:ln w="19050" cap="flat" cmpd="sng" algn="ctr">
            <a:solidFill>
              <a:srgbClr val="0000FF"/>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mtClean="0">
              <a:solidFill>
                <a:prstClr val="black"/>
              </a:solidFill>
            </a:endParaRPr>
          </a:p>
        </p:txBody>
      </p:sp>
      <p:sp>
        <p:nvSpPr>
          <p:cNvPr id="8" name="文字方塊 7"/>
          <p:cNvSpPr txBox="1"/>
          <p:nvPr/>
        </p:nvSpPr>
        <p:spPr>
          <a:xfrm>
            <a:off x="3431791" y="3598277"/>
            <a:ext cx="1461234" cy="338554"/>
          </a:xfrm>
          <a:prstGeom prst="rect">
            <a:avLst/>
          </a:prstGeom>
          <a:noFill/>
        </p:spPr>
        <p:txBody>
          <a:bodyPr wrap="none" rtlCol="0">
            <a:spAutoFit/>
          </a:bodyPr>
          <a:lstStyle/>
          <a:p>
            <a:pPr fontAlgn="base">
              <a:spcBef>
                <a:spcPct val="0"/>
              </a:spcBef>
              <a:spcAft>
                <a:spcPct val="0"/>
              </a:spcAft>
            </a:pPr>
            <a:r>
              <a:rPr kumimoji="1" lang="en-US" altLang="zh-TW" sz="1600" b="1" dirty="0" smtClean="0">
                <a:solidFill>
                  <a:srgbClr val="00B050"/>
                </a:solidFill>
                <a:latin typeface="Calibri" pitchFamily="34" charset="0"/>
                <a:cs typeface="Calibri" pitchFamily="34" charset="0"/>
              </a:rPr>
              <a:t>(Current slope)</a:t>
            </a:r>
            <a:endParaRPr kumimoji="1" lang="zh-TW" altLang="en-US" sz="1600" b="1" dirty="0">
              <a:solidFill>
                <a:srgbClr val="00B050"/>
              </a:solidFill>
              <a:latin typeface="Calibri" pitchFamily="34" charset="0"/>
              <a:cs typeface="Calibri" pitchFamily="34" charset="0"/>
            </a:endParaRPr>
          </a:p>
        </p:txBody>
      </p:sp>
      <p:sp>
        <p:nvSpPr>
          <p:cNvPr id="9" name="文字方塊 8"/>
          <p:cNvSpPr txBox="1"/>
          <p:nvPr/>
        </p:nvSpPr>
        <p:spPr>
          <a:xfrm>
            <a:off x="3429000" y="4221088"/>
            <a:ext cx="1663212" cy="338554"/>
          </a:xfrm>
          <a:prstGeom prst="rect">
            <a:avLst/>
          </a:prstGeom>
          <a:noFill/>
        </p:spPr>
        <p:txBody>
          <a:bodyPr wrap="none" rtlCol="0">
            <a:spAutoFit/>
          </a:bodyPr>
          <a:lstStyle/>
          <a:p>
            <a:pPr fontAlgn="base">
              <a:spcBef>
                <a:spcPct val="0"/>
              </a:spcBef>
              <a:spcAft>
                <a:spcPct val="0"/>
              </a:spcAft>
            </a:pPr>
            <a:r>
              <a:rPr kumimoji="1" lang="en-US" altLang="zh-TW" sz="1600" b="1" dirty="0" smtClean="0">
                <a:solidFill>
                  <a:srgbClr val="00B050"/>
                </a:solidFill>
                <a:latin typeface="Calibri" pitchFamily="34" charset="0"/>
                <a:cs typeface="Calibri" pitchFamily="34" charset="0"/>
              </a:rPr>
              <a:t>(Predictive slope)</a:t>
            </a:r>
            <a:endParaRPr kumimoji="1" lang="zh-TW" altLang="en-US" sz="1600" b="1" dirty="0">
              <a:solidFill>
                <a:srgbClr val="00B050"/>
              </a:solidFill>
              <a:latin typeface="Calibri" pitchFamily="34" charset="0"/>
              <a:cs typeface="Calibri" pitchFamily="34" charset="0"/>
            </a:endParaRPr>
          </a:p>
        </p:txBody>
      </p:sp>
      <p:sp>
        <p:nvSpPr>
          <p:cNvPr id="10" name="文字方塊 9"/>
          <p:cNvSpPr txBox="1"/>
          <p:nvPr/>
        </p:nvSpPr>
        <p:spPr>
          <a:xfrm>
            <a:off x="3429000" y="4839846"/>
            <a:ext cx="2047592" cy="338554"/>
          </a:xfrm>
          <a:prstGeom prst="rect">
            <a:avLst/>
          </a:prstGeom>
          <a:noFill/>
        </p:spPr>
        <p:txBody>
          <a:bodyPr wrap="square" rtlCol="0">
            <a:spAutoFit/>
          </a:bodyPr>
          <a:lstStyle/>
          <a:p>
            <a:pPr fontAlgn="base">
              <a:spcBef>
                <a:spcPct val="0"/>
              </a:spcBef>
              <a:spcAft>
                <a:spcPct val="0"/>
              </a:spcAft>
            </a:pPr>
            <a:r>
              <a:rPr kumimoji="1" lang="en-US" altLang="zh-TW" sz="1600" b="1" dirty="0" smtClean="0">
                <a:solidFill>
                  <a:srgbClr val="00B050"/>
                </a:solidFill>
                <a:latin typeface="Calibri" pitchFamily="34" charset="0"/>
                <a:cs typeface="Calibri" pitchFamily="34" charset="0"/>
              </a:rPr>
              <a:t>(Predictive temp. diff.)</a:t>
            </a:r>
            <a:endParaRPr kumimoji="1" lang="zh-TW" altLang="en-US" sz="1600" b="1" dirty="0">
              <a:solidFill>
                <a:srgbClr val="00B050"/>
              </a:solidFill>
              <a:latin typeface="Calibri" pitchFamily="34" charset="0"/>
              <a:cs typeface="Calibri" pitchFamily="34" charset="0"/>
            </a:endParaRPr>
          </a:p>
        </p:txBody>
      </p:sp>
      <p:grpSp>
        <p:nvGrpSpPr>
          <p:cNvPr id="33842" name="群組 33841"/>
          <p:cNvGrpSpPr/>
          <p:nvPr/>
        </p:nvGrpSpPr>
        <p:grpSpPr>
          <a:xfrm>
            <a:off x="4669315" y="2319051"/>
            <a:ext cx="4463121" cy="2917432"/>
            <a:chOff x="4669315" y="2319051"/>
            <a:chExt cx="4463121" cy="2917432"/>
          </a:xfrm>
        </p:grpSpPr>
        <p:pic>
          <p:nvPicPr>
            <p:cNvPr id="3281" name="Picture 20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69315" y="2319051"/>
              <a:ext cx="4463121" cy="2917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群組 11"/>
            <p:cNvGrpSpPr/>
            <p:nvPr/>
          </p:nvGrpSpPr>
          <p:grpSpPr>
            <a:xfrm>
              <a:off x="7022177" y="3026885"/>
              <a:ext cx="1112718" cy="307777"/>
              <a:chOff x="7022177" y="3026885"/>
              <a:chExt cx="1112718" cy="307777"/>
            </a:xfrm>
          </p:grpSpPr>
          <p:sp>
            <p:nvSpPr>
              <p:cNvPr id="16" name="直角三角形 15"/>
              <p:cNvSpPr/>
              <p:nvPr/>
            </p:nvSpPr>
            <p:spPr bwMode="auto">
              <a:xfrm flipH="1">
                <a:off x="7022177" y="3100963"/>
                <a:ext cx="576064" cy="126871"/>
              </a:xfrm>
              <a:prstGeom prst="rtTriangle">
                <a:avLst/>
              </a:prstGeom>
              <a:solidFill>
                <a:srgbClr val="00660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z="2400" smtClean="0">
                  <a:solidFill>
                    <a:prstClr val="black"/>
                  </a:solidFill>
                  <a:latin typeface="Times New Roman" pitchFamily="18" charset="0"/>
                </a:endParaRPr>
              </a:p>
            </p:txBody>
          </p:sp>
          <p:grpSp>
            <p:nvGrpSpPr>
              <p:cNvPr id="20" name="群組 19"/>
              <p:cNvGrpSpPr/>
              <p:nvPr/>
            </p:nvGrpSpPr>
            <p:grpSpPr>
              <a:xfrm>
                <a:off x="7628148" y="3100963"/>
                <a:ext cx="81724" cy="126871"/>
                <a:chOff x="7772164" y="3100963"/>
                <a:chExt cx="81724" cy="126871"/>
              </a:xfrm>
            </p:grpSpPr>
            <p:cxnSp>
              <p:nvCxnSpPr>
                <p:cNvPr id="18" name="直線接點 17"/>
                <p:cNvCxnSpPr/>
                <p:nvPr/>
              </p:nvCxnSpPr>
              <p:spPr bwMode="auto">
                <a:xfrm>
                  <a:off x="7812360" y="3100963"/>
                  <a:ext cx="0" cy="126871"/>
                </a:xfrm>
                <a:prstGeom prst="line">
                  <a:avLst/>
                </a:prstGeom>
                <a:noFill/>
                <a:ln w="19050" cap="flat" cmpd="sng" algn="ctr">
                  <a:solidFill>
                    <a:schemeClr val="tx1">
                      <a:lumMod val="95000"/>
                      <a:lumOff val="5000"/>
                    </a:schemeClr>
                  </a:solidFill>
                  <a:prstDash val="solid"/>
                  <a:round/>
                  <a:headEnd type="none" w="med" len="med"/>
                  <a:tailEnd type="none" w="med" len="med"/>
                </a:ln>
                <a:effectLst/>
              </p:spPr>
            </p:cxnSp>
            <p:cxnSp>
              <p:nvCxnSpPr>
                <p:cNvPr id="22" name="直線接點 21"/>
                <p:cNvCxnSpPr/>
                <p:nvPr/>
              </p:nvCxnSpPr>
              <p:spPr bwMode="auto">
                <a:xfrm>
                  <a:off x="7772164" y="3100963"/>
                  <a:ext cx="80392" cy="0"/>
                </a:xfrm>
                <a:prstGeom prst="line">
                  <a:avLst/>
                </a:prstGeom>
                <a:noFill/>
                <a:ln w="19050" cap="flat" cmpd="sng" algn="ctr">
                  <a:solidFill>
                    <a:schemeClr val="tx1">
                      <a:lumMod val="95000"/>
                      <a:lumOff val="5000"/>
                    </a:schemeClr>
                  </a:solidFill>
                  <a:prstDash val="solid"/>
                  <a:round/>
                  <a:headEnd type="none" w="med" len="med"/>
                  <a:tailEnd type="none" w="med" len="med"/>
                </a:ln>
                <a:effectLst/>
              </p:spPr>
            </p:cxnSp>
            <p:cxnSp>
              <p:nvCxnSpPr>
                <p:cNvPr id="24" name="直線接點 23"/>
                <p:cNvCxnSpPr/>
                <p:nvPr/>
              </p:nvCxnSpPr>
              <p:spPr bwMode="auto">
                <a:xfrm>
                  <a:off x="7773496" y="3227834"/>
                  <a:ext cx="80392" cy="0"/>
                </a:xfrm>
                <a:prstGeom prst="line">
                  <a:avLst/>
                </a:prstGeom>
                <a:noFill/>
                <a:ln w="19050" cap="flat" cmpd="sng" algn="ctr">
                  <a:solidFill>
                    <a:schemeClr val="tx1">
                      <a:lumMod val="95000"/>
                      <a:lumOff val="5000"/>
                    </a:schemeClr>
                  </a:solidFill>
                  <a:prstDash val="solid"/>
                  <a:round/>
                  <a:headEnd type="none" w="med" len="med"/>
                  <a:tailEnd type="none" w="med" len="med"/>
                </a:ln>
                <a:effectLst/>
              </p:spPr>
            </p:cxnSp>
          </p:grpSp>
          <p:sp>
            <p:nvSpPr>
              <p:cNvPr id="23" name="文字方塊 22"/>
              <p:cNvSpPr txBox="1"/>
              <p:nvPr/>
            </p:nvSpPr>
            <p:spPr>
              <a:xfrm>
                <a:off x="7644055" y="3026885"/>
                <a:ext cx="490840" cy="307777"/>
              </a:xfrm>
              <a:prstGeom prst="rect">
                <a:avLst/>
              </a:prstGeom>
              <a:noFill/>
            </p:spPr>
            <p:txBody>
              <a:bodyPr wrap="none" rtlCol="0">
                <a:spAutoFit/>
              </a:bodyPr>
              <a:lstStyle/>
              <a:p>
                <a:pPr fontAlgn="base">
                  <a:spcBef>
                    <a:spcPct val="0"/>
                  </a:spcBef>
                  <a:spcAft>
                    <a:spcPct val="0"/>
                  </a:spcAft>
                </a:pPr>
                <a:r>
                  <a:rPr kumimoji="1" lang="el-GR" altLang="zh-TW" sz="1400" b="1" dirty="0" smtClean="0">
                    <a:solidFill>
                      <a:prstClr val="black">
                        <a:lumMod val="95000"/>
                        <a:lumOff val="5000"/>
                      </a:prstClr>
                    </a:solidFill>
                    <a:cs typeface="Calibri" pitchFamily="34" charset="0"/>
                  </a:rPr>
                  <a:t>Δ</a:t>
                </a:r>
                <a:r>
                  <a:rPr kumimoji="1" lang="en-US" altLang="zh-TW" sz="1400" b="1" dirty="0" smtClean="0">
                    <a:solidFill>
                      <a:prstClr val="black">
                        <a:lumMod val="95000"/>
                        <a:lumOff val="5000"/>
                      </a:prstClr>
                    </a:solidFill>
                    <a:cs typeface="Calibri" pitchFamily="34" charset="0"/>
                  </a:rPr>
                  <a:t>T</a:t>
                </a:r>
                <a:r>
                  <a:rPr kumimoji="1" lang="en-US" altLang="zh-TW" sz="1400" b="1" baseline="-25000" dirty="0" smtClean="0">
                    <a:solidFill>
                      <a:prstClr val="black">
                        <a:lumMod val="95000"/>
                        <a:lumOff val="5000"/>
                      </a:prstClr>
                    </a:solidFill>
                    <a:cs typeface="Calibri" pitchFamily="34" charset="0"/>
                  </a:rPr>
                  <a:t>1</a:t>
                </a:r>
                <a:endParaRPr kumimoji="1" lang="zh-TW" altLang="en-US" sz="1400" baseline="-25000" dirty="0">
                  <a:solidFill>
                    <a:prstClr val="black">
                      <a:lumMod val="95000"/>
                      <a:lumOff val="5000"/>
                    </a:prstClr>
                  </a:solidFill>
                  <a:cs typeface="Calibri" pitchFamily="34" charset="0"/>
                </a:endParaRPr>
              </a:p>
            </p:txBody>
          </p:sp>
        </p:grpSp>
      </p:grpSp>
      <p:sp>
        <p:nvSpPr>
          <p:cNvPr id="33" name="文字方塊 32"/>
          <p:cNvSpPr txBox="1"/>
          <p:nvPr/>
        </p:nvSpPr>
        <p:spPr>
          <a:xfrm>
            <a:off x="6622514" y="1340768"/>
            <a:ext cx="2520280" cy="1077218"/>
          </a:xfrm>
          <a:prstGeom prst="rect">
            <a:avLst/>
          </a:prstGeom>
          <a:solidFill>
            <a:schemeClr val="bg1"/>
          </a:solidFill>
          <a:ln>
            <a:noFill/>
          </a:ln>
        </p:spPr>
        <p:txBody>
          <a:bodyPr wrap="square" rtlCol="0">
            <a:spAutoFit/>
          </a:bodyPr>
          <a:lstStyle/>
          <a:p>
            <a:pPr fontAlgn="base">
              <a:spcBef>
                <a:spcPct val="0"/>
              </a:spcBef>
              <a:spcAft>
                <a:spcPct val="0"/>
              </a:spcAft>
            </a:pPr>
            <a:r>
              <a:rPr kumimoji="1" lang="en-US" altLang="zh-TW" sz="1600" b="1" dirty="0" smtClean="0">
                <a:solidFill>
                  <a:prstClr val="black"/>
                </a:solidFill>
                <a:latin typeface="Calibri" pitchFamily="34" charset="0"/>
                <a:ea typeface="標楷體"/>
                <a:cs typeface="Calibri" pitchFamily="34" charset="0"/>
              </a:rPr>
              <a:t>T</a:t>
            </a:r>
            <a:r>
              <a:rPr kumimoji="1" lang="en-US" altLang="zh-TW" sz="1600" b="1" i="1" baseline="-25000" dirty="0" smtClean="0">
                <a:solidFill>
                  <a:prstClr val="black"/>
                </a:solidFill>
                <a:latin typeface="Calibri" pitchFamily="34" charset="0"/>
                <a:ea typeface="標楷體"/>
                <a:cs typeface="Calibri" pitchFamily="34" charset="0"/>
              </a:rPr>
              <a:t>0</a:t>
            </a:r>
            <a:r>
              <a:rPr kumimoji="1" lang="en-US" altLang="zh-TW" sz="1600" b="1" dirty="0" smtClean="0">
                <a:solidFill>
                  <a:prstClr val="black"/>
                </a:solidFill>
                <a:latin typeface="Calibri" pitchFamily="34" charset="0"/>
                <a:cs typeface="Calibri" pitchFamily="34" charset="0"/>
              </a:rPr>
              <a:t>:</a:t>
            </a:r>
            <a:r>
              <a:rPr kumimoji="1" lang="en-US" altLang="zh-TW" sz="1600" dirty="0" smtClean="0">
                <a:solidFill>
                  <a:prstClr val="black"/>
                </a:solidFill>
                <a:latin typeface="Calibri" pitchFamily="34" charset="0"/>
                <a:cs typeface="Calibri" pitchFamily="34" charset="0"/>
              </a:rPr>
              <a:t> Initial temp. </a:t>
            </a:r>
          </a:p>
          <a:p>
            <a:pPr fontAlgn="base">
              <a:spcBef>
                <a:spcPct val="0"/>
              </a:spcBef>
              <a:spcAft>
                <a:spcPct val="0"/>
              </a:spcAft>
            </a:pPr>
            <a:r>
              <a:rPr kumimoji="1" lang="en-US" altLang="zh-TW" sz="1600" b="1" dirty="0" err="1" smtClean="0">
                <a:solidFill>
                  <a:prstClr val="black"/>
                </a:solidFill>
                <a:latin typeface="Calibri" pitchFamily="34" charset="0"/>
                <a:cs typeface="Calibri" pitchFamily="34" charset="0"/>
              </a:rPr>
              <a:t>T</a:t>
            </a:r>
            <a:r>
              <a:rPr kumimoji="1" lang="en-US" altLang="zh-TW" sz="1600" b="1" i="1" baseline="-25000" dirty="0" err="1" smtClean="0">
                <a:solidFill>
                  <a:prstClr val="black"/>
                </a:solidFill>
                <a:latin typeface="Calibri" pitchFamily="34" charset="0"/>
                <a:cs typeface="Calibri" pitchFamily="34" charset="0"/>
              </a:rPr>
              <a:t>ss</a:t>
            </a:r>
            <a:r>
              <a:rPr kumimoji="1" lang="en-US" altLang="zh-TW" sz="1600" b="1" dirty="0" smtClean="0">
                <a:solidFill>
                  <a:prstClr val="black"/>
                </a:solidFill>
                <a:latin typeface="Calibri" pitchFamily="34" charset="0"/>
                <a:cs typeface="Calibri" pitchFamily="34" charset="0"/>
              </a:rPr>
              <a:t>:</a:t>
            </a:r>
            <a:r>
              <a:rPr kumimoji="1" lang="en-US" altLang="zh-TW" sz="1600" dirty="0" smtClean="0">
                <a:solidFill>
                  <a:prstClr val="black"/>
                </a:solidFill>
                <a:latin typeface="Calibri" pitchFamily="34" charset="0"/>
                <a:cs typeface="Calibri" pitchFamily="34" charset="0"/>
              </a:rPr>
              <a:t> Steady state temp.</a:t>
            </a:r>
            <a:endParaRPr kumimoji="1" lang="en-US" altLang="zh-TW" sz="1600" dirty="0" smtClean="0">
              <a:solidFill>
                <a:prstClr val="black"/>
              </a:solidFill>
              <a:latin typeface="Calibri" pitchFamily="34" charset="0"/>
              <a:ea typeface="標楷體"/>
              <a:cs typeface="Calibri" pitchFamily="34" charset="0"/>
            </a:endParaRPr>
          </a:p>
          <a:p>
            <a:pPr fontAlgn="base">
              <a:spcBef>
                <a:spcPct val="0"/>
              </a:spcBef>
              <a:spcAft>
                <a:spcPct val="0"/>
              </a:spcAft>
            </a:pPr>
            <a:r>
              <a:rPr kumimoji="1" lang="en-US" altLang="zh-TW" sz="1600" b="1" i="1" dirty="0" smtClean="0">
                <a:solidFill>
                  <a:prstClr val="black"/>
                </a:solidFill>
                <a:latin typeface="Calibri" pitchFamily="34" charset="0"/>
                <a:cs typeface="Calibri" pitchFamily="34" charset="0"/>
              </a:rPr>
              <a:t>b</a:t>
            </a:r>
            <a:r>
              <a:rPr kumimoji="1" lang="en-US" altLang="zh-TW" sz="1600" dirty="0" smtClean="0">
                <a:solidFill>
                  <a:prstClr val="black"/>
                </a:solidFill>
                <a:latin typeface="Calibri" pitchFamily="34" charset="0"/>
                <a:cs typeface="Calibri" pitchFamily="34" charset="0"/>
              </a:rPr>
              <a:t>:</a:t>
            </a:r>
            <a:r>
              <a:rPr kumimoji="1" lang="en-US" altLang="zh-TW" sz="1600" i="1" dirty="0" smtClean="0">
                <a:solidFill>
                  <a:prstClr val="black"/>
                </a:solidFill>
                <a:latin typeface="Calibri" pitchFamily="34" charset="0"/>
                <a:cs typeface="Calibri" pitchFamily="34" charset="0"/>
              </a:rPr>
              <a:t> </a:t>
            </a:r>
            <a:r>
              <a:rPr kumimoji="1" lang="en-US" altLang="zh-TW" sz="1600" dirty="0" smtClean="0">
                <a:solidFill>
                  <a:prstClr val="black"/>
                </a:solidFill>
                <a:latin typeface="Calibri" pitchFamily="34" charset="0"/>
                <a:cs typeface="Calibri" pitchFamily="34" charset="0"/>
              </a:rPr>
              <a:t>Thermal parameter</a:t>
            </a:r>
          </a:p>
          <a:p>
            <a:pPr fontAlgn="base">
              <a:spcBef>
                <a:spcPct val="0"/>
              </a:spcBef>
              <a:spcAft>
                <a:spcPct val="0"/>
              </a:spcAft>
            </a:pPr>
            <a:r>
              <a:rPr kumimoji="1" lang="en-US" altLang="zh-TW" sz="1600" b="1" i="1" dirty="0" smtClean="0">
                <a:solidFill>
                  <a:prstClr val="black"/>
                </a:solidFill>
                <a:latin typeface="Calibri" pitchFamily="34" charset="0"/>
                <a:cs typeface="Calibri" pitchFamily="34" charset="0"/>
              </a:rPr>
              <a:t>T</a:t>
            </a:r>
            <a:r>
              <a:rPr kumimoji="1" lang="en-US" altLang="zh-TW" sz="1600" b="1" dirty="0" smtClean="0">
                <a:solidFill>
                  <a:prstClr val="black"/>
                </a:solidFill>
                <a:latin typeface="Calibri" pitchFamily="34" charset="0"/>
                <a:cs typeface="Calibri" pitchFamily="34" charset="0"/>
              </a:rPr>
              <a:t>(</a:t>
            </a:r>
            <a:r>
              <a:rPr kumimoji="1" lang="en-US" altLang="zh-TW" sz="1600" b="1" i="1" dirty="0" smtClean="0">
                <a:solidFill>
                  <a:prstClr val="black"/>
                </a:solidFill>
                <a:latin typeface="Calibri" pitchFamily="34" charset="0"/>
                <a:cs typeface="Calibri" pitchFamily="34" charset="0"/>
              </a:rPr>
              <a:t>t</a:t>
            </a:r>
            <a:r>
              <a:rPr kumimoji="1" lang="en-US" altLang="zh-TW" sz="1600" b="1" dirty="0" smtClean="0">
                <a:solidFill>
                  <a:prstClr val="black"/>
                </a:solidFill>
                <a:latin typeface="Calibri" pitchFamily="34" charset="0"/>
                <a:cs typeface="Calibri" pitchFamily="34" charset="0"/>
              </a:rPr>
              <a:t>):</a:t>
            </a:r>
            <a:r>
              <a:rPr kumimoji="1" lang="en-US" altLang="zh-TW" sz="1600" dirty="0" smtClean="0">
                <a:solidFill>
                  <a:prstClr val="black"/>
                </a:solidFill>
                <a:latin typeface="Calibri" pitchFamily="34" charset="0"/>
                <a:cs typeface="Calibri" pitchFamily="34" charset="0"/>
              </a:rPr>
              <a:t> Temp. at time t</a:t>
            </a:r>
          </a:p>
        </p:txBody>
      </p:sp>
      <p:grpSp>
        <p:nvGrpSpPr>
          <p:cNvPr id="14" name="群組 13"/>
          <p:cNvGrpSpPr/>
          <p:nvPr/>
        </p:nvGrpSpPr>
        <p:grpSpPr>
          <a:xfrm>
            <a:off x="395536" y="5350698"/>
            <a:ext cx="8496944" cy="1239034"/>
            <a:chOff x="395536" y="5350698"/>
            <a:chExt cx="8496944" cy="1239034"/>
          </a:xfrm>
        </p:grpSpPr>
        <p:sp>
          <p:nvSpPr>
            <p:cNvPr id="30" name="矩形 29"/>
            <p:cNvSpPr/>
            <p:nvPr/>
          </p:nvSpPr>
          <p:spPr bwMode="auto">
            <a:xfrm>
              <a:off x="395536" y="5377965"/>
              <a:ext cx="8496944" cy="1147379"/>
            </a:xfrm>
            <a:prstGeom prst="rect">
              <a:avLst/>
            </a:prstGeom>
            <a:solidFill>
              <a:schemeClr val="bg1"/>
            </a:solidFill>
            <a:ln w="38100" cap="flat" cmpd="sng" algn="ctr">
              <a:solidFill>
                <a:srgbClr val="FF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z="2400" smtClean="0">
                <a:solidFill>
                  <a:prstClr val="black"/>
                </a:solidFill>
                <a:latin typeface="Times New Roman" pitchFamily="18" charset="0"/>
              </a:endParaRPr>
            </a:p>
          </p:txBody>
        </p:sp>
        <p:graphicFrame>
          <p:nvGraphicFramePr>
            <p:cNvPr id="11" name="物件 10"/>
            <p:cNvGraphicFramePr>
              <a:graphicFrameLocks noChangeAspect="1"/>
            </p:cNvGraphicFramePr>
            <p:nvPr>
              <p:extLst/>
            </p:nvPr>
          </p:nvGraphicFramePr>
          <p:xfrm>
            <a:off x="533400" y="5612032"/>
            <a:ext cx="7585075" cy="696693"/>
          </p:xfrm>
          <a:graphic>
            <a:graphicData uri="http://schemas.openxmlformats.org/presentationml/2006/ole">
              <mc:AlternateContent xmlns:mc="http://schemas.openxmlformats.org/markup-compatibility/2006">
                <mc:Choice xmlns:v="urn:schemas-microsoft-com:vml" Requires="v">
                  <p:oleObj spid="_x0000_s71701" name="方程式" r:id="rId8" imgW="4838400" imgH="444240" progId="Equation.3">
                    <p:embed/>
                  </p:oleObj>
                </mc:Choice>
                <mc:Fallback>
                  <p:oleObj name="方程式" r:id="rId8" imgW="4838400" imgH="444240" progId="Equation.3">
                    <p:embed/>
                    <p:pic>
                      <p:nvPicPr>
                        <p:cNvPr id="0" name=""/>
                        <p:cNvPicPr>
                          <a:picLocks noChangeAspect="1" noChangeArrowheads="1"/>
                        </p:cNvPicPr>
                        <p:nvPr/>
                      </p:nvPicPr>
                      <p:blipFill>
                        <a:blip r:embed="rId9"/>
                        <a:srcRect/>
                        <a:stretch>
                          <a:fillRect/>
                        </a:stretch>
                      </p:blipFill>
                      <p:spPr bwMode="auto">
                        <a:xfrm>
                          <a:off x="533400" y="5612032"/>
                          <a:ext cx="7585075" cy="696693"/>
                        </a:xfrm>
                        <a:prstGeom prst="rect">
                          <a:avLst/>
                        </a:prstGeom>
                        <a:noFill/>
                        <a:ln>
                          <a:noFill/>
                        </a:ln>
                        <a:extLst/>
                      </p:spPr>
                    </p:pic>
                  </p:oleObj>
                </mc:Fallback>
              </mc:AlternateContent>
            </a:graphicData>
          </a:graphic>
        </p:graphicFrame>
        <p:sp>
          <p:nvSpPr>
            <p:cNvPr id="25" name="文字方塊 24"/>
            <p:cNvSpPr txBox="1"/>
            <p:nvPr/>
          </p:nvSpPr>
          <p:spPr>
            <a:xfrm>
              <a:off x="2738321" y="5350698"/>
              <a:ext cx="4043479" cy="400110"/>
            </a:xfrm>
            <a:prstGeom prst="rect">
              <a:avLst/>
            </a:prstGeom>
            <a:noFill/>
          </p:spPr>
          <p:txBody>
            <a:bodyPr wrap="none" rtlCol="0">
              <a:spAutoFit/>
            </a:bodyPr>
            <a:lstStyle/>
            <a:p>
              <a:pPr fontAlgn="base">
                <a:spcBef>
                  <a:spcPct val="0"/>
                </a:spcBef>
                <a:spcAft>
                  <a:spcPct val="0"/>
                </a:spcAft>
              </a:pPr>
              <a:r>
                <a:rPr kumimoji="1" lang="en-US" altLang="zh-TW" sz="2000" b="1" dirty="0" smtClean="0">
                  <a:solidFill>
                    <a:srgbClr val="0000FF"/>
                  </a:solidFill>
                  <a:latin typeface="Calibri" pitchFamily="34" charset="0"/>
                  <a:cs typeface="Calibri" pitchFamily="34" charset="0"/>
                </a:rPr>
                <a:t>Proposed Baseline Prediction Model</a:t>
              </a:r>
            </a:p>
          </p:txBody>
        </p:sp>
        <p:sp>
          <p:nvSpPr>
            <p:cNvPr id="27" name="矩形 26"/>
            <p:cNvSpPr/>
            <p:nvPr/>
          </p:nvSpPr>
          <p:spPr bwMode="auto">
            <a:xfrm>
              <a:off x="2057400" y="5750808"/>
              <a:ext cx="1122218" cy="391978"/>
            </a:xfrm>
            <a:prstGeom prst="rect">
              <a:avLst/>
            </a:prstGeom>
            <a:solidFill>
              <a:srgbClr val="006600">
                <a:alpha val="50000"/>
              </a:srgbClr>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z="2400" smtClean="0">
                <a:solidFill>
                  <a:prstClr val="black"/>
                </a:solidFill>
                <a:latin typeface="Times New Roman" pitchFamily="18" charset="0"/>
              </a:endParaRPr>
            </a:p>
          </p:txBody>
        </p:sp>
        <p:sp>
          <p:nvSpPr>
            <p:cNvPr id="34" name="矩形 33"/>
            <p:cNvSpPr/>
            <p:nvPr/>
          </p:nvSpPr>
          <p:spPr bwMode="auto">
            <a:xfrm>
              <a:off x="3276600" y="5750808"/>
              <a:ext cx="1224136" cy="391978"/>
            </a:xfrm>
            <a:prstGeom prst="rect">
              <a:avLst/>
            </a:prstGeom>
            <a:solidFill>
              <a:srgbClr val="CC6600">
                <a:alpha val="50000"/>
              </a:srgbClr>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z="2400" smtClean="0">
                <a:solidFill>
                  <a:prstClr val="black"/>
                </a:solidFill>
                <a:latin typeface="Times New Roman" pitchFamily="18" charset="0"/>
              </a:endParaRPr>
            </a:p>
          </p:txBody>
        </p:sp>
        <p:sp>
          <p:nvSpPr>
            <p:cNvPr id="35" name="矩形 34"/>
            <p:cNvSpPr/>
            <p:nvPr/>
          </p:nvSpPr>
          <p:spPr bwMode="auto">
            <a:xfrm>
              <a:off x="4876800" y="5750808"/>
              <a:ext cx="1224136" cy="391978"/>
            </a:xfrm>
            <a:prstGeom prst="rect">
              <a:avLst/>
            </a:prstGeom>
            <a:solidFill>
              <a:srgbClr val="FFC000">
                <a:alpha val="50000"/>
              </a:srgbClr>
            </a:solidFill>
            <a:ln w="1905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z="2400" smtClean="0">
                <a:solidFill>
                  <a:prstClr val="black"/>
                </a:solidFill>
                <a:latin typeface="Times New Roman" pitchFamily="18" charset="0"/>
              </a:endParaRPr>
            </a:p>
          </p:txBody>
        </p:sp>
        <p:sp>
          <p:nvSpPr>
            <p:cNvPr id="29" name="文字方塊 28"/>
            <p:cNvSpPr txBox="1"/>
            <p:nvPr/>
          </p:nvSpPr>
          <p:spPr>
            <a:xfrm>
              <a:off x="2286000" y="6066866"/>
              <a:ext cx="540533" cy="400110"/>
            </a:xfrm>
            <a:prstGeom prst="rect">
              <a:avLst/>
            </a:prstGeom>
            <a:noFill/>
          </p:spPr>
          <p:txBody>
            <a:bodyPr wrap="none" rtlCol="0">
              <a:spAutoFit/>
            </a:bodyPr>
            <a:lstStyle/>
            <a:p>
              <a:pPr fontAlgn="base">
                <a:spcBef>
                  <a:spcPct val="0"/>
                </a:spcBef>
                <a:spcAft>
                  <a:spcPct val="0"/>
                </a:spcAft>
              </a:pPr>
              <a:r>
                <a:rPr kumimoji="1" lang="el-GR" altLang="zh-TW" sz="2000" b="1" dirty="0" smtClean="0">
                  <a:solidFill>
                    <a:srgbClr val="006600"/>
                  </a:solidFill>
                  <a:latin typeface="Calibri" pitchFamily="34" charset="0"/>
                  <a:cs typeface="Calibri" pitchFamily="34" charset="0"/>
                </a:rPr>
                <a:t>Δ</a:t>
              </a:r>
              <a:r>
                <a:rPr kumimoji="1" lang="en-US" altLang="zh-TW" sz="2000" b="1" dirty="0" smtClean="0">
                  <a:solidFill>
                    <a:srgbClr val="006600"/>
                  </a:solidFill>
                  <a:latin typeface="Calibri" pitchFamily="34" charset="0"/>
                  <a:cs typeface="Calibri" pitchFamily="34" charset="0"/>
                </a:rPr>
                <a:t>T</a:t>
              </a:r>
              <a:r>
                <a:rPr kumimoji="1" lang="en-US" altLang="zh-TW" sz="2000" b="1" baseline="-25000" dirty="0" smtClean="0">
                  <a:solidFill>
                    <a:srgbClr val="006600"/>
                  </a:solidFill>
                  <a:latin typeface="Calibri" pitchFamily="34" charset="0"/>
                  <a:cs typeface="Calibri" pitchFamily="34" charset="0"/>
                </a:rPr>
                <a:t>1</a:t>
              </a:r>
              <a:endParaRPr kumimoji="1" lang="zh-TW" altLang="en-US" sz="2000" b="1" baseline="-25000" dirty="0">
                <a:solidFill>
                  <a:srgbClr val="006600"/>
                </a:solidFill>
              </a:endParaRPr>
            </a:p>
          </p:txBody>
        </p:sp>
        <p:sp>
          <p:nvSpPr>
            <p:cNvPr id="38" name="文字方塊 37"/>
            <p:cNvSpPr txBox="1"/>
            <p:nvPr/>
          </p:nvSpPr>
          <p:spPr>
            <a:xfrm>
              <a:off x="3429000" y="6064962"/>
              <a:ext cx="545342" cy="400110"/>
            </a:xfrm>
            <a:prstGeom prst="rect">
              <a:avLst/>
            </a:prstGeom>
            <a:noFill/>
          </p:spPr>
          <p:txBody>
            <a:bodyPr wrap="none" rtlCol="0">
              <a:spAutoFit/>
            </a:bodyPr>
            <a:lstStyle/>
            <a:p>
              <a:pPr fontAlgn="base">
                <a:spcBef>
                  <a:spcPct val="0"/>
                </a:spcBef>
                <a:spcAft>
                  <a:spcPct val="0"/>
                </a:spcAft>
              </a:pPr>
              <a:r>
                <a:rPr kumimoji="1" lang="el-GR" altLang="zh-TW" sz="2000" b="1" dirty="0" smtClean="0">
                  <a:solidFill>
                    <a:srgbClr val="CC6600"/>
                  </a:solidFill>
                  <a:latin typeface="Calibri" pitchFamily="34" charset="0"/>
                  <a:cs typeface="Calibri" pitchFamily="34" charset="0"/>
                </a:rPr>
                <a:t>Δ</a:t>
              </a:r>
              <a:r>
                <a:rPr kumimoji="1" lang="en-US" altLang="zh-TW" sz="2000" b="1" dirty="0" smtClean="0">
                  <a:solidFill>
                    <a:srgbClr val="CC6600"/>
                  </a:solidFill>
                  <a:latin typeface="Calibri" pitchFamily="34" charset="0"/>
                  <a:cs typeface="Calibri" pitchFamily="34" charset="0"/>
                </a:rPr>
                <a:t>T</a:t>
              </a:r>
              <a:r>
                <a:rPr kumimoji="1" lang="en-US" altLang="zh-TW" sz="2000" b="1" baseline="-25000" dirty="0" smtClean="0">
                  <a:solidFill>
                    <a:srgbClr val="CC6600"/>
                  </a:solidFill>
                  <a:latin typeface="Calibri" pitchFamily="34" charset="0"/>
                  <a:cs typeface="Calibri" pitchFamily="34" charset="0"/>
                </a:rPr>
                <a:t>2</a:t>
              </a:r>
              <a:endParaRPr kumimoji="1" lang="zh-TW" altLang="en-US" sz="2000" b="1" baseline="-25000" dirty="0">
                <a:solidFill>
                  <a:srgbClr val="CC6600"/>
                </a:solidFill>
              </a:endParaRPr>
            </a:p>
          </p:txBody>
        </p:sp>
        <p:sp>
          <p:nvSpPr>
            <p:cNvPr id="39" name="文字方塊 38"/>
            <p:cNvSpPr txBox="1"/>
            <p:nvPr/>
          </p:nvSpPr>
          <p:spPr>
            <a:xfrm>
              <a:off x="5181600" y="6064962"/>
              <a:ext cx="540533" cy="400110"/>
            </a:xfrm>
            <a:prstGeom prst="rect">
              <a:avLst/>
            </a:prstGeom>
            <a:noFill/>
          </p:spPr>
          <p:txBody>
            <a:bodyPr wrap="none" rtlCol="0">
              <a:spAutoFit/>
            </a:bodyPr>
            <a:lstStyle/>
            <a:p>
              <a:pPr fontAlgn="base">
                <a:spcBef>
                  <a:spcPct val="0"/>
                </a:spcBef>
                <a:spcAft>
                  <a:spcPct val="0"/>
                </a:spcAft>
              </a:pPr>
              <a:r>
                <a:rPr kumimoji="1" lang="el-GR" altLang="zh-TW" sz="2000" b="1" dirty="0" smtClean="0">
                  <a:solidFill>
                    <a:srgbClr val="FFC000"/>
                  </a:solidFill>
                  <a:latin typeface="Calibri" pitchFamily="34" charset="0"/>
                  <a:cs typeface="Calibri" pitchFamily="34" charset="0"/>
                </a:rPr>
                <a:t>Δ</a:t>
              </a:r>
              <a:r>
                <a:rPr kumimoji="1" lang="en-US" altLang="zh-TW" sz="2000" b="1" dirty="0" err="1" smtClean="0">
                  <a:solidFill>
                    <a:srgbClr val="FFC000"/>
                  </a:solidFill>
                  <a:latin typeface="Calibri" pitchFamily="34" charset="0"/>
                  <a:cs typeface="Calibri" pitchFamily="34" charset="0"/>
                </a:rPr>
                <a:t>T</a:t>
              </a:r>
              <a:r>
                <a:rPr kumimoji="1" lang="en-US" altLang="zh-TW" sz="2000" b="1" baseline="-25000" dirty="0" err="1" smtClean="0">
                  <a:solidFill>
                    <a:srgbClr val="FFC000"/>
                  </a:solidFill>
                  <a:latin typeface="Calibri" pitchFamily="34" charset="0"/>
                  <a:cs typeface="Calibri" pitchFamily="34" charset="0"/>
                </a:rPr>
                <a:t>k</a:t>
              </a:r>
              <a:endParaRPr kumimoji="1" lang="zh-TW" altLang="en-US" sz="2000" b="1" baseline="-25000" dirty="0">
                <a:solidFill>
                  <a:srgbClr val="FFC000"/>
                </a:solidFill>
              </a:endParaRPr>
            </a:p>
          </p:txBody>
        </p:sp>
        <p:sp>
          <p:nvSpPr>
            <p:cNvPr id="31" name="矩形 30"/>
            <p:cNvSpPr/>
            <p:nvPr/>
          </p:nvSpPr>
          <p:spPr bwMode="auto">
            <a:xfrm>
              <a:off x="7261511" y="5642580"/>
              <a:ext cx="815689" cy="648072"/>
            </a:xfrm>
            <a:prstGeom prst="rect">
              <a:avLst/>
            </a:prstGeom>
            <a:noFill/>
            <a:ln w="19050" cap="flat" cmpd="sng" algn="ctr">
              <a:solidFill>
                <a:srgbClr val="00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1" lang="zh-TW" altLang="en-US" sz="2400" smtClean="0">
                <a:solidFill>
                  <a:prstClr val="black"/>
                </a:solidFill>
                <a:latin typeface="Times New Roman" pitchFamily="18" charset="0"/>
              </a:endParaRPr>
            </a:p>
          </p:txBody>
        </p:sp>
        <p:sp>
          <p:nvSpPr>
            <p:cNvPr id="42" name="文字方塊 41"/>
            <p:cNvSpPr txBox="1"/>
            <p:nvPr/>
          </p:nvSpPr>
          <p:spPr>
            <a:xfrm>
              <a:off x="7133056" y="6220400"/>
              <a:ext cx="1020344" cy="369332"/>
            </a:xfrm>
            <a:prstGeom prst="rect">
              <a:avLst/>
            </a:prstGeom>
            <a:noFill/>
          </p:spPr>
          <p:txBody>
            <a:bodyPr wrap="none" rtlCol="0">
              <a:spAutoFit/>
            </a:bodyPr>
            <a:lstStyle/>
            <a:p>
              <a:pPr fontAlgn="base">
                <a:spcBef>
                  <a:spcPct val="0"/>
                </a:spcBef>
                <a:spcAft>
                  <a:spcPct val="0"/>
                </a:spcAft>
              </a:pPr>
              <a:r>
                <a:rPr kumimoji="1" lang="en-US" altLang="zh-TW" dirty="0" smtClean="0">
                  <a:solidFill>
                    <a:srgbClr val="006600"/>
                  </a:solidFill>
                  <a:latin typeface="Calibri" pitchFamily="34" charset="0"/>
                  <a:cs typeface="Calibri" pitchFamily="34" charset="0"/>
                </a:rPr>
                <a:t>Constant</a:t>
              </a:r>
              <a:endParaRPr kumimoji="1" lang="zh-TW" altLang="en-US" sz="2000" baseline="-25000" dirty="0">
                <a:solidFill>
                  <a:srgbClr val="006600"/>
                </a:solidFill>
              </a:endParaRPr>
            </a:p>
          </p:txBody>
        </p:sp>
      </p:grpSp>
    </p:spTree>
    <p:custDataLst>
      <p:tags r:id="rId2"/>
    </p:custDataLst>
    <p:extLst>
      <p:ext uri="{BB962C8B-B14F-4D97-AF65-F5344CB8AC3E}">
        <p14:creationId xmlns:p14="http://schemas.microsoft.com/office/powerpoint/2010/main" val="794793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496" y="738458"/>
            <a:ext cx="8928992" cy="762000"/>
          </a:xfrm>
        </p:spPr>
        <p:txBody>
          <a:bodyPr/>
          <a:lstStyle/>
          <a:p>
            <a:r>
              <a:rPr lang="en-US" altLang="zh-TW" sz="2800" dirty="0">
                <a:effectLst/>
              </a:rPr>
              <a:t>Accuracy </a:t>
            </a:r>
            <a:r>
              <a:rPr lang="en-US" altLang="zh-TW" sz="2800" dirty="0" smtClean="0">
                <a:effectLst/>
              </a:rPr>
              <a:t>Analysis of Runtime Thermal Predictor</a:t>
            </a:r>
            <a:endParaRPr lang="zh-TW" altLang="en-US" sz="2800" dirty="0">
              <a:effectLst/>
            </a:endParaRPr>
          </a:p>
        </p:txBody>
      </p:sp>
      <p:sp>
        <p:nvSpPr>
          <p:cNvPr id="3" name="內容版面配置區 2"/>
          <p:cNvSpPr>
            <a:spLocks noGrp="1"/>
          </p:cNvSpPr>
          <p:nvPr>
            <p:ph idx="1"/>
          </p:nvPr>
        </p:nvSpPr>
        <p:spPr/>
        <p:txBody>
          <a:bodyPr/>
          <a:lstStyle/>
          <a:p>
            <a:endParaRPr lang="zh-TW" altLang="en-US" dirty="0"/>
          </a:p>
        </p:txBody>
      </p:sp>
      <p:sp>
        <p:nvSpPr>
          <p:cNvPr id="4" name="內容版面配置區 1"/>
          <p:cNvSpPr txBox="1">
            <a:spLocks/>
          </p:cNvSpPr>
          <p:nvPr/>
        </p:nvSpPr>
        <p:spPr>
          <a:xfrm>
            <a:off x="468313" y="4797152"/>
            <a:ext cx="4303712" cy="1371695"/>
          </a:xfrm>
          <a:prstGeom prst="rect">
            <a:avLst/>
          </a:prstGeom>
        </p:spPr>
        <p:txBody>
          <a:bodyPr/>
          <a:lstStyle>
            <a:lvl1pPr marL="341313" indent="-341313" algn="l" rtl="0" eaLnBrk="0" fontAlgn="base" hangingPunct="0">
              <a:spcBef>
                <a:spcPct val="20000"/>
              </a:spcBef>
              <a:spcAft>
                <a:spcPct val="0"/>
              </a:spcAft>
              <a:buClr>
                <a:srgbClr val="3333CC"/>
              </a:buClr>
              <a:buFont typeface="Wingdings" pitchFamily="2" charset="2"/>
              <a:buChar char="v"/>
              <a:defRPr kumimoji="1" sz="2400">
                <a:solidFill>
                  <a:schemeClr val="tx1"/>
                </a:solidFill>
                <a:latin typeface="+mj-lt"/>
                <a:ea typeface="標楷體" pitchFamily="65" charset="-120"/>
                <a:cs typeface="標楷體" pitchFamily="65" charset="-120"/>
              </a:defRPr>
            </a:lvl1pPr>
            <a:lvl2pPr marL="625475" indent="-284163" algn="l" rtl="0" eaLnBrk="0" fontAlgn="base" hangingPunct="0">
              <a:spcBef>
                <a:spcPct val="20000"/>
              </a:spcBef>
              <a:spcAft>
                <a:spcPct val="0"/>
              </a:spcAft>
              <a:buClr>
                <a:srgbClr val="FF0000"/>
              </a:buClr>
              <a:buFont typeface="Wingdings" pitchFamily="2" charset="2"/>
              <a:buChar char="v"/>
              <a:defRPr kumimoji="1" sz="2000">
                <a:solidFill>
                  <a:schemeClr val="tx1"/>
                </a:solidFill>
                <a:latin typeface="+mj-lt"/>
                <a:ea typeface="標楷體" pitchFamily="65" charset="-120"/>
                <a:cs typeface="標楷體" pitchFamily="65" charset="-120"/>
              </a:defRPr>
            </a:lvl2pPr>
            <a:lvl3pPr marL="900113" indent="-227013" algn="l" rtl="0" eaLnBrk="0" fontAlgn="base" hangingPunct="0">
              <a:spcBef>
                <a:spcPct val="20000"/>
              </a:spcBef>
              <a:spcAft>
                <a:spcPct val="0"/>
              </a:spcAft>
              <a:buClr>
                <a:srgbClr val="8064A2"/>
              </a:buClr>
              <a:buFont typeface="Wingdings" pitchFamily="2" charset="2"/>
              <a:buChar char="Ø"/>
              <a:defRPr kumimoji="1">
                <a:solidFill>
                  <a:schemeClr val="tx1"/>
                </a:solidFill>
                <a:latin typeface="+mj-lt"/>
                <a:ea typeface="標楷體" pitchFamily="65" charset="-120"/>
                <a:cs typeface="標楷體" pitchFamily="65" charset="-120"/>
              </a:defRPr>
            </a:lvl3pPr>
            <a:lvl4pPr marL="1160463" indent="-227013" algn="l" rtl="0" eaLnBrk="0" fontAlgn="base" hangingPunct="0">
              <a:spcBef>
                <a:spcPct val="20000"/>
              </a:spcBef>
              <a:spcAft>
                <a:spcPct val="0"/>
              </a:spcAft>
              <a:buClr>
                <a:srgbClr val="9BBB59"/>
              </a:buClr>
              <a:buFont typeface="Wingdings" pitchFamily="2" charset="2"/>
              <a:buChar char="Ø"/>
              <a:defRPr kumimoji="1" sz="1600">
                <a:solidFill>
                  <a:schemeClr val="tx1"/>
                </a:solidFill>
                <a:latin typeface="+mj-lt"/>
                <a:ea typeface="標楷體" pitchFamily="65" charset="-120"/>
                <a:cs typeface="標楷體" pitchFamily="65" charset="-120"/>
              </a:defRPr>
            </a:lvl4pPr>
            <a:lvl5pPr marL="1433513" indent="-227013" algn="l" rtl="0" eaLnBrk="0" fontAlgn="base" hangingPunct="0">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cs typeface="新細明體" charset="-120"/>
              </a:defRPr>
            </a:lvl5pPr>
            <a:lvl6pPr marL="2513776"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6pPr>
            <a:lvl7pPr marL="2970828"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7pPr>
            <a:lvl8pPr marL="3427878"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8pPr>
            <a:lvl9pPr marL="3884929"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9pPr>
          </a:lstStyle>
          <a:p>
            <a:pPr>
              <a:defRPr/>
            </a:pPr>
            <a:r>
              <a:rPr lang="en-US" altLang="zh-TW" sz="2000" b="1" kern="0" dirty="0" smtClean="0">
                <a:solidFill>
                  <a:srgbClr val="C00000"/>
                </a:solidFill>
              </a:rPr>
              <a:t>We can confidently predict the temperature under the error, 0.2°C, within 50ms!</a:t>
            </a:r>
            <a:endParaRPr lang="zh-TW" altLang="en-US" sz="2000" kern="0" dirty="0">
              <a:solidFill>
                <a:srgbClr val="C00000"/>
              </a:solidFill>
            </a:endParaRPr>
          </a:p>
        </p:txBody>
      </p:sp>
      <p:graphicFrame>
        <p:nvGraphicFramePr>
          <p:cNvPr id="6" name="表格 5"/>
          <p:cNvGraphicFramePr>
            <a:graphicFrameLocks noGrp="1"/>
          </p:cNvGraphicFramePr>
          <p:nvPr>
            <p:extLst/>
          </p:nvPr>
        </p:nvGraphicFramePr>
        <p:xfrm>
          <a:off x="436563" y="1628775"/>
          <a:ext cx="4321175" cy="2595565"/>
        </p:xfrm>
        <a:graphic>
          <a:graphicData uri="http://schemas.openxmlformats.org/drawingml/2006/table">
            <a:tbl>
              <a:tblPr firstRow="1" bandRow="1">
                <a:tableStyleId>{5C22544A-7EE6-4342-B048-85BDC9FD1C3A}</a:tableStyleId>
              </a:tblPr>
              <a:tblGrid>
                <a:gridCol w="2335593"/>
                <a:gridCol w="1985582"/>
              </a:tblGrid>
              <a:tr h="370795">
                <a:tc>
                  <a:txBody>
                    <a:bodyPr/>
                    <a:lstStyle/>
                    <a:p>
                      <a:r>
                        <a:rPr lang="en-US" altLang="zh-TW" sz="1800" dirty="0" smtClean="0"/>
                        <a:t>Index</a:t>
                      </a:r>
                      <a:endParaRPr lang="zh-TW" altLang="en-US" sz="1800" dirty="0"/>
                    </a:p>
                  </a:txBody>
                  <a:tcPr marL="91455" marR="91455" marT="45714" marB="45714"/>
                </a:tc>
                <a:tc>
                  <a:txBody>
                    <a:bodyPr/>
                    <a:lstStyle/>
                    <a:p>
                      <a:r>
                        <a:rPr lang="en-US" altLang="zh-TW" sz="1800" dirty="0" smtClean="0"/>
                        <a:t>Setting</a:t>
                      </a:r>
                      <a:endParaRPr lang="zh-TW" altLang="en-US" sz="1800" dirty="0"/>
                    </a:p>
                  </a:txBody>
                  <a:tcPr marL="91455" marR="91455" marT="45714" marB="45714"/>
                </a:tc>
              </a:tr>
              <a:tr h="370795">
                <a:tc>
                  <a:txBody>
                    <a:bodyPr/>
                    <a:lstStyle/>
                    <a:p>
                      <a:r>
                        <a:rPr lang="en-US" altLang="zh-TW" sz="1800" dirty="0" smtClean="0"/>
                        <a:t>Mesh size</a:t>
                      </a:r>
                      <a:endParaRPr lang="zh-TW" altLang="en-US" sz="1800" b="1" dirty="0"/>
                    </a:p>
                  </a:txBody>
                  <a:tcPr marL="91455" marR="91455" marT="45714" marB="45714"/>
                </a:tc>
                <a:tc>
                  <a:txBody>
                    <a:bodyPr/>
                    <a:lstStyle/>
                    <a:p>
                      <a:r>
                        <a:rPr lang="en-US" altLang="zh-TW" sz="1800" dirty="0" smtClean="0"/>
                        <a:t>8x8x4</a:t>
                      </a:r>
                      <a:endParaRPr lang="zh-TW" altLang="en-US" sz="1800" dirty="0"/>
                    </a:p>
                  </a:txBody>
                  <a:tcPr marL="91455" marR="91455" marT="45714" marB="45714"/>
                </a:tc>
              </a:tr>
              <a:tr h="370795">
                <a:tc>
                  <a:txBody>
                    <a:bodyPr/>
                    <a:lstStyle/>
                    <a:p>
                      <a:r>
                        <a:rPr lang="en-US" altLang="zh-TW" sz="1800" dirty="0" smtClean="0"/>
                        <a:t>Buffer depth</a:t>
                      </a:r>
                      <a:endParaRPr lang="zh-TW" altLang="en-US" sz="1800" b="1" dirty="0"/>
                    </a:p>
                  </a:txBody>
                  <a:tcPr marL="91455" marR="91455" marT="45714" marB="45714"/>
                </a:tc>
                <a:tc>
                  <a:txBody>
                    <a:bodyPr/>
                    <a:lstStyle/>
                    <a:p>
                      <a:r>
                        <a:rPr lang="en-US" altLang="zh-TW" sz="1800" dirty="0" smtClean="0"/>
                        <a:t>16 flits</a:t>
                      </a:r>
                      <a:endParaRPr lang="zh-TW" altLang="en-US" sz="1800" dirty="0"/>
                    </a:p>
                  </a:txBody>
                  <a:tcPr marL="91455" marR="91455" marT="45714" marB="45714"/>
                </a:tc>
              </a:tr>
              <a:tr h="370795">
                <a:tc>
                  <a:txBody>
                    <a:bodyPr/>
                    <a:lstStyle/>
                    <a:p>
                      <a:r>
                        <a:rPr lang="en-US" altLang="zh-TW" sz="1800" dirty="0" smtClean="0"/>
                        <a:t>Packet length</a:t>
                      </a:r>
                      <a:endParaRPr lang="zh-TW" altLang="en-US" sz="1800" b="1" dirty="0"/>
                    </a:p>
                  </a:txBody>
                  <a:tcPr marL="91455" marR="91455" marT="45714" marB="45714"/>
                </a:tc>
                <a:tc>
                  <a:txBody>
                    <a:bodyPr/>
                    <a:lstStyle/>
                    <a:p>
                      <a:r>
                        <a:rPr lang="en-US" altLang="zh-TW" sz="1800" dirty="0" smtClean="0"/>
                        <a:t>8 flits</a:t>
                      </a:r>
                      <a:endParaRPr lang="zh-TW" altLang="en-US" sz="1800" dirty="0"/>
                    </a:p>
                  </a:txBody>
                  <a:tcPr marL="91455" marR="91455" marT="45714" marB="45714"/>
                </a:tc>
              </a:tr>
              <a:tr h="370795">
                <a:tc>
                  <a:txBody>
                    <a:bodyPr/>
                    <a:lstStyle/>
                    <a:p>
                      <a:r>
                        <a:rPr lang="en-US" altLang="zh-TW" sz="1800" dirty="0" smtClean="0"/>
                        <a:t>Routing Algorithm</a:t>
                      </a:r>
                      <a:endParaRPr lang="zh-TW" altLang="en-US" sz="1800" b="1" dirty="0"/>
                    </a:p>
                  </a:txBody>
                  <a:tcPr marL="91455" marR="91455" marT="45714" marB="45714"/>
                </a:tc>
                <a:tc>
                  <a:txBody>
                    <a:bodyPr/>
                    <a:lstStyle/>
                    <a:p>
                      <a:r>
                        <a:rPr lang="en-US" altLang="zh-TW" sz="1800" dirty="0" smtClean="0"/>
                        <a:t>XYZ routing</a:t>
                      </a:r>
                      <a:endParaRPr lang="zh-TW" altLang="en-US" sz="1800" dirty="0"/>
                    </a:p>
                  </a:txBody>
                  <a:tcPr marL="91455" marR="91455" marT="45714" marB="45714"/>
                </a:tc>
              </a:tr>
              <a:tr h="370795">
                <a:tc>
                  <a:txBody>
                    <a:bodyPr/>
                    <a:lstStyle/>
                    <a:p>
                      <a:r>
                        <a:rPr lang="en-US" altLang="zh-TW" sz="1800" dirty="0" smtClean="0"/>
                        <a:t>Traffic Pattern</a:t>
                      </a:r>
                      <a:endParaRPr lang="zh-TW" altLang="en-US" sz="1800" b="1" dirty="0"/>
                    </a:p>
                  </a:txBody>
                  <a:tcPr marL="91455" marR="91455" marT="45714" marB="45714"/>
                </a:tc>
                <a:tc>
                  <a:txBody>
                    <a:bodyPr/>
                    <a:lstStyle/>
                    <a:p>
                      <a:r>
                        <a:rPr lang="en-US" altLang="zh-TW" sz="1800" dirty="0" smtClean="0"/>
                        <a:t>Uniform</a:t>
                      </a:r>
                      <a:r>
                        <a:rPr lang="en-US" altLang="zh-TW" sz="1800" baseline="0" dirty="0" smtClean="0"/>
                        <a:t> Random</a:t>
                      </a:r>
                      <a:endParaRPr lang="zh-TW" altLang="en-US" sz="1800" dirty="0"/>
                    </a:p>
                  </a:txBody>
                  <a:tcPr marL="91455" marR="91455" marT="45714" marB="45714"/>
                </a:tc>
              </a:tr>
              <a:tr h="370795">
                <a:tc>
                  <a:txBody>
                    <a:bodyPr/>
                    <a:lstStyle/>
                    <a:p>
                      <a:r>
                        <a:rPr lang="en-US" altLang="zh-TW" sz="1800" dirty="0" smtClean="0"/>
                        <a:t>Sensing</a:t>
                      </a:r>
                      <a:r>
                        <a:rPr lang="en-US" altLang="zh-TW" sz="1800" baseline="0" dirty="0" smtClean="0"/>
                        <a:t> Period</a:t>
                      </a:r>
                      <a:endParaRPr lang="zh-TW" altLang="en-US" sz="1800" b="1" dirty="0"/>
                    </a:p>
                  </a:txBody>
                  <a:tcPr marL="91455" marR="91455" marT="45714" marB="45714"/>
                </a:tc>
                <a:tc>
                  <a:txBody>
                    <a:bodyPr/>
                    <a:lstStyle/>
                    <a:p>
                      <a:r>
                        <a:rPr lang="en-US" altLang="zh-TW" sz="1800" dirty="0" smtClean="0"/>
                        <a:t>10ms</a:t>
                      </a:r>
                      <a:r>
                        <a:rPr lang="en-US" altLang="zh-TW" sz="1800" baseline="0" dirty="0" smtClean="0"/>
                        <a:t> (or 0.1sec.)</a:t>
                      </a:r>
                      <a:endParaRPr lang="zh-TW" altLang="en-US" sz="1800" dirty="0"/>
                    </a:p>
                  </a:txBody>
                  <a:tcPr marL="91455" marR="91455" marT="45714" marB="45714"/>
                </a:tc>
              </a:tr>
            </a:tbl>
          </a:graphicData>
        </a:graphic>
      </p:graphicFrame>
      <p:pic>
        <p:nvPicPr>
          <p:cNvPr id="11" name="圖片 10" descr="C:\Users\Jimmy\Dropbox\JNL_prediction\fig\3.4_3.png"/>
          <p:cNvPicPr/>
          <p:nvPr/>
        </p:nvPicPr>
        <p:blipFill rotWithShape="1">
          <a:blip r:embed="rId4" cstate="print">
            <a:extLst>
              <a:ext uri="{28A0092B-C50C-407E-A947-70E740481C1C}">
                <a14:useLocalDpi xmlns:a14="http://schemas.microsoft.com/office/drawing/2010/main" val="0"/>
              </a:ext>
            </a:extLst>
          </a:blip>
          <a:srcRect r="53169" b="10588"/>
          <a:stretch/>
        </p:blipFill>
        <p:spPr bwMode="auto">
          <a:xfrm>
            <a:off x="5127050" y="1484784"/>
            <a:ext cx="3650812" cy="2446591"/>
          </a:xfrm>
          <a:prstGeom prst="rect">
            <a:avLst/>
          </a:prstGeom>
          <a:noFill/>
          <a:ln>
            <a:noFill/>
          </a:ln>
        </p:spPr>
      </p:pic>
      <p:pic>
        <p:nvPicPr>
          <p:cNvPr id="12" name="圖片 11" descr="C:\Users\Jimmy\Dropbox\JNL_prediction\fig\3.4_3.png"/>
          <p:cNvPicPr/>
          <p:nvPr/>
        </p:nvPicPr>
        <p:blipFill rotWithShape="1">
          <a:blip r:embed="rId4" cstate="print">
            <a:extLst>
              <a:ext uri="{28A0092B-C50C-407E-A947-70E740481C1C}">
                <a14:useLocalDpi xmlns:a14="http://schemas.microsoft.com/office/drawing/2010/main" val="0"/>
              </a:ext>
            </a:extLst>
          </a:blip>
          <a:srcRect l="46210" b="12998"/>
          <a:stretch/>
        </p:blipFill>
        <p:spPr bwMode="auto">
          <a:xfrm>
            <a:off x="4932040" y="4014875"/>
            <a:ext cx="3960440" cy="2222437"/>
          </a:xfrm>
          <a:prstGeom prst="rect">
            <a:avLst/>
          </a:prstGeom>
          <a:noFill/>
          <a:ln>
            <a:noFill/>
          </a:ln>
        </p:spPr>
      </p:pic>
    </p:spTree>
    <p:extLst>
      <p:ext uri="{BB962C8B-B14F-4D97-AF65-F5344CB8AC3E}">
        <p14:creationId xmlns:p14="http://schemas.microsoft.com/office/powerpoint/2010/main" val="37947103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1403" y="683493"/>
            <a:ext cx="9144000" cy="762000"/>
          </a:xfrm>
        </p:spPr>
        <p:txBody>
          <a:bodyPr>
            <a:noAutofit/>
          </a:bodyPr>
          <a:lstStyle/>
          <a:p>
            <a:r>
              <a:rPr lang="en-US" altLang="zh-TW" sz="2800" dirty="0">
                <a:effectLst/>
              </a:rPr>
              <a:t>II. Early Temperature Control Scheme</a:t>
            </a:r>
            <a:r>
              <a:rPr lang="en-US" altLang="zh-TW" sz="2800" dirty="0" smtClean="0"/>
              <a:t>: </a:t>
            </a:r>
            <a:br>
              <a:rPr lang="en-US" altLang="zh-TW" sz="2800" dirty="0" smtClean="0"/>
            </a:br>
            <a:r>
              <a:rPr lang="en-US" altLang="zh-TW" sz="2800" dirty="0" smtClean="0">
                <a:effectLst/>
              </a:rPr>
              <a:t>Throttle-based Proactive RTM</a:t>
            </a:r>
            <a:endParaRPr lang="zh-TW" altLang="en-US" sz="2800" dirty="0">
              <a:effectLst/>
            </a:endParaRPr>
          </a:p>
        </p:txBody>
      </p:sp>
      <p:sp>
        <p:nvSpPr>
          <p:cNvPr id="31" name="文字方塊 30"/>
          <p:cNvSpPr txBox="1"/>
          <p:nvPr/>
        </p:nvSpPr>
        <p:spPr>
          <a:xfrm>
            <a:off x="8544791" y="6519050"/>
            <a:ext cx="503664" cy="307777"/>
          </a:xfrm>
          <a:prstGeom prst="rect">
            <a:avLst/>
          </a:prstGeom>
          <a:solidFill>
            <a:schemeClr val="bg1"/>
          </a:solidFill>
        </p:spPr>
        <p:txBody>
          <a:bodyPr wrap="none" rtlCol="0">
            <a:spAutoFit/>
          </a:bodyPr>
          <a:lstStyle/>
          <a:p>
            <a:r>
              <a:rPr lang="en-US" altLang="zh-TW" sz="1400" b="1" dirty="0" smtClean="0"/>
              <a:t>P51</a:t>
            </a:r>
            <a:endParaRPr lang="zh-TW" altLang="en-US" sz="1400" b="1" dirty="0"/>
          </a:p>
        </p:txBody>
      </p:sp>
      <p:grpSp>
        <p:nvGrpSpPr>
          <p:cNvPr id="53" name="群組 52"/>
          <p:cNvGrpSpPr/>
          <p:nvPr/>
        </p:nvGrpSpPr>
        <p:grpSpPr>
          <a:xfrm>
            <a:off x="2049228" y="1134836"/>
            <a:ext cx="6866172" cy="5481067"/>
            <a:chOff x="2089076" y="1134836"/>
            <a:chExt cx="6866172" cy="5481067"/>
          </a:xfrm>
        </p:grpSpPr>
        <p:sp>
          <p:nvSpPr>
            <p:cNvPr id="6" name="矩形 5"/>
            <p:cNvSpPr>
              <a:spLocks noChangeArrowheads="1"/>
            </p:cNvSpPr>
            <p:nvPr/>
          </p:nvSpPr>
          <p:spPr bwMode="auto">
            <a:xfrm>
              <a:off x="3420220" y="2253976"/>
              <a:ext cx="1075580" cy="436326"/>
            </a:xfrm>
            <a:prstGeom prst="rect">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sz="2400">
                <a:latin typeface="Times New Roman" pitchFamily="18" charset="0"/>
              </a:endParaRPr>
            </a:p>
          </p:txBody>
        </p:sp>
        <p:sp>
          <p:nvSpPr>
            <p:cNvPr id="7" name="矩形 6"/>
            <p:cNvSpPr>
              <a:spLocks noChangeArrowheads="1"/>
            </p:cNvSpPr>
            <p:nvPr/>
          </p:nvSpPr>
          <p:spPr bwMode="auto">
            <a:xfrm>
              <a:off x="4699634" y="2996233"/>
              <a:ext cx="1087756" cy="444197"/>
            </a:xfrm>
            <a:prstGeom prst="rect">
              <a:avLst/>
            </a:prstGeom>
            <a:noFill/>
            <a:ln w="28575"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sz="2400">
                <a:latin typeface="Times New Roman" pitchFamily="18" charset="0"/>
              </a:endParaRPr>
            </a:p>
          </p:txBody>
        </p:sp>
        <p:sp>
          <p:nvSpPr>
            <p:cNvPr id="8" name="矩形 7"/>
            <p:cNvSpPr>
              <a:spLocks noChangeArrowheads="1"/>
            </p:cNvSpPr>
            <p:nvPr/>
          </p:nvSpPr>
          <p:spPr bwMode="auto">
            <a:xfrm>
              <a:off x="3489513" y="3667662"/>
              <a:ext cx="1082487" cy="418588"/>
            </a:xfrm>
            <a:prstGeom prst="rect">
              <a:avLst/>
            </a:prstGeom>
            <a:noFill/>
            <a:ln w="28575" algn="ctr">
              <a:solidFill>
                <a:srgbClr val="FFC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sz="2400">
                <a:latin typeface="Times New Roman" pitchFamily="18" charset="0"/>
              </a:endParaRPr>
            </a:p>
          </p:txBody>
        </p:sp>
        <p:sp>
          <p:nvSpPr>
            <p:cNvPr id="9" name="矩形 8"/>
            <p:cNvSpPr>
              <a:spLocks noChangeArrowheads="1"/>
            </p:cNvSpPr>
            <p:nvPr/>
          </p:nvSpPr>
          <p:spPr bwMode="auto">
            <a:xfrm>
              <a:off x="2089076" y="3861779"/>
              <a:ext cx="1106244" cy="446015"/>
            </a:xfrm>
            <a:prstGeom prst="rect">
              <a:avLst/>
            </a:prstGeom>
            <a:noFill/>
            <a:ln w="28575" algn="ctr">
              <a:solidFill>
                <a:srgbClr val="0066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sz="2400">
                <a:solidFill>
                  <a:srgbClr val="006600"/>
                </a:solidFill>
                <a:latin typeface="Times New Roman" pitchFamily="18" charset="0"/>
              </a:endParaRPr>
            </a:p>
          </p:txBody>
        </p:sp>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1221920"/>
              <a:ext cx="1753967" cy="1989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0244" y="4515035"/>
              <a:ext cx="1826677" cy="1925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4857551"/>
              <a:ext cx="1264029" cy="1725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bwMode="auto">
            <a:xfrm>
              <a:off x="6937687" y="1134836"/>
              <a:ext cx="1992087" cy="2141764"/>
            </a:xfrm>
            <a:prstGeom prst="rect">
              <a:avLst/>
            </a:prstGeom>
            <a:noFill/>
            <a:ln w="38100" cap="flat" cmpd="sng" algn="ctr">
              <a:solidFill>
                <a:srgbClr val="FF0000"/>
              </a:solidFill>
              <a:prstDash val="sysDash"/>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cxnSp>
          <p:nvCxnSpPr>
            <p:cNvPr id="11" name="直線接點 10"/>
            <p:cNvCxnSpPr>
              <a:stCxn id="6" idx="3"/>
              <a:endCxn id="5" idx="1"/>
            </p:cNvCxnSpPr>
            <p:nvPr/>
          </p:nvCxnSpPr>
          <p:spPr bwMode="auto">
            <a:xfrm flipV="1">
              <a:off x="4495800" y="2205718"/>
              <a:ext cx="2441887" cy="266421"/>
            </a:xfrm>
            <a:prstGeom prst="line">
              <a:avLst/>
            </a:prstGeom>
            <a:noFill/>
            <a:ln w="38100" cap="flat" cmpd="sng" algn="ctr">
              <a:solidFill>
                <a:srgbClr val="FF0000"/>
              </a:solidFill>
              <a:prstDash val="sysDash"/>
              <a:round/>
              <a:headEnd type="none" w="med" len="med"/>
              <a:tailEnd type="none" w="med" len="med"/>
            </a:ln>
            <a:effectLst/>
          </p:spPr>
        </p:cxnSp>
        <p:pic>
          <p:nvPicPr>
            <p:cNvPr id="1126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27479" y="1480125"/>
              <a:ext cx="768350"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矩形 18"/>
            <p:cNvSpPr/>
            <p:nvPr/>
          </p:nvSpPr>
          <p:spPr bwMode="auto">
            <a:xfrm>
              <a:off x="6963161" y="4413685"/>
              <a:ext cx="1992087" cy="2141764"/>
            </a:xfrm>
            <a:prstGeom prst="rect">
              <a:avLst/>
            </a:prstGeom>
            <a:noFill/>
            <a:ln w="38100" cap="flat" cmpd="sng" algn="ctr">
              <a:solidFill>
                <a:srgbClr val="FFC000"/>
              </a:solidFill>
              <a:prstDash val="sysDash"/>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cxnSp>
          <p:nvCxnSpPr>
            <p:cNvPr id="20" name="直線接點 19"/>
            <p:cNvCxnSpPr>
              <a:stCxn id="7" idx="3"/>
              <a:endCxn id="19" idx="1"/>
            </p:cNvCxnSpPr>
            <p:nvPr/>
          </p:nvCxnSpPr>
          <p:spPr bwMode="auto">
            <a:xfrm>
              <a:off x="5787390" y="3218332"/>
              <a:ext cx="1175771" cy="2266235"/>
            </a:xfrm>
            <a:prstGeom prst="line">
              <a:avLst/>
            </a:prstGeom>
            <a:noFill/>
            <a:ln w="38100" cap="flat" cmpd="sng" algn="ctr">
              <a:solidFill>
                <a:srgbClr val="FFC000"/>
              </a:solidFill>
              <a:prstDash val="sysDash"/>
              <a:round/>
              <a:headEnd type="none" w="med" len="med"/>
              <a:tailEnd type="none" w="med" len="med"/>
            </a:ln>
            <a:effectLst/>
          </p:spPr>
        </p:cxnSp>
        <p:cxnSp>
          <p:nvCxnSpPr>
            <p:cNvPr id="23" name="直線接點 22"/>
            <p:cNvCxnSpPr>
              <a:stCxn id="8" idx="3"/>
              <a:endCxn id="19" idx="1"/>
            </p:cNvCxnSpPr>
            <p:nvPr/>
          </p:nvCxnSpPr>
          <p:spPr bwMode="auto">
            <a:xfrm>
              <a:off x="4572000" y="3876956"/>
              <a:ext cx="2391161" cy="1607611"/>
            </a:xfrm>
            <a:prstGeom prst="line">
              <a:avLst/>
            </a:prstGeom>
            <a:noFill/>
            <a:ln w="38100" cap="flat" cmpd="sng" algn="ctr">
              <a:solidFill>
                <a:srgbClr val="FFC000"/>
              </a:solidFill>
              <a:prstDash val="sysDash"/>
              <a:round/>
              <a:headEnd type="none" w="med" len="med"/>
              <a:tailEnd type="none" w="med" len="med"/>
            </a:ln>
            <a:effectLst/>
          </p:spPr>
        </p:cxnSp>
        <p:grpSp>
          <p:nvGrpSpPr>
            <p:cNvPr id="26" name="群組 25"/>
            <p:cNvGrpSpPr>
              <a:grpSpLocks/>
            </p:cNvGrpSpPr>
            <p:nvPr/>
          </p:nvGrpSpPr>
          <p:grpSpPr bwMode="auto">
            <a:xfrm>
              <a:off x="6411654" y="3663289"/>
              <a:ext cx="585787" cy="569913"/>
              <a:chOff x="1907704" y="5135167"/>
              <a:chExt cx="1584176" cy="1540279"/>
            </a:xfrm>
          </p:grpSpPr>
          <p:pic>
            <p:nvPicPr>
              <p:cNvPr id="27"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07704" y="5135167"/>
                <a:ext cx="1584176" cy="15402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橢圓 9"/>
              <p:cNvSpPr>
                <a:spLocks noChangeArrowheads="1"/>
              </p:cNvSpPr>
              <p:nvPr/>
            </p:nvSpPr>
            <p:spPr bwMode="auto">
              <a:xfrm>
                <a:off x="1979712" y="5229201"/>
                <a:ext cx="1440160" cy="1368152"/>
              </a:xfrm>
              <a:prstGeom prst="ellipse">
                <a:avLst/>
              </a:prstGeom>
              <a:solidFill>
                <a:srgbClr val="FFC000"/>
              </a:solidFill>
              <a:ln w="9525" algn="ctr">
                <a:solidFill>
                  <a:schemeClr val="tx1"/>
                </a:solidFill>
                <a:round/>
                <a:headEnd/>
                <a:tailEnd/>
              </a:ln>
            </p:spPr>
            <p:txBody>
              <a:bodyPr/>
              <a:lstStyle/>
              <a:p>
                <a:endParaRPr lang="zh-TW" altLang="en-US"/>
              </a:p>
            </p:txBody>
          </p:sp>
        </p:grpSp>
        <p:sp>
          <p:nvSpPr>
            <p:cNvPr id="29" name="矩形 28"/>
            <p:cNvSpPr/>
            <p:nvPr/>
          </p:nvSpPr>
          <p:spPr bwMode="auto">
            <a:xfrm>
              <a:off x="3339187" y="4835780"/>
              <a:ext cx="1565913" cy="1780123"/>
            </a:xfrm>
            <a:prstGeom prst="rect">
              <a:avLst/>
            </a:prstGeom>
            <a:noFill/>
            <a:ln w="38100" cap="flat" cmpd="sng" algn="ctr">
              <a:solidFill>
                <a:srgbClr val="006600"/>
              </a:solidFill>
              <a:prstDash val="sysDash"/>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cxnSp>
          <p:nvCxnSpPr>
            <p:cNvPr id="30" name="直線接點 29"/>
            <p:cNvCxnSpPr>
              <a:endCxn id="29" idx="1"/>
            </p:cNvCxnSpPr>
            <p:nvPr/>
          </p:nvCxnSpPr>
          <p:spPr bwMode="auto">
            <a:xfrm>
              <a:off x="2971800" y="4307794"/>
              <a:ext cx="367387" cy="1418048"/>
            </a:xfrm>
            <a:prstGeom prst="line">
              <a:avLst/>
            </a:prstGeom>
            <a:noFill/>
            <a:ln w="38100" cap="flat" cmpd="sng" algn="ctr">
              <a:solidFill>
                <a:srgbClr val="006600"/>
              </a:solidFill>
              <a:prstDash val="sysDash"/>
              <a:round/>
              <a:headEnd type="none" w="med" len="med"/>
              <a:tailEnd type="none" w="med" len="med"/>
            </a:ln>
            <a:effectLst/>
          </p:spPr>
        </p:cxnSp>
        <p:grpSp>
          <p:nvGrpSpPr>
            <p:cNvPr id="33" name="群組 32"/>
            <p:cNvGrpSpPr>
              <a:grpSpLocks/>
            </p:cNvGrpSpPr>
            <p:nvPr/>
          </p:nvGrpSpPr>
          <p:grpSpPr bwMode="auto">
            <a:xfrm>
              <a:off x="2403989" y="4992718"/>
              <a:ext cx="585787" cy="569912"/>
              <a:chOff x="1907704" y="5135167"/>
              <a:chExt cx="1584176" cy="1540279"/>
            </a:xfrm>
          </p:grpSpPr>
          <p:pic>
            <p:nvPicPr>
              <p:cNvPr id="34"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07704" y="5135167"/>
                <a:ext cx="1584176" cy="15402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橢圓 21"/>
              <p:cNvSpPr>
                <a:spLocks noChangeArrowheads="1"/>
              </p:cNvSpPr>
              <p:nvPr/>
            </p:nvSpPr>
            <p:spPr bwMode="auto">
              <a:xfrm>
                <a:off x="1979712" y="5229201"/>
                <a:ext cx="1440160" cy="1368152"/>
              </a:xfrm>
              <a:prstGeom prst="ellipse">
                <a:avLst/>
              </a:prstGeom>
              <a:solidFill>
                <a:srgbClr val="339933"/>
              </a:solidFill>
              <a:ln w="9525" algn="ctr">
                <a:solidFill>
                  <a:schemeClr val="tx1"/>
                </a:solidFill>
                <a:round/>
                <a:headEnd/>
                <a:tailEnd/>
              </a:ln>
            </p:spPr>
            <p:txBody>
              <a:bodyPr/>
              <a:lstStyle/>
              <a:p>
                <a:endParaRPr lang="zh-TW" altLang="en-US"/>
              </a:p>
            </p:txBody>
          </p:sp>
        </p:grpSp>
      </p:grpSp>
      <p:pic>
        <p:nvPicPr>
          <p:cNvPr id="3174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2418" y="1512399"/>
            <a:ext cx="5815972" cy="325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16616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81000" y="620688"/>
            <a:ext cx="8382000" cy="762000"/>
          </a:xfrm>
        </p:spPr>
        <p:txBody>
          <a:bodyPr/>
          <a:lstStyle/>
          <a:p>
            <a:r>
              <a:rPr lang="en-US" altLang="zh-TW" sz="2800" dirty="0" smtClean="0"/>
              <a:t>Experimental Results – Random Traffic</a:t>
            </a:r>
            <a:endParaRPr lang="zh-TW" altLang="en-US" sz="28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620433"/>
            <a:ext cx="3302121" cy="2408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9186" y="1874520"/>
            <a:ext cx="1733831" cy="1361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7553" y="1874520"/>
            <a:ext cx="1677339" cy="1361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1889" y="3434080"/>
            <a:ext cx="1709102" cy="1361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200" y="3434081"/>
            <a:ext cx="1673303" cy="1340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3403" y="5090160"/>
            <a:ext cx="1677710" cy="1348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59600" y="5110480"/>
            <a:ext cx="1600200" cy="1278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文字方塊 10"/>
          <p:cNvSpPr txBox="1"/>
          <p:nvPr/>
        </p:nvSpPr>
        <p:spPr>
          <a:xfrm>
            <a:off x="4940260" y="3164673"/>
            <a:ext cx="413896"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2" name="文字方塊 11"/>
          <p:cNvSpPr txBox="1"/>
          <p:nvPr/>
        </p:nvSpPr>
        <p:spPr>
          <a:xfrm>
            <a:off x="7444546" y="3163391"/>
            <a:ext cx="98135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VT_PD(1)</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3" name="文字方塊 12"/>
          <p:cNvSpPr txBox="1"/>
          <p:nvPr/>
        </p:nvSpPr>
        <p:spPr>
          <a:xfrm>
            <a:off x="4808123" y="4778403"/>
            <a:ext cx="98135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VT_PD(2)</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4" name="文字方塊 13"/>
          <p:cNvSpPr txBox="1"/>
          <p:nvPr/>
        </p:nvSpPr>
        <p:spPr>
          <a:xfrm>
            <a:off x="7442200" y="4778403"/>
            <a:ext cx="98135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VT_PD(3)</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5" name="文字方塊 14"/>
          <p:cNvSpPr txBox="1"/>
          <p:nvPr/>
        </p:nvSpPr>
        <p:spPr>
          <a:xfrm>
            <a:off x="4800600" y="6367343"/>
            <a:ext cx="98135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VT_PD(4)</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6" name="文字方塊 15"/>
          <p:cNvSpPr txBox="1"/>
          <p:nvPr/>
        </p:nvSpPr>
        <p:spPr>
          <a:xfrm>
            <a:off x="7490363" y="6309360"/>
            <a:ext cx="1048685"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VT_PD(5)</a:t>
            </a:r>
            <a:r>
              <a:rPr kumimoji="1" lang="en-US" altLang="zh-TW" sz="1400" b="1" baseline="-25000" dirty="0" smtClean="0">
                <a:solidFill>
                  <a:prstClr val="black">
                    <a:lumMod val="95000"/>
                    <a:lumOff val="5000"/>
                  </a:prstClr>
                </a:solidFill>
                <a:ea typeface="Arial Unicode MS" pitchFamily="34" charset="-120"/>
                <a:cs typeface="Arial Unicode MS" pitchFamily="34" charset="-120"/>
              </a:rPr>
              <a:t>5</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7" name="內容版面配置區 2"/>
          <p:cNvSpPr txBox="1">
            <a:spLocks/>
          </p:cNvSpPr>
          <p:nvPr/>
        </p:nvSpPr>
        <p:spPr bwMode="auto">
          <a:xfrm>
            <a:off x="4572000" y="1524000"/>
            <a:ext cx="4267200" cy="384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2"/>
              </a:buClr>
              <a:buFont typeface="Wingdings" pitchFamily="2" charset="2"/>
              <a:buChar char="v"/>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lr>
                <a:srgbClr val="FF0000"/>
              </a:buClr>
              <a:buFont typeface="Wingdings" pitchFamily="2" charset="2"/>
              <a:buChar char="v"/>
              <a:defRPr kumimoji="1" sz="1800">
                <a:solidFill>
                  <a:schemeClr val="tx1"/>
                </a:solidFill>
                <a:latin typeface="+mn-lt"/>
                <a:ea typeface="+mn-ea"/>
              </a:defRPr>
            </a:lvl2pPr>
            <a:lvl3pPr marL="1143000" indent="-228600" algn="l" rtl="0" eaLnBrk="0" fontAlgn="base" hangingPunct="0">
              <a:spcBef>
                <a:spcPct val="20000"/>
              </a:spcBef>
              <a:spcAft>
                <a:spcPct val="0"/>
              </a:spcAft>
              <a:buClr>
                <a:schemeClr val="accent2"/>
              </a:buClr>
              <a:buFont typeface="Wingdings" pitchFamily="2" charset="2"/>
              <a:buChar char="Ø"/>
              <a:defRPr kumimoji="1" sz="1800">
                <a:solidFill>
                  <a:schemeClr val="tx1"/>
                </a:solidFill>
                <a:latin typeface="+mn-lt"/>
                <a:ea typeface="+mn-ea"/>
              </a:defRPr>
            </a:lvl3pPr>
            <a:lvl4pPr marL="1600200" indent="-228600" algn="l" rtl="0" eaLnBrk="0" fontAlgn="base" hangingPunct="0">
              <a:spcBef>
                <a:spcPct val="20000"/>
              </a:spcBef>
              <a:spcAft>
                <a:spcPct val="0"/>
              </a:spcAft>
              <a:buClr>
                <a:srgbClr val="FFFF00"/>
              </a:buClr>
              <a:buFont typeface="Wingdings" pitchFamily="2" charset="2"/>
              <a:buBlip>
                <a:blip r:embed="rId9"/>
              </a:buBlip>
              <a:defRPr kumimoji="1" sz="20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Blip>
                <a:blip r:embed="rId10"/>
              </a:buBlip>
              <a:defRPr kumimoji="1" sz="20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Blip>
                <a:blip r:embed="rId10"/>
              </a:buBlip>
              <a:defRPr kumimoji="1">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Blip>
                <a:blip r:embed="rId10"/>
              </a:buBlip>
              <a:defRPr kumimoji="1">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Blip>
                <a:blip r:embed="rId10"/>
              </a:buBlip>
              <a:defRPr kumimoji="1">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Blip>
                <a:blip r:embed="rId10"/>
              </a:buBlip>
              <a:defRPr kumimoji="1">
                <a:solidFill>
                  <a:schemeClr val="tx1"/>
                </a:solidFill>
                <a:latin typeface="+mn-lt"/>
                <a:ea typeface="+mn-ea"/>
              </a:defRPr>
            </a:lvl9pPr>
          </a:lstStyle>
          <a:p>
            <a:pPr>
              <a:buClr>
                <a:srgbClr val="3333CC"/>
              </a:buClr>
              <a:defRPr/>
            </a:pPr>
            <a:r>
              <a:rPr lang="en-US" altLang="zh-TW" sz="1600" b="1" kern="0" dirty="0" smtClean="0">
                <a:solidFill>
                  <a:srgbClr val="0000FF"/>
                </a:solidFill>
              </a:rPr>
              <a:t>Numbers of Thermal-emergent </a:t>
            </a:r>
            <a:r>
              <a:rPr lang="en-US" altLang="zh-TW" sz="1600" b="1" kern="0" dirty="0">
                <a:solidFill>
                  <a:srgbClr val="0000FF"/>
                </a:solidFill>
              </a:rPr>
              <a:t>N</a:t>
            </a:r>
            <a:r>
              <a:rPr lang="en-US" altLang="zh-TW" sz="1600" b="1" kern="0" dirty="0" smtClean="0">
                <a:solidFill>
                  <a:srgbClr val="0000FF"/>
                </a:solidFill>
              </a:rPr>
              <a:t>ode </a:t>
            </a:r>
            <a:endParaRPr lang="zh-TW" altLang="en-US" b="1" kern="0" dirty="0">
              <a:solidFill>
                <a:srgbClr val="0000FF"/>
              </a:solidFill>
            </a:endParaRPr>
          </a:p>
        </p:txBody>
      </p:sp>
      <p:sp>
        <p:nvSpPr>
          <p:cNvPr id="18" name="內容版面配置區 2"/>
          <p:cNvSpPr txBox="1">
            <a:spLocks/>
          </p:cNvSpPr>
          <p:nvPr/>
        </p:nvSpPr>
        <p:spPr bwMode="auto">
          <a:xfrm>
            <a:off x="76200" y="1524000"/>
            <a:ext cx="3810000" cy="384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2"/>
              </a:buClr>
              <a:buFont typeface="Wingdings" pitchFamily="2" charset="2"/>
              <a:buChar char="v"/>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lr>
                <a:srgbClr val="FF0000"/>
              </a:buClr>
              <a:buFont typeface="Wingdings" pitchFamily="2" charset="2"/>
              <a:buChar char="v"/>
              <a:defRPr kumimoji="1" sz="1800">
                <a:solidFill>
                  <a:schemeClr val="tx1"/>
                </a:solidFill>
                <a:latin typeface="+mn-lt"/>
                <a:ea typeface="+mn-ea"/>
              </a:defRPr>
            </a:lvl2pPr>
            <a:lvl3pPr marL="1143000" indent="-228600" algn="l" rtl="0" eaLnBrk="0" fontAlgn="base" hangingPunct="0">
              <a:spcBef>
                <a:spcPct val="20000"/>
              </a:spcBef>
              <a:spcAft>
                <a:spcPct val="0"/>
              </a:spcAft>
              <a:buClr>
                <a:schemeClr val="accent2"/>
              </a:buClr>
              <a:buFont typeface="Wingdings" pitchFamily="2" charset="2"/>
              <a:buChar char="Ø"/>
              <a:defRPr kumimoji="1" sz="1800">
                <a:solidFill>
                  <a:schemeClr val="tx1"/>
                </a:solidFill>
                <a:latin typeface="+mn-lt"/>
                <a:ea typeface="+mn-ea"/>
              </a:defRPr>
            </a:lvl3pPr>
            <a:lvl4pPr marL="1600200" indent="-228600" algn="l" rtl="0" eaLnBrk="0" fontAlgn="base" hangingPunct="0">
              <a:spcBef>
                <a:spcPct val="20000"/>
              </a:spcBef>
              <a:spcAft>
                <a:spcPct val="0"/>
              </a:spcAft>
              <a:buClr>
                <a:srgbClr val="FFFF00"/>
              </a:buClr>
              <a:buFont typeface="Wingdings" pitchFamily="2" charset="2"/>
              <a:buBlip>
                <a:blip r:embed="rId9"/>
              </a:buBlip>
              <a:defRPr kumimoji="1" sz="20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Blip>
                <a:blip r:embed="rId10"/>
              </a:buBlip>
              <a:defRPr kumimoji="1" sz="20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Blip>
                <a:blip r:embed="rId10"/>
              </a:buBlip>
              <a:defRPr kumimoji="1">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Blip>
                <a:blip r:embed="rId10"/>
              </a:buBlip>
              <a:defRPr kumimoji="1">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Blip>
                <a:blip r:embed="rId10"/>
              </a:buBlip>
              <a:defRPr kumimoji="1">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Blip>
                <a:blip r:embed="rId10"/>
              </a:buBlip>
              <a:defRPr kumimoji="1">
                <a:solidFill>
                  <a:schemeClr val="tx1"/>
                </a:solidFill>
                <a:latin typeface="+mn-lt"/>
                <a:ea typeface="+mn-ea"/>
              </a:defRPr>
            </a:lvl9pPr>
          </a:lstStyle>
          <a:p>
            <a:pPr>
              <a:buClr>
                <a:srgbClr val="3333CC"/>
              </a:buClr>
              <a:defRPr/>
            </a:pPr>
            <a:r>
              <a:rPr lang="en-US" altLang="zh-TW" sz="1600" b="1" kern="0" dirty="0" smtClean="0">
                <a:solidFill>
                  <a:srgbClr val="0000FF"/>
                </a:solidFill>
              </a:rPr>
              <a:t>Maximum Transient Temperature</a:t>
            </a:r>
            <a:endParaRPr lang="zh-TW" altLang="en-US" b="1" kern="0" dirty="0">
              <a:solidFill>
                <a:srgbClr val="0000FF"/>
              </a:solidFill>
            </a:endParaRPr>
          </a:p>
        </p:txBody>
      </p:sp>
      <p:sp>
        <p:nvSpPr>
          <p:cNvPr id="22" name="內容版面配置區 2"/>
          <p:cNvSpPr>
            <a:spLocks noGrp="1"/>
          </p:cNvSpPr>
          <p:nvPr>
            <p:ph idx="1"/>
          </p:nvPr>
        </p:nvSpPr>
        <p:spPr>
          <a:xfrm>
            <a:off x="76200" y="5105399"/>
            <a:ext cx="4202986" cy="1371601"/>
          </a:xfrm>
        </p:spPr>
        <p:txBody>
          <a:bodyPr/>
          <a:lstStyle/>
          <a:p>
            <a:r>
              <a:rPr lang="en-US" altLang="zh-TW" sz="1600" dirty="0" smtClean="0"/>
              <a:t>Proposed T-PDTM can control the peak temperature in a safe region</a:t>
            </a:r>
          </a:p>
          <a:p>
            <a:r>
              <a:rPr lang="en-US" altLang="zh-TW" sz="1600" dirty="0" smtClean="0"/>
              <a:t>T-PDTM can reduce 35.1%~37% thermal-emergent nodes</a:t>
            </a:r>
            <a:endParaRPr lang="zh-TW" altLang="en-US" sz="1600" dirty="0"/>
          </a:p>
        </p:txBody>
      </p:sp>
      <p:sp>
        <p:nvSpPr>
          <p:cNvPr id="23" name="文字方塊 22"/>
          <p:cNvSpPr txBox="1"/>
          <p:nvPr/>
        </p:nvSpPr>
        <p:spPr>
          <a:xfrm>
            <a:off x="7490363" y="2346824"/>
            <a:ext cx="915635"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-35.1%</a:t>
            </a:r>
            <a:endParaRPr kumimoji="1" lang="zh-TW" altLang="en-US" b="1" dirty="0">
              <a:solidFill>
                <a:srgbClr val="C00000"/>
              </a:solidFill>
            </a:endParaRPr>
          </a:p>
        </p:txBody>
      </p:sp>
      <p:sp>
        <p:nvSpPr>
          <p:cNvPr id="24" name="文字方塊 23"/>
          <p:cNvSpPr txBox="1"/>
          <p:nvPr/>
        </p:nvSpPr>
        <p:spPr>
          <a:xfrm>
            <a:off x="4867373" y="3875989"/>
            <a:ext cx="915635"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-36.1%</a:t>
            </a:r>
            <a:endParaRPr kumimoji="1" lang="zh-TW" altLang="en-US" b="1" dirty="0">
              <a:solidFill>
                <a:srgbClr val="C00000"/>
              </a:solidFill>
            </a:endParaRPr>
          </a:p>
        </p:txBody>
      </p:sp>
      <p:sp>
        <p:nvSpPr>
          <p:cNvPr id="25" name="文字方塊 24"/>
          <p:cNvSpPr txBox="1"/>
          <p:nvPr/>
        </p:nvSpPr>
        <p:spPr>
          <a:xfrm>
            <a:off x="7467600" y="3847708"/>
            <a:ext cx="915635"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-37.0%</a:t>
            </a:r>
            <a:endParaRPr kumimoji="1" lang="zh-TW" altLang="en-US" b="1" dirty="0">
              <a:solidFill>
                <a:srgbClr val="C00000"/>
              </a:solidFill>
            </a:endParaRPr>
          </a:p>
        </p:txBody>
      </p:sp>
      <p:sp>
        <p:nvSpPr>
          <p:cNvPr id="26" name="文字方塊 25"/>
          <p:cNvSpPr txBox="1"/>
          <p:nvPr/>
        </p:nvSpPr>
        <p:spPr>
          <a:xfrm>
            <a:off x="4876800" y="5574268"/>
            <a:ext cx="915635"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-36.2%</a:t>
            </a:r>
            <a:endParaRPr kumimoji="1" lang="zh-TW" altLang="en-US" b="1" dirty="0">
              <a:solidFill>
                <a:srgbClr val="C00000"/>
              </a:solidFill>
            </a:endParaRPr>
          </a:p>
        </p:txBody>
      </p:sp>
      <p:sp>
        <p:nvSpPr>
          <p:cNvPr id="27" name="文字方塊 26"/>
          <p:cNvSpPr txBox="1"/>
          <p:nvPr/>
        </p:nvSpPr>
        <p:spPr>
          <a:xfrm>
            <a:off x="7495881" y="5564057"/>
            <a:ext cx="915635"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-36.7%</a:t>
            </a:r>
            <a:endParaRPr kumimoji="1" lang="zh-TW" altLang="en-US" b="1" dirty="0">
              <a:solidFill>
                <a:srgbClr val="C00000"/>
              </a:solidFill>
            </a:endParaRPr>
          </a:p>
        </p:txBody>
      </p:sp>
      <p:pic>
        <p:nvPicPr>
          <p:cNvPr id="30725"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200" y="2067560"/>
            <a:ext cx="990600" cy="452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6"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56649" y="2053496"/>
            <a:ext cx="1069711" cy="476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7"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9772" y="2046315"/>
            <a:ext cx="1116427" cy="485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89261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692696"/>
            <a:ext cx="9144000" cy="762000"/>
          </a:xfrm>
        </p:spPr>
        <p:txBody>
          <a:bodyPr/>
          <a:lstStyle/>
          <a:p>
            <a:r>
              <a:rPr lang="en-US" altLang="zh-TW" sz="2800" dirty="0" smtClean="0"/>
              <a:t>WHAT IS:</a:t>
            </a:r>
            <a:br>
              <a:rPr lang="en-US" altLang="zh-TW" sz="2800" dirty="0" smtClean="0"/>
            </a:br>
            <a:r>
              <a:rPr lang="en-US" altLang="zh-TW" sz="2800" dirty="0" smtClean="0"/>
              <a:t>Intel-NTU Connected Context Computing Center</a:t>
            </a:r>
            <a:endParaRPr lang="zh-TW" altLang="en-US" sz="2800" dirty="0"/>
          </a:p>
        </p:txBody>
      </p:sp>
      <p:grpSp>
        <p:nvGrpSpPr>
          <p:cNvPr id="11" name="群組 10"/>
          <p:cNvGrpSpPr/>
          <p:nvPr/>
        </p:nvGrpSpPr>
        <p:grpSpPr>
          <a:xfrm>
            <a:off x="-3680" y="1985642"/>
            <a:ext cx="9144000" cy="4540301"/>
            <a:chOff x="0" y="1769019"/>
            <a:chExt cx="9144000" cy="4540301"/>
          </a:xfrm>
        </p:grpSpPr>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69019"/>
              <a:ext cx="9144000" cy="4540301"/>
            </a:xfrm>
            <a:prstGeom prst="rect">
              <a:avLst/>
            </a:prstGeom>
          </p:spPr>
        </p:pic>
        <p:sp>
          <p:nvSpPr>
            <p:cNvPr id="7" name="文字方塊 6"/>
            <p:cNvSpPr txBox="1"/>
            <p:nvPr/>
          </p:nvSpPr>
          <p:spPr>
            <a:xfrm>
              <a:off x="760700" y="5847655"/>
              <a:ext cx="7622600" cy="461665"/>
            </a:xfrm>
            <a:prstGeom prst="rect">
              <a:avLst/>
            </a:prstGeom>
            <a:noFill/>
          </p:spPr>
          <p:txBody>
            <a:bodyPr wrap="none" rtlCol="0">
              <a:spAutoFit/>
            </a:bodyPr>
            <a:lstStyle/>
            <a:p>
              <a:r>
                <a:rPr lang="en-US" altLang="zh-TW" sz="2400" b="1" dirty="0" smtClean="0">
                  <a:solidFill>
                    <a:srgbClr val="002060"/>
                  </a:solidFill>
                </a:rPr>
                <a:t>One of the Intel Labs University Research Program</a:t>
              </a:r>
              <a:endParaRPr lang="zh-TW" altLang="en-US" sz="2400" b="1" dirty="0">
                <a:solidFill>
                  <a:srgbClr val="002060"/>
                </a:solidFill>
              </a:endParaRPr>
            </a:p>
          </p:txBody>
        </p:sp>
      </p:grpSp>
      <p:grpSp>
        <p:nvGrpSpPr>
          <p:cNvPr id="10" name="群組 9"/>
          <p:cNvGrpSpPr/>
          <p:nvPr/>
        </p:nvGrpSpPr>
        <p:grpSpPr>
          <a:xfrm>
            <a:off x="6290931" y="3357591"/>
            <a:ext cx="2603449" cy="1298255"/>
            <a:chOff x="6294611" y="3140968"/>
            <a:chExt cx="2603449" cy="1298255"/>
          </a:xfrm>
        </p:grpSpPr>
        <p:sp>
          <p:nvSpPr>
            <p:cNvPr id="8" name="橢圓 7"/>
            <p:cNvSpPr/>
            <p:nvPr/>
          </p:nvSpPr>
          <p:spPr bwMode="auto">
            <a:xfrm>
              <a:off x="6732240" y="3140968"/>
              <a:ext cx="864096" cy="648072"/>
            </a:xfrm>
            <a:prstGeom prst="ellipse">
              <a:avLst/>
            </a:prstGeom>
            <a:noFill/>
            <a:ln w="28575" cap="flat" cmpd="sng" algn="ctr">
              <a:solidFill>
                <a:srgbClr val="0000FF"/>
              </a:solidFill>
              <a:prstDash val="sysDash"/>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sp>
          <p:nvSpPr>
            <p:cNvPr id="9" name="文字方塊 8"/>
            <p:cNvSpPr txBox="1"/>
            <p:nvPr/>
          </p:nvSpPr>
          <p:spPr>
            <a:xfrm>
              <a:off x="6294611" y="3792892"/>
              <a:ext cx="2603449" cy="646331"/>
            </a:xfrm>
            <a:prstGeom prst="rect">
              <a:avLst/>
            </a:prstGeom>
            <a:noFill/>
          </p:spPr>
          <p:txBody>
            <a:bodyPr wrap="square" rtlCol="0">
              <a:spAutoFit/>
            </a:bodyPr>
            <a:lstStyle/>
            <a:p>
              <a:r>
                <a:rPr lang="en-US" altLang="zh-TW" dirty="0" smtClean="0">
                  <a:solidFill>
                    <a:srgbClr val="0000FF"/>
                  </a:solidFill>
                </a:rPr>
                <a:t>Only one academic research center in Asia</a:t>
              </a:r>
              <a:endParaRPr lang="zh-TW" altLang="en-US" dirty="0">
                <a:solidFill>
                  <a:srgbClr val="0000FF"/>
                </a:solidFill>
              </a:endParaRPr>
            </a:p>
          </p:txBody>
        </p:sp>
      </p:grpSp>
    </p:spTree>
    <p:extLst>
      <p:ext uri="{BB962C8B-B14F-4D97-AF65-F5344CB8AC3E}">
        <p14:creationId xmlns:p14="http://schemas.microsoft.com/office/powerpoint/2010/main" val="147604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1"/>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81000" y="609600"/>
            <a:ext cx="8382000" cy="762000"/>
          </a:xfrm>
        </p:spPr>
        <p:txBody>
          <a:bodyPr/>
          <a:lstStyle/>
          <a:p>
            <a:r>
              <a:rPr lang="en-US" altLang="zh-TW" sz="2800" dirty="0" smtClean="0"/>
              <a:t>Experimental Results – Transpose1 Traffic</a:t>
            </a:r>
            <a:endParaRPr lang="zh-TW" altLang="en-US" sz="2800" dirty="0"/>
          </a:p>
        </p:txBody>
      </p:sp>
      <p:sp>
        <p:nvSpPr>
          <p:cNvPr id="11" name="文字方塊 10"/>
          <p:cNvSpPr txBox="1"/>
          <p:nvPr/>
        </p:nvSpPr>
        <p:spPr>
          <a:xfrm>
            <a:off x="4940260" y="3164673"/>
            <a:ext cx="413896"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2" name="文字方塊 11"/>
          <p:cNvSpPr txBox="1"/>
          <p:nvPr/>
        </p:nvSpPr>
        <p:spPr>
          <a:xfrm>
            <a:off x="7444546" y="3163391"/>
            <a:ext cx="98135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VT_PD(1)</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3" name="文字方塊 12"/>
          <p:cNvSpPr txBox="1"/>
          <p:nvPr/>
        </p:nvSpPr>
        <p:spPr>
          <a:xfrm>
            <a:off x="4808123" y="4778403"/>
            <a:ext cx="98135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VT_PD(2)</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4" name="文字方塊 13"/>
          <p:cNvSpPr txBox="1"/>
          <p:nvPr/>
        </p:nvSpPr>
        <p:spPr>
          <a:xfrm>
            <a:off x="7442200" y="4778403"/>
            <a:ext cx="98135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VT_PD(3)</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5" name="文字方塊 14"/>
          <p:cNvSpPr txBox="1"/>
          <p:nvPr/>
        </p:nvSpPr>
        <p:spPr>
          <a:xfrm>
            <a:off x="4800600" y="6367343"/>
            <a:ext cx="98135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VT_PD(4)</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6" name="文字方塊 15"/>
          <p:cNvSpPr txBox="1"/>
          <p:nvPr/>
        </p:nvSpPr>
        <p:spPr>
          <a:xfrm>
            <a:off x="7490363" y="6309360"/>
            <a:ext cx="98135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prstClr val="black">
                    <a:lumMod val="95000"/>
                    <a:lumOff val="5000"/>
                  </a:prstClr>
                </a:solidFill>
                <a:ea typeface="Arial Unicode MS" pitchFamily="34" charset="-120"/>
                <a:cs typeface="Arial Unicode MS" pitchFamily="34" charset="-120"/>
              </a:rPr>
              <a:t>VT_PD(5)</a:t>
            </a:r>
            <a:endParaRPr kumimoji="1" lang="zh-TW" altLang="en-US" sz="1400" b="1" dirty="0">
              <a:solidFill>
                <a:prstClr val="black">
                  <a:lumMod val="95000"/>
                  <a:lumOff val="5000"/>
                </a:prstClr>
              </a:solidFill>
              <a:ea typeface="Arial Unicode MS" pitchFamily="34" charset="-120"/>
              <a:cs typeface="Arial Unicode MS" pitchFamily="34" charset="-120"/>
            </a:endParaRPr>
          </a:p>
        </p:txBody>
      </p:sp>
      <p:sp>
        <p:nvSpPr>
          <p:cNvPr id="17" name="內容版面配置區 2"/>
          <p:cNvSpPr txBox="1">
            <a:spLocks/>
          </p:cNvSpPr>
          <p:nvPr/>
        </p:nvSpPr>
        <p:spPr bwMode="auto">
          <a:xfrm>
            <a:off x="4572000" y="1524000"/>
            <a:ext cx="4267200" cy="384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2"/>
              </a:buClr>
              <a:buFont typeface="Wingdings" pitchFamily="2" charset="2"/>
              <a:buChar char="v"/>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lr>
                <a:srgbClr val="FF0000"/>
              </a:buClr>
              <a:buFont typeface="Wingdings" pitchFamily="2" charset="2"/>
              <a:buChar char="v"/>
              <a:defRPr kumimoji="1" sz="1800">
                <a:solidFill>
                  <a:schemeClr val="tx1"/>
                </a:solidFill>
                <a:latin typeface="+mn-lt"/>
                <a:ea typeface="+mn-ea"/>
              </a:defRPr>
            </a:lvl2pPr>
            <a:lvl3pPr marL="1143000" indent="-228600" algn="l" rtl="0" eaLnBrk="0" fontAlgn="base" hangingPunct="0">
              <a:spcBef>
                <a:spcPct val="20000"/>
              </a:spcBef>
              <a:spcAft>
                <a:spcPct val="0"/>
              </a:spcAft>
              <a:buClr>
                <a:schemeClr val="accent2"/>
              </a:buClr>
              <a:buFont typeface="Wingdings" pitchFamily="2" charset="2"/>
              <a:buChar char="Ø"/>
              <a:defRPr kumimoji="1" sz="1800">
                <a:solidFill>
                  <a:schemeClr val="tx1"/>
                </a:solidFill>
                <a:latin typeface="+mn-lt"/>
                <a:ea typeface="+mn-ea"/>
              </a:defRPr>
            </a:lvl3pPr>
            <a:lvl4pPr marL="1600200" indent="-228600" algn="l" rtl="0" eaLnBrk="0" fontAlgn="base" hangingPunct="0">
              <a:spcBef>
                <a:spcPct val="20000"/>
              </a:spcBef>
              <a:spcAft>
                <a:spcPct val="0"/>
              </a:spcAft>
              <a:buClr>
                <a:srgbClr val="FFFF00"/>
              </a:buClr>
              <a:buFont typeface="Wingdings" pitchFamily="2" charset="2"/>
              <a:buBlip>
                <a:blip r:embed="rId2"/>
              </a:buBlip>
              <a:defRPr kumimoji="1" sz="20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Blip>
                <a:blip r:embed="rId3"/>
              </a:buBlip>
              <a:defRPr kumimoji="1" sz="20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Blip>
                <a:blip r:embed="rId3"/>
              </a:buBlip>
              <a:defRPr kumimoji="1">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Blip>
                <a:blip r:embed="rId3"/>
              </a:buBlip>
              <a:defRPr kumimoji="1">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Blip>
                <a:blip r:embed="rId3"/>
              </a:buBlip>
              <a:defRPr kumimoji="1">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Blip>
                <a:blip r:embed="rId3"/>
              </a:buBlip>
              <a:defRPr kumimoji="1">
                <a:solidFill>
                  <a:schemeClr val="tx1"/>
                </a:solidFill>
                <a:latin typeface="+mn-lt"/>
                <a:ea typeface="+mn-ea"/>
              </a:defRPr>
            </a:lvl9pPr>
          </a:lstStyle>
          <a:p>
            <a:pPr>
              <a:buClr>
                <a:srgbClr val="3333CC"/>
              </a:buClr>
              <a:defRPr/>
            </a:pPr>
            <a:r>
              <a:rPr lang="en-US" altLang="zh-TW" sz="1600" b="1" kern="0" dirty="0" smtClean="0">
                <a:solidFill>
                  <a:srgbClr val="0000FF"/>
                </a:solidFill>
              </a:rPr>
              <a:t>Numbers of Thermal-emergent </a:t>
            </a:r>
            <a:r>
              <a:rPr lang="en-US" altLang="zh-TW" sz="1600" b="1" kern="0" dirty="0">
                <a:solidFill>
                  <a:srgbClr val="0000FF"/>
                </a:solidFill>
              </a:rPr>
              <a:t>N</a:t>
            </a:r>
            <a:r>
              <a:rPr lang="en-US" altLang="zh-TW" sz="1600" b="1" kern="0" dirty="0" smtClean="0">
                <a:solidFill>
                  <a:srgbClr val="0000FF"/>
                </a:solidFill>
              </a:rPr>
              <a:t>ode </a:t>
            </a:r>
            <a:endParaRPr lang="zh-TW" altLang="en-US" b="1" kern="0" dirty="0">
              <a:solidFill>
                <a:srgbClr val="0000FF"/>
              </a:solidFill>
            </a:endParaRPr>
          </a:p>
        </p:txBody>
      </p:sp>
      <p:sp>
        <p:nvSpPr>
          <p:cNvPr id="18" name="內容版面配置區 2"/>
          <p:cNvSpPr txBox="1">
            <a:spLocks/>
          </p:cNvSpPr>
          <p:nvPr/>
        </p:nvSpPr>
        <p:spPr bwMode="auto">
          <a:xfrm>
            <a:off x="76200" y="1524000"/>
            <a:ext cx="3810000" cy="384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2"/>
              </a:buClr>
              <a:buFont typeface="Wingdings" pitchFamily="2" charset="2"/>
              <a:buChar char="v"/>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lr>
                <a:srgbClr val="FF0000"/>
              </a:buClr>
              <a:buFont typeface="Wingdings" pitchFamily="2" charset="2"/>
              <a:buChar char="v"/>
              <a:defRPr kumimoji="1" sz="1800">
                <a:solidFill>
                  <a:schemeClr val="tx1"/>
                </a:solidFill>
                <a:latin typeface="+mn-lt"/>
                <a:ea typeface="+mn-ea"/>
              </a:defRPr>
            </a:lvl2pPr>
            <a:lvl3pPr marL="1143000" indent="-228600" algn="l" rtl="0" eaLnBrk="0" fontAlgn="base" hangingPunct="0">
              <a:spcBef>
                <a:spcPct val="20000"/>
              </a:spcBef>
              <a:spcAft>
                <a:spcPct val="0"/>
              </a:spcAft>
              <a:buClr>
                <a:schemeClr val="accent2"/>
              </a:buClr>
              <a:buFont typeface="Wingdings" pitchFamily="2" charset="2"/>
              <a:buChar char="Ø"/>
              <a:defRPr kumimoji="1" sz="1800">
                <a:solidFill>
                  <a:schemeClr val="tx1"/>
                </a:solidFill>
                <a:latin typeface="+mn-lt"/>
                <a:ea typeface="+mn-ea"/>
              </a:defRPr>
            </a:lvl3pPr>
            <a:lvl4pPr marL="1600200" indent="-228600" algn="l" rtl="0" eaLnBrk="0" fontAlgn="base" hangingPunct="0">
              <a:spcBef>
                <a:spcPct val="20000"/>
              </a:spcBef>
              <a:spcAft>
                <a:spcPct val="0"/>
              </a:spcAft>
              <a:buClr>
                <a:srgbClr val="FFFF00"/>
              </a:buClr>
              <a:buFont typeface="Wingdings" pitchFamily="2" charset="2"/>
              <a:buBlip>
                <a:blip r:embed="rId2"/>
              </a:buBlip>
              <a:defRPr kumimoji="1" sz="2000">
                <a:solidFill>
                  <a:schemeClr val="tx1"/>
                </a:solidFill>
                <a:latin typeface="+mn-lt"/>
                <a:ea typeface="+mn-ea"/>
              </a:defRPr>
            </a:lvl4pPr>
            <a:lvl5pPr marL="2057400" indent="-228600" algn="l" rtl="0" eaLnBrk="0" fontAlgn="base" hangingPunct="0">
              <a:spcBef>
                <a:spcPct val="20000"/>
              </a:spcBef>
              <a:spcAft>
                <a:spcPct val="0"/>
              </a:spcAft>
              <a:buClr>
                <a:srgbClr val="FFCC66"/>
              </a:buClr>
              <a:buFont typeface="Wingdings" pitchFamily="2" charset="2"/>
              <a:buBlip>
                <a:blip r:embed="rId3"/>
              </a:buBlip>
              <a:defRPr kumimoji="1" sz="2000">
                <a:solidFill>
                  <a:schemeClr val="tx1"/>
                </a:solidFill>
                <a:latin typeface="+mn-lt"/>
                <a:ea typeface="+mn-ea"/>
              </a:defRPr>
            </a:lvl5pPr>
            <a:lvl6pPr marL="2514600" indent="-228600" algn="l" rtl="0" fontAlgn="base">
              <a:spcBef>
                <a:spcPct val="20000"/>
              </a:spcBef>
              <a:spcAft>
                <a:spcPct val="0"/>
              </a:spcAft>
              <a:buClr>
                <a:srgbClr val="FFCC66"/>
              </a:buClr>
              <a:buFont typeface="Wingdings" pitchFamily="2" charset="2"/>
              <a:buBlip>
                <a:blip r:embed="rId3"/>
              </a:buBlip>
              <a:defRPr kumimoji="1">
                <a:solidFill>
                  <a:schemeClr val="tx1"/>
                </a:solidFill>
                <a:latin typeface="+mn-lt"/>
                <a:ea typeface="+mn-ea"/>
              </a:defRPr>
            </a:lvl6pPr>
            <a:lvl7pPr marL="2971800" indent="-228600" algn="l" rtl="0" fontAlgn="base">
              <a:spcBef>
                <a:spcPct val="20000"/>
              </a:spcBef>
              <a:spcAft>
                <a:spcPct val="0"/>
              </a:spcAft>
              <a:buClr>
                <a:srgbClr val="FFCC66"/>
              </a:buClr>
              <a:buFont typeface="Wingdings" pitchFamily="2" charset="2"/>
              <a:buBlip>
                <a:blip r:embed="rId3"/>
              </a:buBlip>
              <a:defRPr kumimoji="1">
                <a:solidFill>
                  <a:schemeClr val="tx1"/>
                </a:solidFill>
                <a:latin typeface="+mn-lt"/>
                <a:ea typeface="+mn-ea"/>
              </a:defRPr>
            </a:lvl7pPr>
            <a:lvl8pPr marL="3429000" indent="-228600" algn="l" rtl="0" fontAlgn="base">
              <a:spcBef>
                <a:spcPct val="20000"/>
              </a:spcBef>
              <a:spcAft>
                <a:spcPct val="0"/>
              </a:spcAft>
              <a:buClr>
                <a:srgbClr val="FFCC66"/>
              </a:buClr>
              <a:buFont typeface="Wingdings" pitchFamily="2" charset="2"/>
              <a:buBlip>
                <a:blip r:embed="rId3"/>
              </a:buBlip>
              <a:defRPr kumimoji="1">
                <a:solidFill>
                  <a:schemeClr val="tx1"/>
                </a:solidFill>
                <a:latin typeface="+mn-lt"/>
                <a:ea typeface="+mn-ea"/>
              </a:defRPr>
            </a:lvl8pPr>
            <a:lvl9pPr marL="3886200" indent="-228600" algn="l" rtl="0" fontAlgn="base">
              <a:spcBef>
                <a:spcPct val="20000"/>
              </a:spcBef>
              <a:spcAft>
                <a:spcPct val="0"/>
              </a:spcAft>
              <a:buClr>
                <a:srgbClr val="FFCC66"/>
              </a:buClr>
              <a:buFont typeface="Wingdings" pitchFamily="2" charset="2"/>
              <a:buBlip>
                <a:blip r:embed="rId3"/>
              </a:buBlip>
              <a:defRPr kumimoji="1">
                <a:solidFill>
                  <a:schemeClr val="tx1"/>
                </a:solidFill>
                <a:latin typeface="+mn-lt"/>
                <a:ea typeface="+mn-ea"/>
              </a:defRPr>
            </a:lvl9pPr>
          </a:lstStyle>
          <a:p>
            <a:pPr>
              <a:buClr>
                <a:srgbClr val="3333CC"/>
              </a:buClr>
              <a:defRPr/>
            </a:pPr>
            <a:r>
              <a:rPr lang="en-US" altLang="zh-TW" sz="1600" b="1" kern="0" dirty="0" smtClean="0">
                <a:solidFill>
                  <a:srgbClr val="0000FF"/>
                </a:solidFill>
              </a:rPr>
              <a:t>Maximum Transient Temperature</a:t>
            </a:r>
            <a:endParaRPr lang="zh-TW" altLang="en-US" b="1" kern="0" dirty="0">
              <a:solidFill>
                <a:srgbClr val="0000FF"/>
              </a:solidFill>
            </a:endParaRPr>
          </a:p>
        </p:txBody>
      </p:sp>
      <p:sp>
        <p:nvSpPr>
          <p:cNvPr id="22" name="內容版面配置區 2"/>
          <p:cNvSpPr>
            <a:spLocks noGrp="1"/>
          </p:cNvSpPr>
          <p:nvPr>
            <p:ph idx="1"/>
          </p:nvPr>
        </p:nvSpPr>
        <p:spPr>
          <a:xfrm>
            <a:off x="76200" y="5105399"/>
            <a:ext cx="4202986" cy="1371601"/>
          </a:xfrm>
        </p:spPr>
        <p:txBody>
          <a:bodyPr/>
          <a:lstStyle/>
          <a:p>
            <a:r>
              <a:rPr lang="en-US" altLang="zh-TW" sz="1600" dirty="0" smtClean="0"/>
              <a:t>Proposed T-PDTM can control the peak temperature in a safe region</a:t>
            </a:r>
          </a:p>
          <a:p>
            <a:r>
              <a:rPr lang="en-US" altLang="zh-TW" sz="1600" dirty="0" smtClean="0"/>
              <a:t>T-PDTM can reduce 52.8%~57.0% thermal-emergent nodes</a:t>
            </a:r>
            <a:endParaRPr lang="zh-TW" altLang="en-US" sz="1600" dirty="0"/>
          </a:p>
        </p:txBody>
      </p:sp>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406" y="2620433"/>
            <a:ext cx="3303587" cy="240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1889" y="1847654"/>
            <a:ext cx="1719224" cy="1383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03542" y="1880617"/>
            <a:ext cx="1656258" cy="1322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11889" y="3447854"/>
            <a:ext cx="1719224" cy="1358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73929" y="3408627"/>
            <a:ext cx="1770390" cy="1407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11889" y="5082023"/>
            <a:ext cx="1719224" cy="1341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12923" y="5034203"/>
            <a:ext cx="1731396" cy="1333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文字方塊 29"/>
          <p:cNvSpPr txBox="1"/>
          <p:nvPr/>
        </p:nvSpPr>
        <p:spPr>
          <a:xfrm>
            <a:off x="7466365" y="1981200"/>
            <a:ext cx="915635"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-52.8%</a:t>
            </a:r>
            <a:endParaRPr kumimoji="1" lang="zh-TW" altLang="en-US" b="1" dirty="0">
              <a:solidFill>
                <a:srgbClr val="C00000"/>
              </a:solidFill>
            </a:endParaRPr>
          </a:p>
        </p:txBody>
      </p:sp>
      <p:sp>
        <p:nvSpPr>
          <p:cNvPr id="31" name="文字方塊 30"/>
          <p:cNvSpPr txBox="1"/>
          <p:nvPr/>
        </p:nvSpPr>
        <p:spPr>
          <a:xfrm>
            <a:off x="4875565" y="3505200"/>
            <a:ext cx="915635"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-55.1%</a:t>
            </a:r>
            <a:endParaRPr kumimoji="1" lang="zh-TW" altLang="en-US" b="1" dirty="0">
              <a:solidFill>
                <a:srgbClr val="C00000"/>
              </a:solidFill>
            </a:endParaRPr>
          </a:p>
        </p:txBody>
      </p:sp>
      <p:sp>
        <p:nvSpPr>
          <p:cNvPr id="32" name="文字方塊 31"/>
          <p:cNvSpPr txBox="1"/>
          <p:nvPr/>
        </p:nvSpPr>
        <p:spPr>
          <a:xfrm>
            <a:off x="7467600" y="3476919"/>
            <a:ext cx="915635"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-54.9%</a:t>
            </a:r>
            <a:endParaRPr kumimoji="1" lang="zh-TW" altLang="en-US" b="1" dirty="0">
              <a:solidFill>
                <a:srgbClr val="C00000"/>
              </a:solidFill>
            </a:endParaRPr>
          </a:p>
        </p:txBody>
      </p:sp>
      <p:sp>
        <p:nvSpPr>
          <p:cNvPr id="33" name="文字方塊 32"/>
          <p:cNvSpPr txBox="1"/>
          <p:nvPr/>
        </p:nvSpPr>
        <p:spPr>
          <a:xfrm>
            <a:off x="4876800" y="5117068"/>
            <a:ext cx="915635"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-55.7%</a:t>
            </a:r>
            <a:endParaRPr kumimoji="1" lang="zh-TW" altLang="en-US" b="1" dirty="0">
              <a:solidFill>
                <a:srgbClr val="C00000"/>
              </a:solidFill>
            </a:endParaRPr>
          </a:p>
        </p:txBody>
      </p:sp>
      <p:sp>
        <p:nvSpPr>
          <p:cNvPr id="34" name="文字方塊 33"/>
          <p:cNvSpPr txBox="1"/>
          <p:nvPr/>
        </p:nvSpPr>
        <p:spPr>
          <a:xfrm>
            <a:off x="7467600" y="5098214"/>
            <a:ext cx="915635" cy="369332"/>
          </a:xfrm>
          <a:prstGeom prst="rect">
            <a:avLst/>
          </a:prstGeom>
          <a:noFill/>
        </p:spPr>
        <p:txBody>
          <a:bodyPr wrap="none" rtlCol="0">
            <a:spAutoFit/>
          </a:bodyPr>
          <a:lstStyle/>
          <a:p>
            <a:pPr fontAlgn="base">
              <a:spcBef>
                <a:spcPct val="0"/>
              </a:spcBef>
              <a:spcAft>
                <a:spcPct val="0"/>
              </a:spcAft>
            </a:pPr>
            <a:r>
              <a:rPr kumimoji="1" lang="en-US" altLang="zh-TW" b="1" dirty="0" smtClean="0">
                <a:solidFill>
                  <a:srgbClr val="C00000"/>
                </a:solidFill>
              </a:rPr>
              <a:t>-57.0%</a:t>
            </a:r>
            <a:endParaRPr kumimoji="1" lang="zh-TW" altLang="en-US" b="1" dirty="0">
              <a:solidFill>
                <a:srgbClr val="C00000"/>
              </a:solidFill>
            </a:endParaRPr>
          </a:p>
        </p:txBody>
      </p:sp>
      <p:pic>
        <p:nvPicPr>
          <p:cNvPr id="28"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7200" y="2067560"/>
            <a:ext cx="990600" cy="452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56649" y="2053496"/>
            <a:ext cx="1069711" cy="476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69772" y="2046315"/>
            <a:ext cx="1116427" cy="485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0287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defRPr/>
            </a:pPr>
            <a:r>
              <a:rPr lang="en-US" altLang="zh-TW" sz="2800" dirty="0" smtClean="0">
                <a:cs typeface="新細明體" pitchFamily="18" charset="-120"/>
              </a:rPr>
              <a:t>Conclusions</a:t>
            </a:r>
            <a:endParaRPr lang="zh-TW" altLang="en-US" sz="2800" dirty="0" smtClean="0">
              <a:cs typeface="新細明體" pitchFamily="18" charset="-120"/>
            </a:endParaRPr>
          </a:p>
        </p:txBody>
      </p:sp>
      <p:sp>
        <p:nvSpPr>
          <p:cNvPr id="60419" name="內容版面配置區 2"/>
          <p:cNvSpPr>
            <a:spLocks noGrp="1"/>
          </p:cNvSpPr>
          <p:nvPr>
            <p:ph idx="1"/>
          </p:nvPr>
        </p:nvSpPr>
        <p:spPr>
          <a:xfrm>
            <a:off x="228600" y="1524000"/>
            <a:ext cx="8375848" cy="4953000"/>
          </a:xfrm>
        </p:spPr>
        <p:txBody>
          <a:bodyPr/>
          <a:lstStyle/>
          <a:p>
            <a:r>
              <a:rPr lang="en-US" altLang="zh-TW" sz="2000" dirty="0" smtClean="0"/>
              <a:t>To overcome thermal challenges in 3D NoC, we propose three thermal-aware design methodologies:</a:t>
            </a:r>
          </a:p>
          <a:p>
            <a:pPr marL="739775" lvl="1" indent="-457200">
              <a:buFont typeface="Arial" charset="0"/>
              <a:buAutoNum type="alphaUcPeriod"/>
            </a:pPr>
            <a:r>
              <a:rPr lang="en-US" altLang="zh-TW" sz="1800" b="1" dirty="0" smtClean="0"/>
              <a:t>Reduce </a:t>
            </a:r>
            <a:r>
              <a:rPr lang="en-US" altLang="zh-TW" sz="1800" b="1" dirty="0"/>
              <a:t>the number of thermally unsafe routers and throttled time in Reactive Thermal Management </a:t>
            </a:r>
            <a:endParaRPr lang="en-US" altLang="zh-TW" sz="1600" dirty="0" smtClean="0"/>
          </a:p>
          <a:p>
            <a:pPr marL="1014413" lvl="2" indent="-457200"/>
            <a:r>
              <a:rPr lang="en-US" altLang="zh-TW" sz="1600" dirty="0" smtClean="0">
                <a:solidFill>
                  <a:srgbClr val="002060"/>
                </a:solidFill>
              </a:rPr>
              <a:t>Propose </a:t>
            </a:r>
            <a:r>
              <a:rPr lang="en-US" altLang="zh-TW" sz="1600" dirty="0">
                <a:solidFill>
                  <a:srgbClr val="002060"/>
                </a:solidFill>
              </a:rPr>
              <a:t>Thermal-aware Vertical Throttling (TAVT) scheme for fast cooling with less performance impact</a:t>
            </a:r>
            <a:endParaRPr lang="en-US" altLang="zh-TW" sz="1600" dirty="0"/>
          </a:p>
          <a:p>
            <a:pPr marL="1014413" lvl="2" indent="-457200"/>
            <a:endParaRPr lang="en-US" altLang="zh-TW" sz="1600" dirty="0"/>
          </a:p>
          <a:p>
            <a:pPr marL="739775" lvl="1" indent="-457200">
              <a:buFont typeface="Arial" charset="0"/>
              <a:buAutoNum type="alphaUcPeriod"/>
            </a:pPr>
            <a:r>
              <a:rPr lang="en-US" altLang="zh-TW" sz="1800" b="1" dirty="0"/>
              <a:t>Reduce the performance impact of emergency cooling for Non-Stationary Irregular Mesh (NSI-Mesh) caused by throttled nodes </a:t>
            </a:r>
            <a:endParaRPr lang="en-US" altLang="zh-TW" sz="1800" b="1" dirty="0" smtClean="0"/>
          </a:p>
          <a:p>
            <a:pPr marL="1014413" lvl="2" indent="-457200"/>
            <a:r>
              <a:rPr lang="en-US" altLang="zh-TW" sz="1600" dirty="0">
                <a:solidFill>
                  <a:srgbClr val="002060"/>
                </a:solidFill>
              </a:rPr>
              <a:t>Two intelligent routing algorithms, Transportation-layer Assisted Routing (TLAR) and Beltway Routing, are used to have efficient routing in NSI-Mesh.</a:t>
            </a:r>
            <a:endParaRPr lang="en-US" altLang="zh-TW" sz="1600" dirty="0" smtClean="0"/>
          </a:p>
          <a:p>
            <a:pPr marL="739775" lvl="1" indent="-457200">
              <a:buFont typeface="Arial" charset="0"/>
              <a:buAutoNum type="alphaUcPeriod"/>
            </a:pPr>
            <a:endParaRPr lang="en-US" altLang="zh-TW" sz="1800" b="1" dirty="0" smtClean="0"/>
          </a:p>
          <a:p>
            <a:pPr marL="739775" lvl="1" indent="-457200">
              <a:buFont typeface="Arial" charset="0"/>
              <a:buAutoNum type="alphaUcPeriod"/>
            </a:pPr>
            <a:r>
              <a:rPr lang="en-US" altLang="zh-TW" sz="1800" b="1" dirty="0" smtClean="0"/>
              <a:t>Improve the sustainability of network by using Proactive Thermal Management</a:t>
            </a:r>
            <a:endParaRPr lang="zh-TW" altLang="en-US" sz="1800" b="1" dirty="0" smtClean="0"/>
          </a:p>
          <a:p>
            <a:pPr marL="1014413" lvl="2" indent="-457200"/>
            <a:r>
              <a:rPr lang="en-US" altLang="zh-TW" sz="1600" dirty="0" smtClean="0">
                <a:solidFill>
                  <a:srgbClr val="002060"/>
                </a:solidFill>
              </a:rPr>
              <a:t>Design of Low-cost Thermal RC based Temperature Predictor</a:t>
            </a:r>
          </a:p>
          <a:p>
            <a:pPr marL="1014413" lvl="2" indent="-457200"/>
            <a:r>
              <a:rPr lang="en-US" altLang="zh-TW" sz="1600" dirty="0" smtClean="0">
                <a:solidFill>
                  <a:srgbClr val="002060"/>
                </a:solidFill>
              </a:rPr>
              <a:t>Propose Throttle-based management for temperature control </a:t>
            </a:r>
          </a:p>
        </p:txBody>
      </p:sp>
    </p:spTree>
    <p:extLst>
      <p:ext uri="{BB962C8B-B14F-4D97-AF65-F5344CB8AC3E}">
        <p14:creationId xmlns:p14="http://schemas.microsoft.com/office/powerpoint/2010/main" val="260699574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800" dirty="0" smtClean="0"/>
              <a:t>Outline</a:t>
            </a:r>
            <a:endParaRPr lang="zh-TW" altLang="en-US" sz="2800" dirty="0"/>
          </a:p>
        </p:txBody>
      </p:sp>
      <p:sp>
        <p:nvSpPr>
          <p:cNvPr id="3" name="內容版面配置區 2"/>
          <p:cNvSpPr>
            <a:spLocks noGrp="1"/>
          </p:cNvSpPr>
          <p:nvPr>
            <p:ph idx="1"/>
          </p:nvPr>
        </p:nvSpPr>
        <p:spPr>
          <a:xfrm>
            <a:off x="381000" y="1508720"/>
            <a:ext cx="8382000" cy="4800600"/>
          </a:xfrm>
        </p:spPr>
        <p:txBody>
          <a:bodyPr/>
          <a:lstStyle/>
          <a:p>
            <a:r>
              <a:rPr lang="en-US" altLang="zh-TW" sz="2000" b="1" dirty="0" smtClean="0">
                <a:solidFill>
                  <a:schemeClr val="bg1">
                    <a:lumMod val="85000"/>
                  </a:schemeClr>
                </a:solidFill>
              </a:rPr>
              <a:t>Part I: </a:t>
            </a:r>
            <a:r>
              <a:rPr lang="en-US" altLang="zh-TW" sz="2000" dirty="0" smtClean="0">
                <a:solidFill>
                  <a:schemeClr val="bg1">
                    <a:lumMod val="85000"/>
                  </a:schemeClr>
                </a:solidFill>
              </a:rPr>
              <a:t>Thermal-aware 3D Network-on-Chip Designs</a:t>
            </a:r>
          </a:p>
          <a:p>
            <a:r>
              <a:rPr lang="en-US" altLang="zh-TW" sz="2000" b="1" dirty="0" smtClean="0"/>
              <a:t>Part II: </a:t>
            </a:r>
            <a:r>
              <a:rPr lang="zh-TW" altLang="en-US" sz="2000" dirty="0" smtClean="0"/>
              <a:t>研究生應有的觀念態度</a:t>
            </a:r>
            <a:endParaRPr lang="zh-TW" altLang="en-US" sz="2000" dirty="0"/>
          </a:p>
        </p:txBody>
      </p:sp>
      <p:pic>
        <p:nvPicPr>
          <p:cNvPr id="6" name="圖片 5"/>
          <p:cNvPicPr>
            <a:picLocks noChangeAspect="1"/>
          </p:cNvPicPr>
          <p:nvPr/>
        </p:nvPicPr>
        <p:blipFill>
          <a:blip r:embed="rId2"/>
          <a:stretch>
            <a:fillRect/>
          </a:stretch>
        </p:blipFill>
        <p:spPr>
          <a:xfrm>
            <a:off x="1835696" y="2492896"/>
            <a:ext cx="4819719" cy="3628430"/>
          </a:xfrm>
          <a:prstGeom prst="rect">
            <a:avLst/>
          </a:prstGeom>
        </p:spPr>
      </p:pic>
      <p:grpSp>
        <p:nvGrpSpPr>
          <p:cNvPr id="10" name="群組 9"/>
          <p:cNvGrpSpPr/>
          <p:nvPr/>
        </p:nvGrpSpPr>
        <p:grpSpPr>
          <a:xfrm>
            <a:off x="2351805" y="3789040"/>
            <a:ext cx="4020395" cy="3068960"/>
            <a:chOff x="2351805" y="3789040"/>
            <a:chExt cx="4020395" cy="3068960"/>
          </a:xfrm>
        </p:grpSpPr>
        <p:pic>
          <p:nvPicPr>
            <p:cNvPr id="7" name="圖片 6"/>
            <p:cNvPicPr>
              <a:picLocks noChangeAspect="1"/>
            </p:cNvPicPr>
            <p:nvPr/>
          </p:nvPicPr>
          <p:blipFill>
            <a:blip r:embed="rId3">
              <a:clrChange>
                <a:clrFrom>
                  <a:srgbClr val="FFFFFF"/>
                </a:clrFrom>
                <a:clrTo>
                  <a:srgbClr val="FFFFFF">
                    <a:alpha val="0"/>
                  </a:srgbClr>
                </a:clrTo>
              </a:clrChange>
            </a:blip>
            <a:stretch>
              <a:fillRect/>
            </a:stretch>
          </p:blipFill>
          <p:spPr>
            <a:xfrm>
              <a:off x="2351805" y="3789040"/>
              <a:ext cx="4020395" cy="2680263"/>
            </a:xfrm>
            <a:prstGeom prst="rect">
              <a:avLst/>
            </a:prstGeom>
          </p:spPr>
        </p:pic>
        <p:pic>
          <p:nvPicPr>
            <p:cNvPr id="8" name="圖片 7"/>
            <p:cNvPicPr>
              <a:picLocks noChangeAspect="1"/>
            </p:cNvPicPr>
            <p:nvPr/>
          </p:nvPicPr>
          <p:blipFill>
            <a:blip r:embed="rId4">
              <a:clrChange>
                <a:clrFrom>
                  <a:srgbClr val="FFFFFF"/>
                </a:clrFrom>
                <a:clrTo>
                  <a:srgbClr val="FFFFFF">
                    <a:alpha val="0"/>
                  </a:srgbClr>
                </a:clrTo>
              </a:clrChange>
            </a:blip>
            <a:stretch>
              <a:fillRect/>
            </a:stretch>
          </p:blipFill>
          <p:spPr>
            <a:xfrm>
              <a:off x="3222377" y="4788297"/>
              <a:ext cx="2069703" cy="2069703"/>
            </a:xfrm>
            <a:prstGeom prst="rect">
              <a:avLst/>
            </a:prstGeom>
          </p:spPr>
        </p:pic>
      </p:grpSp>
      <p:sp>
        <p:nvSpPr>
          <p:cNvPr id="4" name="文字方塊 3"/>
          <p:cNvSpPr txBox="1"/>
          <p:nvPr/>
        </p:nvSpPr>
        <p:spPr>
          <a:xfrm>
            <a:off x="755576" y="4307111"/>
            <a:ext cx="986167" cy="707886"/>
          </a:xfrm>
          <a:prstGeom prst="rect">
            <a:avLst/>
          </a:prstGeom>
          <a:noFill/>
        </p:spPr>
        <p:txBody>
          <a:bodyPr wrap="none" rtlCol="0">
            <a:spAutoFit/>
          </a:bodyPr>
          <a:lstStyle/>
          <a:p>
            <a:pPr marL="285750" indent="-285750">
              <a:buFont typeface="Arial" panose="020B0604020202020204" pitchFamily="34" charset="0"/>
              <a:buChar char="•"/>
            </a:pPr>
            <a:r>
              <a:rPr lang="zh-TW" altLang="en-US" sz="2000" b="1" dirty="0" smtClean="0">
                <a:latin typeface="標楷體" panose="03000509000000000000" pitchFamily="65" charset="-120"/>
                <a:ea typeface="標楷體" panose="03000509000000000000" pitchFamily="65" charset="-120"/>
              </a:rPr>
              <a:t>就業</a:t>
            </a:r>
            <a:endParaRPr lang="en-US" altLang="zh-TW" sz="2000" b="1" dirty="0" smtClean="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r>
              <a:rPr lang="zh-TW" altLang="en-US" sz="2000" b="1" dirty="0" smtClean="0">
                <a:latin typeface="標楷體" panose="03000509000000000000" pitchFamily="65" charset="-120"/>
                <a:ea typeface="標楷體" panose="03000509000000000000" pitchFamily="65" charset="-120"/>
              </a:rPr>
              <a:t>當兵</a:t>
            </a:r>
            <a:endParaRPr lang="en-US" altLang="zh-TW" sz="2000" b="1" dirty="0" smtClean="0">
              <a:latin typeface="標楷體" panose="03000509000000000000" pitchFamily="65" charset="-120"/>
              <a:ea typeface="標楷體" panose="03000509000000000000" pitchFamily="65" charset="-120"/>
            </a:endParaRPr>
          </a:p>
        </p:txBody>
      </p:sp>
      <p:sp>
        <p:nvSpPr>
          <p:cNvPr id="9" name="文字方塊 8"/>
          <p:cNvSpPr txBox="1"/>
          <p:nvPr/>
        </p:nvSpPr>
        <p:spPr>
          <a:xfrm>
            <a:off x="6769960" y="4307111"/>
            <a:ext cx="1114408" cy="707886"/>
          </a:xfrm>
          <a:prstGeom prst="rect">
            <a:avLst/>
          </a:prstGeom>
          <a:noFill/>
        </p:spPr>
        <p:txBody>
          <a:bodyPr wrap="none" rtlCol="0">
            <a:spAutoFit/>
          </a:bodyPr>
          <a:lstStyle/>
          <a:p>
            <a:pPr marL="285750" indent="-285750">
              <a:buFont typeface="Arial" panose="020B0604020202020204" pitchFamily="34" charset="0"/>
              <a:buChar char="•"/>
            </a:pPr>
            <a:r>
              <a:rPr lang="zh-TW" altLang="en-US" sz="2000" b="1" dirty="0" smtClean="0">
                <a:latin typeface="標楷體" panose="03000509000000000000" pitchFamily="65" charset="-120"/>
                <a:ea typeface="標楷體" panose="03000509000000000000" pitchFamily="65" charset="-120"/>
              </a:rPr>
              <a:t>升學</a:t>
            </a:r>
            <a:endParaRPr lang="en-US" altLang="zh-TW" sz="2000" b="1" dirty="0" smtClean="0">
              <a:latin typeface="標楷體" panose="03000509000000000000" pitchFamily="65" charset="-120"/>
              <a:ea typeface="標楷體" panose="03000509000000000000" pitchFamily="65" charset="-120"/>
            </a:endParaRPr>
          </a:p>
          <a:p>
            <a:pPr marL="285750" indent="-285750">
              <a:buFont typeface="Arial" panose="020B0604020202020204" pitchFamily="34" charset="0"/>
              <a:buChar char="•"/>
            </a:pPr>
            <a:r>
              <a:rPr lang="zh-TW" altLang="en-US" sz="2000" b="1" dirty="0" smtClean="0">
                <a:latin typeface="標楷體" panose="03000509000000000000" pitchFamily="65" charset="-120"/>
                <a:ea typeface="標楷體" panose="03000509000000000000" pitchFamily="65" charset="-120"/>
              </a:rPr>
              <a:t>玩耍</a:t>
            </a:r>
            <a:r>
              <a:rPr lang="en-US" altLang="zh-TW" sz="2000" b="1" dirty="0" smtClean="0">
                <a:latin typeface="標楷體" panose="03000509000000000000" pitchFamily="65" charset="-120"/>
                <a:ea typeface="標楷體" panose="03000509000000000000" pitchFamily="65" charset="-120"/>
              </a:rPr>
              <a:t>?</a:t>
            </a:r>
          </a:p>
        </p:txBody>
      </p:sp>
      <p:sp>
        <p:nvSpPr>
          <p:cNvPr id="5" name="文字方塊 4"/>
          <p:cNvSpPr txBox="1"/>
          <p:nvPr/>
        </p:nvSpPr>
        <p:spPr>
          <a:xfrm>
            <a:off x="3589336" y="3070232"/>
            <a:ext cx="1428596" cy="369332"/>
          </a:xfrm>
          <a:prstGeom prst="rect">
            <a:avLst/>
          </a:prstGeom>
          <a:noFill/>
        </p:spPr>
        <p:txBody>
          <a:bodyPr wrap="none" rtlCol="0">
            <a:prstTxWarp prst="textInflateBottom">
              <a:avLst/>
            </a:prstTxWarp>
            <a:spAutoFit/>
          </a:bodyPr>
          <a:lstStyle/>
          <a:p>
            <a:r>
              <a:rPr lang="en-US" altLang="zh-TW" sz="6600" b="1" dirty="0" smtClean="0">
                <a:solidFill>
                  <a:srgbClr val="FF0000"/>
                </a:solidFill>
              </a:rPr>
              <a:t>NTPU-CSIE</a:t>
            </a:r>
            <a:endParaRPr lang="zh-TW" altLang="en-US" sz="6600" b="1" dirty="0">
              <a:solidFill>
                <a:srgbClr val="FF0000"/>
              </a:solidFill>
            </a:endParaRPr>
          </a:p>
        </p:txBody>
      </p:sp>
    </p:spTree>
    <p:extLst>
      <p:ext uri="{BB962C8B-B14F-4D97-AF65-F5344CB8AC3E}">
        <p14:creationId xmlns:p14="http://schemas.microsoft.com/office/powerpoint/2010/main" val="33470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xit" presetSubtype="32" fill="hold" nodeType="clickEffect">
                                  <p:stCondLst>
                                    <p:cond delay="0"/>
                                  </p:stCondLst>
                                  <p:childTnLst>
                                    <p:anim calcmode="lin" valueType="num">
                                      <p:cBhvr>
                                        <p:cTn id="16" dur="500"/>
                                        <p:tgtEl>
                                          <p:spTgt spid="10"/>
                                        </p:tgtEl>
                                        <p:attrNameLst>
                                          <p:attrName>ppt_w</p:attrName>
                                        </p:attrNameLst>
                                      </p:cBhvr>
                                      <p:tavLst>
                                        <p:tav tm="0">
                                          <p:val>
                                            <p:strVal val="ppt_w"/>
                                          </p:val>
                                        </p:tav>
                                        <p:tav tm="100000">
                                          <p:val>
                                            <p:fltVal val="0"/>
                                          </p:val>
                                        </p:tav>
                                      </p:tavLst>
                                    </p:anim>
                                    <p:anim calcmode="lin" valueType="num">
                                      <p:cBhvr>
                                        <p:cTn id="17" dur="500"/>
                                        <p:tgtEl>
                                          <p:spTgt spid="10"/>
                                        </p:tgtEl>
                                        <p:attrNameLst>
                                          <p:attrName>ppt_h</p:attrName>
                                        </p:attrNameLst>
                                      </p:cBhvr>
                                      <p:tavLst>
                                        <p:tav tm="0">
                                          <p:val>
                                            <p:strVal val="ppt_h"/>
                                          </p:val>
                                        </p:tav>
                                        <p:tav tm="100000">
                                          <p:val>
                                            <p:fltVal val="0"/>
                                          </p:val>
                                        </p:tav>
                                      </p:tavLst>
                                    </p:anim>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4"/>
                                        </p:tgtEl>
                                        <p:attrNameLst>
                                          <p:attrName>style.visibility</p:attrName>
                                        </p:attrNameLst>
                                      </p:cBhvr>
                                      <p:to>
                                        <p:strVal val="hidden"/>
                                      </p:to>
                                    </p:set>
                                  </p:childTnLst>
                                </p:cTn>
                              </p:par>
                              <p:par>
                                <p:cTn id="22" presetID="1" presetClass="exit"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9" grpId="0"/>
      <p:bldP spid="9"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Position Mapping – Are You Ready?</a:t>
            </a:r>
            <a:endParaRPr lang="zh-TW" altLang="en-US" dirty="0"/>
          </a:p>
        </p:txBody>
      </p:sp>
      <p:pic>
        <p:nvPicPr>
          <p:cNvPr id="5" name="圖片 4"/>
          <p:cNvPicPr>
            <a:picLocks noChangeAspect="1"/>
          </p:cNvPicPr>
          <p:nvPr/>
        </p:nvPicPr>
        <p:blipFill>
          <a:blip r:embed="rId3">
            <a:clrChange>
              <a:clrFrom>
                <a:srgbClr val="FFFFFF"/>
              </a:clrFrom>
              <a:clrTo>
                <a:srgbClr val="FFFFFF">
                  <a:alpha val="0"/>
                </a:srgbClr>
              </a:clrTo>
            </a:clrChange>
          </a:blip>
          <a:stretch>
            <a:fillRect/>
          </a:stretch>
        </p:blipFill>
        <p:spPr>
          <a:xfrm>
            <a:off x="4913511" y="3933056"/>
            <a:ext cx="3600400" cy="2400266"/>
          </a:xfrm>
          <a:prstGeom prst="rect">
            <a:avLst/>
          </a:prstGeom>
        </p:spPr>
      </p:pic>
      <p:graphicFrame>
        <p:nvGraphicFramePr>
          <p:cNvPr id="8" name="表格 7"/>
          <p:cNvGraphicFramePr>
            <a:graphicFrameLocks noGrp="1"/>
          </p:cNvGraphicFramePr>
          <p:nvPr/>
        </p:nvGraphicFramePr>
        <p:xfrm>
          <a:off x="611560" y="1844824"/>
          <a:ext cx="8151440" cy="2194560"/>
        </p:xfrm>
        <a:graphic>
          <a:graphicData uri="http://schemas.openxmlformats.org/drawingml/2006/table">
            <a:tbl>
              <a:tblPr firstRow="1" bandRow="1">
                <a:tableStyleId>{5C22544A-7EE6-4342-B048-85BDC9FD1C3A}</a:tableStyleId>
              </a:tblPr>
              <a:tblGrid>
                <a:gridCol w="2037860"/>
                <a:gridCol w="2037860"/>
                <a:gridCol w="2037860"/>
                <a:gridCol w="2037860"/>
              </a:tblGrid>
              <a:tr h="360040">
                <a:tc>
                  <a:txBody>
                    <a:bodyPr/>
                    <a:lstStyle/>
                    <a:p>
                      <a:pPr algn="ctr"/>
                      <a:endParaRPr lang="zh-TW" altLang="en-US" dirty="0"/>
                    </a:p>
                  </a:txBody>
                  <a:tcPr/>
                </a:tc>
                <a:tc>
                  <a:txBody>
                    <a:bodyPr/>
                    <a:lstStyle/>
                    <a:p>
                      <a:pPr algn="ctr"/>
                      <a:r>
                        <a:rPr lang="zh-TW" altLang="en-US" dirty="0" smtClean="0"/>
                        <a:t>研究所</a:t>
                      </a:r>
                      <a:endParaRPr lang="zh-TW" altLang="en-US" dirty="0"/>
                    </a:p>
                  </a:txBody>
                  <a:tcPr/>
                </a:tc>
                <a:tc>
                  <a:txBody>
                    <a:bodyPr/>
                    <a:lstStyle/>
                    <a:p>
                      <a:pPr algn="ctr"/>
                      <a:r>
                        <a:rPr lang="en-US" altLang="zh-TW" dirty="0" smtClean="0"/>
                        <a:t>Work</a:t>
                      </a:r>
                      <a:r>
                        <a:rPr lang="zh-TW" altLang="en-US" dirty="0" smtClean="0"/>
                        <a:t> </a:t>
                      </a:r>
                      <a:r>
                        <a:rPr lang="en-US" altLang="zh-TW" dirty="0" smtClean="0"/>
                        <a:t>(</a:t>
                      </a:r>
                      <a:r>
                        <a:rPr lang="zh-TW" altLang="en-US" dirty="0" smtClean="0"/>
                        <a:t>就業、當兵</a:t>
                      </a:r>
                      <a:r>
                        <a:rPr lang="en-US" altLang="zh-TW" dirty="0" smtClean="0"/>
                        <a:t>)</a:t>
                      </a:r>
                      <a:endParaRPr lang="zh-TW" altLang="en-US" dirty="0"/>
                    </a:p>
                  </a:txBody>
                  <a:tcPr/>
                </a:tc>
                <a:tc>
                  <a:txBody>
                    <a:bodyPr/>
                    <a:lstStyle/>
                    <a:p>
                      <a:pPr algn="ctr"/>
                      <a:r>
                        <a:rPr lang="en-US" altLang="zh-TW" dirty="0" smtClean="0"/>
                        <a:t>Life</a:t>
                      </a:r>
                      <a:r>
                        <a:rPr lang="zh-TW" altLang="en-US" dirty="0" smtClean="0"/>
                        <a:t> </a:t>
                      </a:r>
                      <a:r>
                        <a:rPr lang="en-US" altLang="zh-TW" dirty="0" smtClean="0"/>
                        <a:t>(</a:t>
                      </a:r>
                      <a:r>
                        <a:rPr lang="zh-TW" altLang="en-US" dirty="0" smtClean="0"/>
                        <a:t>升學</a:t>
                      </a:r>
                      <a:r>
                        <a:rPr lang="en-US" altLang="zh-TW" dirty="0" smtClean="0"/>
                        <a:t>)</a:t>
                      </a:r>
                      <a:endParaRPr lang="zh-TW" altLang="en-US" dirty="0"/>
                    </a:p>
                  </a:txBody>
                  <a:tcPr/>
                </a:tc>
              </a:tr>
              <a:tr h="360040">
                <a:tc>
                  <a:txBody>
                    <a:bodyPr/>
                    <a:lstStyle/>
                    <a:p>
                      <a:pPr algn="ctr"/>
                      <a:r>
                        <a:rPr lang="zh-TW" altLang="en-US" b="1" dirty="0" smtClean="0"/>
                        <a:t>環境</a:t>
                      </a:r>
                      <a:endParaRPr lang="zh-TW" altLang="en-US" b="1" dirty="0"/>
                    </a:p>
                  </a:txBody>
                  <a:tcPr/>
                </a:tc>
                <a:tc>
                  <a:txBody>
                    <a:bodyPr/>
                    <a:lstStyle/>
                    <a:p>
                      <a:pPr algn="ctr"/>
                      <a:r>
                        <a:rPr lang="zh-TW" altLang="en-US" dirty="0" smtClean="0"/>
                        <a:t>實驗室</a:t>
                      </a:r>
                      <a:endParaRPr lang="zh-TW" altLang="en-US" dirty="0"/>
                    </a:p>
                  </a:txBody>
                  <a:tcPr/>
                </a:tc>
                <a:tc>
                  <a:txBody>
                    <a:bodyPr/>
                    <a:lstStyle/>
                    <a:p>
                      <a:pPr algn="ctr"/>
                      <a:r>
                        <a:rPr lang="zh-TW" altLang="en-US" dirty="0" smtClean="0"/>
                        <a:t>辦公室</a:t>
                      </a:r>
                      <a:endParaRPr lang="zh-TW" altLang="en-US" dirty="0"/>
                    </a:p>
                  </a:txBody>
                  <a:tcPr/>
                </a:tc>
                <a:tc>
                  <a:txBody>
                    <a:bodyPr/>
                    <a:lstStyle/>
                    <a:p>
                      <a:pPr algn="ctr"/>
                      <a:r>
                        <a:rPr lang="zh-TW" altLang="en-US" dirty="0" smtClean="0"/>
                        <a:t>實驗室</a:t>
                      </a:r>
                      <a:endParaRPr lang="zh-TW" altLang="en-US" dirty="0"/>
                    </a:p>
                  </a:txBody>
                  <a:tcPr/>
                </a:tc>
              </a:tr>
              <a:tr h="360040">
                <a:tc>
                  <a:txBody>
                    <a:bodyPr/>
                    <a:lstStyle/>
                    <a:p>
                      <a:pPr algn="ctr"/>
                      <a:r>
                        <a:rPr lang="zh-TW" altLang="en-US" b="1" dirty="0" smtClean="0"/>
                        <a:t>客戶</a:t>
                      </a:r>
                      <a:endParaRPr lang="zh-TW" altLang="en-US" b="1" dirty="0"/>
                    </a:p>
                  </a:txBody>
                  <a:tcPr/>
                </a:tc>
                <a:tc>
                  <a:txBody>
                    <a:bodyPr/>
                    <a:lstStyle/>
                    <a:p>
                      <a:pPr algn="ctr"/>
                      <a:r>
                        <a:rPr lang="zh-TW" altLang="en-US" dirty="0" smtClean="0"/>
                        <a:t>指導教授</a:t>
                      </a:r>
                      <a:endParaRPr lang="zh-TW" altLang="en-US" dirty="0"/>
                    </a:p>
                  </a:txBody>
                  <a:tcPr/>
                </a:tc>
                <a:tc>
                  <a:txBody>
                    <a:bodyPr/>
                    <a:lstStyle/>
                    <a:p>
                      <a:pPr algn="ctr"/>
                      <a:r>
                        <a:rPr lang="zh-TW" altLang="en-US" dirty="0" smtClean="0"/>
                        <a:t>主管、合作廠商</a:t>
                      </a:r>
                      <a:endParaRPr lang="zh-TW" altLang="en-US" dirty="0"/>
                    </a:p>
                  </a:txBody>
                  <a:tcPr/>
                </a:tc>
                <a:tc>
                  <a:txBody>
                    <a:bodyPr/>
                    <a:lstStyle/>
                    <a:p>
                      <a:pPr algn="ctr"/>
                      <a:r>
                        <a:rPr lang="zh-TW" altLang="en-US" dirty="0" smtClean="0"/>
                        <a:t>指導教授</a:t>
                      </a:r>
                      <a:endParaRPr lang="zh-TW" altLang="en-US" dirty="0"/>
                    </a:p>
                  </a:txBody>
                  <a:tcPr/>
                </a:tc>
              </a:tr>
              <a:tr h="360040">
                <a:tc>
                  <a:txBody>
                    <a:bodyPr/>
                    <a:lstStyle/>
                    <a:p>
                      <a:pPr algn="ctr"/>
                      <a:r>
                        <a:rPr lang="zh-TW" altLang="en-US" b="1" dirty="0" smtClean="0"/>
                        <a:t>工作</a:t>
                      </a:r>
                      <a:endParaRPr lang="zh-TW" altLang="en-US" b="1" dirty="0"/>
                    </a:p>
                  </a:txBody>
                  <a:tcPr/>
                </a:tc>
                <a:tc>
                  <a:txBody>
                    <a:bodyPr/>
                    <a:lstStyle/>
                    <a:p>
                      <a:pPr algn="ctr"/>
                      <a:r>
                        <a:rPr lang="zh-TW" altLang="en-US" dirty="0" smtClean="0"/>
                        <a:t>碩士論文</a:t>
                      </a:r>
                      <a:endParaRPr lang="zh-TW" altLang="en-US" dirty="0"/>
                    </a:p>
                  </a:txBody>
                  <a:tcPr/>
                </a:tc>
                <a:tc>
                  <a:txBody>
                    <a:bodyPr/>
                    <a:lstStyle/>
                    <a:p>
                      <a:pPr algn="ctr"/>
                      <a:r>
                        <a:rPr lang="zh-TW" altLang="en-US" dirty="0" smtClean="0"/>
                        <a:t>專案</a:t>
                      </a:r>
                      <a:endParaRPr lang="zh-TW" altLang="en-US" dirty="0"/>
                    </a:p>
                  </a:txBody>
                  <a:tcPr/>
                </a:tc>
                <a:tc>
                  <a:txBody>
                    <a:bodyPr/>
                    <a:lstStyle/>
                    <a:p>
                      <a:pPr algn="ctr"/>
                      <a:r>
                        <a:rPr lang="zh-TW" altLang="en-US" dirty="0" smtClean="0"/>
                        <a:t>博士論文</a:t>
                      </a:r>
                      <a:endParaRPr lang="zh-TW" altLang="en-US" dirty="0"/>
                    </a:p>
                  </a:txBody>
                  <a:tcPr/>
                </a:tc>
              </a:tr>
              <a:tr h="360040">
                <a:tc>
                  <a:txBody>
                    <a:bodyPr/>
                    <a:lstStyle/>
                    <a:p>
                      <a:pPr algn="ctr"/>
                      <a:r>
                        <a:rPr lang="zh-TW" altLang="en-US" b="1" dirty="0" smtClean="0"/>
                        <a:t>挑戰</a:t>
                      </a:r>
                      <a:endParaRPr lang="zh-TW" altLang="en-US" b="1" dirty="0"/>
                    </a:p>
                  </a:txBody>
                  <a:tcPr/>
                </a:tc>
                <a:tc>
                  <a:txBody>
                    <a:bodyPr/>
                    <a:lstStyle/>
                    <a:p>
                      <a:pPr algn="ctr"/>
                      <a:r>
                        <a:rPr lang="zh-TW" altLang="en-US" dirty="0" smtClean="0"/>
                        <a:t>畢業工作</a:t>
                      </a:r>
                      <a:endParaRPr lang="zh-TW" altLang="en-US" dirty="0"/>
                    </a:p>
                  </a:txBody>
                  <a:tcPr/>
                </a:tc>
                <a:tc>
                  <a:txBody>
                    <a:bodyPr/>
                    <a:lstStyle/>
                    <a:p>
                      <a:pPr algn="ctr"/>
                      <a:r>
                        <a:rPr lang="zh-TW" altLang="en-US" dirty="0" smtClean="0"/>
                        <a:t>升官</a:t>
                      </a:r>
                      <a:r>
                        <a:rPr lang="en-US" altLang="zh-TW" dirty="0" smtClean="0"/>
                        <a:t>(</a:t>
                      </a:r>
                      <a:r>
                        <a:rPr lang="zh-TW" altLang="en-US" dirty="0" smtClean="0"/>
                        <a:t>職等</a:t>
                      </a:r>
                      <a:r>
                        <a:rPr lang="en-US" altLang="zh-TW" dirty="0" smtClean="0"/>
                        <a:t>)</a:t>
                      </a:r>
                      <a:endParaRPr lang="zh-TW" altLang="en-US" dirty="0"/>
                    </a:p>
                  </a:txBody>
                  <a:tcPr/>
                </a:tc>
                <a:tc>
                  <a:txBody>
                    <a:bodyPr/>
                    <a:lstStyle/>
                    <a:p>
                      <a:pPr algn="ctr"/>
                      <a:r>
                        <a:rPr lang="zh-TW" altLang="en-US" dirty="0" smtClean="0"/>
                        <a:t>畢業工作</a:t>
                      </a:r>
                      <a:endParaRPr lang="zh-TW" altLang="en-US" dirty="0"/>
                    </a:p>
                  </a:txBody>
                  <a:tcPr/>
                </a:tc>
              </a:tr>
              <a:tr h="360040">
                <a:tc>
                  <a:txBody>
                    <a:bodyPr/>
                    <a:lstStyle/>
                    <a:p>
                      <a:pPr algn="ctr"/>
                      <a:r>
                        <a:rPr lang="zh-TW" altLang="en-US" b="1" dirty="0" smtClean="0"/>
                        <a:t>威脅</a:t>
                      </a:r>
                      <a:endParaRPr lang="zh-TW" altLang="en-US" b="1" dirty="0"/>
                    </a:p>
                  </a:txBody>
                  <a:tcPr/>
                </a:tc>
                <a:tc>
                  <a:txBody>
                    <a:bodyPr/>
                    <a:lstStyle/>
                    <a:p>
                      <a:pPr algn="ctr"/>
                      <a:r>
                        <a:rPr lang="zh-TW" altLang="en-US" dirty="0" smtClean="0"/>
                        <a:t>全世界學生</a:t>
                      </a:r>
                      <a:endParaRPr lang="zh-TW" altLang="en-US" dirty="0"/>
                    </a:p>
                  </a:txBody>
                  <a:tcPr/>
                </a:tc>
                <a:tc>
                  <a:txBody>
                    <a:bodyPr/>
                    <a:lstStyle/>
                    <a:p>
                      <a:pPr algn="ctr"/>
                      <a:r>
                        <a:rPr lang="zh-TW" altLang="en-US" dirty="0" smtClean="0"/>
                        <a:t>全世界廠商</a:t>
                      </a:r>
                      <a:endParaRPr lang="zh-TW" altLang="en-US" dirty="0"/>
                    </a:p>
                  </a:txBody>
                  <a:tcPr/>
                </a:tc>
                <a:tc>
                  <a:txBody>
                    <a:bodyPr/>
                    <a:lstStyle/>
                    <a:p>
                      <a:pPr algn="ctr"/>
                      <a:r>
                        <a:rPr lang="zh-TW" altLang="en-US" dirty="0" smtClean="0"/>
                        <a:t>全世界學生</a:t>
                      </a:r>
                      <a:endParaRPr lang="zh-TW" altLang="en-US" dirty="0"/>
                    </a:p>
                  </a:txBody>
                  <a:tcPr/>
                </a:tc>
              </a:tr>
            </a:tbl>
          </a:graphicData>
        </a:graphic>
      </p:graphicFrame>
      <p:pic>
        <p:nvPicPr>
          <p:cNvPr id="9" name="圖片 8"/>
          <p:cNvPicPr>
            <a:picLocks noChangeAspect="1"/>
          </p:cNvPicPr>
          <p:nvPr/>
        </p:nvPicPr>
        <p:blipFill>
          <a:blip r:embed="rId4">
            <a:clrChange>
              <a:clrFrom>
                <a:srgbClr val="FFFFFF"/>
              </a:clrFrom>
              <a:clrTo>
                <a:srgbClr val="FFFFFF">
                  <a:alpha val="0"/>
                </a:srgbClr>
              </a:clrTo>
            </a:clrChange>
          </a:blip>
          <a:stretch>
            <a:fillRect/>
          </a:stretch>
        </p:blipFill>
        <p:spPr>
          <a:xfrm>
            <a:off x="5796136" y="4869160"/>
            <a:ext cx="1845469" cy="1845469"/>
          </a:xfrm>
          <a:prstGeom prst="rect">
            <a:avLst/>
          </a:prstGeom>
        </p:spPr>
      </p:pic>
      <p:pic>
        <p:nvPicPr>
          <p:cNvPr id="10" name="圖片 9"/>
          <p:cNvPicPr>
            <a:picLocks noChangeAspect="1"/>
          </p:cNvPicPr>
          <p:nvPr/>
        </p:nvPicPr>
        <p:blipFill>
          <a:blip r:embed="rId5">
            <a:clrChange>
              <a:clrFrom>
                <a:srgbClr val="FFFFFF"/>
              </a:clrFrom>
              <a:clrTo>
                <a:srgbClr val="FFFFFF">
                  <a:alpha val="0"/>
                </a:srgbClr>
              </a:clrTo>
            </a:clrChange>
          </a:blip>
          <a:stretch>
            <a:fillRect/>
          </a:stretch>
        </p:blipFill>
        <p:spPr>
          <a:xfrm rot="20402752">
            <a:off x="761678" y="4588862"/>
            <a:ext cx="3331435" cy="1887813"/>
          </a:xfrm>
          <a:prstGeom prst="rect">
            <a:avLst/>
          </a:prstGeom>
        </p:spPr>
      </p:pic>
      <p:grpSp>
        <p:nvGrpSpPr>
          <p:cNvPr id="6" name="群組 5"/>
          <p:cNvGrpSpPr/>
          <p:nvPr/>
        </p:nvGrpSpPr>
        <p:grpSpPr>
          <a:xfrm>
            <a:off x="2339752" y="1457593"/>
            <a:ext cx="2826415" cy="2619479"/>
            <a:chOff x="2339752" y="1457593"/>
            <a:chExt cx="2826415" cy="2619479"/>
          </a:xfrm>
        </p:grpSpPr>
        <p:sp>
          <p:nvSpPr>
            <p:cNvPr id="3" name="矩形 2"/>
            <p:cNvSpPr/>
            <p:nvPr/>
          </p:nvSpPr>
          <p:spPr bwMode="auto">
            <a:xfrm>
              <a:off x="2627784" y="1844824"/>
              <a:ext cx="2088232" cy="2232248"/>
            </a:xfrm>
            <a:prstGeom prst="rect">
              <a:avLst/>
            </a:prstGeom>
            <a:noFill/>
            <a:ln w="57150" cap="flat" cmpd="sng" algn="ctr">
              <a:solidFill>
                <a:srgbClr val="FF0000"/>
              </a:solidFill>
              <a:prstDash val="sysDot"/>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sp>
          <p:nvSpPr>
            <p:cNvPr id="4" name="文字方塊 3"/>
            <p:cNvSpPr txBox="1"/>
            <p:nvPr/>
          </p:nvSpPr>
          <p:spPr>
            <a:xfrm>
              <a:off x="2339752" y="1457593"/>
              <a:ext cx="2826415" cy="369332"/>
            </a:xfrm>
            <a:prstGeom prst="rect">
              <a:avLst/>
            </a:prstGeom>
            <a:noFill/>
          </p:spPr>
          <p:txBody>
            <a:bodyPr wrap="none" rtlCol="0">
              <a:spAutoFit/>
            </a:bodyPr>
            <a:lstStyle/>
            <a:p>
              <a:r>
                <a:rPr lang="en-US" altLang="zh-TW" b="1" dirty="0" smtClean="0">
                  <a:solidFill>
                    <a:srgbClr val="FF0000"/>
                  </a:solidFill>
                </a:rPr>
                <a:t>The most important is…</a:t>
              </a:r>
              <a:endParaRPr lang="zh-TW" altLang="en-US" b="1" dirty="0">
                <a:solidFill>
                  <a:srgbClr val="FF0000"/>
                </a:solidFill>
              </a:endParaRPr>
            </a:p>
          </p:txBody>
        </p:sp>
      </p:grpSp>
    </p:spTree>
    <p:extLst>
      <p:ext uri="{BB962C8B-B14F-4D97-AF65-F5344CB8AC3E}">
        <p14:creationId xmlns:p14="http://schemas.microsoft.com/office/powerpoint/2010/main" val="400601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10"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何謂研究生？</a:t>
            </a:r>
            <a:endParaRPr lang="zh-TW" altLang="en-US" dirty="0"/>
          </a:p>
        </p:txBody>
      </p:sp>
      <p:graphicFrame>
        <p:nvGraphicFramePr>
          <p:cNvPr id="4" name="表格 3"/>
          <p:cNvGraphicFramePr>
            <a:graphicFrameLocks noGrp="1"/>
          </p:cNvGraphicFramePr>
          <p:nvPr>
            <p:extLst>
              <p:ext uri="{D42A27DB-BD31-4B8C-83A1-F6EECF244321}">
                <p14:modId xmlns:p14="http://schemas.microsoft.com/office/powerpoint/2010/main" val="2208840536"/>
              </p:ext>
            </p:extLst>
          </p:nvPr>
        </p:nvGraphicFramePr>
        <p:xfrm>
          <a:off x="539552" y="1772816"/>
          <a:ext cx="5814436" cy="4752528"/>
        </p:xfrm>
        <a:graphic>
          <a:graphicData uri="http://schemas.openxmlformats.org/drawingml/2006/table">
            <a:tbl>
              <a:tblPr firstRow="1" bandRow="1">
                <a:tableStyleId>{5C22544A-7EE6-4342-B048-85BDC9FD1C3A}</a:tableStyleId>
              </a:tblPr>
              <a:tblGrid>
                <a:gridCol w="2862108"/>
                <a:gridCol w="2952328"/>
              </a:tblGrid>
              <a:tr h="2376264">
                <a:tc>
                  <a:txBody>
                    <a:bodyPr/>
                    <a:lstStyle/>
                    <a:p>
                      <a:pPr algn="ctr"/>
                      <a:r>
                        <a:rPr lang="zh-TW" altLang="en-US" dirty="0" smtClean="0"/>
                        <a:t>爸媽認為我在</a:t>
                      </a:r>
                      <a:r>
                        <a:rPr lang="en-US" altLang="zh-TW" dirty="0" smtClean="0"/>
                        <a:t>…</a:t>
                      </a:r>
                      <a:endParaRPr lang="zh-TW" altLang="en-US" dirty="0"/>
                    </a:p>
                  </a:txBody>
                  <a:tcPr>
                    <a:solidFill>
                      <a:schemeClr val="tx1">
                        <a:lumMod val="85000"/>
                        <a:lumOff val="15000"/>
                      </a:schemeClr>
                    </a:solidFill>
                  </a:tcPr>
                </a:tc>
                <a:tc>
                  <a:txBody>
                    <a:bodyPr/>
                    <a:lstStyle/>
                    <a:p>
                      <a:pPr algn="ctr"/>
                      <a:r>
                        <a:rPr lang="zh-TW" altLang="en-US" dirty="0" smtClean="0"/>
                        <a:t>老師以為我在</a:t>
                      </a:r>
                      <a:r>
                        <a:rPr lang="en-US" altLang="zh-TW" dirty="0" smtClean="0"/>
                        <a:t>…</a:t>
                      </a:r>
                      <a:endParaRPr lang="zh-TW" altLang="en-US" dirty="0"/>
                    </a:p>
                  </a:txBody>
                  <a:tcPr>
                    <a:solidFill>
                      <a:schemeClr val="tx1">
                        <a:lumMod val="85000"/>
                        <a:lumOff val="15000"/>
                      </a:schemeClr>
                    </a:solidFill>
                  </a:tcPr>
                </a:tc>
              </a:tr>
              <a:tr h="2376264">
                <a:tc>
                  <a:txBody>
                    <a:bodyPr/>
                    <a:lstStyle/>
                    <a:p>
                      <a:pPr marL="0" algn="ctr" defTabSz="914101" rtl="0" eaLnBrk="1" latinLnBrk="0" hangingPunct="1"/>
                      <a:r>
                        <a:rPr lang="zh-TW" altLang="en-US" sz="1800" b="1" kern="1200" dirty="0" smtClean="0">
                          <a:solidFill>
                            <a:schemeClr val="lt1"/>
                          </a:solidFill>
                          <a:latin typeface="+mn-lt"/>
                          <a:ea typeface="+mn-ea"/>
                          <a:cs typeface="+mn-cs"/>
                        </a:rPr>
                        <a:t>同學覺得我在</a:t>
                      </a:r>
                      <a:r>
                        <a:rPr lang="en-US" altLang="zh-TW" sz="1800" b="1" kern="1200" dirty="0" smtClean="0">
                          <a:solidFill>
                            <a:schemeClr val="lt1"/>
                          </a:solidFill>
                          <a:latin typeface="+mn-lt"/>
                          <a:ea typeface="+mn-ea"/>
                          <a:cs typeface="+mn-cs"/>
                        </a:rPr>
                        <a:t>…</a:t>
                      </a:r>
                      <a:endParaRPr lang="zh-TW" altLang="en-US" sz="1800" b="1" kern="1200" dirty="0">
                        <a:solidFill>
                          <a:schemeClr val="lt1"/>
                        </a:solidFill>
                        <a:latin typeface="+mn-lt"/>
                        <a:ea typeface="+mn-ea"/>
                        <a:cs typeface="+mn-cs"/>
                      </a:endParaRPr>
                    </a:p>
                  </a:txBody>
                  <a:tcPr>
                    <a:solidFill>
                      <a:schemeClr val="tx1">
                        <a:lumMod val="85000"/>
                        <a:lumOff val="15000"/>
                      </a:schemeClr>
                    </a:solidFill>
                  </a:tcPr>
                </a:tc>
                <a:tc>
                  <a:txBody>
                    <a:bodyPr/>
                    <a:lstStyle/>
                    <a:p>
                      <a:pPr marL="0" algn="ctr" defTabSz="914101" rtl="0" eaLnBrk="1" latinLnBrk="0" hangingPunct="1"/>
                      <a:r>
                        <a:rPr lang="zh-TW" altLang="en-US" sz="1800" b="1" kern="1200" dirty="0" smtClean="0">
                          <a:solidFill>
                            <a:schemeClr val="lt1"/>
                          </a:solidFill>
                          <a:latin typeface="+mn-lt"/>
                          <a:ea typeface="+mn-ea"/>
                          <a:cs typeface="+mn-cs"/>
                        </a:rPr>
                        <a:t>其實我在</a:t>
                      </a:r>
                      <a:r>
                        <a:rPr lang="en-US" altLang="zh-TW" sz="1800" b="1" kern="1200" dirty="0" smtClean="0">
                          <a:solidFill>
                            <a:schemeClr val="lt1"/>
                          </a:solidFill>
                          <a:latin typeface="+mn-lt"/>
                          <a:ea typeface="+mn-ea"/>
                          <a:cs typeface="+mn-cs"/>
                        </a:rPr>
                        <a:t>…</a:t>
                      </a:r>
                      <a:endParaRPr lang="zh-TW" altLang="en-US" sz="1800" b="1" kern="1200" dirty="0">
                        <a:solidFill>
                          <a:schemeClr val="lt1"/>
                        </a:solidFill>
                        <a:latin typeface="+mn-lt"/>
                        <a:ea typeface="+mn-ea"/>
                        <a:cs typeface="+mn-cs"/>
                      </a:endParaRPr>
                    </a:p>
                  </a:txBody>
                  <a:tcPr>
                    <a:solidFill>
                      <a:schemeClr val="tx1">
                        <a:lumMod val="85000"/>
                        <a:lumOff val="15000"/>
                      </a:schemeClr>
                    </a:solidFill>
                  </a:tcPr>
                </a:tc>
              </a:tr>
            </a:tbl>
          </a:graphicData>
        </a:graphic>
      </p:graphicFrame>
      <p:grpSp>
        <p:nvGrpSpPr>
          <p:cNvPr id="11" name="群組 10"/>
          <p:cNvGrpSpPr/>
          <p:nvPr/>
        </p:nvGrpSpPr>
        <p:grpSpPr>
          <a:xfrm>
            <a:off x="665239" y="2276872"/>
            <a:ext cx="5507375" cy="4123659"/>
            <a:chOff x="539435" y="2276872"/>
            <a:chExt cx="5507375" cy="4123659"/>
          </a:xfrm>
        </p:grpSpPr>
        <p:pic>
          <p:nvPicPr>
            <p:cNvPr id="5" name="圖片 4"/>
            <p:cNvPicPr>
              <a:picLocks noChangeAspect="1"/>
            </p:cNvPicPr>
            <p:nvPr/>
          </p:nvPicPr>
          <p:blipFill>
            <a:blip r:embed="rId2"/>
            <a:stretch>
              <a:fillRect/>
            </a:stretch>
          </p:blipFill>
          <p:spPr>
            <a:xfrm>
              <a:off x="843181" y="2276872"/>
              <a:ext cx="2016224" cy="1747395"/>
            </a:xfrm>
            <a:prstGeom prst="rect">
              <a:avLst/>
            </a:prstGeom>
          </p:spPr>
        </p:pic>
        <p:pic>
          <p:nvPicPr>
            <p:cNvPr id="6" name="圖片 5"/>
            <p:cNvPicPr>
              <a:picLocks noChangeAspect="1"/>
            </p:cNvPicPr>
            <p:nvPr/>
          </p:nvPicPr>
          <p:blipFill>
            <a:blip r:embed="rId3"/>
            <a:stretch>
              <a:fillRect/>
            </a:stretch>
          </p:blipFill>
          <p:spPr>
            <a:xfrm>
              <a:off x="3347864" y="2276873"/>
              <a:ext cx="2614211" cy="1747394"/>
            </a:xfrm>
            <a:prstGeom prst="rect">
              <a:avLst/>
            </a:prstGeom>
          </p:spPr>
        </p:pic>
        <p:pic>
          <p:nvPicPr>
            <p:cNvPr id="7" name="圖片 6"/>
            <p:cNvPicPr>
              <a:picLocks noChangeAspect="1"/>
            </p:cNvPicPr>
            <p:nvPr/>
          </p:nvPicPr>
          <p:blipFill>
            <a:blip r:embed="rId4"/>
            <a:stretch>
              <a:fillRect/>
            </a:stretch>
          </p:blipFill>
          <p:spPr>
            <a:xfrm>
              <a:off x="539435" y="4653136"/>
              <a:ext cx="2623716" cy="1747395"/>
            </a:xfrm>
            <a:prstGeom prst="rect">
              <a:avLst/>
            </a:prstGeom>
          </p:spPr>
        </p:pic>
        <p:pic>
          <p:nvPicPr>
            <p:cNvPr id="10" name="圖片 9"/>
            <p:cNvPicPr>
              <a:picLocks noChangeAspect="1"/>
            </p:cNvPicPr>
            <p:nvPr/>
          </p:nvPicPr>
          <p:blipFill>
            <a:blip r:embed="rId5"/>
            <a:stretch>
              <a:fillRect/>
            </a:stretch>
          </p:blipFill>
          <p:spPr>
            <a:xfrm>
              <a:off x="3449056" y="4653136"/>
              <a:ext cx="2597754" cy="1657367"/>
            </a:xfrm>
            <a:prstGeom prst="rect">
              <a:avLst/>
            </a:prstGeom>
          </p:spPr>
        </p:pic>
      </p:grpSp>
      <p:pic>
        <p:nvPicPr>
          <p:cNvPr id="14" name="圖片 13"/>
          <p:cNvPicPr>
            <a:picLocks noChangeAspect="1"/>
          </p:cNvPicPr>
          <p:nvPr/>
        </p:nvPicPr>
        <p:blipFill>
          <a:blip r:embed="rId6">
            <a:clrChange>
              <a:clrFrom>
                <a:srgbClr val="FFFFFF"/>
              </a:clrFrom>
              <a:clrTo>
                <a:srgbClr val="FFFFFF">
                  <a:alpha val="0"/>
                </a:srgbClr>
              </a:clrTo>
            </a:clrChange>
          </a:blip>
          <a:stretch>
            <a:fillRect/>
          </a:stretch>
        </p:blipFill>
        <p:spPr>
          <a:xfrm>
            <a:off x="6012160" y="2122970"/>
            <a:ext cx="3314700" cy="3314700"/>
          </a:xfrm>
          <a:prstGeom prst="rect">
            <a:avLst/>
          </a:prstGeom>
        </p:spPr>
      </p:pic>
      <p:sp>
        <p:nvSpPr>
          <p:cNvPr id="16" name="文字方塊 15"/>
          <p:cNvSpPr txBox="1"/>
          <p:nvPr/>
        </p:nvSpPr>
        <p:spPr>
          <a:xfrm>
            <a:off x="6660232" y="5273830"/>
            <a:ext cx="2378596" cy="1200329"/>
          </a:xfrm>
          <a:prstGeom prst="rect">
            <a:avLst/>
          </a:prstGeom>
          <a:noFill/>
        </p:spPr>
        <p:txBody>
          <a:bodyPr wrap="square" rtlCol="0">
            <a:spAutoFit/>
          </a:bodyPr>
          <a:lstStyle/>
          <a:p>
            <a:r>
              <a:rPr lang="zh-TW" altLang="en-US" dirty="0" smtClean="0">
                <a:solidFill>
                  <a:srgbClr val="0000FF"/>
                </a:solidFill>
                <a:latin typeface="標楷體" panose="03000509000000000000" pitchFamily="65" charset="-120"/>
                <a:ea typeface="標楷體" panose="03000509000000000000" pitchFamily="65" charset="-120"/>
              </a:rPr>
              <a:t>把該念的東西拖延一星期，那就跟</a:t>
            </a:r>
            <a:r>
              <a:rPr lang="zh-TW" altLang="en-US" dirty="0">
                <a:solidFill>
                  <a:srgbClr val="0000FF"/>
                </a:solidFill>
                <a:latin typeface="標楷體" panose="03000509000000000000" pitchFamily="65" charset="-120"/>
                <a:ea typeface="標楷體" panose="03000509000000000000" pitchFamily="65" charset="-120"/>
              </a:rPr>
              <a:t>「</a:t>
            </a:r>
            <a:r>
              <a:rPr lang="zh-TW" altLang="en-US" dirty="0" smtClean="0">
                <a:solidFill>
                  <a:srgbClr val="0000FF"/>
                </a:solidFill>
                <a:latin typeface="標楷體" panose="03000509000000000000" pitchFamily="65" charset="-120"/>
                <a:ea typeface="標楷體" panose="03000509000000000000" pitchFamily="65" charset="-120"/>
              </a:rPr>
              <a:t>腳踩進地獄裡</a:t>
            </a:r>
            <a:r>
              <a:rPr lang="zh-TW" altLang="en-US" dirty="0">
                <a:solidFill>
                  <a:srgbClr val="0000FF"/>
                </a:solidFill>
                <a:latin typeface="標楷體" panose="03000509000000000000" pitchFamily="65" charset="-120"/>
                <a:ea typeface="標楷體" panose="03000509000000000000" pitchFamily="65" charset="-120"/>
              </a:rPr>
              <a:t>」</a:t>
            </a:r>
            <a:r>
              <a:rPr lang="zh-TW" altLang="en-US" dirty="0" smtClean="0">
                <a:solidFill>
                  <a:srgbClr val="0000FF"/>
                </a:solidFill>
                <a:latin typeface="標楷體" panose="03000509000000000000" pitchFamily="65" charset="-120"/>
                <a:ea typeface="標楷體" panose="03000509000000000000" pitchFamily="65" charset="-120"/>
              </a:rPr>
              <a:t>沒兩樣 </a:t>
            </a:r>
            <a:r>
              <a:rPr lang="zh-TW" altLang="en-US" dirty="0" smtClean="0">
                <a:latin typeface="標楷體" panose="03000509000000000000" pitchFamily="65" charset="-120"/>
                <a:ea typeface="標楷體" panose="03000509000000000000" pitchFamily="65" charset="-120"/>
              </a:rPr>
              <a:t>─ 上哈佛真正學到的事</a:t>
            </a:r>
            <a:endParaRPr lang="zh-TW" altLang="en-US"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55101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WHAT IS “Graduated Student”?</a:t>
            </a:r>
            <a:endParaRPr lang="zh-TW" altLang="en-US" dirty="0"/>
          </a:p>
        </p:txBody>
      </p:sp>
      <p:sp>
        <p:nvSpPr>
          <p:cNvPr id="3" name="內容版面配置區 2"/>
          <p:cNvSpPr>
            <a:spLocks noGrp="1"/>
          </p:cNvSpPr>
          <p:nvPr>
            <p:ph idx="1"/>
          </p:nvPr>
        </p:nvSpPr>
        <p:spPr>
          <a:xfrm>
            <a:off x="107504" y="1676400"/>
            <a:ext cx="8928992" cy="4800600"/>
          </a:xfrm>
        </p:spPr>
        <p:txBody>
          <a:bodyPr/>
          <a:lstStyle/>
          <a:p>
            <a:r>
              <a:rPr lang="zh-TW" altLang="en-US" dirty="0" smtClean="0"/>
              <a:t>研究生：</a:t>
            </a:r>
            <a:r>
              <a:rPr lang="en-US" altLang="zh-TW" dirty="0" smtClean="0"/>
              <a:t>”Graduat</a:t>
            </a:r>
            <a:r>
              <a:rPr lang="en-US" altLang="zh-TW" u="sng" dirty="0" smtClean="0">
                <a:solidFill>
                  <a:srgbClr val="FF0000"/>
                </a:solidFill>
              </a:rPr>
              <a:t>ed</a:t>
            </a:r>
            <a:r>
              <a:rPr lang="en-US" altLang="zh-TW" dirty="0" smtClean="0"/>
              <a:t>” Student (</a:t>
            </a:r>
            <a:r>
              <a:rPr lang="zh-TW" altLang="en-US" dirty="0" smtClean="0"/>
              <a:t>已畢業的學生</a:t>
            </a:r>
            <a:r>
              <a:rPr lang="en-US" altLang="zh-TW" dirty="0" smtClean="0"/>
              <a:t>)</a:t>
            </a:r>
            <a:endParaRPr lang="zh-TW" altLang="en-US" dirty="0"/>
          </a:p>
        </p:txBody>
      </p:sp>
      <p:sp>
        <p:nvSpPr>
          <p:cNvPr id="4" name="文字方塊 3"/>
          <p:cNvSpPr txBox="1"/>
          <p:nvPr/>
        </p:nvSpPr>
        <p:spPr>
          <a:xfrm>
            <a:off x="420501" y="2204864"/>
            <a:ext cx="1107996" cy="461665"/>
          </a:xfrm>
          <a:prstGeom prst="rect">
            <a:avLst/>
          </a:prstGeom>
          <a:noFill/>
        </p:spPr>
        <p:txBody>
          <a:bodyPr wrap="none" rtlCol="0">
            <a:spAutoFit/>
          </a:bodyPr>
          <a:lstStyle/>
          <a:p>
            <a:r>
              <a:rPr lang="zh-TW" altLang="en-US" sz="2400" dirty="0" smtClean="0">
                <a:latin typeface="標楷體" panose="03000509000000000000" pitchFamily="65" charset="-120"/>
                <a:ea typeface="標楷體" panose="03000509000000000000" pitchFamily="65" charset="-120"/>
              </a:rPr>
              <a:t>所以</a:t>
            </a:r>
            <a:r>
              <a:rPr lang="en-US" altLang="zh-TW" sz="2400" dirty="0" smtClean="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5" name="內容版面配置區 2"/>
          <p:cNvSpPr txBox="1">
            <a:spLocks/>
          </p:cNvSpPr>
          <p:nvPr/>
        </p:nvSpPr>
        <p:spPr bwMode="auto">
          <a:xfrm>
            <a:off x="101458" y="2652404"/>
            <a:ext cx="8928992" cy="3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0" tIns="45706" rIns="91410" bIns="45706" numCol="1" anchor="t" anchorCtr="0" compatLnSpc="1">
            <a:prstTxWarp prst="textNoShape">
              <a:avLst/>
            </a:prstTxWarp>
          </a:bodyPr>
          <a:lstStyle>
            <a:lvl1pPr marL="341313" indent="-341313" algn="l" rtl="0" eaLnBrk="0" fontAlgn="base" hangingPunct="0">
              <a:spcBef>
                <a:spcPct val="20000"/>
              </a:spcBef>
              <a:spcAft>
                <a:spcPct val="0"/>
              </a:spcAft>
              <a:buClr>
                <a:srgbClr val="3333CC"/>
              </a:buClr>
              <a:buFont typeface="Wingdings" pitchFamily="2" charset="2"/>
              <a:buChar char="v"/>
              <a:defRPr kumimoji="1" sz="2400">
                <a:solidFill>
                  <a:schemeClr val="tx1"/>
                </a:solidFill>
                <a:latin typeface="+mj-lt"/>
                <a:ea typeface="標楷體" pitchFamily="65" charset="-120"/>
                <a:cs typeface="標楷體" pitchFamily="65" charset="-120"/>
              </a:defRPr>
            </a:lvl1pPr>
            <a:lvl2pPr marL="625475" indent="-284163" algn="l" rtl="0" eaLnBrk="0" fontAlgn="base" hangingPunct="0">
              <a:spcBef>
                <a:spcPct val="20000"/>
              </a:spcBef>
              <a:spcAft>
                <a:spcPct val="0"/>
              </a:spcAft>
              <a:buClr>
                <a:srgbClr val="FF0000"/>
              </a:buClr>
              <a:buFont typeface="Wingdings" pitchFamily="2" charset="2"/>
              <a:buChar char="v"/>
              <a:defRPr kumimoji="1" sz="2000">
                <a:solidFill>
                  <a:schemeClr val="tx1"/>
                </a:solidFill>
                <a:latin typeface="+mj-lt"/>
                <a:ea typeface="標楷體" pitchFamily="65" charset="-120"/>
                <a:cs typeface="標楷體" pitchFamily="65" charset="-120"/>
              </a:defRPr>
            </a:lvl2pPr>
            <a:lvl3pPr marL="900113" indent="-227013" algn="l" rtl="0" eaLnBrk="0" fontAlgn="base" hangingPunct="0">
              <a:spcBef>
                <a:spcPct val="20000"/>
              </a:spcBef>
              <a:spcAft>
                <a:spcPct val="0"/>
              </a:spcAft>
              <a:buClr>
                <a:srgbClr val="8064A2"/>
              </a:buClr>
              <a:buFont typeface="Wingdings" pitchFamily="2" charset="2"/>
              <a:buChar char="Ø"/>
              <a:defRPr kumimoji="1">
                <a:solidFill>
                  <a:schemeClr val="tx1"/>
                </a:solidFill>
                <a:latin typeface="+mj-lt"/>
                <a:ea typeface="標楷體" pitchFamily="65" charset="-120"/>
                <a:cs typeface="標楷體" pitchFamily="65" charset="-120"/>
              </a:defRPr>
            </a:lvl3pPr>
            <a:lvl4pPr marL="1160463" indent="-227013" algn="l" rtl="0" eaLnBrk="0" fontAlgn="base" hangingPunct="0">
              <a:spcBef>
                <a:spcPct val="20000"/>
              </a:spcBef>
              <a:spcAft>
                <a:spcPct val="0"/>
              </a:spcAft>
              <a:buClr>
                <a:srgbClr val="9BBB59"/>
              </a:buClr>
              <a:buFont typeface="Wingdings" pitchFamily="2" charset="2"/>
              <a:buChar char="Ø"/>
              <a:defRPr kumimoji="1" sz="1600">
                <a:solidFill>
                  <a:schemeClr val="tx1"/>
                </a:solidFill>
                <a:latin typeface="+mj-lt"/>
                <a:ea typeface="標楷體" pitchFamily="65" charset="-120"/>
                <a:cs typeface="標楷體" pitchFamily="65" charset="-120"/>
              </a:defRPr>
            </a:lvl4pPr>
            <a:lvl5pPr marL="1433513" indent="-227013" algn="l" rtl="0" eaLnBrk="0" fontAlgn="base" hangingPunct="0">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cs typeface="新細明體" charset="-120"/>
              </a:defRPr>
            </a:lvl5pPr>
            <a:lvl6pPr marL="2513776"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6pPr>
            <a:lvl7pPr marL="2970828"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7pPr>
            <a:lvl8pPr marL="3427878"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8pPr>
            <a:lvl9pPr marL="3884929"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9pPr>
          </a:lstStyle>
          <a:p>
            <a:pPr lvl="1"/>
            <a:r>
              <a:rPr lang="zh-TW" altLang="en-US" kern="0" dirty="0" smtClean="0"/>
              <a:t>研究生沒有</a:t>
            </a:r>
            <a:r>
              <a:rPr lang="zh-TW" altLang="en-US" kern="0" dirty="0"/>
              <a:t>寒暑</a:t>
            </a:r>
            <a:r>
              <a:rPr lang="zh-TW" altLang="en-US" kern="0" dirty="0" smtClean="0"/>
              <a:t>假</a:t>
            </a:r>
            <a:endParaRPr lang="en-US" altLang="zh-TW" kern="0" dirty="0" smtClean="0"/>
          </a:p>
          <a:p>
            <a:pPr lvl="1"/>
            <a:r>
              <a:rPr lang="zh-TW" altLang="en-US" kern="0" dirty="0" smtClean="0"/>
              <a:t>研究生必須要為自己研究成果負責</a:t>
            </a:r>
            <a:endParaRPr lang="en-US" altLang="zh-TW" kern="0" dirty="0" smtClean="0"/>
          </a:p>
        </p:txBody>
      </p:sp>
      <p:sp>
        <p:nvSpPr>
          <p:cNvPr id="8" name="矩形 7"/>
          <p:cNvSpPr/>
          <p:nvPr/>
        </p:nvSpPr>
        <p:spPr>
          <a:xfrm>
            <a:off x="128624" y="3717032"/>
            <a:ext cx="8901825" cy="707886"/>
          </a:xfrm>
          <a:prstGeom prst="rect">
            <a:avLst/>
          </a:prstGeom>
        </p:spPr>
        <p:txBody>
          <a:bodyPr wrap="square">
            <a:spAutoFit/>
          </a:bodyPr>
          <a:lstStyle/>
          <a:p>
            <a:pPr lvl="1">
              <a:buBlip>
                <a:blip r:embed="rId3"/>
              </a:buBlip>
            </a:pPr>
            <a:r>
              <a:rPr lang="en-US" altLang="zh-TW" sz="2000" i="1" dirty="0">
                <a:latin typeface="Times New Roman" panose="02020603050405020304" pitchFamily="18" charset="0"/>
                <a:cs typeface="Times New Roman" panose="02020603050405020304" pitchFamily="18" charset="0"/>
              </a:rPr>
              <a:t>Wikipedia</a:t>
            </a:r>
            <a:r>
              <a:rPr lang="en-US" altLang="zh-TW" sz="2000" dirty="0"/>
              <a:t>: “</a:t>
            </a:r>
            <a:r>
              <a:rPr lang="en-US" altLang="zh-TW" sz="2000" dirty="0">
                <a:solidFill>
                  <a:srgbClr val="7030A0"/>
                </a:solidFill>
              </a:rPr>
              <a:t>A person </a:t>
            </a:r>
            <a:r>
              <a:rPr lang="en-US" altLang="zh-TW" sz="2000" dirty="0">
                <a:solidFill>
                  <a:srgbClr val="C00000"/>
                </a:solidFill>
              </a:rPr>
              <a:t>continuing to study </a:t>
            </a:r>
            <a:r>
              <a:rPr lang="en-US" altLang="zh-TW" sz="2000" dirty="0">
                <a:solidFill>
                  <a:srgbClr val="7030A0"/>
                </a:solidFill>
              </a:rPr>
              <a:t>in a field after having successfully completed a degree course.”</a:t>
            </a:r>
          </a:p>
        </p:txBody>
      </p:sp>
      <p:sp>
        <p:nvSpPr>
          <p:cNvPr id="9" name="矩形 8"/>
          <p:cNvSpPr/>
          <p:nvPr/>
        </p:nvSpPr>
        <p:spPr>
          <a:xfrm>
            <a:off x="95412" y="4519826"/>
            <a:ext cx="8947130" cy="646331"/>
          </a:xfrm>
          <a:prstGeom prst="rect">
            <a:avLst/>
          </a:prstGeom>
        </p:spPr>
        <p:txBody>
          <a:bodyPr wrap="square">
            <a:spAutoFit/>
          </a:bodyPr>
          <a:lstStyle/>
          <a:p>
            <a:pPr lvl="1">
              <a:buBlip>
                <a:blip r:embed="rId3"/>
              </a:buBlip>
            </a:pPr>
            <a:r>
              <a:rPr lang="zh-TW" altLang="en-US" dirty="0"/>
              <a:t>牛津</a:t>
            </a:r>
            <a:r>
              <a:rPr lang="en-US" altLang="zh-TW" i="1" dirty="0">
                <a:latin typeface="Times New Roman" panose="02020603050405020304" pitchFamily="18" charset="0"/>
                <a:cs typeface="Times New Roman" panose="02020603050405020304" pitchFamily="18" charset="0"/>
              </a:rPr>
              <a:t>Oxford: </a:t>
            </a:r>
            <a:r>
              <a:rPr lang="en-US" altLang="zh-TW" dirty="0"/>
              <a:t>“</a:t>
            </a:r>
            <a:r>
              <a:rPr lang="en-US" altLang="zh-TW" dirty="0">
                <a:solidFill>
                  <a:srgbClr val="0000CC"/>
                </a:solidFill>
              </a:rPr>
              <a:t>A person who already holds a first degree and who is doing </a:t>
            </a:r>
            <a:r>
              <a:rPr lang="en-US" altLang="zh-TW" dirty="0">
                <a:solidFill>
                  <a:srgbClr val="C00000"/>
                </a:solidFill>
              </a:rPr>
              <a:t>advanced study</a:t>
            </a:r>
            <a:r>
              <a:rPr lang="en-US" altLang="zh-TW" dirty="0">
                <a:solidFill>
                  <a:srgbClr val="0000CC"/>
                </a:solidFill>
              </a:rPr>
              <a:t> or </a:t>
            </a:r>
            <a:r>
              <a:rPr lang="en-US" altLang="zh-TW" dirty="0">
                <a:solidFill>
                  <a:srgbClr val="C00000"/>
                </a:solidFill>
              </a:rPr>
              <a:t>research</a:t>
            </a:r>
            <a:r>
              <a:rPr lang="en-US" altLang="zh-TW" dirty="0"/>
              <a:t>.”</a:t>
            </a:r>
          </a:p>
        </p:txBody>
      </p:sp>
      <p:sp>
        <p:nvSpPr>
          <p:cNvPr id="10" name="矩形 9"/>
          <p:cNvSpPr/>
          <p:nvPr/>
        </p:nvSpPr>
        <p:spPr>
          <a:xfrm>
            <a:off x="128624" y="5261065"/>
            <a:ext cx="8913918" cy="646331"/>
          </a:xfrm>
          <a:prstGeom prst="rect">
            <a:avLst/>
          </a:prstGeom>
        </p:spPr>
        <p:txBody>
          <a:bodyPr wrap="square">
            <a:spAutoFit/>
          </a:bodyPr>
          <a:lstStyle/>
          <a:p>
            <a:pPr lvl="1">
              <a:buBlip>
                <a:blip r:embed="rId3"/>
              </a:buBlip>
            </a:pPr>
            <a:r>
              <a:rPr lang="en-US" altLang="zh-TW" i="1" dirty="0">
                <a:latin typeface="Times New Roman" panose="02020603050405020304" pitchFamily="18" charset="0"/>
                <a:cs typeface="Times New Roman" panose="02020603050405020304" pitchFamily="18" charset="0"/>
              </a:rPr>
              <a:t>AHD (The American Heritage® Dictionary of the English Language): </a:t>
            </a:r>
            <a:r>
              <a:rPr lang="en-US" altLang="zh-TW" dirty="0"/>
              <a:t>“</a:t>
            </a:r>
            <a:r>
              <a:rPr lang="en-US" altLang="zh-TW" dirty="0">
                <a:solidFill>
                  <a:srgbClr val="C00000"/>
                </a:solidFill>
              </a:rPr>
              <a:t>pursuing</a:t>
            </a:r>
            <a:r>
              <a:rPr lang="en-US" altLang="zh-TW" dirty="0">
                <a:solidFill>
                  <a:srgbClr val="0000CC"/>
                </a:solidFill>
              </a:rPr>
              <a:t> </a:t>
            </a:r>
            <a:r>
              <a:rPr lang="en-US" altLang="zh-TW" dirty="0">
                <a:solidFill>
                  <a:srgbClr val="C00000"/>
                </a:solidFill>
              </a:rPr>
              <a:t>advanced study</a:t>
            </a:r>
            <a:r>
              <a:rPr lang="en-US" altLang="zh-TW" dirty="0">
                <a:solidFill>
                  <a:srgbClr val="0000CC"/>
                </a:solidFill>
              </a:rPr>
              <a:t> after graduation from high school or college.</a:t>
            </a:r>
            <a:r>
              <a:rPr lang="en-US" altLang="zh-TW" dirty="0"/>
              <a:t>”</a:t>
            </a:r>
            <a:endParaRPr lang="zh-TW" altLang="en-US" dirty="0"/>
          </a:p>
        </p:txBody>
      </p:sp>
      <p:pic>
        <p:nvPicPr>
          <p:cNvPr id="11" name="圖片 10"/>
          <p:cNvPicPr>
            <a:picLocks noChangeAspect="1"/>
          </p:cNvPicPr>
          <p:nvPr/>
        </p:nvPicPr>
        <p:blipFill>
          <a:blip r:embed="rId4"/>
          <a:stretch>
            <a:fillRect/>
          </a:stretch>
        </p:blipFill>
        <p:spPr>
          <a:xfrm>
            <a:off x="6804248" y="1595129"/>
            <a:ext cx="2162175" cy="2114550"/>
          </a:xfrm>
          <a:prstGeom prst="rect">
            <a:avLst/>
          </a:prstGeom>
        </p:spPr>
      </p:pic>
    </p:spTree>
    <p:extLst>
      <p:ext uri="{BB962C8B-B14F-4D97-AF65-F5344CB8AC3E}">
        <p14:creationId xmlns:p14="http://schemas.microsoft.com/office/powerpoint/2010/main" val="6660670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WHAT IS “Adviser”?</a:t>
            </a:r>
            <a:endParaRPr lang="zh-TW" altLang="en-US" dirty="0"/>
          </a:p>
        </p:txBody>
      </p:sp>
      <p:sp>
        <p:nvSpPr>
          <p:cNvPr id="3" name="內容版面配置區 2"/>
          <p:cNvSpPr>
            <a:spLocks noGrp="1"/>
          </p:cNvSpPr>
          <p:nvPr>
            <p:ph idx="1"/>
          </p:nvPr>
        </p:nvSpPr>
        <p:spPr>
          <a:xfrm>
            <a:off x="107504" y="1676400"/>
            <a:ext cx="8928992" cy="4800600"/>
          </a:xfrm>
        </p:spPr>
        <p:txBody>
          <a:bodyPr/>
          <a:lstStyle/>
          <a:p>
            <a:r>
              <a:rPr lang="en-US" altLang="zh-TW" dirty="0" smtClean="0"/>
              <a:t>Adviser (or Advisor) </a:t>
            </a:r>
            <a:r>
              <a:rPr lang="zh-TW" altLang="en-US" dirty="0" smtClean="0"/>
              <a:t>指導教授 </a:t>
            </a:r>
            <a:r>
              <a:rPr lang="en-US" altLang="zh-TW" dirty="0" smtClean="0"/>
              <a:t>=</a:t>
            </a:r>
            <a:r>
              <a:rPr lang="zh-TW" altLang="en-US" dirty="0" smtClean="0"/>
              <a:t> </a:t>
            </a:r>
            <a:r>
              <a:rPr lang="en-US" altLang="zh-TW" dirty="0" err="1" smtClean="0"/>
              <a:t>Advis-</a:t>
            </a:r>
            <a:r>
              <a:rPr lang="en-US" altLang="zh-TW" u="sng" dirty="0" err="1" smtClean="0">
                <a:solidFill>
                  <a:srgbClr val="FF0000"/>
                </a:solidFill>
              </a:rPr>
              <a:t>er</a:t>
            </a:r>
            <a:r>
              <a:rPr lang="en-US" altLang="zh-TW" dirty="0" smtClean="0"/>
              <a:t> </a:t>
            </a:r>
            <a:r>
              <a:rPr lang="zh-TW" altLang="en-US" dirty="0" smtClean="0"/>
              <a:t>給建議的人</a:t>
            </a:r>
            <a:endParaRPr lang="zh-TW" altLang="en-US" dirty="0"/>
          </a:p>
        </p:txBody>
      </p:sp>
      <p:sp>
        <p:nvSpPr>
          <p:cNvPr id="4" name="文字方塊 3"/>
          <p:cNvSpPr txBox="1"/>
          <p:nvPr/>
        </p:nvSpPr>
        <p:spPr>
          <a:xfrm>
            <a:off x="420501" y="2204864"/>
            <a:ext cx="1107996" cy="461665"/>
          </a:xfrm>
          <a:prstGeom prst="rect">
            <a:avLst/>
          </a:prstGeom>
          <a:noFill/>
        </p:spPr>
        <p:txBody>
          <a:bodyPr wrap="none" rtlCol="0">
            <a:spAutoFit/>
          </a:bodyPr>
          <a:lstStyle/>
          <a:p>
            <a:r>
              <a:rPr lang="zh-TW" altLang="en-US" sz="2400" dirty="0" smtClean="0">
                <a:latin typeface="標楷體" panose="03000509000000000000" pitchFamily="65" charset="-120"/>
                <a:ea typeface="標楷體" panose="03000509000000000000" pitchFamily="65" charset="-120"/>
              </a:rPr>
              <a:t>所以</a:t>
            </a:r>
            <a:r>
              <a:rPr lang="en-US" altLang="zh-TW" sz="2400" dirty="0" smtClean="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5" name="內容版面配置區 2"/>
          <p:cNvSpPr txBox="1">
            <a:spLocks/>
          </p:cNvSpPr>
          <p:nvPr/>
        </p:nvSpPr>
        <p:spPr bwMode="auto">
          <a:xfrm>
            <a:off x="101458" y="2652404"/>
            <a:ext cx="8928992" cy="3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0" tIns="45706" rIns="91410" bIns="45706" numCol="1" anchor="t" anchorCtr="0" compatLnSpc="1">
            <a:prstTxWarp prst="textNoShape">
              <a:avLst/>
            </a:prstTxWarp>
          </a:bodyPr>
          <a:lstStyle>
            <a:lvl1pPr marL="341313" indent="-341313" algn="l" rtl="0" eaLnBrk="0" fontAlgn="base" hangingPunct="0">
              <a:spcBef>
                <a:spcPct val="20000"/>
              </a:spcBef>
              <a:spcAft>
                <a:spcPct val="0"/>
              </a:spcAft>
              <a:buClr>
                <a:srgbClr val="3333CC"/>
              </a:buClr>
              <a:buFont typeface="Wingdings" pitchFamily="2" charset="2"/>
              <a:buChar char="v"/>
              <a:defRPr kumimoji="1" sz="2400">
                <a:solidFill>
                  <a:schemeClr val="tx1"/>
                </a:solidFill>
                <a:latin typeface="+mj-lt"/>
                <a:ea typeface="標楷體" pitchFamily="65" charset="-120"/>
                <a:cs typeface="標楷體" pitchFamily="65" charset="-120"/>
              </a:defRPr>
            </a:lvl1pPr>
            <a:lvl2pPr marL="625475" indent="-284163" algn="l" rtl="0" eaLnBrk="0" fontAlgn="base" hangingPunct="0">
              <a:spcBef>
                <a:spcPct val="20000"/>
              </a:spcBef>
              <a:spcAft>
                <a:spcPct val="0"/>
              </a:spcAft>
              <a:buClr>
                <a:srgbClr val="FF0000"/>
              </a:buClr>
              <a:buFont typeface="Wingdings" pitchFamily="2" charset="2"/>
              <a:buChar char="v"/>
              <a:defRPr kumimoji="1" sz="2000">
                <a:solidFill>
                  <a:schemeClr val="tx1"/>
                </a:solidFill>
                <a:latin typeface="+mj-lt"/>
                <a:ea typeface="標楷體" pitchFamily="65" charset="-120"/>
                <a:cs typeface="標楷體" pitchFamily="65" charset="-120"/>
              </a:defRPr>
            </a:lvl2pPr>
            <a:lvl3pPr marL="900113" indent="-227013" algn="l" rtl="0" eaLnBrk="0" fontAlgn="base" hangingPunct="0">
              <a:spcBef>
                <a:spcPct val="20000"/>
              </a:spcBef>
              <a:spcAft>
                <a:spcPct val="0"/>
              </a:spcAft>
              <a:buClr>
                <a:srgbClr val="8064A2"/>
              </a:buClr>
              <a:buFont typeface="Wingdings" pitchFamily="2" charset="2"/>
              <a:buChar char="Ø"/>
              <a:defRPr kumimoji="1">
                <a:solidFill>
                  <a:schemeClr val="tx1"/>
                </a:solidFill>
                <a:latin typeface="+mj-lt"/>
                <a:ea typeface="標楷體" pitchFamily="65" charset="-120"/>
                <a:cs typeface="標楷體" pitchFamily="65" charset="-120"/>
              </a:defRPr>
            </a:lvl3pPr>
            <a:lvl4pPr marL="1160463" indent="-227013" algn="l" rtl="0" eaLnBrk="0" fontAlgn="base" hangingPunct="0">
              <a:spcBef>
                <a:spcPct val="20000"/>
              </a:spcBef>
              <a:spcAft>
                <a:spcPct val="0"/>
              </a:spcAft>
              <a:buClr>
                <a:srgbClr val="9BBB59"/>
              </a:buClr>
              <a:buFont typeface="Wingdings" pitchFamily="2" charset="2"/>
              <a:buChar char="Ø"/>
              <a:defRPr kumimoji="1" sz="1600">
                <a:solidFill>
                  <a:schemeClr val="tx1"/>
                </a:solidFill>
                <a:latin typeface="+mj-lt"/>
                <a:ea typeface="標楷體" pitchFamily="65" charset="-120"/>
                <a:cs typeface="標楷體" pitchFamily="65" charset="-120"/>
              </a:defRPr>
            </a:lvl4pPr>
            <a:lvl5pPr marL="1433513" indent="-227013" algn="l" rtl="0" eaLnBrk="0" fontAlgn="base" hangingPunct="0">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cs typeface="新細明體" charset="-120"/>
              </a:defRPr>
            </a:lvl5pPr>
            <a:lvl6pPr marL="2513776"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6pPr>
            <a:lvl7pPr marL="2970828"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7pPr>
            <a:lvl8pPr marL="3427878"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8pPr>
            <a:lvl9pPr marL="3884929"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9pPr>
          </a:lstStyle>
          <a:p>
            <a:pPr lvl="1"/>
            <a:r>
              <a:rPr lang="zh-TW" altLang="en-US" kern="0" dirty="0" smtClean="0"/>
              <a:t>指導教授並不一定要傳授知識給你</a:t>
            </a:r>
            <a:endParaRPr lang="en-US" altLang="zh-TW" kern="0" dirty="0" smtClean="0"/>
          </a:p>
          <a:p>
            <a:pPr lvl="1"/>
            <a:r>
              <a:rPr lang="zh-TW" altLang="en-US" kern="0" dirty="0" smtClean="0"/>
              <a:t>指導教授針對你的論文僅有「建議」的義務而無「成敗」的責任</a:t>
            </a:r>
            <a:endParaRPr lang="en-US" altLang="zh-TW" kern="0" dirty="0" smtClean="0"/>
          </a:p>
          <a:p>
            <a:pPr lvl="1"/>
            <a:endParaRPr lang="en-US" altLang="zh-TW" kern="0" dirty="0" smtClean="0"/>
          </a:p>
        </p:txBody>
      </p:sp>
      <p:pic>
        <p:nvPicPr>
          <p:cNvPr id="6" name="圖片 5"/>
          <p:cNvPicPr>
            <a:picLocks noChangeAspect="1"/>
          </p:cNvPicPr>
          <p:nvPr/>
        </p:nvPicPr>
        <p:blipFill>
          <a:blip r:embed="rId3"/>
          <a:stretch>
            <a:fillRect/>
          </a:stretch>
        </p:blipFill>
        <p:spPr>
          <a:xfrm>
            <a:off x="6524" y="4293096"/>
            <a:ext cx="1731403" cy="1800200"/>
          </a:xfrm>
          <a:prstGeom prst="rect">
            <a:avLst/>
          </a:prstGeom>
        </p:spPr>
      </p:pic>
      <p:pic>
        <p:nvPicPr>
          <p:cNvPr id="7" name="圖片 6"/>
          <p:cNvPicPr>
            <a:picLocks noChangeAspect="1"/>
          </p:cNvPicPr>
          <p:nvPr/>
        </p:nvPicPr>
        <p:blipFill>
          <a:blip r:embed="rId4">
            <a:clrChange>
              <a:clrFrom>
                <a:srgbClr val="FFFFFF"/>
              </a:clrFrom>
              <a:clrTo>
                <a:srgbClr val="FFFFFF">
                  <a:alpha val="0"/>
                </a:srgbClr>
              </a:clrTo>
            </a:clrChange>
          </a:blip>
          <a:stretch>
            <a:fillRect/>
          </a:stretch>
        </p:blipFill>
        <p:spPr>
          <a:xfrm>
            <a:off x="1800176" y="3623023"/>
            <a:ext cx="4949796" cy="2853977"/>
          </a:xfrm>
          <a:prstGeom prst="rect">
            <a:avLst/>
          </a:prstGeom>
        </p:spPr>
      </p:pic>
      <p:pic>
        <p:nvPicPr>
          <p:cNvPr id="8" name="圖片 7"/>
          <p:cNvPicPr>
            <a:picLocks noChangeAspect="1"/>
          </p:cNvPicPr>
          <p:nvPr/>
        </p:nvPicPr>
        <p:blipFill>
          <a:blip r:embed="rId5"/>
          <a:stretch>
            <a:fillRect/>
          </a:stretch>
        </p:blipFill>
        <p:spPr>
          <a:xfrm>
            <a:off x="6749972" y="4490466"/>
            <a:ext cx="2297964" cy="1602830"/>
          </a:xfrm>
          <a:prstGeom prst="rect">
            <a:avLst/>
          </a:prstGeom>
        </p:spPr>
      </p:pic>
    </p:spTree>
    <p:extLst>
      <p:ext uri="{BB962C8B-B14F-4D97-AF65-F5344CB8AC3E}">
        <p14:creationId xmlns:p14="http://schemas.microsoft.com/office/powerpoint/2010/main" val="258352808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WHAT IS “Research”?</a:t>
            </a:r>
            <a:endParaRPr lang="zh-TW" altLang="en-US" dirty="0"/>
          </a:p>
        </p:txBody>
      </p:sp>
      <p:sp>
        <p:nvSpPr>
          <p:cNvPr id="3" name="內容版面配置區 2"/>
          <p:cNvSpPr>
            <a:spLocks noGrp="1"/>
          </p:cNvSpPr>
          <p:nvPr>
            <p:ph idx="1"/>
          </p:nvPr>
        </p:nvSpPr>
        <p:spPr>
          <a:xfrm>
            <a:off x="107504" y="1676400"/>
            <a:ext cx="8655496" cy="4800600"/>
          </a:xfrm>
        </p:spPr>
        <p:txBody>
          <a:bodyPr/>
          <a:lstStyle/>
          <a:p>
            <a:r>
              <a:rPr lang="en-US" altLang="zh-TW" dirty="0" smtClean="0"/>
              <a:t>Research (</a:t>
            </a:r>
            <a:r>
              <a:rPr lang="zh-TW" altLang="en-US" dirty="0" smtClean="0"/>
              <a:t>研究</a:t>
            </a:r>
            <a:r>
              <a:rPr lang="en-US" altLang="zh-TW" dirty="0" smtClean="0"/>
              <a:t>)</a:t>
            </a:r>
            <a:r>
              <a:rPr lang="zh-TW" altLang="en-US" dirty="0" smtClean="0"/>
              <a:t> </a:t>
            </a:r>
            <a:r>
              <a:rPr lang="en-US" altLang="zh-TW" dirty="0" smtClean="0"/>
              <a:t>=</a:t>
            </a:r>
            <a:r>
              <a:rPr lang="zh-TW" altLang="en-US" dirty="0" smtClean="0"/>
              <a:t> </a:t>
            </a:r>
            <a:r>
              <a:rPr lang="en-US" altLang="zh-TW" u="sng" dirty="0" smtClean="0">
                <a:solidFill>
                  <a:srgbClr val="FF0000"/>
                </a:solidFill>
              </a:rPr>
              <a:t>Re</a:t>
            </a:r>
            <a:r>
              <a:rPr lang="en-US" altLang="zh-TW" dirty="0" smtClean="0"/>
              <a:t>-Search (</a:t>
            </a:r>
            <a:r>
              <a:rPr lang="zh-TW" altLang="en-US" dirty="0" smtClean="0"/>
              <a:t>重複搜尋</a:t>
            </a:r>
            <a:r>
              <a:rPr lang="en-US" altLang="zh-TW" dirty="0" smtClean="0"/>
              <a:t>)</a:t>
            </a:r>
            <a:endParaRPr lang="zh-TW" altLang="en-US" dirty="0"/>
          </a:p>
        </p:txBody>
      </p:sp>
      <p:sp>
        <p:nvSpPr>
          <p:cNvPr id="4" name="文字方塊 3"/>
          <p:cNvSpPr txBox="1"/>
          <p:nvPr/>
        </p:nvSpPr>
        <p:spPr>
          <a:xfrm>
            <a:off x="420501" y="2204864"/>
            <a:ext cx="1107996" cy="461665"/>
          </a:xfrm>
          <a:prstGeom prst="rect">
            <a:avLst/>
          </a:prstGeom>
          <a:noFill/>
        </p:spPr>
        <p:txBody>
          <a:bodyPr wrap="none" rtlCol="0">
            <a:spAutoFit/>
          </a:bodyPr>
          <a:lstStyle/>
          <a:p>
            <a:r>
              <a:rPr lang="zh-TW" altLang="en-US" sz="2400" dirty="0" smtClean="0">
                <a:latin typeface="標楷體" panose="03000509000000000000" pitchFamily="65" charset="-120"/>
                <a:ea typeface="標楷體" panose="03000509000000000000" pitchFamily="65" charset="-120"/>
              </a:rPr>
              <a:t>所以</a:t>
            </a:r>
            <a:r>
              <a:rPr lang="en-US" altLang="zh-TW" sz="2400" dirty="0" smtClean="0">
                <a:latin typeface="標楷體" panose="03000509000000000000" pitchFamily="65" charset="-120"/>
                <a:ea typeface="標楷體" panose="03000509000000000000" pitchFamily="65" charset="-120"/>
              </a:rPr>
              <a:t>…</a:t>
            </a:r>
            <a:endParaRPr lang="zh-TW" altLang="en-US" sz="2400" dirty="0">
              <a:latin typeface="標楷體" panose="03000509000000000000" pitchFamily="65" charset="-120"/>
              <a:ea typeface="標楷體" panose="03000509000000000000" pitchFamily="65" charset="-120"/>
            </a:endParaRPr>
          </a:p>
        </p:txBody>
      </p:sp>
      <p:sp>
        <p:nvSpPr>
          <p:cNvPr id="5" name="內容版面配置區 2"/>
          <p:cNvSpPr txBox="1">
            <a:spLocks/>
          </p:cNvSpPr>
          <p:nvPr/>
        </p:nvSpPr>
        <p:spPr bwMode="auto">
          <a:xfrm>
            <a:off x="101458" y="2652404"/>
            <a:ext cx="8928992" cy="396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0" tIns="45706" rIns="91410" bIns="45706" numCol="1" anchor="t" anchorCtr="0" compatLnSpc="1">
            <a:prstTxWarp prst="textNoShape">
              <a:avLst/>
            </a:prstTxWarp>
          </a:bodyPr>
          <a:lstStyle>
            <a:lvl1pPr marL="341313" indent="-341313" algn="l" rtl="0" eaLnBrk="0" fontAlgn="base" hangingPunct="0">
              <a:spcBef>
                <a:spcPct val="20000"/>
              </a:spcBef>
              <a:spcAft>
                <a:spcPct val="0"/>
              </a:spcAft>
              <a:buClr>
                <a:srgbClr val="3333CC"/>
              </a:buClr>
              <a:buFont typeface="Wingdings" pitchFamily="2" charset="2"/>
              <a:buChar char="v"/>
              <a:defRPr kumimoji="1" sz="2400">
                <a:solidFill>
                  <a:schemeClr val="tx1"/>
                </a:solidFill>
                <a:latin typeface="+mj-lt"/>
                <a:ea typeface="標楷體" pitchFamily="65" charset="-120"/>
                <a:cs typeface="標楷體" pitchFamily="65" charset="-120"/>
              </a:defRPr>
            </a:lvl1pPr>
            <a:lvl2pPr marL="625475" indent="-284163" algn="l" rtl="0" eaLnBrk="0" fontAlgn="base" hangingPunct="0">
              <a:spcBef>
                <a:spcPct val="20000"/>
              </a:spcBef>
              <a:spcAft>
                <a:spcPct val="0"/>
              </a:spcAft>
              <a:buClr>
                <a:srgbClr val="FF0000"/>
              </a:buClr>
              <a:buFont typeface="Wingdings" pitchFamily="2" charset="2"/>
              <a:buChar char="v"/>
              <a:defRPr kumimoji="1" sz="2000">
                <a:solidFill>
                  <a:schemeClr val="tx1"/>
                </a:solidFill>
                <a:latin typeface="+mj-lt"/>
                <a:ea typeface="標楷體" pitchFamily="65" charset="-120"/>
                <a:cs typeface="標楷體" pitchFamily="65" charset="-120"/>
              </a:defRPr>
            </a:lvl2pPr>
            <a:lvl3pPr marL="900113" indent="-227013" algn="l" rtl="0" eaLnBrk="0" fontAlgn="base" hangingPunct="0">
              <a:spcBef>
                <a:spcPct val="20000"/>
              </a:spcBef>
              <a:spcAft>
                <a:spcPct val="0"/>
              </a:spcAft>
              <a:buClr>
                <a:srgbClr val="8064A2"/>
              </a:buClr>
              <a:buFont typeface="Wingdings" pitchFamily="2" charset="2"/>
              <a:buChar char="Ø"/>
              <a:defRPr kumimoji="1">
                <a:solidFill>
                  <a:schemeClr val="tx1"/>
                </a:solidFill>
                <a:latin typeface="+mj-lt"/>
                <a:ea typeface="標楷體" pitchFamily="65" charset="-120"/>
                <a:cs typeface="標楷體" pitchFamily="65" charset="-120"/>
              </a:defRPr>
            </a:lvl3pPr>
            <a:lvl4pPr marL="1160463" indent="-227013" algn="l" rtl="0" eaLnBrk="0" fontAlgn="base" hangingPunct="0">
              <a:spcBef>
                <a:spcPct val="20000"/>
              </a:spcBef>
              <a:spcAft>
                <a:spcPct val="0"/>
              </a:spcAft>
              <a:buClr>
                <a:srgbClr val="9BBB59"/>
              </a:buClr>
              <a:buFont typeface="Wingdings" pitchFamily="2" charset="2"/>
              <a:buChar char="Ø"/>
              <a:defRPr kumimoji="1" sz="1600">
                <a:solidFill>
                  <a:schemeClr val="tx1"/>
                </a:solidFill>
                <a:latin typeface="+mj-lt"/>
                <a:ea typeface="標楷體" pitchFamily="65" charset="-120"/>
                <a:cs typeface="標楷體" pitchFamily="65" charset="-120"/>
              </a:defRPr>
            </a:lvl4pPr>
            <a:lvl5pPr marL="1433513" indent="-227013" algn="l" rtl="0" eaLnBrk="0" fontAlgn="base" hangingPunct="0">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cs typeface="新細明體" charset="-120"/>
              </a:defRPr>
            </a:lvl5pPr>
            <a:lvl6pPr marL="2513776"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6pPr>
            <a:lvl7pPr marL="2970828"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7pPr>
            <a:lvl8pPr marL="3427878"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8pPr>
            <a:lvl9pPr marL="3884929" indent="-228524" algn="l" rtl="0" eaLnBrk="1" fontAlgn="base" hangingPunct="1">
              <a:spcBef>
                <a:spcPct val="20000"/>
              </a:spcBef>
              <a:spcAft>
                <a:spcPct val="0"/>
              </a:spcAft>
              <a:buClr>
                <a:srgbClr val="FFCC66"/>
              </a:buClr>
              <a:buFont typeface="Wingdings" pitchFamily="2" charset="2"/>
              <a:buBlip>
                <a:blip r:embed="rId2"/>
              </a:buBlip>
              <a:defRPr kumimoji="1" sz="1600">
                <a:solidFill>
                  <a:schemeClr val="tx1"/>
                </a:solidFill>
                <a:latin typeface="+mn-lt"/>
                <a:ea typeface="+mn-ea"/>
              </a:defRPr>
            </a:lvl9pPr>
          </a:lstStyle>
          <a:p>
            <a:pPr lvl="1"/>
            <a:r>
              <a:rPr lang="zh-TW" altLang="en-US" kern="0" dirty="0" smtClean="0"/>
              <a:t>研究必須</a:t>
            </a:r>
            <a:r>
              <a:rPr lang="zh-TW" altLang="en-US" u="sng" kern="0" dirty="0" smtClean="0"/>
              <a:t>重覆</a:t>
            </a:r>
            <a:r>
              <a:rPr lang="zh-TW" altLang="en-US" kern="0" dirty="0" smtClean="0"/>
              <a:t>使用科學方法來找到某種方法</a:t>
            </a:r>
            <a:endParaRPr lang="en-US" altLang="zh-TW" kern="0" dirty="0" smtClean="0"/>
          </a:p>
          <a:p>
            <a:pPr lvl="1"/>
            <a:r>
              <a:rPr lang="zh-TW" altLang="en-US" kern="0" dirty="0" smtClean="0"/>
              <a:t>研</a:t>
            </a:r>
            <a:r>
              <a:rPr lang="zh-TW" altLang="en-US" kern="0" dirty="0"/>
              <a:t>究</a:t>
            </a:r>
            <a:r>
              <a:rPr lang="zh-TW" altLang="en-US" kern="0" dirty="0" smtClean="0"/>
              <a:t>必須要用客觀公正的方法來驗證某種方法的正確性</a:t>
            </a:r>
            <a:endParaRPr lang="en-US" altLang="zh-TW" kern="0" dirty="0" smtClean="0"/>
          </a:p>
          <a:p>
            <a:pPr lvl="1"/>
            <a:r>
              <a:rPr lang="zh-TW" altLang="en-US" kern="0" dirty="0" smtClean="0"/>
              <a:t>研究結果應該是客觀公正的並且須符合科學方法</a:t>
            </a:r>
            <a:endParaRPr lang="en-US" altLang="zh-TW" kern="0" dirty="0" smtClean="0"/>
          </a:p>
        </p:txBody>
      </p:sp>
      <p:sp>
        <p:nvSpPr>
          <p:cNvPr id="8" name="矩形 7"/>
          <p:cNvSpPr/>
          <p:nvPr/>
        </p:nvSpPr>
        <p:spPr>
          <a:xfrm>
            <a:off x="95412" y="5158933"/>
            <a:ext cx="8947130" cy="646331"/>
          </a:xfrm>
          <a:prstGeom prst="rect">
            <a:avLst/>
          </a:prstGeom>
        </p:spPr>
        <p:txBody>
          <a:bodyPr wrap="square">
            <a:spAutoFit/>
          </a:bodyPr>
          <a:lstStyle/>
          <a:p>
            <a:pPr lvl="1">
              <a:buBlip>
                <a:blip r:embed="rId3"/>
              </a:buBlip>
            </a:pPr>
            <a:r>
              <a:rPr lang="zh-TW" altLang="en-US" dirty="0" smtClean="0"/>
              <a:t>牛津</a:t>
            </a:r>
            <a:r>
              <a:rPr lang="en-US" altLang="zh-TW" i="1" dirty="0" smtClean="0">
                <a:latin typeface="Times New Roman" panose="02020603050405020304" pitchFamily="18" charset="0"/>
                <a:cs typeface="Times New Roman" panose="02020603050405020304" pitchFamily="18" charset="0"/>
              </a:rPr>
              <a:t>Oxford: </a:t>
            </a:r>
            <a:r>
              <a:rPr lang="en-US" altLang="zh-TW" dirty="0" smtClean="0"/>
              <a:t>“</a:t>
            </a:r>
            <a:r>
              <a:rPr lang="en-US" altLang="zh-TW" dirty="0"/>
              <a:t>a careful study of a subject, especially in order to </a:t>
            </a:r>
            <a:r>
              <a:rPr lang="en-US" altLang="zh-TW" dirty="0">
                <a:solidFill>
                  <a:srgbClr val="C00000"/>
                </a:solidFill>
              </a:rPr>
              <a:t>discover new facts </a:t>
            </a:r>
            <a:r>
              <a:rPr lang="en-US" altLang="zh-TW" dirty="0"/>
              <a:t>or information about it</a:t>
            </a:r>
            <a:r>
              <a:rPr lang="en-US" altLang="zh-TW" dirty="0" smtClean="0"/>
              <a:t>.”</a:t>
            </a:r>
            <a:endParaRPr lang="en-US" altLang="zh-TW" dirty="0"/>
          </a:p>
        </p:txBody>
      </p:sp>
      <p:sp>
        <p:nvSpPr>
          <p:cNvPr id="9" name="矩形 8"/>
          <p:cNvSpPr/>
          <p:nvPr/>
        </p:nvSpPr>
        <p:spPr>
          <a:xfrm>
            <a:off x="128624" y="4149080"/>
            <a:ext cx="8901825" cy="1015663"/>
          </a:xfrm>
          <a:prstGeom prst="rect">
            <a:avLst/>
          </a:prstGeom>
        </p:spPr>
        <p:txBody>
          <a:bodyPr wrap="square">
            <a:spAutoFit/>
          </a:bodyPr>
          <a:lstStyle/>
          <a:p>
            <a:pPr lvl="1">
              <a:buBlip>
                <a:blip r:embed="rId3"/>
              </a:buBlip>
            </a:pPr>
            <a:r>
              <a:rPr lang="en-US" altLang="zh-TW" sz="2000" i="1" dirty="0">
                <a:latin typeface="Times New Roman" panose="02020603050405020304" pitchFamily="18" charset="0"/>
                <a:cs typeface="Times New Roman" panose="02020603050405020304" pitchFamily="18" charset="0"/>
              </a:rPr>
              <a:t>Wikipedia</a:t>
            </a:r>
            <a:r>
              <a:rPr lang="en-US" altLang="zh-TW" sz="2000" dirty="0"/>
              <a:t>: </a:t>
            </a:r>
            <a:r>
              <a:rPr lang="en-US" altLang="zh-TW" sz="2000" dirty="0" smtClean="0"/>
              <a:t>“</a:t>
            </a:r>
            <a:r>
              <a:rPr lang="en-US" altLang="zh-TW" sz="2000" dirty="0"/>
              <a:t>the </a:t>
            </a:r>
            <a:r>
              <a:rPr lang="en-US" altLang="zh-TW" sz="2000" dirty="0">
                <a:solidFill>
                  <a:srgbClr val="000099"/>
                </a:solidFill>
              </a:rPr>
              <a:t>search for knowledge</a:t>
            </a:r>
            <a:r>
              <a:rPr lang="en-US" altLang="zh-TW" sz="2000" dirty="0"/>
              <a:t>, or </a:t>
            </a:r>
            <a:r>
              <a:rPr lang="en-US" altLang="zh-TW" sz="2000" dirty="0">
                <a:solidFill>
                  <a:srgbClr val="000099"/>
                </a:solidFill>
              </a:rPr>
              <a:t>as any systematic investigation, with an open mind</a:t>
            </a:r>
            <a:r>
              <a:rPr lang="en-US" altLang="zh-TW" sz="2000" dirty="0"/>
              <a:t>, to </a:t>
            </a:r>
            <a:r>
              <a:rPr lang="en-US" altLang="zh-TW" sz="2000" dirty="0">
                <a:solidFill>
                  <a:srgbClr val="000099"/>
                </a:solidFill>
              </a:rPr>
              <a:t>establish </a:t>
            </a:r>
            <a:r>
              <a:rPr lang="en-US" altLang="zh-TW" sz="2000" dirty="0">
                <a:solidFill>
                  <a:srgbClr val="C00000"/>
                </a:solidFill>
              </a:rPr>
              <a:t>novel</a:t>
            </a:r>
            <a:r>
              <a:rPr lang="en-US" altLang="zh-TW" sz="2000" dirty="0">
                <a:solidFill>
                  <a:srgbClr val="000099"/>
                </a:solidFill>
              </a:rPr>
              <a:t> facts</a:t>
            </a:r>
            <a:r>
              <a:rPr lang="en-US" altLang="zh-TW" sz="2000" dirty="0"/>
              <a:t>, usually using a </a:t>
            </a:r>
            <a:r>
              <a:rPr lang="en-US" altLang="zh-TW" sz="2000" dirty="0">
                <a:solidFill>
                  <a:srgbClr val="000099"/>
                </a:solidFill>
              </a:rPr>
              <a:t>scientific method</a:t>
            </a:r>
            <a:r>
              <a:rPr lang="en-US" altLang="zh-TW" sz="2000" dirty="0"/>
              <a:t>.</a:t>
            </a:r>
            <a:r>
              <a:rPr lang="en-US" altLang="zh-TW" sz="2000" dirty="0" smtClean="0">
                <a:solidFill>
                  <a:srgbClr val="7030A0"/>
                </a:solidFill>
              </a:rPr>
              <a:t>”</a:t>
            </a:r>
            <a:endParaRPr lang="en-US" altLang="zh-TW" sz="2000" dirty="0">
              <a:solidFill>
                <a:srgbClr val="7030A0"/>
              </a:solidFill>
            </a:endParaRPr>
          </a:p>
        </p:txBody>
      </p:sp>
      <p:sp>
        <p:nvSpPr>
          <p:cNvPr id="14" name="弧形向右箭號 3"/>
          <p:cNvSpPr>
            <a:spLocks noChangeArrowheads="1"/>
          </p:cNvSpPr>
          <p:nvPr/>
        </p:nvSpPr>
        <p:spPr bwMode="auto">
          <a:xfrm>
            <a:off x="6943765" y="2546929"/>
            <a:ext cx="404089" cy="786209"/>
          </a:xfrm>
          <a:prstGeom prst="curvedRightArrow">
            <a:avLst>
              <a:gd name="adj1" fmla="val 25005"/>
              <a:gd name="adj2" fmla="val 50002"/>
              <a:gd name="adj3" fmla="val 25000"/>
            </a:avLst>
          </a:prstGeom>
          <a:solidFill>
            <a:srgbClr val="006600"/>
          </a:solidFill>
          <a:ln w="38100" algn="ctr">
            <a:solidFill>
              <a:srgbClr val="006600"/>
            </a:solidFill>
            <a:round/>
            <a:headEnd/>
            <a:tailEnd/>
          </a:ln>
        </p:spPr>
        <p:txBody>
          <a:bodyPr/>
          <a:lstStyle/>
          <a:p>
            <a:endParaRPr lang="zh-TW" altLang="en-US" smtClean="0">
              <a:solidFill>
                <a:prstClr val="black"/>
              </a:solidFill>
              <a:ea typeface="新細明體" charset="-120"/>
            </a:endParaRPr>
          </a:p>
        </p:txBody>
      </p:sp>
      <p:sp>
        <p:nvSpPr>
          <p:cNvPr id="15" name="弧形向右箭號 17"/>
          <p:cNvSpPr>
            <a:spLocks noChangeArrowheads="1"/>
          </p:cNvSpPr>
          <p:nvPr/>
        </p:nvSpPr>
        <p:spPr bwMode="auto">
          <a:xfrm rot="10458052">
            <a:off x="7418351" y="2476849"/>
            <a:ext cx="404089" cy="786209"/>
          </a:xfrm>
          <a:prstGeom prst="curvedRightArrow">
            <a:avLst>
              <a:gd name="adj1" fmla="val 25005"/>
              <a:gd name="adj2" fmla="val 50002"/>
              <a:gd name="adj3" fmla="val 25000"/>
            </a:avLst>
          </a:prstGeom>
          <a:solidFill>
            <a:srgbClr val="006600"/>
          </a:solidFill>
          <a:ln w="38100" algn="ctr">
            <a:solidFill>
              <a:srgbClr val="006600"/>
            </a:solidFill>
            <a:round/>
            <a:headEnd/>
            <a:tailEnd/>
          </a:ln>
        </p:spPr>
        <p:txBody>
          <a:bodyPr/>
          <a:lstStyle/>
          <a:p>
            <a:endParaRPr lang="zh-TW" altLang="en-US" smtClean="0">
              <a:solidFill>
                <a:prstClr val="black"/>
              </a:solidFill>
              <a:ea typeface="新細明體" charset="-120"/>
            </a:endParaRPr>
          </a:p>
        </p:txBody>
      </p:sp>
      <p:sp>
        <p:nvSpPr>
          <p:cNvPr id="16" name="文字方塊 15"/>
          <p:cNvSpPr txBox="1"/>
          <p:nvPr/>
        </p:nvSpPr>
        <p:spPr>
          <a:xfrm>
            <a:off x="7835659" y="2711150"/>
            <a:ext cx="748923" cy="369332"/>
          </a:xfrm>
          <a:prstGeom prst="rect">
            <a:avLst/>
          </a:prstGeom>
          <a:noFill/>
        </p:spPr>
        <p:txBody>
          <a:bodyPr wrap="none" rtlCol="0">
            <a:spAutoFit/>
          </a:bodyPr>
          <a:lstStyle/>
          <a:p>
            <a:r>
              <a:rPr lang="en-US" altLang="zh-TW" b="1" dirty="0" smtClean="0">
                <a:solidFill>
                  <a:srgbClr val="008000"/>
                </a:solidFill>
              </a:rPr>
              <a:t>Loop</a:t>
            </a:r>
            <a:endParaRPr lang="zh-TW" altLang="en-US" b="1" dirty="0">
              <a:solidFill>
                <a:srgbClr val="008000"/>
              </a:solidFill>
            </a:endParaRPr>
          </a:p>
        </p:txBody>
      </p:sp>
    </p:spTree>
    <p:extLst>
      <p:ext uri="{BB962C8B-B14F-4D97-AF65-F5344CB8AC3E}">
        <p14:creationId xmlns:p14="http://schemas.microsoft.com/office/powerpoint/2010/main" val="23028556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WHAT IS “Good Thesis”?</a:t>
            </a:r>
            <a:endParaRPr lang="zh-TW" altLang="en-US" dirty="0"/>
          </a:p>
        </p:txBody>
      </p:sp>
      <p:sp>
        <p:nvSpPr>
          <p:cNvPr id="3" name="內容版面配置區 2"/>
          <p:cNvSpPr>
            <a:spLocks noGrp="1"/>
          </p:cNvSpPr>
          <p:nvPr>
            <p:ph idx="1"/>
          </p:nvPr>
        </p:nvSpPr>
        <p:spPr>
          <a:xfrm>
            <a:off x="107504" y="1676400"/>
            <a:ext cx="8928992" cy="4920952"/>
          </a:xfrm>
        </p:spPr>
        <p:txBody>
          <a:bodyPr/>
          <a:lstStyle/>
          <a:p>
            <a:r>
              <a:rPr lang="en-US" altLang="zh-TW" dirty="0" smtClean="0"/>
              <a:t>Thesis is </a:t>
            </a:r>
            <a:r>
              <a:rPr lang="en-US" altLang="zh-TW" dirty="0" smtClean="0">
                <a:solidFill>
                  <a:srgbClr val="0000FF"/>
                </a:solidFill>
              </a:rPr>
              <a:t>“Professional Book” </a:t>
            </a:r>
            <a:r>
              <a:rPr lang="en-US" altLang="zh-TW" dirty="0" smtClean="0"/>
              <a:t>rather than </a:t>
            </a:r>
            <a:r>
              <a:rPr lang="en-US" altLang="zh-TW" dirty="0" smtClean="0">
                <a:solidFill>
                  <a:srgbClr val="FF0000"/>
                </a:solidFill>
              </a:rPr>
              <a:t>“Technical Report.”</a:t>
            </a:r>
          </a:p>
          <a:p>
            <a:pPr lvl="1"/>
            <a:r>
              <a:rPr lang="en-US" altLang="zh-TW" dirty="0" smtClean="0"/>
              <a:t>Push the frontier of </a:t>
            </a:r>
            <a:r>
              <a:rPr lang="en-US" altLang="zh-TW" dirty="0" smtClean="0">
                <a:solidFill>
                  <a:srgbClr val="0000FF"/>
                </a:solidFill>
              </a:rPr>
              <a:t>“Knowledge” </a:t>
            </a:r>
            <a:r>
              <a:rPr lang="en-US" altLang="zh-TW" dirty="0" smtClean="0"/>
              <a:t>– not just </a:t>
            </a:r>
            <a:r>
              <a:rPr lang="en-US" altLang="zh-TW" dirty="0" smtClean="0">
                <a:solidFill>
                  <a:srgbClr val="FF0000"/>
                </a:solidFill>
              </a:rPr>
              <a:t>“Data”</a:t>
            </a:r>
          </a:p>
          <a:p>
            <a:endParaRPr lang="en-US" altLang="zh-TW" dirty="0" smtClean="0"/>
          </a:p>
          <a:p>
            <a:r>
              <a:rPr lang="en-US" altLang="zh-TW" dirty="0" smtClean="0"/>
              <a:t>Good thesis should satisfy</a:t>
            </a:r>
          </a:p>
          <a:p>
            <a:pPr lvl="1"/>
            <a:r>
              <a:rPr lang="en-US" altLang="zh-TW" dirty="0" smtClean="0"/>
              <a:t>Address a good problem</a:t>
            </a:r>
          </a:p>
          <a:p>
            <a:pPr lvl="1"/>
            <a:r>
              <a:rPr lang="en-US" altLang="zh-TW" dirty="0" smtClean="0"/>
              <a:t>Have realistic assumptions</a:t>
            </a:r>
          </a:p>
          <a:p>
            <a:pPr lvl="1"/>
            <a:r>
              <a:rPr lang="en-US" altLang="zh-TW" dirty="0" smtClean="0"/>
              <a:t>Original, deep, and substantial</a:t>
            </a:r>
          </a:p>
          <a:p>
            <a:pPr lvl="1"/>
            <a:r>
              <a:rPr lang="en-US" altLang="zh-TW" dirty="0" smtClean="0"/>
              <a:t>Good writing</a:t>
            </a:r>
          </a:p>
          <a:p>
            <a:pPr lvl="1"/>
            <a:r>
              <a:rPr lang="en-US" altLang="zh-TW" dirty="0" smtClean="0"/>
              <a:t>Good presentation</a:t>
            </a:r>
            <a:endParaRPr lang="zh-TW" altLang="en-US" dirty="0"/>
          </a:p>
        </p:txBody>
      </p:sp>
      <p:sp>
        <p:nvSpPr>
          <p:cNvPr id="4" name="右大括弧 3"/>
          <p:cNvSpPr/>
          <p:nvPr/>
        </p:nvSpPr>
        <p:spPr bwMode="auto">
          <a:xfrm>
            <a:off x="4427984" y="3429000"/>
            <a:ext cx="288032" cy="1728192"/>
          </a:xfrm>
          <a:prstGeom prst="rightBrace">
            <a:avLst/>
          </a:prstGeom>
          <a:noFill/>
          <a:ln w="38100" cap="flat" cmpd="sng" algn="ctr">
            <a:solidFill>
              <a:srgbClr val="008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0" i="0" u="none" strike="noStrike" cap="none" normalizeH="0" baseline="0" smtClean="0">
              <a:ln>
                <a:noFill/>
              </a:ln>
              <a:solidFill>
                <a:schemeClr val="tx1"/>
              </a:solidFill>
              <a:effectLst/>
              <a:latin typeface="Arial" charset="0"/>
              <a:ea typeface="新細明體" charset="-120"/>
            </a:endParaRPr>
          </a:p>
        </p:txBody>
      </p:sp>
      <p:sp>
        <p:nvSpPr>
          <p:cNvPr id="5" name="文字方塊 4"/>
          <p:cNvSpPr txBox="1"/>
          <p:nvPr/>
        </p:nvSpPr>
        <p:spPr>
          <a:xfrm>
            <a:off x="4860032" y="3969930"/>
            <a:ext cx="3542928" cy="646331"/>
          </a:xfrm>
          <a:prstGeom prst="rect">
            <a:avLst/>
          </a:prstGeom>
          <a:noFill/>
        </p:spPr>
        <p:txBody>
          <a:bodyPr wrap="square" rtlCol="0">
            <a:spAutoFit/>
          </a:bodyPr>
          <a:lstStyle/>
          <a:p>
            <a:r>
              <a:rPr lang="en-US" altLang="zh-TW" b="1" dirty="0" smtClean="0">
                <a:solidFill>
                  <a:srgbClr val="008000"/>
                </a:solidFill>
              </a:rPr>
              <a:t>You MUST learn all of these skills before graduation!</a:t>
            </a:r>
            <a:endParaRPr lang="zh-TW" altLang="en-US" b="1" dirty="0">
              <a:solidFill>
                <a:srgbClr val="008000"/>
              </a:solidFill>
            </a:endParaRPr>
          </a:p>
        </p:txBody>
      </p:sp>
      <p:sp>
        <p:nvSpPr>
          <p:cNvPr id="6" name="文字方塊 5"/>
          <p:cNvSpPr txBox="1"/>
          <p:nvPr/>
        </p:nvSpPr>
        <p:spPr>
          <a:xfrm>
            <a:off x="203502" y="5517232"/>
            <a:ext cx="8905002" cy="1015663"/>
          </a:xfrm>
          <a:prstGeom prst="rect">
            <a:avLst/>
          </a:prstGeom>
          <a:noFill/>
        </p:spPr>
        <p:txBody>
          <a:bodyPr wrap="none" rtlCol="0">
            <a:spAutoFit/>
          </a:bodyPr>
          <a:lstStyle/>
          <a:p>
            <a:r>
              <a:rPr lang="zh-TW" altLang="en-US" sz="2000" dirty="0" smtClean="0">
                <a:latin typeface="標楷體" panose="03000509000000000000" pitchFamily="65" charset="-120"/>
                <a:ea typeface="標楷體" panose="03000509000000000000" pitchFamily="65" charset="-120"/>
              </a:rPr>
              <a:t>大學：老師告訴你做牛肉麵的方法。</a:t>
            </a:r>
            <a:endParaRPr lang="en-US" altLang="zh-TW" sz="2000" dirty="0" smtClean="0">
              <a:latin typeface="標楷體" panose="03000509000000000000" pitchFamily="65" charset="-120"/>
              <a:ea typeface="標楷體" panose="03000509000000000000" pitchFamily="65" charset="-120"/>
            </a:endParaRPr>
          </a:p>
          <a:p>
            <a:r>
              <a:rPr lang="zh-TW" altLang="en-US" sz="2000" dirty="0" smtClean="0">
                <a:latin typeface="標楷體" panose="03000509000000000000" pitchFamily="65" charset="-120"/>
                <a:ea typeface="標楷體" panose="03000509000000000000" pitchFamily="65" charset="-120"/>
              </a:rPr>
              <a:t>研究所：老師告訴你開牛肉麵店的地點，你要找到一個湯頭讓牛肉麵店賺錢。</a:t>
            </a:r>
            <a:endParaRPr lang="en-US" altLang="zh-TW" sz="2000" dirty="0" smtClean="0">
              <a:latin typeface="標楷體" panose="03000509000000000000" pitchFamily="65" charset="-120"/>
              <a:ea typeface="標楷體" panose="03000509000000000000" pitchFamily="65" charset="-120"/>
            </a:endParaRPr>
          </a:p>
          <a:p>
            <a:r>
              <a:rPr lang="zh-TW" altLang="en-US" sz="2000" dirty="0" smtClean="0">
                <a:latin typeface="標楷體" panose="03000509000000000000" pitchFamily="65" charset="-120"/>
                <a:ea typeface="標楷體" panose="03000509000000000000" pitchFamily="65" charset="-120"/>
              </a:rPr>
              <a:t>博士班：老師問你要開哪種店才會賺錢，你要找到一個</a:t>
            </a:r>
            <a:r>
              <a:rPr lang="en-US" altLang="zh-TW" sz="2000" dirty="0" smtClean="0">
                <a:latin typeface="+mj-lt"/>
                <a:ea typeface="標楷體" panose="03000509000000000000" pitchFamily="65" charset="-120"/>
              </a:rPr>
              <a:t>total</a:t>
            </a:r>
            <a:r>
              <a:rPr lang="zh-TW" altLang="en-US" sz="2000" dirty="0" smtClean="0">
                <a:latin typeface="+mj-lt"/>
                <a:ea typeface="標楷體" panose="03000509000000000000" pitchFamily="65" charset="-120"/>
              </a:rPr>
              <a:t> </a:t>
            </a:r>
            <a:r>
              <a:rPr lang="en-US" altLang="zh-TW" sz="2000" dirty="0" smtClean="0">
                <a:latin typeface="+mj-lt"/>
                <a:ea typeface="標楷體" panose="03000509000000000000" pitchFamily="65" charset="-120"/>
              </a:rPr>
              <a:t>solution</a:t>
            </a:r>
            <a:r>
              <a:rPr lang="zh-TW" altLang="en-US" sz="2000" dirty="0" smtClean="0">
                <a:latin typeface="標楷體" panose="03000509000000000000" pitchFamily="65" charset="-120"/>
                <a:ea typeface="標楷體" panose="03000509000000000000" pitchFamily="65" charset="-120"/>
              </a:rPr>
              <a:t>給老師。</a:t>
            </a:r>
            <a:endParaRPr lang="zh-TW" altLang="en-US" sz="20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9023520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研究生的觀念、態度與方法</a:t>
            </a:r>
            <a:endParaRPr lang="zh-TW" altLang="en-US" dirty="0"/>
          </a:p>
        </p:txBody>
      </p:sp>
      <p:sp>
        <p:nvSpPr>
          <p:cNvPr id="3" name="內容版面配置區 2"/>
          <p:cNvSpPr>
            <a:spLocks noGrp="1"/>
          </p:cNvSpPr>
          <p:nvPr>
            <p:ph idx="1"/>
          </p:nvPr>
        </p:nvSpPr>
        <p:spPr>
          <a:xfrm>
            <a:off x="107504" y="1676400"/>
            <a:ext cx="9036496" cy="528464"/>
          </a:xfrm>
        </p:spPr>
        <p:txBody>
          <a:bodyPr/>
          <a:lstStyle/>
          <a:p>
            <a:r>
              <a:rPr lang="zh-TW" altLang="en-US" dirty="0" smtClean="0"/>
              <a:t>觀念：研究過</a:t>
            </a:r>
            <a:r>
              <a:rPr lang="zh-TW" altLang="en-US" dirty="0"/>
              <a:t>程</a:t>
            </a:r>
            <a:r>
              <a:rPr lang="zh-TW" altLang="en-US" dirty="0" smtClean="0"/>
              <a:t>是有趣的</a:t>
            </a:r>
            <a:endParaRPr lang="zh-TW" altLang="en-US" dirty="0"/>
          </a:p>
        </p:txBody>
      </p:sp>
      <p:sp>
        <p:nvSpPr>
          <p:cNvPr id="4" name="文字方塊 3"/>
          <p:cNvSpPr txBox="1"/>
          <p:nvPr/>
        </p:nvSpPr>
        <p:spPr>
          <a:xfrm>
            <a:off x="420501" y="2204864"/>
            <a:ext cx="1074333" cy="461665"/>
          </a:xfrm>
          <a:prstGeom prst="rect">
            <a:avLst/>
          </a:prstGeom>
          <a:noFill/>
        </p:spPr>
        <p:txBody>
          <a:bodyPr wrap="none" rtlCol="0">
            <a:spAutoFit/>
          </a:bodyPr>
          <a:lstStyle/>
          <a:p>
            <a:r>
              <a:rPr lang="en-US" altLang="zh-TW" sz="2400" dirty="0" smtClean="0">
                <a:latin typeface="+mj-lt"/>
                <a:ea typeface="標楷體" panose="03000509000000000000" pitchFamily="65" charset="-120"/>
              </a:rPr>
              <a:t>WHY?</a:t>
            </a:r>
            <a:endParaRPr lang="zh-TW" altLang="en-US" sz="2400" dirty="0">
              <a:latin typeface="+mj-lt"/>
              <a:ea typeface="標楷體" panose="03000509000000000000" pitchFamily="65" charset="-120"/>
            </a:endParaRPr>
          </a:p>
        </p:txBody>
      </p:sp>
      <p:sp>
        <p:nvSpPr>
          <p:cNvPr id="5" name="矩形 4"/>
          <p:cNvSpPr/>
          <p:nvPr/>
        </p:nvSpPr>
        <p:spPr>
          <a:xfrm>
            <a:off x="0" y="2701392"/>
            <a:ext cx="8913918" cy="1200329"/>
          </a:xfrm>
          <a:prstGeom prst="rect">
            <a:avLst/>
          </a:prstGeom>
        </p:spPr>
        <p:txBody>
          <a:bodyPr wrap="square">
            <a:spAutoFit/>
          </a:bodyPr>
          <a:lstStyle/>
          <a:p>
            <a:pPr lvl="1">
              <a:buBlip>
                <a:blip r:embed="rId2"/>
              </a:buBlip>
            </a:pPr>
            <a:r>
              <a:rPr lang="en-US" altLang="zh-TW" i="1" dirty="0">
                <a:latin typeface="Times New Roman" panose="02020603050405020304" pitchFamily="18" charset="0"/>
                <a:cs typeface="Times New Roman" panose="02020603050405020304" pitchFamily="18" charset="0"/>
              </a:rPr>
              <a:t>AHD (The American Heritage® Dictionary of the English Language): </a:t>
            </a:r>
            <a:r>
              <a:rPr lang="en-US" altLang="zh-TW" dirty="0"/>
              <a:t>“</a:t>
            </a:r>
            <a:r>
              <a:rPr lang="en-US" altLang="zh-TW" dirty="0">
                <a:solidFill>
                  <a:srgbClr val="C00000"/>
                </a:solidFill>
              </a:rPr>
              <a:t>pursuing</a:t>
            </a:r>
            <a:r>
              <a:rPr lang="en-US" altLang="zh-TW" dirty="0">
                <a:solidFill>
                  <a:srgbClr val="0000CC"/>
                </a:solidFill>
              </a:rPr>
              <a:t> </a:t>
            </a:r>
            <a:r>
              <a:rPr lang="en-US" altLang="zh-TW" dirty="0">
                <a:solidFill>
                  <a:srgbClr val="C00000"/>
                </a:solidFill>
              </a:rPr>
              <a:t>advanced study</a:t>
            </a:r>
            <a:r>
              <a:rPr lang="en-US" altLang="zh-TW" dirty="0">
                <a:solidFill>
                  <a:srgbClr val="0000CC"/>
                </a:solidFill>
              </a:rPr>
              <a:t> after graduation from high school or college</a:t>
            </a:r>
            <a:r>
              <a:rPr lang="en-US" altLang="zh-TW" dirty="0" smtClean="0">
                <a:solidFill>
                  <a:srgbClr val="0000CC"/>
                </a:solidFill>
              </a:rPr>
              <a:t>.</a:t>
            </a:r>
            <a:r>
              <a:rPr lang="en-US" altLang="zh-TW" dirty="0" smtClean="0"/>
              <a:t>”</a:t>
            </a:r>
          </a:p>
          <a:p>
            <a:pPr marL="1200150" lvl="2" indent="-285750">
              <a:buFont typeface="Wingdings" panose="05000000000000000000" pitchFamily="2" charset="2"/>
              <a:buChar char="p"/>
            </a:pPr>
            <a:r>
              <a:rPr lang="en-US" altLang="zh-TW" b="1" dirty="0" smtClean="0">
                <a:solidFill>
                  <a:srgbClr val="008000"/>
                </a:solidFill>
              </a:rPr>
              <a:t>Pursuing:</a:t>
            </a:r>
            <a:r>
              <a:rPr lang="en-US" altLang="zh-TW" dirty="0" smtClean="0"/>
              <a:t> </a:t>
            </a:r>
            <a:r>
              <a:rPr lang="zh-TW" altLang="en-US" dirty="0" smtClean="0"/>
              <a:t>追求 </a:t>
            </a:r>
            <a:r>
              <a:rPr lang="en-US" altLang="zh-TW" dirty="0" smtClean="0"/>
              <a:t>(ex. </a:t>
            </a:r>
            <a:r>
              <a:rPr lang="zh-TW" altLang="en-US" dirty="0" smtClean="0"/>
              <a:t>追求女朋友</a:t>
            </a:r>
            <a:r>
              <a:rPr lang="en-US" altLang="zh-TW" dirty="0" smtClean="0"/>
              <a:t>)</a:t>
            </a:r>
          </a:p>
          <a:p>
            <a:pPr marL="1657350" lvl="3" indent="-285750">
              <a:buFont typeface="Wingdings" panose="05000000000000000000" pitchFamily="2" charset="2"/>
              <a:buChar char="Ø"/>
            </a:pPr>
            <a:r>
              <a:rPr lang="en-US" altLang="zh-TW" dirty="0"/>
              <a:t>to be </a:t>
            </a:r>
            <a:r>
              <a:rPr lang="en-US" altLang="zh-TW" dirty="0">
                <a:solidFill>
                  <a:srgbClr val="C00000"/>
                </a:solidFill>
              </a:rPr>
              <a:t>busy</a:t>
            </a:r>
            <a:r>
              <a:rPr lang="en-US" altLang="zh-TW" dirty="0"/>
              <a:t> with an activity or interest, or continue to develop it.</a:t>
            </a:r>
            <a:endParaRPr lang="zh-TW" altLang="en-US" dirty="0"/>
          </a:p>
        </p:txBody>
      </p:sp>
      <p:sp>
        <p:nvSpPr>
          <p:cNvPr id="6" name="內容版面配置區 2"/>
          <p:cNvSpPr txBox="1">
            <a:spLocks/>
          </p:cNvSpPr>
          <p:nvPr/>
        </p:nvSpPr>
        <p:spPr bwMode="auto">
          <a:xfrm>
            <a:off x="107504" y="4005064"/>
            <a:ext cx="9036496" cy="528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0" tIns="45706" rIns="91410" bIns="45706" numCol="1" anchor="t" anchorCtr="0" compatLnSpc="1">
            <a:prstTxWarp prst="textNoShape">
              <a:avLst/>
            </a:prstTxWarp>
          </a:bodyPr>
          <a:lstStyle>
            <a:lvl1pPr marL="341313" indent="-341313" algn="l" rtl="0" eaLnBrk="0" fontAlgn="base" hangingPunct="0">
              <a:spcBef>
                <a:spcPct val="20000"/>
              </a:spcBef>
              <a:spcAft>
                <a:spcPct val="0"/>
              </a:spcAft>
              <a:buClr>
                <a:srgbClr val="3333CC"/>
              </a:buClr>
              <a:buFont typeface="Wingdings" pitchFamily="2" charset="2"/>
              <a:buChar char="v"/>
              <a:defRPr kumimoji="1" sz="2400">
                <a:solidFill>
                  <a:schemeClr val="tx1"/>
                </a:solidFill>
                <a:latin typeface="+mj-lt"/>
                <a:ea typeface="標楷體" pitchFamily="65" charset="-120"/>
                <a:cs typeface="標楷體" pitchFamily="65" charset="-120"/>
              </a:defRPr>
            </a:lvl1pPr>
            <a:lvl2pPr marL="625475" indent="-284163" algn="l" rtl="0" eaLnBrk="0" fontAlgn="base" hangingPunct="0">
              <a:spcBef>
                <a:spcPct val="20000"/>
              </a:spcBef>
              <a:spcAft>
                <a:spcPct val="0"/>
              </a:spcAft>
              <a:buClr>
                <a:srgbClr val="FF0000"/>
              </a:buClr>
              <a:buFont typeface="Wingdings" pitchFamily="2" charset="2"/>
              <a:buChar char="v"/>
              <a:defRPr kumimoji="1" sz="2000">
                <a:solidFill>
                  <a:schemeClr val="tx1"/>
                </a:solidFill>
                <a:latin typeface="+mj-lt"/>
                <a:ea typeface="標楷體" pitchFamily="65" charset="-120"/>
                <a:cs typeface="標楷體" pitchFamily="65" charset="-120"/>
              </a:defRPr>
            </a:lvl2pPr>
            <a:lvl3pPr marL="900113" indent="-227013" algn="l" rtl="0" eaLnBrk="0" fontAlgn="base" hangingPunct="0">
              <a:spcBef>
                <a:spcPct val="20000"/>
              </a:spcBef>
              <a:spcAft>
                <a:spcPct val="0"/>
              </a:spcAft>
              <a:buClr>
                <a:srgbClr val="8064A2"/>
              </a:buClr>
              <a:buFont typeface="Wingdings" pitchFamily="2" charset="2"/>
              <a:buChar char="Ø"/>
              <a:defRPr kumimoji="1">
                <a:solidFill>
                  <a:schemeClr val="tx1"/>
                </a:solidFill>
                <a:latin typeface="+mj-lt"/>
                <a:ea typeface="標楷體" pitchFamily="65" charset="-120"/>
                <a:cs typeface="標楷體" pitchFamily="65" charset="-120"/>
              </a:defRPr>
            </a:lvl3pPr>
            <a:lvl4pPr marL="1160463" indent="-227013" algn="l" rtl="0" eaLnBrk="0" fontAlgn="base" hangingPunct="0">
              <a:spcBef>
                <a:spcPct val="20000"/>
              </a:spcBef>
              <a:spcAft>
                <a:spcPct val="0"/>
              </a:spcAft>
              <a:buClr>
                <a:srgbClr val="9BBB59"/>
              </a:buClr>
              <a:buFont typeface="Wingdings" pitchFamily="2" charset="2"/>
              <a:buChar char="Ø"/>
              <a:defRPr kumimoji="1" sz="1600">
                <a:solidFill>
                  <a:schemeClr val="tx1"/>
                </a:solidFill>
                <a:latin typeface="+mj-lt"/>
                <a:ea typeface="標楷體" pitchFamily="65" charset="-120"/>
                <a:cs typeface="標楷體" pitchFamily="65" charset="-120"/>
              </a:defRPr>
            </a:lvl4pPr>
            <a:lvl5pPr marL="1433513" indent="-227013" algn="l" rtl="0" eaLnBrk="0" fontAlgn="base" hangingPunct="0">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cs typeface="新細明體" charset="-120"/>
              </a:defRPr>
            </a:lvl5pPr>
            <a:lvl6pPr marL="2513776"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6pPr>
            <a:lvl7pPr marL="2970828"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7pPr>
            <a:lvl8pPr marL="3427878"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8pPr>
            <a:lvl9pPr marL="3884929"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9pPr>
          </a:lstStyle>
          <a:p>
            <a:r>
              <a:rPr lang="zh-TW" altLang="en-US" kern="0" dirty="0" smtClean="0"/>
              <a:t>態度：</a:t>
            </a:r>
            <a:r>
              <a:rPr lang="en-US" altLang="zh-TW" kern="0" dirty="0" smtClean="0"/>
              <a:t>(</a:t>
            </a:r>
            <a:r>
              <a:rPr lang="zh-TW" altLang="en-US" kern="0" dirty="0" smtClean="0"/>
              <a:t>如同追求女朋友般</a:t>
            </a:r>
            <a:r>
              <a:rPr lang="en-US" altLang="zh-TW" kern="0" dirty="0" smtClean="0"/>
              <a:t>)</a:t>
            </a:r>
            <a:r>
              <a:rPr lang="zh-TW" altLang="en-US" kern="0" dirty="0" smtClean="0"/>
              <a:t>維持興趣、充滿好奇心</a:t>
            </a:r>
            <a:endParaRPr lang="zh-TW" altLang="en-US" kern="0" dirty="0"/>
          </a:p>
        </p:txBody>
      </p:sp>
      <p:sp>
        <p:nvSpPr>
          <p:cNvPr id="7" name="內容版面配置區 2"/>
          <p:cNvSpPr txBox="1">
            <a:spLocks/>
          </p:cNvSpPr>
          <p:nvPr/>
        </p:nvSpPr>
        <p:spPr bwMode="auto">
          <a:xfrm>
            <a:off x="107504" y="4772744"/>
            <a:ext cx="9036496" cy="1824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0" tIns="45706" rIns="91410" bIns="45706" numCol="1" anchor="t" anchorCtr="0" compatLnSpc="1">
            <a:prstTxWarp prst="textNoShape">
              <a:avLst/>
            </a:prstTxWarp>
          </a:bodyPr>
          <a:lstStyle>
            <a:lvl1pPr marL="341313" indent="-341313" algn="l" rtl="0" eaLnBrk="0" fontAlgn="base" hangingPunct="0">
              <a:spcBef>
                <a:spcPct val="20000"/>
              </a:spcBef>
              <a:spcAft>
                <a:spcPct val="0"/>
              </a:spcAft>
              <a:buClr>
                <a:srgbClr val="3333CC"/>
              </a:buClr>
              <a:buFont typeface="Wingdings" pitchFamily="2" charset="2"/>
              <a:buChar char="v"/>
              <a:defRPr kumimoji="1" sz="2400">
                <a:solidFill>
                  <a:schemeClr val="tx1"/>
                </a:solidFill>
                <a:latin typeface="+mj-lt"/>
                <a:ea typeface="標楷體" pitchFamily="65" charset="-120"/>
                <a:cs typeface="標楷體" pitchFamily="65" charset="-120"/>
              </a:defRPr>
            </a:lvl1pPr>
            <a:lvl2pPr marL="625475" indent="-284163" algn="l" rtl="0" eaLnBrk="0" fontAlgn="base" hangingPunct="0">
              <a:spcBef>
                <a:spcPct val="20000"/>
              </a:spcBef>
              <a:spcAft>
                <a:spcPct val="0"/>
              </a:spcAft>
              <a:buClr>
                <a:srgbClr val="FF0000"/>
              </a:buClr>
              <a:buFont typeface="Wingdings" pitchFamily="2" charset="2"/>
              <a:buChar char="v"/>
              <a:defRPr kumimoji="1" sz="2000">
                <a:solidFill>
                  <a:schemeClr val="tx1"/>
                </a:solidFill>
                <a:latin typeface="+mj-lt"/>
                <a:ea typeface="標楷體" pitchFamily="65" charset="-120"/>
                <a:cs typeface="標楷體" pitchFamily="65" charset="-120"/>
              </a:defRPr>
            </a:lvl2pPr>
            <a:lvl3pPr marL="900113" indent="-227013" algn="l" rtl="0" eaLnBrk="0" fontAlgn="base" hangingPunct="0">
              <a:spcBef>
                <a:spcPct val="20000"/>
              </a:spcBef>
              <a:spcAft>
                <a:spcPct val="0"/>
              </a:spcAft>
              <a:buClr>
                <a:srgbClr val="8064A2"/>
              </a:buClr>
              <a:buFont typeface="Wingdings" pitchFamily="2" charset="2"/>
              <a:buChar char="Ø"/>
              <a:defRPr kumimoji="1">
                <a:solidFill>
                  <a:schemeClr val="tx1"/>
                </a:solidFill>
                <a:latin typeface="+mj-lt"/>
                <a:ea typeface="標楷體" pitchFamily="65" charset="-120"/>
                <a:cs typeface="標楷體" pitchFamily="65" charset="-120"/>
              </a:defRPr>
            </a:lvl3pPr>
            <a:lvl4pPr marL="1160463" indent="-227013" algn="l" rtl="0" eaLnBrk="0" fontAlgn="base" hangingPunct="0">
              <a:spcBef>
                <a:spcPct val="20000"/>
              </a:spcBef>
              <a:spcAft>
                <a:spcPct val="0"/>
              </a:spcAft>
              <a:buClr>
                <a:srgbClr val="9BBB59"/>
              </a:buClr>
              <a:buFont typeface="Wingdings" pitchFamily="2" charset="2"/>
              <a:buChar char="Ø"/>
              <a:defRPr kumimoji="1" sz="1600">
                <a:solidFill>
                  <a:schemeClr val="tx1"/>
                </a:solidFill>
                <a:latin typeface="+mj-lt"/>
                <a:ea typeface="標楷體" pitchFamily="65" charset="-120"/>
                <a:cs typeface="標楷體" pitchFamily="65" charset="-120"/>
              </a:defRPr>
            </a:lvl4pPr>
            <a:lvl5pPr marL="1433513" indent="-227013" algn="l" rtl="0" eaLnBrk="0" fontAlgn="base" hangingPunct="0">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cs typeface="新細明體" charset="-120"/>
              </a:defRPr>
            </a:lvl5pPr>
            <a:lvl6pPr marL="2513776"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6pPr>
            <a:lvl7pPr marL="2970828"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7pPr>
            <a:lvl8pPr marL="3427878"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8pPr>
            <a:lvl9pPr marL="3884929" indent="-228524" algn="l" rtl="0" eaLnBrk="1" fontAlgn="base" hangingPunct="1">
              <a:spcBef>
                <a:spcPct val="20000"/>
              </a:spcBef>
              <a:spcAft>
                <a:spcPct val="0"/>
              </a:spcAft>
              <a:buClr>
                <a:srgbClr val="FFCC66"/>
              </a:buClr>
              <a:buFont typeface="Wingdings" pitchFamily="2" charset="2"/>
              <a:buBlip>
                <a:blip r:embed="rId3"/>
              </a:buBlip>
              <a:defRPr kumimoji="1" sz="1600">
                <a:solidFill>
                  <a:schemeClr val="tx1"/>
                </a:solidFill>
                <a:latin typeface="+mn-lt"/>
                <a:ea typeface="+mn-ea"/>
              </a:defRPr>
            </a:lvl9pPr>
          </a:lstStyle>
          <a:p>
            <a:r>
              <a:rPr lang="zh-TW" altLang="en-US" kern="0" dirty="0" smtClean="0"/>
              <a:t>方法：練習自我要求</a:t>
            </a:r>
            <a:endParaRPr lang="en-US" altLang="zh-TW" kern="0" dirty="0" smtClean="0"/>
          </a:p>
          <a:p>
            <a:pPr lvl="1"/>
            <a:r>
              <a:rPr lang="zh-TW" altLang="en-US" kern="0" dirty="0" smtClean="0"/>
              <a:t>思想自由，生活嚴謹</a:t>
            </a:r>
            <a:endParaRPr lang="en-US" altLang="zh-TW" kern="0" dirty="0" smtClean="0"/>
          </a:p>
          <a:p>
            <a:pPr lvl="1"/>
            <a:r>
              <a:rPr lang="zh-TW" altLang="en-US" kern="0" dirty="0" smtClean="0"/>
              <a:t>閱讀英文，練習寫作</a:t>
            </a:r>
            <a:endParaRPr lang="en-US" altLang="zh-TW" kern="0" dirty="0" smtClean="0"/>
          </a:p>
          <a:p>
            <a:pPr lvl="1"/>
            <a:r>
              <a:rPr lang="zh-TW" altLang="en-US" kern="0" dirty="0" smtClean="0"/>
              <a:t>面對困難，積極解決</a:t>
            </a:r>
            <a:endParaRPr lang="en-US" altLang="zh-TW" kern="0" dirty="0" smtClean="0"/>
          </a:p>
          <a:p>
            <a:pPr lvl="1"/>
            <a:endParaRPr lang="zh-TW" altLang="en-US" kern="0" dirty="0"/>
          </a:p>
        </p:txBody>
      </p:sp>
    </p:spTree>
    <p:extLst>
      <p:ext uri="{BB962C8B-B14F-4D97-AF65-F5344CB8AC3E}">
        <p14:creationId xmlns:p14="http://schemas.microsoft.com/office/powerpoint/2010/main" val="13341855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424" y="1566520"/>
            <a:ext cx="9137576" cy="4824536"/>
          </a:xfrm>
        </p:spPr>
        <p:txBody>
          <a:bodyPr/>
          <a:lstStyle/>
          <a:p>
            <a:r>
              <a:rPr lang="en-US" altLang="zh-TW" sz="2000" dirty="0" smtClean="0"/>
              <a:t>To provide end-to-end solutions for </a:t>
            </a:r>
            <a:r>
              <a:rPr lang="en-US" altLang="zh-TW" sz="2000" b="1" dirty="0" smtClean="0">
                <a:solidFill>
                  <a:srgbClr val="FF0000"/>
                </a:solidFill>
              </a:rPr>
              <a:t>intelligent interaction </a:t>
            </a:r>
            <a:r>
              <a:rPr lang="en-US" altLang="zh-TW" sz="2000" dirty="0" smtClean="0"/>
              <a:t>and </a:t>
            </a:r>
            <a:r>
              <a:rPr lang="en-US" altLang="zh-TW" sz="2000" b="1" dirty="0" smtClean="0">
                <a:solidFill>
                  <a:srgbClr val="FF0000"/>
                </a:solidFill>
              </a:rPr>
              <a:t>secure information sharing </a:t>
            </a:r>
            <a:r>
              <a:rPr lang="en-US" altLang="zh-TW" sz="2000" dirty="0" smtClean="0"/>
              <a:t>amongst a multitude of connected devices.</a:t>
            </a:r>
          </a:p>
          <a:p>
            <a:r>
              <a:rPr lang="en-US" altLang="zh-TW" sz="2000" b="1" dirty="0" smtClean="0"/>
              <a:t>Center Structure</a:t>
            </a:r>
          </a:p>
          <a:p>
            <a:pPr lvl="1"/>
            <a:r>
              <a:rPr lang="en-US" altLang="zh-TW" sz="1600" b="1" dirty="0" smtClean="0">
                <a:solidFill>
                  <a:srgbClr val="008000"/>
                </a:solidFill>
              </a:rPr>
              <a:t>SIG-ARC</a:t>
            </a:r>
            <a:r>
              <a:rPr lang="en-US" altLang="zh-TW" sz="1600" b="1" dirty="0" smtClean="0">
                <a:solidFill>
                  <a:schemeClr val="accent3">
                    <a:lumMod val="50000"/>
                  </a:schemeClr>
                </a:solidFill>
              </a:rPr>
              <a:t> </a:t>
            </a:r>
            <a:r>
              <a:rPr lang="en-US" altLang="zh-TW" sz="1600" dirty="0"/>
              <a:t>(Autonomous Reconfigurable Connectivity</a:t>
            </a:r>
            <a:r>
              <a:rPr lang="en-US" altLang="zh-TW" sz="1600" dirty="0" smtClean="0"/>
              <a:t>)</a:t>
            </a:r>
          </a:p>
          <a:p>
            <a:pPr lvl="1"/>
            <a:r>
              <a:rPr lang="en-US" altLang="zh-TW" sz="1600" b="1" dirty="0" smtClean="0">
                <a:solidFill>
                  <a:srgbClr val="008000"/>
                </a:solidFill>
              </a:rPr>
              <a:t>SIG-CAM</a:t>
            </a:r>
            <a:r>
              <a:rPr lang="en-US" altLang="zh-TW" sz="1600" dirty="0" smtClean="0"/>
              <a:t> </a:t>
            </a:r>
            <a:r>
              <a:rPr lang="en-US" altLang="zh-TW" sz="1600" dirty="0"/>
              <a:t>(Context Analysis and Management)</a:t>
            </a:r>
            <a:endParaRPr lang="en-US" altLang="zh-TW" sz="1600" dirty="0" smtClean="0"/>
          </a:p>
          <a:p>
            <a:pPr lvl="1"/>
            <a:r>
              <a:rPr lang="en-US" altLang="zh-TW" sz="1600" b="1" dirty="0" smtClean="0">
                <a:solidFill>
                  <a:srgbClr val="008000"/>
                </a:solidFill>
              </a:rPr>
              <a:t>SIG-SSA</a:t>
            </a:r>
            <a:r>
              <a:rPr lang="en-US" altLang="zh-TW" sz="1600" dirty="0" smtClean="0"/>
              <a:t> </a:t>
            </a:r>
            <a:r>
              <a:rPr lang="en-US" altLang="zh-TW" sz="1600" dirty="0"/>
              <a:t>(Smart Service and </a:t>
            </a:r>
            <a:r>
              <a:rPr lang="en-US" altLang="zh-TW" sz="1600" dirty="0" smtClean="0"/>
              <a:t>Application)</a:t>
            </a:r>
          </a:p>
          <a:p>
            <a:pPr lvl="1"/>
            <a:r>
              <a:rPr lang="en-US" altLang="zh-TW" sz="1600" b="1" dirty="0" smtClean="0">
                <a:solidFill>
                  <a:srgbClr val="008000"/>
                </a:solidFill>
              </a:rPr>
              <a:t>SIG-GSP </a:t>
            </a:r>
            <a:r>
              <a:rPr lang="en-US" altLang="zh-TW" sz="1600" dirty="0" smtClean="0"/>
              <a:t>(Green Sensing Platform)</a:t>
            </a:r>
            <a:endParaRPr lang="zh-TW" altLang="en-US" sz="1600" dirty="0"/>
          </a:p>
        </p:txBody>
      </p:sp>
      <p:pic>
        <p:nvPicPr>
          <p:cNvPr id="4" name="內容版面配置區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15616" y="2771819"/>
            <a:ext cx="8019239" cy="4038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標題 1"/>
          <p:cNvSpPr txBox="1">
            <a:spLocks/>
          </p:cNvSpPr>
          <p:nvPr/>
        </p:nvSpPr>
        <p:spPr bwMode="auto">
          <a:xfrm>
            <a:off x="0" y="692696"/>
            <a:ext cx="9144000" cy="762000"/>
          </a:xfrm>
          <a:prstGeom prst="rect">
            <a:avLst/>
          </a:prstGeom>
          <a:noFill/>
          <a:ln w="9525">
            <a:noFill/>
            <a:miter lim="800000"/>
            <a:headEnd/>
            <a:tailEnd/>
          </a:ln>
          <a:effectLst/>
        </p:spPr>
        <p:txBody>
          <a:bodyPr vert="horz" wrap="square" lIns="91410" tIns="45706" rIns="91410" bIns="45706" numCol="1" anchor="ctr" anchorCtr="0" compatLnSpc="1">
            <a:prstTxWarp prst="textNoShape">
              <a:avLst/>
            </a:prstTxWarp>
          </a:bodyPr>
          <a:lstStyle>
            <a:lvl1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pitchFamily="34" charset="0"/>
                <a:ea typeface="標楷體" pitchFamily="65" charset="-120"/>
                <a:cs typeface="新細明體" charset="-120"/>
              </a:defRPr>
            </a:lvl1pPr>
            <a:lvl2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2pPr>
            <a:lvl3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3pPr>
            <a:lvl4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4pPr>
            <a:lvl5pPr algn="ctr" rtl="0" eaLnBrk="0" fontAlgn="base" hangingPunct="0">
              <a:spcBef>
                <a:spcPct val="0"/>
              </a:spcBef>
              <a:spcAft>
                <a:spcPct val="0"/>
              </a:spcAft>
              <a:defRPr kumimoji="1" sz="3600" b="1">
                <a:solidFill>
                  <a:schemeClr val="tx1"/>
                </a:solidFill>
                <a:effectLst>
                  <a:outerShdw blurRad="38100" dist="38100" dir="2700000" algn="tl">
                    <a:srgbClr val="C0C0C0"/>
                  </a:outerShdw>
                </a:effectLst>
                <a:latin typeface="Arial" charset="0"/>
                <a:ea typeface="標楷體" pitchFamily="65" charset="-120"/>
                <a:cs typeface="新細明體" charset="-120"/>
              </a:defRPr>
            </a:lvl5pPr>
            <a:lvl6pPr marL="457050"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6pPr>
            <a:lvl7pPr marL="914101"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7pPr>
            <a:lvl8pPr marL="1371151"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8pPr>
            <a:lvl9pPr marL="1828202" algn="ctr" rtl="0" eaLnBrk="1" fontAlgn="base" hangingPunct="1">
              <a:spcBef>
                <a:spcPct val="0"/>
              </a:spcBef>
              <a:spcAft>
                <a:spcPct val="0"/>
              </a:spcAft>
              <a:defRPr kumimoji="1" sz="3600" b="1">
                <a:solidFill>
                  <a:schemeClr val="tx2"/>
                </a:solidFill>
                <a:effectLst>
                  <a:outerShdw blurRad="38100" dist="38100" dir="2700000" algn="tl">
                    <a:srgbClr val="C0C0C0"/>
                  </a:outerShdw>
                </a:effectLst>
                <a:latin typeface="Arial" charset="0"/>
                <a:ea typeface="新細明體" charset="-120"/>
              </a:defRPr>
            </a:lvl9pPr>
          </a:lstStyle>
          <a:p>
            <a:r>
              <a:rPr lang="en-US" altLang="zh-TW" sz="2800" kern="0" dirty="0" smtClean="0"/>
              <a:t>MISSIONS:</a:t>
            </a:r>
            <a:br>
              <a:rPr lang="en-US" altLang="zh-TW" sz="2800" kern="0" dirty="0" smtClean="0"/>
            </a:br>
            <a:r>
              <a:rPr lang="en-US" altLang="zh-TW" sz="2800" kern="0" dirty="0" smtClean="0"/>
              <a:t>Intel-NTU Connected Context Computing Center</a:t>
            </a:r>
            <a:endParaRPr lang="zh-TW" altLang="en-US" sz="2800" kern="0" dirty="0"/>
          </a:p>
        </p:txBody>
      </p:sp>
    </p:spTree>
    <p:extLst>
      <p:ext uri="{BB962C8B-B14F-4D97-AF65-F5344CB8AC3E}">
        <p14:creationId xmlns:p14="http://schemas.microsoft.com/office/powerpoint/2010/main" val="33971209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Conclusions</a:t>
            </a:r>
            <a:endParaRPr lang="zh-TW" altLang="en-US" dirty="0"/>
          </a:p>
        </p:txBody>
      </p:sp>
      <p:sp>
        <p:nvSpPr>
          <p:cNvPr id="3" name="內容版面配置區 2"/>
          <p:cNvSpPr>
            <a:spLocks noGrp="1"/>
          </p:cNvSpPr>
          <p:nvPr>
            <p:ph idx="1"/>
          </p:nvPr>
        </p:nvSpPr>
        <p:spPr>
          <a:xfrm>
            <a:off x="107504" y="1676400"/>
            <a:ext cx="8928992" cy="4800600"/>
          </a:xfrm>
        </p:spPr>
        <p:txBody>
          <a:bodyPr/>
          <a:lstStyle/>
          <a:p>
            <a:r>
              <a:rPr lang="zh-TW" altLang="en-US" dirty="0" smtClean="0"/>
              <a:t>研究</a:t>
            </a:r>
            <a:r>
              <a:rPr lang="en-US" altLang="zh-TW" dirty="0" smtClean="0"/>
              <a:t>(</a:t>
            </a:r>
            <a:r>
              <a:rPr lang="zh-TW" altLang="en-US" dirty="0" smtClean="0"/>
              <a:t>工作</a:t>
            </a:r>
            <a:r>
              <a:rPr lang="en-US" altLang="zh-TW" dirty="0" smtClean="0"/>
              <a:t>)</a:t>
            </a:r>
            <a:r>
              <a:rPr lang="zh-TW" altLang="en-US" dirty="0" smtClean="0"/>
              <a:t>態度無它，只求「放心」而已！</a:t>
            </a:r>
            <a:endParaRPr lang="en-US" altLang="zh-TW" dirty="0" smtClean="0"/>
          </a:p>
          <a:p>
            <a:pPr lvl="1"/>
            <a:endParaRPr lang="en-US" altLang="zh-TW" dirty="0" smtClean="0"/>
          </a:p>
          <a:p>
            <a:endParaRPr lang="en-US" altLang="zh-TW" dirty="0" smtClean="0"/>
          </a:p>
          <a:p>
            <a:r>
              <a:rPr lang="zh-TW" altLang="en-US" dirty="0" smtClean="0"/>
              <a:t>思想要自由，生活要嚴謹</a:t>
            </a:r>
            <a:endParaRPr lang="en-US" altLang="zh-TW" dirty="0" smtClean="0"/>
          </a:p>
          <a:p>
            <a:endParaRPr lang="zh-TW" altLang="en-US" dirty="0"/>
          </a:p>
        </p:txBody>
      </p:sp>
      <p:sp>
        <p:nvSpPr>
          <p:cNvPr id="5" name="文字方塊 4"/>
          <p:cNvSpPr txBox="1"/>
          <p:nvPr/>
        </p:nvSpPr>
        <p:spPr>
          <a:xfrm rot="702236">
            <a:off x="-107663" y="4700598"/>
            <a:ext cx="6824304" cy="707886"/>
          </a:xfrm>
          <a:prstGeom prst="rect">
            <a:avLst/>
          </a:prstGeom>
          <a:noFill/>
        </p:spPr>
        <p:txBody>
          <a:bodyPr wrap="none" rtlCol="0">
            <a:spAutoFit/>
          </a:bodyPr>
          <a:lstStyle/>
          <a:p>
            <a:r>
              <a:rPr lang="en-US" altLang="zh-TW" sz="4000" b="1" dirty="0" smtClean="0">
                <a:solidFill>
                  <a:srgbClr val="C00000"/>
                </a:solidFill>
              </a:rPr>
              <a:t>Thanks for your listening!!!</a:t>
            </a:r>
            <a:endParaRPr lang="zh-TW" altLang="en-US" sz="4000" b="1" dirty="0">
              <a:solidFill>
                <a:srgbClr val="C00000"/>
              </a:solidFill>
            </a:endParaRPr>
          </a:p>
        </p:txBody>
      </p:sp>
      <p:pic>
        <p:nvPicPr>
          <p:cNvPr id="7" name="圖片 6"/>
          <p:cNvPicPr>
            <a:picLocks noChangeAspect="1"/>
          </p:cNvPicPr>
          <p:nvPr/>
        </p:nvPicPr>
        <p:blipFill>
          <a:blip r:embed="rId2">
            <a:clrChange>
              <a:clrFrom>
                <a:srgbClr val="FFFFFF"/>
              </a:clrFrom>
              <a:clrTo>
                <a:srgbClr val="FFFFFF">
                  <a:alpha val="0"/>
                </a:srgbClr>
              </a:clrTo>
            </a:clrChange>
          </a:blip>
          <a:stretch>
            <a:fillRect/>
          </a:stretch>
        </p:blipFill>
        <p:spPr>
          <a:xfrm>
            <a:off x="6354116" y="4726583"/>
            <a:ext cx="2682380" cy="1750417"/>
          </a:xfrm>
          <a:prstGeom prst="rect">
            <a:avLst/>
          </a:prstGeom>
        </p:spPr>
      </p:pic>
    </p:spTree>
    <p:extLst>
      <p:ext uri="{BB962C8B-B14F-4D97-AF65-F5344CB8AC3E}">
        <p14:creationId xmlns:p14="http://schemas.microsoft.com/office/powerpoint/2010/main" val="202806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10"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800" dirty="0" smtClean="0"/>
              <a:t>Outline</a:t>
            </a:r>
            <a:endParaRPr lang="zh-TW" altLang="en-US" sz="2800" dirty="0"/>
          </a:p>
        </p:txBody>
      </p:sp>
      <p:sp>
        <p:nvSpPr>
          <p:cNvPr id="3" name="內容版面配置區 2"/>
          <p:cNvSpPr>
            <a:spLocks noGrp="1"/>
          </p:cNvSpPr>
          <p:nvPr>
            <p:ph idx="1"/>
          </p:nvPr>
        </p:nvSpPr>
        <p:spPr>
          <a:xfrm>
            <a:off x="381000" y="1508720"/>
            <a:ext cx="8382000" cy="4800600"/>
          </a:xfrm>
        </p:spPr>
        <p:txBody>
          <a:bodyPr/>
          <a:lstStyle/>
          <a:p>
            <a:r>
              <a:rPr lang="en-US" altLang="zh-TW" sz="2000" b="1" dirty="0" smtClean="0"/>
              <a:t>Part I: </a:t>
            </a:r>
            <a:r>
              <a:rPr lang="en-US" altLang="zh-TW" sz="2000" dirty="0" smtClean="0"/>
              <a:t>Thermal-aware 3D Network-on-Chip Designs</a:t>
            </a:r>
          </a:p>
          <a:p>
            <a:r>
              <a:rPr lang="en-US" altLang="zh-TW" sz="2000" b="1" dirty="0" smtClean="0"/>
              <a:t>Part II: </a:t>
            </a:r>
            <a:r>
              <a:rPr lang="zh-TW" altLang="en-US" sz="2000" dirty="0" smtClean="0"/>
              <a:t>研究生應有的觀念態度</a:t>
            </a:r>
            <a:endParaRPr lang="zh-TW" altLang="en-US" sz="2000" dirty="0"/>
          </a:p>
        </p:txBody>
      </p:sp>
      <p:pic>
        <p:nvPicPr>
          <p:cNvPr id="6" name="圖片 5"/>
          <p:cNvPicPr>
            <a:picLocks noChangeAspect="1"/>
          </p:cNvPicPr>
          <p:nvPr/>
        </p:nvPicPr>
        <p:blipFill>
          <a:blip r:embed="rId2"/>
          <a:stretch>
            <a:fillRect/>
          </a:stretch>
        </p:blipFill>
        <p:spPr>
          <a:xfrm>
            <a:off x="1835696" y="2492896"/>
            <a:ext cx="4819719" cy="3628430"/>
          </a:xfrm>
          <a:prstGeom prst="rect">
            <a:avLst/>
          </a:prstGeom>
        </p:spPr>
      </p:pic>
      <p:pic>
        <p:nvPicPr>
          <p:cNvPr id="7" name="圖片 6"/>
          <p:cNvPicPr>
            <a:picLocks noChangeAspect="1"/>
          </p:cNvPicPr>
          <p:nvPr/>
        </p:nvPicPr>
        <p:blipFill>
          <a:blip r:embed="rId3">
            <a:clrChange>
              <a:clrFrom>
                <a:srgbClr val="FFFFFF"/>
              </a:clrFrom>
              <a:clrTo>
                <a:srgbClr val="FFFFFF">
                  <a:alpha val="0"/>
                </a:srgbClr>
              </a:clrTo>
            </a:clrChange>
          </a:blip>
          <a:stretch>
            <a:fillRect/>
          </a:stretch>
        </p:blipFill>
        <p:spPr>
          <a:xfrm>
            <a:off x="2351805" y="3789040"/>
            <a:ext cx="4020395" cy="2680263"/>
          </a:xfrm>
          <a:prstGeom prst="rect">
            <a:avLst/>
          </a:prstGeom>
        </p:spPr>
      </p:pic>
      <p:pic>
        <p:nvPicPr>
          <p:cNvPr id="8" name="圖片 7"/>
          <p:cNvPicPr>
            <a:picLocks noChangeAspect="1"/>
          </p:cNvPicPr>
          <p:nvPr/>
        </p:nvPicPr>
        <p:blipFill>
          <a:blip r:embed="rId4">
            <a:clrChange>
              <a:clrFrom>
                <a:srgbClr val="FFFFFF"/>
              </a:clrFrom>
              <a:clrTo>
                <a:srgbClr val="FFFFFF">
                  <a:alpha val="0"/>
                </a:srgbClr>
              </a:clrTo>
            </a:clrChange>
          </a:blip>
          <a:stretch>
            <a:fillRect/>
          </a:stretch>
        </p:blipFill>
        <p:spPr>
          <a:xfrm>
            <a:off x="3222377" y="4788297"/>
            <a:ext cx="2069703" cy="2069703"/>
          </a:xfrm>
          <a:prstGeom prst="rect">
            <a:avLst/>
          </a:prstGeom>
        </p:spPr>
      </p:pic>
    </p:spTree>
    <p:extLst>
      <p:ext uri="{BB962C8B-B14F-4D97-AF65-F5344CB8AC3E}">
        <p14:creationId xmlns:p14="http://schemas.microsoft.com/office/powerpoint/2010/main" val="5986166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2800" dirty="0" smtClean="0"/>
              <a:t>Outline</a:t>
            </a:r>
            <a:endParaRPr lang="zh-TW" altLang="en-US" sz="2800" dirty="0"/>
          </a:p>
        </p:txBody>
      </p:sp>
      <p:sp>
        <p:nvSpPr>
          <p:cNvPr id="3" name="內容版面配置區 2"/>
          <p:cNvSpPr>
            <a:spLocks noGrp="1"/>
          </p:cNvSpPr>
          <p:nvPr>
            <p:ph idx="1"/>
          </p:nvPr>
        </p:nvSpPr>
        <p:spPr>
          <a:xfrm>
            <a:off x="381000" y="1508720"/>
            <a:ext cx="8382000" cy="4800600"/>
          </a:xfrm>
        </p:spPr>
        <p:txBody>
          <a:bodyPr/>
          <a:lstStyle/>
          <a:p>
            <a:r>
              <a:rPr lang="en-US" altLang="zh-TW" sz="2000" b="1" dirty="0" smtClean="0"/>
              <a:t>Part I: </a:t>
            </a:r>
            <a:r>
              <a:rPr lang="en-US" altLang="zh-TW" sz="2000" dirty="0" smtClean="0"/>
              <a:t>Thermal-aware 3D Network-on-Chip Designs</a:t>
            </a:r>
          </a:p>
          <a:p>
            <a:r>
              <a:rPr lang="en-US" altLang="zh-TW" sz="2000" b="1" dirty="0" smtClean="0">
                <a:solidFill>
                  <a:schemeClr val="bg1">
                    <a:lumMod val="85000"/>
                  </a:schemeClr>
                </a:solidFill>
              </a:rPr>
              <a:t>Part II: </a:t>
            </a:r>
            <a:r>
              <a:rPr lang="zh-TW" altLang="en-US" sz="2000" dirty="0" smtClean="0">
                <a:solidFill>
                  <a:schemeClr val="bg1">
                    <a:lumMod val="85000"/>
                  </a:schemeClr>
                </a:solidFill>
              </a:rPr>
              <a:t>「研究生應有的觀念態度」談「念完研究所的機會與挑戰」</a:t>
            </a:r>
            <a:endParaRPr lang="zh-TW" altLang="en-US" sz="2000" dirty="0">
              <a:solidFill>
                <a:schemeClr val="bg1">
                  <a:lumMod val="85000"/>
                </a:schemeClr>
              </a:solidFill>
            </a:endParaRPr>
          </a:p>
        </p:txBody>
      </p:sp>
      <p:pic>
        <p:nvPicPr>
          <p:cNvPr id="6" name="圖片 5"/>
          <p:cNvPicPr>
            <a:picLocks noChangeAspect="1"/>
          </p:cNvPicPr>
          <p:nvPr/>
        </p:nvPicPr>
        <p:blipFill>
          <a:blip r:embed="rId2">
            <a:duotone>
              <a:schemeClr val="bg2">
                <a:shade val="45000"/>
                <a:satMod val="135000"/>
              </a:schemeClr>
              <a:prstClr val="white"/>
            </a:duotone>
          </a:blip>
          <a:stretch>
            <a:fillRect/>
          </a:stretch>
        </p:blipFill>
        <p:spPr>
          <a:xfrm>
            <a:off x="1835696" y="2492896"/>
            <a:ext cx="4819719" cy="3628430"/>
          </a:xfrm>
          <a:prstGeom prst="rect">
            <a:avLst/>
          </a:prstGeom>
        </p:spPr>
      </p:pic>
      <p:pic>
        <p:nvPicPr>
          <p:cNvPr id="7" name="圖片 6"/>
          <p:cNvPicPr>
            <a:picLocks noChangeAspect="1"/>
          </p:cNvPicPr>
          <p:nvPr/>
        </p:nvPicPr>
        <p:blipFill>
          <a:blip r:embed="rId3">
            <a:clrChange>
              <a:clrFrom>
                <a:srgbClr val="FFFFFF"/>
              </a:clrFrom>
              <a:clrTo>
                <a:srgbClr val="FFFFFF">
                  <a:alpha val="0"/>
                </a:srgbClr>
              </a:clrTo>
            </a:clrChange>
            <a:duotone>
              <a:schemeClr val="bg2">
                <a:shade val="45000"/>
                <a:satMod val="135000"/>
              </a:schemeClr>
              <a:prstClr val="white"/>
            </a:duotone>
          </a:blip>
          <a:stretch>
            <a:fillRect/>
          </a:stretch>
        </p:blipFill>
        <p:spPr>
          <a:xfrm>
            <a:off x="2351805" y="3789040"/>
            <a:ext cx="4020395" cy="2680263"/>
          </a:xfrm>
          <a:prstGeom prst="rect">
            <a:avLst/>
          </a:prstGeom>
        </p:spPr>
      </p:pic>
      <p:pic>
        <p:nvPicPr>
          <p:cNvPr id="8" name="圖片 7"/>
          <p:cNvPicPr>
            <a:picLocks noChangeAspect="1"/>
          </p:cNvPicPr>
          <p:nvPr/>
        </p:nvPicPr>
        <p:blipFill>
          <a:blip r:embed="rId4">
            <a:clrChange>
              <a:clrFrom>
                <a:srgbClr val="FFFFFF"/>
              </a:clrFrom>
              <a:clrTo>
                <a:srgbClr val="FFFFFF">
                  <a:alpha val="0"/>
                </a:srgbClr>
              </a:clrTo>
            </a:clrChange>
            <a:duotone>
              <a:schemeClr val="bg2">
                <a:shade val="45000"/>
                <a:satMod val="135000"/>
              </a:schemeClr>
              <a:prstClr val="white"/>
            </a:duotone>
          </a:blip>
          <a:stretch>
            <a:fillRect/>
          </a:stretch>
        </p:blipFill>
        <p:spPr>
          <a:xfrm>
            <a:off x="3222377" y="4788297"/>
            <a:ext cx="2069703" cy="2069703"/>
          </a:xfrm>
          <a:prstGeom prst="rect">
            <a:avLst/>
          </a:prstGeom>
        </p:spPr>
      </p:pic>
    </p:spTree>
    <p:extLst>
      <p:ext uri="{BB962C8B-B14F-4D97-AF65-F5344CB8AC3E}">
        <p14:creationId xmlns:p14="http://schemas.microsoft.com/office/powerpoint/2010/main" val="3201121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8438" y="5146675"/>
            <a:ext cx="1785937" cy="127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a:xfrm>
            <a:off x="304800" y="762000"/>
            <a:ext cx="8686800" cy="838200"/>
          </a:xfrm>
        </p:spPr>
        <p:txBody>
          <a:bodyPr/>
          <a:lstStyle/>
          <a:p>
            <a:pPr>
              <a:defRPr/>
            </a:pPr>
            <a:r>
              <a:rPr lang="en-US" altLang="zh-TW" sz="2800" dirty="0" smtClean="0">
                <a:solidFill>
                  <a:schemeClr val="tx1">
                    <a:lumMod val="95000"/>
                    <a:lumOff val="5000"/>
                  </a:schemeClr>
                </a:solidFill>
              </a:rPr>
              <a:t>Background - Network-on-Chip</a:t>
            </a:r>
            <a:endParaRPr lang="zh-TW" altLang="en-US" sz="2800" dirty="0">
              <a:solidFill>
                <a:schemeClr val="tx1">
                  <a:lumMod val="95000"/>
                  <a:lumOff val="5000"/>
                </a:schemeClr>
              </a:solidFill>
            </a:endParaRPr>
          </a:p>
        </p:txBody>
      </p:sp>
      <p:sp>
        <p:nvSpPr>
          <p:cNvPr id="8196" name="內容版面配置區 7"/>
          <p:cNvSpPr>
            <a:spLocks noGrp="1"/>
          </p:cNvSpPr>
          <p:nvPr>
            <p:ph sz="half" idx="1"/>
          </p:nvPr>
        </p:nvSpPr>
        <p:spPr>
          <a:xfrm>
            <a:off x="495300" y="1695450"/>
            <a:ext cx="5456238" cy="1431925"/>
          </a:xfrm>
        </p:spPr>
        <p:txBody>
          <a:bodyPr/>
          <a:lstStyle/>
          <a:p>
            <a:r>
              <a:rPr lang="en-US" altLang="zh-TW" sz="1800" dirty="0" smtClean="0">
                <a:solidFill>
                  <a:schemeClr val="tx1">
                    <a:lumMod val="95000"/>
                    <a:lumOff val="5000"/>
                  </a:schemeClr>
                </a:solidFill>
              </a:rPr>
              <a:t>Network-on-Chip (NoC) has been viewed as a novel and practical approach to connect SoC IPs in current and future design.</a:t>
            </a:r>
            <a:endParaRPr lang="en-US" altLang="zh-TW" sz="2000" dirty="0" smtClean="0">
              <a:solidFill>
                <a:schemeClr val="tx1">
                  <a:lumMod val="95000"/>
                  <a:lumOff val="5000"/>
                </a:schemeClr>
              </a:solidFill>
            </a:endParaRPr>
          </a:p>
        </p:txBody>
      </p:sp>
      <p:sp>
        <p:nvSpPr>
          <p:cNvPr id="8197" name="內容版面配置區 7"/>
          <p:cNvSpPr txBox="1">
            <a:spLocks/>
          </p:cNvSpPr>
          <p:nvPr/>
        </p:nvSpPr>
        <p:spPr bwMode="auto">
          <a:xfrm>
            <a:off x="466725" y="5486400"/>
            <a:ext cx="54848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0" tIns="45706" rIns="91410" bIns="45706"/>
          <a:lstStyle>
            <a:lvl1pPr marL="342900" indent="-342900"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spcBef>
                <a:spcPct val="20000"/>
              </a:spcBef>
              <a:buClr>
                <a:srgbClr val="3333CC"/>
              </a:buClr>
              <a:buFont typeface="Wingdings" charset="2"/>
              <a:buChar char="v"/>
            </a:pPr>
            <a:r>
              <a:rPr lang="en-US" altLang="zh-TW" dirty="0">
                <a:solidFill>
                  <a:schemeClr val="tx1">
                    <a:lumMod val="95000"/>
                    <a:lumOff val="5000"/>
                  </a:schemeClr>
                </a:solidFill>
                <a:ea typeface="標楷體" pitchFamily="65" charset="-120"/>
                <a:cs typeface="新細明體" charset="-120"/>
              </a:rPr>
              <a:t>In existing high-performance prototyping &amp; commercial chips, </a:t>
            </a:r>
            <a:r>
              <a:rPr lang="en-US" altLang="zh-TW" b="1" dirty="0">
                <a:solidFill>
                  <a:schemeClr val="tx1">
                    <a:lumMod val="95000"/>
                    <a:lumOff val="5000"/>
                  </a:schemeClr>
                </a:solidFill>
                <a:ea typeface="標楷體" pitchFamily="65" charset="-120"/>
                <a:cs typeface="新細明體" charset="-120"/>
              </a:rPr>
              <a:t>mesh-based topology</a:t>
            </a:r>
            <a:r>
              <a:rPr lang="en-US" altLang="zh-TW" dirty="0">
                <a:solidFill>
                  <a:schemeClr val="tx1">
                    <a:lumMod val="95000"/>
                    <a:lumOff val="5000"/>
                  </a:schemeClr>
                </a:solidFill>
                <a:ea typeface="標楷體" pitchFamily="65" charset="-120"/>
                <a:cs typeface="新細明體" charset="-120"/>
              </a:rPr>
              <a:t> is mostly adopted for its scalability.</a:t>
            </a:r>
            <a:endParaRPr lang="en-US" altLang="zh-TW" sz="1600" dirty="0">
              <a:solidFill>
                <a:schemeClr val="tx1">
                  <a:lumMod val="95000"/>
                  <a:lumOff val="5000"/>
                </a:schemeClr>
              </a:solidFill>
              <a:ea typeface="標楷體" pitchFamily="65" charset="-120"/>
              <a:cs typeface="新細明體" charset="-120"/>
            </a:endParaRPr>
          </a:p>
        </p:txBody>
      </p:sp>
      <p:pic>
        <p:nvPicPr>
          <p:cNvPr id="8198" name="Picture 37" descr="teraflopchip2"/>
          <p:cNvPicPr>
            <a:picLocks noChangeAspect="1" noChangeArrowheads="1"/>
          </p:cNvPicPr>
          <p:nvPr/>
        </p:nvPicPr>
        <p:blipFill>
          <a:blip r:embed="rId4">
            <a:extLst>
              <a:ext uri="{28A0092B-C50C-407E-A947-70E740481C1C}">
                <a14:useLocalDpi xmlns:a14="http://schemas.microsoft.com/office/drawing/2010/main" val="0"/>
              </a:ext>
            </a:extLst>
          </a:blip>
          <a:srcRect l="13416" t="21344" r="12932" b="14629"/>
          <a:stretch>
            <a:fillRect/>
          </a:stretch>
        </p:blipFill>
        <p:spPr bwMode="auto">
          <a:xfrm>
            <a:off x="6559550" y="1984375"/>
            <a:ext cx="1657350"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3405188"/>
            <a:ext cx="2122488"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矩形 10"/>
          <p:cNvSpPr>
            <a:spLocks noChangeArrowheads="1"/>
          </p:cNvSpPr>
          <p:nvPr/>
        </p:nvSpPr>
        <p:spPr bwMode="auto">
          <a:xfrm>
            <a:off x="6332414" y="1676400"/>
            <a:ext cx="2344042" cy="30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0" tIns="45706" rIns="91410" bIns="45706">
            <a:spAutoFit/>
          </a:bodyPr>
          <a:lstStyle/>
          <a:p>
            <a:r>
              <a:rPr lang="en-US" altLang="zh-TW" sz="1400" dirty="0">
                <a:solidFill>
                  <a:schemeClr val="tx1">
                    <a:lumMod val="95000"/>
                    <a:lumOff val="5000"/>
                  </a:schemeClr>
                </a:solidFill>
              </a:rPr>
              <a:t>Intel </a:t>
            </a:r>
            <a:r>
              <a:rPr lang="en-US" altLang="zh-TW" sz="1400" dirty="0" smtClean="0">
                <a:solidFill>
                  <a:schemeClr val="tx1">
                    <a:lumMod val="95000"/>
                    <a:lumOff val="5000"/>
                  </a:schemeClr>
                </a:solidFill>
              </a:rPr>
              <a:t>80-core (2007 ISSCC)</a:t>
            </a:r>
            <a:endParaRPr lang="zh-TW" altLang="en-US" sz="1400" dirty="0">
              <a:solidFill>
                <a:schemeClr val="tx1">
                  <a:lumMod val="95000"/>
                  <a:lumOff val="5000"/>
                </a:schemeClr>
              </a:solidFill>
            </a:endParaRPr>
          </a:p>
        </p:txBody>
      </p:sp>
      <p:sp>
        <p:nvSpPr>
          <p:cNvPr id="8201" name="矩形 11"/>
          <p:cNvSpPr>
            <a:spLocks noChangeArrowheads="1"/>
          </p:cNvSpPr>
          <p:nvPr/>
        </p:nvSpPr>
        <p:spPr bwMode="auto">
          <a:xfrm>
            <a:off x="6548438" y="3170238"/>
            <a:ext cx="18573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0" tIns="45706" rIns="91410" bIns="45706">
            <a:spAutoFit/>
          </a:bodyPr>
          <a:lstStyle/>
          <a:p>
            <a:r>
              <a:rPr lang="en-US" altLang="zh-TW" sz="1400" dirty="0" err="1">
                <a:solidFill>
                  <a:schemeClr val="tx1">
                    <a:lumMod val="95000"/>
                    <a:lumOff val="5000"/>
                  </a:schemeClr>
                </a:solidFill>
              </a:rPr>
              <a:t>Tilera</a:t>
            </a:r>
            <a:r>
              <a:rPr lang="en-US" altLang="zh-TW" sz="1400" dirty="0">
                <a:solidFill>
                  <a:schemeClr val="tx1">
                    <a:lumMod val="95000"/>
                    <a:lumOff val="5000"/>
                  </a:schemeClr>
                </a:solidFill>
              </a:rPr>
              <a:t> Tile64</a:t>
            </a:r>
            <a:endParaRPr lang="zh-TW" altLang="en-US" sz="1400" dirty="0">
              <a:solidFill>
                <a:schemeClr val="tx1">
                  <a:lumMod val="95000"/>
                  <a:lumOff val="5000"/>
                </a:schemeClr>
              </a:solidFill>
            </a:endParaRPr>
          </a:p>
        </p:txBody>
      </p:sp>
      <p:sp>
        <p:nvSpPr>
          <p:cNvPr id="8202" name="矩形 12"/>
          <p:cNvSpPr>
            <a:spLocks noChangeArrowheads="1"/>
          </p:cNvSpPr>
          <p:nvPr/>
        </p:nvSpPr>
        <p:spPr bwMode="auto">
          <a:xfrm>
            <a:off x="6477000" y="4676775"/>
            <a:ext cx="2143125" cy="523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0" tIns="45706" rIns="91410" bIns="45706">
            <a:spAutoFit/>
          </a:bodyPr>
          <a:lstStyle/>
          <a:p>
            <a:r>
              <a:rPr lang="en-US" altLang="zh-TW" sz="1400" dirty="0">
                <a:solidFill>
                  <a:schemeClr val="tx1">
                    <a:lumMod val="95000"/>
                    <a:lumOff val="5000"/>
                  </a:schemeClr>
                </a:solidFill>
              </a:rPr>
              <a:t>Intel Single-Chip Cloud Computer (SCCC)</a:t>
            </a:r>
            <a:endParaRPr lang="zh-TW" altLang="en-US" sz="1400" dirty="0">
              <a:solidFill>
                <a:schemeClr val="tx1">
                  <a:lumMod val="95000"/>
                  <a:lumOff val="5000"/>
                </a:schemeClr>
              </a:solidFill>
            </a:endParaRPr>
          </a:p>
        </p:txBody>
      </p:sp>
      <p:pic>
        <p:nvPicPr>
          <p:cNvPr id="8203" name="Picture 4"/>
          <p:cNvPicPr>
            <a:picLocks noChangeAspect="1" noChangeArrowheads="1"/>
          </p:cNvPicPr>
          <p:nvPr/>
        </p:nvPicPr>
        <p:blipFill>
          <a:blip r:embed="rId6">
            <a:extLst>
              <a:ext uri="{28A0092B-C50C-407E-A947-70E740481C1C}">
                <a14:useLocalDpi xmlns:a14="http://schemas.microsoft.com/office/drawing/2010/main" val="0"/>
              </a:ext>
            </a:extLst>
          </a:blip>
          <a:srcRect b="844"/>
          <a:stretch>
            <a:fillRect/>
          </a:stretch>
        </p:blipFill>
        <p:spPr bwMode="auto">
          <a:xfrm>
            <a:off x="641350" y="2974975"/>
            <a:ext cx="52260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4" name="文字方塊 13"/>
          <p:cNvSpPr txBox="1">
            <a:spLocks noChangeArrowheads="1"/>
          </p:cNvSpPr>
          <p:nvPr/>
        </p:nvSpPr>
        <p:spPr bwMode="auto">
          <a:xfrm>
            <a:off x="5951538" y="4962525"/>
            <a:ext cx="5254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charset="0"/>
                <a:ea typeface="新細明體" charset="-120"/>
              </a:defRPr>
            </a:lvl1pPr>
            <a:lvl2pPr marL="742950" indent="-285750"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zh-TW" sz="1400" dirty="0" smtClean="0">
                <a:solidFill>
                  <a:schemeClr val="tx1">
                    <a:lumMod val="95000"/>
                    <a:lumOff val="5000"/>
                  </a:schemeClr>
                </a:solidFill>
              </a:rPr>
              <a:t>[2]</a:t>
            </a:r>
            <a:endParaRPr lang="zh-TW" altLang="en-US" sz="1400" dirty="0">
              <a:solidFill>
                <a:schemeClr val="tx1">
                  <a:lumMod val="95000"/>
                  <a:lumOff val="5000"/>
                </a:schemeClr>
              </a:solidFill>
            </a:endParaRPr>
          </a:p>
        </p:txBody>
      </p:sp>
    </p:spTree>
    <p:extLst>
      <p:ext uri="{BB962C8B-B14F-4D97-AF65-F5344CB8AC3E}">
        <p14:creationId xmlns:p14="http://schemas.microsoft.com/office/powerpoint/2010/main" val="1871498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685800" y="764704"/>
            <a:ext cx="7772400" cy="762000"/>
          </a:xfrm>
        </p:spPr>
        <p:txBody>
          <a:bodyPr/>
          <a:lstStyle/>
          <a:p>
            <a:pPr>
              <a:defRPr/>
            </a:pPr>
            <a:r>
              <a:rPr lang="en-US" altLang="zh-TW" sz="2800" dirty="0" smtClean="0">
                <a:solidFill>
                  <a:schemeClr val="tx1">
                    <a:lumMod val="95000"/>
                    <a:lumOff val="5000"/>
                  </a:schemeClr>
                </a:solidFill>
              </a:rPr>
              <a:t>3D NoC Opportunity</a:t>
            </a:r>
            <a:endParaRPr lang="zh-TW" altLang="en-US" sz="2800" dirty="0">
              <a:solidFill>
                <a:schemeClr val="tx1">
                  <a:lumMod val="95000"/>
                  <a:lumOff val="5000"/>
                </a:schemeClr>
              </a:solidFill>
            </a:endParaRPr>
          </a:p>
        </p:txBody>
      </p:sp>
      <p:sp>
        <p:nvSpPr>
          <p:cNvPr id="5" name="內容版面配置區 2"/>
          <p:cNvSpPr>
            <a:spLocks noGrp="1"/>
          </p:cNvSpPr>
          <p:nvPr>
            <p:ph idx="1"/>
          </p:nvPr>
        </p:nvSpPr>
        <p:spPr>
          <a:xfrm>
            <a:off x="457200" y="1524000"/>
            <a:ext cx="8382000" cy="609600"/>
          </a:xfrm>
        </p:spPr>
        <p:txBody>
          <a:bodyPr/>
          <a:lstStyle/>
          <a:p>
            <a:r>
              <a:rPr lang="en-US" altLang="zh-TW" sz="2000" dirty="0" smtClean="0">
                <a:solidFill>
                  <a:schemeClr val="tx1">
                    <a:lumMod val="95000"/>
                    <a:lumOff val="5000"/>
                  </a:schemeClr>
                </a:solidFill>
              </a:rPr>
              <a:t>TSV-based die-stacking technology + </a:t>
            </a:r>
            <a:r>
              <a:rPr lang="en-US" altLang="zh-TW" sz="2000" dirty="0" err="1" smtClean="0">
                <a:solidFill>
                  <a:schemeClr val="tx1">
                    <a:lumMod val="95000"/>
                    <a:lumOff val="5000"/>
                  </a:schemeClr>
                </a:solidFill>
              </a:rPr>
              <a:t>NoC</a:t>
            </a:r>
            <a:r>
              <a:rPr lang="en-US" altLang="zh-TW" sz="2000" dirty="0" smtClean="0">
                <a:solidFill>
                  <a:schemeClr val="tx1">
                    <a:lumMod val="95000"/>
                    <a:lumOff val="5000"/>
                  </a:schemeClr>
                </a:solidFill>
              </a:rPr>
              <a:t> </a:t>
            </a:r>
            <a:r>
              <a:rPr lang="en-US" altLang="zh-TW" sz="2000" dirty="0" smtClean="0">
                <a:solidFill>
                  <a:schemeClr val="tx1">
                    <a:lumMod val="95000"/>
                    <a:lumOff val="5000"/>
                  </a:schemeClr>
                </a:solidFill>
                <a:sym typeface="Wingdings" charset="2"/>
              </a:rPr>
              <a:t> </a:t>
            </a:r>
            <a:r>
              <a:rPr lang="en-US" altLang="zh-TW" sz="2000" b="1" dirty="0" smtClean="0">
                <a:solidFill>
                  <a:schemeClr val="tx1">
                    <a:lumMod val="95000"/>
                    <a:lumOff val="5000"/>
                  </a:schemeClr>
                </a:solidFill>
                <a:sym typeface="Wingdings" charset="2"/>
              </a:rPr>
              <a:t>3D </a:t>
            </a:r>
            <a:r>
              <a:rPr lang="en-US" altLang="zh-TW" sz="2000" b="1" dirty="0" err="1" smtClean="0">
                <a:solidFill>
                  <a:schemeClr val="tx1">
                    <a:lumMod val="95000"/>
                    <a:lumOff val="5000"/>
                  </a:schemeClr>
                </a:solidFill>
                <a:sym typeface="Wingdings" charset="2"/>
              </a:rPr>
              <a:t>NoC</a:t>
            </a:r>
            <a:endParaRPr lang="en-US" altLang="zh-TW" sz="2000" b="1" dirty="0" smtClean="0">
              <a:solidFill>
                <a:schemeClr val="tx1">
                  <a:lumMod val="95000"/>
                  <a:lumOff val="5000"/>
                </a:schemeClr>
              </a:solidFill>
              <a:sym typeface="Wingdings" charset="2"/>
            </a:endParaRPr>
          </a:p>
          <a:p>
            <a:endParaRPr lang="zh-TW" altLang="en-US" sz="2000" b="1" dirty="0" smtClean="0">
              <a:solidFill>
                <a:schemeClr val="tx1">
                  <a:lumMod val="95000"/>
                  <a:lumOff val="5000"/>
                </a:schemeClr>
              </a:solidFill>
            </a:endParaRP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8625" y="4030848"/>
            <a:ext cx="554037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內容版面配置區 2"/>
          <p:cNvSpPr txBox="1">
            <a:spLocks/>
          </p:cNvSpPr>
          <p:nvPr/>
        </p:nvSpPr>
        <p:spPr bwMode="auto">
          <a:xfrm>
            <a:off x="5711669" y="2133600"/>
            <a:ext cx="3429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0" tIns="45706" rIns="91410" bIns="45706"/>
          <a:lstStyle>
            <a:lvl1pPr marL="341313" indent="-341313" eaLnBrk="0" hangingPunct="0">
              <a:defRPr kumimoji="1">
                <a:solidFill>
                  <a:schemeClr val="tx1"/>
                </a:solidFill>
                <a:latin typeface="Arial" charset="0"/>
                <a:ea typeface="新細明體" charset="-120"/>
              </a:defRPr>
            </a:lvl1pPr>
            <a:lvl2pPr marL="625475" indent="-284163" eaLnBrk="0" hangingPunct="0">
              <a:defRPr kumimoji="1">
                <a:solidFill>
                  <a:schemeClr val="tx1"/>
                </a:solidFill>
                <a:latin typeface="Arial" charset="0"/>
                <a:ea typeface="新細明體" charset="-120"/>
              </a:defRPr>
            </a:lvl2pPr>
            <a:lvl3pPr marL="1143000" indent="-228600" eaLnBrk="0" hangingPunct="0">
              <a:defRPr kumimoji="1">
                <a:solidFill>
                  <a:schemeClr val="tx1"/>
                </a:solidFill>
                <a:latin typeface="Arial" charset="0"/>
                <a:ea typeface="新細明體" charset="-120"/>
              </a:defRPr>
            </a:lvl3pPr>
            <a:lvl4pPr marL="1600200" indent="-228600" eaLnBrk="0" hangingPunct="0">
              <a:defRPr kumimoji="1">
                <a:solidFill>
                  <a:schemeClr val="tx1"/>
                </a:solidFill>
                <a:latin typeface="Arial" charset="0"/>
                <a:ea typeface="新細明體" charset="-120"/>
              </a:defRPr>
            </a:lvl4pPr>
            <a:lvl5pPr marL="2057400" indent="-228600" eaLnBrk="0" hangingPunct="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marL="0" lvl="0" indent="0" eaLnBrk="1" hangingPunct="1"/>
            <a:r>
              <a:rPr lang="en-US" altLang="zh-TW" sz="2000" dirty="0" smtClean="0">
                <a:solidFill>
                  <a:schemeClr val="tx1">
                    <a:lumMod val="95000"/>
                    <a:lumOff val="5000"/>
                  </a:schemeClr>
                </a:solidFill>
                <a:ea typeface="標楷體" pitchFamily="65" charset="-120"/>
              </a:rPr>
              <a:t>3D </a:t>
            </a:r>
            <a:r>
              <a:rPr lang="en-US" altLang="zh-TW" sz="2000" dirty="0" err="1" smtClean="0">
                <a:solidFill>
                  <a:schemeClr val="tx1">
                    <a:lumMod val="95000"/>
                    <a:lumOff val="5000"/>
                  </a:schemeClr>
                </a:solidFill>
                <a:ea typeface="標楷體" pitchFamily="65" charset="-120"/>
              </a:rPr>
              <a:t>NoC</a:t>
            </a:r>
            <a:r>
              <a:rPr lang="en-US" altLang="zh-TW" sz="2000" dirty="0" smtClean="0">
                <a:solidFill>
                  <a:schemeClr val="tx1">
                    <a:lumMod val="95000"/>
                    <a:lumOff val="5000"/>
                  </a:schemeClr>
                </a:solidFill>
                <a:ea typeface="標楷體" pitchFamily="65" charset="-120"/>
              </a:rPr>
              <a:t> Advantages</a:t>
            </a:r>
          </a:p>
          <a:p>
            <a:pPr lvl="1">
              <a:spcBef>
                <a:spcPct val="20000"/>
              </a:spcBef>
              <a:buClr>
                <a:srgbClr val="FF0000"/>
              </a:buClr>
              <a:buFont typeface="Wingdings" charset="2"/>
              <a:buChar char="v"/>
            </a:pPr>
            <a:r>
              <a:rPr lang="en-US" altLang="zh-TW" dirty="0" smtClean="0">
                <a:solidFill>
                  <a:schemeClr val="tx1">
                    <a:lumMod val="95000"/>
                    <a:lumOff val="5000"/>
                  </a:schemeClr>
                </a:solidFill>
                <a:ea typeface="標楷體" pitchFamily="65" charset="-120"/>
              </a:rPr>
              <a:t>Improve </a:t>
            </a:r>
            <a:r>
              <a:rPr lang="en-US" altLang="zh-TW" dirty="0">
                <a:solidFill>
                  <a:schemeClr val="tx1">
                    <a:lumMod val="95000"/>
                    <a:lumOff val="5000"/>
                  </a:schemeClr>
                </a:solidFill>
                <a:ea typeface="標楷體" pitchFamily="65" charset="-120"/>
              </a:rPr>
              <a:t>data locality</a:t>
            </a:r>
          </a:p>
          <a:p>
            <a:pPr lvl="1">
              <a:spcBef>
                <a:spcPct val="20000"/>
              </a:spcBef>
              <a:buClr>
                <a:srgbClr val="FF0000"/>
              </a:buClr>
              <a:buFont typeface="Wingdings" charset="2"/>
              <a:buChar char="v"/>
            </a:pPr>
            <a:r>
              <a:rPr lang="en-US" altLang="zh-TW" dirty="0">
                <a:solidFill>
                  <a:schemeClr val="tx1">
                    <a:lumMod val="95000"/>
                    <a:lumOff val="5000"/>
                  </a:schemeClr>
                </a:solidFill>
                <a:ea typeface="標楷體" pitchFamily="65" charset="-120"/>
              </a:rPr>
              <a:t>Improve performance</a:t>
            </a:r>
          </a:p>
          <a:p>
            <a:pPr lvl="1">
              <a:spcBef>
                <a:spcPct val="20000"/>
              </a:spcBef>
              <a:buClr>
                <a:srgbClr val="FF0000"/>
              </a:buClr>
              <a:buFont typeface="Wingdings" charset="2"/>
              <a:buChar char="v"/>
            </a:pPr>
            <a:r>
              <a:rPr lang="en-US" altLang="zh-TW" dirty="0">
                <a:solidFill>
                  <a:schemeClr val="tx1">
                    <a:lumMod val="95000"/>
                    <a:lumOff val="5000"/>
                  </a:schemeClr>
                </a:solidFill>
                <a:ea typeface="標楷體" pitchFamily="65" charset="-120"/>
              </a:rPr>
              <a:t>Reduce power</a:t>
            </a:r>
          </a:p>
          <a:p>
            <a:pPr lvl="1">
              <a:spcBef>
                <a:spcPct val="20000"/>
              </a:spcBef>
              <a:buClr>
                <a:srgbClr val="FF0000"/>
              </a:buClr>
              <a:buFont typeface="Wingdings" charset="2"/>
              <a:buChar char="v"/>
            </a:pPr>
            <a:r>
              <a:rPr lang="en-US" altLang="zh-TW" dirty="0">
                <a:solidFill>
                  <a:schemeClr val="tx1">
                    <a:lumMod val="95000"/>
                    <a:lumOff val="5000"/>
                  </a:schemeClr>
                </a:solidFill>
                <a:ea typeface="標楷體" pitchFamily="65" charset="-120"/>
              </a:rPr>
              <a:t>Reduce form factor</a:t>
            </a:r>
          </a:p>
          <a:p>
            <a:pPr lvl="1">
              <a:spcBef>
                <a:spcPct val="20000"/>
              </a:spcBef>
              <a:buClr>
                <a:srgbClr val="FF0000"/>
              </a:buClr>
              <a:buFont typeface="Wingdings" charset="2"/>
              <a:buNone/>
            </a:pPr>
            <a:endParaRPr lang="en-US" altLang="zh-TW" sz="1600" dirty="0">
              <a:solidFill>
                <a:schemeClr val="tx1">
                  <a:lumMod val="95000"/>
                  <a:lumOff val="5000"/>
                </a:schemeClr>
              </a:solidFill>
              <a:ea typeface="標楷體" pitchFamily="65" charset="-120"/>
            </a:endParaRPr>
          </a:p>
        </p:txBody>
      </p:sp>
      <p:grpSp>
        <p:nvGrpSpPr>
          <p:cNvPr id="8" name="群組 9"/>
          <p:cNvGrpSpPr>
            <a:grpSpLocks/>
          </p:cNvGrpSpPr>
          <p:nvPr/>
        </p:nvGrpSpPr>
        <p:grpSpPr bwMode="auto">
          <a:xfrm>
            <a:off x="609600" y="2157413"/>
            <a:ext cx="4306888" cy="1881187"/>
            <a:chOff x="609600" y="2157419"/>
            <a:chExt cx="4306894" cy="1881187"/>
          </a:xfrm>
        </p:grpSpPr>
        <p:pic>
          <p:nvPicPr>
            <p:cNvPr id="9"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13" y="2157419"/>
              <a:ext cx="2025650"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6131" y="2300288"/>
              <a:ext cx="1630363"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10"/>
            <p:cNvSpPr/>
            <p:nvPr/>
          </p:nvSpPr>
          <p:spPr bwMode="auto">
            <a:xfrm>
              <a:off x="609600" y="2514606"/>
              <a:ext cx="304800" cy="228600"/>
            </a:xfrm>
            <a:prstGeom prst="rect">
              <a:avLst/>
            </a:prstGeom>
            <a:ln>
              <a:noFill/>
              <a:headEnd type="none" w="med" len="med"/>
              <a:tailEnd type="triangle" w="med" len="med"/>
            </a:ln>
          </p:spPr>
          <p:style>
            <a:lnRef idx="2">
              <a:schemeClr val="dk1"/>
            </a:lnRef>
            <a:fillRef idx="1">
              <a:schemeClr val="lt1"/>
            </a:fillRef>
            <a:effectRef idx="0">
              <a:schemeClr val="dk1"/>
            </a:effectRef>
            <a:fontRef idx="minor">
              <a:schemeClr val="dk1"/>
            </a:fontRef>
          </p:style>
          <p:txBody>
            <a:bodyPr/>
            <a:lstStyle/>
            <a:p>
              <a:pPr>
                <a:defRPr/>
              </a:pPr>
              <a:endParaRPr lang="zh-TW" altLang="en-US">
                <a:solidFill>
                  <a:schemeClr val="tx1">
                    <a:lumMod val="95000"/>
                    <a:lumOff val="5000"/>
                  </a:schemeClr>
                </a:solidFill>
              </a:endParaRPr>
            </a:p>
          </p:txBody>
        </p:sp>
      </p:grpSp>
    </p:spTree>
    <p:extLst>
      <p:ext uri="{BB962C8B-B14F-4D97-AF65-F5344CB8AC3E}">
        <p14:creationId xmlns:p14="http://schemas.microsoft.com/office/powerpoint/2010/main" val="179444774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8.1"/>
</p:tagLst>
</file>

<file path=ppt/tags/tag2.xml><?xml version="1.0" encoding="utf-8"?>
<p:tagLst xmlns:a="http://schemas.openxmlformats.org/drawingml/2006/main" xmlns:r="http://schemas.openxmlformats.org/officeDocument/2006/relationships" xmlns:p="http://schemas.openxmlformats.org/presentationml/2006/main">
  <p:tag name="TIMING" val="|6.2"/>
</p:tagLst>
</file>

<file path=ppt/tags/tag3.xml><?xml version="1.0" encoding="utf-8"?>
<p:tagLst xmlns:a="http://schemas.openxmlformats.org/drawingml/2006/main" xmlns:r="http://schemas.openxmlformats.org/officeDocument/2006/relationships" xmlns:p="http://schemas.openxmlformats.org/presentationml/2006/main">
  <p:tag name="TIMING" val="|1.1"/>
</p:tagLst>
</file>

<file path=ppt/theme/theme1.xml><?xml version="1.0" encoding="utf-8"?>
<a:theme xmlns:a="http://schemas.openxmlformats.org/drawingml/2006/main" name="Access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hihhao_Slide">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rgbClr val="FFFF00"/>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charset="-120"/>
          </a:defRPr>
        </a:defPPr>
      </a:lstStyle>
    </a:spDef>
    <a:lnDef>
      <a:spPr bwMode="auto">
        <a:xfrm>
          <a:off x="0" y="0"/>
          <a:ext cx="1" cy="1"/>
        </a:xfrm>
        <a:custGeom>
          <a:avLst/>
          <a:gdLst/>
          <a:ahLst/>
          <a:cxnLst/>
          <a:rect l="0" t="0" r="0" b="0"/>
          <a:pathLst/>
        </a:custGeom>
        <a:noFill/>
        <a:ln w="12700" cap="flat" cmpd="sng" algn="ctr">
          <a:solidFill>
            <a:srgbClr val="FFFF00"/>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charset="-120"/>
          </a:defRPr>
        </a:defPPr>
      </a:lstStyle>
    </a:lnDef>
  </a:objectDefaults>
  <a:extraClrSchemeLst>
    <a:extraClrScheme>
      <a:clrScheme name="Chihhao_Slid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ihhao_Slid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ihhao_Slid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ihhao_Slid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ihhao_Slid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ihhao_Slid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ihhao_Slid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Access Lab">
  <a:themeElements>
    <a:clrScheme name="Access Lab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ccess Lab">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ccess Lab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ccess Lab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ccess Lab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ccess Lab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ccess Lab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ccess Lab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ccess Lab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_Access">
  <a:themeElements>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Acces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905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noFill/>
        <a:ln w="1905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Times New Roman" pitchFamily="18" charset="0"/>
            <a:ea typeface="新細明體" pitchFamily="18" charset="-120"/>
          </a:defRPr>
        </a:defPPr>
      </a:lstStyle>
    </a:lnDef>
  </a:objectDefaults>
  <a:extraClrSchemeLst>
    <a:extraClrScheme>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cces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Acces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cces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cces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cces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Acces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Blends">
  <a:themeElements>
    <a:clrScheme name="1_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1_Blend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Tahoma" pitchFamily="34"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Tahoma" pitchFamily="34" charset="0"/>
            <a:ea typeface="新細明體" pitchFamily="18" charset="-120"/>
          </a:defRPr>
        </a:defPPr>
      </a:lstStyle>
    </a:lnDef>
  </a:objectDefaults>
  <a:extraClrSchemeLst>
    <a:extraClrScheme>
      <a:clrScheme name="1_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1_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1_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1_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1_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1_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1_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Access Lab">
  <a:themeElements>
    <a:clrScheme name="Access Lab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ccess Lab">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ccess Lab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ccess Lab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ccess Lab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ccess Lab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ccess Lab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ccess Lab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ccess Lab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Access2">
  <a:themeElements>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Acces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cces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Acces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cces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cces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cces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Acces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Access2">
  <a:themeElements>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Acces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cces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Acces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cces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cces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cces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Acces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Access2">
  <a:themeElements>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Acces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lumMod val="40000"/>
            <a:lumOff val="60000"/>
          </a:schemeClr>
        </a:solidFill>
        <a:ln>
          <a:solidFill>
            <a:schemeClr val="accent6"/>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cces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Acces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cces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cces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cces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Acces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8_Access2">
  <a:themeElements>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Acces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lumMod val="40000"/>
            <a:lumOff val="60000"/>
          </a:schemeClr>
        </a:solidFill>
        <a:ln>
          <a:solidFill>
            <a:schemeClr val="accent6"/>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cces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Acces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cces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cces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cces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Acces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Access2">
  <a:themeElements>
    <a:clrScheme name="自然力">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1_Acces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lumMod val="40000"/>
            <a:lumOff val="60000"/>
          </a:schemeClr>
        </a:solidFill>
        <a:ln>
          <a:solidFill>
            <a:schemeClr val="accent6"/>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cces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Acces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cces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cces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cces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Acces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Access2">
  <a:themeElements>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Acces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cces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Acces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Acces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Acces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Acces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Acces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Acces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3225</TotalTime>
  <Words>4440</Words>
  <Application>Microsoft Office PowerPoint</Application>
  <PresentationFormat>如螢幕大小 (4:3)</PresentationFormat>
  <Paragraphs>695</Paragraphs>
  <Slides>50</Slides>
  <Notes>30</Notes>
  <HiddenSlides>0</HiddenSlides>
  <MMClips>0</MMClips>
  <ScaleCrop>false</ScaleCrop>
  <HeadingPairs>
    <vt:vector size="8" baseType="variant">
      <vt:variant>
        <vt:lpstr>使用字型</vt:lpstr>
      </vt:variant>
      <vt:variant>
        <vt:i4>11</vt:i4>
      </vt:variant>
      <vt:variant>
        <vt:lpstr>佈景主題</vt:lpstr>
      </vt:variant>
      <vt:variant>
        <vt:i4>11</vt:i4>
      </vt:variant>
      <vt:variant>
        <vt:lpstr>內嵌 OLE 伺服程式</vt:lpstr>
      </vt:variant>
      <vt:variant>
        <vt:i4>2</vt:i4>
      </vt:variant>
      <vt:variant>
        <vt:lpstr>投影片標題</vt:lpstr>
      </vt:variant>
      <vt:variant>
        <vt:i4>50</vt:i4>
      </vt:variant>
    </vt:vector>
  </HeadingPairs>
  <TitlesOfParts>
    <vt:vector size="74" baseType="lpstr">
      <vt:lpstr>Arial Unicode MS</vt:lpstr>
      <vt:lpstr>微軟正黑體</vt:lpstr>
      <vt:lpstr>新細明體</vt:lpstr>
      <vt:lpstr>標楷體</vt:lpstr>
      <vt:lpstr>Arial</vt:lpstr>
      <vt:lpstr>Arial Black</vt:lpstr>
      <vt:lpstr>Calibri</vt:lpstr>
      <vt:lpstr>Symbol</vt:lpstr>
      <vt:lpstr>Tahoma</vt:lpstr>
      <vt:lpstr>Times New Roman</vt:lpstr>
      <vt:lpstr>Wingdings</vt:lpstr>
      <vt:lpstr>AccessLab</vt:lpstr>
      <vt:lpstr>1_Blends</vt:lpstr>
      <vt:lpstr>1_Access Lab</vt:lpstr>
      <vt:lpstr>Access2</vt:lpstr>
      <vt:lpstr>2_Access2</vt:lpstr>
      <vt:lpstr>5_Access2</vt:lpstr>
      <vt:lpstr>8_Access2</vt:lpstr>
      <vt:lpstr>4_Access2</vt:lpstr>
      <vt:lpstr>1_Access2</vt:lpstr>
      <vt:lpstr>Access Lab</vt:lpstr>
      <vt:lpstr>2_Access</vt:lpstr>
      <vt:lpstr>Visio</vt:lpstr>
      <vt:lpstr>方程式</vt:lpstr>
      <vt:lpstr>Thermal-aware 3D Network-on-Chip Designs</vt:lpstr>
      <vt:lpstr>PowerPoint 簡報</vt:lpstr>
      <vt:lpstr>Academic Honors/ Services</vt:lpstr>
      <vt:lpstr>WHAT IS: Intel-NTU Connected Context Computing Center</vt:lpstr>
      <vt:lpstr>PowerPoint 簡報</vt:lpstr>
      <vt:lpstr>Outline</vt:lpstr>
      <vt:lpstr>Outline</vt:lpstr>
      <vt:lpstr>Background - Network-on-Chip</vt:lpstr>
      <vt:lpstr>3D NoC Opportunity</vt:lpstr>
      <vt:lpstr>Thermal Challenge for 3D NoC Systems</vt:lpstr>
      <vt:lpstr>Prevention of Thermal Runaway for  Performance Improvement</vt:lpstr>
      <vt:lpstr>A. Thermal-Aware Routing</vt:lpstr>
      <vt:lpstr>Traditional RTM Schemes: Revisit </vt:lpstr>
      <vt:lpstr>I. Vertical Throttling (VT) RTM</vt:lpstr>
      <vt:lpstr>II. Thermal-Aware Vertical Throttling</vt:lpstr>
      <vt:lpstr>Temperature Distribution and  Margin for Emergency Cooling</vt:lpstr>
      <vt:lpstr>Number of Throttled Router</vt:lpstr>
      <vt:lpstr>Performance Impact</vt:lpstr>
      <vt:lpstr>B. Reactive Throttling-based DTM</vt:lpstr>
      <vt:lpstr>On-line Temperature Control</vt:lpstr>
      <vt:lpstr>Traditional RTM Schemes and Problems</vt:lpstr>
      <vt:lpstr>Problem Formulation</vt:lpstr>
      <vt:lpstr>I. Transport Layer Assisted Routing (TLAR) Scheme </vt:lpstr>
      <vt:lpstr>Proposed Transport Layer Assisted Routing (TLAR) Scheme</vt:lpstr>
      <vt:lpstr>Architecture Design for TLAR Scheme </vt:lpstr>
      <vt:lpstr>Total (NI+ Router) Area Overhead</vt:lpstr>
      <vt:lpstr>Statistical Traffic Load Distribution (STLD) and Latency vs. Network Injection Rate</vt:lpstr>
      <vt:lpstr>II. Proposed Topology-Aware Adaptive Beltway Routing Scheme</vt:lpstr>
      <vt:lpstr>Routing Cases in Beltway Routing</vt:lpstr>
      <vt:lpstr>Statistical Traffic Load Distribution (STLD) and Latency vs. Network Injection Rate</vt:lpstr>
      <vt:lpstr>C. Proactive Throttling-based DTM</vt:lpstr>
      <vt:lpstr>Performance Impact on Reactive Throttle Nodes</vt:lpstr>
      <vt:lpstr>Reactive v.s. Proactive Thermal Management</vt:lpstr>
      <vt:lpstr>Proactive Dynamic Thermal Management (DTM)</vt:lpstr>
      <vt:lpstr>Related Works of Temperature Prediction Scheme</vt:lpstr>
      <vt:lpstr>I. Proposed Thermal Prediction Model</vt:lpstr>
      <vt:lpstr>Accuracy Analysis of Runtime Thermal Predictor</vt:lpstr>
      <vt:lpstr>II. Early Temperature Control Scheme:  Throttle-based Proactive RTM</vt:lpstr>
      <vt:lpstr>Experimental Results – Random Traffic</vt:lpstr>
      <vt:lpstr>Experimental Results – Transpose1 Traffic</vt:lpstr>
      <vt:lpstr>Conclusions</vt:lpstr>
      <vt:lpstr>Outline</vt:lpstr>
      <vt:lpstr>Position Mapping – Are You Ready?</vt:lpstr>
      <vt:lpstr>何謂研究生？</vt:lpstr>
      <vt:lpstr>WHAT IS “Graduated Student”?</vt:lpstr>
      <vt:lpstr>WHAT IS “Adviser”?</vt:lpstr>
      <vt:lpstr>WHAT IS “Research”?</vt:lpstr>
      <vt:lpstr>WHAT IS “Good Thesis”?</vt:lpstr>
      <vt:lpstr>研究生的觀念、態度與方法</vt:lpstr>
      <vt:lpstr>Conclusions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Thermal-Aware 3D NoC Designs</dc:title>
  <dc:creator>access_Wes</dc:creator>
  <cp:lastModifiedBy>Research Generation_JNL Writing Jimmy_</cp:lastModifiedBy>
  <cp:revision>212</cp:revision>
  <dcterms:created xsi:type="dcterms:W3CDTF">2013-12-27T10:57:19Z</dcterms:created>
  <dcterms:modified xsi:type="dcterms:W3CDTF">2014-10-17T04:57:21Z</dcterms:modified>
</cp:coreProperties>
</file>