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8"/>
  </p:notesMasterIdLst>
  <p:handoutMasterIdLst>
    <p:handoutMasterId r:id="rId49"/>
  </p:handoutMasterIdLst>
  <p:sldIdLst>
    <p:sldId id="330" r:id="rId2"/>
    <p:sldId id="331" r:id="rId3"/>
    <p:sldId id="256" r:id="rId4"/>
    <p:sldId id="257" r:id="rId5"/>
    <p:sldId id="258" r:id="rId6"/>
    <p:sldId id="259" r:id="rId7"/>
    <p:sldId id="265" r:id="rId8"/>
    <p:sldId id="321" r:id="rId9"/>
    <p:sldId id="287" r:id="rId10"/>
    <p:sldId id="267" r:id="rId11"/>
    <p:sldId id="290" r:id="rId12"/>
    <p:sldId id="269" r:id="rId13"/>
    <p:sldId id="262" r:id="rId14"/>
    <p:sldId id="263" r:id="rId15"/>
    <p:sldId id="273" r:id="rId16"/>
    <p:sldId id="260" r:id="rId17"/>
    <p:sldId id="268" r:id="rId18"/>
    <p:sldId id="276" r:id="rId19"/>
    <p:sldId id="272" r:id="rId20"/>
    <p:sldId id="280" r:id="rId21"/>
    <p:sldId id="271" r:id="rId22"/>
    <p:sldId id="277" r:id="rId23"/>
    <p:sldId id="279" r:id="rId24"/>
    <p:sldId id="266" r:id="rId25"/>
    <p:sldId id="275" r:id="rId26"/>
    <p:sldId id="284" r:id="rId27"/>
    <p:sldId id="274" r:id="rId28"/>
    <p:sldId id="278" r:id="rId29"/>
    <p:sldId id="285" r:id="rId30"/>
    <p:sldId id="283" r:id="rId31"/>
    <p:sldId id="286" r:id="rId32"/>
    <p:sldId id="264" r:id="rId33"/>
    <p:sldId id="291" r:id="rId34"/>
    <p:sldId id="292" r:id="rId35"/>
    <p:sldId id="293" r:id="rId36"/>
    <p:sldId id="294" r:id="rId37"/>
    <p:sldId id="325" r:id="rId38"/>
    <p:sldId id="295" r:id="rId39"/>
    <p:sldId id="297" r:id="rId40"/>
    <p:sldId id="299" r:id="rId41"/>
    <p:sldId id="300" r:id="rId42"/>
    <p:sldId id="301" r:id="rId43"/>
    <p:sldId id="302" r:id="rId44"/>
    <p:sldId id="339" r:id="rId45"/>
    <p:sldId id="340" r:id="rId46"/>
    <p:sldId id="312" r:id="rId47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40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40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40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40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40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sz="40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6pPr>
    <a:lvl7pPr marL="2743200" algn="l" defTabSz="914400" rtl="0" eaLnBrk="1" latinLnBrk="0" hangingPunct="1">
      <a:defRPr sz="40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7pPr>
    <a:lvl8pPr marL="3200400" algn="l" defTabSz="914400" rtl="0" eaLnBrk="1" latinLnBrk="0" hangingPunct="1">
      <a:defRPr sz="40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8pPr>
    <a:lvl9pPr marL="3657600" algn="l" defTabSz="914400" rtl="0" eaLnBrk="1" latinLnBrk="0" hangingPunct="1">
      <a:defRPr sz="40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isu" initials="i" lastIdx="1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FF"/>
    <a:srgbClr val="FF99CC"/>
    <a:srgbClr val="FFCC99"/>
    <a:srgbClr val="DDDDDD"/>
    <a:srgbClr val="3366FF"/>
    <a:srgbClr val="CC99FF"/>
    <a:srgbClr val="FFCCFF"/>
    <a:srgbClr val="99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54" autoAdjust="0"/>
    <p:restoredTop sz="94660"/>
  </p:normalViewPr>
  <p:slideViewPr>
    <p:cSldViewPr>
      <p:cViewPr>
        <p:scale>
          <a:sx n="75" d="100"/>
          <a:sy n="75" d="100"/>
        </p:scale>
        <p:origin x="-372" y="-5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notesViewPr>
    <p:cSldViewPr>
      <p:cViewPr varScale="1">
        <p:scale>
          <a:sx n="35" d="100"/>
          <a:sy n="35" d="100"/>
        </p:scale>
        <p:origin x="-1512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06-01-04T21:06:13.828" idx="1">
    <p:pos x="10" y="10"/>
    <p:text>Good afternoon, dear professors. Thank you very much for coming to be the committee members of my defense. It is my great pleasure to give you a presentation about what we have done in the ph D. dissertation. My advisor is Dr. Truong and Dr. Chang is my co-advisor. The title of my presentation is “A New Procedure for decoding Binary Quadratic Residue Codes”. The followings are the outline of the presentation.</p:text>
  </p:cm>
</p:cmLst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wmf"/><Relationship Id="rId1" Type="http://schemas.openxmlformats.org/officeDocument/2006/relationships/image" Target="../media/image1.wmf"/><Relationship Id="rId6" Type="http://schemas.openxmlformats.org/officeDocument/2006/relationships/image" Target="../media/image6.wmf"/><Relationship Id="rId5" Type="http://schemas.openxmlformats.org/officeDocument/2006/relationships/image" Target="../media/image5.wmf"/><Relationship Id="rId4" Type="http://schemas.openxmlformats.org/officeDocument/2006/relationships/image" Target="../media/image4.wmf"/><Relationship Id="rId9" Type="http://schemas.openxmlformats.org/officeDocument/2006/relationships/image" Target="../media/image9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image" Target="../media/image32.wmf"/><Relationship Id="rId1" Type="http://schemas.openxmlformats.org/officeDocument/2006/relationships/image" Target="../media/image31.emf"/><Relationship Id="rId5" Type="http://schemas.openxmlformats.org/officeDocument/2006/relationships/image" Target="../media/image35.wmf"/><Relationship Id="rId4" Type="http://schemas.openxmlformats.org/officeDocument/2006/relationships/image" Target="../media/image34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png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image" Target="../media/image38.wmf"/><Relationship Id="rId1" Type="http://schemas.openxmlformats.org/officeDocument/2006/relationships/image" Target="../media/image37.emf"/><Relationship Id="rId4" Type="http://schemas.openxmlformats.org/officeDocument/2006/relationships/image" Target="../media/image40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image" Target="../media/image42.wmf"/><Relationship Id="rId1" Type="http://schemas.openxmlformats.org/officeDocument/2006/relationships/image" Target="../media/image41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png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47.wmf"/><Relationship Id="rId7" Type="http://schemas.openxmlformats.org/officeDocument/2006/relationships/image" Target="../media/image51.wmf"/><Relationship Id="rId2" Type="http://schemas.openxmlformats.org/officeDocument/2006/relationships/image" Target="../media/image46.wmf"/><Relationship Id="rId1" Type="http://schemas.openxmlformats.org/officeDocument/2006/relationships/image" Target="../media/image45.emf"/><Relationship Id="rId6" Type="http://schemas.openxmlformats.org/officeDocument/2006/relationships/image" Target="../media/image50.wmf"/><Relationship Id="rId5" Type="http://schemas.openxmlformats.org/officeDocument/2006/relationships/image" Target="../media/image49.wmf"/><Relationship Id="rId4" Type="http://schemas.openxmlformats.org/officeDocument/2006/relationships/image" Target="../media/image48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2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4.png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6.png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9.png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Relationship Id="rId6" Type="http://schemas.openxmlformats.org/officeDocument/2006/relationships/image" Target="../media/image15.wmf"/><Relationship Id="rId5" Type="http://schemas.openxmlformats.org/officeDocument/2006/relationships/image" Target="../media/image14.wmf"/><Relationship Id="rId4" Type="http://schemas.openxmlformats.org/officeDocument/2006/relationships/image" Target="../media/image13.w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60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1.emf"/></Relationships>
</file>

<file path=ppt/drawings/_rels/vmlDrawing2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3.wmf"/><Relationship Id="rId1" Type="http://schemas.openxmlformats.org/officeDocument/2006/relationships/image" Target="../media/image62.w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4.wmf"/></Relationships>
</file>

<file path=ppt/drawings/_rels/vmlDrawing24.vml.rels><?xml version="1.0" encoding="UTF-8" standalone="yes"?>
<Relationships xmlns="http://schemas.openxmlformats.org/package/2006/relationships"><Relationship Id="rId3" Type="http://schemas.openxmlformats.org/officeDocument/2006/relationships/image" Target="../media/image67.wmf"/><Relationship Id="rId2" Type="http://schemas.openxmlformats.org/officeDocument/2006/relationships/image" Target="../media/image66.wmf"/><Relationship Id="rId1" Type="http://schemas.openxmlformats.org/officeDocument/2006/relationships/image" Target="../media/image65.wmf"/></Relationships>
</file>

<file path=ppt/drawings/_rels/vmlDrawing25.vml.rels><?xml version="1.0" encoding="UTF-8" standalone="yes"?>
<Relationships xmlns="http://schemas.openxmlformats.org/package/2006/relationships"><Relationship Id="rId3" Type="http://schemas.openxmlformats.org/officeDocument/2006/relationships/image" Target="../media/image70.wmf"/><Relationship Id="rId2" Type="http://schemas.openxmlformats.org/officeDocument/2006/relationships/image" Target="../media/image69.wmf"/><Relationship Id="rId1" Type="http://schemas.openxmlformats.org/officeDocument/2006/relationships/image" Target="../media/image68.wmf"/></Relationships>
</file>

<file path=ppt/drawings/_rels/vmlDrawing26.v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image" Target="../media/image71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image" Target="../media/image28.emf"/><Relationship Id="rId1" Type="http://schemas.openxmlformats.org/officeDocument/2006/relationships/image" Target="../media/image27.png"/><Relationship Id="rId4" Type="http://schemas.openxmlformats.org/officeDocument/2006/relationships/image" Target="../media/image30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/>
            </a:lvl1pPr>
          </a:lstStyle>
          <a:p>
            <a:endParaRPr lang="en-US" altLang="zh-TW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/>
            </a:lvl1pPr>
          </a:lstStyle>
          <a:p>
            <a:endParaRPr lang="en-US" altLang="zh-TW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/>
            </a:lvl1pPr>
          </a:lstStyle>
          <a:p>
            <a:endParaRPr lang="en-US" altLang="zh-TW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/>
            </a:lvl1pPr>
          </a:lstStyle>
          <a:p>
            <a:fld id="{0F1C3143-EC1D-4641-A8D1-B93CCC0847F6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022222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/>
            </a:lvl1pPr>
          </a:lstStyle>
          <a:p>
            <a:endParaRPr lang="en-US" altLang="zh-TW"/>
          </a:p>
        </p:txBody>
      </p:sp>
      <p:sp>
        <p:nvSpPr>
          <p:cNvPr id="5123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/>
            </a:lvl1pPr>
          </a:lstStyle>
          <a:p>
            <a:endParaRPr lang="en-US" altLang="zh-TW"/>
          </a:p>
        </p:txBody>
      </p:sp>
      <p:sp>
        <p:nvSpPr>
          <p:cNvPr id="5124" name="Rectangle 1028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5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5126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/>
            </a:lvl1pPr>
          </a:lstStyle>
          <a:p>
            <a:endParaRPr lang="en-US" altLang="zh-TW"/>
          </a:p>
        </p:txBody>
      </p:sp>
      <p:sp>
        <p:nvSpPr>
          <p:cNvPr id="5127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/>
            </a:lvl1pPr>
          </a:lstStyle>
          <a:p>
            <a:fld id="{B7DF0955-E974-4167-8FF4-6D3441F24A21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828396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56FFF87-7EB9-432E-9B67-15BF69B93415}" type="slidenum">
              <a:rPr lang="zh-TW" altLang="en-US"/>
              <a:pPr/>
              <a:t>9</a:t>
            </a:fld>
            <a:endParaRPr lang="en-US" altLang="zh-TW"/>
          </a:p>
        </p:txBody>
      </p:sp>
      <p:sp>
        <p:nvSpPr>
          <p:cNvPr id="48130" name="Rectangle 2"/>
          <p:cNvSpPr>
            <a:spLocks noGrp="1" noRot="1" noChangeAspect="1" noChangeArrowheads="1"/>
          </p:cNvSpPr>
          <p:nvPr>
            <p:ph type="sldImg"/>
          </p:nvPr>
        </p:nvSpPr>
        <p:spPr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9E87B0-FDB3-426E-8D5F-C47A7B1ABCED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6751560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2118C0-6EF3-4A26-A4F9-E8ACD1B646E5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659364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515100" y="0"/>
            <a:ext cx="1943100" cy="556260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85800" y="0"/>
            <a:ext cx="5676900" cy="556260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4CC88A-0988-41AD-ABFB-716459881F62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3744132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685800" y="1447800"/>
            <a:ext cx="3810000" cy="41148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447800"/>
            <a:ext cx="3810000" cy="41148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A98C18B2-D542-4EE1-B04A-6AB8A4BF3629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8790855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標題，文字及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685800" y="1447800"/>
            <a:ext cx="3810000" cy="41148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4648200" y="1447800"/>
            <a:ext cx="3810000" cy="19812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內容版面配置區 4"/>
          <p:cNvSpPr>
            <a:spLocks noGrp="1"/>
          </p:cNvSpPr>
          <p:nvPr>
            <p:ph sz="quarter" idx="3"/>
          </p:nvPr>
        </p:nvSpPr>
        <p:spPr>
          <a:xfrm>
            <a:off x="4648200" y="3581400"/>
            <a:ext cx="3810000" cy="19812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日期版面配置區 5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頁尾版面配置區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FDF00B7-FCB1-43B1-8A31-1891B405EBA4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497035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685800" y="0"/>
            <a:ext cx="7772400" cy="55626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7BDB88C-1011-49AD-AB22-AD632D94F389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33973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B05DC0-20E9-4345-A564-608C6FDDCB19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075781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3D4A03-DE38-4FF5-8518-5826B65508B3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585952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85800" y="14478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4478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E03248-D4EF-4170-8D46-CA2ED516421A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9642018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B91B18-06C8-43EB-839C-EEA2A26FF5D2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14237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311BCD-4B02-4772-91BA-361CD4157D83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656272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180DDD-9B93-444C-B80C-BA0EB23027A4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367103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268164-2B80-4F03-BB95-5D9ADAE9F452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7126687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27A7F9-1C0C-4A3C-ADE3-DD6BAF150FC5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882417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CC99"/>
            </a:gs>
            <a:gs pos="100000">
              <a:srgbClr val="3366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478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按一下以編輯母片本文樣式</a:t>
            </a:r>
          </a:p>
          <a:p>
            <a:pPr lvl="1"/>
            <a:r>
              <a:rPr lang="zh-TW" altLang="en-US" smtClean="0"/>
              <a:t>第二層</a:t>
            </a:r>
            <a:endParaRPr lang="zh-TW" altLang="zh-TW" smtClean="0"/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zh-TW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endParaRPr lang="en-US" altLang="zh-TW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endParaRPr lang="en-US" altLang="zh-TW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8F9F14B5-9BAA-4450-B7F8-CA73A8A5B7F1}" type="slidenum">
              <a:rPr lang="zh-TW" altLang="en-US"/>
              <a:pPr/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8.png"/><Relationship Id="rId4" Type="http://schemas.openxmlformats.org/officeDocument/2006/relationships/oleObject" Target="../embeddings/oleObject17.bin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20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2.emf"/><Relationship Id="rId5" Type="http://schemas.openxmlformats.org/officeDocument/2006/relationships/oleObject" Target="../embeddings/oleObject20.bin"/><Relationship Id="rId4" Type="http://schemas.openxmlformats.org/officeDocument/2006/relationships/image" Target="../media/image21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4.png"/><Relationship Id="rId5" Type="http://schemas.openxmlformats.org/officeDocument/2006/relationships/oleObject" Target="../embeddings/oleObject22.bin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26.png"/><Relationship Id="rId5" Type="http://schemas.openxmlformats.org/officeDocument/2006/relationships/oleObject" Target="../embeddings/oleObject24.bin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wmf"/><Relationship Id="rId3" Type="http://schemas.openxmlformats.org/officeDocument/2006/relationships/oleObject" Target="../embeddings/oleObject25.bin"/><Relationship Id="rId7" Type="http://schemas.openxmlformats.org/officeDocument/2006/relationships/oleObject" Target="../embeddings/oleObject2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28.emf"/><Relationship Id="rId5" Type="http://schemas.openxmlformats.org/officeDocument/2006/relationships/oleObject" Target="../embeddings/oleObject26.bin"/><Relationship Id="rId10" Type="http://schemas.openxmlformats.org/officeDocument/2006/relationships/image" Target="../media/image30.wmf"/><Relationship Id="rId4" Type="http://schemas.openxmlformats.org/officeDocument/2006/relationships/image" Target="../media/image27.png"/><Relationship Id="rId9" Type="http://schemas.openxmlformats.org/officeDocument/2006/relationships/oleObject" Target="../embeddings/oleObject28.bin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wmf"/><Relationship Id="rId3" Type="http://schemas.openxmlformats.org/officeDocument/2006/relationships/oleObject" Target="../embeddings/oleObject29.bin"/><Relationship Id="rId7" Type="http://schemas.openxmlformats.org/officeDocument/2006/relationships/oleObject" Target="../embeddings/oleObject31.bin"/><Relationship Id="rId12" Type="http://schemas.openxmlformats.org/officeDocument/2006/relationships/image" Target="../media/image35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32.wmf"/><Relationship Id="rId11" Type="http://schemas.openxmlformats.org/officeDocument/2006/relationships/oleObject" Target="../embeddings/oleObject33.bin"/><Relationship Id="rId5" Type="http://schemas.openxmlformats.org/officeDocument/2006/relationships/oleObject" Target="../embeddings/oleObject30.bin"/><Relationship Id="rId10" Type="http://schemas.openxmlformats.org/officeDocument/2006/relationships/image" Target="../media/image34.wmf"/><Relationship Id="rId4" Type="http://schemas.openxmlformats.org/officeDocument/2006/relationships/image" Target="../media/image31.emf"/><Relationship Id="rId9" Type="http://schemas.openxmlformats.org/officeDocument/2006/relationships/oleObject" Target="../embeddings/oleObject32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wmf"/><Relationship Id="rId3" Type="http://schemas.openxmlformats.org/officeDocument/2006/relationships/oleObject" Target="../embeddings/oleObject35.bin"/><Relationship Id="rId7" Type="http://schemas.openxmlformats.org/officeDocument/2006/relationships/oleObject" Target="../embeddings/oleObject3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38.wmf"/><Relationship Id="rId5" Type="http://schemas.openxmlformats.org/officeDocument/2006/relationships/oleObject" Target="../embeddings/oleObject36.bin"/><Relationship Id="rId10" Type="http://schemas.openxmlformats.org/officeDocument/2006/relationships/image" Target="../media/image40.wmf"/><Relationship Id="rId4" Type="http://schemas.openxmlformats.org/officeDocument/2006/relationships/image" Target="../media/image37.emf"/><Relationship Id="rId9" Type="http://schemas.openxmlformats.org/officeDocument/2006/relationships/oleObject" Target="../embeddings/oleObject38.bin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emf"/><Relationship Id="rId3" Type="http://schemas.openxmlformats.org/officeDocument/2006/relationships/oleObject" Target="../embeddings/oleObject39.bin"/><Relationship Id="rId7" Type="http://schemas.openxmlformats.org/officeDocument/2006/relationships/oleObject" Target="../embeddings/oleObject4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42.wmf"/><Relationship Id="rId5" Type="http://schemas.openxmlformats.org/officeDocument/2006/relationships/oleObject" Target="../embeddings/oleObject40.bin"/><Relationship Id="rId4" Type="http://schemas.openxmlformats.org/officeDocument/2006/relationships/image" Target="../media/image41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4" Type="http://schemas.openxmlformats.org/officeDocument/2006/relationships/image" Target="../media/image44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wmf"/><Relationship Id="rId13" Type="http://schemas.openxmlformats.org/officeDocument/2006/relationships/oleObject" Target="../embeddings/oleObject48.bin"/><Relationship Id="rId3" Type="http://schemas.openxmlformats.org/officeDocument/2006/relationships/oleObject" Target="../embeddings/oleObject43.bin"/><Relationship Id="rId7" Type="http://schemas.openxmlformats.org/officeDocument/2006/relationships/oleObject" Target="../embeddings/oleObject45.bin"/><Relationship Id="rId12" Type="http://schemas.openxmlformats.org/officeDocument/2006/relationships/image" Target="../media/image49.w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51.wmf"/><Relationship Id="rId1" Type="http://schemas.openxmlformats.org/officeDocument/2006/relationships/vmlDrawing" Target="../drawings/vmlDrawing15.vml"/><Relationship Id="rId6" Type="http://schemas.openxmlformats.org/officeDocument/2006/relationships/image" Target="../media/image46.wmf"/><Relationship Id="rId11" Type="http://schemas.openxmlformats.org/officeDocument/2006/relationships/oleObject" Target="../embeddings/oleObject47.bin"/><Relationship Id="rId5" Type="http://schemas.openxmlformats.org/officeDocument/2006/relationships/oleObject" Target="../embeddings/oleObject44.bin"/><Relationship Id="rId15" Type="http://schemas.openxmlformats.org/officeDocument/2006/relationships/oleObject" Target="../embeddings/oleObject49.bin"/><Relationship Id="rId10" Type="http://schemas.openxmlformats.org/officeDocument/2006/relationships/image" Target="../media/image48.wmf"/><Relationship Id="rId4" Type="http://schemas.openxmlformats.org/officeDocument/2006/relationships/image" Target="../media/image45.emf"/><Relationship Id="rId9" Type="http://schemas.openxmlformats.org/officeDocument/2006/relationships/oleObject" Target="../embeddings/oleObject46.bin"/><Relationship Id="rId14" Type="http://schemas.openxmlformats.org/officeDocument/2006/relationships/image" Target="../media/image50.w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4" Type="http://schemas.openxmlformats.org/officeDocument/2006/relationships/image" Target="../media/image52.emf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4" Type="http://schemas.openxmlformats.org/officeDocument/2006/relationships/image" Target="../media/image54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4" Type="http://schemas.openxmlformats.org/officeDocument/2006/relationships/image" Target="../media/image5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4" Type="http://schemas.openxmlformats.org/officeDocument/2006/relationships/image" Target="../media/image59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4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0.vml"/><Relationship Id="rId4" Type="http://schemas.openxmlformats.org/officeDocument/2006/relationships/image" Target="../media/image60.emf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1.vml"/><Relationship Id="rId4" Type="http://schemas.openxmlformats.org/officeDocument/2006/relationships/image" Target="../media/image61.emf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63.wmf"/><Relationship Id="rId5" Type="http://schemas.openxmlformats.org/officeDocument/2006/relationships/oleObject" Target="../embeddings/oleObject57.bin"/><Relationship Id="rId4" Type="http://schemas.openxmlformats.org/officeDocument/2006/relationships/image" Target="../media/image62.w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3.vml"/><Relationship Id="rId4" Type="http://schemas.openxmlformats.org/officeDocument/2006/relationships/image" Target="../media/image64.wmf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wmf"/><Relationship Id="rId3" Type="http://schemas.openxmlformats.org/officeDocument/2006/relationships/oleObject" Target="../embeddings/oleObject59.bin"/><Relationship Id="rId7" Type="http://schemas.openxmlformats.org/officeDocument/2006/relationships/oleObject" Target="../embeddings/oleObject6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4.vml"/><Relationship Id="rId6" Type="http://schemas.openxmlformats.org/officeDocument/2006/relationships/image" Target="../media/image66.wmf"/><Relationship Id="rId5" Type="http://schemas.openxmlformats.org/officeDocument/2006/relationships/oleObject" Target="../embeddings/oleObject60.bin"/><Relationship Id="rId4" Type="http://schemas.openxmlformats.org/officeDocument/2006/relationships/image" Target="../media/image65.wmf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wmf"/><Relationship Id="rId3" Type="http://schemas.openxmlformats.org/officeDocument/2006/relationships/oleObject" Target="../embeddings/oleObject62.bin"/><Relationship Id="rId7" Type="http://schemas.openxmlformats.org/officeDocument/2006/relationships/oleObject" Target="../embeddings/oleObject6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5.vml"/><Relationship Id="rId6" Type="http://schemas.openxmlformats.org/officeDocument/2006/relationships/image" Target="../media/image69.wmf"/><Relationship Id="rId5" Type="http://schemas.openxmlformats.org/officeDocument/2006/relationships/oleObject" Target="../embeddings/oleObject63.bin"/><Relationship Id="rId4" Type="http://schemas.openxmlformats.org/officeDocument/2006/relationships/image" Target="../media/image68.wm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6.vml"/><Relationship Id="rId6" Type="http://schemas.openxmlformats.org/officeDocument/2006/relationships/image" Target="../media/image72.png"/><Relationship Id="rId5" Type="http://schemas.openxmlformats.org/officeDocument/2006/relationships/oleObject" Target="../embeddings/oleObject66.bin"/><Relationship Id="rId4" Type="http://schemas.openxmlformats.org/officeDocument/2006/relationships/image" Target="../media/image71.wmf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EFnJzyxd78o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13" Type="http://schemas.openxmlformats.org/officeDocument/2006/relationships/oleObject" Target="../embeddings/oleObject6.bin"/><Relationship Id="rId18" Type="http://schemas.openxmlformats.org/officeDocument/2006/relationships/image" Target="../media/image8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5.wmf"/><Relationship Id="rId17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7.wmf"/><Relationship Id="rId20" Type="http://schemas.openxmlformats.org/officeDocument/2006/relationships/image" Target="../media/image9.w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10" Type="http://schemas.openxmlformats.org/officeDocument/2006/relationships/image" Target="../media/image4.wmf"/><Relationship Id="rId19" Type="http://schemas.openxmlformats.org/officeDocument/2006/relationships/oleObject" Target="../embeddings/oleObject9.bin"/><Relationship Id="rId4" Type="http://schemas.openxmlformats.org/officeDocument/2006/relationships/image" Target="../media/image1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6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13" Type="http://schemas.openxmlformats.org/officeDocument/2006/relationships/oleObject" Target="../embeddings/oleObject15.bin"/><Relationship Id="rId3" Type="http://schemas.openxmlformats.org/officeDocument/2006/relationships/oleObject" Target="../embeddings/oleObject10.bin"/><Relationship Id="rId7" Type="http://schemas.openxmlformats.org/officeDocument/2006/relationships/oleObject" Target="../embeddings/oleObject12.bin"/><Relationship Id="rId12" Type="http://schemas.openxmlformats.org/officeDocument/2006/relationships/image" Target="../media/image14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1.wmf"/><Relationship Id="rId11" Type="http://schemas.openxmlformats.org/officeDocument/2006/relationships/oleObject" Target="../embeddings/oleObject14.bin"/><Relationship Id="rId5" Type="http://schemas.openxmlformats.org/officeDocument/2006/relationships/oleObject" Target="../embeddings/oleObject11.bin"/><Relationship Id="rId10" Type="http://schemas.openxmlformats.org/officeDocument/2006/relationships/image" Target="../media/image13.wmf"/><Relationship Id="rId4" Type="http://schemas.openxmlformats.org/officeDocument/2006/relationships/image" Target="../media/image10.wmf"/><Relationship Id="rId9" Type="http://schemas.openxmlformats.org/officeDocument/2006/relationships/oleObject" Target="../embeddings/oleObject13.bin"/><Relationship Id="rId14" Type="http://schemas.openxmlformats.org/officeDocument/2006/relationships/image" Target="../media/image15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6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1.wav"/><Relationship Id="rId7" Type="http://schemas.openxmlformats.org/officeDocument/2006/relationships/audio" Target="../media/audio5.wav"/><Relationship Id="rId12" Type="http://schemas.openxmlformats.org/officeDocument/2006/relationships/image" Target="../media/image1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11" Type="http://schemas.openxmlformats.org/officeDocument/2006/relationships/audio" Target="../media/audio9.wav"/><Relationship Id="rId5" Type="http://schemas.openxmlformats.org/officeDocument/2006/relationships/audio" Target="../media/audio3.wav"/><Relationship Id="rId10" Type="http://schemas.openxmlformats.org/officeDocument/2006/relationships/audio" Target="../media/audio8.wav"/><Relationship Id="rId4" Type="http://schemas.openxmlformats.org/officeDocument/2006/relationships/audio" Target="../media/audio2.wav"/><Relationship Id="rId9" Type="http://schemas.openxmlformats.org/officeDocument/2006/relationships/audio" Target="../media/audio7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41E63-62CC-41EE-B2C8-FABB73FA3DD4}" type="slidenum">
              <a:rPr lang="zh-TW" altLang="en-US"/>
              <a:pPr/>
              <a:t>1</a:t>
            </a:fld>
            <a:endParaRPr lang="en-US" altLang="zh-TW"/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2708275"/>
            <a:ext cx="8424862" cy="792163"/>
          </a:xfrm>
        </p:spPr>
        <p:txBody>
          <a:bodyPr/>
          <a:lstStyle/>
          <a:p>
            <a:pPr>
              <a:buFontTx/>
              <a:buNone/>
            </a:pPr>
            <a:r>
              <a:rPr lang="en-US" altLang="zh-TW" sz="4400"/>
              <a:t>The Art of Error Correcting Coding</a:t>
            </a:r>
          </a:p>
        </p:txBody>
      </p:sp>
      <p:sp>
        <p:nvSpPr>
          <p:cNvPr id="93188" name="Rectangle 4"/>
          <p:cNvSpPr>
            <a:spLocks noChangeArrowheads="1"/>
          </p:cNvSpPr>
          <p:nvPr/>
        </p:nvSpPr>
        <p:spPr bwMode="auto">
          <a:xfrm>
            <a:off x="4140200" y="4149725"/>
            <a:ext cx="4572000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spcBef>
                <a:spcPct val="20000"/>
              </a:spcBef>
              <a:defRPr kumimoji="1" sz="32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algn="ctr">
              <a:spcBef>
                <a:spcPct val="20000"/>
              </a:spcBef>
              <a:defRPr kumimoji="1" sz="28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algn="ctr">
              <a:spcBef>
                <a:spcPct val="2000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algn="ctr">
              <a:spcBef>
                <a:spcPct val="20000"/>
              </a:spcBef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algn="ctr">
              <a:spcBef>
                <a:spcPct val="20000"/>
              </a:spcBef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algn="ctr" fontAlgn="base">
              <a:spcBef>
                <a:spcPct val="2000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algn="ctr" fontAlgn="base">
              <a:spcBef>
                <a:spcPct val="2000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algn="ctr" fontAlgn="base">
              <a:spcBef>
                <a:spcPct val="2000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algn="ctr" fontAlgn="base">
              <a:spcBef>
                <a:spcPct val="2000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l" eaLnBrk="1" hangingPunct="1"/>
            <a:r>
              <a:rPr lang="en-US" altLang="zh-TW"/>
              <a:t>Speaker</a:t>
            </a:r>
            <a:r>
              <a:rPr lang="zh-TW" altLang="zh-TW"/>
              <a:t>: Y.</a:t>
            </a:r>
            <a:r>
              <a:rPr lang="zh-TW" altLang="en-US"/>
              <a:t> </a:t>
            </a:r>
            <a:r>
              <a:rPr lang="zh-TW" altLang="zh-TW"/>
              <a:t>H. Chen</a:t>
            </a:r>
            <a:endParaRPr lang="en-US" altLang="zh-TW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B61CA-302A-4D47-8E9C-AE94FC9D4791}" type="slidenum">
              <a:rPr lang="zh-TW" altLang="en-US"/>
              <a:pPr/>
              <a:t>10</a:t>
            </a:fld>
            <a:endParaRPr lang="en-US" altLang="zh-TW"/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3600"/>
              <a:t>The Decoding of Reed-Solomon Code</a:t>
            </a:r>
            <a:endParaRPr lang="zh-TW" altLang="en-US" sz="3600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914400"/>
            <a:ext cx="7772400" cy="609600"/>
          </a:xfrm>
          <a:noFill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CCECFF"/>
                    </a:gs>
                    <a:gs pos="100000">
                      <a:srgbClr val="FFFFFF"/>
                    </a:gs>
                  </a:gsLst>
                  <a:lin ang="5400000" scaled="1"/>
                </a:gradFill>
              </a14:hiddenFill>
            </a:ext>
          </a:extLst>
        </p:spPr>
        <p:txBody>
          <a:bodyPr/>
          <a:lstStyle/>
          <a:p>
            <a:pPr>
              <a:lnSpc>
                <a:spcPct val="128000"/>
              </a:lnSpc>
            </a:pPr>
            <a:r>
              <a:rPr lang="en-US" altLang="zh-TW"/>
              <a:t>Decoder</a:t>
            </a:r>
            <a:endParaRPr lang="zh-TW" altLang="en-US"/>
          </a:p>
          <a:p>
            <a:endParaRPr lang="zh-TW" altLang="en-US"/>
          </a:p>
        </p:txBody>
      </p:sp>
      <p:grpSp>
        <p:nvGrpSpPr>
          <p:cNvPr id="21540" name="Group 36"/>
          <p:cNvGrpSpPr>
            <a:grpSpLocks/>
          </p:cNvGrpSpPr>
          <p:nvPr/>
        </p:nvGrpSpPr>
        <p:grpSpPr bwMode="auto">
          <a:xfrm>
            <a:off x="4619625" y="1898650"/>
            <a:ext cx="2517775" cy="774700"/>
            <a:chOff x="2910" y="1196"/>
            <a:chExt cx="1586" cy="488"/>
          </a:xfrm>
        </p:grpSpPr>
        <p:sp>
          <p:nvSpPr>
            <p:cNvPr id="21510" name="AutoShape 6"/>
            <p:cNvSpPr>
              <a:spLocks noChangeArrowheads="1"/>
            </p:cNvSpPr>
            <p:nvPr/>
          </p:nvSpPr>
          <p:spPr bwMode="auto">
            <a:xfrm>
              <a:off x="2910" y="1196"/>
              <a:ext cx="1586" cy="366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rgbClr val="CCECFF"/>
                </a:gs>
                <a:gs pos="100000">
                  <a:srgbClr val="FFFFFF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r>
                <a:rPr kumimoji="1" lang="en-US" altLang="zh-TW" sz="2000"/>
                <a:t>Syndrome evaluation</a:t>
              </a:r>
              <a:r>
                <a:rPr kumimoji="1" lang="en-US" altLang="zh-TW" sz="2400"/>
                <a:t> </a:t>
              </a:r>
            </a:p>
          </p:txBody>
        </p:sp>
        <p:sp>
          <p:nvSpPr>
            <p:cNvPr id="21515" name="Line 11"/>
            <p:cNvSpPr>
              <a:spLocks noChangeShapeType="1"/>
            </p:cNvSpPr>
            <p:nvPr/>
          </p:nvSpPr>
          <p:spPr bwMode="auto">
            <a:xfrm flipH="1">
              <a:off x="3712" y="1562"/>
              <a:ext cx="2" cy="12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</p:grpSp>
      <p:grpSp>
        <p:nvGrpSpPr>
          <p:cNvPr id="21541" name="Group 37"/>
          <p:cNvGrpSpPr>
            <a:grpSpLocks/>
          </p:cNvGrpSpPr>
          <p:nvPr/>
        </p:nvGrpSpPr>
        <p:grpSpPr bwMode="auto">
          <a:xfrm>
            <a:off x="4267200" y="2673350"/>
            <a:ext cx="3252788" cy="1262063"/>
            <a:chOff x="2688" y="1684"/>
            <a:chExt cx="2049" cy="795"/>
          </a:xfrm>
        </p:grpSpPr>
        <p:sp>
          <p:nvSpPr>
            <p:cNvPr id="21511" name="AutoShape 7"/>
            <p:cNvSpPr>
              <a:spLocks noChangeArrowheads="1"/>
            </p:cNvSpPr>
            <p:nvPr/>
          </p:nvSpPr>
          <p:spPr bwMode="auto">
            <a:xfrm>
              <a:off x="2688" y="1684"/>
              <a:ext cx="2049" cy="611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rgbClr val="CCECFF"/>
                </a:gs>
                <a:gs pos="100000">
                  <a:srgbClr val="FFFFFF"/>
                </a:gs>
              </a:gsLst>
              <a:lin ang="5400000" scaled="1"/>
            </a:gradFill>
            <a:ln w="9525">
              <a:solidFill>
                <a:srgbClr val="FF996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lnSpc>
                  <a:spcPct val="110000"/>
                </a:lnSpc>
              </a:pPr>
              <a:r>
                <a:rPr kumimoji="1" lang="en-US" altLang="zh-TW" sz="2000" b="1">
                  <a:solidFill>
                    <a:srgbClr val="6600FF"/>
                  </a:solidFill>
                </a:rPr>
                <a:t>Error locator polynomial</a:t>
              </a:r>
            </a:p>
            <a:p>
              <a:pPr algn="ctr" eaLnBrk="1" hangingPunct="1">
                <a:lnSpc>
                  <a:spcPct val="50000"/>
                </a:lnSpc>
              </a:pPr>
              <a:r>
                <a:rPr kumimoji="1" lang="en-US" altLang="zh-TW" sz="2400"/>
                <a:t> </a:t>
              </a:r>
            </a:p>
          </p:txBody>
        </p:sp>
        <p:sp>
          <p:nvSpPr>
            <p:cNvPr id="21516" name="Line 12"/>
            <p:cNvSpPr>
              <a:spLocks noChangeShapeType="1"/>
            </p:cNvSpPr>
            <p:nvPr/>
          </p:nvSpPr>
          <p:spPr bwMode="auto">
            <a:xfrm>
              <a:off x="3351" y="2295"/>
              <a:ext cx="1" cy="184"/>
            </a:xfrm>
            <a:prstGeom prst="line">
              <a:avLst/>
            </a:prstGeom>
            <a:noFill/>
            <a:ln w="9525">
              <a:solidFill>
                <a:srgbClr val="FF9966"/>
              </a:solidFill>
              <a:round/>
              <a:headEnd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21517" name="Line 13"/>
            <p:cNvSpPr>
              <a:spLocks noChangeShapeType="1"/>
            </p:cNvSpPr>
            <p:nvPr/>
          </p:nvSpPr>
          <p:spPr bwMode="auto">
            <a:xfrm>
              <a:off x="4255" y="2295"/>
              <a:ext cx="1" cy="184"/>
            </a:xfrm>
            <a:prstGeom prst="line">
              <a:avLst/>
            </a:prstGeom>
            <a:noFill/>
            <a:ln w="9525">
              <a:solidFill>
                <a:srgbClr val="FF9966"/>
              </a:solidFill>
              <a:round/>
              <a:headEnd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</p:grpSp>
      <p:grpSp>
        <p:nvGrpSpPr>
          <p:cNvPr id="21542" name="Group 38"/>
          <p:cNvGrpSpPr>
            <a:grpSpLocks/>
          </p:cNvGrpSpPr>
          <p:nvPr/>
        </p:nvGrpSpPr>
        <p:grpSpPr bwMode="auto">
          <a:xfrm>
            <a:off x="4308475" y="3935413"/>
            <a:ext cx="3402013" cy="1066800"/>
            <a:chOff x="2714" y="2479"/>
            <a:chExt cx="2143" cy="672"/>
          </a:xfrm>
        </p:grpSpPr>
        <p:sp>
          <p:nvSpPr>
            <p:cNvPr id="21512" name="AutoShape 8"/>
            <p:cNvSpPr>
              <a:spLocks noChangeArrowheads="1"/>
            </p:cNvSpPr>
            <p:nvPr/>
          </p:nvSpPr>
          <p:spPr bwMode="auto">
            <a:xfrm>
              <a:off x="2714" y="2479"/>
              <a:ext cx="1059" cy="427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rgbClr val="CCECFF"/>
                </a:gs>
                <a:gs pos="100000">
                  <a:srgbClr val="FFFFFF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r>
                <a:rPr kumimoji="1" lang="en-US" altLang="zh-TW" sz="2000"/>
                <a:t>Chien search</a:t>
              </a:r>
              <a:r>
                <a:rPr kumimoji="1" lang="en-US" altLang="zh-TW" sz="2400"/>
                <a:t> </a:t>
              </a:r>
            </a:p>
          </p:txBody>
        </p:sp>
        <p:sp>
          <p:nvSpPr>
            <p:cNvPr id="21513" name="AutoShape 9"/>
            <p:cNvSpPr>
              <a:spLocks noChangeArrowheads="1"/>
            </p:cNvSpPr>
            <p:nvPr/>
          </p:nvSpPr>
          <p:spPr bwMode="auto">
            <a:xfrm>
              <a:off x="3799" y="2479"/>
              <a:ext cx="1058" cy="427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rgbClr val="CCECFF"/>
                </a:gs>
                <a:gs pos="100000">
                  <a:srgbClr val="FFFFFF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lnSpc>
                  <a:spcPct val="60000"/>
                </a:lnSpc>
              </a:pPr>
              <a:r>
                <a:rPr kumimoji="1" lang="en-US" altLang="zh-TW" sz="2000"/>
                <a:t>Amplitude</a:t>
              </a:r>
            </a:p>
            <a:p>
              <a:pPr algn="ctr" eaLnBrk="1" hangingPunct="1">
                <a:lnSpc>
                  <a:spcPct val="60000"/>
                </a:lnSpc>
              </a:pPr>
              <a:r>
                <a:rPr kumimoji="1" lang="en-US" altLang="zh-TW" sz="2000"/>
                <a:t>evaluation</a:t>
              </a:r>
              <a:r>
                <a:rPr kumimoji="1" lang="en-US" altLang="zh-TW" sz="2400"/>
                <a:t> </a:t>
              </a:r>
            </a:p>
          </p:txBody>
        </p:sp>
        <p:sp>
          <p:nvSpPr>
            <p:cNvPr id="21519" name="Line 15"/>
            <p:cNvSpPr>
              <a:spLocks noChangeShapeType="1"/>
            </p:cNvSpPr>
            <p:nvPr/>
          </p:nvSpPr>
          <p:spPr bwMode="auto">
            <a:xfrm>
              <a:off x="3532" y="2906"/>
              <a:ext cx="1" cy="2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21520" name="Line 16"/>
            <p:cNvSpPr>
              <a:spLocks noChangeShapeType="1"/>
            </p:cNvSpPr>
            <p:nvPr/>
          </p:nvSpPr>
          <p:spPr bwMode="auto">
            <a:xfrm>
              <a:off x="4134" y="2906"/>
              <a:ext cx="1" cy="2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21521" name="Line 17"/>
            <p:cNvSpPr>
              <a:spLocks noChangeShapeType="1"/>
            </p:cNvSpPr>
            <p:nvPr/>
          </p:nvSpPr>
          <p:spPr bwMode="auto">
            <a:xfrm>
              <a:off x="3411" y="2906"/>
              <a:ext cx="1" cy="2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</p:grpSp>
      <p:grpSp>
        <p:nvGrpSpPr>
          <p:cNvPr id="21539" name="Group 35"/>
          <p:cNvGrpSpPr>
            <a:grpSpLocks/>
          </p:cNvGrpSpPr>
          <p:nvPr/>
        </p:nvGrpSpPr>
        <p:grpSpPr bwMode="auto">
          <a:xfrm>
            <a:off x="5199063" y="1219200"/>
            <a:ext cx="3087687" cy="1357313"/>
            <a:chOff x="3275" y="768"/>
            <a:chExt cx="1945" cy="855"/>
          </a:xfrm>
        </p:grpSpPr>
        <p:sp>
          <p:nvSpPr>
            <p:cNvPr id="21509" name="AutoShape 5"/>
            <p:cNvSpPr>
              <a:spLocks noChangeArrowheads="1"/>
            </p:cNvSpPr>
            <p:nvPr/>
          </p:nvSpPr>
          <p:spPr bwMode="auto">
            <a:xfrm>
              <a:off x="3275" y="768"/>
              <a:ext cx="859" cy="244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rgbClr val="CCECFF">
                    <a:alpha val="50000"/>
                  </a:srgbClr>
                </a:gs>
                <a:gs pos="100000">
                  <a:srgbClr val="FFFFFF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r>
                <a:rPr kumimoji="1" lang="en-US" altLang="zh-TW" sz="1800"/>
                <a:t>Data in</a:t>
              </a:r>
              <a:endParaRPr kumimoji="1" lang="en-US" altLang="zh-TW" sz="2400"/>
            </a:p>
          </p:txBody>
        </p:sp>
        <p:sp>
          <p:nvSpPr>
            <p:cNvPr id="21514" name="Line 10"/>
            <p:cNvSpPr>
              <a:spLocks noChangeShapeType="1"/>
            </p:cNvSpPr>
            <p:nvPr/>
          </p:nvSpPr>
          <p:spPr bwMode="auto">
            <a:xfrm>
              <a:off x="3712" y="1012"/>
              <a:ext cx="2" cy="1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21522" name="Line 18"/>
            <p:cNvSpPr>
              <a:spLocks noChangeShapeType="1"/>
            </p:cNvSpPr>
            <p:nvPr/>
          </p:nvSpPr>
          <p:spPr bwMode="auto">
            <a:xfrm flipV="1">
              <a:off x="3712" y="1073"/>
              <a:ext cx="150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21525" name="Line 21"/>
            <p:cNvSpPr>
              <a:spLocks noChangeShapeType="1"/>
            </p:cNvSpPr>
            <p:nvPr/>
          </p:nvSpPr>
          <p:spPr bwMode="auto">
            <a:xfrm>
              <a:off x="5219" y="1073"/>
              <a:ext cx="1" cy="5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</p:grpSp>
      <p:sp>
        <p:nvSpPr>
          <p:cNvPr id="21526" name="Rectangle 22"/>
          <p:cNvSpPr>
            <a:spLocks noChangeArrowheads="1"/>
          </p:cNvSpPr>
          <p:nvPr/>
        </p:nvSpPr>
        <p:spPr bwMode="auto">
          <a:xfrm>
            <a:off x="7818438" y="2576513"/>
            <a:ext cx="944562" cy="1455737"/>
          </a:xfrm>
          <a:prstGeom prst="rect">
            <a:avLst/>
          </a:prstGeom>
          <a:gradFill rotWithShape="0">
            <a:gsLst>
              <a:gs pos="0">
                <a:srgbClr val="CCECFF"/>
              </a:gs>
              <a:gs pos="100000">
                <a:srgbClr val="FFFF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kumimoji="1" lang="en-US" altLang="zh-TW" sz="2400"/>
              <a:t>buffer</a:t>
            </a:r>
            <a:endParaRPr kumimoji="1" lang="en-US" altLang="zh-TW" sz="3600"/>
          </a:p>
        </p:txBody>
      </p:sp>
      <p:sp>
        <p:nvSpPr>
          <p:cNvPr id="21528" name="AutoShape 24"/>
          <p:cNvSpPr>
            <a:spLocks noChangeArrowheads="1"/>
          </p:cNvSpPr>
          <p:nvPr/>
        </p:nvSpPr>
        <p:spPr bwMode="auto">
          <a:xfrm>
            <a:off x="5105400" y="6096000"/>
            <a:ext cx="1681163" cy="484188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CCECFF"/>
              </a:gs>
              <a:gs pos="100000">
                <a:srgbClr val="FFFFFF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r>
              <a:rPr kumimoji="1" lang="en-US" altLang="zh-TW" sz="2400"/>
              <a:t>Data Correct</a:t>
            </a:r>
          </a:p>
        </p:txBody>
      </p:sp>
      <p:grpSp>
        <p:nvGrpSpPr>
          <p:cNvPr id="21543" name="Group 39"/>
          <p:cNvGrpSpPr>
            <a:grpSpLocks/>
          </p:cNvGrpSpPr>
          <p:nvPr/>
        </p:nvGrpSpPr>
        <p:grpSpPr bwMode="auto">
          <a:xfrm>
            <a:off x="5073650" y="4032250"/>
            <a:ext cx="3213100" cy="2036763"/>
            <a:chOff x="3196" y="2540"/>
            <a:chExt cx="2024" cy="1283"/>
          </a:xfrm>
        </p:grpSpPr>
        <p:sp>
          <p:nvSpPr>
            <p:cNvPr id="21518" name="AutoShape 14"/>
            <p:cNvSpPr>
              <a:spLocks noChangeArrowheads="1"/>
            </p:cNvSpPr>
            <p:nvPr/>
          </p:nvSpPr>
          <p:spPr bwMode="auto">
            <a:xfrm>
              <a:off x="3196" y="3151"/>
              <a:ext cx="1059" cy="427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rgbClr val="CCECFF"/>
                </a:gs>
                <a:gs pos="100000">
                  <a:srgbClr val="FFFFFF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lnSpc>
                  <a:spcPct val="60000"/>
                </a:lnSpc>
              </a:pPr>
              <a:r>
                <a:rPr kumimoji="1" lang="en-US" altLang="zh-TW" sz="2000"/>
                <a:t>Correction</a:t>
              </a:r>
            </a:p>
            <a:p>
              <a:pPr algn="ctr" eaLnBrk="1" hangingPunct="1">
                <a:lnSpc>
                  <a:spcPct val="60000"/>
                </a:lnSpc>
              </a:pPr>
              <a:r>
                <a:rPr kumimoji="1" lang="en-US" altLang="zh-TW" sz="2000"/>
                <a:t>and Inversion</a:t>
              </a:r>
              <a:r>
                <a:rPr kumimoji="1" lang="en-US" altLang="zh-TW" sz="2400"/>
                <a:t> </a:t>
              </a:r>
            </a:p>
          </p:txBody>
        </p:sp>
        <p:sp>
          <p:nvSpPr>
            <p:cNvPr id="21524" name="Line 20"/>
            <p:cNvSpPr>
              <a:spLocks noChangeShapeType="1"/>
            </p:cNvSpPr>
            <p:nvPr/>
          </p:nvSpPr>
          <p:spPr bwMode="auto">
            <a:xfrm flipH="1">
              <a:off x="4255" y="3395"/>
              <a:ext cx="96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21527" name="Line 23"/>
            <p:cNvSpPr>
              <a:spLocks noChangeShapeType="1"/>
            </p:cNvSpPr>
            <p:nvPr/>
          </p:nvSpPr>
          <p:spPr bwMode="auto">
            <a:xfrm flipH="1">
              <a:off x="5219" y="2540"/>
              <a:ext cx="1" cy="85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21529" name="Line 25"/>
            <p:cNvSpPr>
              <a:spLocks noChangeShapeType="1"/>
            </p:cNvSpPr>
            <p:nvPr/>
          </p:nvSpPr>
          <p:spPr bwMode="auto">
            <a:xfrm>
              <a:off x="3773" y="3578"/>
              <a:ext cx="1" cy="2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</p:grpSp>
      <p:sp>
        <p:nvSpPr>
          <p:cNvPr id="21536" name="AutoShape 32"/>
          <p:cNvSpPr>
            <a:spLocks noChangeArrowheads="1"/>
          </p:cNvSpPr>
          <p:nvPr/>
        </p:nvSpPr>
        <p:spPr bwMode="auto">
          <a:xfrm>
            <a:off x="762000" y="1981200"/>
            <a:ext cx="3505200" cy="2209800"/>
          </a:xfrm>
          <a:prstGeom prst="rightArrowCallout">
            <a:avLst>
              <a:gd name="adj1" fmla="val 5148"/>
              <a:gd name="adj2" fmla="val 8102"/>
              <a:gd name="adj3" fmla="val 18028"/>
              <a:gd name="adj4" fmla="val 78806"/>
            </a:avLst>
          </a:prstGeom>
          <a:gradFill rotWithShape="0">
            <a:gsLst>
              <a:gs pos="0">
                <a:srgbClr val="CCECFF"/>
              </a:gs>
              <a:gs pos="100000">
                <a:srgbClr val="FFFFFF"/>
              </a:gs>
            </a:gsLst>
            <a:lin ang="5400000" scaled="1"/>
          </a:gradFill>
          <a:ln w="9525">
            <a:solidFill>
              <a:srgbClr val="CCEC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buFont typeface="Symbol" pitchFamily="18" charset="2"/>
              <a:buNone/>
            </a:pPr>
            <a:r>
              <a:rPr kumimoji="1" lang="en-US" altLang="zh-TW" sz="2400" b="1">
                <a:solidFill>
                  <a:srgbClr val="6600FF"/>
                </a:solidFill>
              </a:rPr>
              <a:t>Peterson algorithm</a:t>
            </a:r>
          </a:p>
          <a:p>
            <a:pPr algn="ctr" eaLnBrk="1" hangingPunct="1">
              <a:buFont typeface="Symbol" pitchFamily="18" charset="2"/>
              <a:buNone/>
            </a:pPr>
            <a:endParaRPr kumimoji="1" lang="en-US" altLang="zh-TW" sz="2400" b="1">
              <a:solidFill>
                <a:srgbClr val="6600FF"/>
              </a:solidFill>
            </a:endParaRPr>
          </a:p>
          <a:p>
            <a:pPr algn="ctr" eaLnBrk="1" hangingPunct="1">
              <a:buFont typeface="Symbol" pitchFamily="18" charset="2"/>
              <a:buNone/>
            </a:pPr>
            <a:r>
              <a:rPr kumimoji="1" lang="en-US" altLang="zh-TW" sz="2400" b="1">
                <a:solidFill>
                  <a:srgbClr val="6600FF"/>
                </a:solidFill>
              </a:rPr>
              <a:t>Berlkamp Massey</a:t>
            </a:r>
          </a:p>
          <a:p>
            <a:pPr algn="ctr" eaLnBrk="1" hangingPunct="1">
              <a:buFont typeface="Symbol" pitchFamily="18" charset="2"/>
              <a:buNone/>
            </a:pPr>
            <a:r>
              <a:rPr kumimoji="1" lang="en-US" altLang="zh-TW" sz="2400" b="1">
                <a:solidFill>
                  <a:srgbClr val="6600FF"/>
                </a:solidFill>
              </a:rPr>
              <a:t> algorithm</a:t>
            </a:r>
          </a:p>
          <a:p>
            <a:pPr algn="ctr" eaLnBrk="1" hangingPunct="1">
              <a:buFont typeface="Symbol" pitchFamily="18" charset="2"/>
              <a:buNone/>
            </a:pPr>
            <a:endParaRPr kumimoji="1" lang="en-US" altLang="zh-TW" sz="2400" b="1">
              <a:solidFill>
                <a:srgbClr val="6600FF"/>
              </a:solidFill>
            </a:endParaRPr>
          </a:p>
          <a:p>
            <a:pPr algn="ctr" eaLnBrk="1" hangingPunct="1">
              <a:buFont typeface="Symbol" pitchFamily="18" charset="2"/>
              <a:buNone/>
            </a:pPr>
            <a:r>
              <a:rPr kumimoji="1" lang="en-US" altLang="zh-TW" sz="2400" b="1">
                <a:solidFill>
                  <a:srgbClr val="6600FF"/>
                </a:solidFill>
              </a:rPr>
              <a:t>Euclidean algorithm</a:t>
            </a:r>
            <a:endParaRPr kumimoji="1" lang="zh-TW" altLang="en-US" sz="2800">
              <a:solidFill>
                <a:srgbClr val="66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5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5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5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5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15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1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15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5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5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15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5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5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15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5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26" grpId="0" animBg="1" autoUpdateAnimBg="0"/>
      <p:bldP spid="21528" grpId="0" animBg="1" autoUpdateAnimBg="0"/>
      <p:bldP spid="21536" grpId="0" animBg="1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0EE2B-735F-454C-A14D-396095D759E6}" type="slidenum">
              <a:rPr lang="zh-TW" altLang="en-US"/>
              <a:pPr/>
              <a:t>11</a:t>
            </a:fld>
            <a:endParaRPr lang="en-US" altLang="zh-TW"/>
          </a:p>
        </p:txBody>
      </p:sp>
      <p:sp>
        <p:nvSpPr>
          <p:cNvPr id="5222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1219200"/>
            <a:ext cx="7467600" cy="1676400"/>
          </a:xfrm>
        </p:spPr>
        <p:txBody>
          <a:bodyPr/>
          <a:lstStyle/>
          <a:p>
            <a:r>
              <a:rPr lang="zh-TW" altLang="zh-TW" sz="3200"/>
              <a:t/>
            </a:r>
            <a:br>
              <a:rPr lang="zh-TW" altLang="zh-TW" sz="3200"/>
            </a:br>
            <a:r>
              <a:rPr lang="zh-TW" altLang="en-US" sz="3200"/>
              <a:t>T</a:t>
            </a:r>
            <a:r>
              <a:rPr lang="en-US" altLang="zh-TW" sz="3200"/>
              <a:t>he Implementation of Reed-Solomon Codes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EF3EB-AF73-4967-BD87-4747CE5FADDA}" type="slidenum">
              <a:rPr lang="zh-TW" altLang="en-US"/>
              <a:pPr/>
              <a:t>12</a:t>
            </a:fld>
            <a:endParaRPr lang="en-US" altLang="zh-TW"/>
          </a:p>
        </p:txBody>
      </p:sp>
      <p:sp>
        <p:nvSpPr>
          <p:cNvPr id="23554" name="Rectangle 1026"/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7772400" cy="1143000"/>
          </a:xfrm>
        </p:spPr>
        <p:txBody>
          <a:bodyPr/>
          <a:lstStyle/>
          <a:p>
            <a:pPr algn="l"/>
            <a:r>
              <a:rPr lang="en-US" altLang="zh-TW"/>
              <a:t>Software Simulation</a:t>
            </a:r>
            <a:endParaRPr lang="zh-TW" altLang="en-US"/>
          </a:p>
        </p:txBody>
      </p:sp>
      <p:sp>
        <p:nvSpPr>
          <p:cNvPr id="23555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7772400" cy="685800"/>
          </a:xfrm>
        </p:spPr>
        <p:txBody>
          <a:bodyPr/>
          <a:lstStyle/>
          <a:p>
            <a:r>
              <a:rPr lang="en-US" altLang="zh-TW"/>
              <a:t>Verifying RS Code algorithm </a:t>
            </a:r>
            <a:r>
              <a:rPr lang="en-US" altLang="zh-TW">
                <a:solidFill>
                  <a:srgbClr val="000000"/>
                </a:solidFill>
              </a:rPr>
              <a:t>step by step</a:t>
            </a:r>
            <a:endParaRPr lang="zh-TW" altLang="en-US">
              <a:solidFill>
                <a:srgbClr val="000000"/>
              </a:solidFill>
            </a:endParaRPr>
          </a:p>
        </p:txBody>
      </p:sp>
      <p:pic>
        <p:nvPicPr>
          <p:cNvPr id="23556" name="Picture 102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981200"/>
            <a:ext cx="4114800" cy="3733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3562" name="Object 1034"/>
          <p:cNvGraphicFramePr>
            <a:graphicFrameLocks noChangeAspect="1"/>
          </p:cNvGraphicFramePr>
          <p:nvPr/>
        </p:nvGraphicFramePr>
        <p:xfrm>
          <a:off x="228600" y="1981200"/>
          <a:ext cx="4343400" cy="3733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71" name="圖片" r:id="rId4" imgW="3797776" imgH="2438941" progId="Word.Picture.8">
                  <p:embed/>
                </p:oleObj>
              </mc:Choice>
              <mc:Fallback>
                <p:oleObj name="圖片" r:id="rId4" imgW="3797776" imgH="2438941" progId="Word.Picture.8">
                  <p:embed/>
                  <p:pic>
                    <p:nvPicPr>
                      <p:cNvPr id="0" name="Object 10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1981200"/>
                        <a:ext cx="4343400" cy="3733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AB9641-AADE-49EB-B91B-9CF68E8C047A}" type="slidenum">
              <a:rPr lang="zh-TW" altLang="en-US"/>
              <a:pPr/>
              <a:t>13</a:t>
            </a:fld>
            <a:endParaRPr lang="en-US" altLang="zh-TW"/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zh-TW"/>
              <a:t>..</a:t>
            </a:r>
            <a:r>
              <a:rPr lang="en-US" altLang="zh-TW"/>
              <a:t>Software Simulation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914400"/>
            <a:ext cx="7772400" cy="1447800"/>
          </a:xfrm>
        </p:spPr>
        <p:txBody>
          <a:bodyPr/>
          <a:lstStyle/>
          <a:p>
            <a:pPr>
              <a:lnSpc>
                <a:spcPct val="128000"/>
              </a:lnSpc>
            </a:pPr>
            <a:r>
              <a:rPr lang="en-US" altLang="zh-TW"/>
              <a:t>Software</a:t>
            </a:r>
            <a:r>
              <a:rPr lang="en-US" altLang="zh-TW">
                <a:solidFill>
                  <a:srgbClr val="000080"/>
                </a:solidFill>
              </a:rPr>
              <a:t> </a:t>
            </a:r>
            <a:r>
              <a:rPr lang="en-US" altLang="zh-TW">
                <a:solidFill>
                  <a:srgbClr val="000000"/>
                </a:solidFill>
              </a:rPr>
              <a:t>to achieve</a:t>
            </a:r>
            <a:r>
              <a:rPr lang="en-US" altLang="zh-TW"/>
              <a:t> hardware architecture</a:t>
            </a:r>
          </a:p>
          <a:p>
            <a:pPr marL="819150" lvl="1">
              <a:lnSpc>
                <a:spcPct val="128000"/>
              </a:lnSpc>
            </a:pPr>
            <a:r>
              <a:rPr lang="en-US" altLang="zh-TW"/>
              <a:t>Example Encode using LFSR</a:t>
            </a:r>
            <a:endParaRPr lang="zh-TW" altLang="en-US">
              <a:solidFill>
                <a:srgbClr val="000000"/>
              </a:solidFill>
            </a:endParaRPr>
          </a:p>
        </p:txBody>
      </p:sp>
      <p:grpSp>
        <p:nvGrpSpPr>
          <p:cNvPr id="15473" name="Group 113"/>
          <p:cNvGrpSpPr>
            <a:grpSpLocks/>
          </p:cNvGrpSpPr>
          <p:nvPr/>
        </p:nvGrpSpPr>
        <p:grpSpPr bwMode="auto">
          <a:xfrm>
            <a:off x="762000" y="2286000"/>
            <a:ext cx="7315200" cy="1590675"/>
            <a:chOff x="480" y="1776"/>
            <a:chExt cx="4608" cy="1002"/>
          </a:xfrm>
        </p:grpSpPr>
        <p:sp>
          <p:nvSpPr>
            <p:cNvPr id="15369" name="Rectangle 9"/>
            <p:cNvSpPr>
              <a:spLocks noChangeArrowheads="1"/>
            </p:cNvSpPr>
            <p:nvPr/>
          </p:nvSpPr>
          <p:spPr bwMode="auto">
            <a:xfrm>
              <a:off x="2749" y="1778"/>
              <a:ext cx="245" cy="22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r>
                <a:rPr kumimoji="1" lang="en-US" altLang="zh-TW" sz="2400"/>
                <a:t>C2</a:t>
              </a:r>
            </a:p>
          </p:txBody>
        </p:sp>
        <p:grpSp>
          <p:nvGrpSpPr>
            <p:cNvPr id="15370" name="Group 10"/>
            <p:cNvGrpSpPr>
              <a:grpSpLocks/>
            </p:cNvGrpSpPr>
            <p:nvPr/>
          </p:nvGrpSpPr>
          <p:grpSpPr bwMode="auto">
            <a:xfrm>
              <a:off x="4456" y="2275"/>
              <a:ext cx="208" cy="191"/>
              <a:chOff x="2688" y="2976"/>
              <a:chExt cx="336" cy="288"/>
            </a:xfrm>
          </p:grpSpPr>
          <p:sp>
            <p:nvSpPr>
              <p:cNvPr id="15371" name="Oval 11"/>
              <p:cNvSpPr>
                <a:spLocks noChangeArrowheads="1"/>
              </p:cNvSpPr>
              <p:nvPr/>
            </p:nvSpPr>
            <p:spPr bwMode="auto">
              <a:xfrm>
                <a:off x="2688" y="2976"/>
                <a:ext cx="336" cy="28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15372" name="Line 12"/>
              <p:cNvSpPr>
                <a:spLocks noChangeShapeType="1"/>
              </p:cNvSpPr>
              <p:nvPr/>
            </p:nvSpPr>
            <p:spPr bwMode="auto">
              <a:xfrm>
                <a:off x="2736" y="3024"/>
                <a:ext cx="24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15373" name="Line 13"/>
              <p:cNvSpPr>
                <a:spLocks noChangeShapeType="1"/>
              </p:cNvSpPr>
              <p:nvPr/>
            </p:nvSpPr>
            <p:spPr bwMode="auto">
              <a:xfrm flipH="1">
                <a:off x="2736" y="3024"/>
                <a:ext cx="24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</p:grpSp>
        <p:grpSp>
          <p:nvGrpSpPr>
            <p:cNvPr id="15374" name="Group 14"/>
            <p:cNvGrpSpPr>
              <a:grpSpLocks/>
            </p:cNvGrpSpPr>
            <p:nvPr/>
          </p:nvGrpSpPr>
          <p:grpSpPr bwMode="auto">
            <a:xfrm>
              <a:off x="3762" y="1816"/>
              <a:ext cx="209" cy="191"/>
              <a:chOff x="3360" y="2976"/>
              <a:chExt cx="384" cy="288"/>
            </a:xfrm>
          </p:grpSpPr>
          <p:sp>
            <p:nvSpPr>
              <p:cNvPr id="15375" name="Oval 15"/>
              <p:cNvSpPr>
                <a:spLocks noChangeArrowheads="1"/>
              </p:cNvSpPr>
              <p:nvPr/>
            </p:nvSpPr>
            <p:spPr bwMode="auto">
              <a:xfrm>
                <a:off x="3360" y="2976"/>
                <a:ext cx="384" cy="28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15376" name="Line 16"/>
              <p:cNvSpPr>
                <a:spLocks noChangeShapeType="1"/>
              </p:cNvSpPr>
              <p:nvPr/>
            </p:nvSpPr>
            <p:spPr bwMode="auto">
              <a:xfrm>
                <a:off x="3360" y="3120"/>
                <a:ext cx="38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15377" name="Line 17"/>
              <p:cNvSpPr>
                <a:spLocks noChangeShapeType="1"/>
              </p:cNvSpPr>
              <p:nvPr/>
            </p:nvSpPr>
            <p:spPr bwMode="auto">
              <a:xfrm flipH="1">
                <a:off x="3552" y="2976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</p:grpSp>
        <p:sp>
          <p:nvSpPr>
            <p:cNvPr id="15378" name="Rectangle 18"/>
            <p:cNvSpPr>
              <a:spLocks noChangeArrowheads="1"/>
            </p:cNvSpPr>
            <p:nvPr/>
          </p:nvSpPr>
          <p:spPr bwMode="auto">
            <a:xfrm>
              <a:off x="2086" y="1778"/>
              <a:ext cx="244" cy="22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r>
                <a:rPr kumimoji="1" lang="en-US" altLang="zh-TW" sz="2400"/>
                <a:t>C3</a:t>
              </a:r>
            </a:p>
          </p:txBody>
        </p:sp>
        <p:sp>
          <p:nvSpPr>
            <p:cNvPr id="15380" name="Rectangle 20"/>
            <p:cNvSpPr>
              <a:spLocks noChangeArrowheads="1"/>
            </p:cNvSpPr>
            <p:nvPr/>
          </p:nvSpPr>
          <p:spPr bwMode="auto">
            <a:xfrm>
              <a:off x="3413" y="1778"/>
              <a:ext cx="243" cy="22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r>
                <a:rPr kumimoji="1" lang="en-US" altLang="zh-TW" sz="2400"/>
                <a:t>C1</a:t>
              </a:r>
            </a:p>
          </p:txBody>
        </p:sp>
        <p:sp>
          <p:nvSpPr>
            <p:cNvPr id="15381" name="Rectangle 21"/>
            <p:cNvSpPr>
              <a:spLocks noChangeArrowheads="1"/>
            </p:cNvSpPr>
            <p:nvPr/>
          </p:nvSpPr>
          <p:spPr bwMode="auto">
            <a:xfrm>
              <a:off x="2086" y="2237"/>
              <a:ext cx="244" cy="22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r>
                <a:rPr kumimoji="1" lang="en-US" altLang="zh-TW" sz="2400"/>
                <a:t>g4</a:t>
              </a:r>
            </a:p>
          </p:txBody>
        </p:sp>
        <p:sp>
          <p:nvSpPr>
            <p:cNvPr id="15383" name="Rectangle 23"/>
            <p:cNvSpPr>
              <a:spLocks noChangeArrowheads="1"/>
            </p:cNvSpPr>
            <p:nvPr/>
          </p:nvSpPr>
          <p:spPr bwMode="auto">
            <a:xfrm>
              <a:off x="2749" y="2237"/>
              <a:ext cx="245" cy="22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r>
                <a:rPr kumimoji="1" lang="en-US" altLang="zh-TW" sz="2400"/>
                <a:t>g3</a:t>
              </a:r>
            </a:p>
          </p:txBody>
        </p:sp>
        <p:sp>
          <p:nvSpPr>
            <p:cNvPr id="15384" name="Rectangle 24"/>
            <p:cNvSpPr>
              <a:spLocks noChangeArrowheads="1"/>
            </p:cNvSpPr>
            <p:nvPr/>
          </p:nvSpPr>
          <p:spPr bwMode="auto">
            <a:xfrm>
              <a:off x="3413" y="2237"/>
              <a:ext cx="243" cy="22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r>
                <a:rPr kumimoji="1" lang="en-US" altLang="zh-TW" sz="2400"/>
                <a:t>g2</a:t>
              </a:r>
            </a:p>
          </p:txBody>
        </p:sp>
        <p:sp>
          <p:nvSpPr>
            <p:cNvPr id="15385" name="Rectangle 25"/>
            <p:cNvSpPr>
              <a:spLocks noChangeArrowheads="1"/>
            </p:cNvSpPr>
            <p:nvPr/>
          </p:nvSpPr>
          <p:spPr bwMode="auto">
            <a:xfrm>
              <a:off x="4075" y="2253"/>
              <a:ext cx="245" cy="23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r>
                <a:rPr kumimoji="1" lang="en-US" altLang="zh-TW" sz="2400"/>
                <a:t>g1</a:t>
              </a:r>
            </a:p>
          </p:txBody>
        </p:sp>
        <p:grpSp>
          <p:nvGrpSpPr>
            <p:cNvPr id="15386" name="Group 26"/>
            <p:cNvGrpSpPr>
              <a:grpSpLocks/>
            </p:cNvGrpSpPr>
            <p:nvPr/>
          </p:nvGrpSpPr>
          <p:grpSpPr bwMode="auto">
            <a:xfrm>
              <a:off x="3098" y="2275"/>
              <a:ext cx="209" cy="191"/>
              <a:chOff x="2688" y="2976"/>
              <a:chExt cx="336" cy="288"/>
            </a:xfrm>
          </p:grpSpPr>
          <p:sp>
            <p:nvSpPr>
              <p:cNvPr id="15387" name="Oval 27"/>
              <p:cNvSpPr>
                <a:spLocks noChangeArrowheads="1"/>
              </p:cNvSpPr>
              <p:nvPr/>
            </p:nvSpPr>
            <p:spPr bwMode="auto">
              <a:xfrm>
                <a:off x="2688" y="2976"/>
                <a:ext cx="336" cy="28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15388" name="Line 28"/>
              <p:cNvSpPr>
                <a:spLocks noChangeShapeType="1"/>
              </p:cNvSpPr>
              <p:nvPr/>
            </p:nvSpPr>
            <p:spPr bwMode="auto">
              <a:xfrm>
                <a:off x="2736" y="3024"/>
                <a:ext cx="24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15389" name="Line 29"/>
              <p:cNvSpPr>
                <a:spLocks noChangeShapeType="1"/>
              </p:cNvSpPr>
              <p:nvPr/>
            </p:nvSpPr>
            <p:spPr bwMode="auto">
              <a:xfrm flipH="1">
                <a:off x="2736" y="3024"/>
                <a:ext cx="24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</p:grpSp>
        <p:grpSp>
          <p:nvGrpSpPr>
            <p:cNvPr id="15390" name="Group 30"/>
            <p:cNvGrpSpPr>
              <a:grpSpLocks/>
            </p:cNvGrpSpPr>
            <p:nvPr/>
          </p:nvGrpSpPr>
          <p:grpSpPr bwMode="auto">
            <a:xfrm>
              <a:off x="2435" y="2275"/>
              <a:ext cx="210" cy="191"/>
              <a:chOff x="2688" y="2976"/>
              <a:chExt cx="336" cy="288"/>
            </a:xfrm>
          </p:grpSpPr>
          <p:sp>
            <p:nvSpPr>
              <p:cNvPr id="15391" name="Oval 31"/>
              <p:cNvSpPr>
                <a:spLocks noChangeArrowheads="1"/>
              </p:cNvSpPr>
              <p:nvPr/>
            </p:nvSpPr>
            <p:spPr bwMode="auto">
              <a:xfrm>
                <a:off x="2688" y="2976"/>
                <a:ext cx="336" cy="28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15392" name="Line 32"/>
              <p:cNvSpPr>
                <a:spLocks noChangeShapeType="1"/>
              </p:cNvSpPr>
              <p:nvPr/>
            </p:nvSpPr>
            <p:spPr bwMode="auto">
              <a:xfrm>
                <a:off x="2736" y="3024"/>
                <a:ext cx="24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15393" name="Line 33"/>
              <p:cNvSpPr>
                <a:spLocks noChangeShapeType="1"/>
              </p:cNvSpPr>
              <p:nvPr/>
            </p:nvSpPr>
            <p:spPr bwMode="auto">
              <a:xfrm flipH="1">
                <a:off x="2736" y="3024"/>
                <a:ext cx="24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</p:grpSp>
        <p:grpSp>
          <p:nvGrpSpPr>
            <p:cNvPr id="15394" name="Group 34"/>
            <p:cNvGrpSpPr>
              <a:grpSpLocks/>
            </p:cNvGrpSpPr>
            <p:nvPr/>
          </p:nvGrpSpPr>
          <p:grpSpPr bwMode="auto">
            <a:xfrm>
              <a:off x="1771" y="2275"/>
              <a:ext cx="210" cy="191"/>
              <a:chOff x="2688" y="2976"/>
              <a:chExt cx="336" cy="288"/>
            </a:xfrm>
          </p:grpSpPr>
          <p:sp>
            <p:nvSpPr>
              <p:cNvPr id="15395" name="Oval 35"/>
              <p:cNvSpPr>
                <a:spLocks noChangeArrowheads="1"/>
              </p:cNvSpPr>
              <p:nvPr/>
            </p:nvSpPr>
            <p:spPr bwMode="auto">
              <a:xfrm>
                <a:off x="2688" y="2976"/>
                <a:ext cx="336" cy="28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15396" name="Line 36"/>
              <p:cNvSpPr>
                <a:spLocks noChangeShapeType="1"/>
              </p:cNvSpPr>
              <p:nvPr/>
            </p:nvSpPr>
            <p:spPr bwMode="auto">
              <a:xfrm>
                <a:off x="2736" y="3024"/>
                <a:ext cx="24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15397" name="Line 37"/>
              <p:cNvSpPr>
                <a:spLocks noChangeShapeType="1"/>
              </p:cNvSpPr>
              <p:nvPr/>
            </p:nvSpPr>
            <p:spPr bwMode="auto">
              <a:xfrm flipH="1">
                <a:off x="2736" y="3024"/>
                <a:ext cx="24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</p:grpSp>
        <p:grpSp>
          <p:nvGrpSpPr>
            <p:cNvPr id="15398" name="Group 38"/>
            <p:cNvGrpSpPr>
              <a:grpSpLocks/>
            </p:cNvGrpSpPr>
            <p:nvPr/>
          </p:nvGrpSpPr>
          <p:grpSpPr bwMode="auto">
            <a:xfrm>
              <a:off x="3098" y="1816"/>
              <a:ext cx="209" cy="191"/>
              <a:chOff x="3360" y="2976"/>
              <a:chExt cx="384" cy="288"/>
            </a:xfrm>
          </p:grpSpPr>
          <p:sp>
            <p:nvSpPr>
              <p:cNvPr id="15399" name="Oval 39"/>
              <p:cNvSpPr>
                <a:spLocks noChangeArrowheads="1"/>
              </p:cNvSpPr>
              <p:nvPr/>
            </p:nvSpPr>
            <p:spPr bwMode="auto">
              <a:xfrm>
                <a:off x="3360" y="2976"/>
                <a:ext cx="384" cy="28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15400" name="Line 40"/>
              <p:cNvSpPr>
                <a:spLocks noChangeShapeType="1"/>
              </p:cNvSpPr>
              <p:nvPr/>
            </p:nvSpPr>
            <p:spPr bwMode="auto">
              <a:xfrm>
                <a:off x="3360" y="3120"/>
                <a:ext cx="38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15401" name="Line 41"/>
              <p:cNvSpPr>
                <a:spLocks noChangeShapeType="1"/>
              </p:cNvSpPr>
              <p:nvPr/>
            </p:nvSpPr>
            <p:spPr bwMode="auto">
              <a:xfrm flipH="1">
                <a:off x="3552" y="2976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</p:grpSp>
        <p:grpSp>
          <p:nvGrpSpPr>
            <p:cNvPr id="15402" name="Group 42"/>
            <p:cNvGrpSpPr>
              <a:grpSpLocks/>
            </p:cNvGrpSpPr>
            <p:nvPr/>
          </p:nvGrpSpPr>
          <p:grpSpPr bwMode="auto">
            <a:xfrm>
              <a:off x="2435" y="1816"/>
              <a:ext cx="210" cy="191"/>
              <a:chOff x="3360" y="2976"/>
              <a:chExt cx="384" cy="288"/>
            </a:xfrm>
          </p:grpSpPr>
          <p:sp>
            <p:nvSpPr>
              <p:cNvPr id="15403" name="Oval 43"/>
              <p:cNvSpPr>
                <a:spLocks noChangeArrowheads="1"/>
              </p:cNvSpPr>
              <p:nvPr/>
            </p:nvSpPr>
            <p:spPr bwMode="auto">
              <a:xfrm>
                <a:off x="3360" y="2976"/>
                <a:ext cx="384" cy="28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15404" name="Line 44"/>
              <p:cNvSpPr>
                <a:spLocks noChangeShapeType="1"/>
              </p:cNvSpPr>
              <p:nvPr/>
            </p:nvSpPr>
            <p:spPr bwMode="auto">
              <a:xfrm>
                <a:off x="3360" y="3120"/>
                <a:ext cx="38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15405" name="Line 45"/>
              <p:cNvSpPr>
                <a:spLocks noChangeShapeType="1"/>
              </p:cNvSpPr>
              <p:nvPr/>
            </p:nvSpPr>
            <p:spPr bwMode="auto">
              <a:xfrm flipH="1">
                <a:off x="3552" y="2976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</p:grpSp>
        <p:grpSp>
          <p:nvGrpSpPr>
            <p:cNvPr id="15406" name="Group 46"/>
            <p:cNvGrpSpPr>
              <a:grpSpLocks/>
            </p:cNvGrpSpPr>
            <p:nvPr/>
          </p:nvGrpSpPr>
          <p:grpSpPr bwMode="auto">
            <a:xfrm>
              <a:off x="1771" y="1816"/>
              <a:ext cx="210" cy="191"/>
              <a:chOff x="3360" y="2976"/>
              <a:chExt cx="384" cy="288"/>
            </a:xfrm>
          </p:grpSpPr>
          <p:sp>
            <p:nvSpPr>
              <p:cNvPr id="15407" name="Oval 47"/>
              <p:cNvSpPr>
                <a:spLocks noChangeArrowheads="1"/>
              </p:cNvSpPr>
              <p:nvPr/>
            </p:nvSpPr>
            <p:spPr bwMode="auto">
              <a:xfrm>
                <a:off x="3360" y="2976"/>
                <a:ext cx="384" cy="28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15408" name="Line 48"/>
              <p:cNvSpPr>
                <a:spLocks noChangeShapeType="1"/>
              </p:cNvSpPr>
              <p:nvPr/>
            </p:nvSpPr>
            <p:spPr bwMode="auto">
              <a:xfrm>
                <a:off x="3360" y="3120"/>
                <a:ext cx="38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15409" name="Line 49"/>
              <p:cNvSpPr>
                <a:spLocks noChangeShapeType="1"/>
              </p:cNvSpPr>
              <p:nvPr/>
            </p:nvSpPr>
            <p:spPr bwMode="auto">
              <a:xfrm flipH="1">
                <a:off x="3552" y="2976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</p:grpSp>
        <p:sp>
          <p:nvSpPr>
            <p:cNvPr id="15410" name="Line 50"/>
            <p:cNvSpPr>
              <a:spLocks noChangeShapeType="1"/>
            </p:cNvSpPr>
            <p:nvPr/>
          </p:nvSpPr>
          <p:spPr bwMode="auto">
            <a:xfrm flipH="1">
              <a:off x="3971" y="1892"/>
              <a:ext cx="14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5411" name="Line 51"/>
            <p:cNvSpPr>
              <a:spLocks noChangeShapeType="1"/>
            </p:cNvSpPr>
            <p:nvPr/>
          </p:nvSpPr>
          <p:spPr bwMode="auto">
            <a:xfrm flipH="1">
              <a:off x="3971" y="2350"/>
              <a:ext cx="101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5412" name="Line 52"/>
            <p:cNvSpPr>
              <a:spLocks noChangeShapeType="1"/>
            </p:cNvSpPr>
            <p:nvPr/>
          </p:nvSpPr>
          <p:spPr bwMode="auto">
            <a:xfrm flipH="1">
              <a:off x="3307" y="2351"/>
              <a:ext cx="10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5413" name="Line 53"/>
            <p:cNvSpPr>
              <a:spLocks noChangeShapeType="1"/>
            </p:cNvSpPr>
            <p:nvPr/>
          </p:nvSpPr>
          <p:spPr bwMode="auto">
            <a:xfrm flipH="1">
              <a:off x="1981" y="2351"/>
              <a:ext cx="10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5415" name="Line 55"/>
            <p:cNvSpPr>
              <a:spLocks noChangeShapeType="1"/>
            </p:cNvSpPr>
            <p:nvPr/>
          </p:nvSpPr>
          <p:spPr bwMode="auto">
            <a:xfrm flipH="1">
              <a:off x="1981" y="1892"/>
              <a:ext cx="10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5416" name="Line 56"/>
            <p:cNvSpPr>
              <a:spLocks noChangeShapeType="1"/>
            </p:cNvSpPr>
            <p:nvPr/>
          </p:nvSpPr>
          <p:spPr bwMode="auto">
            <a:xfrm flipH="1">
              <a:off x="2330" y="1892"/>
              <a:ext cx="10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5417" name="Line 57"/>
            <p:cNvSpPr>
              <a:spLocks noChangeShapeType="1"/>
            </p:cNvSpPr>
            <p:nvPr/>
          </p:nvSpPr>
          <p:spPr bwMode="auto">
            <a:xfrm flipH="1">
              <a:off x="2645" y="2351"/>
              <a:ext cx="1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5418" name="Line 58"/>
            <p:cNvSpPr>
              <a:spLocks noChangeShapeType="1"/>
            </p:cNvSpPr>
            <p:nvPr/>
          </p:nvSpPr>
          <p:spPr bwMode="auto">
            <a:xfrm flipH="1">
              <a:off x="2645" y="1892"/>
              <a:ext cx="1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5419" name="Line 59"/>
            <p:cNvSpPr>
              <a:spLocks noChangeShapeType="1"/>
            </p:cNvSpPr>
            <p:nvPr/>
          </p:nvSpPr>
          <p:spPr bwMode="auto">
            <a:xfrm flipH="1">
              <a:off x="2994" y="1892"/>
              <a:ext cx="1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5420" name="Line 60"/>
            <p:cNvSpPr>
              <a:spLocks noChangeShapeType="1"/>
            </p:cNvSpPr>
            <p:nvPr/>
          </p:nvSpPr>
          <p:spPr bwMode="auto">
            <a:xfrm flipH="1">
              <a:off x="3307" y="1892"/>
              <a:ext cx="10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5421" name="Line 61"/>
            <p:cNvSpPr>
              <a:spLocks noChangeShapeType="1"/>
            </p:cNvSpPr>
            <p:nvPr/>
          </p:nvSpPr>
          <p:spPr bwMode="auto">
            <a:xfrm flipH="1" flipV="1">
              <a:off x="1877" y="2466"/>
              <a:ext cx="0" cy="30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5422" name="Line 62"/>
            <p:cNvSpPr>
              <a:spLocks noChangeShapeType="1"/>
            </p:cNvSpPr>
            <p:nvPr/>
          </p:nvSpPr>
          <p:spPr bwMode="auto">
            <a:xfrm flipH="1">
              <a:off x="3656" y="1892"/>
              <a:ext cx="10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5423" name="Line 63"/>
            <p:cNvSpPr>
              <a:spLocks noChangeShapeType="1"/>
            </p:cNvSpPr>
            <p:nvPr/>
          </p:nvSpPr>
          <p:spPr bwMode="auto">
            <a:xfrm flipH="1" flipV="1">
              <a:off x="1877" y="2007"/>
              <a:ext cx="0" cy="2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grpSp>
          <p:nvGrpSpPr>
            <p:cNvPr id="15365" name="Group 5"/>
            <p:cNvGrpSpPr>
              <a:grpSpLocks/>
            </p:cNvGrpSpPr>
            <p:nvPr/>
          </p:nvGrpSpPr>
          <p:grpSpPr bwMode="auto">
            <a:xfrm>
              <a:off x="480" y="2273"/>
              <a:ext cx="210" cy="192"/>
              <a:chOff x="2688" y="2976"/>
              <a:chExt cx="336" cy="288"/>
            </a:xfrm>
          </p:grpSpPr>
          <p:sp>
            <p:nvSpPr>
              <p:cNvPr id="15366" name="Oval 6"/>
              <p:cNvSpPr>
                <a:spLocks noChangeArrowheads="1"/>
              </p:cNvSpPr>
              <p:nvPr/>
            </p:nvSpPr>
            <p:spPr bwMode="auto">
              <a:xfrm>
                <a:off x="2688" y="2976"/>
                <a:ext cx="336" cy="28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15367" name="Line 7"/>
              <p:cNvSpPr>
                <a:spLocks noChangeShapeType="1"/>
              </p:cNvSpPr>
              <p:nvPr/>
            </p:nvSpPr>
            <p:spPr bwMode="auto">
              <a:xfrm>
                <a:off x="2736" y="3024"/>
                <a:ext cx="24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15368" name="Line 8"/>
              <p:cNvSpPr>
                <a:spLocks noChangeShapeType="1"/>
              </p:cNvSpPr>
              <p:nvPr/>
            </p:nvSpPr>
            <p:spPr bwMode="auto">
              <a:xfrm flipH="1">
                <a:off x="2736" y="3024"/>
                <a:ext cx="24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</p:grpSp>
        <p:sp>
          <p:nvSpPr>
            <p:cNvPr id="15379" name="Rectangle 19"/>
            <p:cNvSpPr>
              <a:spLocks noChangeArrowheads="1"/>
            </p:cNvSpPr>
            <p:nvPr/>
          </p:nvSpPr>
          <p:spPr bwMode="auto">
            <a:xfrm>
              <a:off x="794" y="1776"/>
              <a:ext cx="245" cy="22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r>
                <a:rPr kumimoji="1" lang="en-US" altLang="zh-TW" sz="2400"/>
                <a:t>C5</a:t>
              </a:r>
            </a:p>
          </p:txBody>
        </p:sp>
        <p:sp>
          <p:nvSpPr>
            <p:cNvPr id="15382" name="Rectangle 22"/>
            <p:cNvSpPr>
              <a:spLocks noChangeArrowheads="1"/>
            </p:cNvSpPr>
            <p:nvPr/>
          </p:nvSpPr>
          <p:spPr bwMode="auto">
            <a:xfrm>
              <a:off x="794" y="2235"/>
              <a:ext cx="245" cy="23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r>
                <a:rPr kumimoji="1" lang="en-US" altLang="zh-TW" sz="2400"/>
                <a:t>g6</a:t>
              </a:r>
            </a:p>
          </p:txBody>
        </p:sp>
        <p:sp>
          <p:nvSpPr>
            <p:cNvPr id="15414" name="Line 54"/>
            <p:cNvSpPr>
              <a:spLocks noChangeShapeType="1"/>
            </p:cNvSpPr>
            <p:nvPr/>
          </p:nvSpPr>
          <p:spPr bwMode="auto">
            <a:xfrm flipH="1">
              <a:off x="690" y="2349"/>
              <a:ext cx="1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5424" name="Line 64"/>
            <p:cNvSpPr>
              <a:spLocks noChangeShapeType="1"/>
            </p:cNvSpPr>
            <p:nvPr/>
          </p:nvSpPr>
          <p:spPr bwMode="auto">
            <a:xfrm flipH="1">
              <a:off x="1039" y="1891"/>
              <a:ext cx="10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5426" name="Line 66"/>
            <p:cNvSpPr>
              <a:spLocks noChangeShapeType="1"/>
            </p:cNvSpPr>
            <p:nvPr/>
          </p:nvSpPr>
          <p:spPr bwMode="auto">
            <a:xfrm>
              <a:off x="584" y="1891"/>
              <a:ext cx="21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5427" name="Line 67"/>
            <p:cNvSpPr>
              <a:spLocks noChangeShapeType="1"/>
            </p:cNvSpPr>
            <p:nvPr/>
          </p:nvSpPr>
          <p:spPr bwMode="auto">
            <a:xfrm>
              <a:off x="584" y="2465"/>
              <a:ext cx="0" cy="30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5428" name="Line 68"/>
            <p:cNvSpPr>
              <a:spLocks noChangeShapeType="1"/>
            </p:cNvSpPr>
            <p:nvPr/>
          </p:nvSpPr>
          <p:spPr bwMode="auto">
            <a:xfrm flipV="1">
              <a:off x="590" y="2775"/>
              <a:ext cx="3955" cy="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5429" name="Line 69"/>
            <p:cNvSpPr>
              <a:spLocks noChangeShapeType="1"/>
            </p:cNvSpPr>
            <p:nvPr/>
          </p:nvSpPr>
          <p:spPr bwMode="auto">
            <a:xfrm flipH="1" flipV="1">
              <a:off x="2539" y="2466"/>
              <a:ext cx="0" cy="30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5430" name="Line 70"/>
            <p:cNvSpPr>
              <a:spLocks noChangeShapeType="1"/>
            </p:cNvSpPr>
            <p:nvPr/>
          </p:nvSpPr>
          <p:spPr bwMode="auto">
            <a:xfrm flipH="1" flipV="1">
              <a:off x="3203" y="2466"/>
              <a:ext cx="0" cy="30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5431" name="Line 71"/>
            <p:cNvSpPr>
              <a:spLocks noChangeShapeType="1"/>
            </p:cNvSpPr>
            <p:nvPr/>
          </p:nvSpPr>
          <p:spPr bwMode="auto">
            <a:xfrm flipH="1" flipV="1">
              <a:off x="3866" y="2466"/>
              <a:ext cx="1" cy="31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5432" name="Line 72"/>
            <p:cNvSpPr>
              <a:spLocks noChangeShapeType="1"/>
            </p:cNvSpPr>
            <p:nvPr/>
          </p:nvSpPr>
          <p:spPr bwMode="auto">
            <a:xfrm flipH="1" flipV="1">
              <a:off x="2539" y="2007"/>
              <a:ext cx="0" cy="2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5433" name="Line 73"/>
            <p:cNvSpPr>
              <a:spLocks noChangeShapeType="1"/>
            </p:cNvSpPr>
            <p:nvPr/>
          </p:nvSpPr>
          <p:spPr bwMode="auto">
            <a:xfrm flipH="1" flipV="1">
              <a:off x="3203" y="2007"/>
              <a:ext cx="0" cy="2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5434" name="Line 74"/>
            <p:cNvSpPr>
              <a:spLocks noChangeShapeType="1"/>
            </p:cNvSpPr>
            <p:nvPr/>
          </p:nvSpPr>
          <p:spPr bwMode="auto">
            <a:xfrm flipH="1" flipV="1">
              <a:off x="3866" y="2007"/>
              <a:ext cx="0" cy="27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grpSp>
          <p:nvGrpSpPr>
            <p:cNvPr id="15436" name="Group 76"/>
            <p:cNvGrpSpPr>
              <a:grpSpLocks/>
            </p:cNvGrpSpPr>
            <p:nvPr/>
          </p:nvGrpSpPr>
          <p:grpSpPr bwMode="auto">
            <a:xfrm>
              <a:off x="1144" y="2275"/>
              <a:ext cx="208" cy="191"/>
              <a:chOff x="2688" y="2976"/>
              <a:chExt cx="336" cy="288"/>
            </a:xfrm>
          </p:grpSpPr>
          <p:sp>
            <p:nvSpPr>
              <p:cNvPr id="15437" name="Oval 77"/>
              <p:cNvSpPr>
                <a:spLocks noChangeArrowheads="1"/>
              </p:cNvSpPr>
              <p:nvPr/>
            </p:nvSpPr>
            <p:spPr bwMode="auto">
              <a:xfrm>
                <a:off x="2688" y="2976"/>
                <a:ext cx="336" cy="28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15438" name="Line 78"/>
              <p:cNvSpPr>
                <a:spLocks noChangeShapeType="1"/>
              </p:cNvSpPr>
              <p:nvPr/>
            </p:nvSpPr>
            <p:spPr bwMode="auto">
              <a:xfrm>
                <a:off x="2736" y="3024"/>
                <a:ext cx="24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15439" name="Line 79"/>
              <p:cNvSpPr>
                <a:spLocks noChangeShapeType="1"/>
              </p:cNvSpPr>
              <p:nvPr/>
            </p:nvSpPr>
            <p:spPr bwMode="auto">
              <a:xfrm flipH="1">
                <a:off x="2736" y="3024"/>
                <a:ext cx="24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</p:grpSp>
        <p:grpSp>
          <p:nvGrpSpPr>
            <p:cNvPr id="15440" name="Group 80"/>
            <p:cNvGrpSpPr>
              <a:grpSpLocks/>
            </p:cNvGrpSpPr>
            <p:nvPr/>
          </p:nvGrpSpPr>
          <p:grpSpPr bwMode="auto">
            <a:xfrm>
              <a:off x="1144" y="1816"/>
              <a:ext cx="208" cy="191"/>
              <a:chOff x="3360" y="2976"/>
              <a:chExt cx="384" cy="288"/>
            </a:xfrm>
          </p:grpSpPr>
          <p:sp>
            <p:nvSpPr>
              <p:cNvPr id="15441" name="Oval 81"/>
              <p:cNvSpPr>
                <a:spLocks noChangeArrowheads="1"/>
              </p:cNvSpPr>
              <p:nvPr/>
            </p:nvSpPr>
            <p:spPr bwMode="auto">
              <a:xfrm>
                <a:off x="3360" y="2976"/>
                <a:ext cx="384" cy="28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15442" name="Line 82"/>
              <p:cNvSpPr>
                <a:spLocks noChangeShapeType="1"/>
              </p:cNvSpPr>
              <p:nvPr/>
            </p:nvSpPr>
            <p:spPr bwMode="auto">
              <a:xfrm>
                <a:off x="3360" y="3120"/>
                <a:ext cx="38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15443" name="Line 83"/>
              <p:cNvSpPr>
                <a:spLocks noChangeShapeType="1"/>
              </p:cNvSpPr>
              <p:nvPr/>
            </p:nvSpPr>
            <p:spPr bwMode="auto">
              <a:xfrm flipH="1">
                <a:off x="3552" y="2976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</p:grpSp>
        <p:sp>
          <p:nvSpPr>
            <p:cNvPr id="15444" name="Line 84"/>
            <p:cNvSpPr>
              <a:spLocks noChangeShapeType="1"/>
            </p:cNvSpPr>
            <p:nvPr/>
          </p:nvSpPr>
          <p:spPr bwMode="auto">
            <a:xfrm flipH="1">
              <a:off x="1352" y="2351"/>
              <a:ext cx="10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5445" name="Line 85"/>
            <p:cNvSpPr>
              <a:spLocks noChangeShapeType="1"/>
            </p:cNvSpPr>
            <p:nvPr/>
          </p:nvSpPr>
          <p:spPr bwMode="auto">
            <a:xfrm flipH="1">
              <a:off x="1352" y="1892"/>
              <a:ext cx="10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5446" name="Line 86"/>
            <p:cNvSpPr>
              <a:spLocks noChangeShapeType="1"/>
            </p:cNvSpPr>
            <p:nvPr/>
          </p:nvSpPr>
          <p:spPr bwMode="auto">
            <a:xfrm flipH="1" flipV="1">
              <a:off x="1248" y="2466"/>
              <a:ext cx="0" cy="30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5447" name="Line 87"/>
            <p:cNvSpPr>
              <a:spLocks noChangeShapeType="1"/>
            </p:cNvSpPr>
            <p:nvPr/>
          </p:nvSpPr>
          <p:spPr bwMode="auto">
            <a:xfrm flipH="1" flipV="1">
              <a:off x="585" y="1890"/>
              <a:ext cx="0" cy="3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5448" name="Rectangle 88"/>
            <p:cNvSpPr>
              <a:spLocks noChangeArrowheads="1"/>
            </p:cNvSpPr>
            <p:nvPr/>
          </p:nvSpPr>
          <p:spPr bwMode="auto">
            <a:xfrm>
              <a:off x="1455" y="1781"/>
              <a:ext cx="245" cy="23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r>
                <a:rPr kumimoji="1" lang="en-US" altLang="zh-TW" sz="2400"/>
                <a:t>C4</a:t>
              </a:r>
            </a:p>
          </p:txBody>
        </p:sp>
        <p:sp>
          <p:nvSpPr>
            <p:cNvPr id="15449" name="Rectangle 89"/>
            <p:cNvSpPr>
              <a:spLocks noChangeArrowheads="1"/>
            </p:cNvSpPr>
            <p:nvPr/>
          </p:nvSpPr>
          <p:spPr bwMode="auto">
            <a:xfrm>
              <a:off x="1468" y="2225"/>
              <a:ext cx="245" cy="23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r>
                <a:rPr kumimoji="1" lang="en-US" altLang="zh-TW" sz="2400"/>
                <a:t>g5</a:t>
              </a:r>
            </a:p>
          </p:txBody>
        </p:sp>
        <p:sp>
          <p:nvSpPr>
            <p:cNvPr id="15451" name="Line 91"/>
            <p:cNvSpPr>
              <a:spLocks noChangeShapeType="1"/>
            </p:cNvSpPr>
            <p:nvPr/>
          </p:nvSpPr>
          <p:spPr bwMode="auto">
            <a:xfrm flipH="1" flipV="1">
              <a:off x="1248" y="2011"/>
              <a:ext cx="0" cy="2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grpSp>
          <p:nvGrpSpPr>
            <p:cNvPr id="15452" name="Group 92"/>
            <p:cNvGrpSpPr>
              <a:grpSpLocks/>
            </p:cNvGrpSpPr>
            <p:nvPr/>
          </p:nvGrpSpPr>
          <p:grpSpPr bwMode="auto">
            <a:xfrm>
              <a:off x="4448" y="1801"/>
              <a:ext cx="209" cy="192"/>
              <a:chOff x="3360" y="2976"/>
              <a:chExt cx="384" cy="288"/>
            </a:xfrm>
          </p:grpSpPr>
          <p:sp>
            <p:nvSpPr>
              <p:cNvPr id="15453" name="Oval 93"/>
              <p:cNvSpPr>
                <a:spLocks noChangeArrowheads="1"/>
              </p:cNvSpPr>
              <p:nvPr/>
            </p:nvSpPr>
            <p:spPr bwMode="auto">
              <a:xfrm>
                <a:off x="3360" y="2976"/>
                <a:ext cx="384" cy="28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15454" name="Line 94"/>
              <p:cNvSpPr>
                <a:spLocks noChangeShapeType="1"/>
              </p:cNvSpPr>
              <p:nvPr/>
            </p:nvSpPr>
            <p:spPr bwMode="auto">
              <a:xfrm>
                <a:off x="3360" y="3120"/>
                <a:ext cx="38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15455" name="Line 95"/>
              <p:cNvSpPr>
                <a:spLocks noChangeShapeType="1"/>
              </p:cNvSpPr>
              <p:nvPr/>
            </p:nvSpPr>
            <p:spPr bwMode="auto">
              <a:xfrm flipH="1">
                <a:off x="3552" y="2976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</p:grpSp>
        <p:sp>
          <p:nvSpPr>
            <p:cNvPr id="15456" name="Rectangle 96"/>
            <p:cNvSpPr>
              <a:spLocks noChangeArrowheads="1"/>
            </p:cNvSpPr>
            <p:nvPr/>
          </p:nvSpPr>
          <p:spPr bwMode="auto">
            <a:xfrm>
              <a:off x="4094" y="1776"/>
              <a:ext cx="244" cy="22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r>
                <a:rPr kumimoji="1" lang="en-US" altLang="zh-TW" sz="2400"/>
                <a:t>C0</a:t>
              </a:r>
            </a:p>
          </p:txBody>
        </p:sp>
        <p:sp>
          <p:nvSpPr>
            <p:cNvPr id="15457" name="Line 97"/>
            <p:cNvSpPr>
              <a:spLocks noChangeShapeType="1"/>
            </p:cNvSpPr>
            <p:nvPr/>
          </p:nvSpPr>
          <p:spPr bwMode="auto">
            <a:xfrm flipH="1">
              <a:off x="4343" y="1892"/>
              <a:ext cx="10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grpSp>
          <p:nvGrpSpPr>
            <p:cNvPr id="15458" name="Group 98"/>
            <p:cNvGrpSpPr>
              <a:grpSpLocks/>
            </p:cNvGrpSpPr>
            <p:nvPr/>
          </p:nvGrpSpPr>
          <p:grpSpPr bwMode="auto">
            <a:xfrm>
              <a:off x="3759" y="2281"/>
              <a:ext cx="209" cy="192"/>
              <a:chOff x="2688" y="2976"/>
              <a:chExt cx="336" cy="288"/>
            </a:xfrm>
          </p:grpSpPr>
          <p:sp>
            <p:nvSpPr>
              <p:cNvPr id="15459" name="Oval 99"/>
              <p:cNvSpPr>
                <a:spLocks noChangeArrowheads="1"/>
              </p:cNvSpPr>
              <p:nvPr/>
            </p:nvSpPr>
            <p:spPr bwMode="auto">
              <a:xfrm>
                <a:off x="2688" y="2976"/>
                <a:ext cx="336" cy="288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15460" name="Line 100"/>
              <p:cNvSpPr>
                <a:spLocks noChangeShapeType="1"/>
              </p:cNvSpPr>
              <p:nvPr/>
            </p:nvSpPr>
            <p:spPr bwMode="auto">
              <a:xfrm>
                <a:off x="2736" y="3024"/>
                <a:ext cx="24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15461" name="Line 101"/>
              <p:cNvSpPr>
                <a:spLocks noChangeShapeType="1"/>
              </p:cNvSpPr>
              <p:nvPr/>
            </p:nvSpPr>
            <p:spPr bwMode="auto">
              <a:xfrm flipH="1">
                <a:off x="2736" y="3024"/>
                <a:ext cx="24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</p:grpSp>
        <p:sp>
          <p:nvSpPr>
            <p:cNvPr id="15462" name="Rectangle 102"/>
            <p:cNvSpPr>
              <a:spLocks noChangeArrowheads="1"/>
            </p:cNvSpPr>
            <p:nvPr/>
          </p:nvSpPr>
          <p:spPr bwMode="auto">
            <a:xfrm>
              <a:off x="4772" y="2252"/>
              <a:ext cx="244" cy="23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r>
                <a:rPr kumimoji="1" lang="en-US" altLang="zh-TW" sz="2400"/>
                <a:t>g0</a:t>
              </a:r>
            </a:p>
          </p:txBody>
        </p:sp>
        <p:sp>
          <p:nvSpPr>
            <p:cNvPr id="15463" name="Line 103"/>
            <p:cNvSpPr>
              <a:spLocks noChangeShapeType="1"/>
            </p:cNvSpPr>
            <p:nvPr/>
          </p:nvSpPr>
          <p:spPr bwMode="auto">
            <a:xfrm flipH="1">
              <a:off x="4666" y="2368"/>
              <a:ext cx="101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5464" name="Line 104"/>
            <p:cNvSpPr>
              <a:spLocks noChangeShapeType="1"/>
            </p:cNvSpPr>
            <p:nvPr/>
          </p:nvSpPr>
          <p:spPr bwMode="auto">
            <a:xfrm flipH="1" flipV="1">
              <a:off x="4550" y="1993"/>
              <a:ext cx="0" cy="2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5465" name="Line 105"/>
            <p:cNvSpPr>
              <a:spLocks noChangeShapeType="1"/>
            </p:cNvSpPr>
            <p:nvPr/>
          </p:nvSpPr>
          <p:spPr bwMode="auto">
            <a:xfrm flipV="1">
              <a:off x="4547" y="2469"/>
              <a:ext cx="1" cy="30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5466" name="Line 106"/>
            <p:cNvSpPr>
              <a:spLocks noChangeShapeType="1"/>
            </p:cNvSpPr>
            <p:nvPr/>
          </p:nvSpPr>
          <p:spPr bwMode="auto">
            <a:xfrm flipH="1">
              <a:off x="4663" y="1899"/>
              <a:ext cx="10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15467" name="Text Box 107"/>
            <p:cNvSpPr txBox="1">
              <a:spLocks noChangeArrowheads="1"/>
            </p:cNvSpPr>
            <p:nvPr/>
          </p:nvSpPr>
          <p:spPr bwMode="auto">
            <a:xfrm>
              <a:off x="4772" y="1819"/>
              <a:ext cx="31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kumimoji="1" lang="en-US" altLang="zh-TW" sz="1400"/>
                <a:t>I(X)</a:t>
              </a:r>
              <a:endParaRPr kumimoji="1" lang="en-US" altLang="zh-TW" sz="2400"/>
            </a:p>
          </p:txBody>
        </p:sp>
      </p:grpSp>
      <p:sp>
        <p:nvSpPr>
          <p:cNvPr id="15471" name="Text Box 111"/>
          <p:cNvSpPr txBox="1">
            <a:spLocks noChangeArrowheads="1"/>
          </p:cNvSpPr>
          <p:nvPr/>
        </p:nvSpPr>
        <p:spPr bwMode="auto">
          <a:xfrm>
            <a:off x="762000" y="4495800"/>
            <a:ext cx="3505200" cy="162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1905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3810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lvl="2">
              <a:lnSpc>
                <a:spcPct val="70000"/>
              </a:lnSpc>
            </a:pPr>
            <a:r>
              <a:rPr lang="en-US" altLang="zh-TW">
                <a:solidFill>
                  <a:srgbClr val="000000"/>
                </a:solidFill>
              </a:rPr>
              <a:t>C0=IX+C5*G6*G0</a:t>
            </a:r>
          </a:p>
          <a:p>
            <a:pPr lvl="2">
              <a:lnSpc>
                <a:spcPct val="70000"/>
              </a:lnSpc>
            </a:pPr>
            <a:r>
              <a:rPr lang="en-US" altLang="zh-TW">
                <a:solidFill>
                  <a:srgbClr val="000000"/>
                </a:solidFill>
              </a:rPr>
              <a:t>C1=C0+C5*G6*G1</a:t>
            </a:r>
          </a:p>
          <a:p>
            <a:pPr lvl="2">
              <a:lnSpc>
                <a:spcPct val="70000"/>
              </a:lnSpc>
            </a:pPr>
            <a:r>
              <a:rPr lang="en-US" altLang="zh-TW">
                <a:solidFill>
                  <a:srgbClr val="000000"/>
                </a:solidFill>
              </a:rPr>
              <a:t>C2=C1+C5*G6*G2</a:t>
            </a:r>
          </a:p>
          <a:p>
            <a:pPr lvl="2">
              <a:lnSpc>
                <a:spcPct val="70000"/>
              </a:lnSpc>
            </a:pPr>
            <a:r>
              <a:rPr lang="en-US" altLang="zh-TW">
                <a:solidFill>
                  <a:srgbClr val="000000"/>
                </a:solidFill>
              </a:rPr>
              <a:t>C3=C2+C5*G6*G3</a:t>
            </a:r>
          </a:p>
          <a:p>
            <a:pPr lvl="2">
              <a:lnSpc>
                <a:spcPct val="70000"/>
              </a:lnSpc>
            </a:pPr>
            <a:r>
              <a:rPr lang="en-US" altLang="zh-TW">
                <a:solidFill>
                  <a:srgbClr val="000000"/>
                </a:solidFill>
              </a:rPr>
              <a:t>C4=C3+C5*G6*G4</a:t>
            </a:r>
          </a:p>
          <a:p>
            <a:pPr lvl="2">
              <a:lnSpc>
                <a:spcPct val="70000"/>
              </a:lnSpc>
            </a:pPr>
            <a:r>
              <a:rPr lang="en-US" altLang="zh-TW">
                <a:solidFill>
                  <a:srgbClr val="000000"/>
                </a:solidFill>
              </a:rPr>
              <a:t>C5=C4+C5*G6*G5</a:t>
            </a:r>
            <a:endParaRPr kumimoji="1" lang="zh-TW" altLang="en-US" sz="3600"/>
          </a:p>
        </p:txBody>
      </p:sp>
      <p:sp>
        <p:nvSpPr>
          <p:cNvPr id="15472" name="Text Box 112"/>
          <p:cNvSpPr txBox="1">
            <a:spLocks noChangeArrowheads="1"/>
          </p:cNvSpPr>
          <p:nvPr/>
        </p:nvSpPr>
        <p:spPr bwMode="auto">
          <a:xfrm>
            <a:off x="4191000" y="4038600"/>
            <a:ext cx="4267200" cy="2589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1905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3810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lvl="2" algn="ctr">
              <a:lnSpc>
                <a:spcPct val="90000"/>
              </a:lnSpc>
            </a:pPr>
            <a:r>
              <a:rPr lang="en-US" altLang="zh-TW" sz="1400" noProof="1">
                <a:solidFill>
                  <a:srgbClr val="000000"/>
                </a:solidFill>
              </a:rPr>
              <a:t>NEXT_C0=IX+C5*G6*G0</a:t>
            </a:r>
          </a:p>
          <a:p>
            <a:pPr lvl="2" algn="ctr">
              <a:lnSpc>
                <a:spcPct val="90000"/>
              </a:lnSpc>
            </a:pPr>
            <a:r>
              <a:rPr lang="en-US" altLang="zh-TW" sz="1400" noProof="1">
                <a:solidFill>
                  <a:srgbClr val="000000"/>
                </a:solidFill>
              </a:rPr>
              <a:t>NEXT_C1=C0+C5*G6*G1</a:t>
            </a:r>
          </a:p>
          <a:p>
            <a:pPr lvl="2" algn="ctr">
              <a:lnSpc>
                <a:spcPct val="90000"/>
              </a:lnSpc>
            </a:pPr>
            <a:r>
              <a:rPr lang="en-US" altLang="zh-TW" sz="1400" noProof="1">
                <a:solidFill>
                  <a:srgbClr val="000000"/>
                </a:solidFill>
              </a:rPr>
              <a:t>NEXT_C2=C1+C5*G6*G2</a:t>
            </a:r>
          </a:p>
          <a:p>
            <a:pPr lvl="2" algn="ctr">
              <a:lnSpc>
                <a:spcPct val="90000"/>
              </a:lnSpc>
            </a:pPr>
            <a:r>
              <a:rPr lang="en-US" altLang="zh-TW" sz="1400" noProof="1">
                <a:solidFill>
                  <a:srgbClr val="000000"/>
                </a:solidFill>
              </a:rPr>
              <a:t>NEXT_C3=C2+C5*G6*G3</a:t>
            </a:r>
          </a:p>
          <a:p>
            <a:pPr lvl="2" algn="ctr">
              <a:lnSpc>
                <a:spcPct val="90000"/>
              </a:lnSpc>
            </a:pPr>
            <a:r>
              <a:rPr lang="en-US" altLang="zh-TW" sz="1400" noProof="1">
                <a:solidFill>
                  <a:srgbClr val="000000"/>
                </a:solidFill>
              </a:rPr>
              <a:t>NEXT_C4=C3+C5*G6*G4</a:t>
            </a:r>
          </a:p>
          <a:p>
            <a:pPr lvl="2" algn="ctr">
              <a:lnSpc>
                <a:spcPct val="90000"/>
              </a:lnSpc>
            </a:pPr>
            <a:r>
              <a:rPr lang="en-US" altLang="zh-TW" sz="1400" noProof="1">
                <a:solidFill>
                  <a:srgbClr val="000000"/>
                </a:solidFill>
              </a:rPr>
              <a:t>NEXT_C5=C4+C5*G6*G6</a:t>
            </a:r>
          </a:p>
          <a:p>
            <a:pPr lvl="2" algn="ctr">
              <a:lnSpc>
                <a:spcPct val="90000"/>
              </a:lnSpc>
            </a:pPr>
            <a:r>
              <a:rPr lang="en-US" altLang="zh-TW" sz="1400" noProof="1">
                <a:solidFill>
                  <a:srgbClr val="000000"/>
                </a:solidFill>
              </a:rPr>
              <a:t>Following statements are arouse by the colock.</a:t>
            </a:r>
          </a:p>
          <a:p>
            <a:pPr lvl="2" algn="ctr">
              <a:lnSpc>
                <a:spcPct val="90000"/>
              </a:lnSpc>
            </a:pPr>
            <a:r>
              <a:rPr lang="en-US" altLang="zh-TW" sz="1400" noProof="1">
                <a:solidFill>
                  <a:srgbClr val="000000"/>
                </a:solidFill>
              </a:rPr>
              <a:t>C0=NEXT_C0</a:t>
            </a:r>
          </a:p>
          <a:p>
            <a:pPr lvl="2" algn="ctr">
              <a:lnSpc>
                <a:spcPct val="90000"/>
              </a:lnSpc>
            </a:pPr>
            <a:r>
              <a:rPr lang="en-US" altLang="zh-TW" sz="1400" noProof="1">
                <a:solidFill>
                  <a:srgbClr val="000000"/>
                </a:solidFill>
              </a:rPr>
              <a:t>C1=NEXT_C1</a:t>
            </a:r>
          </a:p>
          <a:p>
            <a:pPr lvl="2" algn="ctr">
              <a:lnSpc>
                <a:spcPct val="90000"/>
              </a:lnSpc>
            </a:pPr>
            <a:r>
              <a:rPr lang="en-US" altLang="zh-TW" sz="1400" noProof="1">
                <a:solidFill>
                  <a:srgbClr val="000000"/>
                </a:solidFill>
              </a:rPr>
              <a:t>C2=NEXT_C2</a:t>
            </a:r>
          </a:p>
          <a:p>
            <a:pPr lvl="2" algn="ctr">
              <a:lnSpc>
                <a:spcPct val="90000"/>
              </a:lnSpc>
            </a:pPr>
            <a:r>
              <a:rPr lang="en-US" altLang="zh-TW" sz="1400" noProof="1">
                <a:solidFill>
                  <a:srgbClr val="000000"/>
                </a:solidFill>
              </a:rPr>
              <a:t>C3=NEXT_C3 </a:t>
            </a:r>
          </a:p>
          <a:p>
            <a:pPr lvl="2" algn="ctr">
              <a:lnSpc>
                <a:spcPct val="90000"/>
              </a:lnSpc>
            </a:pPr>
            <a:r>
              <a:rPr lang="en-US" altLang="zh-TW" sz="1400" noProof="1">
                <a:solidFill>
                  <a:srgbClr val="000000"/>
                </a:solidFill>
              </a:rPr>
              <a:t>C4=NEXT_C4</a:t>
            </a:r>
          </a:p>
          <a:p>
            <a:pPr lvl="2" algn="ctr">
              <a:lnSpc>
                <a:spcPct val="90000"/>
              </a:lnSpc>
            </a:pPr>
            <a:r>
              <a:rPr lang="en-US" altLang="zh-TW" sz="1400" noProof="1">
                <a:solidFill>
                  <a:srgbClr val="000000"/>
                </a:solidFill>
              </a:rPr>
              <a:t>C5=NEXT_C5</a:t>
            </a:r>
            <a:endParaRPr kumimoji="1" lang="zh-TW" altLang="en-US" sz="36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5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BEB56-39AE-45F4-AF4B-838399E28A63}" type="slidenum">
              <a:rPr lang="zh-TW" altLang="en-US"/>
              <a:pPr/>
              <a:t>14</a:t>
            </a:fld>
            <a:endParaRPr lang="en-US" altLang="zh-TW"/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zh-TW"/>
              <a:t>..</a:t>
            </a:r>
            <a:r>
              <a:rPr lang="en-US" altLang="zh-TW"/>
              <a:t>Software Simulation</a:t>
            </a:r>
            <a:endParaRPr lang="en-US" altLang="zh-TW" sz="360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143000"/>
            <a:ext cx="7772400" cy="1219200"/>
          </a:xfrm>
        </p:spPr>
        <p:txBody>
          <a:bodyPr/>
          <a:lstStyle/>
          <a:p>
            <a:pPr>
              <a:lnSpc>
                <a:spcPct val="128000"/>
              </a:lnSpc>
            </a:pPr>
            <a:r>
              <a:rPr lang="en-US" altLang="zh-TW" sz="2800"/>
              <a:t>The Functional Block Diagram</a:t>
            </a:r>
          </a:p>
          <a:p>
            <a:pPr>
              <a:lnSpc>
                <a:spcPct val="128000"/>
              </a:lnSpc>
            </a:pPr>
            <a:r>
              <a:rPr lang="en-US" altLang="zh-TW" sz="2800"/>
              <a:t>The top down design of RS decoder</a:t>
            </a:r>
            <a:endParaRPr lang="zh-TW" altLang="en-US" sz="2800"/>
          </a:p>
        </p:txBody>
      </p:sp>
      <p:graphicFrame>
        <p:nvGraphicFramePr>
          <p:cNvPr id="16390" name="Object 6"/>
          <p:cNvGraphicFramePr>
            <a:graphicFrameLocks noChangeAspect="1"/>
          </p:cNvGraphicFramePr>
          <p:nvPr/>
        </p:nvGraphicFramePr>
        <p:xfrm>
          <a:off x="762000" y="2819400"/>
          <a:ext cx="7620000" cy="243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8" name="VISIO" r:id="rId3" imgW="10534320" imgH="2769120" progId="Visio.Drawing.5">
                  <p:embed/>
                </p:oleObj>
              </mc:Choice>
              <mc:Fallback>
                <p:oleObj name="VISIO" r:id="rId3" imgW="10534320" imgH="2769120" progId="Visio.Drawing.5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2819400"/>
                        <a:ext cx="7620000" cy="2438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CC99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8DDDB-4C75-40B2-A359-2DC515A13B45}" type="slidenum">
              <a:rPr lang="zh-TW" altLang="en-US"/>
              <a:pPr/>
              <a:t>15</a:t>
            </a:fld>
            <a:endParaRPr lang="en-US" altLang="zh-TW"/>
          </a:p>
        </p:txBody>
      </p:sp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TW" sz="3600"/>
              <a:t>Design of The Critical Module</a:t>
            </a:r>
            <a:endParaRPr lang="zh-TW" altLang="en-US" sz="3600"/>
          </a:p>
        </p:txBody>
      </p:sp>
      <p:graphicFrame>
        <p:nvGraphicFramePr>
          <p:cNvPr id="27652" name="Object 4"/>
          <p:cNvGraphicFramePr>
            <a:graphicFrameLocks noChangeAspect="1"/>
          </p:cNvGraphicFramePr>
          <p:nvPr/>
        </p:nvGraphicFramePr>
        <p:xfrm>
          <a:off x="4953000" y="1600200"/>
          <a:ext cx="4191000" cy="419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76" name="VISIO" r:id="rId3" imgW="5536440" imgH="6323400" progId="Visio.Drawing.5">
                  <p:embed/>
                </p:oleObj>
              </mc:Choice>
              <mc:Fallback>
                <p:oleObj name="VISIO" r:id="rId3" imgW="5536440" imgH="6323400" progId="Visio.Drawing.5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1600200"/>
                        <a:ext cx="4191000" cy="419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57" name="Text Box 9"/>
          <p:cNvSpPr txBox="1">
            <a:spLocks noChangeArrowheads="1"/>
          </p:cNvSpPr>
          <p:nvPr/>
        </p:nvSpPr>
        <p:spPr bwMode="auto">
          <a:xfrm>
            <a:off x="1143000" y="5715000"/>
            <a:ext cx="2286000" cy="858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r>
              <a:rPr kumimoji="1" lang="en-US" altLang="zh-TW" sz="2400"/>
              <a:t>Serial multiplier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r>
              <a:rPr kumimoji="1" lang="en-US" altLang="zh-TW" sz="2400"/>
              <a:t>sequential logic  </a:t>
            </a:r>
          </a:p>
        </p:txBody>
      </p:sp>
      <p:sp>
        <p:nvSpPr>
          <p:cNvPr id="27658" name="Text Box 10"/>
          <p:cNvSpPr txBox="1">
            <a:spLocks noChangeArrowheads="1"/>
          </p:cNvSpPr>
          <p:nvPr/>
        </p:nvSpPr>
        <p:spPr bwMode="auto">
          <a:xfrm>
            <a:off x="5791200" y="5791200"/>
            <a:ext cx="2743200" cy="785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kumimoji="1" lang="en-US" altLang="zh-TW" sz="2400"/>
              <a:t>Parallel multiplier</a:t>
            </a:r>
          </a:p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kumimoji="1" lang="en-US" altLang="zh-TW" sz="2400"/>
              <a:t>combination logic</a:t>
            </a:r>
          </a:p>
        </p:txBody>
      </p:sp>
      <p:sp>
        <p:nvSpPr>
          <p:cNvPr id="27659" name="Rectangle 11"/>
          <p:cNvSpPr>
            <a:spLocks noChangeArrowheads="1"/>
          </p:cNvSpPr>
          <p:nvPr/>
        </p:nvSpPr>
        <p:spPr bwMode="auto">
          <a:xfrm>
            <a:off x="533400" y="990600"/>
            <a:ext cx="51085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buFontTx/>
              <a:buChar char="•"/>
            </a:pPr>
            <a:r>
              <a:rPr lang="en-US" altLang="zh-TW" sz="2400"/>
              <a:t>The comparison of different multipliers</a:t>
            </a:r>
            <a:endParaRPr lang="zh-TW" altLang="en-US" sz="2400"/>
          </a:p>
        </p:txBody>
      </p:sp>
      <p:graphicFrame>
        <p:nvGraphicFramePr>
          <p:cNvPr id="27660" name="Object 12"/>
          <p:cNvGraphicFramePr>
            <a:graphicFrameLocks noChangeAspect="1"/>
          </p:cNvGraphicFramePr>
          <p:nvPr/>
        </p:nvGraphicFramePr>
        <p:xfrm>
          <a:off x="381000" y="1905000"/>
          <a:ext cx="4873625" cy="3576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77" name="VISIO" r:id="rId5" imgW="4872960" imgH="3576600" progId="Visio.Drawing.5">
                  <p:embed/>
                </p:oleObj>
              </mc:Choice>
              <mc:Fallback>
                <p:oleObj name="VISIO" r:id="rId5" imgW="4872960" imgH="3576600" progId="Visio.Drawing.5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1905000"/>
                        <a:ext cx="4873625" cy="3576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27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745709-6C80-46DC-800E-79C55A2013CD}" type="slidenum">
              <a:rPr lang="zh-TW" altLang="en-US"/>
              <a:pPr/>
              <a:t>16</a:t>
            </a:fld>
            <a:endParaRPr lang="en-US" altLang="zh-TW"/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TW" sz="3600"/>
              <a:t>Design of The Critical Module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762000"/>
            <a:ext cx="4267200" cy="457200"/>
          </a:xfrm>
        </p:spPr>
        <p:txBody>
          <a:bodyPr/>
          <a:lstStyle/>
          <a:p>
            <a:pPr>
              <a:lnSpc>
                <a:spcPct val="128000"/>
              </a:lnSpc>
            </a:pPr>
            <a:r>
              <a:rPr lang="en-US" altLang="zh-TW" sz="2000"/>
              <a:t>The FPGA Floorplan of Multipliers</a:t>
            </a:r>
          </a:p>
        </p:txBody>
      </p:sp>
      <p:graphicFrame>
        <p:nvGraphicFramePr>
          <p:cNvPr id="13316" name="Object 4"/>
          <p:cNvGraphicFramePr>
            <a:graphicFrameLocks noChangeAspect="1"/>
          </p:cNvGraphicFramePr>
          <p:nvPr/>
        </p:nvGraphicFramePr>
        <p:xfrm>
          <a:off x="609600" y="2362200"/>
          <a:ext cx="3733800" cy="274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6" name="點陣圖影像" r:id="rId3" imgW="5380952" imgH="3371429" progId="Paint.Picture">
                  <p:embed/>
                </p:oleObj>
              </mc:Choice>
              <mc:Fallback>
                <p:oleObj name="點陣圖影像" r:id="rId3" imgW="5380952" imgH="3371429" progId="Paint.Picture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2362200"/>
                        <a:ext cx="3733800" cy="2743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838200" y="5105400"/>
            <a:ext cx="3429000" cy="1096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kumimoji="1" lang="en-US" altLang="zh-TW" sz="2400"/>
              <a:t>Viewing serial multiplier  in the Floorplan </a:t>
            </a:r>
            <a:r>
              <a:rPr kumimoji="1" lang="en-US" altLang="zh-TW" sz="1800"/>
              <a:t>(FLEX 8000 EPF8282ACL84-4)</a:t>
            </a:r>
            <a:endParaRPr kumimoji="1" lang="en-US" altLang="zh-TW" sz="2400"/>
          </a:p>
        </p:txBody>
      </p:sp>
      <p:graphicFrame>
        <p:nvGraphicFramePr>
          <p:cNvPr id="13318" name="Object 6"/>
          <p:cNvGraphicFramePr>
            <a:graphicFrameLocks noChangeAspect="1"/>
          </p:cNvGraphicFramePr>
          <p:nvPr/>
        </p:nvGraphicFramePr>
        <p:xfrm>
          <a:off x="4800600" y="2362200"/>
          <a:ext cx="3657600" cy="274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7" name="點陣圖影像" r:id="rId5" imgW="5466667" imgH="3438095" progId="Paint.Picture">
                  <p:embed/>
                </p:oleObj>
              </mc:Choice>
              <mc:Fallback>
                <p:oleObj name="點陣圖影像" r:id="rId5" imgW="5466667" imgH="3438095" progId="Paint.Picture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2362200"/>
                        <a:ext cx="3657600" cy="2743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9" name="Text Box 7"/>
          <p:cNvSpPr txBox="1">
            <a:spLocks noChangeArrowheads="1"/>
          </p:cNvSpPr>
          <p:nvPr/>
        </p:nvSpPr>
        <p:spPr bwMode="auto">
          <a:xfrm>
            <a:off x="4648200" y="5105400"/>
            <a:ext cx="3581400" cy="1096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kumimoji="1" lang="en-US" altLang="zh-TW" sz="2400"/>
              <a:t>Viewing parallel multiplier  in the Floorplan </a:t>
            </a:r>
            <a:r>
              <a:rPr kumimoji="1" lang="en-US" altLang="zh-TW" sz="1800"/>
              <a:t>(FLEX 8000 EPF8282ACL84-4)</a:t>
            </a:r>
            <a:endParaRPr kumimoji="1" lang="en-US" altLang="zh-TW" sz="2400"/>
          </a:p>
        </p:txBody>
      </p:sp>
      <p:sp>
        <p:nvSpPr>
          <p:cNvPr id="13320" name="Text Box 8"/>
          <p:cNvSpPr txBox="1">
            <a:spLocks noChangeArrowheads="1"/>
          </p:cNvSpPr>
          <p:nvPr/>
        </p:nvSpPr>
        <p:spPr bwMode="auto">
          <a:xfrm>
            <a:off x="4572000" y="1219200"/>
            <a:ext cx="4343400" cy="106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TW" sz="1600" b="1"/>
              <a:t>Total dedicated input pins used: 4/4        (100%)</a:t>
            </a:r>
          </a:p>
          <a:p>
            <a:r>
              <a:rPr lang="en-US" altLang="zh-TW" sz="1600" b="1"/>
              <a:t>Total I/O pins used:                      10/64    ( 15%)</a:t>
            </a:r>
          </a:p>
          <a:p>
            <a:r>
              <a:rPr lang="en-US" altLang="zh-TW" sz="1600" b="1"/>
              <a:t>Total logic cells used:                  12/208   (  5%)</a:t>
            </a:r>
          </a:p>
          <a:p>
            <a:r>
              <a:rPr lang="en-US" altLang="zh-TW" sz="1600" b="1"/>
              <a:t>propagation                                    14ns</a:t>
            </a:r>
            <a:endParaRPr lang="en-US" altLang="zh-TW" sz="3200" b="1"/>
          </a:p>
        </p:txBody>
      </p:sp>
      <p:sp>
        <p:nvSpPr>
          <p:cNvPr id="13321" name="Text Box 9"/>
          <p:cNvSpPr txBox="1">
            <a:spLocks noChangeArrowheads="1"/>
          </p:cNvSpPr>
          <p:nvPr/>
        </p:nvSpPr>
        <p:spPr bwMode="auto">
          <a:xfrm>
            <a:off x="304800" y="1219200"/>
            <a:ext cx="4800600" cy="106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zh-TW" sz="1600" b="1"/>
              <a:t>Total dedicated input pins used: 4/4       (100%)</a:t>
            </a:r>
          </a:p>
          <a:p>
            <a:r>
              <a:rPr lang="en-US" altLang="zh-TW" sz="1600" b="1"/>
              <a:t>Total I/O pins used:                    10/64    ( 15%)</a:t>
            </a:r>
          </a:p>
          <a:p>
            <a:r>
              <a:rPr lang="en-US" altLang="zh-TW" sz="1600" b="1"/>
              <a:t>Total logic cells used:                 9/208    (  4%)</a:t>
            </a:r>
          </a:p>
          <a:p>
            <a:r>
              <a:rPr lang="en-US" altLang="zh-TW" sz="1600" b="1"/>
              <a:t>clock                                           125MHZ</a:t>
            </a:r>
            <a:endParaRPr lang="en-US" altLang="zh-TW" sz="24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DDF30-69F0-4EBF-8DCC-8B61C96F361B}" type="slidenum">
              <a:rPr lang="zh-TW" altLang="en-US"/>
              <a:pPr/>
              <a:t>17</a:t>
            </a:fld>
            <a:endParaRPr lang="en-US" altLang="zh-TW"/>
          </a:p>
        </p:txBody>
      </p:sp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TW" sz="3600"/>
              <a:t>Design of The Critical Module</a:t>
            </a:r>
            <a:endParaRPr lang="zh-TW" altLang="en-US" sz="3600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762000"/>
          </a:xfrm>
        </p:spPr>
        <p:txBody>
          <a:bodyPr/>
          <a:lstStyle/>
          <a:p>
            <a:pPr>
              <a:lnSpc>
                <a:spcPct val="128000"/>
              </a:lnSpc>
            </a:pPr>
            <a:r>
              <a:rPr lang="en-US" altLang="zh-TW" sz="2000"/>
              <a:t>Timing Requirement</a:t>
            </a:r>
            <a:r>
              <a:rPr lang="en-US" altLang="zh-TW"/>
              <a:t>  </a:t>
            </a:r>
          </a:p>
        </p:txBody>
      </p:sp>
      <p:graphicFrame>
        <p:nvGraphicFramePr>
          <p:cNvPr id="22532" name="Object 4"/>
          <p:cNvGraphicFramePr>
            <a:graphicFrameLocks noChangeAspect="1"/>
          </p:cNvGraphicFramePr>
          <p:nvPr/>
        </p:nvGraphicFramePr>
        <p:xfrm>
          <a:off x="1143000" y="1752600"/>
          <a:ext cx="6629400" cy="207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52" name="點陣圖影像" r:id="rId3" imgW="6838095" imgH="2476190" progId="Paint.Picture">
                  <p:embed/>
                </p:oleObj>
              </mc:Choice>
              <mc:Fallback>
                <p:oleObj name="點陣圖影像" r:id="rId3" imgW="6838095" imgH="2476190" progId="Paint.Picture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1752600"/>
                        <a:ext cx="6629400" cy="2076450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5" name="Object 7"/>
          <p:cNvGraphicFramePr>
            <a:graphicFrameLocks noChangeAspect="1"/>
          </p:cNvGraphicFramePr>
          <p:nvPr/>
        </p:nvGraphicFramePr>
        <p:xfrm>
          <a:off x="1143000" y="4572000"/>
          <a:ext cx="6553200" cy="1304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53" name="點陣圖影像" r:id="rId5" imgW="6249272" imgH="1305107" progId="Paint.Picture">
                  <p:embed/>
                </p:oleObj>
              </mc:Choice>
              <mc:Fallback>
                <p:oleObj name="點陣圖影像" r:id="rId5" imgW="6249272" imgH="1305107" progId="Paint.Picture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4572000"/>
                        <a:ext cx="6553200" cy="1304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6" name="Text Box 8"/>
          <p:cNvSpPr txBox="1">
            <a:spLocks noChangeArrowheads="1"/>
          </p:cNvSpPr>
          <p:nvPr/>
        </p:nvSpPr>
        <p:spPr bwMode="auto">
          <a:xfrm>
            <a:off x="2667000" y="4038600"/>
            <a:ext cx="441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kumimoji="1" lang="zh-TW" altLang="en-US" sz="2000"/>
              <a:t>4</a:t>
            </a:r>
            <a:r>
              <a:rPr kumimoji="1" lang="en-US" altLang="zh-TW" sz="2000"/>
              <a:t>bit serial multiplier waveform</a:t>
            </a:r>
            <a:endParaRPr kumimoji="1" lang="en-US" altLang="zh-TW" sz="2400"/>
          </a:p>
        </p:txBody>
      </p:sp>
      <p:sp>
        <p:nvSpPr>
          <p:cNvPr id="22537" name="Text Box 9"/>
          <p:cNvSpPr txBox="1">
            <a:spLocks noChangeArrowheads="1"/>
          </p:cNvSpPr>
          <p:nvPr/>
        </p:nvSpPr>
        <p:spPr bwMode="auto">
          <a:xfrm>
            <a:off x="2667000" y="5943600"/>
            <a:ext cx="4419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kumimoji="1" lang="zh-TW" altLang="en-US" sz="2000"/>
              <a:t>4</a:t>
            </a:r>
            <a:r>
              <a:rPr kumimoji="1" lang="en-US" altLang="zh-TW" sz="2000"/>
              <a:t>bit parallel multiplier waveforms</a:t>
            </a:r>
            <a:endParaRPr kumimoji="1" lang="en-US" altLang="zh-TW" sz="2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35D695-4359-48A6-A2C3-320A313EBED7}" type="slidenum">
              <a:rPr lang="zh-TW" altLang="en-US"/>
              <a:pPr/>
              <a:t>18</a:t>
            </a:fld>
            <a:endParaRPr lang="en-US" altLang="zh-TW"/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zh-TW" sz="3600"/>
              <a:t> </a:t>
            </a:r>
            <a:r>
              <a:rPr lang="en-US" altLang="zh-TW" sz="3600"/>
              <a:t>Design of The Critical Module</a:t>
            </a:r>
            <a:endParaRPr lang="zh-TW" altLang="en-US" sz="3600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990600"/>
            <a:ext cx="7772400" cy="533400"/>
          </a:xfrm>
        </p:spPr>
        <p:txBody>
          <a:bodyPr/>
          <a:lstStyle/>
          <a:p>
            <a:r>
              <a:rPr lang="en-US" altLang="zh-TW" sz="2400"/>
              <a:t>Inversion circuit design </a:t>
            </a:r>
            <a:endParaRPr lang="zh-TW" altLang="en-US" sz="2400"/>
          </a:p>
        </p:txBody>
      </p:sp>
      <p:graphicFrame>
        <p:nvGraphicFramePr>
          <p:cNvPr id="32772" name="Object 4"/>
          <p:cNvGraphicFramePr>
            <a:graphicFrameLocks noChangeAspect="1"/>
          </p:cNvGraphicFramePr>
          <p:nvPr/>
        </p:nvGraphicFramePr>
        <p:xfrm>
          <a:off x="5334000" y="3048000"/>
          <a:ext cx="3619500" cy="2924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05" name="點陣圖影像" r:id="rId3" imgW="3619048" imgH="2924583" progId="Paint.Picture">
                  <p:embed/>
                </p:oleObj>
              </mc:Choice>
              <mc:Fallback>
                <p:oleObj name="點陣圖影像" r:id="rId3" imgW="3619048" imgH="2924583" progId="Paint.Picture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3048000"/>
                        <a:ext cx="3619500" cy="2924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73" name="Object 5"/>
          <p:cNvGraphicFramePr>
            <a:graphicFrameLocks noChangeAspect="1"/>
          </p:cNvGraphicFramePr>
          <p:nvPr/>
        </p:nvGraphicFramePr>
        <p:xfrm>
          <a:off x="152400" y="3352800"/>
          <a:ext cx="5105400" cy="198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06" name="VISIO" r:id="rId5" imgW="6975720" imgH="2069640" progId="Visio.Drawing.5">
                  <p:embed/>
                </p:oleObj>
              </mc:Choice>
              <mc:Fallback>
                <p:oleObj name="VISIO" r:id="rId5" imgW="6975720" imgH="2069640" progId="Visio.Drawing.5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3352800"/>
                        <a:ext cx="5105400" cy="1981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2776" name="Group 8"/>
          <p:cNvGrpSpPr>
            <a:grpSpLocks/>
          </p:cNvGrpSpPr>
          <p:nvPr/>
        </p:nvGrpSpPr>
        <p:grpSpPr bwMode="auto">
          <a:xfrm>
            <a:off x="914400" y="1752600"/>
            <a:ext cx="4800600" cy="1090613"/>
            <a:chOff x="672" y="1296"/>
            <a:chExt cx="1992" cy="447"/>
          </a:xfrm>
        </p:grpSpPr>
        <p:graphicFrame>
          <p:nvGraphicFramePr>
            <p:cNvPr id="32774" name="Object 6"/>
            <p:cNvGraphicFramePr>
              <a:graphicFrameLocks noChangeAspect="1"/>
            </p:cNvGraphicFramePr>
            <p:nvPr/>
          </p:nvGraphicFramePr>
          <p:xfrm>
            <a:off x="672" y="1584"/>
            <a:ext cx="1992" cy="15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2807" name="方程式" r:id="rId7" imgW="3162240" imgH="253800" progId="Equation.3">
                    <p:embed/>
                  </p:oleObj>
                </mc:Choice>
                <mc:Fallback>
                  <p:oleObj name="方程式" r:id="rId7" imgW="3162240" imgH="253800" progId="Equation.3">
                    <p:embed/>
                    <p:pic>
                      <p:nvPicPr>
                        <p:cNvPr id="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72" y="1584"/>
                          <a:ext cx="1992" cy="15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2775" name="Object 7"/>
            <p:cNvGraphicFramePr>
              <a:graphicFrameLocks noChangeAspect="1"/>
            </p:cNvGraphicFramePr>
            <p:nvPr/>
          </p:nvGraphicFramePr>
          <p:xfrm>
            <a:off x="672" y="1296"/>
            <a:ext cx="1024" cy="15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2808" name="方程式" r:id="rId9" imgW="1625400" imgH="253800" progId="Equation.3">
                    <p:embed/>
                  </p:oleObj>
                </mc:Choice>
                <mc:Fallback>
                  <p:oleObj name="方程式" r:id="rId9" imgW="1625400" imgH="253800" progId="Equation.3">
                    <p:embed/>
                    <p:pic>
                      <p:nvPicPr>
                        <p:cNvPr id="0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72" y="1296"/>
                          <a:ext cx="1024" cy="15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7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7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27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27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48BED-5651-43FD-99B7-11005D88DA3A}" type="slidenum">
              <a:rPr lang="zh-TW" altLang="en-US"/>
              <a:pPr/>
              <a:t>19</a:t>
            </a:fld>
            <a:endParaRPr lang="en-US" altLang="zh-TW"/>
          </a:p>
        </p:txBody>
      </p:sp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TW" sz="3600"/>
              <a:t>Hardware Implementation and Test</a:t>
            </a:r>
            <a:endParaRPr lang="zh-TW" altLang="en-US" sz="3600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066800"/>
            <a:ext cx="7772400" cy="457200"/>
          </a:xfrm>
        </p:spPr>
        <p:txBody>
          <a:bodyPr/>
          <a:lstStyle/>
          <a:p>
            <a:pPr>
              <a:lnSpc>
                <a:spcPct val="128000"/>
              </a:lnSpc>
            </a:pPr>
            <a:r>
              <a:rPr lang="en-US" altLang="zh-TW" sz="2000"/>
              <a:t>Syndrome evaluation circuit</a:t>
            </a:r>
            <a:endParaRPr lang="zh-TW" altLang="en-US"/>
          </a:p>
        </p:txBody>
      </p:sp>
      <p:graphicFrame>
        <p:nvGraphicFramePr>
          <p:cNvPr id="26628" name="Object 4"/>
          <p:cNvGraphicFramePr>
            <a:graphicFrameLocks noChangeAspect="1"/>
          </p:cNvGraphicFramePr>
          <p:nvPr/>
        </p:nvGraphicFramePr>
        <p:xfrm>
          <a:off x="1295400" y="3657600"/>
          <a:ext cx="6629400" cy="2667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76" name="VISIO" r:id="rId3" imgW="10608840" imgH="4120200" progId="Visio.Drawing.5">
                  <p:embed/>
                </p:oleObj>
              </mc:Choice>
              <mc:Fallback>
                <p:oleObj name="VISIO" r:id="rId3" imgW="10608840" imgH="4120200" progId="Visio.Drawing.5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3657600"/>
                        <a:ext cx="6629400" cy="2667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29" name="Object 5"/>
          <p:cNvGraphicFramePr>
            <a:graphicFrameLocks noChangeAspect="1"/>
          </p:cNvGraphicFramePr>
          <p:nvPr/>
        </p:nvGraphicFramePr>
        <p:xfrm>
          <a:off x="914400" y="1981200"/>
          <a:ext cx="3897313" cy="249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77" name="方程式" r:id="rId5" imgW="3149280" imgH="228600" progId="Equation.3">
                  <p:embed/>
                </p:oleObj>
              </mc:Choice>
              <mc:Fallback>
                <p:oleObj name="方程式" r:id="rId5" imgW="3149280" imgH="2286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1981200"/>
                        <a:ext cx="3897313" cy="249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32" name="Text Box 8"/>
          <p:cNvSpPr txBox="1">
            <a:spLocks noChangeArrowheads="1"/>
          </p:cNvSpPr>
          <p:nvPr/>
        </p:nvSpPr>
        <p:spPr bwMode="auto">
          <a:xfrm>
            <a:off x="2235200" y="2673350"/>
            <a:ext cx="565150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0"/>
              </a:lnSpc>
              <a:spcBef>
                <a:spcPct val="50000"/>
              </a:spcBef>
            </a:pPr>
            <a:r>
              <a:rPr kumimoji="1" lang="zh-TW" altLang="en-US" sz="2400"/>
              <a:t>.</a:t>
            </a:r>
          </a:p>
          <a:p>
            <a:pPr eaLnBrk="1" hangingPunct="1">
              <a:lnSpc>
                <a:spcPct val="0"/>
              </a:lnSpc>
              <a:spcBef>
                <a:spcPct val="50000"/>
              </a:spcBef>
            </a:pPr>
            <a:r>
              <a:rPr kumimoji="1" lang="zh-TW" altLang="en-US" sz="2400"/>
              <a:t>.</a:t>
            </a:r>
          </a:p>
          <a:p>
            <a:pPr eaLnBrk="1" hangingPunct="1">
              <a:lnSpc>
                <a:spcPct val="0"/>
              </a:lnSpc>
              <a:spcBef>
                <a:spcPct val="50000"/>
              </a:spcBef>
            </a:pPr>
            <a:r>
              <a:rPr kumimoji="1" lang="zh-TW" altLang="en-US" sz="2400"/>
              <a:t>.</a:t>
            </a:r>
          </a:p>
          <a:p>
            <a:pPr eaLnBrk="1" hangingPunct="1">
              <a:lnSpc>
                <a:spcPct val="0"/>
              </a:lnSpc>
              <a:spcBef>
                <a:spcPct val="50000"/>
              </a:spcBef>
            </a:pPr>
            <a:endParaRPr kumimoji="1" lang="zh-TW" altLang="en-US" sz="2400"/>
          </a:p>
        </p:txBody>
      </p:sp>
      <p:graphicFrame>
        <p:nvGraphicFramePr>
          <p:cNvPr id="26637" name="Object 13"/>
          <p:cNvGraphicFramePr>
            <a:graphicFrameLocks noChangeAspect="1"/>
          </p:cNvGraphicFramePr>
          <p:nvPr/>
        </p:nvGraphicFramePr>
        <p:xfrm>
          <a:off x="914400" y="1676400"/>
          <a:ext cx="5029200" cy="274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78" name="方程式" r:id="rId7" imgW="4063680" imgH="253800" progId="Equation.3">
                  <p:embed/>
                </p:oleObj>
              </mc:Choice>
              <mc:Fallback>
                <p:oleObj name="方程式" r:id="rId7" imgW="4063680" imgH="2538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1676400"/>
                        <a:ext cx="5029200" cy="274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39" name="Object 15"/>
          <p:cNvGraphicFramePr>
            <a:graphicFrameLocks noChangeAspect="1"/>
          </p:cNvGraphicFramePr>
          <p:nvPr/>
        </p:nvGraphicFramePr>
        <p:xfrm>
          <a:off x="914400" y="2286000"/>
          <a:ext cx="4008438" cy="261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79" name="方程式" r:id="rId9" imgW="3238200" imgH="241200" progId="Equation.3">
                  <p:embed/>
                </p:oleObj>
              </mc:Choice>
              <mc:Fallback>
                <p:oleObj name="方程式" r:id="rId9" imgW="3238200" imgH="2412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2286000"/>
                        <a:ext cx="4008438" cy="261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40" name="Object 16"/>
          <p:cNvGraphicFramePr>
            <a:graphicFrameLocks noChangeAspect="1"/>
          </p:cNvGraphicFramePr>
          <p:nvPr/>
        </p:nvGraphicFramePr>
        <p:xfrm>
          <a:off x="914400" y="3124200"/>
          <a:ext cx="4008438" cy="260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80" name="方程式" r:id="rId11" imgW="3238200" imgH="241200" progId="Equation.3">
                  <p:embed/>
                </p:oleObj>
              </mc:Choice>
              <mc:Fallback>
                <p:oleObj name="方程式" r:id="rId11" imgW="3238200" imgH="2412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3124200"/>
                        <a:ext cx="4008438" cy="260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03127-45D5-460A-92D2-2F97E4B7D679}" type="slidenum">
              <a:rPr lang="zh-TW" altLang="en-US"/>
              <a:pPr/>
              <a:t>2</a:t>
            </a:fld>
            <a:endParaRPr lang="en-US" altLang="zh-TW"/>
          </a:p>
        </p:txBody>
      </p:sp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TW" dirty="0"/>
              <a:t>Agenda</a:t>
            </a:r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47800"/>
            <a:ext cx="7772400" cy="2629272"/>
          </a:xfrm>
        </p:spPr>
        <p:txBody>
          <a:bodyPr/>
          <a:lstStyle/>
          <a:p>
            <a:pPr marL="609600" indent="-609600">
              <a:buFontTx/>
              <a:buAutoNum type="arabicPeriod"/>
            </a:pPr>
            <a:r>
              <a:rPr lang="en-US" altLang="zh-TW" dirty="0" smtClean="0"/>
              <a:t>Reed-Solomon </a:t>
            </a:r>
            <a:r>
              <a:rPr lang="en-US" altLang="zh-TW" dirty="0"/>
              <a:t>Codes Using Algorithm for Encoder and Decoder</a:t>
            </a:r>
          </a:p>
          <a:p>
            <a:pPr marL="609600" indent="-609600">
              <a:buFontTx/>
              <a:buAutoNum type="arabicPeriod"/>
            </a:pPr>
            <a:r>
              <a:rPr lang="en-US" altLang="zh-TW" dirty="0" smtClean="0"/>
              <a:t>Decoding </a:t>
            </a:r>
            <a:r>
              <a:rPr lang="en-US" altLang="zh-TW" dirty="0"/>
              <a:t>Binary Quadratic Residue </a:t>
            </a:r>
            <a:r>
              <a:rPr lang="en-US" altLang="zh-TW" dirty="0" smtClean="0"/>
              <a:t>Codes</a:t>
            </a:r>
            <a:endParaRPr lang="en-US" altLang="zh-TW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CAC072-7784-4A54-828D-3494A188954E}" type="slidenum">
              <a:rPr lang="zh-TW" altLang="en-US"/>
              <a:pPr/>
              <a:t>20</a:t>
            </a:fld>
            <a:endParaRPr lang="en-US" altLang="zh-TW"/>
          </a:p>
        </p:txBody>
      </p:sp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TW" sz="3600"/>
              <a:t>Hardware Implementation and Test</a:t>
            </a:r>
            <a:endParaRPr lang="zh-TW" altLang="en-US" sz="3600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914400"/>
            <a:ext cx="6019800" cy="1219200"/>
          </a:xfrm>
        </p:spPr>
        <p:txBody>
          <a:bodyPr/>
          <a:lstStyle/>
          <a:p>
            <a:pPr>
              <a:tabLst>
                <a:tab pos="4483100" algn="l"/>
              </a:tabLst>
            </a:pPr>
            <a:r>
              <a:rPr lang="en-US" altLang="zh-TW" sz="1600" b="1"/>
              <a:t>Total dedicated input pins used:                 6/6   	(100%)</a:t>
            </a:r>
          </a:p>
          <a:p>
            <a:pPr>
              <a:tabLst>
                <a:tab pos="4483100" algn="l"/>
              </a:tabLst>
            </a:pPr>
            <a:r>
              <a:rPr lang="en-US" altLang="zh-TW" sz="1600" b="1"/>
              <a:t>Total I/O pins used:                                24/183    	( 13%)</a:t>
            </a:r>
          </a:p>
          <a:p>
            <a:pPr>
              <a:tabLst>
                <a:tab pos="4483100" algn="l"/>
              </a:tabLst>
            </a:pPr>
            <a:r>
              <a:rPr lang="en-US" altLang="zh-TW" sz="1600" b="1"/>
              <a:t>Total logic cells used:                            24/4992   	( 0.004%)</a:t>
            </a:r>
          </a:p>
          <a:p>
            <a:pPr>
              <a:tabLst>
                <a:tab pos="4483100" algn="l"/>
              </a:tabLst>
            </a:pPr>
            <a:r>
              <a:rPr lang="en-US" altLang="zh-TW" sz="1600" b="1"/>
              <a:t>clock                                                          125        	Mhz</a:t>
            </a:r>
            <a:endParaRPr lang="en-US" altLang="zh-TW" sz="5400" b="1"/>
          </a:p>
        </p:txBody>
      </p:sp>
      <p:graphicFrame>
        <p:nvGraphicFramePr>
          <p:cNvPr id="36868" name="Object 4"/>
          <p:cNvGraphicFramePr>
            <a:graphicFrameLocks noChangeAspect="1"/>
          </p:cNvGraphicFramePr>
          <p:nvPr/>
        </p:nvGraphicFramePr>
        <p:xfrm>
          <a:off x="990600" y="2514600"/>
          <a:ext cx="7162800" cy="3962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77" name="點陣圖影像" r:id="rId3" imgW="7182853" imgH="4486901" progId="Paint.Picture">
                  <p:embed/>
                </p:oleObj>
              </mc:Choice>
              <mc:Fallback>
                <p:oleObj name="點陣圖影像" r:id="rId3" imgW="7182853" imgH="4486901" progId="Paint.Picture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2514600"/>
                        <a:ext cx="7162800" cy="3962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869" name="Text Box 5"/>
          <p:cNvSpPr txBox="1">
            <a:spLocks noChangeArrowheads="1"/>
          </p:cNvSpPr>
          <p:nvPr/>
        </p:nvSpPr>
        <p:spPr bwMode="auto">
          <a:xfrm>
            <a:off x="2895600" y="2057400"/>
            <a:ext cx="31035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kumimoji="1" lang="zh-TW" altLang="zh-TW" sz="2400"/>
              <a:t>15 </a:t>
            </a:r>
            <a:r>
              <a:rPr kumimoji="1" lang="en-US" altLang="zh-TW" sz="2400"/>
              <a:t>clocks for Syndrome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0B766C-B449-4136-809D-CBB93A9E3400}" type="slidenum">
              <a:rPr lang="zh-TW" altLang="en-US"/>
              <a:pPr/>
              <a:t>21</a:t>
            </a:fld>
            <a:endParaRPr lang="en-US" altLang="zh-TW"/>
          </a:p>
        </p:txBody>
      </p:sp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TW" sz="3600"/>
              <a:t>Hardware Implementation and Test</a:t>
            </a:r>
            <a:endParaRPr lang="zh-TW" altLang="en-US" sz="360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143000"/>
            <a:ext cx="7772400" cy="457200"/>
          </a:xfrm>
        </p:spPr>
        <p:txBody>
          <a:bodyPr/>
          <a:lstStyle/>
          <a:p>
            <a:r>
              <a:rPr lang="en-US" altLang="zh-TW" sz="2000"/>
              <a:t>Inversionless Berlekamp Massey circuit</a:t>
            </a:r>
            <a:endParaRPr lang="zh-TW" altLang="en-US"/>
          </a:p>
        </p:txBody>
      </p:sp>
      <p:graphicFrame>
        <p:nvGraphicFramePr>
          <p:cNvPr id="25605" name="Object 5"/>
          <p:cNvGraphicFramePr>
            <a:graphicFrameLocks noChangeAspect="1"/>
          </p:cNvGraphicFramePr>
          <p:nvPr/>
        </p:nvGraphicFramePr>
        <p:xfrm>
          <a:off x="1524000" y="3200400"/>
          <a:ext cx="6019800" cy="350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41" name="VISIO" r:id="rId3" imgW="6126840" imgH="4028760" progId="Visio.Drawing.5">
                  <p:embed/>
                </p:oleObj>
              </mc:Choice>
              <mc:Fallback>
                <p:oleObj name="VISIO" r:id="rId3" imgW="6126840" imgH="4028760" progId="Visio.Drawing.5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3200400"/>
                        <a:ext cx="6019800" cy="350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6" name="Object 6"/>
          <p:cNvGraphicFramePr>
            <a:graphicFrameLocks noChangeAspect="1"/>
          </p:cNvGraphicFramePr>
          <p:nvPr/>
        </p:nvGraphicFramePr>
        <p:xfrm>
          <a:off x="1066800" y="1600200"/>
          <a:ext cx="1676400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42" name="方程式" r:id="rId5" imgW="1143000" imgH="469800" progId="Equation.3">
                  <p:embed/>
                </p:oleObj>
              </mc:Choice>
              <mc:Fallback>
                <p:oleObj name="方程式" r:id="rId5" imgW="1143000" imgH="4698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1600200"/>
                        <a:ext cx="1676400" cy="62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7" name="Object 7"/>
          <p:cNvGraphicFramePr>
            <a:graphicFrameLocks noChangeAspect="1"/>
          </p:cNvGraphicFramePr>
          <p:nvPr/>
        </p:nvGraphicFramePr>
        <p:xfrm>
          <a:off x="1066800" y="2286000"/>
          <a:ext cx="2540000" cy="22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43" name="方程式" r:id="rId7" imgW="2539800" imgH="228600" progId="Equation.3">
                  <p:embed/>
                </p:oleObj>
              </mc:Choice>
              <mc:Fallback>
                <p:oleObj name="方程式" r:id="rId7" imgW="2539800" imgH="2286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2286000"/>
                        <a:ext cx="2540000" cy="228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9" name="Object 9"/>
          <p:cNvGraphicFramePr>
            <a:graphicFrameLocks noChangeAspect="1"/>
          </p:cNvGraphicFramePr>
          <p:nvPr/>
        </p:nvGraphicFramePr>
        <p:xfrm>
          <a:off x="1066800" y="2590800"/>
          <a:ext cx="32893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44" name="方程式" r:id="rId9" imgW="3288960" imgH="507960" progId="Equation.3">
                  <p:embed/>
                </p:oleObj>
              </mc:Choice>
              <mc:Fallback>
                <p:oleObj name="方程式" r:id="rId9" imgW="3288960" imgH="50796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2590800"/>
                        <a:ext cx="32893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11" name="Text Box 11"/>
          <p:cNvSpPr txBox="1">
            <a:spLocks noChangeArrowheads="1"/>
          </p:cNvSpPr>
          <p:nvPr/>
        </p:nvSpPr>
        <p:spPr bwMode="auto">
          <a:xfrm>
            <a:off x="4648200" y="1905000"/>
            <a:ext cx="32004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kumimoji="1" lang="en-US" altLang="zh-TW" sz="2000"/>
              <a:t>Where C are the coefficients of error locator polynomial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EBF74-3FA6-4138-BBD3-C9AC4EC2604D}" type="slidenum">
              <a:rPr lang="zh-TW" altLang="en-US"/>
              <a:pPr/>
              <a:t>22</a:t>
            </a:fld>
            <a:endParaRPr lang="en-US" altLang="zh-TW"/>
          </a:p>
        </p:txBody>
      </p:sp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TW" sz="3600"/>
              <a:t>Hardware Implementation and Test</a:t>
            </a:r>
            <a:endParaRPr lang="zh-TW" altLang="en-US" sz="3600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47800"/>
            <a:ext cx="7772400" cy="533400"/>
          </a:xfrm>
        </p:spPr>
        <p:txBody>
          <a:bodyPr/>
          <a:lstStyle/>
          <a:p>
            <a:r>
              <a:rPr lang="en-US" altLang="zh-TW" sz="2000"/>
              <a:t>BM Control module </a:t>
            </a:r>
            <a:endParaRPr lang="en-US" altLang="zh-TW"/>
          </a:p>
        </p:txBody>
      </p:sp>
      <p:graphicFrame>
        <p:nvGraphicFramePr>
          <p:cNvPr id="33796" name="Object 4"/>
          <p:cNvGraphicFramePr>
            <a:graphicFrameLocks noChangeAspect="1"/>
          </p:cNvGraphicFramePr>
          <p:nvPr/>
        </p:nvGraphicFramePr>
        <p:xfrm>
          <a:off x="914400" y="1981200"/>
          <a:ext cx="31496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23" name="方程式" r:id="rId3" imgW="3149280" imgH="507960" progId="Equation.3">
                  <p:embed/>
                </p:oleObj>
              </mc:Choice>
              <mc:Fallback>
                <p:oleObj name="方程式" r:id="rId3" imgW="3149280" imgH="50796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1981200"/>
                        <a:ext cx="31496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797" name="Object 5"/>
          <p:cNvGraphicFramePr>
            <a:graphicFrameLocks noChangeAspect="1"/>
          </p:cNvGraphicFramePr>
          <p:nvPr/>
        </p:nvGraphicFramePr>
        <p:xfrm>
          <a:off x="914400" y="2667000"/>
          <a:ext cx="32004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24" name="方程式" r:id="rId5" imgW="3200400" imgH="507960" progId="Equation.3">
                  <p:embed/>
                </p:oleObj>
              </mc:Choice>
              <mc:Fallback>
                <p:oleObj name="方程式" r:id="rId5" imgW="3200400" imgH="50796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2667000"/>
                        <a:ext cx="32004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798" name="Object 6"/>
          <p:cNvGraphicFramePr>
            <a:graphicFrameLocks noChangeAspect="1"/>
          </p:cNvGraphicFramePr>
          <p:nvPr/>
        </p:nvGraphicFramePr>
        <p:xfrm>
          <a:off x="685800" y="4114800"/>
          <a:ext cx="4038600" cy="1919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25" name="VISIO" r:id="rId7" imgW="6793560" imgH="4448160" progId="Visio.Drawing.5">
                  <p:embed/>
                </p:oleObj>
              </mc:Choice>
              <mc:Fallback>
                <p:oleObj name="VISIO" r:id="rId7" imgW="6793560" imgH="4448160" progId="Visio.Drawing.5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4114800"/>
                        <a:ext cx="4038600" cy="1919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00" name="Text Box 8"/>
          <p:cNvSpPr txBox="1">
            <a:spLocks noChangeArrowheads="1"/>
          </p:cNvSpPr>
          <p:nvPr/>
        </p:nvSpPr>
        <p:spPr bwMode="auto">
          <a:xfrm>
            <a:off x="781050" y="3390900"/>
            <a:ext cx="2514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kumimoji="1" lang="en-US" altLang="zh-TW" sz="2000"/>
              <a:t>Timing Analysis</a:t>
            </a:r>
            <a:endParaRPr kumimoji="1" lang="en-US" altLang="zh-TW" sz="2400"/>
          </a:p>
        </p:txBody>
      </p:sp>
      <p:sp>
        <p:nvSpPr>
          <p:cNvPr id="33801" name="Text Box 9"/>
          <p:cNvSpPr txBox="1">
            <a:spLocks noChangeArrowheads="1"/>
          </p:cNvSpPr>
          <p:nvPr/>
        </p:nvSpPr>
        <p:spPr bwMode="auto">
          <a:xfrm>
            <a:off x="5105400" y="741363"/>
            <a:ext cx="2895600" cy="611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zh-TW" sz="800" b="1"/>
              <a:t>SUBDESIGN BM_CTRL</a:t>
            </a:r>
          </a:p>
          <a:p>
            <a:pPr>
              <a:lnSpc>
                <a:spcPct val="90000"/>
              </a:lnSpc>
            </a:pPr>
            <a:r>
              <a:rPr lang="en-US" altLang="zh-TW" sz="800" b="1"/>
              <a:t>(</a:t>
            </a:r>
          </a:p>
          <a:p>
            <a:pPr>
              <a:lnSpc>
                <a:spcPct val="90000"/>
              </a:lnSpc>
            </a:pPr>
            <a:r>
              <a:rPr lang="en-US" altLang="zh-TW" sz="800" b="1"/>
              <a:t>  CLKIN	:INPUT;</a:t>
            </a:r>
          </a:p>
          <a:p>
            <a:pPr>
              <a:lnSpc>
                <a:spcPct val="90000"/>
              </a:lnSpc>
            </a:pPr>
            <a:r>
              <a:rPr lang="en-US" altLang="zh-TW" sz="800" b="1"/>
              <a:t>  CLEAR	:INPUT;</a:t>
            </a:r>
          </a:p>
          <a:p>
            <a:pPr>
              <a:lnSpc>
                <a:spcPct val="90000"/>
              </a:lnSpc>
            </a:pPr>
            <a:r>
              <a:rPr lang="en-US" altLang="zh-TW" sz="800" b="1"/>
              <a:t>  DELETA[3..0]	:INPUT;</a:t>
            </a:r>
          </a:p>
          <a:p>
            <a:pPr>
              <a:lnSpc>
                <a:spcPct val="90000"/>
              </a:lnSpc>
            </a:pPr>
            <a:r>
              <a:rPr lang="en-US" altLang="zh-TW" sz="800" b="1"/>
              <a:t>  CLK[3..1] 	:OUTPUT;</a:t>
            </a:r>
          </a:p>
          <a:p>
            <a:pPr>
              <a:lnSpc>
                <a:spcPct val="90000"/>
              </a:lnSpc>
            </a:pPr>
            <a:r>
              <a:rPr lang="en-US" altLang="zh-TW" sz="800" b="1"/>
              <a:t>  COUNT[3..0]	:OUTPUT;</a:t>
            </a:r>
          </a:p>
          <a:p>
            <a:pPr>
              <a:lnSpc>
                <a:spcPct val="90000"/>
              </a:lnSpc>
            </a:pPr>
            <a:r>
              <a:rPr lang="en-US" altLang="zh-TW" sz="800" b="1"/>
              <a:t>  NL[3..0]	:OUTPUT;</a:t>
            </a:r>
          </a:p>
          <a:p>
            <a:pPr>
              <a:lnSpc>
                <a:spcPct val="90000"/>
              </a:lnSpc>
            </a:pPr>
            <a:r>
              <a:rPr lang="en-US" altLang="zh-TW" sz="800" b="1"/>
              <a:t>  SELA	:OUTPUT;</a:t>
            </a:r>
          </a:p>
          <a:p>
            <a:pPr>
              <a:lnSpc>
                <a:spcPct val="90000"/>
              </a:lnSpc>
            </a:pPr>
            <a:r>
              <a:rPr lang="en-US" altLang="zh-TW" sz="800" b="1"/>
              <a:t>  GAMAR[3..0]	:OUTPUT;</a:t>
            </a:r>
          </a:p>
          <a:p>
            <a:pPr>
              <a:lnSpc>
                <a:spcPct val="90000"/>
              </a:lnSpc>
            </a:pPr>
            <a:r>
              <a:rPr lang="en-US" altLang="zh-TW" sz="800" b="1"/>
              <a:t>)</a:t>
            </a:r>
          </a:p>
          <a:p>
            <a:pPr>
              <a:lnSpc>
                <a:spcPct val="90000"/>
              </a:lnSpc>
            </a:pPr>
            <a:r>
              <a:rPr lang="en-US" altLang="zh-TW" sz="800" b="1"/>
              <a:t>VARIABLE</a:t>
            </a:r>
          </a:p>
          <a:p>
            <a:pPr>
              <a:lnSpc>
                <a:spcPct val="90000"/>
              </a:lnSpc>
            </a:pPr>
            <a:r>
              <a:rPr lang="en-US" altLang="zh-TW" sz="800" b="1"/>
              <a:t>  CLK1	:DFF;</a:t>
            </a:r>
          </a:p>
          <a:p>
            <a:pPr>
              <a:lnSpc>
                <a:spcPct val="90000"/>
              </a:lnSpc>
            </a:pPr>
            <a:r>
              <a:rPr lang="en-US" altLang="zh-TW" sz="800" b="1"/>
              <a:t>  COUNT[3..0]	:DFF;</a:t>
            </a:r>
          </a:p>
          <a:p>
            <a:pPr>
              <a:lnSpc>
                <a:spcPct val="90000"/>
              </a:lnSpc>
            </a:pPr>
            <a:r>
              <a:rPr lang="en-US" altLang="zh-TW" sz="800" b="1"/>
              <a:t>  SELA	:DFF;</a:t>
            </a:r>
          </a:p>
          <a:p>
            <a:pPr>
              <a:lnSpc>
                <a:spcPct val="90000"/>
              </a:lnSpc>
            </a:pPr>
            <a:r>
              <a:rPr lang="en-US" altLang="zh-TW" sz="800" b="1"/>
              <a:t>  NL[3..0]	:DFF;</a:t>
            </a:r>
          </a:p>
          <a:p>
            <a:pPr>
              <a:lnSpc>
                <a:spcPct val="90000"/>
              </a:lnSpc>
            </a:pPr>
            <a:r>
              <a:rPr lang="en-US" altLang="zh-TW" sz="800" b="1"/>
              <a:t>  GAMAR[3..0]	:DFF;</a:t>
            </a:r>
          </a:p>
          <a:p>
            <a:pPr>
              <a:lnSpc>
                <a:spcPct val="90000"/>
              </a:lnSpc>
            </a:pPr>
            <a:r>
              <a:rPr lang="en-US" altLang="zh-TW" sz="800" b="1"/>
              <a:t>  TEMP[4..0]	:NODE;</a:t>
            </a:r>
          </a:p>
          <a:p>
            <a:pPr>
              <a:lnSpc>
                <a:spcPct val="90000"/>
              </a:lnSpc>
            </a:pPr>
            <a:r>
              <a:rPr lang="en-US" altLang="zh-TW" sz="800" b="1"/>
              <a:t>BEGIN</a:t>
            </a:r>
          </a:p>
          <a:p>
            <a:pPr>
              <a:lnSpc>
                <a:spcPct val="90000"/>
              </a:lnSpc>
            </a:pPr>
            <a:r>
              <a:rPr lang="en-US" altLang="zh-TW" sz="800" b="1"/>
              <a:t>% CLS %</a:t>
            </a:r>
          </a:p>
          <a:p>
            <a:pPr>
              <a:lnSpc>
                <a:spcPct val="90000"/>
              </a:lnSpc>
            </a:pPr>
            <a:r>
              <a:rPr lang="en-US" altLang="zh-TW" sz="800" b="1"/>
              <a:t>CLK1.CLK = CLKIN;</a:t>
            </a:r>
          </a:p>
          <a:p>
            <a:pPr>
              <a:lnSpc>
                <a:spcPct val="90000"/>
              </a:lnSpc>
            </a:pPr>
            <a:r>
              <a:rPr lang="en-US" altLang="zh-TW" sz="800" b="1"/>
              <a:t>  CLK2 = !CLK1.Q;</a:t>
            </a:r>
          </a:p>
          <a:p>
            <a:pPr>
              <a:lnSpc>
                <a:spcPct val="90000"/>
              </a:lnSpc>
            </a:pPr>
            <a:r>
              <a:rPr lang="en-US" altLang="zh-TW" sz="800" b="1"/>
              <a:t>  CLK1.D = CLK2;</a:t>
            </a:r>
          </a:p>
          <a:p>
            <a:pPr>
              <a:lnSpc>
                <a:spcPct val="90000"/>
              </a:lnSpc>
            </a:pPr>
            <a:r>
              <a:rPr lang="en-US" altLang="zh-TW" sz="800" b="1"/>
              <a:t>  CLK3 = (!CLKIN &amp; (clk1 # !SELA));</a:t>
            </a:r>
          </a:p>
          <a:p>
            <a:pPr>
              <a:lnSpc>
                <a:spcPct val="90000"/>
              </a:lnSpc>
            </a:pPr>
            <a:r>
              <a:rPr lang="en-US" altLang="zh-TW" sz="800" b="1"/>
              <a:t>% CLOCK % </a:t>
            </a:r>
          </a:p>
          <a:p>
            <a:pPr>
              <a:lnSpc>
                <a:spcPct val="90000"/>
              </a:lnSpc>
            </a:pPr>
            <a:r>
              <a:rPr lang="en-US" altLang="zh-TW" sz="800" b="1"/>
              <a:t>  SELA.PRN = CLEAR;</a:t>
            </a:r>
          </a:p>
          <a:p>
            <a:pPr>
              <a:lnSpc>
                <a:spcPct val="90000"/>
              </a:lnSpc>
            </a:pPr>
            <a:r>
              <a:rPr lang="en-US" altLang="zh-TW" sz="800" b="1"/>
              <a:t>  GAMAR0.PRN = CLEAR;</a:t>
            </a:r>
          </a:p>
          <a:p>
            <a:pPr>
              <a:lnSpc>
                <a:spcPct val="90000"/>
              </a:lnSpc>
            </a:pPr>
            <a:r>
              <a:rPr lang="en-US" altLang="zh-TW" sz="800" b="1"/>
              <a:t>  COUNT[].CLRN = CLEAR;</a:t>
            </a:r>
          </a:p>
          <a:p>
            <a:pPr>
              <a:lnSpc>
                <a:spcPct val="90000"/>
              </a:lnSpc>
            </a:pPr>
            <a:r>
              <a:rPr lang="en-US" altLang="zh-TW" sz="800" b="1"/>
              <a:t>  NL[].CLRN = CLEAR;  </a:t>
            </a:r>
          </a:p>
          <a:p>
            <a:pPr>
              <a:lnSpc>
                <a:spcPct val="90000"/>
              </a:lnSpc>
            </a:pPr>
            <a:r>
              <a:rPr lang="en-US" altLang="zh-TW" sz="800" b="1"/>
              <a:t>  CLK1.CLRN = CLEAR;  </a:t>
            </a:r>
          </a:p>
          <a:p>
            <a:pPr>
              <a:lnSpc>
                <a:spcPct val="90000"/>
              </a:lnSpc>
            </a:pPr>
            <a:r>
              <a:rPr lang="en-US" altLang="zh-TW" sz="800" b="1"/>
              <a:t>  GAMAR[3..1].CLRN = CLEAR; </a:t>
            </a:r>
          </a:p>
          <a:p>
            <a:pPr>
              <a:lnSpc>
                <a:spcPct val="90000"/>
              </a:lnSpc>
            </a:pPr>
            <a:r>
              <a:rPr lang="en-US" altLang="zh-TW" sz="800" b="1"/>
              <a:t> % MAKE UP %</a:t>
            </a:r>
          </a:p>
          <a:p>
            <a:pPr>
              <a:lnSpc>
                <a:spcPct val="90000"/>
              </a:lnSpc>
            </a:pPr>
            <a:r>
              <a:rPr lang="en-US" altLang="zh-TW" sz="800" b="1"/>
              <a:t>  COUNT[].CLK = CLK1.Q; </a:t>
            </a:r>
          </a:p>
          <a:p>
            <a:pPr>
              <a:lnSpc>
                <a:spcPct val="90000"/>
              </a:lnSpc>
            </a:pPr>
            <a:r>
              <a:rPr lang="en-US" altLang="zh-TW" sz="800" b="1"/>
              <a:t>  SELA.CLK = CLKIN;</a:t>
            </a:r>
          </a:p>
          <a:p>
            <a:pPr>
              <a:lnSpc>
                <a:spcPct val="90000"/>
              </a:lnSpc>
            </a:pPr>
            <a:r>
              <a:rPr lang="en-US" altLang="zh-TW" sz="800" b="1"/>
              <a:t>  NL[].CLK = CLKIN;</a:t>
            </a:r>
          </a:p>
          <a:p>
            <a:pPr>
              <a:lnSpc>
                <a:spcPct val="90000"/>
              </a:lnSpc>
            </a:pPr>
            <a:r>
              <a:rPr lang="en-US" altLang="zh-TW" sz="800" b="1"/>
              <a:t>  GAMAR[].CLK = CLKIN;</a:t>
            </a:r>
          </a:p>
          <a:p>
            <a:pPr>
              <a:lnSpc>
                <a:spcPct val="90000"/>
              </a:lnSpc>
            </a:pPr>
            <a:r>
              <a:rPr lang="en-US" altLang="zh-TW" sz="800" b="1"/>
              <a:t>  COUNT[] = COUNT[] +1;</a:t>
            </a:r>
          </a:p>
          <a:p>
            <a:pPr>
              <a:lnSpc>
                <a:spcPct val="90000"/>
              </a:lnSpc>
            </a:pPr>
            <a:r>
              <a:rPr lang="en-US" altLang="zh-TW" sz="800" b="1"/>
              <a:t>% GAMAR &amp;&amp; SELAIO%</a:t>
            </a:r>
          </a:p>
          <a:p>
            <a:pPr>
              <a:lnSpc>
                <a:spcPct val="90000"/>
              </a:lnSpc>
            </a:pPr>
            <a:r>
              <a:rPr lang="en-US" altLang="zh-TW" sz="800" b="1"/>
              <a:t>  TEMP[] = (NL[],0);</a:t>
            </a:r>
          </a:p>
          <a:p>
            <a:pPr>
              <a:lnSpc>
                <a:spcPct val="90000"/>
              </a:lnSpc>
            </a:pPr>
            <a:endParaRPr lang="en-US" altLang="zh-TW" sz="800" b="1"/>
          </a:p>
          <a:p>
            <a:pPr>
              <a:lnSpc>
                <a:spcPct val="90000"/>
              </a:lnSpc>
            </a:pPr>
            <a:r>
              <a:rPr lang="en-US" altLang="zh-TW" sz="800" b="1"/>
              <a:t>  IF ((DELETA[] != 0) &amp; (TEMP[]&lt;=(0,(count[]-1)))) THEN</a:t>
            </a:r>
          </a:p>
          <a:p>
            <a:pPr>
              <a:lnSpc>
                <a:spcPct val="90000"/>
              </a:lnSpc>
            </a:pPr>
            <a:r>
              <a:rPr lang="en-US" altLang="zh-TW" sz="800" b="1"/>
              <a:t>    GAMAR[].D = DELETA[];</a:t>
            </a:r>
          </a:p>
          <a:p>
            <a:pPr>
              <a:lnSpc>
                <a:spcPct val="90000"/>
              </a:lnSpc>
            </a:pPr>
            <a:r>
              <a:rPr lang="en-US" altLang="zh-TW" sz="800" b="1"/>
              <a:t>    NL[] = COUNT[] - NL[];</a:t>
            </a:r>
          </a:p>
          <a:p>
            <a:pPr>
              <a:lnSpc>
                <a:spcPct val="90000"/>
              </a:lnSpc>
            </a:pPr>
            <a:r>
              <a:rPr lang="en-US" altLang="zh-TW" sz="800" b="1"/>
              <a:t>  ELSE</a:t>
            </a:r>
          </a:p>
          <a:p>
            <a:pPr>
              <a:lnSpc>
                <a:spcPct val="90000"/>
              </a:lnSpc>
            </a:pPr>
            <a:r>
              <a:rPr lang="en-US" altLang="zh-TW" sz="800" b="1"/>
              <a:t>   GAMAR[].D = GAMAR[].Q;</a:t>
            </a:r>
          </a:p>
          <a:p>
            <a:pPr>
              <a:lnSpc>
                <a:spcPct val="90000"/>
              </a:lnSpc>
            </a:pPr>
            <a:r>
              <a:rPr lang="en-US" altLang="zh-TW" sz="800" b="1"/>
              <a:t>   NL[].D = NL[].Q;</a:t>
            </a:r>
          </a:p>
          <a:p>
            <a:pPr>
              <a:lnSpc>
                <a:spcPct val="90000"/>
              </a:lnSpc>
            </a:pPr>
            <a:r>
              <a:rPr lang="en-US" altLang="zh-TW" sz="800" b="1"/>
              <a:t>  END IF;</a:t>
            </a:r>
          </a:p>
          <a:p>
            <a:pPr>
              <a:lnSpc>
                <a:spcPct val="90000"/>
              </a:lnSpc>
            </a:pPr>
            <a:endParaRPr lang="en-US" altLang="zh-TW" sz="800" b="1"/>
          </a:p>
          <a:p>
            <a:pPr>
              <a:lnSpc>
                <a:spcPct val="90000"/>
              </a:lnSpc>
            </a:pPr>
            <a:r>
              <a:rPr lang="en-US" altLang="zh-TW" sz="800" b="1"/>
              <a:t>  IF ((DELETA[] != 0) &amp; (TEMP[]&lt;=(0,(count[]-1))) </a:t>
            </a:r>
          </a:p>
          <a:p>
            <a:pPr>
              <a:lnSpc>
                <a:spcPct val="90000"/>
              </a:lnSpc>
            </a:pPr>
            <a:r>
              <a:rPr lang="en-US" altLang="zh-TW" sz="800" b="1"/>
              <a:t>      &amp; (CLK1 != 0) &amp; (SELA != 0))THEN</a:t>
            </a:r>
          </a:p>
          <a:p>
            <a:pPr>
              <a:lnSpc>
                <a:spcPct val="90000"/>
              </a:lnSpc>
            </a:pPr>
            <a:r>
              <a:rPr lang="en-US" altLang="zh-TW" sz="800" b="1"/>
              <a:t>      SELA = GND;</a:t>
            </a:r>
          </a:p>
          <a:p>
            <a:pPr>
              <a:lnSpc>
                <a:spcPct val="90000"/>
              </a:lnSpc>
            </a:pPr>
            <a:r>
              <a:rPr lang="en-US" altLang="zh-TW" sz="800" b="1"/>
              <a:t>  ELSE</a:t>
            </a:r>
          </a:p>
          <a:p>
            <a:pPr>
              <a:lnSpc>
                <a:spcPct val="90000"/>
              </a:lnSpc>
            </a:pPr>
            <a:r>
              <a:rPr lang="en-US" altLang="zh-TW" sz="800" b="1"/>
              <a:t>      SELA = VCC;</a:t>
            </a:r>
          </a:p>
          <a:p>
            <a:pPr>
              <a:lnSpc>
                <a:spcPct val="90000"/>
              </a:lnSpc>
            </a:pPr>
            <a:r>
              <a:rPr lang="en-US" altLang="zh-TW" sz="800" b="1"/>
              <a:t>  END IF;</a:t>
            </a:r>
          </a:p>
          <a:p>
            <a:pPr>
              <a:lnSpc>
                <a:spcPct val="90000"/>
              </a:lnSpc>
            </a:pPr>
            <a:r>
              <a:rPr lang="en-US" altLang="zh-TW" sz="800" b="1"/>
              <a:t>END;</a:t>
            </a:r>
            <a:endParaRPr lang="zh-TW" altLang="en-US" sz="8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31B32-7849-4BBD-B42C-45CB0E6C5215}" type="slidenum">
              <a:rPr lang="zh-TW" altLang="en-US"/>
              <a:pPr/>
              <a:t>23</a:t>
            </a:fld>
            <a:endParaRPr lang="en-US" altLang="zh-TW"/>
          </a:p>
        </p:txBody>
      </p:sp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TW" sz="3600"/>
              <a:t>Hardware Implementation and Test</a:t>
            </a:r>
            <a:endParaRPr lang="zh-TW" altLang="en-US" sz="3600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990600"/>
            <a:ext cx="7010400" cy="838200"/>
          </a:xfrm>
        </p:spPr>
        <p:txBody>
          <a:bodyPr/>
          <a:lstStyle/>
          <a:p>
            <a:pPr>
              <a:lnSpc>
                <a:spcPct val="70000"/>
              </a:lnSpc>
            </a:pPr>
            <a:r>
              <a:rPr lang="en-US" altLang="zh-TW" sz="2000"/>
              <a:t>Total dedicated input pins used:             6/6           (100%)</a:t>
            </a:r>
          </a:p>
          <a:p>
            <a:pPr>
              <a:lnSpc>
                <a:spcPct val="70000"/>
              </a:lnSpc>
            </a:pPr>
            <a:r>
              <a:rPr lang="en-US" altLang="zh-TW" sz="2000"/>
              <a:t>Total I/O pins used:                            52/183          ( 28%)</a:t>
            </a:r>
          </a:p>
          <a:p>
            <a:pPr>
              <a:lnSpc>
                <a:spcPct val="70000"/>
              </a:lnSpc>
            </a:pPr>
            <a:r>
              <a:rPr lang="en-US" altLang="zh-TW" sz="2000"/>
              <a:t>Total logic cells used:                        361/4992       ( 7%)</a:t>
            </a:r>
          </a:p>
        </p:txBody>
      </p:sp>
      <p:graphicFrame>
        <p:nvGraphicFramePr>
          <p:cNvPr id="35844" name="Object 4"/>
          <p:cNvGraphicFramePr>
            <a:graphicFrameLocks noChangeAspect="1"/>
          </p:cNvGraphicFramePr>
          <p:nvPr/>
        </p:nvGraphicFramePr>
        <p:xfrm>
          <a:off x="990600" y="2438400"/>
          <a:ext cx="7162800" cy="381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54" name="點陣圖影像" r:id="rId3" imgW="9295238" imgH="4610744" progId="Paint.Picture">
                  <p:embed/>
                </p:oleObj>
              </mc:Choice>
              <mc:Fallback>
                <p:oleObj name="點陣圖影像" r:id="rId3" imgW="9295238" imgH="4610744" progId="Paint.Picture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2438400"/>
                        <a:ext cx="7162800" cy="381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46" name="Text Box 6"/>
          <p:cNvSpPr txBox="1">
            <a:spLocks noChangeArrowheads="1"/>
          </p:cNvSpPr>
          <p:nvPr/>
        </p:nvSpPr>
        <p:spPr bwMode="auto">
          <a:xfrm>
            <a:off x="3276600" y="1905000"/>
            <a:ext cx="23256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kumimoji="1" lang="zh-TW" altLang="zh-TW" sz="2400"/>
              <a:t>13 </a:t>
            </a:r>
            <a:r>
              <a:rPr kumimoji="1" lang="en-US" altLang="zh-TW" sz="2400"/>
              <a:t>clocks for BM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500"/>
                                        <p:tgtEl>
                                          <p:spTgt spid="35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4790E-08F0-46BF-8907-48730A6DE3E2}" type="slidenum">
              <a:rPr lang="zh-TW" altLang="en-US"/>
              <a:pPr/>
              <a:t>24</a:t>
            </a:fld>
            <a:endParaRPr lang="en-US" altLang="zh-TW"/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TW" sz="3600"/>
              <a:t>Hardware Implementation and Test</a:t>
            </a:r>
            <a:endParaRPr lang="zh-TW" altLang="en-US" sz="360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990600"/>
            <a:ext cx="7772400" cy="457200"/>
          </a:xfrm>
        </p:spPr>
        <p:txBody>
          <a:bodyPr/>
          <a:lstStyle/>
          <a:p>
            <a:pPr>
              <a:lnSpc>
                <a:spcPct val="128000"/>
              </a:lnSpc>
            </a:pPr>
            <a:r>
              <a:rPr lang="en-US" altLang="zh-TW" sz="2400"/>
              <a:t>Polynomial Evaluation and Chien search</a:t>
            </a:r>
          </a:p>
        </p:txBody>
      </p:sp>
      <p:graphicFrame>
        <p:nvGraphicFramePr>
          <p:cNvPr id="19462" name="Object 6"/>
          <p:cNvGraphicFramePr>
            <a:graphicFrameLocks noChangeAspect="1"/>
          </p:cNvGraphicFramePr>
          <p:nvPr/>
        </p:nvGraphicFramePr>
        <p:xfrm>
          <a:off x="2819400" y="3352800"/>
          <a:ext cx="3429000" cy="3105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99" name="VISIO" r:id="rId3" imgW="2559960" imgH="3105360" progId="Visio.Drawing.5">
                  <p:embed/>
                </p:oleObj>
              </mc:Choice>
              <mc:Fallback>
                <p:oleObj name="VISIO" r:id="rId3" imgW="2559960" imgH="3105360" progId="Visio.Drawing.5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3352800"/>
                        <a:ext cx="3429000" cy="3105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9472" name="Group 16"/>
          <p:cNvGrpSpPr>
            <a:grpSpLocks/>
          </p:cNvGrpSpPr>
          <p:nvPr/>
        </p:nvGrpSpPr>
        <p:grpSpPr bwMode="auto">
          <a:xfrm>
            <a:off x="381000" y="1828800"/>
            <a:ext cx="2667000" cy="1371600"/>
            <a:chOff x="768" y="1440"/>
            <a:chExt cx="1200" cy="576"/>
          </a:xfrm>
        </p:grpSpPr>
        <p:graphicFrame>
          <p:nvGraphicFramePr>
            <p:cNvPr id="19464" name="Object 8"/>
            <p:cNvGraphicFramePr>
              <a:graphicFrameLocks noChangeAspect="1"/>
            </p:cNvGraphicFramePr>
            <p:nvPr/>
          </p:nvGraphicFramePr>
          <p:xfrm>
            <a:off x="768" y="1440"/>
            <a:ext cx="1200" cy="15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4500" name="方程式" r:id="rId5" imgW="1904760" imgH="241200" progId="Equation.3">
                    <p:embed/>
                  </p:oleObj>
                </mc:Choice>
                <mc:Fallback>
                  <p:oleObj name="方程式" r:id="rId5" imgW="1904760" imgH="241200" progId="Equation.3">
                    <p:embed/>
                    <p:pic>
                      <p:nvPicPr>
                        <p:cNvPr id="0" name="Object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68" y="1440"/>
                          <a:ext cx="1200" cy="15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9465" name="Object 9"/>
            <p:cNvGraphicFramePr>
              <a:graphicFrameLocks noChangeAspect="1"/>
            </p:cNvGraphicFramePr>
            <p:nvPr/>
          </p:nvGraphicFramePr>
          <p:xfrm>
            <a:off x="768" y="1632"/>
            <a:ext cx="704" cy="15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4501" name="方程式" r:id="rId7" imgW="1117440" imgH="241200" progId="Equation.3">
                    <p:embed/>
                  </p:oleObj>
                </mc:Choice>
                <mc:Fallback>
                  <p:oleObj name="方程式" r:id="rId7" imgW="1117440" imgH="241200" progId="Equation.3">
                    <p:embed/>
                    <p:pic>
                      <p:nvPicPr>
                        <p:cNvPr id="0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68" y="1632"/>
                          <a:ext cx="704" cy="15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9467" name="Object 11"/>
            <p:cNvGraphicFramePr>
              <a:graphicFrameLocks noChangeAspect="1"/>
            </p:cNvGraphicFramePr>
            <p:nvPr/>
          </p:nvGraphicFramePr>
          <p:xfrm>
            <a:off x="768" y="1872"/>
            <a:ext cx="1056" cy="1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4502" name="方程式" r:id="rId9" imgW="1676160" imgH="228600" progId="Equation.3">
                    <p:embed/>
                  </p:oleObj>
                </mc:Choice>
                <mc:Fallback>
                  <p:oleObj name="方程式" r:id="rId9" imgW="1676160" imgH="228600" progId="Equation.3">
                    <p:embed/>
                    <p:pic>
                      <p:nvPicPr>
                        <p:cNvPr id="0" name="Object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68" y="1872"/>
                          <a:ext cx="1056" cy="1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9473" name="Group 17"/>
          <p:cNvGrpSpPr>
            <a:grpSpLocks/>
          </p:cNvGrpSpPr>
          <p:nvPr/>
        </p:nvGrpSpPr>
        <p:grpSpPr bwMode="auto">
          <a:xfrm>
            <a:off x="3200400" y="1752600"/>
            <a:ext cx="2971800" cy="1568450"/>
            <a:chOff x="2388" y="1440"/>
            <a:chExt cx="1276" cy="652"/>
          </a:xfrm>
        </p:grpSpPr>
        <p:graphicFrame>
          <p:nvGraphicFramePr>
            <p:cNvPr id="19466" name="Object 10"/>
            <p:cNvGraphicFramePr>
              <a:graphicFrameLocks noChangeAspect="1"/>
            </p:cNvGraphicFramePr>
            <p:nvPr/>
          </p:nvGraphicFramePr>
          <p:xfrm>
            <a:off x="2392" y="1632"/>
            <a:ext cx="1272" cy="15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4503" name="方程式" r:id="rId11" imgW="2019240" imgH="241200" progId="Equation.3">
                    <p:embed/>
                  </p:oleObj>
                </mc:Choice>
                <mc:Fallback>
                  <p:oleObj name="方程式" r:id="rId11" imgW="2019240" imgH="241200" progId="Equation.3">
                    <p:embed/>
                    <p:pic>
                      <p:nvPicPr>
                        <p:cNvPr id="0" name="Object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92" y="1632"/>
                          <a:ext cx="1272" cy="15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9468" name="Object 12"/>
            <p:cNvGraphicFramePr>
              <a:graphicFrameLocks noChangeAspect="1"/>
            </p:cNvGraphicFramePr>
            <p:nvPr/>
          </p:nvGraphicFramePr>
          <p:xfrm>
            <a:off x="2388" y="1821"/>
            <a:ext cx="1088" cy="27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4504" name="方程式" r:id="rId13" imgW="1726920" imgH="431640" progId="Equation.3">
                    <p:embed/>
                  </p:oleObj>
                </mc:Choice>
                <mc:Fallback>
                  <p:oleObj name="方程式" r:id="rId13" imgW="1726920" imgH="431640" progId="Equation.3">
                    <p:embed/>
                    <p:pic>
                      <p:nvPicPr>
                        <p:cNvPr id="0" name="Object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88" y="1821"/>
                          <a:ext cx="1088" cy="27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9469" name="Object 13"/>
            <p:cNvGraphicFramePr>
              <a:graphicFrameLocks noChangeAspect="1"/>
            </p:cNvGraphicFramePr>
            <p:nvPr/>
          </p:nvGraphicFramePr>
          <p:xfrm>
            <a:off x="2400" y="1440"/>
            <a:ext cx="1248" cy="15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4505" name="方程式" r:id="rId15" imgW="1981080" imgH="241200" progId="Equation.3">
                    <p:embed/>
                  </p:oleObj>
                </mc:Choice>
                <mc:Fallback>
                  <p:oleObj name="方程式" r:id="rId15" imgW="1981080" imgH="241200" progId="Equation.3">
                    <p:embed/>
                    <p:pic>
                      <p:nvPicPr>
                        <p:cNvPr id="0" name="Object 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00" y="1440"/>
                          <a:ext cx="1248" cy="15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9474" name="Group 18"/>
          <p:cNvGrpSpPr>
            <a:grpSpLocks/>
          </p:cNvGrpSpPr>
          <p:nvPr/>
        </p:nvGrpSpPr>
        <p:grpSpPr bwMode="auto">
          <a:xfrm>
            <a:off x="6248400" y="2057400"/>
            <a:ext cx="2508250" cy="1081088"/>
            <a:chOff x="3744" y="1488"/>
            <a:chExt cx="1580" cy="509"/>
          </a:xfrm>
        </p:grpSpPr>
        <p:sp>
          <p:nvSpPr>
            <p:cNvPr id="19470" name="Text Box 14"/>
            <p:cNvSpPr txBox="1">
              <a:spLocks noChangeArrowheads="1"/>
            </p:cNvSpPr>
            <p:nvPr/>
          </p:nvSpPr>
          <p:spPr bwMode="auto">
            <a:xfrm>
              <a:off x="3744" y="1824"/>
              <a:ext cx="1488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kumimoji="1" lang="en-US" altLang="zh-TW" sz="1800"/>
                <a:t>Forncy’s algorithm</a:t>
              </a:r>
              <a:endParaRPr kumimoji="1" lang="en-US" altLang="zh-TW" sz="2400"/>
            </a:p>
          </p:txBody>
        </p:sp>
        <p:sp>
          <p:nvSpPr>
            <p:cNvPr id="19471" name="Text Box 15"/>
            <p:cNvSpPr txBox="1">
              <a:spLocks noChangeArrowheads="1"/>
            </p:cNvSpPr>
            <p:nvPr/>
          </p:nvSpPr>
          <p:spPr bwMode="auto">
            <a:xfrm>
              <a:off x="3744" y="1488"/>
              <a:ext cx="158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kumimoji="1" lang="zh-TW" altLang="zh-TW" sz="1400"/>
                <a:t>15 </a:t>
              </a:r>
              <a:r>
                <a:rPr kumimoji="1" lang="en-US" altLang="zh-TW" sz="1400"/>
                <a:t>clocks for Chien search  need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AC9B2-B8CE-4DCF-AF85-2156FFD24262}" type="slidenum">
              <a:rPr lang="zh-TW" altLang="en-US"/>
              <a:pPr/>
              <a:t>25</a:t>
            </a:fld>
            <a:endParaRPr lang="en-US" altLang="zh-TW"/>
          </a:p>
        </p:txBody>
      </p:sp>
      <p:sp>
        <p:nvSpPr>
          <p:cNvPr id="31760" name="AutoShape 16"/>
          <p:cNvSpPr>
            <a:spLocks noChangeArrowheads="1"/>
          </p:cNvSpPr>
          <p:nvPr/>
        </p:nvSpPr>
        <p:spPr bwMode="auto">
          <a:xfrm rot="5400000">
            <a:off x="4257676" y="1314450"/>
            <a:ext cx="347662" cy="1906587"/>
          </a:xfrm>
          <a:prstGeom prst="can">
            <a:avLst>
              <a:gd name="adj" fmla="val 85764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/>
            <a:r>
              <a:rPr kumimoji="1" lang="en-US" altLang="zh-TW" sz="1600"/>
              <a:t>Buffer</a:t>
            </a:r>
            <a:endParaRPr kumimoji="1" lang="en-US" altLang="zh-TW" sz="2400"/>
          </a:p>
        </p:txBody>
      </p:sp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TW" sz="3600"/>
              <a:t>Hardware Implementation and Test</a:t>
            </a:r>
            <a:endParaRPr lang="zh-TW" altLang="en-US" sz="3600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914400"/>
            <a:ext cx="7772400" cy="990600"/>
          </a:xfrm>
        </p:spPr>
        <p:txBody>
          <a:bodyPr/>
          <a:lstStyle/>
          <a:p>
            <a:pPr>
              <a:lnSpc>
                <a:spcPct val="128000"/>
              </a:lnSpc>
            </a:pPr>
            <a:r>
              <a:rPr lang="en-US" altLang="zh-TW" sz="2000"/>
              <a:t>Integrated and pipelined issues</a:t>
            </a:r>
          </a:p>
          <a:p>
            <a:pPr marL="819150" lvl="1">
              <a:lnSpc>
                <a:spcPct val="68000"/>
              </a:lnSpc>
            </a:pPr>
            <a:r>
              <a:rPr lang="en-US" altLang="zh-TW" sz="1800"/>
              <a:t>Numbers of  registers for delay buffers are in system</a:t>
            </a:r>
          </a:p>
          <a:p>
            <a:pPr marL="819150" lvl="1">
              <a:lnSpc>
                <a:spcPct val="68000"/>
              </a:lnSpc>
            </a:pPr>
            <a:r>
              <a:rPr lang="en-US" altLang="zh-TW" sz="1800"/>
              <a:t>Timing control in system</a:t>
            </a:r>
            <a:endParaRPr lang="zh-TW" altLang="zh-TW"/>
          </a:p>
        </p:txBody>
      </p:sp>
      <p:grpSp>
        <p:nvGrpSpPr>
          <p:cNvPr id="31758" name="Group 14"/>
          <p:cNvGrpSpPr>
            <a:grpSpLocks/>
          </p:cNvGrpSpPr>
          <p:nvPr/>
        </p:nvGrpSpPr>
        <p:grpSpPr bwMode="auto">
          <a:xfrm>
            <a:off x="0" y="2286000"/>
            <a:ext cx="8763000" cy="3722688"/>
            <a:chOff x="0" y="1440"/>
            <a:chExt cx="5520" cy="2345"/>
          </a:xfrm>
        </p:grpSpPr>
        <p:graphicFrame>
          <p:nvGraphicFramePr>
            <p:cNvPr id="31748" name="Object 4"/>
            <p:cNvGraphicFramePr>
              <a:graphicFrameLocks noChangeAspect="1"/>
            </p:cNvGraphicFramePr>
            <p:nvPr/>
          </p:nvGraphicFramePr>
          <p:xfrm>
            <a:off x="0" y="1584"/>
            <a:ext cx="5520" cy="220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768" name="VISIO" r:id="rId3" imgW="9980640" imgH="2704680" progId="Visio.Drawing.5">
                    <p:embed/>
                  </p:oleObj>
                </mc:Choice>
                <mc:Fallback>
                  <p:oleObj name="VISIO" r:id="rId3" imgW="9980640" imgH="2704680" progId="Visio.Drawing.5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0" y="1584"/>
                          <a:ext cx="5520" cy="220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1750" name="Line 6"/>
            <p:cNvSpPr>
              <a:spLocks noChangeShapeType="1"/>
            </p:cNvSpPr>
            <p:nvPr/>
          </p:nvSpPr>
          <p:spPr bwMode="auto">
            <a:xfrm>
              <a:off x="3312" y="1440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31751" name="Line 7"/>
            <p:cNvSpPr>
              <a:spLocks noChangeShapeType="1"/>
            </p:cNvSpPr>
            <p:nvPr/>
          </p:nvSpPr>
          <p:spPr bwMode="auto">
            <a:xfrm>
              <a:off x="3696" y="1440"/>
              <a:ext cx="0" cy="6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31752" name="Line 8"/>
            <p:cNvSpPr>
              <a:spLocks noChangeShapeType="1"/>
            </p:cNvSpPr>
            <p:nvPr/>
          </p:nvSpPr>
          <p:spPr bwMode="auto">
            <a:xfrm>
              <a:off x="3696" y="2112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31753" name="Line 9"/>
            <p:cNvSpPr>
              <a:spLocks noChangeShapeType="1"/>
            </p:cNvSpPr>
            <p:nvPr/>
          </p:nvSpPr>
          <p:spPr bwMode="auto">
            <a:xfrm>
              <a:off x="4080" y="2112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31754" name="Line 10"/>
            <p:cNvSpPr>
              <a:spLocks noChangeShapeType="1"/>
            </p:cNvSpPr>
            <p:nvPr/>
          </p:nvSpPr>
          <p:spPr bwMode="auto">
            <a:xfrm flipH="1">
              <a:off x="1536" y="1440"/>
              <a:ext cx="67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31755" name="Line 11"/>
            <p:cNvSpPr>
              <a:spLocks noChangeShapeType="1"/>
            </p:cNvSpPr>
            <p:nvPr/>
          </p:nvSpPr>
          <p:spPr bwMode="auto">
            <a:xfrm flipH="1">
              <a:off x="1536" y="1440"/>
              <a:ext cx="0" cy="6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31756" name="Line 12"/>
            <p:cNvSpPr>
              <a:spLocks noChangeShapeType="1"/>
            </p:cNvSpPr>
            <p:nvPr/>
          </p:nvSpPr>
          <p:spPr bwMode="auto">
            <a:xfrm flipH="1">
              <a:off x="1152" y="2112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31757" name="Line 13"/>
            <p:cNvSpPr>
              <a:spLocks noChangeShapeType="1"/>
            </p:cNvSpPr>
            <p:nvPr/>
          </p:nvSpPr>
          <p:spPr bwMode="auto">
            <a:xfrm>
              <a:off x="1152" y="2112"/>
              <a:ext cx="0" cy="7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17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17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55AB8E-F222-422B-B2A4-2331D2CEA709}" type="slidenum">
              <a:rPr lang="zh-TW" altLang="en-US"/>
              <a:pPr/>
              <a:t>26</a:t>
            </a:fld>
            <a:endParaRPr lang="en-US" altLang="zh-TW"/>
          </a:p>
        </p:txBody>
      </p:sp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TW" sz="3600"/>
              <a:t>Hardware Implementation and Test</a:t>
            </a:r>
            <a:endParaRPr lang="zh-TW" altLang="en-US" sz="3600"/>
          </a:p>
        </p:txBody>
      </p:sp>
      <p:pic>
        <p:nvPicPr>
          <p:cNvPr id="44036" name="Picture 4" descr="test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990600"/>
            <a:ext cx="7924800" cy="533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B92F0-C5F8-4080-AD91-E245DD0AFEA5}" type="slidenum">
              <a:rPr lang="zh-TW" altLang="en-US"/>
              <a:pPr/>
              <a:t>27</a:t>
            </a:fld>
            <a:endParaRPr lang="en-US" altLang="zh-TW"/>
          </a:p>
        </p:txBody>
      </p:sp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TW" sz="3600"/>
              <a:t>Hardware Implementation and Test</a:t>
            </a:r>
            <a:endParaRPr lang="zh-TW" altLang="en-US" sz="3600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914400"/>
            <a:ext cx="7772400" cy="381000"/>
          </a:xfrm>
        </p:spPr>
        <p:txBody>
          <a:bodyPr/>
          <a:lstStyle/>
          <a:p>
            <a:r>
              <a:rPr lang="en-US" altLang="zh-TW" sz="2000"/>
              <a:t>Timing requirements</a:t>
            </a:r>
            <a:endParaRPr lang="en-US" altLang="zh-TW"/>
          </a:p>
        </p:txBody>
      </p:sp>
      <p:graphicFrame>
        <p:nvGraphicFramePr>
          <p:cNvPr id="30725" name="Object 5"/>
          <p:cNvGraphicFramePr>
            <a:graphicFrameLocks noChangeAspect="1"/>
          </p:cNvGraphicFramePr>
          <p:nvPr/>
        </p:nvGraphicFramePr>
        <p:xfrm>
          <a:off x="381000" y="1371600"/>
          <a:ext cx="8458200" cy="4902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3" name="點陣圖影像" r:id="rId3" imgW="11742857" imgH="7535327" progId="Paint.Picture">
                  <p:embed/>
                </p:oleObj>
              </mc:Choice>
              <mc:Fallback>
                <p:oleObj name="點陣圖影像" r:id="rId3" imgW="11742857" imgH="7535327" progId="Paint.Picture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1371600"/>
                        <a:ext cx="8458200" cy="4902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30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E3CEC-52EF-4F1A-8529-D45037E9A998}" type="slidenum">
              <a:rPr lang="zh-TW" altLang="en-US"/>
              <a:pPr/>
              <a:t>28</a:t>
            </a:fld>
            <a:endParaRPr lang="en-US" altLang="zh-TW"/>
          </a:p>
        </p:txBody>
      </p:sp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914400"/>
          </a:xfrm>
        </p:spPr>
        <p:txBody>
          <a:bodyPr/>
          <a:lstStyle/>
          <a:p>
            <a:pPr algn="l"/>
            <a:r>
              <a:rPr lang="en-US" altLang="zh-TW" sz="3600"/>
              <a:t>Hardware Implementation and Test</a:t>
            </a:r>
            <a:endParaRPr lang="zh-TW" altLang="en-US" sz="3600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825500"/>
            <a:ext cx="3657600" cy="774700"/>
          </a:xfrm>
        </p:spPr>
        <p:txBody>
          <a:bodyPr/>
          <a:lstStyle/>
          <a:p>
            <a:pPr marL="0" indent="0">
              <a:lnSpc>
                <a:spcPct val="70000"/>
              </a:lnSpc>
            </a:pPr>
            <a:r>
              <a:rPr lang="zh-TW" altLang="en-US" sz="1800"/>
              <a:t>4</a:t>
            </a:r>
            <a:r>
              <a:rPr lang="en-US" altLang="zh-TW" sz="1800"/>
              <a:t>bit decoder in the floorplan</a:t>
            </a:r>
          </a:p>
          <a:p>
            <a:pPr marL="0" indent="0">
              <a:lnSpc>
                <a:spcPct val="70000"/>
              </a:lnSpc>
            </a:pPr>
            <a:r>
              <a:rPr lang="en-US" altLang="zh-TW" sz="1800"/>
              <a:t> (FELX10K EPF100KRI240-3)</a:t>
            </a:r>
            <a:endParaRPr lang="en-US" altLang="zh-TW"/>
          </a:p>
        </p:txBody>
      </p:sp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3657600" y="762000"/>
            <a:ext cx="5257800" cy="110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tabLst>
                <a:tab pos="42926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>
              <a:tabLst>
                <a:tab pos="42926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>
              <a:tabLst>
                <a:tab pos="42926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>
              <a:tabLst>
                <a:tab pos="42926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>
              <a:tabLst>
                <a:tab pos="42926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42926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42926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42926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4292600" algn="l"/>
              </a:tabLs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>
              <a:buFontTx/>
              <a:buChar char="•"/>
            </a:pPr>
            <a:r>
              <a:rPr lang="en-US" altLang="zh-TW" sz="1800"/>
              <a:t>Total dedicated input pins used:    2/6           	(33%)</a:t>
            </a:r>
          </a:p>
          <a:p>
            <a:pPr>
              <a:buFontTx/>
              <a:buChar char="•"/>
            </a:pPr>
            <a:r>
              <a:rPr lang="en-US" altLang="zh-TW" sz="1800"/>
              <a:t>Total I/O pins used:                       100/183    	( 54%)</a:t>
            </a:r>
          </a:p>
          <a:p>
            <a:pPr>
              <a:buFontTx/>
              <a:buChar char="•"/>
            </a:pPr>
            <a:r>
              <a:rPr lang="en-US" altLang="zh-TW" sz="1800"/>
              <a:t>Total logic cells used:                   705/4992  	( 14%)</a:t>
            </a:r>
          </a:p>
          <a:p>
            <a:pPr>
              <a:lnSpc>
                <a:spcPct val="90000"/>
              </a:lnSpc>
              <a:buFontTx/>
              <a:buChar char="•"/>
            </a:pPr>
            <a:endParaRPr lang="zh-TW" altLang="zh-TW" sz="1400"/>
          </a:p>
        </p:txBody>
      </p:sp>
      <p:pic>
        <p:nvPicPr>
          <p:cNvPr id="34825" name="Picture 9" descr="floorpl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752600"/>
            <a:ext cx="76962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48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8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8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48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80B65-038C-40D1-A41F-3F1F26C4EA3B}" type="slidenum">
              <a:rPr lang="zh-TW" altLang="en-US"/>
              <a:pPr/>
              <a:t>29</a:t>
            </a:fld>
            <a:endParaRPr lang="en-US" altLang="zh-TW"/>
          </a:p>
        </p:txBody>
      </p:sp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TW" sz="3600"/>
              <a:t>The Prototyping System</a:t>
            </a:r>
            <a:endParaRPr lang="en-US" altLang="zh-TW"/>
          </a:p>
        </p:txBody>
      </p:sp>
      <p:graphicFrame>
        <p:nvGraphicFramePr>
          <p:cNvPr id="45060" name="Object 4"/>
          <p:cNvGraphicFramePr>
            <a:graphicFrameLocks noChangeAspect="1"/>
          </p:cNvGraphicFramePr>
          <p:nvPr/>
        </p:nvGraphicFramePr>
        <p:xfrm>
          <a:off x="838200" y="1066800"/>
          <a:ext cx="7543800" cy="518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68" name="點陣圖影像" r:id="rId3" imgW="10495238" imgH="7066667" progId="Paint.Picture">
                  <p:embed/>
                </p:oleObj>
              </mc:Choice>
              <mc:Fallback>
                <p:oleObj name="點陣圖影像" r:id="rId3" imgW="10495238" imgH="7066667" progId="Paint.Picture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1066800"/>
                        <a:ext cx="7543800" cy="5181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5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5FFF4-3211-4928-856A-013938B07508}" type="slidenum">
              <a:rPr lang="zh-TW" altLang="en-US"/>
              <a:pPr/>
              <a:t>3</a:t>
            </a:fld>
            <a:endParaRPr lang="en-US" altLang="zh-TW"/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00113" y="2060575"/>
            <a:ext cx="7467600" cy="1676400"/>
          </a:xfrm>
        </p:spPr>
        <p:txBody>
          <a:bodyPr/>
          <a:lstStyle/>
          <a:p>
            <a:r>
              <a:rPr lang="zh-TW" altLang="zh-TW" sz="3200"/>
              <a:t/>
            </a:r>
            <a:br>
              <a:rPr lang="zh-TW" altLang="zh-TW" sz="3200"/>
            </a:br>
            <a:r>
              <a:rPr lang="en-US" altLang="zh-TW" sz="3200"/>
              <a:t>Reed-Solomon Codes Using Algorithm for Encoder and Decoder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31F7-7BA2-4F6E-9B29-DC5964760952}" type="slidenum">
              <a:rPr lang="zh-TW" altLang="en-US"/>
              <a:pPr/>
              <a:t>30</a:t>
            </a:fld>
            <a:endParaRPr lang="en-US" altLang="zh-TW"/>
          </a:p>
        </p:txBody>
      </p:sp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TW" sz="3600"/>
              <a:t>Random Testing</a:t>
            </a:r>
          </a:p>
        </p:txBody>
      </p:sp>
      <p:pic>
        <p:nvPicPr>
          <p:cNvPr id="41990" name="Picture 6" descr="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990600"/>
            <a:ext cx="7086600" cy="525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41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CB0C3-9CC0-4C04-BB5B-43E924436A4B}" type="slidenum">
              <a:rPr lang="zh-TW" altLang="en-US"/>
              <a:pPr/>
              <a:t>31</a:t>
            </a:fld>
            <a:endParaRPr lang="en-US" altLang="zh-TW"/>
          </a:p>
        </p:txBody>
      </p:sp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TW" sz="3600"/>
              <a:t>Image Testing</a:t>
            </a:r>
            <a:endParaRPr lang="en-US" altLang="zh-TW"/>
          </a:p>
        </p:txBody>
      </p:sp>
      <p:pic>
        <p:nvPicPr>
          <p:cNvPr id="46084" name="Picture 4" descr="test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990600"/>
            <a:ext cx="6934200" cy="541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6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8742C9-E5DE-4738-9D42-41060FA6C756}" type="slidenum">
              <a:rPr lang="zh-TW" altLang="en-US"/>
              <a:pPr/>
              <a:t>32</a:t>
            </a:fld>
            <a:endParaRPr lang="en-US" altLang="zh-TW"/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TW"/>
              <a:t>Conclusion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295400"/>
            <a:ext cx="4572000" cy="4648200"/>
          </a:xfrm>
        </p:spPr>
        <p:txBody>
          <a:bodyPr/>
          <a:lstStyle/>
          <a:p>
            <a:pPr>
              <a:lnSpc>
                <a:spcPct val="160000"/>
              </a:lnSpc>
              <a:buClr>
                <a:schemeClr val="tx1"/>
              </a:buClr>
            </a:pPr>
            <a:r>
              <a:rPr lang="en-US" altLang="zh-TW" sz="2000"/>
              <a:t>Improved  Design Methodology Using Codesign</a:t>
            </a:r>
          </a:p>
          <a:p>
            <a:pPr lvl="1">
              <a:lnSpc>
                <a:spcPct val="160000"/>
              </a:lnSpc>
              <a:buClr>
                <a:schemeClr val="tx1"/>
              </a:buClr>
            </a:pPr>
            <a:r>
              <a:rPr lang="en-US" altLang="zh-TW" sz="2000"/>
              <a:t>Windows, Simulator, Emulator</a:t>
            </a:r>
          </a:p>
          <a:p>
            <a:pPr>
              <a:lnSpc>
                <a:spcPct val="160000"/>
              </a:lnSpc>
              <a:buClr>
                <a:schemeClr val="tx1"/>
              </a:buClr>
            </a:pPr>
            <a:r>
              <a:rPr lang="en-US" altLang="zh-TW" sz="2000"/>
              <a:t>Critical Modules Improvement </a:t>
            </a:r>
          </a:p>
          <a:p>
            <a:pPr lvl="1">
              <a:lnSpc>
                <a:spcPct val="160000"/>
              </a:lnSpc>
              <a:buClr>
                <a:schemeClr val="tx1"/>
              </a:buClr>
            </a:pPr>
            <a:r>
              <a:rPr lang="en-US" altLang="zh-TW" sz="2000"/>
              <a:t>Multiplier, Inversion  </a:t>
            </a:r>
          </a:p>
          <a:p>
            <a:pPr>
              <a:lnSpc>
                <a:spcPct val="160000"/>
              </a:lnSpc>
              <a:buClr>
                <a:schemeClr val="tx1"/>
              </a:buClr>
            </a:pPr>
            <a:r>
              <a:rPr lang="en-US" altLang="zh-TW" sz="2000"/>
              <a:t>Efficient system development </a:t>
            </a:r>
          </a:p>
          <a:p>
            <a:pPr lvl="1">
              <a:lnSpc>
                <a:spcPct val="160000"/>
              </a:lnSpc>
              <a:buClr>
                <a:schemeClr val="tx1"/>
              </a:buClr>
            </a:pPr>
            <a:r>
              <a:rPr lang="en-US" altLang="zh-TW" sz="1800"/>
              <a:t>Supports of testBench promote the level of  the system development</a:t>
            </a:r>
          </a:p>
        </p:txBody>
      </p:sp>
      <p:graphicFrame>
        <p:nvGraphicFramePr>
          <p:cNvPr id="17414" name="Object 6"/>
          <p:cNvGraphicFramePr>
            <a:graphicFrameLocks noChangeAspect="1"/>
          </p:cNvGraphicFramePr>
          <p:nvPr/>
        </p:nvGraphicFramePr>
        <p:xfrm>
          <a:off x="4724400" y="1219200"/>
          <a:ext cx="4265613" cy="480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2" name="點陣圖影像" r:id="rId3" imgW="3323810" imgH="3580952" progId="Paint.Picture">
                  <p:embed/>
                </p:oleObj>
              </mc:Choice>
              <mc:Fallback>
                <p:oleObj name="點陣圖影像" r:id="rId3" imgW="3323810" imgH="3580952" progId="Paint.Picture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4400" y="1219200"/>
                        <a:ext cx="4265613" cy="480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AD02A-2EF0-4F70-86EA-773B0AF880D7}" type="slidenum">
              <a:rPr lang="zh-TW" altLang="en-US"/>
              <a:pPr/>
              <a:t>33</a:t>
            </a:fld>
            <a:endParaRPr lang="en-US" altLang="zh-TW"/>
          </a:p>
        </p:txBody>
      </p:sp>
      <p:sp>
        <p:nvSpPr>
          <p:cNvPr id="532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sz="4200" dirty="0" smtClean="0"/>
              <a:t>Decoding </a:t>
            </a:r>
            <a:r>
              <a:rPr lang="en-US" altLang="zh-TW" sz="4200" dirty="0"/>
              <a:t>Binary Quadratic Residue Codes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F2728-27AD-4FF9-904D-23803C90EA37}" type="slidenum">
              <a:rPr lang="zh-TW" altLang="en-US"/>
              <a:pPr/>
              <a:t>34</a:t>
            </a:fld>
            <a:endParaRPr lang="en-US" altLang="zh-TW"/>
          </a:p>
        </p:txBody>
      </p:sp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4600"/>
              <a:t>Outline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47800"/>
            <a:ext cx="7772400" cy="3038475"/>
          </a:xfrm>
        </p:spPr>
        <p:txBody>
          <a:bodyPr/>
          <a:lstStyle/>
          <a:p>
            <a:r>
              <a:rPr lang="en-US" altLang="zh-TW" sz="3300"/>
              <a:t>Introduction</a:t>
            </a:r>
          </a:p>
          <a:p>
            <a:r>
              <a:rPr lang="en-US" altLang="zh-TW" sz="3300"/>
              <a:t>Conceptual Framework</a:t>
            </a:r>
          </a:p>
          <a:p>
            <a:r>
              <a:rPr lang="en-US" altLang="zh-TW" sz="3300"/>
              <a:t>Methodology of Study</a:t>
            </a:r>
          </a:p>
          <a:p>
            <a:r>
              <a:rPr lang="en-US" altLang="zh-TW" sz="3300"/>
              <a:t>The Algebraic Decoding of Some Quadratic Residue (QR) Codes </a:t>
            </a:r>
          </a:p>
          <a:p>
            <a:r>
              <a:rPr lang="en-US" altLang="zh-TW" sz="3300"/>
              <a:t>Conclusions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48B509-EFD0-4E89-8A92-9E5B80E02A35}" type="slidenum">
              <a:rPr lang="zh-TW" altLang="en-US"/>
              <a:pPr/>
              <a:t>35</a:t>
            </a:fld>
            <a:endParaRPr lang="en-US" altLang="zh-TW"/>
          </a:p>
        </p:txBody>
      </p:sp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4600"/>
              <a:t>(1) Introduction 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en-US" altLang="zh-TW"/>
              <a:t>QR codes have two nice properties:</a:t>
            </a:r>
          </a:p>
          <a:p>
            <a:pPr lvl="1" algn="just"/>
            <a:r>
              <a:rPr lang="en-US" altLang="zh-TW"/>
              <a:t>Block codes.</a:t>
            </a:r>
          </a:p>
          <a:p>
            <a:pPr lvl="1" algn="just"/>
            <a:r>
              <a:rPr lang="en-US" altLang="zh-TW"/>
              <a:t>Algebraically decodable.</a:t>
            </a:r>
          </a:p>
          <a:p>
            <a:pPr algn="just"/>
            <a:r>
              <a:rPr lang="en-US" altLang="zh-TW"/>
              <a:t>QR codes are very good codes to use for concatenated codes. </a:t>
            </a:r>
          </a:p>
          <a:p>
            <a:pPr algn="just"/>
            <a:r>
              <a:rPr lang="en-US" altLang="zh-TW"/>
              <a:t>QR codes are cyclic codes.</a:t>
            </a:r>
          </a:p>
          <a:p>
            <a:pPr algn="just"/>
            <a:r>
              <a:rPr lang="en-US" altLang="zh-TW"/>
              <a:t>The QR codes have large minimum distances.</a:t>
            </a:r>
          </a:p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23471-636B-4BED-A98E-924D53775C1E}" type="slidenum">
              <a:rPr lang="zh-TW" altLang="en-US"/>
              <a:pPr/>
              <a:t>36</a:t>
            </a:fld>
            <a:endParaRPr lang="en-US" altLang="zh-TW"/>
          </a:p>
        </p:txBody>
      </p:sp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A Concatenated Code</a:t>
            </a:r>
          </a:p>
        </p:txBody>
      </p:sp>
      <p:sp>
        <p:nvSpPr>
          <p:cNvPr id="56323" name="Rectangle 3"/>
          <p:cNvSpPr>
            <a:spLocks noChangeArrowheads="1"/>
          </p:cNvSpPr>
          <p:nvPr/>
        </p:nvSpPr>
        <p:spPr bwMode="auto">
          <a:xfrm>
            <a:off x="0" y="25050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56324" name="Rectangle 4"/>
          <p:cNvSpPr>
            <a:spLocks noChangeArrowheads="1"/>
          </p:cNvSpPr>
          <p:nvPr/>
        </p:nvSpPr>
        <p:spPr bwMode="auto">
          <a:xfrm>
            <a:off x="0" y="25050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zh-TW" altLang="en-US"/>
          </a:p>
        </p:txBody>
      </p:sp>
      <p:sp>
        <p:nvSpPr>
          <p:cNvPr id="56325" name="Rectangle 5"/>
          <p:cNvSpPr>
            <a:spLocks noChangeArrowheads="1"/>
          </p:cNvSpPr>
          <p:nvPr/>
        </p:nvSpPr>
        <p:spPr bwMode="auto">
          <a:xfrm>
            <a:off x="0" y="25050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zh-TW" altLang="en-US"/>
          </a:p>
        </p:txBody>
      </p:sp>
      <p:sp>
        <p:nvSpPr>
          <p:cNvPr id="56326" name="Rectangle 6"/>
          <p:cNvSpPr>
            <a:spLocks noChangeArrowheads="1"/>
          </p:cNvSpPr>
          <p:nvPr/>
        </p:nvSpPr>
        <p:spPr bwMode="auto">
          <a:xfrm>
            <a:off x="0" y="25050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zh-TW" altLang="en-US"/>
          </a:p>
        </p:txBody>
      </p:sp>
      <p:graphicFrame>
        <p:nvGraphicFramePr>
          <p:cNvPr id="56327" name="Object 7"/>
          <p:cNvGraphicFramePr>
            <a:graphicFrameLocks noGrp="1" noChangeAspect="1"/>
          </p:cNvGraphicFramePr>
          <p:nvPr>
            <p:ph sz="half" idx="2"/>
          </p:nvPr>
        </p:nvGraphicFramePr>
        <p:xfrm>
          <a:off x="71438" y="2374900"/>
          <a:ext cx="8964612" cy="2925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35" name="Visio" r:id="rId3" imgW="7716317" imgH="2215896" progId="Visio.Drawing.11">
                  <p:embed/>
                </p:oleObj>
              </mc:Choice>
              <mc:Fallback>
                <p:oleObj name="Visio" r:id="rId3" imgW="7716317" imgH="2215896" progId="Visio.Drawing.11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38" y="2374900"/>
                        <a:ext cx="8964612" cy="2925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6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F8510-CA03-44EB-8D1D-29D3C88EB700}" type="slidenum">
              <a:rPr lang="zh-TW" altLang="en-US"/>
              <a:pPr/>
              <a:t>37</a:t>
            </a:fld>
            <a:endParaRPr lang="en-US" altLang="zh-TW"/>
          </a:p>
        </p:txBody>
      </p:sp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TW"/>
              <a:t>Interleaving</a:t>
            </a:r>
          </a:p>
        </p:txBody>
      </p:sp>
      <p:grpSp>
        <p:nvGrpSpPr>
          <p:cNvPr id="88067" name="Group 3"/>
          <p:cNvGrpSpPr>
            <a:grpSpLocks/>
          </p:cNvGrpSpPr>
          <p:nvPr/>
        </p:nvGrpSpPr>
        <p:grpSpPr bwMode="auto">
          <a:xfrm>
            <a:off x="609600" y="1905000"/>
            <a:ext cx="7848600" cy="381000"/>
            <a:chOff x="384" y="1200"/>
            <a:chExt cx="4944" cy="240"/>
          </a:xfrm>
        </p:grpSpPr>
        <p:grpSp>
          <p:nvGrpSpPr>
            <p:cNvPr id="88068" name="Group 4"/>
            <p:cNvGrpSpPr>
              <a:grpSpLocks/>
            </p:cNvGrpSpPr>
            <p:nvPr/>
          </p:nvGrpSpPr>
          <p:grpSpPr bwMode="auto">
            <a:xfrm>
              <a:off x="384" y="1200"/>
              <a:ext cx="624" cy="240"/>
              <a:chOff x="528" y="1248"/>
              <a:chExt cx="672" cy="240"/>
            </a:xfrm>
          </p:grpSpPr>
          <p:sp>
            <p:nvSpPr>
              <p:cNvPr id="88069" name="Rectangle 5"/>
              <p:cNvSpPr>
                <a:spLocks noChangeArrowheads="1"/>
              </p:cNvSpPr>
              <p:nvPr/>
            </p:nvSpPr>
            <p:spPr bwMode="auto">
              <a:xfrm>
                <a:off x="528" y="1248"/>
                <a:ext cx="672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070" name="Line 6"/>
              <p:cNvSpPr>
                <a:spLocks noChangeShapeType="1"/>
              </p:cNvSpPr>
              <p:nvPr/>
            </p:nvSpPr>
            <p:spPr bwMode="auto">
              <a:xfrm>
                <a:off x="624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071" name="Line 7"/>
              <p:cNvSpPr>
                <a:spLocks noChangeShapeType="1"/>
              </p:cNvSpPr>
              <p:nvPr/>
            </p:nvSpPr>
            <p:spPr bwMode="auto">
              <a:xfrm>
                <a:off x="720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072" name="Line 8"/>
              <p:cNvSpPr>
                <a:spLocks noChangeShapeType="1"/>
              </p:cNvSpPr>
              <p:nvPr/>
            </p:nvSpPr>
            <p:spPr bwMode="auto">
              <a:xfrm>
                <a:off x="816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073" name="Line 9"/>
              <p:cNvSpPr>
                <a:spLocks noChangeShapeType="1"/>
              </p:cNvSpPr>
              <p:nvPr/>
            </p:nvSpPr>
            <p:spPr bwMode="auto">
              <a:xfrm>
                <a:off x="912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074" name="Line 10"/>
              <p:cNvSpPr>
                <a:spLocks noChangeShapeType="1"/>
              </p:cNvSpPr>
              <p:nvPr/>
            </p:nvSpPr>
            <p:spPr bwMode="auto">
              <a:xfrm>
                <a:off x="1008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075" name="Line 11"/>
              <p:cNvSpPr>
                <a:spLocks noChangeShapeType="1"/>
              </p:cNvSpPr>
              <p:nvPr/>
            </p:nvSpPr>
            <p:spPr bwMode="auto">
              <a:xfrm>
                <a:off x="1104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</p:grpSp>
        <p:grpSp>
          <p:nvGrpSpPr>
            <p:cNvPr id="88076" name="Group 12"/>
            <p:cNvGrpSpPr>
              <a:grpSpLocks/>
            </p:cNvGrpSpPr>
            <p:nvPr/>
          </p:nvGrpSpPr>
          <p:grpSpPr bwMode="auto">
            <a:xfrm>
              <a:off x="1104" y="1200"/>
              <a:ext cx="624" cy="240"/>
              <a:chOff x="528" y="1248"/>
              <a:chExt cx="672" cy="240"/>
            </a:xfrm>
          </p:grpSpPr>
          <p:sp>
            <p:nvSpPr>
              <p:cNvPr id="88077" name="Rectangle 13"/>
              <p:cNvSpPr>
                <a:spLocks noChangeArrowheads="1"/>
              </p:cNvSpPr>
              <p:nvPr/>
            </p:nvSpPr>
            <p:spPr bwMode="auto">
              <a:xfrm>
                <a:off x="528" y="1248"/>
                <a:ext cx="672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078" name="Line 14"/>
              <p:cNvSpPr>
                <a:spLocks noChangeShapeType="1"/>
              </p:cNvSpPr>
              <p:nvPr/>
            </p:nvSpPr>
            <p:spPr bwMode="auto">
              <a:xfrm>
                <a:off x="624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079" name="Line 15"/>
              <p:cNvSpPr>
                <a:spLocks noChangeShapeType="1"/>
              </p:cNvSpPr>
              <p:nvPr/>
            </p:nvSpPr>
            <p:spPr bwMode="auto">
              <a:xfrm>
                <a:off x="720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080" name="Line 16"/>
              <p:cNvSpPr>
                <a:spLocks noChangeShapeType="1"/>
              </p:cNvSpPr>
              <p:nvPr/>
            </p:nvSpPr>
            <p:spPr bwMode="auto">
              <a:xfrm>
                <a:off x="816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081" name="Line 17"/>
              <p:cNvSpPr>
                <a:spLocks noChangeShapeType="1"/>
              </p:cNvSpPr>
              <p:nvPr/>
            </p:nvSpPr>
            <p:spPr bwMode="auto">
              <a:xfrm>
                <a:off x="912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082" name="Line 18"/>
              <p:cNvSpPr>
                <a:spLocks noChangeShapeType="1"/>
              </p:cNvSpPr>
              <p:nvPr/>
            </p:nvSpPr>
            <p:spPr bwMode="auto">
              <a:xfrm>
                <a:off x="1008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083" name="Line 19"/>
              <p:cNvSpPr>
                <a:spLocks noChangeShapeType="1"/>
              </p:cNvSpPr>
              <p:nvPr/>
            </p:nvSpPr>
            <p:spPr bwMode="auto">
              <a:xfrm>
                <a:off x="1104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</p:grpSp>
        <p:grpSp>
          <p:nvGrpSpPr>
            <p:cNvPr id="88084" name="Group 20"/>
            <p:cNvGrpSpPr>
              <a:grpSpLocks/>
            </p:cNvGrpSpPr>
            <p:nvPr/>
          </p:nvGrpSpPr>
          <p:grpSpPr bwMode="auto">
            <a:xfrm>
              <a:off x="1824" y="1200"/>
              <a:ext cx="624" cy="240"/>
              <a:chOff x="528" y="1248"/>
              <a:chExt cx="672" cy="240"/>
            </a:xfrm>
          </p:grpSpPr>
          <p:sp>
            <p:nvSpPr>
              <p:cNvPr id="88085" name="Rectangle 21"/>
              <p:cNvSpPr>
                <a:spLocks noChangeArrowheads="1"/>
              </p:cNvSpPr>
              <p:nvPr/>
            </p:nvSpPr>
            <p:spPr bwMode="auto">
              <a:xfrm>
                <a:off x="528" y="1248"/>
                <a:ext cx="672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086" name="Line 22"/>
              <p:cNvSpPr>
                <a:spLocks noChangeShapeType="1"/>
              </p:cNvSpPr>
              <p:nvPr/>
            </p:nvSpPr>
            <p:spPr bwMode="auto">
              <a:xfrm>
                <a:off x="624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087" name="Line 23"/>
              <p:cNvSpPr>
                <a:spLocks noChangeShapeType="1"/>
              </p:cNvSpPr>
              <p:nvPr/>
            </p:nvSpPr>
            <p:spPr bwMode="auto">
              <a:xfrm>
                <a:off x="720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088" name="Line 24"/>
              <p:cNvSpPr>
                <a:spLocks noChangeShapeType="1"/>
              </p:cNvSpPr>
              <p:nvPr/>
            </p:nvSpPr>
            <p:spPr bwMode="auto">
              <a:xfrm>
                <a:off x="816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089" name="Line 25"/>
              <p:cNvSpPr>
                <a:spLocks noChangeShapeType="1"/>
              </p:cNvSpPr>
              <p:nvPr/>
            </p:nvSpPr>
            <p:spPr bwMode="auto">
              <a:xfrm>
                <a:off x="912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090" name="Line 26"/>
              <p:cNvSpPr>
                <a:spLocks noChangeShapeType="1"/>
              </p:cNvSpPr>
              <p:nvPr/>
            </p:nvSpPr>
            <p:spPr bwMode="auto">
              <a:xfrm>
                <a:off x="1008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091" name="Line 27"/>
              <p:cNvSpPr>
                <a:spLocks noChangeShapeType="1"/>
              </p:cNvSpPr>
              <p:nvPr/>
            </p:nvSpPr>
            <p:spPr bwMode="auto">
              <a:xfrm>
                <a:off x="1104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</p:grpSp>
        <p:grpSp>
          <p:nvGrpSpPr>
            <p:cNvPr id="88092" name="Group 28"/>
            <p:cNvGrpSpPr>
              <a:grpSpLocks/>
            </p:cNvGrpSpPr>
            <p:nvPr/>
          </p:nvGrpSpPr>
          <p:grpSpPr bwMode="auto">
            <a:xfrm>
              <a:off x="2544" y="1200"/>
              <a:ext cx="624" cy="240"/>
              <a:chOff x="528" y="1248"/>
              <a:chExt cx="672" cy="240"/>
            </a:xfrm>
          </p:grpSpPr>
          <p:sp>
            <p:nvSpPr>
              <p:cNvPr id="88093" name="Rectangle 29"/>
              <p:cNvSpPr>
                <a:spLocks noChangeArrowheads="1"/>
              </p:cNvSpPr>
              <p:nvPr/>
            </p:nvSpPr>
            <p:spPr bwMode="auto">
              <a:xfrm>
                <a:off x="528" y="1248"/>
                <a:ext cx="672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094" name="Line 30"/>
              <p:cNvSpPr>
                <a:spLocks noChangeShapeType="1"/>
              </p:cNvSpPr>
              <p:nvPr/>
            </p:nvSpPr>
            <p:spPr bwMode="auto">
              <a:xfrm>
                <a:off x="624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095" name="Line 31"/>
              <p:cNvSpPr>
                <a:spLocks noChangeShapeType="1"/>
              </p:cNvSpPr>
              <p:nvPr/>
            </p:nvSpPr>
            <p:spPr bwMode="auto">
              <a:xfrm>
                <a:off x="720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096" name="Line 32"/>
              <p:cNvSpPr>
                <a:spLocks noChangeShapeType="1"/>
              </p:cNvSpPr>
              <p:nvPr/>
            </p:nvSpPr>
            <p:spPr bwMode="auto">
              <a:xfrm>
                <a:off x="816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097" name="Line 33"/>
              <p:cNvSpPr>
                <a:spLocks noChangeShapeType="1"/>
              </p:cNvSpPr>
              <p:nvPr/>
            </p:nvSpPr>
            <p:spPr bwMode="auto">
              <a:xfrm>
                <a:off x="912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098" name="Line 34"/>
              <p:cNvSpPr>
                <a:spLocks noChangeShapeType="1"/>
              </p:cNvSpPr>
              <p:nvPr/>
            </p:nvSpPr>
            <p:spPr bwMode="auto">
              <a:xfrm>
                <a:off x="1008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099" name="Line 35"/>
              <p:cNvSpPr>
                <a:spLocks noChangeShapeType="1"/>
              </p:cNvSpPr>
              <p:nvPr/>
            </p:nvSpPr>
            <p:spPr bwMode="auto">
              <a:xfrm>
                <a:off x="1104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</p:grpSp>
        <p:grpSp>
          <p:nvGrpSpPr>
            <p:cNvPr id="88100" name="Group 36"/>
            <p:cNvGrpSpPr>
              <a:grpSpLocks/>
            </p:cNvGrpSpPr>
            <p:nvPr/>
          </p:nvGrpSpPr>
          <p:grpSpPr bwMode="auto">
            <a:xfrm>
              <a:off x="3264" y="1200"/>
              <a:ext cx="624" cy="240"/>
              <a:chOff x="528" y="1248"/>
              <a:chExt cx="672" cy="240"/>
            </a:xfrm>
          </p:grpSpPr>
          <p:sp>
            <p:nvSpPr>
              <p:cNvPr id="88101" name="Rectangle 37"/>
              <p:cNvSpPr>
                <a:spLocks noChangeArrowheads="1"/>
              </p:cNvSpPr>
              <p:nvPr/>
            </p:nvSpPr>
            <p:spPr bwMode="auto">
              <a:xfrm>
                <a:off x="528" y="1248"/>
                <a:ext cx="672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102" name="Line 38"/>
              <p:cNvSpPr>
                <a:spLocks noChangeShapeType="1"/>
              </p:cNvSpPr>
              <p:nvPr/>
            </p:nvSpPr>
            <p:spPr bwMode="auto">
              <a:xfrm>
                <a:off x="624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103" name="Line 39"/>
              <p:cNvSpPr>
                <a:spLocks noChangeShapeType="1"/>
              </p:cNvSpPr>
              <p:nvPr/>
            </p:nvSpPr>
            <p:spPr bwMode="auto">
              <a:xfrm>
                <a:off x="720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104" name="Line 40"/>
              <p:cNvSpPr>
                <a:spLocks noChangeShapeType="1"/>
              </p:cNvSpPr>
              <p:nvPr/>
            </p:nvSpPr>
            <p:spPr bwMode="auto">
              <a:xfrm>
                <a:off x="816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105" name="Line 41"/>
              <p:cNvSpPr>
                <a:spLocks noChangeShapeType="1"/>
              </p:cNvSpPr>
              <p:nvPr/>
            </p:nvSpPr>
            <p:spPr bwMode="auto">
              <a:xfrm>
                <a:off x="912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106" name="Line 42"/>
              <p:cNvSpPr>
                <a:spLocks noChangeShapeType="1"/>
              </p:cNvSpPr>
              <p:nvPr/>
            </p:nvSpPr>
            <p:spPr bwMode="auto">
              <a:xfrm>
                <a:off x="1008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107" name="Line 43"/>
              <p:cNvSpPr>
                <a:spLocks noChangeShapeType="1"/>
              </p:cNvSpPr>
              <p:nvPr/>
            </p:nvSpPr>
            <p:spPr bwMode="auto">
              <a:xfrm>
                <a:off x="1104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</p:grpSp>
        <p:grpSp>
          <p:nvGrpSpPr>
            <p:cNvPr id="88108" name="Group 44"/>
            <p:cNvGrpSpPr>
              <a:grpSpLocks/>
            </p:cNvGrpSpPr>
            <p:nvPr/>
          </p:nvGrpSpPr>
          <p:grpSpPr bwMode="auto">
            <a:xfrm>
              <a:off x="3984" y="1200"/>
              <a:ext cx="624" cy="240"/>
              <a:chOff x="528" y="1248"/>
              <a:chExt cx="672" cy="240"/>
            </a:xfrm>
          </p:grpSpPr>
          <p:sp>
            <p:nvSpPr>
              <p:cNvPr id="88109" name="Rectangle 45"/>
              <p:cNvSpPr>
                <a:spLocks noChangeArrowheads="1"/>
              </p:cNvSpPr>
              <p:nvPr/>
            </p:nvSpPr>
            <p:spPr bwMode="auto">
              <a:xfrm>
                <a:off x="528" y="1248"/>
                <a:ext cx="672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110" name="Line 46"/>
              <p:cNvSpPr>
                <a:spLocks noChangeShapeType="1"/>
              </p:cNvSpPr>
              <p:nvPr/>
            </p:nvSpPr>
            <p:spPr bwMode="auto">
              <a:xfrm>
                <a:off x="624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111" name="Line 47"/>
              <p:cNvSpPr>
                <a:spLocks noChangeShapeType="1"/>
              </p:cNvSpPr>
              <p:nvPr/>
            </p:nvSpPr>
            <p:spPr bwMode="auto">
              <a:xfrm>
                <a:off x="720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112" name="Line 48"/>
              <p:cNvSpPr>
                <a:spLocks noChangeShapeType="1"/>
              </p:cNvSpPr>
              <p:nvPr/>
            </p:nvSpPr>
            <p:spPr bwMode="auto">
              <a:xfrm>
                <a:off x="816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113" name="Line 49"/>
              <p:cNvSpPr>
                <a:spLocks noChangeShapeType="1"/>
              </p:cNvSpPr>
              <p:nvPr/>
            </p:nvSpPr>
            <p:spPr bwMode="auto">
              <a:xfrm>
                <a:off x="912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114" name="Line 50"/>
              <p:cNvSpPr>
                <a:spLocks noChangeShapeType="1"/>
              </p:cNvSpPr>
              <p:nvPr/>
            </p:nvSpPr>
            <p:spPr bwMode="auto">
              <a:xfrm>
                <a:off x="1008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115" name="Line 51"/>
              <p:cNvSpPr>
                <a:spLocks noChangeShapeType="1"/>
              </p:cNvSpPr>
              <p:nvPr/>
            </p:nvSpPr>
            <p:spPr bwMode="auto">
              <a:xfrm>
                <a:off x="1104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</p:grpSp>
        <p:grpSp>
          <p:nvGrpSpPr>
            <p:cNvPr id="88116" name="Group 52"/>
            <p:cNvGrpSpPr>
              <a:grpSpLocks/>
            </p:cNvGrpSpPr>
            <p:nvPr/>
          </p:nvGrpSpPr>
          <p:grpSpPr bwMode="auto">
            <a:xfrm>
              <a:off x="4704" y="1200"/>
              <a:ext cx="624" cy="240"/>
              <a:chOff x="528" y="1248"/>
              <a:chExt cx="672" cy="240"/>
            </a:xfrm>
          </p:grpSpPr>
          <p:sp>
            <p:nvSpPr>
              <p:cNvPr id="88117" name="Rectangle 53"/>
              <p:cNvSpPr>
                <a:spLocks noChangeArrowheads="1"/>
              </p:cNvSpPr>
              <p:nvPr/>
            </p:nvSpPr>
            <p:spPr bwMode="auto">
              <a:xfrm>
                <a:off x="528" y="1248"/>
                <a:ext cx="672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118" name="Line 54"/>
              <p:cNvSpPr>
                <a:spLocks noChangeShapeType="1"/>
              </p:cNvSpPr>
              <p:nvPr/>
            </p:nvSpPr>
            <p:spPr bwMode="auto">
              <a:xfrm>
                <a:off x="624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119" name="Line 55"/>
              <p:cNvSpPr>
                <a:spLocks noChangeShapeType="1"/>
              </p:cNvSpPr>
              <p:nvPr/>
            </p:nvSpPr>
            <p:spPr bwMode="auto">
              <a:xfrm>
                <a:off x="720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120" name="Line 56"/>
              <p:cNvSpPr>
                <a:spLocks noChangeShapeType="1"/>
              </p:cNvSpPr>
              <p:nvPr/>
            </p:nvSpPr>
            <p:spPr bwMode="auto">
              <a:xfrm>
                <a:off x="816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121" name="Line 57"/>
              <p:cNvSpPr>
                <a:spLocks noChangeShapeType="1"/>
              </p:cNvSpPr>
              <p:nvPr/>
            </p:nvSpPr>
            <p:spPr bwMode="auto">
              <a:xfrm>
                <a:off x="912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122" name="Line 58"/>
              <p:cNvSpPr>
                <a:spLocks noChangeShapeType="1"/>
              </p:cNvSpPr>
              <p:nvPr/>
            </p:nvSpPr>
            <p:spPr bwMode="auto">
              <a:xfrm>
                <a:off x="1008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123" name="Line 59"/>
              <p:cNvSpPr>
                <a:spLocks noChangeShapeType="1"/>
              </p:cNvSpPr>
              <p:nvPr/>
            </p:nvSpPr>
            <p:spPr bwMode="auto">
              <a:xfrm>
                <a:off x="1104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</p:grpSp>
      </p:grpSp>
      <p:grpSp>
        <p:nvGrpSpPr>
          <p:cNvPr id="88124" name="Group 60"/>
          <p:cNvGrpSpPr>
            <a:grpSpLocks/>
          </p:cNvGrpSpPr>
          <p:nvPr/>
        </p:nvGrpSpPr>
        <p:grpSpPr bwMode="auto">
          <a:xfrm>
            <a:off x="685800" y="4800600"/>
            <a:ext cx="7848600" cy="381000"/>
            <a:chOff x="384" y="1200"/>
            <a:chExt cx="4944" cy="240"/>
          </a:xfrm>
        </p:grpSpPr>
        <p:grpSp>
          <p:nvGrpSpPr>
            <p:cNvPr id="88125" name="Group 61"/>
            <p:cNvGrpSpPr>
              <a:grpSpLocks/>
            </p:cNvGrpSpPr>
            <p:nvPr/>
          </p:nvGrpSpPr>
          <p:grpSpPr bwMode="auto">
            <a:xfrm>
              <a:off x="384" y="1200"/>
              <a:ext cx="624" cy="240"/>
              <a:chOff x="528" y="1248"/>
              <a:chExt cx="672" cy="240"/>
            </a:xfrm>
          </p:grpSpPr>
          <p:sp>
            <p:nvSpPr>
              <p:cNvPr id="88126" name="Rectangle 62"/>
              <p:cNvSpPr>
                <a:spLocks noChangeArrowheads="1"/>
              </p:cNvSpPr>
              <p:nvPr/>
            </p:nvSpPr>
            <p:spPr bwMode="auto">
              <a:xfrm>
                <a:off x="528" y="1248"/>
                <a:ext cx="672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127" name="Line 63"/>
              <p:cNvSpPr>
                <a:spLocks noChangeShapeType="1"/>
              </p:cNvSpPr>
              <p:nvPr/>
            </p:nvSpPr>
            <p:spPr bwMode="auto">
              <a:xfrm>
                <a:off x="624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128" name="Line 64"/>
              <p:cNvSpPr>
                <a:spLocks noChangeShapeType="1"/>
              </p:cNvSpPr>
              <p:nvPr/>
            </p:nvSpPr>
            <p:spPr bwMode="auto">
              <a:xfrm>
                <a:off x="720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129" name="Line 65"/>
              <p:cNvSpPr>
                <a:spLocks noChangeShapeType="1"/>
              </p:cNvSpPr>
              <p:nvPr/>
            </p:nvSpPr>
            <p:spPr bwMode="auto">
              <a:xfrm>
                <a:off x="816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130" name="Line 66"/>
              <p:cNvSpPr>
                <a:spLocks noChangeShapeType="1"/>
              </p:cNvSpPr>
              <p:nvPr/>
            </p:nvSpPr>
            <p:spPr bwMode="auto">
              <a:xfrm>
                <a:off x="912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131" name="Line 67"/>
              <p:cNvSpPr>
                <a:spLocks noChangeShapeType="1"/>
              </p:cNvSpPr>
              <p:nvPr/>
            </p:nvSpPr>
            <p:spPr bwMode="auto">
              <a:xfrm>
                <a:off x="1008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132" name="Line 68"/>
              <p:cNvSpPr>
                <a:spLocks noChangeShapeType="1"/>
              </p:cNvSpPr>
              <p:nvPr/>
            </p:nvSpPr>
            <p:spPr bwMode="auto">
              <a:xfrm>
                <a:off x="1104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</p:grpSp>
        <p:grpSp>
          <p:nvGrpSpPr>
            <p:cNvPr id="88133" name="Group 69"/>
            <p:cNvGrpSpPr>
              <a:grpSpLocks/>
            </p:cNvGrpSpPr>
            <p:nvPr/>
          </p:nvGrpSpPr>
          <p:grpSpPr bwMode="auto">
            <a:xfrm>
              <a:off x="1104" y="1200"/>
              <a:ext cx="624" cy="240"/>
              <a:chOff x="528" y="1248"/>
              <a:chExt cx="672" cy="240"/>
            </a:xfrm>
          </p:grpSpPr>
          <p:sp>
            <p:nvSpPr>
              <p:cNvPr id="88134" name="Rectangle 70"/>
              <p:cNvSpPr>
                <a:spLocks noChangeArrowheads="1"/>
              </p:cNvSpPr>
              <p:nvPr/>
            </p:nvSpPr>
            <p:spPr bwMode="auto">
              <a:xfrm>
                <a:off x="528" y="1248"/>
                <a:ext cx="672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135" name="Line 71"/>
              <p:cNvSpPr>
                <a:spLocks noChangeShapeType="1"/>
              </p:cNvSpPr>
              <p:nvPr/>
            </p:nvSpPr>
            <p:spPr bwMode="auto">
              <a:xfrm>
                <a:off x="624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136" name="Line 72"/>
              <p:cNvSpPr>
                <a:spLocks noChangeShapeType="1"/>
              </p:cNvSpPr>
              <p:nvPr/>
            </p:nvSpPr>
            <p:spPr bwMode="auto">
              <a:xfrm>
                <a:off x="720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137" name="Line 73"/>
              <p:cNvSpPr>
                <a:spLocks noChangeShapeType="1"/>
              </p:cNvSpPr>
              <p:nvPr/>
            </p:nvSpPr>
            <p:spPr bwMode="auto">
              <a:xfrm>
                <a:off x="816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138" name="Line 74"/>
              <p:cNvSpPr>
                <a:spLocks noChangeShapeType="1"/>
              </p:cNvSpPr>
              <p:nvPr/>
            </p:nvSpPr>
            <p:spPr bwMode="auto">
              <a:xfrm>
                <a:off x="912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139" name="Line 75"/>
              <p:cNvSpPr>
                <a:spLocks noChangeShapeType="1"/>
              </p:cNvSpPr>
              <p:nvPr/>
            </p:nvSpPr>
            <p:spPr bwMode="auto">
              <a:xfrm>
                <a:off x="1008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140" name="Line 76"/>
              <p:cNvSpPr>
                <a:spLocks noChangeShapeType="1"/>
              </p:cNvSpPr>
              <p:nvPr/>
            </p:nvSpPr>
            <p:spPr bwMode="auto">
              <a:xfrm>
                <a:off x="1104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</p:grpSp>
        <p:grpSp>
          <p:nvGrpSpPr>
            <p:cNvPr id="88141" name="Group 77"/>
            <p:cNvGrpSpPr>
              <a:grpSpLocks/>
            </p:cNvGrpSpPr>
            <p:nvPr/>
          </p:nvGrpSpPr>
          <p:grpSpPr bwMode="auto">
            <a:xfrm>
              <a:off x="1824" y="1200"/>
              <a:ext cx="624" cy="240"/>
              <a:chOff x="528" y="1248"/>
              <a:chExt cx="672" cy="240"/>
            </a:xfrm>
          </p:grpSpPr>
          <p:sp>
            <p:nvSpPr>
              <p:cNvPr id="88142" name="Rectangle 78"/>
              <p:cNvSpPr>
                <a:spLocks noChangeArrowheads="1"/>
              </p:cNvSpPr>
              <p:nvPr/>
            </p:nvSpPr>
            <p:spPr bwMode="auto">
              <a:xfrm>
                <a:off x="528" y="1248"/>
                <a:ext cx="672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143" name="Line 79"/>
              <p:cNvSpPr>
                <a:spLocks noChangeShapeType="1"/>
              </p:cNvSpPr>
              <p:nvPr/>
            </p:nvSpPr>
            <p:spPr bwMode="auto">
              <a:xfrm>
                <a:off x="624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144" name="Line 80"/>
              <p:cNvSpPr>
                <a:spLocks noChangeShapeType="1"/>
              </p:cNvSpPr>
              <p:nvPr/>
            </p:nvSpPr>
            <p:spPr bwMode="auto">
              <a:xfrm>
                <a:off x="720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145" name="Line 81"/>
              <p:cNvSpPr>
                <a:spLocks noChangeShapeType="1"/>
              </p:cNvSpPr>
              <p:nvPr/>
            </p:nvSpPr>
            <p:spPr bwMode="auto">
              <a:xfrm>
                <a:off x="816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146" name="Line 82"/>
              <p:cNvSpPr>
                <a:spLocks noChangeShapeType="1"/>
              </p:cNvSpPr>
              <p:nvPr/>
            </p:nvSpPr>
            <p:spPr bwMode="auto">
              <a:xfrm>
                <a:off x="912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147" name="Line 83"/>
              <p:cNvSpPr>
                <a:spLocks noChangeShapeType="1"/>
              </p:cNvSpPr>
              <p:nvPr/>
            </p:nvSpPr>
            <p:spPr bwMode="auto">
              <a:xfrm>
                <a:off x="1008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148" name="Line 84"/>
              <p:cNvSpPr>
                <a:spLocks noChangeShapeType="1"/>
              </p:cNvSpPr>
              <p:nvPr/>
            </p:nvSpPr>
            <p:spPr bwMode="auto">
              <a:xfrm>
                <a:off x="1104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</p:grpSp>
        <p:grpSp>
          <p:nvGrpSpPr>
            <p:cNvPr id="88149" name="Group 85"/>
            <p:cNvGrpSpPr>
              <a:grpSpLocks/>
            </p:cNvGrpSpPr>
            <p:nvPr/>
          </p:nvGrpSpPr>
          <p:grpSpPr bwMode="auto">
            <a:xfrm>
              <a:off x="2544" y="1200"/>
              <a:ext cx="624" cy="240"/>
              <a:chOff x="528" y="1248"/>
              <a:chExt cx="672" cy="240"/>
            </a:xfrm>
          </p:grpSpPr>
          <p:sp>
            <p:nvSpPr>
              <p:cNvPr id="88150" name="Rectangle 86"/>
              <p:cNvSpPr>
                <a:spLocks noChangeArrowheads="1"/>
              </p:cNvSpPr>
              <p:nvPr/>
            </p:nvSpPr>
            <p:spPr bwMode="auto">
              <a:xfrm>
                <a:off x="528" y="1248"/>
                <a:ext cx="672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151" name="Line 87"/>
              <p:cNvSpPr>
                <a:spLocks noChangeShapeType="1"/>
              </p:cNvSpPr>
              <p:nvPr/>
            </p:nvSpPr>
            <p:spPr bwMode="auto">
              <a:xfrm>
                <a:off x="624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152" name="Line 88"/>
              <p:cNvSpPr>
                <a:spLocks noChangeShapeType="1"/>
              </p:cNvSpPr>
              <p:nvPr/>
            </p:nvSpPr>
            <p:spPr bwMode="auto">
              <a:xfrm>
                <a:off x="720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153" name="Line 89"/>
              <p:cNvSpPr>
                <a:spLocks noChangeShapeType="1"/>
              </p:cNvSpPr>
              <p:nvPr/>
            </p:nvSpPr>
            <p:spPr bwMode="auto">
              <a:xfrm>
                <a:off x="816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154" name="Line 90"/>
              <p:cNvSpPr>
                <a:spLocks noChangeShapeType="1"/>
              </p:cNvSpPr>
              <p:nvPr/>
            </p:nvSpPr>
            <p:spPr bwMode="auto">
              <a:xfrm>
                <a:off x="912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155" name="Line 91"/>
              <p:cNvSpPr>
                <a:spLocks noChangeShapeType="1"/>
              </p:cNvSpPr>
              <p:nvPr/>
            </p:nvSpPr>
            <p:spPr bwMode="auto">
              <a:xfrm>
                <a:off x="1008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156" name="Line 92"/>
              <p:cNvSpPr>
                <a:spLocks noChangeShapeType="1"/>
              </p:cNvSpPr>
              <p:nvPr/>
            </p:nvSpPr>
            <p:spPr bwMode="auto">
              <a:xfrm>
                <a:off x="1104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</p:grpSp>
        <p:grpSp>
          <p:nvGrpSpPr>
            <p:cNvPr id="88157" name="Group 93"/>
            <p:cNvGrpSpPr>
              <a:grpSpLocks/>
            </p:cNvGrpSpPr>
            <p:nvPr/>
          </p:nvGrpSpPr>
          <p:grpSpPr bwMode="auto">
            <a:xfrm>
              <a:off x="3264" y="1200"/>
              <a:ext cx="624" cy="240"/>
              <a:chOff x="528" y="1248"/>
              <a:chExt cx="672" cy="240"/>
            </a:xfrm>
          </p:grpSpPr>
          <p:sp>
            <p:nvSpPr>
              <p:cNvPr id="88158" name="Rectangle 94"/>
              <p:cNvSpPr>
                <a:spLocks noChangeArrowheads="1"/>
              </p:cNvSpPr>
              <p:nvPr/>
            </p:nvSpPr>
            <p:spPr bwMode="auto">
              <a:xfrm>
                <a:off x="528" y="1248"/>
                <a:ext cx="672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159" name="Line 95"/>
              <p:cNvSpPr>
                <a:spLocks noChangeShapeType="1"/>
              </p:cNvSpPr>
              <p:nvPr/>
            </p:nvSpPr>
            <p:spPr bwMode="auto">
              <a:xfrm>
                <a:off x="624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160" name="Line 96"/>
              <p:cNvSpPr>
                <a:spLocks noChangeShapeType="1"/>
              </p:cNvSpPr>
              <p:nvPr/>
            </p:nvSpPr>
            <p:spPr bwMode="auto">
              <a:xfrm>
                <a:off x="720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161" name="Line 97"/>
              <p:cNvSpPr>
                <a:spLocks noChangeShapeType="1"/>
              </p:cNvSpPr>
              <p:nvPr/>
            </p:nvSpPr>
            <p:spPr bwMode="auto">
              <a:xfrm>
                <a:off x="816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162" name="Line 98"/>
              <p:cNvSpPr>
                <a:spLocks noChangeShapeType="1"/>
              </p:cNvSpPr>
              <p:nvPr/>
            </p:nvSpPr>
            <p:spPr bwMode="auto">
              <a:xfrm>
                <a:off x="912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163" name="Line 99"/>
              <p:cNvSpPr>
                <a:spLocks noChangeShapeType="1"/>
              </p:cNvSpPr>
              <p:nvPr/>
            </p:nvSpPr>
            <p:spPr bwMode="auto">
              <a:xfrm>
                <a:off x="1008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164" name="Line 100"/>
              <p:cNvSpPr>
                <a:spLocks noChangeShapeType="1"/>
              </p:cNvSpPr>
              <p:nvPr/>
            </p:nvSpPr>
            <p:spPr bwMode="auto">
              <a:xfrm>
                <a:off x="1104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</p:grpSp>
        <p:grpSp>
          <p:nvGrpSpPr>
            <p:cNvPr id="88165" name="Group 101"/>
            <p:cNvGrpSpPr>
              <a:grpSpLocks/>
            </p:cNvGrpSpPr>
            <p:nvPr/>
          </p:nvGrpSpPr>
          <p:grpSpPr bwMode="auto">
            <a:xfrm>
              <a:off x="3984" y="1200"/>
              <a:ext cx="624" cy="240"/>
              <a:chOff x="528" y="1248"/>
              <a:chExt cx="672" cy="240"/>
            </a:xfrm>
          </p:grpSpPr>
          <p:sp>
            <p:nvSpPr>
              <p:cNvPr id="88166" name="Rectangle 102"/>
              <p:cNvSpPr>
                <a:spLocks noChangeArrowheads="1"/>
              </p:cNvSpPr>
              <p:nvPr/>
            </p:nvSpPr>
            <p:spPr bwMode="auto">
              <a:xfrm>
                <a:off x="528" y="1248"/>
                <a:ext cx="672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167" name="Line 103"/>
              <p:cNvSpPr>
                <a:spLocks noChangeShapeType="1"/>
              </p:cNvSpPr>
              <p:nvPr/>
            </p:nvSpPr>
            <p:spPr bwMode="auto">
              <a:xfrm>
                <a:off x="624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168" name="Line 104"/>
              <p:cNvSpPr>
                <a:spLocks noChangeShapeType="1"/>
              </p:cNvSpPr>
              <p:nvPr/>
            </p:nvSpPr>
            <p:spPr bwMode="auto">
              <a:xfrm>
                <a:off x="720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169" name="Line 105"/>
              <p:cNvSpPr>
                <a:spLocks noChangeShapeType="1"/>
              </p:cNvSpPr>
              <p:nvPr/>
            </p:nvSpPr>
            <p:spPr bwMode="auto">
              <a:xfrm>
                <a:off x="816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170" name="Line 106"/>
              <p:cNvSpPr>
                <a:spLocks noChangeShapeType="1"/>
              </p:cNvSpPr>
              <p:nvPr/>
            </p:nvSpPr>
            <p:spPr bwMode="auto">
              <a:xfrm>
                <a:off x="912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171" name="Line 107"/>
              <p:cNvSpPr>
                <a:spLocks noChangeShapeType="1"/>
              </p:cNvSpPr>
              <p:nvPr/>
            </p:nvSpPr>
            <p:spPr bwMode="auto">
              <a:xfrm>
                <a:off x="1008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172" name="Line 108"/>
              <p:cNvSpPr>
                <a:spLocks noChangeShapeType="1"/>
              </p:cNvSpPr>
              <p:nvPr/>
            </p:nvSpPr>
            <p:spPr bwMode="auto">
              <a:xfrm>
                <a:off x="1104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</p:grpSp>
        <p:grpSp>
          <p:nvGrpSpPr>
            <p:cNvPr id="88173" name="Group 109"/>
            <p:cNvGrpSpPr>
              <a:grpSpLocks/>
            </p:cNvGrpSpPr>
            <p:nvPr/>
          </p:nvGrpSpPr>
          <p:grpSpPr bwMode="auto">
            <a:xfrm>
              <a:off x="4704" y="1200"/>
              <a:ext cx="624" cy="240"/>
              <a:chOff x="528" y="1248"/>
              <a:chExt cx="672" cy="240"/>
            </a:xfrm>
          </p:grpSpPr>
          <p:sp>
            <p:nvSpPr>
              <p:cNvPr id="88174" name="Rectangle 110"/>
              <p:cNvSpPr>
                <a:spLocks noChangeArrowheads="1"/>
              </p:cNvSpPr>
              <p:nvPr/>
            </p:nvSpPr>
            <p:spPr bwMode="auto">
              <a:xfrm>
                <a:off x="528" y="1248"/>
                <a:ext cx="672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175" name="Line 111"/>
              <p:cNvSpPr>
                <a:spLocks noChangeShapeType="1"/>
              </p:cNvSpPr>
              <p:nvPr/>
            </p:nvSpPr>
            <p:spPr bwMode="auto">
              <a:xfrm>
                <a:off x="624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176" name="Line 112"/>
              <p:cNvSpPr>
                <a:spLocks noChangeShapeType="1"/>
              </p:cNvSpPr>
              <p:nvPr/>
            </p:nvSpPr>
            <p:spPr bwMode="auto">
              <a:xfrm>
                <a:off x="720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177" name="Line 113"/>
              <p:cNvSpPr>
                <a:spLocks noChangeShapeType="1"/>
              </p:cNvSpPr>
              <p:nvPr/>
            </p:nvSpPr>
            <p:spPr bwMode="auto">
              <a:xfrm>
                <a:off x="816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178" name="Line 114"/>
              <p:cNvSpPr>
                <a:spLocks noChangeShapeType="1"/>
              </p:cNvSpPr>
              <p:nvPr/>
            </p:nvSpPr>
            <p:spPr bwMode="auto">
              <a:xfrm>
                <a:off x="912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179" name="Line 115"/>
              <p:cNvSpPr>
                <a:spLocks noChangeShapeType="1"/>
              </p:cNvSpPr>
              <p:nvPr/>
            </p:nvSpPr>
            <p:spPr bwMode="auto">
              <a:xfrm>
                <a:off x="1008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180" name="Line 116"/>
              <p:cNvSpPr>
                <a:spLocks noChangeShapeType="1"/>
              </p:cNvSpPr>
              <p:nvPr/>
            </p:nvSpPr>
            <p:spPr bwMode="auto">
              <a:xfrm>
                <a:off x="1104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</p:grpSp>
      </p:grpSp>
      <p:grpSp>
        <p:nvGrpSpPr>
          <p:cNvPr id="88181" name="Group 117"/>
          <p:cNvGrpSpPr>
            <a:grpSpLocks/>
          </p:cNvGrpSpPr>
          <p:nvPr/>
        </p:nvGrpSpPr>
        <p:grpSpPr bwMode="auto">
          <a:xfrm>
            <a:off x="3962400" y="3505200"/>
            <a:ext cx="990600" cy="381000"/>
            <a:chOff x="528" y="1248"/>
            <a:chExt cx="672" cy="240"/>
          </a:xfrm>
        </p:grpSpPr>
        <p:sp>
          <p:nvSpPr>
            <p:cNvPr id="88182" name="Rectangle 118"/>
            <p:cNvSpPr>
              <a:spLocks noChangeArrowheads="1"/>
            </p:cNvSpPr>
            <p:nvPr/>
          </p:nvSpPr>
          <p:spPr bwMode="auto">
            <a:xfrm>
              <a:off x="528" y="1248"/>
              <a:ext cx="672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88183" name="Line 119"/>
            <p:cNvSpPr>
              <a:spLocks noChangeShapeType="1"/>
            </p:cNvSpPr>
            <p:nvPr/>
          </p:nvSpPr>
          <p:spPr bwMode="auto">
            <a:xfrm>
              <a:off x="624" y="1248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88184" name="Line 120"/>
            <p:cNvSpPr>
              <a:spLocks noChangeShapeType="1"/>
            </p:cNvSpPr>
            <p:nvPr/>
          </p:nvSpPr>
          <p:spPr bwMode="auto">
            <a:xfrm>
              <a:off x="720" y="1248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88185" name="Line 121"/>
            <p:cNvSpPr>
              <a:spLocks noChangeShapeType="1"/>
            </p:cNvSpPr>
            <p:nvPr/>
          </p:nvSpPr>
          <p:spPr bwMode="auto">
            <a:xfrm>
              <a:off x="816" y="1248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88186" name="Line 122"/>
            <p:cNvSpPr>
              <a:spLocks noChangeShapeType="1"/>
            </p:cNvSpPr>
            <p:nvPr/>
          </p:nvSpPr>
          <p:spPr bwMode="auto">
            <a:xfrm>
              <a:off x="912" y="1248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88187" name="Line 123"/>
            <p:cNvSpPr>
              <a:spLocks noChangeShapeType="1"/>
            </p:cNvSpPr>
            <p:nvPr/>
          </p:nvSpPr>
          <p:spPr bwMode="auto">
            <a:xfrm>
              <a:off x="1008" y="1248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88188" name="Line 124"/>
            <p:cNvSpPr>
              <a:spLocks noChangeShapeType="1"/>
            </p:cNvSpPr>
            <p:nvPr/>
          </p:nvSpPr>
          <p:spPr bwMode="auto">
            <a:xfrm>
              <a:off x="1104" y="1248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</p:grpSp>
      <p:sp>
        <p:nvSpPr>
          <p:cNvPr id="88189" name="Line 125"/>
          <p:cNvSpPr>
            <a:spLocks noChangeShapeType="1"/>
          </p:cNvSpPr>
          <p:nvPr/>
        </p:nvSpPr>
        <p:spPr bwMode="auto">
          <a:xfrm>
            <a:off x="685800" y="2286000"/>
            <a:ext cx="327660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88190" name="Line 126"/>
          <p:cNvSpPr>
            <a:spLocks noChangeShapeType="1"/>
          </p:cNvSpPr>
          <p:nvPr/>
        </p:nvSpPr>
        <p:spPr bwMode="auto">
          <a:xfrm>
            <a:off x="1828800" y="2209800"/>
            <a:ext cx="2362200" cy="1295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88191" name="Line 127"/>
          <p:cNvSpPr>
            <a:spLocks noChangeShapeType="1"/>
          </p:cNvSpPr>
          <p:nvPr/>
        </p:nvSpPr>
        <p:spPr bwMode="auto">
          <a:xfrm>
            <a:off x="2971800" y="2133600"/>
            <a:ext cx="1447800" cy="1371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88192" name="Line 128"/>
          <p:cNvSpPr>
            <a:spLocks noChangeShapeType="1"/>
          </p:cNvSpPr>
          <p:nvPr/>
        </p:nvSpPr>
        <p:spPr bwMode="auto">
          <a:xfrm>
            <a:off x="4114800" y="2133600"/>
            <a:ext cx="381000" cy="1371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88193" name="Line 129"/>
          <p:cNvSpPr>
            <a:spLocks noChangeShapeType="1"/>
          </p:cNvSpPr>
          <p:nvPr/>
        </p:nvSpPr>
        <p:spPr bwMode="auto">
          <a:xfrm flipH="1">
            <a:off x="4648200" y="2133600"/>
            <a:ext cx="609600" cy="1371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88194" name="Line 130"/>
          <p:cNvSpPr>
            <a:spLocks noChangeShapeType="1"/>
          </p:cNvSpPr>
          <p:nvPr/>
        </p:nvSpPr>
        <p:spPr bwMode="auto">
          <a:xfrm flipH="1">
            <a:off x="4724400" y="2133600"/>
            <a:ext cx="1676400" cy="1371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88195" name="Line 131"/>
          <p:cNvSpPr>
            <a:spLocks noChangeShapeType="1"/>
          </p:cNvSpPr>
          <p:nvPr/>
        </p:nvSpPr>
        <p:spPr bwMode="auto">
          <a:xfrm flipH="1">
            <a:off x="4876800" y="2133600"/>
            <a:ext cx="2667000" cy="1371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88196" name="Line 132"/>
          <p:cNvSpPr>
            <a:spLocks noChangeShapeType="1"/>
          </p:cNvSpPr>
          <p:nvPr/>
        </p:nvSpPr>
        <p:spPr bwMode="auto">
          <a:xfrm flipH="1">
            <a:off x="685800" y="3810000"/>
            <a:ext cx="33528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88197" name="Line 133"/>
          <p:cNvSpPr>
            <a:spLocks noChangeShapeType="1"/>
          </p:cNvSpPr>
          <p:nvPr/>
        </p:nvSpPr>
        <p:spPr bwMode="auto">
          <a:xfrm flipH="1">
            <a:off x="1828800" y="3810000"/>
            <a:ext cx="23622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88198" name="Line 134"/>
          <p:cNvSpPr>
            <a:spLocks noChangeShapeType="1"/>
          </p:cNvSpPr>
          <p:nvPr/>
        </p:nvSpPr>
        <p:spPr bwMode="auto">
          <a:xfrm flipH="1">
            <a:off x="3048000" y="3810000"/>
            <a:ext cx="12954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88199" name="Line 135"/>
          <p:cNvSpPr>
            <a:spLocks noChangeShapeType="1"/>
          </p:cNvSpPr>
          <p:nvPr/>
        </p:nvSpPr>
        <p:spPr bwMode="auto">
          <a:xfrm flipH="1">
            <a:off x="4191000" y="3810000"/>
            <a:ext cx="228600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88200" name="Line 136"/>
          <p:cNvSpPr>
            <a:spLocks noChangeShapeType="1"/>
          </p:cNvSpPr>
          <p:nvPr/>
        </p:nvSpPr>
        <p:spPr bwMode="auto">
          <a:xfrm>
            <a:off x="4572000" y="3810000"/>
            <a:ext cx="762000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88201" name="Line 137"/>
          <p:cNvSpPr>
            <a:spLocks noChangeShapeType="1"/>
          </p:cNvSpPr>
          <p:nvPr/>
        </p:nvSpPr>
        <p:spPr bwMode="auto">
          <a:xfrm>
            <a:off x="4724400" y="3810000"/>
            <a:ext cx="17526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88202" name="Line 138"/>
          <p:cNvSpPr>
            <a:spLocks noChangeShapeType="1"/>
          </p:cNvSpPr>
          <p:nvPr/>
        </p:nvSpPr>
        <p:spPr bwMode="auto">
          <a:xfrm>
            <a:off x="4953000" y="3810000"/>
            <a:ext cx="26670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88203" name="Text Box 139"/>
          <p:cNvSpPr txBox="1">
            <a:spLocks noChangeArrowheads="1"/>
          </p:cNvSpPr>
          <p:nvPr/>
        </p:nvSpPr>
        <p:spPr bwMode="auto">
          <a:xfrm>
            <a:off x="533400" y="1371600"/>
            <a:ext cx="1676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kumimoji="1" lang="en-US" altLang="zh-TW" sz="2400"/>
              <a:t>Codeword</a:t>
            </a:r>
          </a:p>
        </p:txBody>
      </p:sp>
      <p:sp>
        <p:nvSpPr>
          <p:cNvPr id="88204" name="Text Box 140"/>
          <p:cNvSpPr txBox="1">
            <a:spLocks noChangeArrowheads="1"/>
          </p:cNvSpPr>
          <p:nvPr/>
        </p:nvSpPr>
        <p:spPr bwMode="auto">
          <a:xfrm>
            <a:off x="609600" y="5257800"/>
            <a:ext cx="1676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kumimoji="1" lang="en-US" altLang="zh-TW" sz="2400"/>
              <a:t>Codeword</a:t>
            </a:r>
          </a:p>
        </p:txBody>
      </p:sp>
      <p:grpSp>
        <p:nvGrpSpPr>
          <p:cNvPr id="88205" name="Group 141"/>
          <p:cNvGrpSpPr>
            <a:grpSpLocks/>
          </p:cNvGrpSpPr>
          <p:nvPr/>
        </p:nvGrpSpPr>
        <p:grpSpPr bwMode="auto">
          <a:xfrm>
            <a:off x="685800" y="4800600"/>
            <a:ext cx="7848600" cy="381000"/>
            <a:chOff x="384" y="1200"/>
            <a:chExt cx="4944" cy="240"/>
          </a:xfrm>
        </p:grpSpPr>
        <p:grpSp>
          <p:nvGrpSpPr>
            <p:cNvPr id="88206" name="Group 142"/>
            <p:cNvGrpSpPr>
              <a:grpSpLocks/>
            </p:cNvGrpSpPr>
            <p:nvPr/>
          </p:nvGrpSpPr>
          <p:grpSpPr bwMode="auto">
            <a:xfrm>
              <a:off x="384" y="1200"/>
              <a:ext cx="624" cy="240"/>
              <a:chOff x="528" y="1248"/>
              <a:chExt cx="672" cy="240"/>
            </a:xfrm>
          </p:grpSpPr>
          <p:sp>
            <p:nvSpPr>
              <p:cNvPr id="88207" name="Rectangle 143"/>
              <p:cNvSpPr>
                <a:spLocks noChangeArrowheads="1"/>
              </p:cNvSpPr>
              <p:nvPr/>
            </p:nvSpPr>
            <p:spPr bwMode="auto">
              <a:xfrm>
                <a:off x="528" y="1248"/>
                <a:ext cx="672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208" name="Line 144"/>
              <p:cNvSpPr>
                <a:spLocks noChangeShapeType="1"/>
              </p:cNvSpPr>
              <p:nvPr/>
            </p:nvSpPr>
            <p:spPr bwMode="auto">
              <a:xfrm>
                <a:off x="624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209" name="Line 145"/>
              <p:cNvSpPr>
                <a:spLocks noChangeShapeType="1"/>
              </p:cNvSpPr>
              <p:nvPr/>
            </p:nvSpPr>
            <p:spPr bwMode="auto">
              <a:xfrm>
                <a:off x="720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210" name="Line 146"/>
              <p:cNvSpPr>
                <a:spLocks noChangeShapeType="1"/>
              </p:cNvSpPr>
              <p:nvPr/>
            </p:nvSpPr>
            <p:spPr bwMode="auto">
              <a:xfrm>
                <a:off x="816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211" name="Line 147"/>
              <p:cNvSpPr>
                <a:spLocks noChangeShapeType="1"/>
              </p:cNvSpPr>
              <p:nvPr/>
            </p:nvSpPr>
            <p:spPr bwMode="auto">
              <a:xfrm>
                <a:off x="912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212" name="Line 148"/>
              <p:cNvSpPr>
                <a:spLocks noChangeShapeType="1"/>
              </p:cNvSpPr>
              <p:nvPr/>
            </p:nvSpPr>
            <p:spPr bwMode="auto">
              <a:xfrm>
                <a:off x="1008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213" name="Line 149"/>
              <p:cNvSpPr>
                <a:spLocks noChangeShapeType="1"/>
              </p:cNvSpPr>
              <p:nvPr/>
            </p:nvSpPr>
            <p:spPr bwMode="auto">
              <a:xfrm>
                <a:off x="1104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</p:grpSp>
        <p:grpSp>
          <p:nvGrpSpPr>
            <p:cNvPr id="88214" name="Group 150"/>
            <p:cNvGrpSpPr>
              <a:grpSpLocks/>
            </p:cNvGrpSpPr>
            <p:nvPr/>
          </p:nvGrpSpPr>
          <p:grpSpPr bwMode="auto">
            <a:xfrm>
              <a:off x="1104" y="1200"/>
              <a:ext cx="624" cy="240"/>
              <a:chOff x="528" y="1248"/>
              <a:chExt cx="672" cy="240"/>
            </a:xfrm>
          </p:grpSpPr>
          <p:sp>
            <p:nvSpPr>
              <p:cNvPr id="88215" name="Rectangle 151"/>
              <p:cNvSpPr>
                <a:spLocks noChangeArrowheads="1"/>
              </p:cNvSpPr>
              <p:nvPr/>
            </p:nvSpPr>
            <p:spPr bwMode="auto">
              <a:xfrm>
                <a:off x="528" y="1248"/>
                <a:ext cx="672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216" name="Line 152"/>
              <p:cNvSpPr>
                <a:spLocks noChangeShapeType="1"/>
              </p:cNvSpPr>
              <p:nvPr/>
            </p:nvSpPr>
            <p:spPr bwMode="auto">
              <a:xfrm>
                <a:off x="624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217" name="Line 153"/>
              <p:cNvSpPr>
                <a:spLocks noChangeShapeType="1"/>
              </p:cNvSpPr>
              <p:nvPr/>
            </p:nvSpPr>
            <p:spPr bwMode="auto">
              <a:xfrm>
                <a:off x="720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218" name="Line 154"/>
              <p:cNvSpPr>
                <a:spLocks noChangeShapeType="1"/>
              </p:cNvSpPr>
              <p:nvPr/>
            </p:nvSpPr>
            <p:spPr bwMode="auto">
              <a:xfrm>
                <a:off x="816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219" name="Line 155"/>
              <p:cNvSpPr>
                <a:spLocks noChangeShapeType="1"/>
              </p:cNvSpPr>
              <p:nvPr/>
            </p:nvSpPr>
            <p:spPr bwMode="auto">
              <a:xfrm>
                <a:off x="912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220" name="Line 156"/>
              <p:cNvSpPr>
                <a:spLocks noChangeShapeType="1"/>
              </p:cNvSpPr>
              <p:nvPr/>
            </p:nvSpPr>
            <p:spPr bwMode="auto">
              <a:xfrm>
                <a:off x="1008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221" name="Line 157"/>
              <p:cNvSpPr>
                <a:spLocks noChangeShapeType="1"/>
              </p:cNvSpPr>
              <p:nvPr/>
            </p:nvSpPr>
            <p:spPr bwMode="auto">
              <a:xfrm>
                <a:off x="1104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</p:grpSp>
        <p:grpSp>
          <p:nvGrpSpPr>
            <p:cNvPr id="88222" name="Group 158"/>
            <p:cNvGrpSpPr>
              <a:grpSpLocks/>
            </p:cNvGrpSpPr>
            <p:nvPr/>
          </p:nvGrpSpPr>
          <p:grpSpPr bwMode="auto">
            <a:xfrm>
              <a:off x="1824" y="1200"/>
              <a:ext cx="624" cy="240"/>
              <a:chOff x="528" y="1248"/>
              <a:chExt cx="672" cy="240"/>
            </a:xfrm>
          </p:grpSpPr>
          <p:sp>
            <p:nvSpPr>
              <p:cNvPr id="88223" name="Rectangle 159"/>
              <p:cNvSpPr>
                <a:spLocks noChangeArrowheads="1"/>
              </p:cNvSpPr>
              <p:nvPr/>
            </p:nvSpPr>
            <p:spPr bwMode="auto">
              <a:xfrm>
                <a:off x="528" y="1248"/>
                <a:ext cx="672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224" name="Line 160"/>
              <p:cNvSpPr>
                <a:spLocks noChangeShapeType="1"/>
              </p:cNvSpPr>
              <p:nvPr/>
            </p:nvSpPr>
            <p:spPr bwMode="auto">
              <a:xfrm>
                <a:off x="624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225" name="Line 161"/>
              <p:cNvSpPr>
                <a:spLocks noChangeShapeType="1"/>
              </p:cNvSpPr>
              <p:nvPr/>
            </p:nvSpPr>
            <p:spPr bwMode="auto">
              <a:xfrm>
                <a:off x="720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226" name="Line 162"/>
              <p:cNvSpPr>
                <a:spLocks noChangeShapeType="1"/>
              </p:cNvSpPr>
              <p:nvPr/>
            </p:nvSpPr>
            <p:spPr bwMode="auto">
              <a:xfrm>
                <a:off x="816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227" name="Line 163"/>
              <p:cNvSpPr>
                <a:spLocks noChangeShapeType="1"/>
              </p:cNvSpPr>
              <p:nvPr/>
            </p:nvSpPr>
            <p:spPr bwMode="auto">
              <a:xfrm>
                <a:off x="912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228" name="Line 164"/>
              <p:cNvSpPr>
                <a:spLocks noChangeShapeType="1"/>
              </p:cNvSpPr>
              <p:nvPr/>
            </p:nvSpPr>
            <p:spPr bwMode="auto">
              <a:xfrm>
                <a:off x="1008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229" name="Line 165"/>
              <p:cNvSpPr>
                <a:spLocks noChangeShapeType="1"/>
              </p:cNvSpPr>
              <p:nvPr/>
            </p:nvSpPr>
            <p:spPr bwMode="auto">
              <a:xfrm>
                <a:off x="1104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</p:grpSp>
        <p:grpSp>
          <p:nvGrpSpPr>
            <p:cNvPr id="88230" name="Group 166"/>
            <p:cNvGrpSpPr>
              <a:grpSpLocks/>
            </p:cNvGrpSpPr>
            <p:nvPr/>
          </p:nvGrpSpPr>
          <p:grpSpPr bwMode="auto">
            <a:xfrm>
              <a:off x="2544" y="1200"/>
              <a:ext cx="624" cy="240"/>
              <a:chOff x="528" y="1248"/>
              <a:chExt cx="672" cy="240"/>
            </a:xfrm>
          </p:grpSpPr>
          <p:sp>
            <p:nvSpPr>
              <p:cNvPr id="88231" name="Rectangle 167"/>
              <p:cNvSpPr>
                <a:spLocks noChangeArrowheads="1"/>
              </p:cNvSpPr>
              <p:nvPr/>
            </p:nvSpPr>
            <p:spPr bwMode="auto">
              <a:xfrm>
                <a:off x="528" y="1248"/>
                <a:ext cx="672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232" name="Line 168"/>
              <p:cNvSpPr>
                <a:spLocks noChangeShapeType="1"/>
              </p:cNvSpPr>
              <p:nvPr/>
            </p:nvSpPr>
            <p:spPr bwMode="auto">
              <a:xfrm>
                <a:off x="624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233" name="Line 169"/>
              <p:cNvSpPr>
                <a:spLocks noChangeShapeType="1"/>
              </p:cNvSpPr>
              <p:nvPr/>
            </p:nvSpPr>
            <p:spPr bwMode="auto">
              <a:xfrm>
                <a:off x="720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234" name="Line 170"/>
              <p:cNvSpPr>
                <a:spLocks noChangeShapeType="1"/>
              </p:cNvSpPr>
              <p:nvPr/>
            </p:nvSpPr>
            <p:spPr bwMode="auto">
              <a:xfrm>
                <a:off x="816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235" name="Line 171"/>
              <p:cNvSpPr>
                <a:spLocks noChangeShapeType="1"/>
              </p:cNvSpPr>
              <p:nvPr/>
            </p:nvSpPr>
            <p:spPr bwMode="auto">
              <a:xfrm>
                <a:off x="912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236" name="Line 172"/>
              <p:cNvSpPr>
                <a:spLocks noChangeShapeType="1"/>
              </p:cNvSpPr>
              <p:nvPr/>
            </p:nvSpPr>
            <p:spPr bwMode="auto">
              <a:xfrm>
                <a:off x="1008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237" name="Line 173"/>
              <p:cNvSpPr>
                <a:spLocks noChangeShapeType="1"/>
              </p:cNvSpPr>
              <p:nvPr/>
            </p:nvSpPr>
            <p:spPr bwMode="auto">
              <a:xfrm>
                <a:off x="1104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</p:grpSp>
        <p:grpSp>
          <p:nvGrpSpPr>
            <p:cNvPr id="88238" name="Group 174"/>
            <p:cNvGrpSpPr>
              <a:grpSpLocks/>
            </p:cNvGrpSpPr>
            <p:nvPr/>
          </p:nvGrpSpPr>
          <p:grpSpPr bwMode="auto">
            <a:xfrm>
              <a:off x="3264" y="1200"/>
              <a:ext cx="624" cy="240"/>
              <a:chOff x="528" y="1248"/>
              <a:chExt cx="672" cy="240"/>
            </a:xfrm>
          </p:grpSpPr>
          <p:sp>
            <p:nvSpPr>
              <p:cNvPr id="88239" name="Rectangle 175"/>
              <p:cNvSpPr>
                <a:spLocks noChangeArrowheads="1"/>
              </p:cNvSpPr>
              <p:nvPr/>
            </p:nvSpPr>
            <p:spPr bwMode="auto">
              <a:xfrm>
                <a:off x="528" y="1248"/>
                <a:ext cx="672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240" name="Line 176"/>
              <p:cNvSpPr>
                <a:spLocks noChangeShapeType="1"/>
              </p:cNvSpPr>
              <p:nvPr/>
            </p:nvSpPr>
            <p:spPr bwMode="auto">
              <a:xfrm>
                <a:off x="624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241" name="Line 177"/>
              <p:cNvSpPr>
                <a:spLocks noChangeShapeType="1"/>
              </p:cNvSpPr>
              <p:nvPr/>
            </p:nvSpPr>
            <p:spPr bwMode="auto">
              <a:xfrm>
                <a:off x="720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242" name="Line 178"/>
              <p:cNvSpPr>
                <a:spLocks noChangeShapeType="1"/>
              </p:cNvSpPr>
              <p:nvPr/>
            </p:nvSpPr>
            <p:spPr bwMode="auto">
              <a:xfrm>
                <a:off x="816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243" name="Line 179"/>
              <p:cNvSpPr>
                <a:spLocks noChangeShapeType="1"/>
              </p:cNvSpPr>
              <p:nvPr/>
            </p:nvSpPr>
            <p:spPr bwMode="auto">
              <a:xfrm>
                <a:off x="912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244" name="Line 180"/>
              <p:cNvSpPr>
                <a:spLocks noChangeShapeType="1"/>
              </p:cNvSpPr>
              <p:nvPr/>
            </p:nvSpPr>
            <p:spPr bwMode="auto">
              <a:xfrm>
                <a:off x="1008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245" name="Line 181"/>
              <p:cNvSpPr>
                <a:spLocks noChangeShapeType="1"/>
              </p:cNvSpPr>
              <p:nvPr/>
            </p:nvSpPr>
            <p:spPr bwMode="auto">
              <a:xfrm>
                <a:off x="1104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</p:grpSp>
        <p:grpSp>
          <p:nvGrpSpPr>
            <p:cNvPr id="88246" name="Group 182"/>
            <p:cNvGrpSpPr>
              <a:grpSpLocks/>
            </p:cNvGrpSpPr>
            <p:nvPr/>
          </p:nvGrpSpPr>
          <p:grpSpPr bwMode="auto">
            <a:xfrm>
              <a:off x="3984" y="1200"/>
              <a:ext cx="624" cy="240"/>
              <a:chOff x="528" y="1248"/>
              <a:chExt cx="672" cy="240"/>
            </a:xfrm>
          </p:grpSpPr>
          <p:sp>
            <p:nvSpPr>
              <p:cNvPr id="88247" name="Rectangle 183"/>
              <p:cNvSpPr>
                <a:spLocks noChangeArrowheads="1"/>
              </p:cNvSpPr>
              <p:nvPr/>
            </p:nvSpPr>
            <p:spPr bwMode="auto">
              <a:xfrm>
                <a:off x="528" y="1248"/>
                <a:ext cx="672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248" name="Line 184"/>
              <p:cNvSpPr>
                <a:spLocks noChangeShapeType="1"/>
              </p:cNvSpPr>
              <p:nvPr/>
            </p:nvSpPr>
            <p:spPr bwMode="auto">
              <a:xfrm>
                <a:off x="624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249" name="Line 185"/>
              <p:cNvSpPr>
                <a:spLocks noChangeShapeType="1"/>
              </p:cNvSpPr>
              <p:nvPr/>
            </p:nvSpPr>
            <p:spPr bwMode="auto">
              <a:xfrm>
                <a:off x="720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250" name="Line 186"/>
              <p:cNvSpPr>
                <a:spLocks noChangeShapeType="1"/>
              </p:cNvSpPr>
              <p:nvPr/>
            </p:nvSpPr>
            <p:spPr bwMode="auto">
              <a:xfrm>
                <a:off x="816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251" name="Line 187"/>
              <p:cNvSpPr>
                <a:spLocks noChangeShapeType="1"/>
              </p:cNvSpPr>
              <p:nvPr/>
            </p:nvSpPr>
            <p:spPr bwMode="auto">
              <a:xfrm>
                <a:off x="912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252" name="Line 188"/>
              <p:cNvSpPr>
                <a:spLocks noChangeShapeType="1"/>
              </p:cNvSpPr>
              <p:nvPr/>
            </p:nvSpPr>
            <p:spPr bwMode="auto">
              <a:xfrm>
                <a:off x="1008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253" name="Line 189"/>
              <p:cNvSpPr>
                <a:spLocks noChangeShapeType="1"/>
              </p:cNvSpPr>
              <p:nvPr/>
            </p:nvSpPr>
            <p:spPr bwMode="auto">
              <a:xfrm>
                <a:off x="1104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</p:grpSp>
        <p:grpSp>
          <p:nvGrpSpPr>
            <p:cNvPr id="88254" name="Group 190"/>
            <p:cNvGrpSpPr>
              <a:grpSpLocks/>
            </p:cNvGrpSpPr>
            <p:nvPr/>
          </p:nvGrpSpPr>
          <p:grpSpPr bwMode="auto">
            <a:xfrm>
              <a:off x="4704" y="1200"/>
              <a:ext cx="624" cy="240"/>
              <a:chOff x="528" y="1248"/>
              <a:chExt cx="672" cy="240"/>
            </a:xfrm>
          </p:grpSpPr>
          <p:sp>
            <p:nvSpPr>
              <p:cNvPr id="88255" name="Rectangle 191"/>
              <p:cNvSpPr>
                <a:spLocks noChangeArrowheads="1"/>
              </p:cNvSpPr>
              <p:nvPr/>
            </p:nvSpPr>
            <p:spPr bwMode="auto">
              <a:xfrm>
                <a:off x="528" y="1248"/>
                <a:ext cx="672" cy="240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256" name="Line 192"/>
              <p:cNvSpPr>
                <a:spLocks noChangeShapeType="1"/>
              </p:cNvSpPr>
              <p:nvPr/>
            </p:nvSpPr>
            <p:spPr bwMode="auto">
              <a:xfrm>
                <a:off x="624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257" name="Line 193"/>
              <p:cNvSpPr>
                <a:spLocks noChangeShapeType="1"/>
              </p:cNvSpPr>
              <p:nvPr/>
            </p:nvSpPr>
            <p:spPr bwMode="auto">
              <a:xfrm>
                <a:off x="720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258" name="Line 194"/>
              <p:cNvSpPr>
                <a:spLocks noChangeShapeType="1"/>
              </p:cNvSpPr>
              <p:nvPr/>
            </p:nvSpPr>
            <p:spPr bwMode="auto">
              <a:xfrm>
                <a:off x="816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259" name="Line 195"/>
              <p:cNvSpPr>
                <a:spLocks noChangeShapeType="1"/>
              </p:cNvSpPr>
              <p:nvPr/>
            </p:nvSpPr>
            <p:spPr bwMode="auto">
              <a:xfrm>
                <a:off x="912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260" name="Line 196"/>
              <p:cNvSpPr>
                <a:spLocks noChangeShapeType="1"/>
              </p:cNvSpPr>
              <p:nvPr/>
            </p:nvSpPr>
            <p:spPr bwMode="auto">
              <a:xfrm>
                <a:off x="1008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88261" name="Line 197"/>
              <p:cNvSpPr>
                <a:spLocks noChangeShapeType="1"/>
              </p:cNvSpPr>
              <p:nvPr/>
            </p:nvSpPr>
            <p:spPr bwMode="auto">
              <a:xfrm>
                <a:off x="1104" y="1248"/>
                <a:ext cx="0" cy="24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</p:grpSp>
      </p:grpSp>
      <p:grpSp>
        <p:nvGrpSpPr>
          <p:cNvPr id="88262" name="Group 198"/>
          <p:cNvGrpSpPr>
            <a:grpSpLocks/>
          </p:cNvGrpSpPr>
          <p:nvPr/>
        </p:nvGrpSpPr>
        <p:grpSpPr bwMode="auto">
          <a:xfrm>
            <a:off x="2743200" y="3505200"/>
            <a:ext cx="990600" cy="381000"/>
            <a:chOff x="528" y="1248"/>
            <a:chExt cx="672" cy="240"/>
          </a:xfrm>
        </p:grpSpPr>
        <p:sp>
          <p:nvSpPr>
            <p:cNvPr id="88263" name="Rectangle 199"/>
            <p:cNvSpPr>
              <a:spLocks noChangeArrowheads="1"/>
            </p:cNvSpPr>
            <p:nvPr/>
          </p:nvSpPr>
          <p:spPr bwMode="auto">
            <a:xfrm>
              <a:off x="528" y="1248"/>
              <a:ext cx="672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88264" name="Line 200"/>
            <p:cNvSpPr>
              <a:spLocks noChangeShapeType="1"/>
            </p:cNvSpPr>
            <p:nvPr/>
          </p:nvSpPr>
          <p:spPr bwMode="auto">
            <a:xfrm>
              <a:off x="624" y="1248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88265" name="Line 201"/>
            <p:cNvSpPr>
              <a:spLocks noChangeShapeType="1"/>
            </p:cNvSpPr>
            <p:nvPr/>
          </p:nvSpPr>
          <p:spPr bwMode="auto">
            <a:xfrm>
              <a:off x="720" y="1248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88266" name="Line 202"/>
            <p:cNvSpPr>
              <a:spLocks noChangeShapeType="1"/>
            </p:cNvSpPr>
            <p:nvPr/>
          </p:nvSpPr>
          <p:spPr bwMode="auto">
            <a:xfrm>
              <a:off x="816" y="1248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88267" name="Line 203"/>
            <p:cNvSpPr>
              <a:spLocks noChangeShapeType="1"/>
            </p:cNvSpPr>
            <p:nvPr/>
          </p:nvSpPr>
          <p:spPr bwMode="auto">
            <a:xfrm>
              <a:off x="912" y="1248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88268" name="Line 204"/>
            <p:cNvSpPr>
              <a:spLocks noChangeShapeType="1"/>
            </p:cNvSpPr>
            <p:nvPr/>
          </p:nvSpPr>
          <p:spPr bwMode="auto">
            <a:xfrm>
              <a:off x="1008" y="1248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88269" name="Line 205"/>
            <p:cNvSpPr>
              <a:spLocks noChangeShapeType="1"/>
            </p:cNvSpPr>
            <p:nvPr/>
          </p:nvSpPr>
          <p:spPr bwMode="auto">
            <a:xfrm>
              <a:off x="1104" y="1248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</p:grpSp>
      <p:grpSp>
        <p:nvGrpSpPr>
          <p:cNvPr id="88270" name="Group 206"/>
          <p:cNvGrpSpPr>
            <a:grpSpLocks/>
          </p:cNvGrpSpPr>
          <p:nvPr/>
        </p:nvGrpSpPr>
        <p:grpSpPr bwMode="auto">
          <a:xfrm>
            <a:off x="1600200" y="3505200"/>
            <a:ext cx="990600" cy="381000"/>
            <a:chOff x="528" y="1248"/>
            <a:chExt cx="672" cy="240"/>
          </a:xfrm>
        </p:grpSpPr>
        <p:sp>
          <p:nvSpPr>
            <p:cNvPr id="88271" name="Rectangle 207"/>
            <p:cNvSpPr>
              <a:spLocks noChangeArrowheads="1"/>
            </p:cNvSpPr>
            <p:nvPr/>
          </p:nvSpPr>
          <p:spPr bwMode="auto">
            <a:xfrm>
              <a:off x="528" y="1248"/>
              <a:ext cx="672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88272" name="Line 208"/>
            <p:cNvSpPr>
              <a:spLocks noChangeShapeType="1"/>
            </p:cNvSpPr>
            <p:nvPr/>
          </p:nvSpPr>
          <p:spPr bwMode="auto">
            <a:xfrm>
              <a:off x="624" y="1248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88273" name="Line 209"/>
            <p:cNvSpPr>
              <a:spLocks noChangeShapeType="1"/>
            </p:cNvSpPr>
            <p:nvPr/>
          </p:nvSpPr>
          <p:spPr bwMode="auto">
            <a:xfrm>
              <a:off x="720" y="1248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88274" name="Line 210"/>
            <p:cNvSpPr>
              <a:spLocks noChangeShapeType="1"/>
            </p:cNvSpPr>
            <p:nvPr/>
          </p:nvSpPr>
          <p:spPr bwMode="auto">
            <a:xfrm>
              <a:off x="816" y="1248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88275" name="Line 211"/>
            <p:cNvSpPr>
              <a:spLocks noChangeShapeType="1"/>
            </p:cNvSpPr>
            <p:nvPr/>
          </p:nvSpPr>
          <p:spPr bwMode="auto">
            <a:xfrm>
              <a:off x="912" y="1248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88276" name="Line 212"/>
            <p:cNvSpPr>
              <a:spLocks noChangeShapeType="1"/>
            </p:cNvSpPr>
            <p:nvPr/>
          </p:nvSpPr>
          <p:spPr bwMode="auto">
            <a:xfrm>
              <a:off x="1008" y="1248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88277" name="Line 213"/>
            <p:cNvSpPr>
              <a:spLocks noChangeShapeType="1"/>
            </p:cNvSpPr>
            <p:nvPr/>
          </p:nvSpPr>
          <p:spPr bwMode="auto">
            <a:xfrm>
              <a:off x="1104" y="1248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</p:grpSp>
      <p:sp>
        <p:nvSpPr>
          <p:cNvPr id="88278" name="Line 214"/>
          <p:cNvSpPr>
            <a:spLocks noChangeShapeType="1"/>
          </p:cNvSpPr>
          <p:nvPr/>
        </p:nvSpPr>
        <p:spPr bwMode="auto">
          <a:xfrm>
            <a:off x="533400" y="3657600"/>
            <a:ext cx="914400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520A14-D665-4659-B358-E6BEAE1D82F2}" type="slidenum">
              <a:rPr lang="zh-TW" altLang="en-US"/>
              <a:pPr/>
              <a:t>38</a:t>
            </a:fld>
            <a:endParaRPr lang="en-US" altLang="zh-TW"/>
          </a:p>
        </p:txBody>
      </p:sp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New Concatenated Code</a:t>
            </a:r>
          </a:p>
        </p:txBody>
      </p:sp>
      <p:sp>
        <p:nvSpPr>
          <p:cNvPr id="57347" name="Rectangle 3"/>
          <p:cNvSpPr>
            <a:spLocks noChangeArrowheads="1"/>
          </p:cNvSpPr>
          <p:nvPr/>
        </p:nvSpPr>
        <p:spPr bwMode="auto">
          <a:xfrm>
            <a:off x="0" y="20669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graphicFrame>
        <p:nvGraphicFramePr>
          <p:cNvPr id="57348" name="Object 4"/>
          <p:cNvGraphicFramePr>
            <a:graphicFrameLocks noChangeAspect="1"/>
          </p:cNvGraphicFramePr>
          <p:nvPr/>
        </p:nvGraphicFramePr>
        <p:xfrm>
          <a:off x="0" y="2066925"/>
          <a:ext cx="9144000" cy="3522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56" name="Visio" r:id="rId3" imgW="7764475" imgH="2560625" progId="Visio.Drawing.11">
                  <p:embed/>
                </p:oleObj>
              </mc:Choice>
              <mc:Fallback>
                <p:oleObj name="Visio" r:id="rId3" imgW="7764475" imgH="2560625" progId="Visio.Drawing.11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066925"/>
                        <a:ext cx="9144000" cy="35226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CC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73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73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7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1EC0-E7EC-489D-A649-4E1AA5D81051}" type="slidenum">
              <a:rPr lang="zh-TW" altLang="en-US"/>
              <a:pPr/>
              <a:t>39</a:t>
            </a:fld>
            <a:endParaRPr lang="en-US" altLang="zh-TW"/>
          </a:p>
        </p:txBody>
      </p:sp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Large Minimum Distances</a:t>
            </a:r>
          </a:p>
        </p:txBody>
      </p:sp>
      <p:sp>
        <p:nvSpPr>
          <p:cNvPr id="59395" name="Text Box 3"/>
          <p:cNvSpPr txBox="1">
            <a:spLocks noChangeArrowheads="1"/>
          </p:cNvSpPr>
          <p:nvPr/>
        </p:nvSpPr>
        <p:spPr bwMode="auto">
          <a:xfrm>
            <a:off x="6084888" y="1484313"/>
            <a:ext cx="158273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kumimoji="1" lang="en-US" altLang="zh-TW" sz="1800" b="1">
                <a:latin typeface="Verdana" pitchFamily="34" charset="0"/>
              </a:rPr>
              <a:t>(7, 4, 3)</a:t>
            </a:r>
          </a:p>
        </p:txBody>
      </p:sp>
      <p:grpSp>
        <p:nvGrpSpPr>
          <p:cNvPr id="59396" name="Group 4"/>
          <p:cNvGrpSpPr>
            <a:grpSpLocks/>
          </p:cNvGrpSpPr>
          <p:nvPr/>
        </p:nvGrpSpPr>
        <p:grpSpPr bwMode="auto">
          <a:xfrm>
            <a:off x="1547813" y="1844675"/>
            <a:ext cx="3527425" cy="3960813"/>
            <a:chOff x="975" y="1162"/>
            <a:chExt cx="2222" cy="2495"/>
          </a:xfrm>
        </p:grpSpPr>
        <p:sp>
          <p:nvSpPr>
            <p:cNvPr id="59397" name="Oval 5"/>
            <p:cNvSpPr>
              <a:spLocks noChangeArrowheads="1"/>
            </p:cNvSpPr>
            <p:nvPr/>
          </p:nvSpPr>
          <p:spPr bwMode="auto">
            <a:xfrm>
              <a:off x="2552" y="2125"/>
              <a:ext cx="645" cy="641"/>
            </a:xfrm>
            <a:prstGeom prst="ellipse">
              <a:avLst/>
            </a:prstGeom>
            <a:solidFill>
              <a:srgbClr val="EE788E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59398" name="Oval 6"/>
            <p:cNvSpPr>
              <a:spLocks noChangeArrowheads="1"/>
            </p:cNvSpPr>
            <p:nvPr/>
          </p:nvSpPr>
          <p:spPr bwMode="auto">
            <a:xfrm>
              <a:off x="1441" y="2088"/>
              <a:ext cx="645" cy="642"/>
            </a:xfrm>
            <a:prstGeom prst="ellipse">
              <a:avLst/>
            </a:prstGeom>
            <a:solidFill>
              <a:srgbClr val="EE788E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59399" name="Oval 7"/>
            <p:cNvSpPr>
              <a:spLocks noChangeArrowheads="1"/>
            </p:cNvSpPr>
            <p:nvPr/>
          </p:nvSpPr>
          <p:spPr bwMode="auto">
            <a:xfrm>
              <a:off x="1441" y="1162"/>
              <a:ext cx="645" cy="641"/>
            </a:xfrm>
            <a:prstGeom prst="ellipse">
              <a:avLst/>
            </a:prstGeom>
            <a:solidFill>
              <a:srgbClr val="F670F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59400" name="Oval 8"/>
            <p:cNvSpPr>
              <a:spLocks noChangeArrowheads="1"/>
            </p:cNvSpPr>
            <p:nvPr/>
          </p:nvSpPr>
          <p:spPr bwMode="auto">
            <a:xfrm>
              <a:off x="2552" y="1162"/>
              <a:ext cx="645" cy="641"/>
            </a:xfrm>
            <a:prstGeom prst="ellipse">
              <a:avLst/>
            </a:prstGeom>
            <a:solidFill>
              <a:srgbClr val="F670F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59401" name="Line 9"/>
            <p:cNvSpPr>
              <a:spLocks noChangeShapeType="1"/>
            </p:cNvSpPr>
            <p:nvPr/>
          </p:nvSpPr>
          <p:spPr bwMode="auto">
            <a:xfrm>
              <a:off x="1763" y="1483"/>
              <a:ext cx="111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9402" name="Line 10"/>
            <p:cNvSpPr>
              <a:spLocks noChangeShapeType="1"/>
            </p:cNvSpPr>
            <p:nvPr/>
          </p:nvSpPr>
          <p:spPr bwMode="auto">
            <a:xfrm flipH="1">
              <a:off x="1297" y="1483"/>
              <a:ext cx="466" cy="8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9403" name="Line 11"/>
            <p:cNvSpPr>
              <a:spLocks noChangeShapeType="1"/>
            </p:cNvSpPr>
            <p:nvPr/>
          </p:nvSpPr>
          <p:spPr bwMode="auto">
            <a:xfrm>
              <a:off x="1297" y="2374"/>
              <a:ext cx="121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9404" name="Line 12"/>
            <p:cNvSpPr>
              <a:spLocks noChangeShapeType="1"/>
            </p:cNvSpPr>
            <p:nvPr/>
          </p:nvSpPr>
          <p:spPr bwMode="auto">
            <a:xfrm flipH="1">
              <a:off x="2516" y="1483"/>
              <a:ext cx="358" cy="8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9405" name="Line 13"/>
            <p:cNvSpPr>
              <a:spLocks noChangeShapeType="1"/>
            </p:cNvSpPr>
            <p:nvPr/>
          </p:nvSpPr>
          <p:spPr bwMode="auto">
            <a:xfrm>
              <a:off x="2516" y="2374"/>
              <a:ext cx="0" cy="9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9406" name="Line 14"/>
            <p:cNvSpPr>
              <a:spLocks noChangeShapeType="1"/>
            </p:cNvSpPr>
            <p:nvPr/>
          </p:nvSpPr>
          <p:spPr bwMode="auto">
            <a:xfrm>
              <a:off x="1297" y="2374"/>
              <a:ext cx="0" cy="9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9407" name="Line 15"/>
            <p:cNvSpPr>
              <a:spLocks noChangeShapeType="1"/>
            </p:cNvSpPr>
            <p:nvPr/>
          </p:nvSpPr>
          <p:spPr bwMode="auto">
            <a:xfrm flipV="1">
              <a:off x="1297" y="3336"/>
              <a:ext cx="121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9408" name="Line 16"/>
            <p:cNvSpPr>
              <a:spLocks noChangeShapeType="1"/>
            </p:cNvSpPr>
            <p:nvPr/>
          </p:nvSpPr>
          <p:spPr bwMode="auto">
            <a:xfrm>
              <a:off x="1763" y="1483"/>
              <a:ext cx="0" cy="9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9409" name="Line 17"/>
            <p:cNvSpPr>
              <a:spLocks noChangeShapeType="1"/>
            </p:cNvSpPr>
            <p:nvPr/>
          </p:nvSpPr>
          <p:spPr bwMode="auto">
            <a:xfrm>
              <a:off x="2874" y="1483"/>
              <a:ext cx="0" cy="9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9410" name="Line 18"/>
            <p:cNvSpPr>
              <a:spLocks noChangeShapeType="1"/>
            </p:cNvSpPr>
            <p:nvPr/>
          </p:nvSpPr>
          <p:spPr bwMode="auto">
            <a:xfrm flipV="1">
              <a:off x="1297" y="2445"/>
              <a:ext cx="466" cy="8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9411" name="Line 19"/>
            <p:cNvSpPr>
              <a:spLocks noChangeShapeType="1"/>
            </p:cNvSpPr>
            <p:nvPr/>
          </p:nvSpPr>
          <p:spPr bwMode="auto">
            <a:xfrm flipV="1">
              <a:off x="2516" y="2445"/>
              <a:ext cx="358" cy="8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9412" name="Line 20"/>
            <p:cNvSpPr>
              <a:spLocks noChangeShapeType="1"/>
            </p:cNvSpPr>
            <p:nvPr/>
          </p:nvSpPr>
          <p:spPr bwMode="auto">
            <a:xfrm flipV="1">
              <a:off x="1763" y="2445"/>
              <a:ext cx="111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9413" name="Oval 21"/>
            <p:cNvSpPr>
              <a:spLocks noChangeArrowheads="1"/>
            </p:cNvSpPr>
            <p:nvPr/>
          </p:nvSpPr>
          <p:spPr bwMode="auto">
            <a:xfrm>
              <a:off x="2193" y="2053"/>
              <a:ext cx="645" cy="641"/>
            </a:xfrm>
            <a:prstGeom prst="ellipse">
              <a:avLst/>
            </a:prstGeom>
            <a:solidFill>
              <a:srgbClr val="F670F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59414" name="Oval 22"/>
            <p:cNvSpPr>
              <a:spLocks noChangeArrowheads="1"/>
            </p:cNvSpPr>
            <p:nvPr/>
          </p:nvSpPr>
          <p:spPr bwMode="auto">
            <a:xfrm>
              <a:off x="975" y="2053"/>
              <a:ext cx="645" cy="641"/>
            </a:xfrm>
            <a:prstGeom prst="ellipse">
              <a:avLst/>
            </a:prstGeom>
            <a:solidFill>
              <a:srgbClr val="F670F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59415" name="Oval 23"/>
            <p:cNvSpPr>
              <a:spLocks noChangeArrowheads="1"/>
            </p:cNvSpPr>
            <p:nvPr/>
          </p:nvSpPr>
          <p:spPr bwMode="auto">
            <a:xfrm>
              <a:off x="975" y="3016"/>
              <a:ext cx="645" cy="641"/>
            </a:xfrm>
            <a:prstGeom prst="ellipse">
              <a:avLst/>
            </a:prstGeom>
            <a:solidFill>
              <a:srgbClr val="EE788E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59416" name="Oval 24"/>
            <p:cNvSpPr>
              <a:spLocks noChangeArrowheads="1"/>
            </p:cNvSpPr>
            <p:nvPr/>
          </p:nvSpPr>
          <p:spPr bwMode="auto">
            <a:xfrm>
              <a:off x="2193" y="3016"/>
              <a:ext cx="645" cy="641"/>
            </a:xfrm>
            <a:prstGeom prst="ellipse">
              <a:avLst/>
            </a:prstGeom>
            <a:solidFill>
              <a:srgbClr val="EE788E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59417" name="Line 25"/>
            <p:cNvSpPr>
              <a:spLocks noChangeShapeType="1"/>
            </p:cNvSpPr>
            <p:nvPr/>
          </p:nvSpPr>
          <p:spPr bwMode="auto">
            <a:xfrm flipH="1">
              <a:off x="1300" y="2089"/>
              <a:ext cx="147" cy="28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9418" name="Line 26"/>
            <p:cNvSpPr>
              <a:spLocks noChangeShapeType="1"/>
            </p:cNvSpPr>
            <p:nvPr/>
          </p:nvSpPr>
          <p:spPr bwMode="auto">
            <a:xfrm flipH="1">
              <a:off x="1297" y="2374"/>
              <a:ext cx="28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9419" name="Line 27"/>
            <p:cNvSpPr>
              <a:spLocks noChangeShapeType="1"/>
            </p:cNvSpPr>
            <p:nvPr/>
          </p:nvSpPr>
          <p:spPr bwMode="auto">
            <a:xfrm flipH="1">
              <a:off x="2516" y="2078"/>
              <a:ext cx="121" cy="2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9420" name="Line 28"/>
            <p:cNvSpPr>
              <a:spLocks noChangeShapeType="1"/>
            </p:cNvSpPr>
            <p:nvPr/>
          </p:nvSpPr>
          <p:spPr bwMode="auto">
            <a:xfrm flipH="1">
              <a:off x="2193" y="2374"/>
              <a:ext cx="32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9421" name="Line 29"/>
            <p:cNvSpPr>
              <a:spLocks noChangeShapeType="1"/>
            </p:cNvSpPr>
            <p:nvPr/>
          </p:nvSpPr>
          <p:spPr bwMode="auto">
            <a:xfrm flipH="1">
              <a:off x="2516" y="3016"/>
              <a:ext cx="0" cy="3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9422" name="Line 30"/>
            <p:cNvSpPr>
              <a:spLocks noChangeShapeType="1"/>
            </p:cNvSpPr>
            <p:nvPr/>
          </p:nvSpPr>
          <p:spPr bwMode="auto">
            <a:xfrm flipH="1">
              <a:off x="2193" y="3336"/>
              <a:ext cx="32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9423" name="Line 31"/>
            <p:cNvSpPr>
              <a:spLocks noChangeShapeType="1"/>
            </p:cNvSpPr>
            <p:nvPr/>
          </p:nvSpPr>
          <p:spPr bwMode="auto">
            <a:xfrm flipH="1">
              <a:off x="1297" y="3015"/>
              <a:ext cx="1" cy="32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9424" name="Line 32"/>
            <p:cNvSpPr>
              <a:spLocks noChangeShapeType="1"/>
            </p:cNvSpPr>
            <p:nvPr/>
          </p:nvSpPr>
          <p:spPr bwMode="auto">
            <a:xfrm flipH="1" flipV="1">
              <a:off x="1301" y="3335"/>
              <a:ext cx="319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9425" name="Line 33"/>
            <p:cNvSpPr>
              <a:spLocks noChangeShapeType="1"/>
            </p:cNvSpPr>
            <p:nvPr/>
          </p:nvSpPr>
          <p:spPr bwMode="auto">
            <a:xfrm flipH="1" flipV="1">
              <a:off x="1297" y="2374"/>
              <a:ext cx="0" cy="3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9426" name="Line 34"/>
            <p:cNvSpPr>
              <a:spLocks noChangeShapeType="1"/>
            </p:cNvSpPr>
            <p:nvPr/>
          </p:nvSpPr>
          <p:spPr bwMode="auto">
            <a:xfrm flipH="1" flipV="1">
              <a:off x="2516" y="2374"/>
              <a:ext cx="0" cy="3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9427" name="Line 35"/>
            <p:cNvSpPr>
              <a:spLocks noChangeShapeType="1"/>
            </p:cNvSpPr>
            <p:nvPr/>
          </p:nvSpPr>
          <p:spPr bwMode="auto">
            <a:xfrm flipH="1">
              <a:off x="1297" y="3053"/>
              <a:ext cx="150" cy="28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59428" name="Line 36"/>
            <p:cNvSpPr>
              <a:spLocks noChangeShapeType="1"/>
            </p:cNvSpPr>
            <p:nvPr/>
          </p:nvSpPr>
          <p:spPr bwMode="auto">
            <a:xfrm flipH="1">
              <a:off x="2516" y="3044"/>
              <a:ext cx="120" cy="2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</p:grpSp>
      <p:sp>
        <p:nvSpPr>
          <p:cNvPr id="59429" name="Text Box 37"/>
          <p:cNvSpPr txBox="1">
            <a:spLocks noChangeArrowheads="1"/>
          </p:cNvSpPr>
          <p:nvPr/>
        </p:nvSpPr>
        <p:spPr bwMode="auto">
          <a:xfrm>
            <a:off x="6084888" y="1989138"/>
            <a:ext cx="1657350" cy="448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800100" indent="-3429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257300" indent="-3429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714500" indent="-3429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171700" indent="-342900"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eaLnBrk="1" hangingPunct="1"/>
            <a:r>
              <a:rPr kumimoji="1" lang="en-US" altLang="zh-TW" sz="1800">
                <a:latin typeface="Verdana" pitchFamily="34" charset="0"/>
              </a:rPr>
              <a:t>0000 000</a:t>
            </a:r>
          </a:p>
          <a:p>
            <a:pPr eaLnBrk="1" hangingPunct="1"/>
            <a:r>
              <a:rPr kumimoji="1" lang="en-US" altLang="zh-TW" sz="1800">
                <a:latin typeface="Verdana" pitchFamily="34" charset="0"/>
              </a:rPr>
              <a:t>0001 011</a:t>
            </a:r>
          </a:p>
          <a:p>
            <a:pPr eaLnBrk="1" hangingPunct="1"/>
            <a:r>
              <a:rPr kumimoji="1" lang="en-US" altLang="zh-TW" sz="1800">
                <a:latin typeface="Verdana" pitchFamily="34" charset="0"/>
              </a:rPr>
              <a:t>0010 110</a:t>
            </a:r>
          </a:p>
          <a:p>
            <a:pPr eaLnBrk="1" hangingPunct="1"/>
            <a:r>
              <a:rPr kumimoji="1" lang="en-US" altLang="zh-TW" sz="1800">
                <a:latin typeface="Verdana" pitchFamily="34" charset="0"/>
              </a:rPr>
              <a:t>0011 101</a:t>
            </a:r>
          </a:p>
          <a:p>
            <a:pPr eaLnBrk="1" hangingPunct="1"/>
            <a:r>
              <a:rPr kumimoji="1" lang="en-US" altLang="zh-TW" sz="1800">
                <a:latin typeface="Verdana" pitchFamily="34" charset="0"/>
              </a:rPr>
              <a:t>0100 111</a:t>
            </a:r>
          </a:p>
          <a:p>
            <a:pPr eaLnBrk="1" hangingPunct="1"/>
            <a:r>
              <a:rPr kumimoji="1" lang="en-US" altLang="zh-TW" sz="1800">
                <a:latin typeface="Verdana" pitchFamily="34" charset="0"/>
              </a:rPr>
              <a:t>0101 100</a:t>
            </a:r>
          </a:p>
          <a:p>
            <a:pPr eaLnBrk="1" hangingPunct="1"/>
            <a:r>
              <a:rPr kumimoji="1" lang="en-US" altLang="zh-TW" sz="1800">
                <a:latin typeface="Verdana" pitchFamily="34" charset="0"/>
              </a:rPr>
              <a:t>0110 001</a:t>
            </a:r>
          </a:p>
          <a:p>
            <a:pPr eaLnBrk="1" hangingPunct="1"/>
            <a:r>
              <a:rPr kumimoji="1" lang="en-US" altLang="zh-TW" sz="1800">
                <a:latin typeface="Verdana" pitchFamily="34" charset="0"/>
              </a:rPr>
              <a:t>0111 010</a:t>
            </a:r>
          </a:p>
          <a:p>
            <a:pPr eaLnBrk="1" hangingPunct="1"/>
            <a:r>
              <a:rPr kumimoji="1" lang="en-US" altLang="zh-TW" sz="1800">
                <a:latin typeface="Verdana" pitchFamily="34" charset="0"/>
              </a:rPr>
              <a:t>1000 101</a:t>
            </a:r>
          </a:p>
          <a:p>
            <a:pPr eaLnBrk="1" hangingPunct="1"/>
            <a:r>
              <a:rPr kumimoji="1" lang="en-US" altLang="zh-TW" sz="1800">
                <a:latin typeface="Verdana" pitchFamily="34" charset="0"/>
              </a:rPr>
              <a:t>1001 110</a:t>
            </a:r>
          </a:p>
          <a:p>
            <a:pPr eaLnBrk="1" hangingPunct="1"/>
            <a:r>
              <a:rPr kumimoji="1" lang="en-US" altLang="zh-TW" sz="1800">
                <a:latin typeface="Verdana" pitchFamily="34" charset="0"/>
              </a:rPr>
              <a:t>1010 011</a:t>
            </a:r>
          </a:p>
          <a:p>
            <a:pPr eaLnBrk="1" hangingPunct="1"/>
            <a:r>
              <a:rPr kumimoji="1" lang="en-US" altLang="zh-TW" sz="1800">
                <a:latin typeface="Verdana" pitchFamily="34" charset="0"/>
              </a:rPr>
              <a:t>1011 000</a:t>
            </a:r>
          </a:p>
          <a:p>
            <a:pPr eaLnBrk="1" hangingPunct="1"/>
            <a:r>
              <a:rPr kumimoji="1" lang="en-US" altLang="zh-TW" sz="1800">
                <a:latin typeface="Verdana" pitchFamily="34" charset="0"/>
              </a:rPr>
              <a:t>1100 010</a:t>
            </a:r>
          </a:p>
          <a:p>
            <a:pPr eaLnBrk="1" hangingPunct="1"/>
            <a:r>
              <a:rPr kumimoji="1" lang="en-US" altLang="zh-TW" sz="1800">
                <a:latin typeface="Verdana" pitchFamily="34" charset="0"/>
              </a:rPr>
              <a:t>1101 001</a:t>
            </a:r>
          </a:p>
          <a:p>
            <a:pPr eaLnBrk="1" hangingPunct="1"/>
            <a:r>
              <a:rPr kumimoji="1" lang="en-US" altLang="zh-TW" sz="1800">
                <a:latin typeface="Verdana" pitchFamily="34" charset="0"/>
              </a:rPr>
              <a:t>1110 100</a:t>
            </a:r>
          </a:p>
          <a:p>
            <a:pPr eaLnBrk="1" hangingPunct="1"/>
            <a:r>
              <a:rPr kumimoji="1" lang="en-US" altLang="zh-TW" sz="1800">
                <a:latin typeface="Verdana" pitchFamily="34" charset="0"/>
              </a:rPr>
              <a:t>1111 111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593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63683-BFFB-4144-B0EB-035682FEF5B0}" type="slidenum">
              <a:rPr lang="zh-TW" altLang="en-US"/>
              <a:pPr/>
              <a:t>4</a:t>
            </a:fld>
            <a:endParaRPr lang="en-US" altLang="zh-TW"/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TW"/>
              <a:t>Outline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524000"/>
            <a:ext cx="7772400" cy="4114800"/>
          </a:xfrm>
        </p:spPr>
        <p:txBody>
          <a:bodyPr/>
          <a:lstStyle/>
          <a:p>
            <a:r>
              <a:rPr lang="en-US" altLang="zh-TW" dirty="0"/>
              <a:t>Introduction </a:t>
            </a:r>
          </a:p>
          <a:p>
            <a:r>
              <a:rPr lang="en-US" altLang="zh-TW" dirty="0"/>
              <a:t>Mathematics Background</a:t>
            </a:r>
          </a:p>
          <a:p>
            <a:r>
              <a:rPr lang="en-US" altLang="zh-TW" dirty="0"/>
              <a:t>Reed-Solomon Code</a:t>
            </a:r>
          </a:p>
          <a:p>
            <a:r>
              <a:rPr lang="en-US" altLang="zh-TW" dirty="0"/>
              <a:t>Software Simulation</a:t>
            </a:r>
          </a:p>
          <a:p>
            <a:r>
              <a:rPr lang="en-US" altLang="zh-TW" dirty="0"/>
              <a:t>Design of Critical modules</a:t>
            </a:r>
          </a:p>
          <a:p>
            <a:r>
              <a:rPr lang="en-US" altLang="zh-TW" dirty="0"/>
              <a:t>Hardware Implementation and Test</a:t>
            </a:r>
          </a:p>
          <a:p>
            <a:r>
              <a:rPr lang="en-US" altLang="zh-TW" dirty="0"/>
              <a:t>Conclusion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8CA5E-7E08-45D2-BBF4-505AC9013D3E}" type="slidenum">
              <a:rPr lang="zh-TW" altLang="en-US"/>
              <a:pPr/>
              <a:t>40</a:t>
            </a:fld>
            <a:endParaRPr lang="en-US" altLang="zh-TW"/>
          </a:p>
        </p:txBody>
      </p:sp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544513" y="125413"/>
            <a:ext cx="7772400" cy="1143000"/>
          </a:xfrm>
        </p:spPr>
        <p:txBody>
          <a:bodyPr/>
          <a:lstStyle/>
          <a:p>
            <a:r>
              <a:rPr lang="en-US" altLang="zh-TW"/>
              <a:t>Conceptual Framework 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1412875"/>
            <a:ext cx="7461250" cy="2663825"/>
          </a:xfrm>
        </p:spPr>
        <p:txBody>
          <a:bodyPr/>
          <a:lstStyle/>
          <a:p>
            <a:pPr algn="just"/>
            <a:r>
              <a:rPr lang="en-US" altLang="zh-TW"/>
              <a:t>Let </a:t>
            </a:r>
            <a:r>
              <a:rPr lang="en-US" altLang="zh-TW" i="1"/>
              <a:t>n</a:t>
            </a:r>
            <a:r>
              <a:rPr lang="en-US" altLang="zh-TW"/>
              <a:t> be a prime number of the form </a:t>
            </a:r>
            <a:r>
              <a:rPr lang="en-US" altLang="zh-TW" i="1"/>
              <a:t>n</a:t>
            </a:r>
            <a:r>
              <a:rPr lang="en-US" altLang="zh-TW"/>
              <a:t>=8</a:t>
            </a:r>
            <a:r>
              <a:rPr lang="en-US" altLang="zh-TW" i="1"/>
              <a:t>l</a:t>
            </a:r>
            <a:r>
              <a:rPr lang="en-US" altLang="zh-TW"/>
              <a:t>±1, where </a:t>
            </a:r>
            <a:r>
              <a:rPr lang="en-US" altLang="zh-TW" i="1"/>
              <a:t>l</a:t>
            </a:r>
            <a:r>
              <a:rPr lang="en-US" altLang="zh-TW"/>
              <a:t> is a positive integer.. </a:t>
            </a:r>
          </a:p>
          <a:p>
            <a:pPr algn="just"/>
            <a:r>
              <a:rPr lang="en-US" altLang="zh-TW"/>
              <a:t>The set  of quadratic residues modulo n is the set of nonzero squares modulo n; that is</a:t>
            </a:r>
          </a:p>
        </p:txBody>
      </p:sp>
      <p:sp>
        <p:nvSpPr>
          <p:cNvPr id="61444" name="Rectangle 4"/>
          <p:cNvSpPr>
            <a:spLocks noChangeArrowheads="1"/>
          </p:cNvSpPr>
          <p:nvPr/>
        </p:nvSpPr>
        <p:spPr bwMode="auto">
          <a:xfrm>
            <a:off x="0" y="30956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graphicFrame>
        <p:nvGraphicFramePr>
          <p:cNvPr id="61445" name="Object 5"/>
          <p:cNvGraphicFramePr>
            <a:graphicFrameLocks noChangeAspect="1"/>
          </p:cNvGraphicFramePr>
          <p:nvPr/>
        </p:nvGraphicFramePr>
        <p:xfrm>
          <a:off x="1949450" y="4016375"/>
          <a:ext cx="4198938" cy="479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62" name="Equation" r:id="rId3" imgW="2412720" imgH="279360" progId="Equation.3">
                  <p:embed/>
                </p:oleObj>
              </mc:Choice>
              <mc:Fallback>
                <p:oleObj name="Equation" r:id="rId3" imgW="2412720" imgH="27936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49450" y="4016375"/>
                        <a:ext cx="4198938" cy="4794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46" name="Rectangle 6"/>
          <p:cNvSpPr>
            <a:spLocks noChangeArrowheads="1"/>
          </p:cNvSpPr>
          <p:nvPr/>
        </p:nvSpPr>
        <p:spPr bwMode="auto">
          <a:xfrm>
            <a:off x="0" y="33385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graphicFrame>
        <p:nvGraphicFramePr>
          <p:cNvPr id="61447" name="Object 7"/>
          <p:cNvGraphicFramePr>
            <a:graphicFrameLocks noChangeAspect="1"/>
          </p:cNvGraphicFramePr>
          <p:nvPr/>
        </p:nvGraphicFramePr>
        <p:xfrm>
          <a:off x="1068388" y="4724400"/>
          <a:ext cx="6719887" cy="1266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63" name="Equation" r:id="rId5" imgW="3860640" imgH="736560" progId="Equation.3">
                  <p:embed/>
                </p:oleObj>
              </mc:Choice>
              <mc:Fallback>
                <p:oleObj name="Equation" r:id="rId5" imgW="3860640" imgH="73656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8388" y="4724400"/>
                        <a:ext cx="6719887" cy="1266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9C8E4-2F1E-44FC-ACDF-EA0F19B393E2}" type="slidenum">
              <a:rPr lang="zh-TW" altLang="en-US"/>
              <a:pPr/>
              <a:t>41</a:t>
            </a:fld>
            <a:endParaRPr lang="en-US" altLang="zh-TW"/>
          </a:p>
        </p:txBody>
      </p:sp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Conceptual Framework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47800"/>
            <a:ext cx="7772400" cy="885825"/>
          </a:xfrm>
        </p:spPr>
        <p:txBody>
          <a:bodyPr/>
          <a:lstStyle/>
          <a:p>
            <a:pPr algn="just">
              <a:lnSpc>
                <a:spcPct val="80000"/>
              </a:lnSpc>
            </a:pPr>
            <a:r>
              <a:rPr lang="en-US" altLang="zh-TW" sz="2800"/>
              <a:t>A binary (</a:t>
            </a:r>
            <a:r>
              <a:rPr lang="en-US" altLang="zh-TW" sz="2800" i="1"/>
              <a:t>n</a:t>
            </a:r>
            <a:r>
              <a:rPr lang="en-US" altLang="zh-TW" sz="2800"/>
              <a:t>, </a:t>
            </a:r>
            <a:r>
              <a:rPr lang="en-US" altLang="zh-TW" sz="2800" i="1"/>
              <a:t>k</a:t>
            </a:r>
            <a:r>
              <a:rPr lang="en-US" altLang="zh-TW" sz="2800"/>
              <a:t>, </a:t>
            </a:r>
            <a:r>
              <a:rPr lang="en-US" altLang="zh-TW" sz="2800" i="1"/>
              <a:t>d</a:t>
            </a:r>
            <a:r>
              <a:rPr lang="en-US" altLang="zh-TW" sz="2800"/>
              <a:t>) QR code is a cyclic code with the generator polynomial </a:t>
            </a:r>
            <a:r>
              <a:rPr lang="en-US" altLang="zh-TW" sz="2800" i="1"/>
              <a:t>g</a:t>
            </a:r>
            <a:r>
              <a:rPr lang="en-US" altLang="zh-TW" sz="2800"/>
              <a:t>(</a:t>
            </a:r>
            <a:r>
              <a:rPr lang="en-US" altLang="zh-TW" sz="2800" i="1"/>
              <a:t>x</a:t>
            </a:r>
            <a:r>
              <a:rPr lang="en-US" altLang="zh-TW" sz="2800"/>
              <a:t>)   of the form,</a:t>
            </a:r>
          </a:p>
        </p:txBody>
      </p:sp>
      <p:graphicFrame>
        <p:nvGraphicFramePr>
          <p:cNvPr id="62468" name="Object 4"/>
          <p:cNvGraphicFramePr>
            <a:graphicFrameLocks noChangeAspect="1"/>
          </p:cNvGraphicFramePr>
          <p:nvPr/>
        </p:nvGraphicFramePr>
        <p:xfrm>
          <a:off x="3505200" y="2365375"/>
          <a:ext cx="1965325" cy="682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77" name="Equation" r:id="rId3" imgW="1155600" imgH="368280" progId="Equation.3">
                  <p:embed/>
                </p:oleObj>
              </mc:Choice>
              <mc:Fallback>
                <p:oleObj name="Equation" r:id="rId3" imgW="1155600" imgH="36828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2365375"/>
                        <a:ext cx="1965325" cy="682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2469" name="Rectangle 5"/>
          <p:cNvSpPr>
            <a:spLocks noChangeArrowheads="1"/>
          </p:cNvSpPr>
          <p:nvPr/>
        </p:nvSpPr>
        <p:spPr bwMode="auto">
          <a:xfrm>
            <a:off x="684213" y="3124200"/>
            <a:ext cx="7467600" cy="327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just" eaLnBrk="1" hangingPunct="1"/>
            <a:r>
              <a:rPr lang="en-US" altLang="zh-TW" sz="2800"/>
              <a:t>Since (n-1)/2=d is the smallest positive integer so that n divide 2</a:t>
            </a:r>
            <a:r>
              <a:rPr lang="en-US" altLang="zh-TW" sz="2800" baseline="30000"/>
              <a:t>d</a:t>
            </a:r>
            <a:r>
              <a:rPr lang="en-US" altLang="zh-TW" sz="2800"/>
              <a:t>-1, the generator polynomial of the (n, k, d) QR code is irreducible . If the smallest positive integer </a:t>
            </a:r>
            <a:r>
              <a:rPr lang="en-US" altLang="zh-TW" sz="2800" i="1"/>
              <a:t>m</a:t>
            </a:r>
            <a:r>
              <a:rPr lang="en-US" altLang="zh-TW" sz="2800"/>
              <a:t> so that n|2</a:t>
            </a:r>
            <a:r>
              <a:rPr lang="en-US" altLang="zh-TW" sz="2800" baseline="30000"/>
              <a:t>m</a:t>
            </a:r>
            <a:r>
              <a:rPr lang="en-US" altLang="zh-TW" sz="2800"/>
              <a:t>-1 is </a:t>
            </a:r>
            <a:r>
              <a:rPr lang="en-US" altLang="zh-TW" sz="2800" i="1"/>
              <a:t>m</a:t>
            </a:r>
            <a:r>
              <a:rPr lang="en-US" altLang="zh-TW" sz="2800"/>
              <a:t>  which is not equal to (n-1)/2, the generator polynomial for this QR code is not irreducible.</a:t>
            </a:r>
          </a:p>
          <a:p>
            <a:pPr algn="just" eaLnBrk="1" hangingPunct="1"/>
            <a:endParaRPr lang="en-US" altLang="zh-TW" sz="2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316BE-7A2D-488D-BD44-8906969AEEBA}" type="slidenum">
              <a:rPr lang="zh-TW" altLang="en-US"/>
              <a:pPr/>
              <a:t>42</a:t>
            </a:fld>
            <a:endParaRPr lang="en-US" altLang="zh-TW"/>
          </a:p>
        </p:txBody>
      </p:sp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Conceptual Framework</a:t>
            </a:r>
          </a:p>
        </p:txBody>
      </p:sp>
      <p:sp>
        <p:nvSpPr>
          <p:cNvPr id="63491" name="Rectangle 3"/>
          <p:cNvSpPr>
            <a:spLocks noChangeArrowheads="1"/>
          </p:cNvSpPr>
          <p:nvPr/>
        </p:nvSpPr>
        <p:spPr bwMode="auto">
          <a:xfrm>
            <a:off x="0" y="33289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63492" name="Rectangle 4"/>
          <p:cNvSpPr>
            <a:spLocks noChangeArrowheads="1"/>
          </p:cNvSpPr>
          <p:nvPr/>
        </p:nvSpPr>
        <p:spPr bwMode="auto">
          <a:xfrm>
            <a:off x="0" y="33337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63493" name="Rectangle 5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63494" name="Rectangle 6"/>
          <p:cNvSpPr>
            <a:spLocks noChangeArrowheads="1"/>
          </p:cNvSpPr>
          <p:nvPr/>
        </p:nvSpPr>
        <p:spPr bwMode="auto">
          <a:xfrm>
            <a:off x="0" y="33385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6349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63496" name="Rectangle 8"/>
          <p:cNvSpPr>
            <a:spLocks noChangeArrowheads="1"/>
          </p:cNvSpPr>
          <p:nvPr/>
        </p:nvSpPr>
        <p:spPr bwMode="auto">
          <a:xfrm>
            <a:off x="1295400" y="1600200"/>
            <a:ext cx="7313613" cy="1008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just" eaLnBrk="1" hangingPunct="1">
              <a:lnSpc>
                <a:spcPct val="80000"/>
              </a:lnSpc>
            </a:pPr>
            <a:r>
              <a:rPr lang="en-US" altLang="zh-TW" sz="2800"/>
              <a:t>A code polynomial </a:t>
            </a:r>
            <a:r>
              <a:rPr lang="en-US" altLang="zh-TW" sz="2800" i="1"/>
              <a:t>c</a:t>
            </a:r>
            <a:r>
              <a:rPr lang="en-US" altLang="zh-TW" sz="2800"/>
              <a:t>(</a:t>
            </a:r>
            <a:r>
              <a:rPr lang="en-US" altLang="zh-TW" sz="2800" i="1"/>
              <a:t>x</a:t>
            </a:r>
            <a:r>
              <a:rPr lang="en-US" altLang="zh-TW" sz="2800"/>
              <a:t>) is a multiple of </a:t>
            </a:r>
            <a:r>
              <a:rPr lang="en-US" altLang="zh-TW" sz="2800" i="1"/>
              <a:t>g</a:t>
            </a:r>
            <a:r>
              <a:rPr lang="en-US" altLang="zh-TW" sz="2800"/>
              <a:t>(</a:t>
            </a:r>
            <a:r>
              <a:rPr lang="en-US" altLang="zh-TW" sz="2800" i="1"/>
              <a:t>x</a:t>
            </a:r>
            <a:r>
              <a:rPr lang="en-US" altLang="zh-TW" sz="2800"/>
              <a:t>) </a:t>
            </a:r>
          </a:p>
        </p:txBody>
      </p:sp>
      <p:graphicFrame>
        <p:nvGraphicFramePr>
          <p:cNvPr id="63497" name="Object 9"/>
          <p:cNvGraphicFramePr>
            <a:graphicFrameLocks noChangeAspect="1"/>
          </p:cNvGraphicFramePr>
          <p:nvPr/>
        </p:nvGraphicFramePr>
        <p:xfrm>
          <a:off x="2133600" y="2514600"/>
          <a:ext cx="5519738" cy="742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22" name="方程式" r:id="rId3" imgW="1765080" imgH="241200" progId="Equation.3">
                  <p:embed/>
                </p:oleObj>
              </mc:Choice>
              <mc:Fallback>
                <p:oleObj name="方程式" r:id="rId3" imgW="1765080" imgH="2412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0" y="2514600"/>
                        <a:ext cx="5519738" cy="742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498" name="Object 10"/>
          <p:cNvGraphicFramePr>
            <a:graphicFrameLocks noChangeAspect="1"/>
          </p:cNvGraphicFramePr>
          <p:nvPr/>
        </p:nvGraphicFramePr>
        <p:xfrm>
          <a:off x="1752600" y="3657600"/>
          <a:ext cx="4048125" cy="511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23" name="方程式" r:id="rId5" imgW="1815840" imgH="228600" progId="Equation.3">
                  <p:embed/>
                </p:oleObj>
              </mc:Choice>
              <mc:Fallback>
                <p:oleObj name="方程式" r:id="rId5" imgW="1815840" imgH="2286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3657600"/>
                        <a:ext cx="4048125" cy="511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499" name="Rectangle 11"/>
          <p:cNvSpPr>
            <a:spLocks noChangeArrowheads="1"/>
          </p:cNvSpPr>
          <p:nvPr/>
        </p:nvSpPr>
        <p:spPr bwMode="auto">
          <a:xfrm>
            <a:off x="1752600" y="4495800"/>
            <a:ext cx="5499100" cy="860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kumimoji="1" lang="en-US" altLang="zh-TW" sz="1800" i="1">
                <a:latin typeface="Verdana" pitchFamily="34" charset="0"/>
              </a:rPr>
              <a:t>e</a:t>
            </a:r>
            <a:r>
              <a:rPr kumimoji="1" lang="en-US" altLang="zh-TW" sz="1800">
                <a:latin typeface="Verdana" pitchFamily="34" charset="0"/>
              </a:rPr>
              <a:t>(</a:t>
            </a:r>
            <a:r>
              <a:rPr kumimoji="1" lang="en-US" altLang="zh-TW" sz="1800" i="1">
                <a:latin typeface="Verdana" pitchFamily="34" charset="0"/>
              </a:rPr>
              <a:t>x</a:t>
            </a:r>
            <a:r>
              <a:rPr kumimoji="1" lang="en-US" altLang="zh-TW" sz="1800">
                <a:latin typeface="Verdana" pitchFamily="34" charset="0"/>
              </a:rPr>
              <a:t>) is a error polynomial has </a:t>
            </a:r>
            <a:r>
              <a:rPr kumimoji="1" lang="en-US" altLang="zh-TW" sz="1800" i="1">
                <a:latin typeface="Verdana" pitchFamily="34" charset="0"/>
              </a:rPr>
              <a:t>v </a:t>
            </a:r>
            <a:r>
              <a:rPr kumimoji="1" lang="en-US" altLang="zh-TW" sz="1800">
                <a:latin typeface="Verdana" pitchFamily="34" charset="0"/>
              </a:rPr>
              <a:t>nozero terms.</a:t>
            </a: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endParaRPr kumimoji="1" lang="en-US" altLang="zh-TW" sz="1800">
              <a:latin typeface="Verdana" pitchFamily="34" charset="0"/>
            </a:endParaRPr>
          </a:p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kumimoji="1" lang="en-US" altLang="zh-TW" sz="1800">
                <a:latin typeface="Verdana" pitchFamily="34" charset="0"/>
              </a:rPr>
              <a:t>where </a:t>
            </a:r>
          </a:p>
        </p:txBody>
      </p:sp>
      <p:graphicFrame>
        <p:nvGraphicFramePr>
          <p:cNvPr id="63500" name="Object 12"/>
          <p:cNvGraphicFramePr>
            <a:graphicFrameLocks noChangeAspect="1"/>
          </p:cNvGraphicFramePr>
          <p:nvPr/>
        </p:nvGraphicFramePr>
        <p:xfrm>
          <a:off x="2724150" y="5029200"/>
          <a:ext cx="2670175" cy="382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24" name="Equation" r:id="rId7" imgW="1587240" imgH="228600" progId="Equation.3">
                  <p:embed/>
                </p:oleObj>
              </mc:Choice>
              <mc:Fallback>
                <p:oleObj name="Equation" r:id="rId7" imgW="1587240" imgH="2286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24150" y="5029200"/>
                        <a:ext cx="2670175" cy="382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D550C-F467-46A4-BE70-084F5528DCB8}" type="slidenum">
              <a:rPr lang="zh-TW" altLang="en-US"/>
              <a:pPr/>
              <a:t>43</a:t>
            </a:fld>
            <a:endParaRPr lang="en-US" altLang="zh-TW"/>
          </a:p>
        </p:txBody>
      </p:sp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269875"/>
            <a:ext cx="7772400" cy="1143000"/>
          </a:xfrm>
        </p:spPr>
        <p:txBody>
          <a:bodyPr/>
          <a:lstStyle/>
          <a:p>
            <a:r>
              <a:rPr lang="en-US" altLang="zh-TW"/>
              <a:t>Conceptual Framework</a:t>
            </a:r>
          </a:p>
        </p:txBody>
      </p:sp>
      <p:graphicFrame>
        <p:nvGraphicFramePr>
          <p:cNvPr id="64515" name="Object 3"/>
          <p:cNvGraphicFramePr>
            <a:graphicFrameLocks noGrp="1" noChangeAspect="1"/>
          </p:cNvGraphicFramePr>
          <p:nvPr>
            <p:ph idx="1"/>
          </p:nvPr>
        </p:nvGraphicFramePr>
        <p:xfrm>
          <a:off x="468313" y="4437063"/>
          <a:ext cx="6954837" cy="461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43" name="Equation" r:id="rId3" imgW="3479760" imgH="279360" progId="Equation.3">
                  <p:embed/>
                </p:oleObj>
              </mc:Choice>
              <mc:Fallback>
                <p:oleObj name="Equation" r:id="rId3" imgW="3479760" imgH="27936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4437063"/>
                        <a:ext cx="6954837" cy="461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516" name="Rectangle 4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64517" name="Rectangle 5"/>
          <p:cNvSpPr>
            <a:spLocks noChangeArrowheads="1"/>
          </p:cNvSpPr>
          <p:nvPr/>
        </p:nvSpPr>
        <p:spPr bwMode="auto">
          <a:xfrm>
            <a:off x="0" y="3314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64518" name="Text Box 6"/>
          <p:cNvSpPr txBox="1">
            <a:spLocks noChangeArrowheads="1"/>
          </p:cNvSpPr>
          <p:nvPr/>
        </p:nvSpPr>
        <p:spPr bwMode="auto">
          <a:xfrm>
            <a:off x="1371600" y="3473450"/>
            <a:ext cx="532765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kumimoji="1" lang="en-US" altLang="zh-TW" sz="2000">
                <a:latin typeface="Verdana" pitchFamily="34" charset="0"/>
              </a:rPr>
              <a:t>known syndromes is obtained by evaluating  </a:t>
            </a:r>
            <a:r>
              <a:rPr kumimoji="1" lang="en-US" altLang="zh-TW" sz="2000" i="1">
                <a:latin typeface="Verdana" pitchFamily="34" charset="0"/>
              </a:rPr>
              <a:t>r</a:t>
            </a:r>
            <a:r>
              <a:rPr kumimoji="1" lang="en-US" altLang="zh-TW" sz="2000">
                <a:latin typeface="Verdana" pitchFamily="34" charset="0"/>
              </a:rPr>
              <a:t>(</a:t>
            </a:r>
            <a:r>
              <a:rPr kumimoji="1" lang="en-US" altLang="zh-TW" sz="2000" i="1">
                <a:latin typeface="Verdana" pitchFamily="34" charset="0"/>
              </a:rPr>
              <a:t>x</a:t>
            </a:r>
            <a:r>
              <a:rPr kumimoji="1" lang="en-US" altLang="zh-TW" sz="2000">
                <a:latin typeface="Verdana" pitchFamily="34" charset="0"/>
              </a:rPr>
              <a:t>) at the roots of </a:t>
            </a:r>
            <a:r>
              <a:rPr kumimoji="1" lang="en-US" altLang="zh-TW" sz="2000" i="1">
                <a:latin typeface="Verdana" pitchFamily="34" charset="0"/>
              </a:rPr>
              <a:t>g</a:t>
            </a:r>
            <a:r>
              <a:rPr kumimoji="1" lang="en-US" altLang="zh-TW" sz="2000">
                <a:latin typeface="Verdana" pitchFamily="34" charset="0"/>
              </a:rPr>
              <a:t>(</a:t>
            </a:r>
            <a:r>
              <a:rPr kumimoji="1" lang="en-US" altLang="zh-TW" sz="2000" i="1">
                <a:latin typeface="Verdana" pitchFamily="34" charset="0"/>
              </a:rPr>
              <a:t>x</a:t>
            </a:r>
            <a:r>
              <a:rPr kumimoji="1" lang="en-US" altLang="zh-TW" sz="2000">
                <a:latin typeface="Verdana" pitchFamily="34" charset="0"/>
              </a:rPr>
              <a:t>). </a:t>
            </a:r>
          </a:p>
        </p:txBody>
      </p:sp>
      <p:graphicFrame>
        <p:nvGraphicFramePr>
          <p:cNvPr id="64519" name="Object 7"/>
          <p:cNvGraphicFramePr>
            <a:graphicFrameLocks noChangeAspect="1"/>
          </p:cNvGraphicFramePr>
          <p:nvPr/>
        </p:nvGraphicFramePr>
        <p:xfrm>
          <a:off x="1371600" y="1830388"/>
          <a:ext cx="3776663" cy="681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44" name="方程式" r:id="rId5" imgW="1130040" imgH="203040" progId="Equation.3">
                  <p:embed/>
                </p:oleObj>
              </mc:Choice>
              <mc:Fallback>
                <p:oleObj name="方程式" r:id="rId5" imgW="1130040" imgH="20304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1830388"/>
                        <a:ext cx="3776663" cy="6810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520" name="Rectangle 8"/>
          <p:cNvSpPr>
            <a:spLocks noChangeArrowheads="1"/>
          </p:cNvSpPr>
          <p:nvPr/>
        </p:nvSpPr>
        <p:spPr bwMode="auto">
          <a:xfrm>
            <a:off x="1403350" y="2781300"/>
            <a:ext cx="56610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None/>
            </a:pPr>
            <a:r>
              <a:rPr kumimoji="1" lang="en-US" altLang="zh-TW" sz="2000" i="1">
                <a:latin typeface="Verdana" pitchFamily="34" charset="0"/>
              </a:rPr>
              <a:t>r</a:t>
            </a:r>
            <a:r>
              <a:rPr kumimoji="1" lang="en-US" altLang="zh-TW" sz="2000">
                <a:latin typeface="Verdana" pitchFamily="34" charset="0"/>
              </a:rPr>
              <a:t>(</a:t>
            </a:r>
            <a:r>
              <a:rPr kumimoji="1" lang="en-US" altLang="zh-TW" sz="2000" i="1">
                <a:latin typeface="Verdana" pitchFamily="34" charset="0"/>
              </a:rPr>
              <a:t>x</a:t>
            </a:r>
            <a:r>
              <a:rPr kumimoji="1" lang="en-US" altLang="zh-TW" sz="2000">
                <a:latin typeface="Verdana" pitchFamily="34" charset="0"/>
              </a:rPr>
              <a:t>) is a received polynomial.</a:t>
            </a:r>
          </a:p>
        </p:txBody>
      </p:sp>
      <p:graphicFrame>
        <p:nvGraphicFramePr>
          <p:cNvPr id="64521" name="Object 9"/>
          <p:cNvGraphicFramePr>
            <a:graphicFrameLocks noChangeAspect="1"/>
          </p:cNvGraphicFramePr>
          <p:nvPr/>
        </p:nvGraphicFramePr>
        <p:xfrm>
          <a:off x="7451725" y="4508500"/>
          <a:ext cx="1065213" cy="344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45" name="方程式" r:id="rId7" imgW="711000" imgH="228600" progId="Equation.3">
                  <p:embed/>
                </p:oleObj>
              </mc:Choice>
              <mc:Fallback>
                <p:oleObj name="方程式" r:id="rId7" imgW="711000" imgH="2286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51725" y="4508500"/>
                        <a:ext cx="1065213" cy="3444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CB65D-9586-4A94-9360-16DFF585674E}" type="slidenum">
              <a:rPr lang="zh-TW" altLang="en-US"/>
              <a:pPr/>
              <a:t>44</a:t>
            </a:fld>
            <a:endParaRPr lang="en-US" altLang="zh-TW"/>
          </a:p>
        </p:txBody>
      </p:sp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Golay Code Using Lookup Table</a:t>
            </a:r>
          </a:p>
        </p:txBody>
      </p:sp>
      <p:sp>
        <p:nvSpPr>
          <p:cNvPr id="111621" name="Rectangle 5"/>
          <p:cNvSpPr>
            <a:spLocks noChangeArrowheads="1"/>
          </p:cNvSpPr>
          <p:nvPr/>
        </p:nvSpPr>
        <p:spPr bwMode="auto">
          <a:xfrm>
            <a:off x="0" y="8858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graphicFrame>
        <p:nvGraphicFramePr>
          <p:cNvPr id="111620" name="Object 4"/>
          <p:cNvGraphicFramePr>
            <a:graphicFrameLocks noChangeAspect="1"/>
          </p:cNvGraphicFramePr>
          <p:nvPr/>
        </p:nvGraphicFramePr>
        <p:xfrm>
          <a:off x="6011863" y="1125538"/>
          <a:ext cx="2838450" cy="5086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045" r:id="rId3" imgW="4248912" imgH="7626096" progId="Visio.Drawing.5">
                  <p:embed/>
                </p:oleObj>
              </mc:Choice>
              <mc:Fallback>
                <p:oleObj r:id="rId3" imgW="4248912" imgH="7626096" progId="Visio.Drawing.5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1863" y="1125538"/>
                        <a:ext cx="2838450" cy="5086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029" name="Object 413"/>
          <p:cNvGraphicFramePr>
            <a:graphicFrameLocks noGrp="1" noChangeAspect="1"/>
          </p:cNvGraphicFramePr>
          <p:nvPr>
            <p:ph idx="1"/>
          </p:nvPr>
        </p:nvGraphicFramePr>
        <p:xfrm>
          <a:off x="250825" y="2133600"/>
          <a:ext cx="5400675" cy="2597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046" name="點陣圖影像" r:id="rId5" imgW="6200000" imgH="2980952" progId="Paint.Picture">
                  <p:embed/>
                </p:oleObj>
              </mc:Choice>
              <mc:Fallback>
                <p:oleObj name="點陣圖影像" r:id="rId5" imgW="6200000" imgH="2980952" progId="Paint.Picture">
                  <p:embed/>
                  <p:pic>
                    <p:nvPicPr>
                      <p:cNvPr id="0" name="Object 4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2133600"/>
                        <a:ext cx="5400675" cy="2597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EFF1D-FC56-4659-93B3-7455F42EE794}" type="slidenum">
              <a:rPr lang="zh-TW" altLang="en-US"/>
              <a:pPr/>
              <a:t>45</a:t>
            </a:fld>
            <a:endParaRPr lang="en-US" altLang="zh-TW"/>
          </a:p>
        </p:txBody>
      </p:sp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964613" cy="1143000"/>
          </a:xfrm>
        </p:spPr>
        <p:txBody>
          <a:bodyPr/>
          <a:lstStyle/>
          <a:p>
            <a:r>
              <a:rPr lang="en-US" altLang="zh-TW" sz="4000"/>
              <a:t> Implementation of decoder Using C Code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1052513"/>
            <a:ext cx="7772400" cy="561657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zh-TW" sz="1200"/>
              <a:t>int De_table[2048];</a:t>
            </a:r>
          </a:p>
          <a:p>
            <a:pPr>
              <a:lnSpc>
                <a:spcPct val="80000"/>
              </a:lnSpc>
            </a:pPr>
            <a:r>
              <a:rPr lang="en-US" altLang="zh-TW" sz="1200"/>
              <a:t>int beta[23]={ 1, 322, 174, 1164, 1148, 481, 637, 1942, 1887, 1518, 1155, 167, 2011, 418, 281, 1525, 378, 1728, 1747, 319, 552, 1876, 1085 };</a:t>
            </a:r>
          </a:p>
          <a:p>
            <a:pPr>
              <a:lnSpc>
                <a:spcPct val="80000"/>
              </a:lnSpc>
            </a:pPr>
            <a:r>
              <a:rPr lang="en-US" altLang="zh-TW" sz="1200"/>
              <a:t>void Ge_talbe(){ </a:t>
            </a:r>
          </a:p>
          <a:p>
            <a:pPr>
              <a:lnSpc>
                <a:spcPct val="80000"/>
              </a:lnSpc>
            </a:pPr>
            <a:r>
              <a:rPr lang="en-US" altLang="zh-TW" sz="1200"/>
              <a:t>int Temp = 1; De_table[0]=0;</a:t>
            </a:r>
          </a:p>
          <a:p>
            <a:pPr>
              <a:lnSpc>
                <a:spcPct val="80000"/>
              </a:lnSpc>
            </a:pPr>
            <a:r>
              <a:rPr lang="en-US" altLang="zh-TW" sz="1200"/>
              <a:t>for (i=0; i&lt; 23; i++) { </a:t>
            </a:r>
            <a:br>
              <a:rPr lang="en-US" altLang="zh-TW" sz="1200"/>
            </a:br>
            <a:r>
              <a:rPr lang="en-US" altLang="zh-TW" sz="1200"/>
              <a:t>    De_table[Beta[i]]= (Temp &lt;&lt;i;) </a:t>
            </a:r>
            <a:br>
              <a:rPr lang="en-US" altLang="zh-TW" sz="1200"/>
            </a:br>
            <a:r>
              <a:rPr lang="en-US" altLang="zh-TW" sz="1200"/>
              <a:t>   } </a:t>
            </a:r>
          </a:p>
          <a:p>
            <a:pPr>
              <a:lnSpc>
                <a:spcPct val="80000"/>
              </a:lnSpc>
            </a:pPr>
            <a:r>
              <a:rPr lang="en-US" altLang="zh-TW" sz="1200"/>
              <a:t>for (i=0; i&lt;21; i++) </a:t>
            </a:r>
          </a:p>
          <a:p>
            <a:pPr>
              <a:lnSpc>
                <a:spcPct val="80000"/>
              </a:lnSpc>
            </a:pPr>
            <a:r>
              <a:rPr lang="en-US" altLang="zh-TW" sz="1200"/>
              <a:t>for(j=i+1;j&lt;22;j++){ </a:t>
            </a:r>
          </a:p>
          <a:p>
            <a:pPr>
              <a:lnSpc>
                <a:spcPct val="80000"/>
              </a:lnSpc>
            </a:pPr>
            <a:r>
              <a:rPr lang="en-US" altLang="zh-TW" sz="1200"/>
              <a:t> De_table[Beta[i]^Beta[j]]=</a:t>
            </a:r>
          </a:p>
          <a:p>
            <a:pPr>
              <a:lnSpc>
                <a:spcPct val="80000"/>
              </a:lnSpc>
            </a:pPr>
            <a:r>
              <a:rPr lang="en-US" altLang="zh-TW" sz="1200"/>
              <a:t>    ((Temp &lt;&lt;i)^(Temp&lt;&lt;j)); </a:t>
            </a:r>
            <a:br>
              <a:rPr lang="en-US" altLang="zh-TW" sz="1200"/>
            </a:br>
            <a:r>
              <a:rPr lang="en-US" altLang="zh-TW" sz="1200"/>
              <a:t>       } </a:t>
            </a:r>
            <a:br>
              <a:rPr lang="en-US" altLang="zh-TW" sz="1200"/>
            </a:br>
            <a:r>
              <a:rPr lang="en-US" altLang="zh-TW" sz="1200"/>
              <a:t>for (i=0; i&lt;20; i++) </a:t>
            </a:r>
          </a:p>
          <a:p>
            <a:pPr>
              <a:lnSpc>
                <a:spcPct val="80000"/>
              </a:lnSpc>
            </a:pPr>
            <a:r>
              <a:rPr lang="en-US" altLang="zh-TW" sz="1200"/>
              <a:t>for(j=i+1;j&lt;21;j++)</a:t>
            </a:r>
          </a:p>
          <a:p>
            <a:pPr>
              <a:lnSpc>
                <a:spcPct val="80000"/>
              </a:lnSpc>
            </a:pPr>
            <a:r>
              <a:rPr lang="en-US" altLang="zh-TW" sz="1200"/>
              <a:t>for(k=j+1;k&lt;22;k++){ </a:t>
            </a:r>
          </a:p>
          <a:p>
            <a:pPr>
              <a:lnSpc>
                <a:spcPct val="80000"/>
              </a:lnSpc>
            </a:pPr>
            <a:r>
              <a:rPr lang="en-US" altLang="zh-TW" sz="1200"/>
              <a:t>De_table[Beta[i]^Beta[j] ^Beta[k]]=</a:t>
            </a:r>
          </a:p>
          <a:p>
            <a:pPr>
              <a:lnSpc>
                <a:spcPct val="80000"/>
              </a:lnSpc>
            </a:pPr>
            <a:r>
              <a:rPr lang="en-US" altLang="zh-TW" sz="1200"/>
              <a:t>        ((Temp &lt;&lt;i)^(Temp&lt;&lt;j) ^(Temp&lt;&lt;k));</a:t>
            </a:r>
          </a:p>
          <a:p>
            <a:pPr>
              <a:lnSpc>
                <a:spcPct val="80000"/>
              </a:lnSpc>
            </a:pPr>
            <a:r>
              <a:rPr lang="en-US" altLang="zh-TW" sz="1200"/>
              <a:t>}</a:t>
            </a:r>
          </a:p>
          <a:p>
            <a:pPr>
              <a:lnSpc>
                <a:spcPct val="80000"/>
              </a:lnSpc>
            </a:pPr>
            <a:r>
              <a:rPr lang="en-US" altLang="zh-TW" sz="1200"/>
              <a:t>int Find_error(int r){</a:t>
            </a:r>
          </a:p>
          <a:p>
            <a:pPr>
              <a:lnSpc>
                <a:spcPct val="80000"/>
              </a:lnSpc>
            </a:pPr>
            <a:r>
              <a:rPr lang="en-US" altLang="zh-TW" sz="1200"/>
              <a:t>int syndrome;</a:t>
            </a:r>
          </a:p>
          <a:p>
            <a:pPr>
              <a:lnSpc>
                <a:spcPct val="80000"/>
              </a:lnSpc>
            </a:pPr>
            <a:r>
              <a:rPr lang="en-US" altLang="zh-TW" sz="1200"/>
              <a:t>for(int i=0;i&lt;23;i++)</a:t>
            </a:r>
          </a:p>
          <a:p>
            <a:pPr>
              <a:lnSpc>
                <a:spcPct val="80000"/>
              </a:lnSpc>
            </a:pPr>
            <a:r>
              <a:rPr lang="en-US" altLang="zh-TW" sz="1200"/>
              <a:t>  syndrome=syndrome^De_table[i]*(r&gt;&gt;i)&amp;0x01;</a:t>
            </a:r>
          </a:p>
          <a:p>
            <a:pPr>
              <a:lnSpc>
                <a:spcPct val="80000"/>
              </a:lnSpc>
            </a:pPr>
            <a:r>
              <a:rPr lang="en-US" altLang="zh-TW" sz="1200"/>
              <a:t>return syndrome;</a:t>
            </a:r>
          </a:p>
          <a:p>
            <a:pPr>
              <a:lnSpc>
                <a:spcPct val="80000"/>
              </a:lnSpc>
            </a:pPr>
            <a:r>
              <a:rPr lang="en-US" altLang="zh-TW" sz="1200"/>
              <a:t>}</a:t>
            </a:r>
          </a:p>
          <a:p>
            <a:pPr>
              <a:lnSpc>
                <a:spcPct val="80000"/>
              </a:lnSpc>
            </a:pPr>
            <a:r>
              <a:rPr lang="en-US" altLang="zh-TW" sz="1200"/>
              <a:t>main(){</a:t>
            </a:r>
          </a:p>
          <a:p>
            <a:pPr>
              <a:lnSpc>
                <a:spcPct val="80000"/>
              </a:lnSpc>
            </a:pPr>
            <a:r>
              <a:rPr lang="en-US" altLang="zh-TW" sz="1200"/>
              <a:t>  int c=0; int r; </a:t>
            </a:r>
          </a:p>
          <a:p>
            <a:pPr>
              <a:lnSpc>
                <a:spcPct val="80000"/>
              </a:lnSpc>
            </a:pPr>
            <a:r>
              <a:rPr lang="en-US" altLang="zh-TW" sz="1200"/>
              <a:t>Ge_table();</a:t>
            </a:r>
          </a:p>
          <a:p>
            <a:pPr>
              <a:lnSpc>
                <a:spcPct val="80000"/>
              </a:lnSpc>
            </a:pPr>
            <a:r>
              <a:rPr lang="en-US" altLang="zh-TW" sz="1200"/>
              <a:t>  r=Addtion_rand_error (c );</a:t>
            </a:r>
          </a:p>
          <a:p>
            <a:pPr>
              <a:lnSpc>
                <a:spcPct val="80000"/>
              </a:lnSpc>
            </a:pPr>
            <a:r>
              <a:rPr lang="en-US" altLang="zh-TW" sz="1200"/>
              <a:t>c=r^Find_error(r);</a:t>
            </a:r>
          </a:p>
          <a:p>
            <a:pPr>
              <a:lnSpc>
                <a:spcPct val="80000"/>
              </a:lnSpc>
            </a:pPr>
            <a:r>
              <a:rPr lang="en-US" altLang="zh-TW" sz="1200"/>
              <a:t>}</a:t>
            </a:r>
            <a:endParaRPr lang="zh-TW" altLang="en-US" sz="12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1E235-8E77-4D3A-A11F-3BCEB822D5C8}" type="slidenum">
              <a:rPr lang="zh-TW" altLang="en-US"/>
              <a:pPr/>
              <a:t>46</a:t>
            </a:fld>
            <a:endParaRPr lang="en-US" altLang="zh-TW"/>
          </a:p>
        </p:txBody>
      </p:sp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620713"/>
            <a:ext cx="7772400" cy="1143000"/>
          </a:xfrm>
        </p:spPr>
        <p:txBody>
          <a:bodyPr/>
          <a:lstStyle/>
          <a:p>
            <a:r>
              <a:rPr lang="en-US" altLang="zh-TW" sz="4300"/>
              <a:t>(4) Algebraic decoding of some QR Codes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2492375"/>
            <a:ext cx="7764463" cy="3482975"/>
          </a:xfrm>
        </p:spPr>
        <p:txBody>
          <a:bodyPr/>
          <a:lstStyle/>
          <a:p>
            <a:pPr algn="just"/>
            <a:r>
              <a:rPr lang="en-US" altLang="zh-TW"/>
              <a:t>Two QR codes use this scheme decoding of (23, 12, 7) and (47, 24, 11).  </a:t>
            </a:r>
          </a:p>
          <a:p>
            <a:pPr algn="just"/>
            <a:r>
              <a:rPr lang="en-US" altLang="zh-TW"/>
              <a:t>Two QR codes have lengths greater than 100.</a:t>
            </a:r>
          </a:p>
          <a:p>
            <a:pPr lvl="1" algn="just"/>
            <a:r>
              <a:rPr lang="en-US" altLang="zh-TW"/>
              <a:t>(103, 52, 19) QR code </a:t>
            </a:r>
          </a:p>
          <a:p>
            <a:pPr lvl="1" algn="just"/>
            <a:r>
              <a:rPr lang="en-US" altLang="zh-TW"/>
              <a:t>(113, 57, 15) QR code</a:t>
            </a:r>
          </a:p>
          <a:p>
            <a:pPr lvl="1" algn="just"/>
            <a:endParaRPr lang="en-US" altLang="zh-TW"/>
          </a:p>
          <a:p>
            <a:pPr algn="just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D295F-E76A-4458-B380-307BA0DC956D}" type="slidenum">
              <a:rPr lang="zh-TW" altLang="en-US"/>
              <a:pPr/>
              <a:t>5</a:t>
            </a:fld>
            <a:endParaRPr lang="en-US" altLang="zh-TW"/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TW"/>
              <a:t>Introduction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458200" cy="4114800"/>
          </a:xfrm>
        </p:spPr>
        <p:txBody>
          <a:bodyPr/>
          <a:lstStyle/>
          <a:p>
            <a:pPr>
              <a:lnSpc>
                <a:spcPct val="128000"/>
              </a:lnSpc>
            </a:pPr>
            <a:r>
              <a:rPr lang="en-US" altLang="zh-TW" dirty="0"/>
              <a:t>Application</a:t>
            </a:r>
          </a:p>
          <a:p>
            <a:pPr lvl="1">
              <a:lnSpc>
                <a:spcPct val="128000"/>
              </a:lnSpc>
            </a:pPr>
            <a:r>
              <a:rPr lang="en-US" altLang="zh-TW" dirty="0"/>
              <a:t>DVD, HDTV, CD-ROM, </a:t>
            </a:r>
            <a:r>
              <a:rPr lang="en-US" altLang="zh-TW" dirty="0">
                <a:hlinkClick r:id="rId2"/>
              </a:rPr>
              <a:t>Space Communication</a:t>
            </a:r>
            <a:endParaRPr lang="en-US" altLang="zh-TW" dirty="0"/>
          </a:p>
          <a:p>
            <a:pPr>
              <a:lnSpc>
                <a:spcPct val="128000"/>
              </a:lnSpc>
            </a:pPr>
            <a:r>
              <a:rPr lang="en-US" altLang="zh-TW" dirty="0"/>
              <a:t>Hardware Modules</a:t>
            </a:r>
          </a:p>
          <a:p>
            <a:pPr lvl="1">
              <a:lnSpc>
                <a:spcPct val="128000"/>
              </a:lnSpc>
            </a:pPr>
            <a:r>
              <a:rPr lang="en-US" altLang="zh-TW" dirty="0"/>
              <a:t>Multiplier, Syndrome, </a:t>
            </a:r>
            <a:r>
              <a:rPr lang="en-US" altLang="zh-TW" dirty="0" err="1"/>
              <a:t>Berlkamp</a:t>
            </a:r>
            <a:r>
              <a:rPr lang="en-US" altLang="zh-TW" dirty="0"/>
              <a:t> Massey, </a:t>
            </a:r>
            <a:r>
              <a:rPr lang="en-US" altLang="zh-TW" dirty="0" err="1"/>
              <a:t>Chien</a:t>
            </a:r>
            <a:r>
              <a:rPr lang="en-US" altLang="zh-TW" dirty="0"/>
              <a:t> search, Correction and Inverse modules. </a:t>
            </a:r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6038B4-79FC-4FCA-B1C1-91212B58C201}" type="slidenum">
              <a:rPr lang="zh-TW" altLang="en-US"/>
              <a:pPr/>
              <a:t>6</a:t>
            </a:fld>
            <a:endParaRPr lang="en-US" altLang="zh-TW"/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TW"/>
              <a:t>Mathematics Background 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371600"/>
            <a:ext cx="7772400" cy="4800600"/>
          </a:xfrm>
        </p:spPr>
        <p:txBody>
          <a:bodyPr/>
          <a:lstStyle/>
          <a:p>
            <a:pPr>
              <a:lnSpc>
                <a:spcPct val="88000"/>
              </a:lnSpc>
            </a:pPr>
            <a:r>
              <a:rPr lang="en-US" altLang="zh-TW" sz="2400"/>
              <a:t>Algebraic Structure</a:t>
            </a:r>
          </a:p>
          <a:p>
            <a:pPr lvl="1">
              <a:lnSpc>
                <a:spcPct val="88000"/>
              </a:lnSpc>
            </a:pPr>
            <a:r>
              <a:rPr lang="en-US" altLang="zh-TW" sz="2000"/>
              <a:t>Groups, closure, associatively, identity, inverse</a:t>
            </a:r>
          </a:p>
          <a:p>
            <a:pPr>
              <a:lnSpc>
                <a:spcPct val="88000"/>
              </a:lnSpc>
            </a:pPr>
            <a:endParaRPr lang="en-US" altLang="zh-TW" sz="2400"/>
          </a:p>
          <a:p>
            <a:pPr>
              <a:lnSpc>
                <a:spcPct val="68000"/>
              </a:lnSpc>
            </a:pPr>
            <a:r>
              <a:rPr lang="en-US" altLang="zh-TW" sz="2400"/>
              <a:t>Galois Fields</a:t>
            </a:r>
          </a:p>
          <a:p>
            <a:pPr lvl="1">
              <a:lnSpc>
                <a:spcPct val="68000"/>
              </a:lnSpc>
            </a:pPr>
            <a:r>
              <a:rPr lang="en-US" altLang="zh-TW" sz="2000"/>
              <a:t>q elements in the Finite field </a:t>
            </a:r>
          </a:p>
          <a:p>
            <a:pPr>
              <a:lnSpc>
                <a:spcPct val="68000"/>
              </a:lnSpc>
            </a:pPr>
            <a:endParaRPr lang="en-US" altLang="zh-TW" sz="2400"/>
          </a:p>
          <a:p>
            <a:pPr>
              <a:lnSpc>
                <a:spcPct val="68000"/>
              </a:lnSpc>
            </a:pPr>
            <a:endParaRPr lang="en-US" altLang="zh-TW" sz="2400"/>
          </a:p>
          <a:p>
            <a:pPr>
              <a:lnSpc>
                <a:spcPct val="68000"/>
              </a:lnSpc>
            </a:pPr>
            <a:r>
              <a:rPr lang="en-US" altLang="zh-TW" sz="2400"/>
              <a:t>Polynomial Algebra</a:t>
            </a:r>
          </a:p>
          <a:p>
            <a:pPr>
              <a:lnSpc>
                <a:spcPct val="68000"/>
              </a:lnSpc>
            </a:pPr>
            <a:endParaRPr lang="zh-TW" altLang="en-US"/>
          </a:p>
          <a:p>
            <a:pPr lvl="1">
              <a:lnSpc>
                <a:spcPct val="68000"/>
              </a:lnSpc>
            </a:pPr>
            <a:r>
              <a:rPr lang="en-US" altLang="zh-TW" sz="1800"/>
              <a:t>Example of</a:t>
            </a:r>
            <a:endParaRPr lang="en-US" altLang="zh-TW"/>
          </a:p>
          <a:p>
            <a:pPr lvl="1">
              <a:lnSpc>
                <a:spcPct val="68000"/>
              </a:lnSpc>
            </a:pPr>
            <a:endParaRPr lang="zh-TW" altLang="zh-TW"/>
          </a:p>
        </p:txBody>
      </p:sp>
      <p:graphicFrame>
        <p:nvGraphicFramePr>
          <p:cNvPr id="12292" name="Object 4"/>
          <p:cNvGraphicFramePr>
            <a:graphicFrameLocks noChangeAspect="1"/>
          </p:cNvGraphicFramePr>
          <p:nvPr/>
        </p:nvGraphicFramePr>
        <p:xfrm>
          <a:off x="1219200" y="4038600"/>
          <a:ext cx="32766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72" name="方程式" r:id="rId3" imgW="2527200" imgH="241200" progId="Equation.3">
                  <p:embed/>
                </p:oleObj>
              </mc:Choice>
              <mc:Fallback>
                <p:oleObj name="方程式" r:id="rId3" imgW="2527200" imgH="2412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4038600"/>
                        <a:ext cx="32766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4" name="Object 6"/>
          <p:cNvGraphicFramePr>
            <a:graphicFrameLocks noChangeAspect="1"/>
          </p:cNvGraphicFramePr>
          <p:nvPr/>
        </p:nvGraphicFramePr>
        <p:xfrm>
          <a:off x="2819400" y="4419600"/>
          <a:ext cx="339725" cy="363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73" name="方程式" r:id="rId5" imgW="203040" imgH="228600" progId="Equation.3">
                  <p:embed/>
                </p:oleObj>
              </mc:Choice>
              <mc:Fallback>
                <p:oleObj name="方程式" r:id="rId5" imgW="203040" imgH="2286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4419600"/>
                        <a:ext cx="339725" cy="363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5" name="Object 7"/>
          <p:cNvGraphicFramePr>
            <a:graphicFrameLocks noChangeAspect="1"/>
          </p:cNvGraphicFramePr>
          <p:nvPr/>
        </p:nvGraphicFramePr>
        <p:xfrm>
          <a:off x="1219200" y="4800600"/>
          <a:ext cx="32004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74" name="方程式" r:id="rId7" imgW="2108160" imgH="241200" progId="Equation.3">
                  <p:embed/>
                </p:oleObj>
              </mc:Choice>
              <mc:Fallback>
                <p:oleObj name="方程式" r:id="rId7" imgW="2108160" imgH="2412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4800600"/>
                        <a:ext cx="32004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6" name="Object 8"/>
          <p:cNvGraphicFramePr>
            <a:graphicFrameLocks noChangeAspect="1"/>
          </p:cNvGraphicFramePr>
          <p:nvPr/>
        </p:nvGraphicFramePr>
        <p:xfrm>
          <a:off x="1219200" y="5257800"/>
          <a:ext cx="32004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75" name="方程式" r:id="rId9" imgW="2145960" imgH="241200" progId="Equation.3">
                  <p:embed/>
                </p:oleObj>
              </mc:Choice>
              <mc:Fallback>
                <p:oleObj name="方程式" r:id="rId9" imgW="2145960" imgH="2412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5257800"/>
                        <a:ext cx="32004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7" name="Object 9"/>
          <p:cNvGraphicFramePr>
            <a:graphicFrameLocks noChangeAspect="1"/>
          </p:cNvGraphicFramePr>
          <p:nvPr/>
        </p:nvGraphicFramePr>
        <p:xfrm>
          <a:off x="1143000" y="5638800"/>
          <a:ext cx="6858000" cy="358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76" name="方程式" r:id="rId11" imgW="4317840" imgH="241200" progId="Equation.3">
                  <p:embed/>
                </p:oleObj>
              </mc:Choice>
              <mc:Fallback>
                <p:oleObj name="方程式" r:id="rId11" imgW="4317840" imgH="2412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5638800"/>
                        <a:ext cx="6858000" cy="358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8" name="Object 10"/>
          <p:cNvGraphicFramePr>
            <a:graphicFrameLocks noChangeAspect="1"/>
          </p:cNvGraphicFramePr>
          <p:nvPr/>
        </p:nvGraphicFramePr>
        <p:xfrm>
          <a:off x="1600200" y="3124200"/>
          <a:ext cx="855663" cy="320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77" name="方程式" r:id="rId13" imgW="507960" imgH="203040" progId="Equation.3">
                  <p:embed/>
                </p:oleObj>
              </mc:Choice>
              <mc:Fallback>
                <p:oleObj name="方程式" r:id="rId13" imgW="507960" imgH="20304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3124200"/>
                        <a:ext cx="855663" cy="320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00" name="Object 12"/>
          <p:cNvGraphicFramePr>
            <a:graphicFrameLocks noChangeAspect="1"/>
          </p:cNvGraphicFramePr>
          <p:nvPr/>
        </p:nvGraphicFramePr>
        <p:xfrm>
          <a:off x="2895600" y="3124200"/>
          <a:ext cx="1476375" cy="320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78" name="方程式" r:id="rId15" imgW="876240" imgH="203040" progId="Equation.3">
                  <p:embed/>
                </p:oleObj>
              </mc:Choice>
              <mc:Fallback>
                <p:oleObj name="方程式" r:id="rId15" imgW="876240" imgH="20304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3124200"/>
                        <a:ext cx="1476375" cy="320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01" name="Object 13"/>
          <p:cNvGraphicFramePr>
            <a:graphicFrameLocks noChangeAspect="1"/>
          </p:cNvGraphicFramePr>
          <p:nvPr/>
        </p:nvGraphicFramePr>
        <p:xfrm>
          <a:off x="4572000" y="2768600"/>
          <a:ext cx="809625" cy="320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79" name="方程式" r:id="rId17" imgW="482400" imgH="203040" progId="Equation.3">
                  <p:embed/>
                </p:oleObj>
              </mc:Choice>
              <mc:Fallback>
                <p:oleObj name="方程式" r:id="rId17" imgW="482400" imgH="20304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2768600"/>
                        <a:ext cx="809625" cy="320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08" name="Object 20"/>
          <p:cNvGraphicFramePr>
            <a:graphicFrameLocks noChangeAspect="1"/>
          </p:cNvGraphicFramePr>
          <p:nvPr/>
        </p:nvGraphicFramePr>
        <p:xfrm>
          <a:off x="3733800" y="3352800"/>
          <a:ext cx="6065838" cy="228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80" name="文件" r:id="rId19" imgW="5531400" imgH="2210040" progId="Word.Document.8">
                  <p:embed/>
                </p:oleObj>
              </mc:Choice>
              <mc:Fallback>
                <p:oleObj name="文件" r:id="rId19" imgW="5531400" imgH="2210040" progId="Word.Document.8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3352800"/>
                        <a:ext cx="6065838" cy="228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23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23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DD31C-5D1C-4237-BF58-2D4C480FB7A1}" type="slidenum">
              <a:rPr lang="zh-TW" altLang="en-US"/>
              <a:pPr/>
              <a:t>7</a:t>
            </a:fld>
            <a:endParaRPr lang="en-US" altLang="zh-TW"/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TW" sz="3600"/>
              <a:t>The Reed-Solomon Code</a:t>
            </a:r>
            <a:endParaRPr lang="zh-TW" altLang="en-US" sz="360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838200"/>
            <a:ext cx="7772400" cy="1066800"/>
          </a:xfrm>
        </p:spPr>
        <p:txBody>
          <a:bodyPr/>
          <a:lstStyle/>
          <a:p>
            <a:pPr>
              <a:lnSpc>
                <a:spcPct val="128000"/>
              </a:lnSpc>
            </a:pPr>
            <a:r>
              <a:rPr lang="en-US" altLang="zh-TW"/>
              <a:t>Encode</a:t>
            </a:r>
          </a:p>
          <a:p>
            <a:pPr lvl="1">
              <a:lnSpc>
                <a:spcPct val="128000"/>
              </a:lnSpc>
            </a:pPr>
            <a:r>
              <a:rPr lang="en-US" altLang="zh-TW"/>
              <a:t>if an (n, k) code  </a:t>
            </a:r>
          </a:p>
        </p:txBody>
      </p:sp>
      <p:grpSp>
        <p:nvGrpSpPr>
          <p:cNvPr id="18442" name="Group 10"/>
          <p:cNvGrpSpPr>
            <a:grpSpLocks/>
          </p:cNvGrpSpPr>
          <p:nvPr/>
        </p:nvGrpSpPr>
        <p:grpSpPr bwMode="auto">
          <a:xfrm>
            <a:off x="1117600" y="3187700"/>
            <a:ext cx="5638800" cy="3367088"/>
            <a:chOff x="912" y="2016"/>
            <a:chExt cx="3355" cy="1833"/>
          </a:xfrm>
        </p:grpSpPr>
        <p:graphicFrame>
          <p:nvGraphicFramePr>
            <p:cNvPr id="18436" name="Object 4"/>
            <p:cNvGraphicFramePr>
              <a:graphicFrameLocks noChangeAspect="1"/>
            </p:cNvGraphicFramePr>
            <p:nvPr/>
          </p:nvGraphicFramePr>
          <p:xfrm>
            <a:off x="912" y="2016"/>
            <a:ext cx="3355" cy="43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85" name="方程式" r:id="rId3" imgW="3162240" imgH="431640" progId="Equation.3">
                    <p:embed/>
                  </p:oleObj>
                </mc:Choice>
                <mc:Fallback>
                  <p:oleObj name="方程式" r:id="rId3" imgW="3162240" imgH="431640" progId="Equation.3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12" y="2016"/>
                          <a:ext cx="3355" cy="43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8437" name="Object 5"/>
            <p:cNvGraphicFramePr>
              <a:graphicFrameLocks noChangeAspect="1"/>
            </p:cNvGraphicFramePr>
            <p:nvPr/>
          </p:nvGraphicFramePr>
          <p:xfrm>
            <a:off x="912" y="2448"/>
            <a:ext cx="3100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86" name="方程式" r:id="rId5" imgW="2920680" imgH="241200" progId="Equation.3">
                    <p:embed/>
                  </p:oleObj>
                </mc:Choice>
                <mc:Fallback>
                  <p:oleObj name="方程式" r:id="rId5" imgW="2920680" imgH="241200" progId="Equation.3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12" y="2448"/>
                          <a:ext cx="3100" cy="24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8438" name="Object 6"/>
            <p:cNvGraphicFramePr>
              <a:graphicFrameLocks noChangeAspect="1"/>
            </p:cNvGraphicFramePr>
            <p:nvPr/>
          </p:nvGraphicFramePr>
          <p:xfrm>
            <a:off x="960" y="3648"/>
            <a:ext cx="1306" cy="20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87" name="方程式" r:id="rId7" imgW="1231560" imgH="203040" progId="Equation.3">
                    <p:embed/>
                  </p:oleObj>
                </mc:Choice>
                <mc:Fallback>
                  <p:oleObj name="方程式" r:id="rId7" imgW="1231560" imgH="203040" progId="Equation.3">
                    <p:embed/>
                    <p:pic>
                      <p:nvPicPr>
                        <p:cNvPr id="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60" y="3648"/>
                          <a:ext cx="1306" cy="20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8439" name="Object 7"/>
            <p:cNvGraphicFramePr>
              <a:graphicFrameLocks noChangeAspect="1"/>
            </p:cNvGraphicFramePr>
            <p:nvPr/>
          </p:nvGraphicFramePr>
          <p:xfrm>
            <a:off x="960" y="2688"/>
            <a:ext cx="1267" cy="91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88" name="方程式" r:id="rId9" imgW="1193760" imgH="914400" progId="Equation.3">
                    <p:embed/>
                  </p:oleObj>
                </mc:Choice>
                <mc:Fallback>
                  <p:oleObj name="方程式" r:id="rId9" imgW="1193760" imgH="914400" progId="Equation.3">
                    <p:embed/>
                    <p:pic>
                      <p:nvPicPr>
                        <p:cNvPr id="0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60" y="2688"/>
                          <a:ext cx="1267" cy="91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8440" name="Object 8"/>
            <p:cNvGraphicFramePr>
              <a:graphicFrameLocks noChangeAspect="1"/>
            </p:cNvGraphicFramePr>
            <p:nvPr/>
          </p:nvGraphicFramePr>
          <p:xfrm>
            <a:off x="2640" y="3600"/>
            <a:ext cx="1266" cy="20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89" name="方程式" r:id="rId11" imgW="1193760" imgH="203040" progId="Equation.3">
                    <p:embed/>
                  </p:oleObj>
                </mc:Choice>
                <mc:Fallback>
                  <p:oleObj name="方程式" r:id="rId11" imgW="1193760" imgH="203040" progId="Equation.3">
                    <p:embed/>
                    <p:pic>
                      <p:nvPicPr>
                        <p:cNvPr id="0" name="Object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40" y="3600"/>
                          <a:ext cx="1266" cy="20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8441" name="Object 9"/>
          <p:cNvGraphicFramePr>
            <a:graphicFrameLocks noChangeAspect="1"/>
          </p:cNvGraphicFramePr>
          <p:nvPr/>
        </p:nvGraphicFramePr>
        <p:xfrm>
          <a:off x="1335088" y="2209800"/>
          <a:ext cx="7337425" cy="981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90" name="方程式" r:id="rId13" imgW="3288960" imgH="431640" progId="Equation.3">
                  <p:embed/>
                </p:oleObj>
              </mc:Choice>
              <mc:Fallback>
                <p:oleObj name="方程式" r:id="rId13" imgW="3288960" imgH="43164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5088" y="2209800"/>
                        <a:ext cx="7337425" cy="981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20A95E-54E2-48F4-A200-69A0E73BA674}" type="slidenum">
              <a:rPr lang="zh-TW" altLang="en-US"/>
              <a:pPr/>
              <a:t>8</a:t>
            </a:fld>
            <a:endParaRPr lang="en-US" altLang="zh-TW"/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/>
              <a:t>Galois field, GF(16)=GF(   )</a:t>
            </a:r>
          </a:p>
          <a:p>
            <a:pPr lvl="1"/>
            <a:r>
              <a:rPr lang="en-US" altLang="zh-TW"/>
              <a:t>{0,1,2,3,4,5,6,7,8,9,10,11,12,13,14,15}</a:t>
            </a:r>
          </a:p>
          <a:p>
            <a:r>
              <a:rPr lang="en-US" altLang="zh-TW"/>
              <a:t>Symbol</a:t>
            </a:r>
          </a:p>
          <a:p>
            <a:pPr lvl="1"/>
            <a:r>
              <a:rPr lang="en-US" altLang="zh-TW"/>
              <a:t>m=4 is 4bits symbol</a:t>
            </a:r>
          </a:p>
          <a:p>
            <a:pPr lvl="1"/>
            <a:r>
              <a:rPr lang="en-US" altLang="zh-TW"/>
              <a:t>0  -&gt; 0001, 4  -&gt;0011, 8  -&gt;0101,   12-&gt;1111   </a:t>
            </a:r>
          </a:p>
          <a:p>
            <a:pPr lvl="1"/>
            <a:r>
              <a:rPr lang="en-US" altLang="zh-TW"/>
              <a:t>1  -&gt; 0010, 5  -&gt;0110, 9  -&gt;1010,   13-&gt;1101</a:t>
            </a:r>
          </a:p>
          <a:p>
            <a:pPr lvl="1"/>
            <a:r>
              <a:rPr lang="en-US" altLang="zh-TW"/>
              <a:t>2  -&gt; 0100, 6  -&gt;1100, 10-&gt;0111,   14-&gt;1001</a:t>
            </a:r>
          </a:p>
          <a:p>
            <a:pPr lvl="1"/>
            <a:r>
              <a:rPr lang="en-US" altLang="zh-TW"/>
              <a:t>3  -&gt; 1000, 7  -&gt;1011, 11-&gt;1110,</a:t>
            </a:r>
          </a:p>
        </p:txBody>
      </p:sp>
      <p:graphicFrame>
        <p:nvGraphicFramePr>
          <p:cNvPr id="83972" name="Object 4"/>
          <p:cNvGraphicFramePr>
            <a:graphicFrameLocks noChangeAspect="1"/>
          </p:cNvGraphicFramePr>
          <p:nvPr/>
        </p:nvGraphicFramePr>
        <p:xfrm>
          <a:off x="5316538" y="1557338"/>
          <a:ext cx="333375" cy="358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981" name="方程式" r:id="rId3" imgW="177480" imgH="190440" progId="Equation.3">
                  <p:embed/>
                </p:oleObj>
              </mc:Choice>
              <mc:Fallback>
                <p:oleObj name="方程式" r:id="rId3" imgW="177480" imgH="1904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16538" y="1557338"/>
                        <a:ext cx="333375" cy="358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3973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TW"/>
              <a:t>For example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FD461-75D5-47C7-95F0-6C5DD49CF5C0}" type="slidenum">
              <a:rPr lang="zh-TW" altLang="en-US"/>
              <a:pPr/>
              <a:t>9</a:t>
            </a:fld>
            <a:endParaRPr lang="en-US" altLang="zh-TW"/>
          </a:p>
        </p:txBody>
      </p:sp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zh-TW" sz="3600"/>
              <a:t>Encode (15,9) RS code</a:t>
            </a:r>
          </a:p>
        </p:txBody>
      </p:sp>
      <p:grpSp>
        <p:nvGrpSpPr>
          <p:cNvPr id="47270" name="Group 166"/>
          <p:cNvGrpSpPr>
            <a:grpSpLocks/>
          </p:cNvGrpSpPr>
          <p:nvPr/>
        </p:nvGrpSpPr>
        <p:grpSpPr bwMode="auto">
          <a:xfrm>
            <a:off x="838200" y="990600"/>
            <a:ext cx="6705600" cy="304800"/>
            <a:chOff x="528" y="1344"/>
            <a:chExt cx="4224" cy="192"/>
          </a:xfrm>
        </p:grpSpPr>
        <p:grpSp>
          <p:nvGrpSpPr>
            <p:cNvPr id="47112" name="Group 8"/>
            <p:cNvGrpSpPr>
              <a:grpSpLocks/>
            </p:cNvGrpSpPr>
            <p:nvPr/>
          </p:nvGrpSpPr>
          <p:grpSpPr bwMode="auto">
            <a:xfrm>
              <a:off x="4368" y="1344"/>
              <a:ext cx="384" cy="192"/>
              <a:chOff x="1296" y="1392"/>
              <a:chExt cx="384" cy="192"/>
            </a:xfrm>
          </p:grpSpPr>
          <p:sp>
            <p:nvSpPr>
              <p:cNvPr id="47108" name="Rectangle 4"/>
              <p:cNvSpPr>
                <a:spLocks noChangeArrowheads="1"/>
              </p:cNvSpPr>
              <p:nvPr/>
            </p:nvSpPr>
            <p:spPr bwMode="auto">
              <a:xfrm>
                <a:off x="1296" y="1392"/>
                <a:ext cx="96" cy="19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47109" name="Rectangle 5"/>
              <p:cNvSpPr>
                <a:spLocks noChangeArrowheads="1"/>
              </p:cNvSpPr>
              <p:nvPr/>
            </p:nvSpPr>
            <p:spPr bwMode="auto">
              <a:xfrm>
                <a:off x="1392" y="1392"/>
                <a:ext cx="96" cy="19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47110" name="Rectangle 6"/>
              <p:cNvSpPr>
                <a:spLocks noChangeArrowheads="1"/>
              </p:cNvSpPr>
              <p:nvPr/>
            </p:nvSpPr>
            <p:spPr bwMode="auto">
              <a:xfrm>
                <a:off x="1488" y="1392"/>
                <a:ext cx="96" cy="19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47111" name="Rectangle 7"/>
              <p:cNvSpPr>
                <a:spLocks noChangeArrowheads="1"/>
              </p:cNvSpPr>
              <p:nvPr/>
            </p:nvSpPr>
            <p:spPr bwMode="auto">
              <a:xfrm>
                <a:off x="1584" y="1392"/>
                <a:ext cx="96" cy="19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</p:grpSp>
        <p:grpSp>
          <p:nvGrpSpPr>
            <p:cNvPr id="47113" name="Group 9"/>
            <p:cNvGrpSpPr>
              <a:grpSpLocks/>
            </p:cNvGrpSpPr>
            <p:nvPr/>
          </p:nvGrpSpPr>
          <p:grpSpPr bwMode="auto">
            <a:xfrm>
              <a:off x="3984" y="1344"/>
              <a:ext cx="384" cy="192"/>
              <a:chOff x="1296" y="1392"/>
              <a:chExt cx="384" cy="192"/>
            </a:xfrm>
          </p:grpSpPr>
          <p:sp>
            <p:nvSpPr>
              <p:cNvPr id="47114" name="Rectangle 10"/>
              <p:cNvSpPr>
                <a:spLocks noChangeArrowheads="1"/>
              </p:cNvSpPr>
              <p:nvPr/>
            </p:nvSpPr>
            <p:spPr bwMode="auto">
              <a:xfrm>
                <a:off x="1296" y="1392"/>
                <a:ext cx="96" cy="19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47115" name="Rectangle 11"/>
              <p:cNvSpPr>
                <a:spLocks noChangeArrowheads="1"/>
              </p:cNvSpPr>
              <p:nvPr/>
            </p:nvSpPr>
            <p:spPr bwMode="auto">
              <a:xfrm>
                <a:off x="1392" y="1392"/>
                <a:ext cx="96" cy="19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47116" name="Rectangle 12"/>
              <p:cNvSpPr>
                <a:spLocks noChangeArrowheads="1"/>
              </p:cNvSpPr>
              <p:nvPr/>
            </p:nvSpPr>
            <p:spPr bwMode="auto">
              <a:xfrm>
                <a:off x="1488" y="1392"/>
                <a:ext cx="96" cy="19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47117" name="Rectangle 13"/>
              <p:cNvSpPr>
                <a:spLocks noChangeArrowheads="1"/>
              </p:cNvSpPr>
              <p:nvPr/>
            </p:nvSpPr>
            <p:spPr bwMode="auto">
              <a:xfrm>
                <a:off x="1584" y="1392"/>
                <a:ext cx="96" cy="19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</p:grpSp>
        <p:grpSp>
          <p:nvGrpSpPr>
            <p:cNvPr id="47118" name="Group 14"/>
            <p:cNvGrpSpPr>
              <a:grpSpLocks/>
            </p:cNvGrpSpPr>
            <p:nvPr/>
          </p:nvGrpSpPr>
          <p:grpSpPr bwMode="auto">
            <a:xfrm>
              <a:off x="3600" y="1344"/>
              <a:ext cx="384" cy="192"/>
              <a:chOff x="1296" y="1392"/>
              <a:chExt cx="384" cy="192"/>
            </a:xfrm>
          </p:grpSpPr>
          <p:sp>
            <p:nvSpPr>
              <p:cNvPr id="47119" name="Rectangle 15"/>
              <p:cNvSpPr>
                <a:spLocks noChangeArrowheads="1"/>
              </p:cNvSpPr>
              <p:nvPr/>
            </p:nvSpPr>
            <p:spPr bwMode="auto">
              <a:xfrm>
                <a:off x="1296" y="1392"/>
                <a:ext cx="96" cy="19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47120" name="Rectangle 16"/>
              <p:cNvSpPr>
                <a:spLocks noChangeArrowheads="1"/>
              </p:cNvSpPr>
              <p:nvPr/>
            </p:nvSpPr>
            <p:spPr bwMode="auto">
              <a:xfrm>
                <a:off x="1392" y="1392"/>
                <a:ext cx="96" cy="19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47121" name="Rectangle 17"/>
              <p:cNvSpPr>
                <a:spLocks noChangeArrowheads="1"/>
              </p:cNvSpPr>
              <p:nvPr/>
            </p:nvSpPr>
            <p:spPr bwMode="auto">
              <a:xfrm>
                <a:off x="1488" y="1392"/>
                <a:ext cx="96" cy="19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47122" name="Rectangle 18"/>
              <p:cNvSpPr>
                <a:spLocks noChangeArrowheads="1"/>
              </p:cNvSpPr>
              <p:nvPr/>
            </p:nvSpPr>
            <p:spPr bwMode="auto">
              <a:xfrm>
                <a:off x="1584" y="1392"/>
                <a:ext cx="96" cy="19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</p:grpSp>
        <p:grpSp>
          <p:nvGrpSpPr>
            <p:cNvPr id="47123" name="Group 19"/>
            <p:cNvGrpSpPr>
              <a:grpSpLocks/>
            </p:cNvGrpSpPr>
            <p:nvPr/>
          </p:nvGrpSpPr>
          <p:grpSpPr bwMode="auto">
            <a:xfrm>
              <a:off x="3216" y="1344"/>
              <a:ext cx="384" cy="192"/>
              <a:chOff x="1296" y="1392"/>
              <a:chExt cx="384" cy="192"/>
            </a:xfrm>
          </p:grpSpPr>
          <p:sp>
            <p:nvSpPr>
              <p:cNvPr id="47124" name="Rectangle 20"/>
              <p:cNvSpPr>
                <a:spLocks noChangeArrowheads="1"/>
              </p:cNvSpPr>
              <p:nvPr/>
            </p:nvSpPr>
            <p:spPr bwMode="auto">
              <a:xfrm>
                <a:off x="1296" y="1392"/>
                <a:ext cx="96" cy="19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47125" name="Rectangle 21"/>
              <p:cNvSpPr>
                <a:spLocks noChangeArrowheads="1"/>
              </p:cNvSpPr>
              <p:nvPr/>
            </p:nvSpPr>
            <p:spPr bwMode="auto">
              <a:xfrm>
                <a:off x="1392" y="1392"/>
                <a:ext cx="96" cy="19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47126" name="Rectangle 22"/>
              <p:cNvSpPr>
                <a:spLocks noChangeArrowheads="1"/>
              </p:cNvSpPr>
              <p:nvPr/>
            </p:nvSpPr>
            <p:spPr bwMode="auto">
              <a:xfrm>
                <a:off x="1488" y="1392"/>
                <a:ext cx="96" cy="19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47127" name="Rectangle 23"/>
              <p:cNvSpPr>
                <a:spLocks noChangeArrowheads="1"/>
              </p:cNvSpPr>
              <p:nvPr/>
            </p:nvSpPr>
            <p:spPr bwMode="auto">
              <a:xfrm>
                <a:off x="1584" y="1392"/>
                <a:ext cx="96" cy="19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</p:grpSp>
        <p:grpSp>
          <p:nvGrpSpPr>
            <p:cNvPr id="47128" name="Group 24"/>
            <p:cNvGrpSpPr>
              <a:grpSpLocks/>
            </p:cNvGrpSpPr>
            <p:nvPr/>
          </p:nvGrpSpPr>
          <p:grpSpPr bwMode="auto">
            <a:xfrm>
              <a:off x="2832" y="1344"/>
              <a:ext cx="384" cy="192"/>
              <a:chOff x="1296" y="1392"/>
              <a:chExt cx="384" cy="192"/>
            </a:xfrm>
          </p:grpSpPr>
          <p:sp>
            <p:nvSpPr>
              <p:cNvPr id="47129" name="Rectangle 25"/>
              <p:cNvSpPr>
                <a:spLocks noChangeArrowheads="1"/>
              </p:cNvSpPr>
              <p:nvPr/>
            </p:nvSpPr>
            <p:spPr bwMode="auto">
              <a:xfrm>
                <a:off x="1296" y="1392"/>
                <a:ext cx="96" cy="19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47130" name="Rectangle 26"/>
              <p:cNvSpPr>
                <a:spLocks noChangeArrowheads="1"/>
              </p:cNvSpPr>
              <p:nvPr/>
            </p:nvSpPr>
            <p:spPr bwMode="auto">
              <a:xfrm>
                <a:off x="1392" y="1392"/>
                <a:ext cx="96" cy="19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47131" name="Rectangle 27"/>
              <p:cNvSpPr>
                <a:spLocks noChangeArrowheads="1"/>
              </p:cNvSpPr>
              <p:nvPr/>
            </p:nvSpPr>
            <p:spPr bwMode="auto">
              <a:xfrm>
                <a:off x="1488" y="1392"/>
                <a:ext cx="96" cy="19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47132" name="Rectangle 28"/>
              <p:cNvSpPr>
                <a:spLocks noChangeArrowheads="1"/>
              </p:cNvSpPr>
              <p:nvPr/>
            </p:nvSpPr>
            <p:spPr bwMode="auto">
              <a:xfrm>
                <a:off x="1584" y="1392"/>
                <a:ext cx="96" cy="19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</p:grpSp>
        <p:grpSp>
          <p:nvGrpSpPr>
            <p:cNvPr id="47133" name="Group 29"/>
            <p:cNvGrpSpPr>
              <a:grpSpLocks/>
            </p:cNvGrpSpPr>
            <p:nvPr/>
          </p:nvGrpSpPr>
          <p:grpSpPr bwMode="auto">
            <a:xfrm>
              <a:off x="2448" y="1344"/>
              <a:ext cx="384" cy="192"/>
              <a:chOff x="1296" y="1392"/>
              <a:chExt cx="384" cy="192"/>
            </a:xfrm>
          </p:grpSpPr>
          <p:sp>
            <p:nvSpPr>
              <p:cNvPr id="47134" name="Rectangle 30"/>
              <p:cNvSpPr>
                <a:spLocks noChangeArrowheads="1"/>
              </p:cNvSpPr>
              <p:nvPr/>
            </p:nvSpPr>
            <p:spPr bwMode="auto">
              <a:xfrm>
                <a:off x="1296" y="1392"/>
                <a:ext cx="96" cy="19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47135" name="Rectangle 31"/>
              <p:cNvSpPr>
                <a:spLocks noChangeArrowheads="1"/>
              </p:cNvSpPr>
              <p:nvPr/>
            </p:nvSpPr>
            <p:spPr bwMode="auto">
              <a:xfrm>
                <a:off x="1392" y="1392"/>
                <a:ext cx="96" cy="19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47136" name="Rectangle 32"/>
              <p:cNvSpPr>
                <a:spLocks noChangeArrowheads="1"/>
              </p:cNvSpPr>
              <p:nvPr/>
            </p:nvSpPr>
            <p:spPr bwMode="auto">
              <a:xfrm>
                <a:off x="1488" y="1392"/>
                <a:ext cx="96" cy="19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47137" name="Rectangle 33"/>
              <p:cNvSpPr>
                <a:spLocks noChangeArrowheads="1"/>
              </p:cNvSpPr>
              <p:nvPr/>
            </p:nvSpPr>
            <p:spPr bwMode="auto">
              <a:xfrm>
                <a:off x="1584" y="1392"/>
                <a:ext cx="96" cy="19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</p:grpSp>
        <p:grpSp>
          <p:nvGrpSpPr>
            <p:cNvPr id="47138" name="Group 34"/>
            <p:cNvGrpSpPr>
              <a:grpSpLocks/>
            </p:cNvGrpSpPr>
            <p:nvPr/>
          </p:nvGrpSpPr>
          <p:grpSpPr bwMode="auto">
            <a:xfrm>
              <a:off x="2064" y="1344"/>
              <a:ext cx="384" cy="192"/>
              <a:chOff x="1296" y="1392"/>
              <a:chExt cx="384" cy="192"/>
            </a:xfrm>
          </p:grpSpPr>
          <p:sp>
            <p:nvSpPr>
              <p:cNvPr id="47139" name="Rectangle 35"/>
              <p:cNvSpPr>
                <a:spLocks noChangeArrowheads="1"/>
              </p:cNvSpPr>
              <p:nvPr/>
            </p:nvSpPr>
            <p:spPr bwMode="auto">
              <a:xfrm>
                <a:off x="1296" y="1392"/>
                <a:ext cx="96" cy="19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47140" name="Rectangle 36"/>
              <p:cNvSpPr>
                <a:spLocks noChangeArrowheads="1"/>
              </p:cNvSpPr>
              <p:nvPr/>
            </p:nvSpPr>
            <p:spPr bwMode="auto">
              <a:xfrm>
                <a:off x="1392" y="1392"/>
                <a:ext cx="96" cy="19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47141" name="Rectangle 37"/>
              <p:cNvSpPr>
                <a:spLocks noChangeArrowheads="1"/>
              </p:cNvSpPr>
              <p:nvPr/>
            </p:nvSpPr>
            <p:spPr bwMode="auto">
              <a:xfrm>
                <a:off x="1488" y="1392"/>
                <a:ext cx="96" cy="19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47142" name="Rectangle 38"/>
              <p:cNvSpPr>
                <a:spLocks noChangeArrowheads="1"/>
              </p:cNvSpPr>
              <p:nvPr/>
            </p:nvSpPr>
            <p:spPr bwMode="auto">
              <a:xfrm>
                <a:off x="1584" y="1392"/>
                <a:ext cx="96" cy="19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</p:grpSp>
        <p:grpSp>
          <p:nvGrpSpPr>
            <p:cNvPr id="47143" name="Group 39"/>
            <p:cNvGrpSpPr>
              <a:grpSpLocks/>
            </p:cNvGrpSpPr>
            <p:nvPr/>
          </p:nvGrpSpPr>
          <p:grpSpPr bwMode="auto">
            <a:xfrm>
              <a:off x="1680" y="1344"/>
              <a:ext cx="384" cy="192"/>
              <a:chOff x="1296" y="1392"/>
              <a:chExt cx="384" cy="192"/>
            </a:xfrm>
          </p:grpSpPr>
          <p:sp>
            <p:nvSpPr>
              <p:cNvPr id="47144" name="Rectangle 40"/>
              <p:cNvSpPr>
                <a:spLocks noChangeArrowheads="1"/>
              </p:cNvSpPr>
              <p:nvPr/>
            </p:nvSpPr>
            <p:spPr bwMode="auto">
              <a:xfrm>
                <a:off x="1296" y="1392"/>
                <a:ext cx="96" cy="19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47145" name="Rectangle 41"/>
              <p:cNvSpPr>
                <a:spLocks noChangeArrowheads="1"/>
              </p:cNvSpPr>
              <p:nvPr/>
            </p:nvSpPr>
            <p:spPr bwMode="auto">
              <a:xfrm>
                <a:off x="1392" y="1392"/>
                <a:ext cx="96" cy="19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47146" name="Rectangle 42"/>
              <p:cNvSpPr>
                <a:spLocks noChangeArrowheads="1"/>
              </p:cNvSpPr>
              <p:nvPr/>
            </p:nvSpPr>
            <p:spPr bwMode="auto">
              <a:xfrm>
                <a:off x="1488" y="1392"/>
                <a:ext cx="96" cy="19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47147" name="Rectangle 43"/>
              <p:cNvSpPr>
                <a:spLocks noChangeArrowheads="1"/>
              </p:cNvSpPr>
              <p:nvPr/>
            </p:nvSpPr>
            <p:spPr bwMode="auto">
              <a:xfrm>
                <a:off x="1584" y="1392"/>
                <a:ext cx="96" cy="19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</p:grpSp>
        <p:grpSp>
          <p:nvGrpSpPr>
            <p:cNvPr id="47148" name="Group 44"/>
            <p:cNvGrpSpPr>
              <a:grpSpLocks/>
            </p:cNvGrpSpPr>
            <p:nvPr/>
          </p:nvGrpSpPr>
          <p:grpSpPr bwMode="auto">
            <a:xfrm>
              <a:off x="1296" y="1344"/>
              <a:ext cx="384" cy="192"/>
              <a:chOff x="1296" y="1392"/>
              <a:chExt cx="384" cy="192"/>
            </a:xfrm>
          </p:grpSpPr>
          <p:sp>
            <p:nvSpPr>
              <p:cNvPr id="47149" name="Rectangle 45"/>
              <p:cNvSpPr>
                <a:spLocks noChangeArrowheads="1"/>
              </p:cNvSpPr>
              <p:nvPr/>
            </p:nvSpPr>
            <p:spPr bwMode="auto">
              <a:xfrm>
                <a:off x="1296" y="1392"/>
                <a:ext cx="96" cy="19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47150" name="Rectangle 46"/>
              <p:cNvSpPr>
                <a:spLocks noChangeArrowheads="1"/>
              </p:cNvSpPr>
              <p:nvPr/>
            </p:nvSpPr>
            <p:spPr bwMode="auto">
              <a:xfrm>
                <a:off x="1392" y="1392"/>
                <a:ext cx="96" cy="19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47151" name="Rectangle 47"/>
              <p:cNvSpPr>
                <a:spLocks noChangeArrowheads="1"/>
              </p:cNvSpPr>
              <p:nvPr/>
            </p:nvSpPr>
            <p:spPr bwMode="auto">
              <a:xfrm>
                <a:off x="1488" y="1392"/>
                <a:ext cx="96" cy="19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47152" name="Rectangle 48"/>
              <p:cNvSpPr>
                <a:spLocks noChangeArrowheads="1"/>
              </p:cNvSpPr>
              <p:nvPr/>
            </p:nvSpPr>
            <p:spPr bwMode="auto">
              <a:xfrm>
                <a:off x="1584" y="1392"/>
                <a:ext cx="96" cy="19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</p:grpSp>
        <p:grpSp>
          <p:nvGrpSpPr>
            <p:cNvPr id="47153" name="Group 49"/>
            <p:cNvGrpSpPr>
              <a:grpSpLocks/>
            </p:cNvGrpSpPr>
            <p:nvPr/>
          </p:nvGrpSpPr>
          <p:grpSpPr bwMode="auto">
            <a:xfrm>
              <a:off x="912" y="1344"/>
              <a:ext cx="384" cy="192"/>
              <a:chOff x="1296" y="1392"/>
              <a:chExt cx="384" cy="192"/>
            </a:xfrm>
          </p:grpSpPr>
          <p:sp>
            <p:nvSpPr>
              <p:cNvPr id="47154" name="Rectangle 50"/>
              <p:cNvSpPr>
                <a:spLocks noChangeArrowheads="1"/>
              </p:cNvSpPr>
              <p:nvPr/>
            </p:nvSpPr>
            <p:spPr bwMode="auto">
              <a:xfrm>
                <a:off x="1296" y="1392"/>
                <a:ext cx="96" cy="19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47155" name="Rectangle 51"/>
              <p:cNvSpPr>
                <a:spLocks noChangeArrowheads="1"/>
              </p:cNvSpPr>
              <p:nvPr/>
            </p:nvSpPr>
            <p:spPr bwMode="auto">
              <a:xfrm>
                <a:off x="1392" y="1392"/>
                <a:ext cx="96" cy="19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47156" name="Rectangle 52"/>
              <p:cNvSpPr>
                <a:spLocks noChangeArrowheads="1"/>
              </p:cNvSpPr>
              <p:nvPr/>
            </p:nvSpPr>
            <p:spPr bwMode="auto">
              <a:xfrm>
                <a:off x="1488" y="1392"/>
                <a:ext cx="96" cy="19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47157" name="Rectangle 53"/>
              <p:cNvSpPr>
                <a:spLocks noChangeArrowheads="1"/>
              </p:cNvSpPr>
              <p:nvPr/>
            </p:nvSpPr>
            <p:spPr bwMode="auto">
              <a:xfrm>
                <a:off x="1584" y="1392"/>
                <a:ext cx="96" cy="19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</p:grpSp>
        <p:grpSp>
          <p:nvGrpSpPr>
            <p:cNvPr id="47158" name="Group 54"/>
            <p:cNvGrpSpPr>
              <a:grpSpLocks/>
            </p:cNvGrpSpPr>
            <p:nvPr/>
          </p:nvGrpSpPr>
          <p:grpSpPr bwMode="auto">
            <a:xfrm>
              <a:off x="528" y="1344"/>
              <a:ext cx="384" cy="192"/>
              <a:chOff x="1296" y="1392"/>
              <a:chExt cx="384" cy="192"/>
            </a:xfrm>
          </p:grpSpPr>
          <p:sp>
            <p:nvSpPr>
              <p:cNvPr id="47159" name="Rectangle 55"/>
              <p:cNvSpPr>
                <a:spLocks noChangeArrowheads="1"/>
              </p:cNvSpPr>
              <p:nvPr/>
            </p:nvSpPr>
            <p:spPr bwMode="auto">
              <a:xfrm>
                <a:off x="1296" y="1392"/>
                <a:ext cx="96" cy="19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47160" name="Rectangle 56"/>
              <p:cNvSpPr>
                <a:spLocks noChangeArrowheads="1"/>
              </p:cNvSpPr>
              <p:nvPr/>
            </p:nvSpPr>
            <p:spPr bwMode="auto">
              <a:xfrm>
                <a:off x="1392" y="1392"/>
                <a:ext cx="96" cy="19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47161" name="Rectangle 57"/>
              <p:cNvSpPr>
                <a:spLocks noChangeArrowheads="1"/>
              </p:cNvSpPr>
              <p:nvPr/>
            </p:nvSpPr>
            <p:spPr bwMode="auto">
              <a:xfrm>
                <a:off x="1488" y="1392"/>
                <a:ext cx="96" cy="19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47162" name="Rectangle 58"/>
              <p:cNvSpPr>
                <a:spLocks noChangeArrowheads="1"/>
              </p:cNvSpPr>
              <p:nvPr/>
            </p:nvSpPr>
            <p:spPr bwMode="auto">
              <a:xfrm>
                <a:off x="1584" y="1392"/>
                <a:ext cx="96" cy="192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</p:grpSp>
      </p:grpSp>
      <p:grpSp>
        <p:nvGrpSpPr>
          <p:cNvPr id="47215" name="Group 111"/>
          <p:cNvGrpSpPr>
            <a:grpSpLocks/>
          </p:cNvGrpSpPr>
          <p:nvPr/>
        </p:nvGrpSpPr>
        <p:grpSpPr bwMode="auto">
          <a:xfrm>
            <a:off x="3200400" y="1447800"/>
            <a:ext cx="228600" cy="609600"/>
            <a:chOff x="624" y="1776"/>
            <a:chExt cx="144" cy="384"/>
          </a:xfrm>
        </p:grpSpPr>
        <p:sp>
          <p:nvSpPr>
            <p:cNvPr id="47208" name="Rectangle 104"/>
            <p:cNvSpPr>
              <a:spLocks noChangeArrowheads="1"/>
            </p:cNvSpPr>
            <p:nvPr/>
          </p:nvSpPr>
          <p:spPr bwMode="auto">
            <a:xfrm>
              <a:off x="624" y="1776"/>
              <a:ext cx="144" cy="9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47212" name="Rectangle 108"/>
            <p:cNvSpPr>
              <a:spLocks noChangeArrowheads="1"/>
            </p:cNvSpPr>
            <p:nvPr/>
          </p:nvSpPr>
          <p:spPr bwMode="auto">
            <a:xfrm>
              <a:off x="624" y="1872"/>
              <a:ext cx="144" cy="9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47213" name="Rectangle 109"/>
            <p:cNvSpPr>
              <a:spLocks noChangeArrowheads="1"/>
            </p:cNvSpPr>
            <p:nvPr/>
          </p:nvSpPr>
          <p:spPr bwMode="auto">
            <a:xfrm>
              <a:off x="624" y="1968"/>
              <a:ext cx="144" cy="9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47214" name="Rectangle 110"/>
            <p:cNvSpPr>
              <a:spLocks noChangeArrowheads="1"/>
            </p:cNvSpPr>
            <p:nvPr/>
          </p:nvSpPr>
          <p:spPr bwMode="auto">
            <a:xfrm>
              <a:off x="624" y="2064"/>
              <a:ext cx="144" cy="9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</p:grpSp>
      <p:grpSp>
        <p:nvGrpSpPr>
          <p:cNvPr id="47216" name="Group 112"/>
          <p:cNvGrpSpPr>
            <a:grpSpLocks/>
          </p:cNvGrpSpPr>
          <p:nvPr/>
        </p:nvGrpSpPr>
        <p:grpSpPr bwMode="auto">
          <a:xfrm>
            <a:off x="3505200" y="1447800"/>
            <a:ext cx="228600" cy="609600"/>
            <a:chOff x="624" y="1776"/>
            <a:chExt cx="144" cy="384"/>
          </a:xfrm>
        </p:grpSpPr>
        <p:sp>
          <p:nvSpPr>
            <p:cNvPr id="47217" name="Rectangle 113"/>
            <p:cNvSpPr>
              <a:spLocks noChangeArrowheads="1"/>
            </p:cNvSpPr>
            <p:nvPr/>
          </p:nvSpPr>
          <p:spPr bwMode="auto">
            <a:xfrm>
              <a:off x="624" y="1776"/>
              <a:ext cx="144" cy="9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47218" name="Rectangle 114"/>
            <p:cNvSpPr>
              <a:spLocks noChangeArrowheads="1"/>
            </p:cNvSpPr>
            <p:nvPr/>
          </p:nvSpPr>
          <p:spPr bwMode="auto">
            <a:xfrm>
              <a:off x="624" y="1872"/>
              <a:ext cx="144" cy="9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47219" name="Rectangle 115"/>
            <p:cNvSpPr>
              <a:spLocks noChangeArrowheads="1"/>
            </p:cNvSpPr>
            <p:nvPr/>
          </p:nvSpPr>
          <p:spPr bwMode="auto">
            <a:xfrm>
              <a:off x="624" y="1968"/>
              <a:ext cx="144" cy="9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47220" name="Rectangle 116"/>
            <p:cNvSpPr>
              <a:spLocks noChangeArrowheads="1"/>
            </p:cNvSpPr>
            <p:nvPr/>
          </p:nvSpPr>
          <p:spPr bwMode="auto">
            <a:xfrm>
              <a:off x="624" y="2064"/>
              <a:ext cx="144" cy="9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</p:grpSp>
      <p:grpSp>
        <p:nvGrpSpPr>
          <p:cNvPr id="47221" name="Group 117"/>
          <p:cNvGrpSpPr>
            <a:grpSpLocks/>
          </p:cNvGrpSpPr>
          <p:nvPr/>
        </p:nvGrpSpPr>
        <p:grpSpPr bwMode="auto">
          <a:xfrm>
            <a:off x="3810000" y="1447800"/>
            <a:ext cx="228600" cy="609600"/>
            <a:chOff x="624" y="1776"/>
            <a:chExt cx="144" cy="384"/>
          </a:xfrm>
        </p:grpSpPr>
        <p:sp>
          <p:nvSpPr>
            <p:cNvPr id="47222" name="Rectangle 118"/>
            <p:cNvSpPr>
              <a:spLocks noChangeArrowheads="1"/>
            </p:cNvSpPr>
            <p:nvPr/>
          </p:nvSpPr>
          <p:spPr bwMode="auto">
            <a:xfrm>
              <a:off x="624" y="1776"/>
              <a:ext cx="144" cy="9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47223" name="Rectangle 119"/>
            <p:cNvSpPr>
              <a:spLocks noChangeArrowheads="1"/>
            </p:cNvSpPr>
            <p:nvPr/>
          </p:nvSpPr>
          <p:spPr bwMode="auto">
            <a:xfrm>
              <a:off x="624" y="1872"/>
              <a:ext cx="144" cy="9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47224" name="Rectangle 120"/>
            <p:cNvSpPr>
              <a:spLocks noChangeArrowheads="1"/>
            </p:cNvSpPr>
            <p:nvPr/>
          </p:nvSpPr>
          <p:spPr bwMode="auto">
            <a:xfrm>
              <a:off x="624" y="1968"/>
              <a:ext cx="144" cy="9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47225" name="Rectangle 121"/>
            <p:cNvSpPr>
              <a:spLocks noChangeArrowheads="1"/>
            </p:cNvSpPr>
            <p:nvPr/>
          </p:nvSpPr>
          <p:spPr bwMode="auto">
            <a:xfrm>
              <a:off x="624" y="2064"/>
              <a:ext cx="144" cy="9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</p:grpSp>
      <p:grpSp>
        <p:nvGrpSpPr>
          <p:cNvPr id="47226" name="Group 122"/>
          <p:cNvGrpSpPr>
            <a:grpSpLocks/>
          </p:cNvGrpSpPr>
          <p:nvPr/>
        </p:nvGrpSpPr>
        <p:grpSpPr bwMode="auto">
          <a:xfrm>
            <a:off x="4114800" y="1447800"/>
            <a:ext cx="228600" cy="609600"/>
            <a:chOff x="624" y="1776"/>
            <a:chExt cx="144" cy="384"/>
          </a:xfrm>
        </p:grpSpPr>
        <p:sp>
          <p:nvSpPr>
            <p:cNvPr id="47227" name="Rectangle 123"/>
            <p:cNvSpPr>
              <a:spLocks noChangeArrowheads="1"/>
            </p:cNvSpPr>
            <p:nvPr/>
          </p:nvSpPr>
          <p:spPr bwMode="auto">
            <a:xfrm>
              <a:off x="624" y="1776"/>
              <a:ext cx="144" cy="9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47228" name="Rectangle 124"/>
            <p:cNvSpPr>
              <a:spLocks noChangeArrowheads="1"/>
            </p:cNvSpPr>
            <p:nvPr/>
          </p:nvSpPr>
          <p:spPr bwMode="auto">
            <a:xfrm>
              <a:off x="624" y="1872"/>
              <a:ext cx="144" cy="9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47229" name="Rectangle 125"/>
            <p:cNvSpPr>
              <a:spLocks noChangeArrowheads="1"/>
            </p:cNvSpPr>
            <p:nvPr/>
          </p:nvSpPr>
          <p:spPr bwMode="auto">
            <a:xfrm>
              <a:off x="624" y="1968"/>
              <a:ext cx="144" cy="9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47230" name="Rectangle 126"/>
            <p:cNvSpPr>
              <a:spLocks noChangeArrowheads="1"/>
            </p:cNvSpPr>
            <p:nvPr/>
          </p:nvSpPr>
          <p:spPr bwMode="auto">
            <a:xfrm>
              <a:off x="624" y="2064"/>
              <a:ext cx="144" cy="9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</p:grpSp>
      <p:grpSp>
        <p:nvGrpSpPr>
          <p:cNvPr id="47231" name="Group 127"/>
          <p:cNvGrpSpPr>
            <a:grpSpLocks/>
          </p:cNvGrpSpPr>
          <p:nvPr/>
        </p:nvGrpSpPr>
        <p:grpSpPr bwMode="auto">
          <a:xfrm>
            <a:off x="4419600" y="1447800"/>
            <a:ext cx="228600" cy="609600"/>
            <a:chOff x="624" y="1776"/>
            <a:chExt cx="144" cy="384"/>
          </a:xfrm>
        </p:grpSpPr>
        <p:sp>
          <p:nvSpPr>
            <p:cNvPr id="47232" name="Rectangle 128"/>
            <p:cNvSpPr>
              <a:spLocks noChangeArrowheads="1"/>
            </p:cNvSpPr>
            <p:nvPr/>
          </p:nvSpPr>
          <p:spPr bwMode="auto">
            <a:xfrm>
              <a:off x="624" y="1776"/>
              <a:ext cx="144" cy="9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47233" name="Rectangle 129"/>
            <p:cNvSpPr>
              <a:spLocks noChangeArrowheads="1"/>
            </p:cNvSpPr>
            <p:nvPr/>
          </p:nvSpPr>
          <p:spPr bwMode="auto">
            <a:xfrm>
              <a:off x="624" y="1872"/>
              <a:ext cx="144" cy="9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47234" name="Rectangle 130"/>
            <p:cNvSpPr>
              <a:spLocks noChangeArrowheads="1"/>
            </p:cNvSpPr>
            <p:nvPr/>
          </p:nvSpPr>
          <p:spPr bwMode="auto">
            <a:xfrm>
              <a:off x="624" y="1968"/>
              <a:ext cx="144" cy="9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47235" name="Rectangle 131"/>
            <p:cNvSpPr>
              <a:spLocks noChangeArrowheads="1"/>
            </p:cNvSpPr>
            <p:nvPr/>
          </p:nvSpPr>
          <p:spPr bwMode="auto">
            <a:xfrm>
              <a:off x="624" y="2064"/>
              <a:ext cx="144" cy="9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</p:grpSp>
      <p:grpSp>
        <p:nvGrpSpPr>
          <p:cNvPr id="47236" name="Group 132"/>
          <p:cNvGrpSpPr>
            <a:grpSpLocks/>
          </p:cNvGrpSpPr>
          <p:nvPr/>
        </p:nvGrpSpPr>
        <p:grpSpPr bwMode="auto">
          <a:xfrm>
            <a:off x="4724400" y="1447800"/>
            <a:ext cx="228600" cy="609600"/>
            <a:chOff x="624" y="1776"/>
            <a:chExt cx="144" cy="384"/>
          </a:xfrm>
        </p:grpSpPr>
        <p:sp>
          <p:nvSpPr>
            <p:cNvPr id="47237" name="Rectangle 133"/>
            <p:cNvSpPr>
              <a:spLocks noChangeArrowheads="1"/>
            </p:cNvSpPr>
            <p:nvPr/>
          </p:nvSpPr>
          <p:spPr bwMode="auto">
            <a:xfrm>
              <a:off x="624" y="1776"/>
              <a:ext cx="144" cy="9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47238" name="Rectangle 134"/>
            <p:cNvSpPr>
              <a:spLocks noChangeArrowheads="1"/>
            </p:cNvSpPr>
            <p:nvPr/>
          </p:nvSpPr>
          <p:spPr bwMode="auto">
            <a:xfrm>
              <a:off x="624" y="1872"/>
              <a:ext cx="144" cy="9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47239" name="Rectangle 135"/>
            <p:cNvSpPr>
              <a:spLocks noChangeArrowheads="1"/>
            </p:cNvSpPr>
            <p:nvPr/>
          </p:nvSpPr>
          <p:spPr bwMode="auto">
            <a:xfrm>
              <a:off x="624" y="1968"/>
              <a:ext cx="144" cy="9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47240" name="Rectangle 136"/>
            <p:cNvSpPr>
              <a:spLocks noChangeArrowheads="1"/>
            </p:cNvSpPr>
            <p:nvPr/>
          </p:nvSpPr>
          <p:spPr bwMode="auto">
            <a:xfrm>
              <a:off x="624" y="2064"/>
              <a:ext cx="144" cy="9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</p:grpSp>
      <p:grpSp>
        <p:nvGrpSpPr>
          <p:cNvPr id="47241" name="Group 137"/>
          <p:cNvGrpSpPr>
            <a:grpSpLocks/>
          </p:cNvGrpSpPr>
          <p:nvPr/>
        </p:nvGrpSpPr>
        <p:grpSpPr bwMode="auto">
          <a:xfrm>
            <a:off x="5029200" y="1447800"/>
            <a:ext cx="228600" cy="609600"/>
            <a:chOff x="624" y="1776"/>
            <a:chExt cx="144" cy="384"/>
          </a:xfrm>
        </p:grpSpPr>
        <p:sp>
          <p:nvSpPr>
            <p:cNvPr id="47242" name="Rectangle 138"/>
            <p:cNvSpPr>
              <a:spLocks noChangeArrowheads="1"/>
            </p:cNvSpPr>
            <p:nvPr/>
          </p:nvSpPr>
          <p:spPr bwMode="auto">
            <a:xfrm>
              <a:off x="624" y="1776"/>
              <a:ext cx="144" cy="9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47243" name="Rectangle 139"/>
            <p:cNvSpPr>
              <a:spLocks noChangeArrowheads="1"/>
            </p:cNvSpPr>
            <p:nvPr/>
          </p:nvSpPr>
          <p:spPr bwMode="auto">
            <a:xfrm>
              <a:off x="624" y="1872"/>
              <a:ext cx="144" cy="9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47244" name="Rectangle 140"/>
            <p:cNvSpPr>
              <a:spLocks noChangeArrowheads="1"/>
            </p:cNvSpPr>
            <p:nvPr/>
          </p:nvSpPr>
          <p:spPr bwMode="auto">
            <a:xfrm>
              <a:off x="624" y="1968"/>
              <a:ext cx="144" cy="9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47245" name="Rectangle 141"/>
            <p:cNvSpPr>
              <a:spLocks noChangeArrowheads="1"/>
            </p:cNvSpPr>
            <p:nvPr/>
          </p:nvSpPr>
          <p:spPr bwMode="auto">
            <a:xfrm>
              <a:off x="624" y="2064"/>
              <a:ext cx="144" cy="9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</p:grpSp>
      <p:grpSp>
        <p:nvGrpSpPr>
          <p:cNvPr id="47246" name="Group 142"/>
          <p:cNvGrpSpPr>
            <a:grpSpLocks/>
          </p:cNvGrpSpPr>
          <p:nvPr/>
        </p:nvGrpSpPr>
        <p:grpSpPr bwMode="auto">
          <a:xfrm>
            <a:off x="5334000" y="1447800"/>
            <a:ext cx="228600" cy="609600"/>
            <a:chOff x="624" y="1776"/>
            <a:chExt cx="144" cy="384"/>
          </a:xfrm>
        </p:grpSpPr>
        <p:sp>
          <p:nvSpPr>
            <p:cNvPr id="47247" name="Rectangle 143"/>
            <p:cNvSpPr>
              <a:spLocks noChangeArrowheads="1"/>
            </p:cNvSpPr>
            <p:nvPr/>
          </p:nvSpPr>
          <p:spPr bwMode="auto">
            <a:xfrm>
              <a:off x="624" y="1776"/>
              <a:ext cx="144" cy="9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47248" name="Rectangle 144"/>
            <p:cNvSpPr>
              <a:spLocks noChangeArrowheads="1"/>
            </p:cNvSpPr>
            <p:nvPr/>
          </p:nvSpPr>
          <p:spPr bwMode="auto">
            <a:xfrm>
              <a:off x="624" y="1872"/>
              <a:ext cx="144" cy="9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47249" name="Rectangle 145"/>
            <p:cNvSpPr>
              <a:spLocks noChangeArrowheads="1"/>
            </p:cNvSpPr>
            <p:nvPr/>
          </p:nvSpPr>
          <p:spPr bwMode="auto">
            <a:xfrm>
              <a:off x="624" y="1968"/>
              <a:ext cx="144" cy="9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47250" name="Rectangle 146"/>
            <p:cNvSpPr>
              <a:spLocks noChangeArrowheads="1"/>
            </p:cNvSpPr>
            <p:nvPr/>
          </p:nvSpPr>
          <p:spPr bwMode="auto">
            <a:xfrm>
              <a:off x="624" y="2064"/>
              <a:ext cx="144" cy="9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</p:grpSp>
      <p:grpSp>
        <p:nvGrpSpPr>
          <p:cNvPr id="47251" name="Group 147"/>
          <p:cNvGrpSpPr>
            <a:grpSpLocks/>
          </p:cNvGrpSpPr>
          <p:nvPr/>
        </p:nvGrpSpPr>
        <p:grpSpPr bwMode="auto">
          <a:xfrm>
            <a:off x="5638800" y="1447800"/>
            <a:ext cx="228600" cy="609600"/>
            <a:chOff x="624" y="1776"/>
            <a:chExt cx="144" cy="384"/>
          </a:xfrm>
        </p:grpSpPr>
        <p:sp>
          <p:nvSpPr>
            <p:cNvPr id="47252" name="Rectangle 148"/>
            <p:cNvSpPr>
              <a:spLocks noChangeArrowheads="1"/>
            </p:cNvSpPr>
            <p:nvPr/>
          </p:nvSpPr>
          <p:spPr bwMode="auto">
            <a:xfrm>
              <a:off x="624" y="1776"/>
              <a:ext cx="144" cy="9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47253" name="Rectangle 149"/>
            <p:cNvSpPr>
              <a:spLocks noChangeArrowheads="1"/>
            </p:cNvSpPr>
            <p:nvPr/>
          </p:nvSpPr>
          <p:spPr bwMode="auto">
            <a:xfrm>
              <a:off x="624" y="1872"/>
              <a:ext cx="144" cy="9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47254" name="Rectangle 150"/>
            <p:cNvSpPr>
              <a:spLocks noChangeArrowheads="1"/>
            </p:cNvSpPr>
            <p:nvPr/>
          </p:nvSpPr>
          <p:spPr bwMode="auto">
            <a:xfrm>
              <a:off x="624" y="1968"/>
              <a:ext cx="144" cy="9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47255" name="Rectangle 151"/>
            <p:cNvSpPr>
              <a:spLocks noChangeArrowheads="1"/>
            </p:cNvSpPr>
            <p:nvPr/>
          </p:nvSpPr>
          <p:spPr bwMode="auto">
            <a:xfrm>
              <a:off x="624" y="2064"/>
              <a:ext cx="144" cy="9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</p:grpSp>
      <p:sp>
        <p:nvSpPr>
          <p:cNvPr id="47267" name="Rectangle 163"/>
          <p:cNvSpPr>
            <a:spLocks noChangeArrowheads="1"/>
          </p:cNvSpPr>
          <p:nvPr/>
        </p:nvSpPr>
        <p:spPr bwMode="auto">
          <a:xfrm>
            <a:off x="6934200" y="990600"/>
            <a:ext cx="6096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47268" name="Rectangle 164"/>
          <p:cNvSpPr>
            <a:spLocks noChangeArrowheads="1"/>
          </p:cNvSpPr>
          <p:nvPr/>
        </p:nvSpPr>
        <p:spPr bwMode="auto">
          <a:xfrm>
            <a:off x="6324600" y="990600"/>
            <a:ext cx="6096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47269" name="Rectangle 165"/>
          <p:cNvSpPr>
            <a:spLocks noChangeArrowheads="1"/>
          </p:cNvSpPr>
          <p:nvPr/>
        </p:nvSpPr>
        <p:spPr bwMode="auto">
          <a:xfrm>
            <a:off x="5715000" y="990600"/>
            <a:ext cx="6096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47271" name="Rectangle 167"/>
          <p:cNvSpPr>
            <a:spLocks noChangeArrowheads="1"/>
          </p:cNvSpPr>
          <p:nvPr/>
        </p:nvSpPr>
        <p:spPr bwMode="auto">
          <a:xfrm>
            <a:off x="5105400" y="990600"/>
            <a:ext cx="6096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47272" name="Rectangle 168"/>
          <p:cNvSpPr>
            <a:spLocks noChangeArrowheads="1"/>
          </p:cNvSpPr>
          <p:nvPr/>
        </p:nvSpPr>
        <p:spPr bwMode="auto">
          <a:xfrm>
            <a:off x="4495800" y="990600"/>
            <a:ext cx="6096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47273" name="Rectangle 169"/>
          <p:cNvSpPr>
            <a:spLocks noChangeArrowheads="1"/>
          </p:cNvSpPr>
          <p:nvPr/>
        </p:nvSpPr>
        <p:spPr bwMode="auto">
          <a:xfrm>
            <a:off x="3886200" y="990600"/>
            <a:ext cx="6096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47274" name="Rectangle 170"/>
          <p:cNvSpPr>
            <a:spLocks noChangeArrowheads="1"/>
          </p:cNvSpPr>
          <p:nvPr/>
        </p:nvSpPr>
        <p:spPr bwMode="auto">
          <a:xfrm>
            <a:off x="3276600" y="990600"/>
            <a:ext cx="6096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47275" name="Rectangle 171"/>
          <p:cNvSpPr>
            <a:spLocks noChangeArrowheads="1"/>
          </p:cNvSpPr>
          <p:nvPr/>
        </p:nvSpPr>
        <p:spPr bwMode="auto">
          <a:xfrm>
            <a:off x="2667000" y="990600"/>
            <a:ext cx="6096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47276" name="Rectangle 172"/>
          <p:cNvSpPr>
            <a:spLocks noChangeArrowheads="1"/>
          </p:cNvSpPr>
          <p:nvPr/>
        </p:nvSpPr>
        <p:spPr bwMode="auto">
          <a:xfrm>
            <a:off x="2057400" y="990600"/>
            <a:ext cx="6096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TW" altLang="en-US"/>
          </a:p>
        </p:txBody>
      </p:sp>
      <p:grpSp>
        <p:nvGrpSpPr>
          <p:cNvPr id="47283" name="Group 179"/>
          <p:cNvGrpSpPr>
            <a:grpSpLocks/>
          </p:cNvGrpSpPr>
          <p:nvPr/>
        </p:nvGrpSpPr>
        <p:grpSpPr bwMode="auto">
          <a:xfrm>
            <a:off x="3200400" y="2133600"/>
            <a:ext cx="2743200" cy="823913"/>
            <a:chOff x="624" y="2208"/>
            <a:chExt cx="1728" cy="519"/>
          </a:xfrm>
        </p:grpSpPr>
        <p:sp>
          <p:nvSpPr>
            <p:cNvPr id="47281" name="AutoShape 177" descr="白色大理石"/>
            <p:cNvSpPr>
              <a:spLocks noChangeArrowheads="1"/>
            </p:cNvSpPr>
            <p:nvPr/>
          </p:nvSpPr>
          <p:spPr bwMode="auto">
            <a:xfrm>
              <a:off x="624" y="2208"/>
              <a:ext cx="1728" cy="240"/>
            </a:xfrm>
            <a:prstGeom prst="downArrowCallout">
              <a:avLst>
                <a:gd name="adj1" fmla="val 20000"/>
                <a:gd name="adj2" fmla="val 36667"/>
                <a:gd name="adj3" fmla="val 19444"/>
                <a:gd name="adj4" fmla="val 5556"/>
              </a:avLst>
            </a:prstGeom>
            <a:blipFill dpi="0" rotWithShape="0">
              <a:blip r:embed="rId12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47282" name="Text Box 178"/>
            <p:cNvSpPr txBox="1">
              <a:spLocks noChangeArrowheads="1"/>
            </p:cNvSpPr>
            <p:nvPr/>
          </p:nvSpPr>
          <p:spPr bwMode="auto">
            <a:xfrm>
              <a:off x="1008" y="2496"/>
              <a:ext cx="105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kumimoji="1" lang="zh-TW" altLang="en-US" sz="1800"/>
                <a:t>9 </a:t>
              </a:r>
              <a:r>
                <a:rPr kumimoji="1" lang="en-US" altLang="zh-TW" sz="1800"/>
                <a:t>symbols, I(x)</a:t>
              </a:r>
              <a:endParaRPr kumimoji="1" lang="en-US" altLang="zh-TW" sz="2400"/>
            </a:p>
          </p:txBody>
        </p:sp>
      </p:grpSp>
      <p:grpSp>
        <p:nvGrpSpPr>
          <p:cNvPr id="47379" name="Group 275"/>
          <p:cNvGrpSpPr>
            <a:grpSpLocks/>
          </p:cNvGrpSpPr>
          <p:nvPr/>
        </p:nvGrpSpPr>
        <p:grpSpPr bwMode="auto">
          <a:xfrm>
            <a:off x="2209800" y="4648200"/>
            <a:ext cx="2743200" cy="1524000"/>
            <a:chOff x="1392" y="2928"/>
            <a:chExt cx="1728" cy="960"/>
          </a:xfrm>
        </p:grpSpPr>
        <p:grpSp>
          <p:nvGrpSpPr>
            <p:cNvPr id="47334" name="Group 230"/>
            <p:cNvGrpSpPr>
              <a:grpSpLocks/>
            </p:cNvGrpSpPr>
            <p:nvPr/>
          </p:nvGrpSpPr>
          <p:grpSpPr bwMode="auto">
            <a:xfrm>
              <a:off x="1392" y="2928"/>
              <a:ext cx="1680" cy="384"/>
              <a:chOff x="816" y="2928"/>
              <a:chExt cx="1680" cy="384"/>
            </a:xfrm>
          </p:grpSpPr>
          <p:grpSp>
            <p:nvGrpSpPr>
              <p:cNvPr id="47289" name="Group 185"/>
              <p:cNvGrpSpPr>
                <a:grpSpLocks/>
              </p:cNvGrpSpPr>
              <p:nvPr/>
            </p:nvGrpSpPr>
            <p:grpSpPr bwMode="auto">
              <a:xfrm>
                <a:off x="816" y="2928"/>
                <a:ext cx="144" cy="384"/>
                <a:chOff x="624" y="1776"/>
                <a:chExt cx="144" cy="384"/>
              </a:xfrm>
            </p:grpSpPr>
            <p:sp>
              <p:nvSpPr>
                <p:cNvPr id="47290" name="Rectangle 186"/>
                <p:cNvSpPr>
                  <a:spLocks noChangeArrowheads="1"/>
                </p:cNvSpPr>
                <p:nvPr/>
              </p:nvSpPr>
              <p:spPr bwMode="auto">
                <a:xfrm>
                  <a:off x="624" y="1776"/>
                  <a:ext cx="144" cy="9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47291" name="Rectangle 187"/>
                <p:cNvSpPr>
                  <a:spLocks noChangeArrowheads="1"/>
                </p:cNvSpPr>
                <p:nvPr/>
              </p:nvSpPr>
              <p:spPr bwMode="auto">
                <a:xfrm>
                  <a:off x="624" y="1872"/>
                  <a:ext cx="144" cy="9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47292" name="Rectangle 188"/>
                <p:cNvSpPr>
                  <a:spLocks noChangeArrowheads="1"/>
                </p:cNvSpPr>
                <p:nvPr/>
              </p:nvSpPr>
              <p:spPr bwMode="auto">
                <a:xfrm>
                  <a:off x="624" y="1968"/>
                  <a:ext cx="144" cy="9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47293" name="Rectangle 189"/>
                <p:cNvSpPr>
                  <a:spLocks noChangeArrowheads="1"/>
                </p:cNvSpPr>
                <p:nvPr/>
              </p:nvSpPr>
              <p:spPr bwMode="auto">
                <a:xfrm>
                  <a:off x="624" y="2064"/>
                  <a:ext cx="144" cy="9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47294" name="Group 190"/>
              <p:cNvGrpSpPr>
                <a:grpSpLocks/>
              </p:cNvGrpSpPr>
              <p:nvPr/>
            </p:nvGrpSpPr>
            <p:grpSpPr bwMode="auto">
              <a:xfrm>
                <a:off x="1008" y="2928"/>
                <a:ext cx="144" cy="384"/>
                <a:chOff x="624" y="1776"/>
                <a:chExt cx="144" cy="384"/>
              </a:xfrm>
            </p:grpSpPr>
            <p:sp>
              <p:nvSpPr>
                <p:cNvPr id="47295" name="Rectangle 191"/>
                <p:cNvSpPr>
                  <a:spLocks noChangeArrowheads="1"/>
                </p:cNvSpPr>
                <p:nvPr/>
              </p:nvSpPr>
              <p:spPr bwMode="auto">
                <a:xfrm>
                  <a:off x="624" y="1776"/>
                  <a:ext cx="144" cy="9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47296" name="Rectangle 192"/>
                <p:cNvSpPr>
                  <a:spLocks noChangeArrowheads="1"/>
                </p:cNvSpPr>
                <p:nvPr/>
              </p:nvSpPr>
              <p:spPr bwMode="auto">
                <a:xfrm>
                  <a:off x="624" y="1872"/>
                  <a:ext cx="144" cy="9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47297" name="Rectangle 193"/>
                <p:cNvSpPr>
                  <a:spLocks noChangeArrowheads="1"/>
                </p:cNvSpPr>
                <p:nvPr/>
              </p:nvSpPr>
              <p:spPr bwMode="auto">
                <a:xfrm>
                  <a:off x="624" y="1968"/>
                  <a:ext cx="144" cy="9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47298" name="Rectangle 194"/>
                <p:cNvSpPr>
                  <a:spLocks noChangeArrowheads="1"/>
                </p:cNvSpPr>
                <p:nvPr/>
              </p:nvSpPr>
              <p:spPr bwMode="auto">
                <a:xfrm>
                  <a:off x="624" y="2064"/>
                  <a:ext cx="144" cy="9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47299" name="Group 195"/>
              <p:cNvGrpSpPr>
                <a:grpSpLocks/>
              </p:cNvGrpSpPr>
              <p:nvPr/>
            </p:nvGrpSpPr>
            <p:grpSpPr bwMode="auto">
              <a:xfrm>
                <a:off x="1200" y="2928"/>
                <a:ext cx="144" cy="384"/>
                <a:chOff x="624" y="1776"/>
                <a:chExt cx="144" cy="384"/>
              </a:xfrm>
            </p:grpSpPr>
            <p:sp>
              <p:nvSpPr>
                <p:cNvPr id="47300" name="Rectangle 196"/>
                <p:cNvSpPr>
                  <a:spLocks noChangeArrowheads="1"/>
                </p:cNvSpPr>
                <p:nvPr/>
              </p:nvSpPr>
              <p:spPr bwMode="auto">
                <a:xfrm>
                  <a:off x="624" y="1776"/>
                  <a:ext cx="144" cy="9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47301" name="Rectangle 197"/>
                <p:cNvSpPr>
                  <a:spLocks noChangeArrowheads="1"/>
                </p:cNvSpPr>
                <p:nvPr/>
              </p:nvSpPr>
              <p:spPr bwMode="auto">
                <a:xfrm>
                  <a:off x="624" y="1872"/>
                  <a:ext cx="144" cy="9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47302" name="Rectangle 198"/>
                <p:cNvSpPr>
                  <a:spLocks noChangeArrowheads="1"/>
                </p:cNvSpPr>
                <p:nvPr/>
              </p:nvSpPr>
              <p:spPr bwMode="auto">
                <a:xfrm>
                  <a:off x="624" y="1968"/>
                  <a:ext cx="144" cy="9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47303" name="Rectangle 199"/>
                <p:cNvSpPr>
                  <a:spLocks noChangeArrowheads="1"/>
                </p:cNvSpPr>
                <p:nvPr/>
              </p:nvSpPr>
              <p:spPr bwMode="auto">
                <a:xfrm>
                  <a:off x="624" y="2064"/>
                  <a:ext cx="144" cy="9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47304" name="Group 200"/>
              <p:cNvGrpSpPr>
                <a:grpSpLocks/>
              </p:cNvGrpSpPr>
              <p:nvPr/>
            </p:nvGrpSpPr>
            <p:grpSpPr bwMode="auto">
              <a:xfrm>
                <a:off x="1392" y="2928"/>
                <a:ext cx="144" cy="384"/>
                <a:chOff x="624" y="1776"/>
                <a:chExt cx="144" cy="384"/>
              </a:xfrm>
            </p:grpSpPr>
            <p:sp>
              <p:nvSpPr>
                <p:cNvPr id="47305" name="Rectangle 201"/>
                <p:cNvSpPr>
                  <a:spLocks noChangeArrowheads="1"/>
                </p:cNvSpPr>
                <p:nvPr/>
              </p:nvSpPr>
              <p:spPr bwMode="auto">
                <a:xfrm>
                  <a:off x="624" y="1776"/>
                  <a:ext cx="144" cy="9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47306" name="Rectangle 202"/>
                <p:cNvSpPr>
                  <a:spLocks noChangeArrowheads="1"/>
                </p:cNvSpPr>
                <p:nvPr/>
              </p:nvSpPr>
              <p:spPr bwMode="auto">
                <a:xfrm>
                  <a:off x="624" y="1872"/>
                  <a:ext cx="144" cy="9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47307" name="Rectangle 203"/>
                <p:cNvSpPr>
                  <a:spLocks noChangeArrowheads="1"/>
                </p:cNvSpPr>
                <p:nvPr/>
              </p:nvSpPr>
              <p:spPr bwMode="auto">
                <a:xfrm>
                  <a:off x="624" y="1968"/>
                  <a:ext cx="144" cy="9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47308" name="Rectangle 204"/>
                <p:cNvSpPr>
                  <a:spLocks noChangeArrowheads="1"/>
                </p:cNvSpPr>
                <p:nvPr/>
              </p:nvSpPr>
              <p:spPr bwMode="auto">
                <a:xfrm>
                  <a:off x="624" y="2064"/>
                  <a:ext cx="144" cy="9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47309" name="Group 205"/>
              <p:cNvGrpSpPr>
                <a:grpSpLocks/>
              </p:cNvGrpSpPr>
              <p:nvPr/>
            </p:nvGrpSpPr>
            <p:grpSpPr bwMode="auto">
              <a:xfrm>
                <a:off x="1584" y="2928"/>
                <a:ext cx="144" cy="384"/>
                <a:chOff x="624" y="1776"/>
                <a:chExt cx="144" cy="384"/>
              </a:xfrm>
            </p:grpSpPr>
            <p:sp>
              <p:nvSpPr>
                <p:cNvPr id="47310" name="Rectangle 206"/>
                <p:cNvSpPr>
                  <a:spLocks noChangeArrowheads="1"/>
                </p:cNvSpPr>
                <p:nvPr/>
              </p:nvSpPr>
              <p:spPr bwMode="auto">
                <a:xfrm>
                  <a:off x="624" y="1776"/>
                  <a:ext cx="144" cy="9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47311" name="Rectangle 207"/>
                <p:cNvSpPr>
                  <a:spLocks noChangeArrowheads="1"/>
                </p:cNvSpPr>
                <p:nvPr/>
              </p:nvSpPr>
              <p:spPr bwMode="auto">
                <a:xfrm>
                  <a:off x="624" y="1872"/>
                  <a:ext cx="144" cy="9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47312" name="Rectangle 208"/>
                <p:cNvSpPr>
                  <a:spLocks noChangeArrowheads="1"/>
                </p:cNvSpPr>
                <p:nvPr/>
              </p:nvSpPr>
              <p:spPr bwMode="auto">
                <a:xfrm>
                  <a:off x="624" y="1968"/>
                  <a:ext cx="144" cy="9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47313" name="Rectangle 209"/>
                <p:cNvSpPr>
                  <a:spLocks noChangeArrowheads="1"/>
                </p:cNvSpPr>
                <p:nvPr/>
              </p:nvSpPr>
              <p:spPr bwMode="auto">
                <a:xfrm>
                  <a:off x="624" y="2064"/>
                  <a:ext cx="144" cy="9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47314" name="Group 210"/>
              <p:cNvGrpSpPr>
                <a:grpSpLocks/>
              </p:cNvGrpSpPr>
              <p:nvPr/>
            </p:nvGrpSpPr>
            <p:grpSpPr bwMode="auto">
              <a:xfrm>
                <a:off x="1776" y="2928"/>
                <a:ext cx="144" cy="384"/>
                <a:chOff x="624" y="1776"/>
                <a:chExt cx="144" cy="384"/>
              </a:xfrm>
            </p:grpSpPr>
            <p:sp>
              <p:nvSpPr>
                <p:cNvPr id="47315" name="Rectangle 211"/>
                <p:cNvSpPr>
                  <a:spLocks noChangeArrowheads="1"/>
                </p:cNvSpPr>
                <p:nvPr/>
              </p:nvSpPr>
              <p:spPr bwMode="auto">
                <a:xfrm>
                  <a:off x="624" y="1776"/>
                  <a:ext cx="144" cy="9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47316" name="Rectangle 212"/>
                <p:cNvSpPr>
                  <a:spLocks noChangeArrowheads="1"/>
                </p:cNvSpPr>
                <p:nvPr/>
              </p:nvSpPr>
              <p:spPr bwMode="auto">
                <a:xfrm>
                  <a:off x="624" y="1872"/>
                  <a:ext cx="144" cy="9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47317" name="Rectangle 213"/>
                <p:cNvSpPr>
                  <a:spLocks noChangeArrowheads="1"/>
                </p:cNvSpPr>
                <p:nvPr/>
              </p:nvSpPr>
              <p:spPr bwMode="auto">
                <a:xfrm>
                  <a:off x="624" y="1968"/>
                  <a:ext cx="144" cy="9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47318" name="Rectangle 214"/>
                <p:cNvSpPr>
                  <a:spLocks noChangeArrowheads="1"/>
                </p:cNvSpPr>
                <p:nvPr/>
              </p:nvSpPr>
              <p:spPr bwMode="auto">
                <a:xfrm>
                  <a:off x="624" y="2064"/>
                  <a:ext cx="144" cy="9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47319" name="Group 215"/>
              <p:cNvGrpSpPr>
                <a:grpSpLocks/>
              </p:cNvGrpSpPr>
              <p:nvPr/>
            </p:nvGrpSpPr>
            <p:grpSpPr bwMode="auto">
              <a:xfrm>
                <a:off x="1968" y="2928"/>
                <a:ext cx="144" cy="384"/>
                <a:chOff x="624" y="1776"/>
                <a:chExt cx="144" cy="384"/>
              </a:xfrm>
            </p:grpSpPr>
            <p:sp>
              <p:nvSpPr>
                <p:cNvPr id="47320" name="Rectangle 216"/>
                <p:cNvSpPr>
                  <a:spLocks noChangeArrowheads="1"/>
                </p:cNvSpPr>
                <p:nvPr/>
              </p:nvSpPr>
              <p:spPr bwMode="auto">
                <a:xfrm>
                  <a:off x="624" y="1776"/>
                  <a:ext cx="144" cy="9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47321" name="Rectangle 217"/>
                <p:cNvSpPr>
                  <a:spLocks noChangeArrowheads="1"/>
                </p:cNvSpPr>
                <p:nvPr/>
              </p:nvSpPr>
              <p:spPr bwMode="auto">
                <a:xfrm>
                  <a:off x="624" y="1872"/>
                  <a:ext cx="144" cy="9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47322" name="Rectangle 218"/>
                <p:cNvSpPr>
                  <a:spLocks noChangeArrowheads="1"/>
                </p:cNvSpPr>
                <p:nvPr/>
              </p:nvSpPr>
              <p:spPr bwMode="auto">
                <a:xfrm>
                  <a:off x="624" y="1968"/>
                  <a:ext cx="144" cy="9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47323" name="Rectangle 219"/>
                <p:cNvSpPr>
                  <a:spLocks noChangeArrowheads="1"/>
                </p:cNvSpPr>
                <p:nvPr/>
              </p:nvSpPr>
              <p:spPr bwMode="auto">
                <a:xfrm>
                  <a:off x="624" y="2064"/>
                  <a:ext cx="144" cy="9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47324" name="Group 220"/>
              <p:cNvGrpSpPr>
                <a:grpSpLocks/>
              </p:cNvGrpSpPr>
              <p:nvPr/>
            </p:nvGrpSpPr>
            <p:grpSpPr bwMode="auto">
              <a:xfrm>
                <a:off x="2160" y="2928"/>
                <a:ext cx="144" cy="384"/>
                <a:chOff x="624" y="1776"/>
                <a:chExt cx="144" cy="384"/>
              </a:xfrm>
            </p:grpSpPr>
            <p:sp>
              <p:nvSpPr>
                <p:cNvPr id="47325" name="Rectangle 221"/>
                <p:cNvSpPr>
                  <a:spLocks noChangeArrowheads="1"/>
                </p:cNvSpPr>
                <p:nvPr/>
              </p:nvSpPr>
              <p:spPr bwMode="auto">
                <a:xfrm>
                  <a:off x="624" y="1776"/>
                  <a:ext cx="144" cy="9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47326" name="Rectangle 222"/>
                <p:cNvSpPr>
                  <a:spLocks noChangeArrowheads="1"/>
                </p:cNvSpPr>
                <p:nvPr/>
              </p:nvSpPr>
              <p:spPr bwMode="auto">
                <a:xfrm>
                  <a:off x="624" y="1872"/>
                  <a:ext cx="144" cy="9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47327" name="Rectangle 223"/>
                <p:cNvSpPr>
                  <a:spLocks noChangeArrowheads="1"/>
                </p:cNvSpPr>
                <p:nvPr/>
              </p:nvSpPr>
              <p:spPr bwMode="auto">
                <a:xfrm>
                  <a:off x="624" y="1968"/>
                  <a:ext cx="144" cy="9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47328" name="Rectangle 224"/>
                <p:cNvSpPr>
                  <a:spLocks noChangeArrowheads="1"/>
                </p:cNvSpPr>
                <p:nvPr/>
              </p:nvSpPr>
              <p:spPr bwMode="auto">
                <a:xfrm>
                  <a:off x="624" y="2064"/>
                  <a:ext cx="144" cy="9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47329" name="Group 225"/>
              <p:cNvGrpSpPr>
                <a:grpSpLocks/>
              </p:cNvGrpSpPr>
              <p:nvPr/>
            </p:nvGrpSpPr>
            <p:grpSpPr bwMode="auto">
              <a:xfrm>
                <a:off x="2352" y="2928"/>
                <a:ext cx="144" cy="384"/>
                <a:chOff x="624" y="1776"/>
                <a:chExt cx="144" cy="384"/>
              </a:xfrm>
            </p:grpSpPr>
            <p:sp>
              <p:nvSpPr>
                <p:cNvPr id="47330" name="Rectangle 226"/>
                <p:cNvSpPr>
                  <a:spLocks noChangeArrowheads="1"/>
                </p:cNvSpPr>
                <p:nvPr/>
              </p:nvSpPr>
              <p:spPr bwMode="auto">
                <a:xfrm>
                  <a:off x="624" y="1776"/>
                  <a:ext cx="144" cy="9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47331" name="Rectangle 227"/>
                <p:cNvSpPr>
                  <a:spLocks noChangeArrowheads="1"/>
                </p:cNvSpPr>
                <p:nvPr/>
              </p:nvSpPr>
              <p:spPr bwMode="auto">
                <a:xfrm>
                  <a:off x="624" y="1872"/>
                  <a:ext cx="144" cy="9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47332" name="Rectangle 228"/>
                <p:cNvSpPr>
                  <a:spLocks noChangeArrowheads="1"/>
                </p:cNvSpPr>
                <p:nvPr/>
              </p:nvSpPr>
              <p:spPr bwMode="auto">
                <a:xfrm>
                  <a:off x="624" y="1968"/>
                  <a:ext cx="144" cy="9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47333" name="Rectangle 229"/>
                <p:cNvSpPr>
                  <a:spLocks noChangeArrowheads="1"/>
                </p:cNvSpPr>
                <p:nvPr/>
              </p:nvSpPr>
              <p:spPr bwMode="auto">
                <a:xfrm>
                  <a:off x="624" y="2064"/>
                  <a:ext cx="144" cy="9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</p:grpSp>
        </p:grpSp>
        <p:sp>
          <p:nvSpPr>
            <p:cNvPr id="47367" name="AutoShape 263" descr="白色大理石"/>
            <p:cNvSpPr>
              <a:spLocks noChangeArrowheads="1"/>
            </p:cNvSpPr>
            <p:nvPr/>
          </p:nvSpPr>
          <p:spPr bwMode="auto">
            <a:xfrm>
              <a:off x="1392" y="3360"/>
              <a:ext cx="1728" cy="240"/>
            </a:xfrm>
            <a:prstGeom prst="downArrowCallout">
              <a:avLst>
                <a:gd name="adj1" fmla="val 20000"/>
                <a:gd name="adj2" fmla="val 36667"/>
                <a:gd name="adj3" fmla="val 19444"/>
                <a:gd name="adj4" fmla="val 5556"/>
              </a:avLst>
            </a:prstGeom>
            <a:blipFill dpi="0" rotWithShape="0">
              <a:blip r:embed="rId12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47368" name="Text Box 264"/>
            <p:cNvSpPr txBox="1">
              <a:spLocks noChangeArrowheads="1"/>
            </p:cNvSpPr>
            <p:nvPr/>
          </p:nvSpPr>
          <p:spPr bwMode="auto">
            <a:xfrm>
              <a:off x="1440" y="3600"/>
              <a:ext cx="163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kumimoji="1" lang="zh-TW" altLang="en-US" sz="2400"/>
                <a:t>9 </a:t>
              </a:r>
              <a:r>
                <a:rPr kumimoji="1" lang="en-US" altLang="zh-TW" sz="2400"/>
                <a:t>message symbols</a:t>
              </a:r>
            </a:p>
          </p:txBody>
        </p:sp>
      </p:grpSp>
      <p:grpSp>
        <p:nvGrpSpPr>
          <p:cNvPr id="47378" name="Group 274"/>
          <p:cNvGrpSpPr>
            <a:grpSpLocks/>
          </p:cNvGrpSpPr>
          <p:nvPr/>
        </p:nvGrpSpPr>
        <p:grpSpPr bwMode="auto">
          <a:xfrm>
            <a:off x="5181600" y="4648200"/>
            <a:ext cx="3124200" cy="1524000"/>
            <a:chOff x="2976" y="2928"/>
            <a:chExt cx="1968" cy="960"/>
          </a:xfrm>
        </p:grpSpPr>
        <p:grpSp>
          <p:nvGrpSpPr>
            <p:cNvPr id="47365" name="Group 261"/>
            <p:cNvGrpSpPr>
              <a:grpSpLocks/>
            </p:cNvGrpSpPr>
            <p:nvPr/>
          </p:nvGrpSpPr>
          <p:grpSpPr bwMode="auto">
            <a:xfrm>
              <a:off x="3360" y="2928"/>
              <a:ext cx="1104" cy="384"/>
              <a:chOff x="3168" y="2928"/>
              <a:chExt cx="1104" cy="384"/>
            </a:xfrm>
          </p:grpSpPr>
          <p:grpSp>
            <p:nvGrpSpPr>
              <p:cNvPr id="47335" name="Group 231"/>
              <p:cNvGrpSpPr>
                <a:grpSpLocks/>
              </p:cNvGrpSpPr>
              <p:nvPr/>
            </p:nvGrpSpPr>
            <p:grpSpPr bwMode="auto">
              <a:xfrm>
                <a:off x="3168" y="2928"/>
                <a:ext cx="144" cy="384"/>
                <a:chOff x="624" y="1776"/>
                <a:chExt cx="144" cy="384"/>
              </a:xfrm>
            </p:grpSpPr>
            <p:sp>
              <p:nvSpPr>
                <p:cNvPr id="47336" name="Rectangle 232"/>
                <p:cNvSpPr>
                  <a:spLocks noChangeArrowheads="1"/>
                </p:cNvSpPr>
                <p:nvPr/>
              </p:nvSpPr>
              <p:spPr bwMode="auto">
                <a:xfrm>
                  <a:off x="624" y="1776"/>
                  <a:ext cx="144" cy="9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47337" name="Rectangle 233"/>
                <p:cNvSpPr>
                  <a:spLocks noChangeArrowheads="1"/>
                </p:cNvSpPr>
                <p:nvPr/>
              </p:nvSpPr>
              <p:spPr bwMode="auto">
                <a:xfrm>
                  <a:off x="624" y="1872"/>
                  <a:ext cx="144" cy="9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47338" name="Rectangle 234"/>
                <p:cNvSpPr>
                  <a:spLocks noChangeArrowheads="1"/>
                </p:cNvSpPr>
                <p:nvPr/>
              </p:nvSpPr>
              <p:spPr bwMode="auto">
                <a:xfrm>
                  <a:off x="624" y="1968"/>
                  <a:ext cx="144" cy="9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47339" name="Rectangle 235"/>
                <p:cNvSpPr>
                  <a:spLocks noChangeArrowheads="1"/>
                </p:cNvSpPr>
                <p:nvPr/>
              </p:nvSpPr>
              <p:spPr bwMode="auto">
                <a:xfrm>
                  <a:off x="624" y="2064"/>
                  <a:ext cx="144" cy="9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47340" name="Group 236"/>
              <p:cNvGrpSpPr>
                <a:grpSpLocks/>
              </p:cNvGrpSpPr>
              <p:nvPr/>
            </p:nvGrpSpPr>
            <p:grpSpPr bwMode="auto">
              <a:xfrm>
                <a:off x="3360" y="2928"/>
                <a:ext cx="144" cy="384"/>
                <a:chOff x="624" y="1776"/>
                <a:chExt cx="144" cy="384"/>
              </a:xfrm>
            </p:grpSpPr>
            <p:sp>
              <p:nvSpPr>
                <p:cNvPr id="47341" name="Rectangle 237"/>
                <p:cNvSpPr>
                  <a:spLocks noChangeArrowheads="1"/>
                </p:cNvSpPr>
                <p:nvPr/>
              </p:nvSpPr>
              <p:spPr bwMode="auto">
                <a:xfrm>
                  <a:off x="624" y="1776"/>
                  <a:ext cx="144" cy="9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47342" name="Rectangle 238"/>
                <p:cNvSpPr>
                  <a:spLocks noChangeArrowheads="1"/>
                </p:cNvSpPr>
                <p:nvPr/>
              </p:nvSpPr>
              <p:spPr bwMode="auto">
                <a:xfrm>
                  <a:off x="624" y="1872"/>
                  <a:ext cx="144" cy="9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47343" name="Rectangle 239"/>
                <p:cNvSpPr>
                  <a:spLocks noChangeArrowheads="1"/>
                </p:cNvSpPr>
                <p:nvPr/>
              </p:nvSpPr>
              <p:spPr bwMode="auto">
                <a:xfrm>
                  <a:off x="624" y="1968"/>
                  <a:ext cx="144" cy="9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47344" name="Rectangle 240"/>
                <p:cNvSpPr>
                  <a:spLocks noChangeArrowheads="1"/>
                </p:cNvSpPr>
                <p:nvPr/>
              </p:nvSpPr>
              <p:spPr bwMode="auto">
                <a:xfrm>
                  <a:off x="624" y="2064"/>
                  <a:ext cx="144" cy="9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47345" name="Group 241"/>
              <p:cNvGrpSpPr>
                <a:grpSpLocks/>
              </p:cNvGrpSpPr>
              <p:nvPr/>
            </p:nvGrpSpPr>
            <p:grpSpPr bwMode="auto">
              <a:xfrm>
                <a:off x="3552" y="2928"/>
                <a:ext cx="144" cy="384"/>
                <a:chOff x="624" y="1776"/>
                <a:chExt cx="144" cy="384"/>
              </a:xfrm>
            </p:grpSpPr>
            <p:sp>
              <p:nvSpPr>
                <p:cNvPr id="47346" name="Rectangle 242"/>
                <p:cNvSpPr>
                  <a:spLocks noChangeArrowheads="1"/>
                </p:cNvSpPr>
                <p:nvPr/>
              </p:nvSpPr>
              <p:spPr bwMode="auto">
                <a:xfrm>
                  <a:off x="624" y="1776"/>
                  <a:ext cx="144" cy="9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47347" name="Rectangle 243"/>
                <p:cNvSpPr>
                  <a:spLocks noChangeArrowheads="1"/>
                </p:cNvSpPr>
                <p:nvPr/>
              </p:nvSpPr>
              <p:spPr bwMode="auto">
                <a:xfrm>
                  <a:off x="624" y="1872"/>
                  <a:ext cx="144" cy="9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47348" name="Rectangle 244"/>
                <p:cNvSpPr>
                  <a:spLocks noChangeArrowheads="1"/>
                </p:cNvSpPr>
                <p:nvPr/>
              </p:nvSpPr>
              <p:spPr bwMode="auto">
                <a:xfrm>
                  <a:off x="624" y="1968"/>
                  <a:ext cx="144" cy="9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47349" name="Rectangle 245"/>
                <p:cNvSpPr>
                  <a:spLocks noChangeArrowheads="1"/>
                </p:cNvSpPr>
                <p:nvPr/>
              </p:nvSpPr>
              <p:spPr bwMode="auto">
                <a:xfrm>
                  <a:off x="624" y="2064"/>
                  <a:ext cx="144" cy="9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47350" name="Group 246"/>
              <p:cNvGrpSpPr>
                <a:grpSpLocks/>
              </p:cNvGrpSpPr>
              <p:nvPr/>
            </p:nvGrpSpPr>
            <p:grpSpPr bwMode="auto">
              <a:xfrm>
                <a:off x="3744" y="2928"/>
                <a:ext cx="144" cy="384"/>
                <a:chOff x="624" y="1776"/>
                <a:chExt cx="144" cy="384"/>
              </a:xfrm>
            </p:grpSpPr>
            <p:sp>
              <p:nvSpPr>
                <p:cNvPr id="47351" name="Rectangle 247"/>
                <p:cNvSpPr>
                  <a:spLocks noChangeArrowheads="1"/>
                </p:cNvSpPr>
                <p:nvPr/>
              </p:nvSpPr>
              <p:spPr bwMode="auto">
                <a:xfrm>
                  <a:off x="624" y="1776"/>
                  <a:ext cx="144" cy="9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47352" name="Rectangle 248"/>
                <p:cNvSpPr>
                  <a:spLocks noChangeArrowheads="1"/>
                </p:cNvSpPr>
                <p:nvPr/>
              </p:nvSpPr>
              <p:spPr bwMode="auto">
                <a:xfrm>
                  <a:off x="624" y="1872"/>
                  <a:ext cx="144" cy="9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47353" name="Rectangle 249"/>
                <p:cNvSpPr>
                  <a:spLocks noChangeArrowheads="1"/>
                </p:cNvSpPr>
                <p:nvPr/>
              </p:nvSpPr>
              <p:spPr bwMode="auto">
                <a:xfrm>
                  <a:off x="624" y="1968"/>
                  <a:ext cx="144" cy="9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47354" name="Rectangle 250"/>
                <p:cNvSpPr>
                  <a:spLocks noChangeArrowheads="1"/>
                </p:cNvSpPr>
                <p:nvPr/>
              </p:nvSpPr>
              <p:spPr bwMode="auto">
                <a:xfrm>
                  <a:off x="624" y="2064"/>
                  <a:ext cx="144" cy="9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47355" name="Group 251"/>
              <p:cNvGrpSpPr>
                <a:grpSpLocks/>
              </p:cNvGrpSpPr>
              <p:nvPr/>
            </p:nvGrpSpPr>
            <p:grpSpPr bwMode="auto">
              <a:xfrm>
                <a:off x="3936" y="2928"/>
                <a:ext cx="144" cy="384"/>
                <a:chOff x="624" y="1776"/>
                <a:chExt cx="144" cy="384"/>
              </a:xfrm>
            </p:grpSpPr>
            <p:sp>
              <p:nvSpPr>
                <p:cNvPr id="47356" name="Rectangle 252"/>
                <p:cNvSpPr>
                  <a:spLocks noChangeArrowheads="1"/>
                </p:cNvSpPr>
                <p:nvPr/>
              </p:nvSpPr>
              <p:spPr bwMode="auto">
                <a:xfrm>
                  <a:off x="624" y="1776"/>
                  <a:ext cx="144" cy="9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47357" name="Rectangle 253"/>
                <p:cNvSpPr>
                  <a:spLocks noChangeArrowheads="1"/>
                </p:cNvSpPr>
                <p:nvPr/>
              </p:nvSpPr>
              <p:spPr bwMode="auto">
                <a:xfrm>
                  <a:off x="624" y="1872"/>
                  <a:ext cx="144" cy="9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47358" name="Rectangle 254"/>
                <p:cNvSpPr>
                  <a:spLocks noChangeArrowheads="1"/>
                </p:cNvSpPr>
                <p:nvPr/>
              </p:nvSpPr>
              <p:spPr bwMode="auto">
                <a:xfrm>
                  <a:off x="624" y="1968"/>
                  <a:ext cx="144" cy="9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47359" name="Rectangle 255"/>
                <p:cNvSpPr>
                  <a:spLocks noChangeArrowheads="1"/>
                </p:cNvSpPr>
                <p:nvPr/>
              </p:nvSpPr>
              <p:spPr bwMode="auto">
                <a:xfrm>
                  <a:off x="624" y="2064"/>
                  <a:ext cx="144" cy="9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47360" name="Group 256"/>
              <p:cNvGrpSpPr>
                <a:grpSpLocks/>
              </p:cNvGrpSpPr>
              <p:nvPr/>
            </p:nvGrpSpPr>
            <p:grpSpPr bwMode="auto">
              <a:xfrm>
                <a:off x="4128" y="2928"/>
                <a:ext cx="144" cy="384"/>
                <a:chOff x="624" y="1776"/>
                <a:chExt cx="144" cy="384"/>
              </a:xfrm>
            </p:grpSpPr>
            <p:sp>
              <p:nvSpPr>
                <p:cNvPr id="47361" name="Rectangle 257"/>
                <p:cNvSpPr>
                  <a:spLocks noChangeArrowheads="1"/>
                </p:cNvSpPr>
                <p:nvPr/>
              </p:nvSpPr>
              <p:spPr bwMode="auto">
                <a:xfrm>
                  <a:off x="624" y="1776"/>
                  <a:ext cx="144" cy="9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47362" name="Rectangle 258"/>
                <p:cNvSpPr>
                  <a:spLocks noChangeArrowheads="1"/>
                </p:cNvSpPr>
                <p:nvPr/>
              </p:nvSpPr>
              <p:spPr bwMode="auto">
                <a:xfrm>
                  <a:off x="624" y="1872"/>
                  <a:ext cx="144" cy="9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47363" name="Rectangle 259"/>
                <p:cNvSpPr>
                  <a:spLocks noChangeArrowheads="1"/>
                </p:cNvSpPr>
                <p:nvPr/>
              </p:nvSpPr>
              <p:spPr bwMode="auto">
                <a:xfrm>
                  <a:off x="624" y="1968"/>
                  <a:ext cx="144" cy="9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47364" name="Rectangle 260"/>
                <p:cNvSpPr>
                  <a:spLocks noChangeArrowheads="1"/>
                </p:cNvSpPr>
                <p:nvPr/>
              </p:nvSpPr>
              <p:spPr bwMode="auto">
                <a:xfrm>
                  <a:off x="624" y="2064"/>
                  <a:ext cx="144" cy="96"/>
                </a:xfrm>
                <a:prstGeom prst="rect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</p:grpSp>
        </p:grpSp>
        <p:sp>
          <p:nvSpPr>
            <p:cNvPr id="47370" name="AutoShape 266" descr="白色大理石"/>
            <p:cNvSpPr>
              <a:spLocks noChangeArrowheads="1"/>
            </p:cNvSpPr>
            <p:nvPr/>
          </p:nvSpPr>
          <p:spPr bwMode="auto">
            <a:xfrm>
              <a:off x="3312" y="3360"/>
              <a:ext cx="1200" cy="240"/>
            </a:xfrm>
            <a:prstGeom prst="downArrowCallout">
              <a:avLst>
                <a:gd name="adj1" fmla="val 13889"/>
                <a:gd name="adj2" fmla="val 25463"/>
                <a:gd name="adj3" fmla="val 19444"/>
                <a:gd name="adj4" fmla="val 5556"/>
              </a:avLst>
            </a:prstGeom>
            <a:blipFill dpi="0" rotWithShape="0">
              <a:blip r:embed="rId12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47371" name="Text Box 267"/>
            <p:cNvSpPr txBox="1">
              <a:spLocks noChangeArrowheads="1"/>
            </p:cNvSpPr>
            <p:nvPr/>
          </p:nvSpPr>
          <p:spPr bwMode="auto">
            <a:xfrm>
              <a:off x="2976" y="3600"/>
              <a:ext cx="196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kumimoji="1" lang="zh-TW" altLang="en-US" sz="2400"/>
                <a:t>6 </a:t>
              </a:r>
              <a:r>
                <a:rPr kumimoji="1" lang="en-US" altLang="zh-TW" sz="2400"/>
                <a:t>parity check symbols</a:t>
              </a:r>
            </a:p>
          </p:txBody>
        </p:sp>
      </p:grpSp>
      <p:grpSp>
        <p:nvGrpSpPr>
          <p:cNvPr id="47375" name="Group 271"/>
          <p:cNvGrpSpPr>
            <a:grpSpLocks/>
          </p:cNvGrpSpPr>
          <p:nvPr/>
        </p:nvGrpSpPr>
        <p:grpSpPr bwMode="auto">
          <a:xfrm>
            <a:off x="4191000" y="3124200"/>
            <a:ext cx="2209800" cy="1371600"/>
            <a:chOff x="2640" y="1968"/>
            <a:chExt cx="1392" cy="864"/>
          </a:xfrm>
        </p:grpSpPr>
        <p:grpSp>
          <p:nvGrpSpPr>
            <p:cNvPr id="47288" name="Group 184"/>
            <p:cNvGrpSpPr>
              <a:grpSpLocks/>
            </p:cNvGrpSpPr>
            <p:nvPr/>
          </p:nvGrpSpPr>
          <p:grpSpPr bwMode="auto">
            <a:xfrm>
              <a:off x="2640" y="1968"/>
              <a:ext cx="480" cy="864"/>
              <a:chOff x="2640" y="1968"/>
              <a:chExt cx="480" cy="864"/>
            </a:xfrm>
          </p:grpSpPr>
          <p:sp>
            <p:nvSpPr>
              <p:cNvPr id="47285" name="AutoShape 181"/>
              <p:cNvSpPr>
                <a:spLocks noChangeArrowheads="1"/>
              </p:cNvSpPr>
              <p:nvPr/>
            </p:nvSpPr>
            <p:spPr bwMode="auto">
              <a:xfrm>
                <a:off x="2640" y="2160"/>
                <a:ext cx="480" cy="432"/>
              </a:xfrm>
              <a:prstGeom prst="can">
                <a:avLst>
                  <a:gd name="adj" fmla="val 25000"/>
                </a:avLst>
              </a:prstGeom>
              <a:solidFill>
                <a:srgbClr val="CCE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47286" name="AutoShape 182"/>
              <p:cNvSpPr>
                <a:spLocks noChangeArrowheads="1"/>
              </p:cNvSpPr>
              <p:nvPr/>
            </p:nvSpPr>
            <p:spPr bwMode="auto">
              <a:xfrm>
                <a:off x="2832" y="1968"/>
                <a:ext cx="96" cy="240"/>
              </a:xfrm>
              <a:prstGeom prst="downArrow">
                <a:avLst>
                  <a:gd name="adj1" fmla="val 50000"/>
                  <a:gd name="adj2" fmla="val 62500"/>
                </a:avLst>
              </a:prstGeom>
              <a:gradFill rotWithShape="0">
                <a:gsLst>
                  <a:gs pos="0">
                    <a:schemeClr val="folHlink"/>
                  </a:gs>
                  <a:gs pos="100000">
                    <a:srgbClr val="FFFFFF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zh-TW" altLang="en-US"/>
              </a:p>
            </p:txBody>
          </p:sp>
          <p:sp>
            <p:nvSpPr>
              <p:cNvPr id="47287" name="AutoShape 183"/>
              <p:cNvSpPr>
                <a:spLocks noChangeArrowheads="1"/>
              </p:cNvSpPr>
              <p:nvPr/>
            </p:nvSpPr>
            <p:spPr bwMode="auto">
              <a:xfrm>
                <a:off x="2832" y="2592"/>
                <a:ext cx="96" cy="240"/>
              </a:xfrm>
              <a:prstGeom prst="downArrow">
                <a:avLst>
                  <a:gd name="adj1" fmla="val 50000"/>
                  <a:gd name="adj2" fmla="val 62500"/>
                </a:avLst>
              </a:prstGeom>
              <a:gradFill rotWithShape="0">
                <a:gsLst>
                  <a:gs pos="0">
                    <a:schemeClr val="folHlink"/>
                  </a:gs>
                  <a:gs pos="100000">
                    <a:srgbClr val="FFFFFF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endParaRPr lang="zh-TW" altLang="en-US"/>
              </a:p>
            </p:txBody>
          </p:sp>
        </p:grpSp>
        <p:sp>
          <p:nvSpPr>
            <p:cNvPr id="47373" name="AutoShape 269"/>
            <p:cNvSpPr>
              <a:spLocks noChangeArrowheads="1"/>
            </p:cNvSpPr>
            <p:nvPr/>
          </p:nvSpPr>
          <p:spPr bwMode="auto">
            <a:xfrm>
              <a:off x="3120" y="2304"/>
              <a:ext cx="336" cy="96"/>
            </a:xfrm>
            <a:prstGeom prst="leftArrow">
              <a:avLst>
                <a:gd name="adj1" fmla="val 50000"/>
                <a:gd name="adj2" fmla="val 87500"/>
              </a:avLst>
            </a:prstGeom>
            <a:gradFill rotWithShape="0">
              <a:gsLst>
                <a:gs pos="0">
                  <a:srgbClr val="CCECFF"/>
                </a:gs>
                <a:gs pos="100000">
                  <a:srgbClr val="FFFF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47374" name="Text Box 270"/>
            <p:cNvSpPr txBox="1">
              <a:spLocks noChangeArrowheads="1"/>
            </p:cNvSpPr>
            <p:nvPr/>
          </p:nvSpPr>
          <p:spPr bwMode="auto">
            <a:xfrm>
              <a:off x="3552" y="2160"/>
              <a:ext cx="48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kumimoji="1" lang="en-US" altLang="zh-TW" sz="2400"/>
                <a:t>g(x)</a:t>
              </a:r>
            </a:p>
          </p:txBody>
        </p:sp>
      </p:grpSp>
      <p:sp>
        <p:nvSpPr>
          <p:cNvPr id="47376" name="Text Box 272"/>
          <p:cNvSpPr txBox="1">
            <a:spLocks noChangeArrowheads="1"/>
          </p:cNvSpPr>
          <p:nvPr/>
        </p:nvSpPr>
        <p:spPr bwMode="auto">
          <a:xfrm>
            <a:off x="1066800" y="4800600"/>
            <a:ext cx="91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kumimoji="1" lang="en-US" altLang="zh-TW" sz="2400" dirty="0"/>
              <a:t>C(x)</a:t>
            </a:r>
          </a:p>
        </p:txBody>
      </p:sp>
      <p:cxnSp>
        <p:nvCxnSpPr>
          <p:cNvPr id="3" name="弧形接點 2"/>
          <p:cNvCxnSpPr/>
          <p:nvPr/>
        </p:nvCxnSpPr>
        <p:spPr bwMode="auto">
          <a:xfrm rot="5400000">
            <a:off x="2605286" y="2948186"/>
            <a:ext cx="2362200" cy="733028"/>
          </a:xfrm>
          <a:prstGeom prst="curvedConnector3">
            <a:avLst/>
          </a:prstGeom>
          <a:ln>
            <a:headEnd type="none" w="med" len="med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6" name="弧形箭號 (下彎) 5"/>
          <p:cNvSpPr/>
          <p:nvPr/>
        </p:nvSpPr>
        <p:spPr bwMode="auto">
          <a:xfrm>
            <a:off x="4800600" y="4305300"/>
            <a:ext cx="1714500" cy="190500"/>
          </a:xfrm>
          <a:prstGeom prst="curved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4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新細明體" pitchFamily="18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7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7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7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72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47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72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7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72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47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72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47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72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0"/>
                            </p:stCondLst>
                            <p:childTnLst>
                              <p:par>
                                <p:cTn id="4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47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72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47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72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500"/>
                            </p:stCondLst>
                            <p:childTnLst>
                              <p:par>
                                <p:cTn id="6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47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72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4000"/>
                            </p:stCondLst>
                            <p:childTnLst>
                              <p:par>
                                <p:cTn id="6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9" dur="500"/>
                                        <p:tgtEl>
                                          <p:spTgt spid="47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72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4500"/>
                            </p:stCondLst>
                            <p:childTnLst>
                              <p:par>
                                <p:cTn id="7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472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72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0"/>
                            </p:stCondLst>
                            <p:childTnLst>
                              <p:par>
                                <p:cTn id="79" presetID="2" presetClass="entr" presetSubtype="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473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473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6500"/>
                            </p:stCondLst>
                            <p:childTnLst>
                              <p:par>
                                <p:cTn id="8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6750"/>
                            </p:stCondLst>
                            <p:childTnLst>
                              <p:par>
                                <p:cTn id="87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8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7750"/>
                            </p:stCondLst>
                            <p:childTnLst>
                              <p:par>
                                <p:cTn id="9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7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7760"/>
                            </p:stCondLst>
                            <p:childTnLst>
                              <p:par>
                                <p:cTn id="9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9760"/>
                            </p:stCondLst>
                            <p:childTnLst>
                              <p:par>
                                <p:cTn id="98" presetID="2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9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1760"/>
                            </p:stCondLst>
                            <p:childTnLst>
                              <p:par>
                                <p:cTn id="102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473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2510"/>
                            </p:stCondLst>
                            <p:childTnLst>
                              <p:par>
                                <p:cTn id="10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473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473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267" grpId="0" animBg="1"/>
      <p:bldP spid="47268" grpId="0" animBg="1"/>
      <p:bldP spid="47269" grpId="0" animBg="1"/>
      <p:bldP spid="47271" grpId="0" animBg="1"/>
      <p:bldP spid="47272" grpId="0" animBg="1"/>
      <p:bldP spid="47273" grpId="0" animBg="1"/>
      <p:bldP spid="47274" grpId="0" animBg="1"/>
      <p:bldP spid="47275" grpId="0" animBg="1"/>
      <p:bldP spid="47276" grpId="0" animBg="1"/>
      <p:bldP spid="47376" grpId="0" autoUpdateAnimBg="0"/>
      <p:bldP spid="6" grpId="0" animBg="1"/>
      <p:bldP spid="6" grpId="1" animBg="1"/>
    </p:bldLst>
  </p:timing>
</p:sld>
</file>

<file path=ppt/theme/theme1.xml><?xml version="1.0" encoding="utf-8"?>
<a:theme xmlns:a="http://schemas.openxmlformats.org/drawingml/2006/main" name="空白簡報">
  <a:themeElements>
    <a:clrScheme name="空白簡報 1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空白簡報">
      <a:majorFont>
        <a:latin typeface="Times New Roman"/>
        <a:ea typeface="新細明體"/>
        <a:cs typeface=""/>
      </a:majorFont>
      <a:minorFont>
        <a:latin typeface="Times New Roman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zh-TW" sz="4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zh-TW" sz="4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新細明體" pitchFamily="18" charset="-120"/>
          </a:defRPr>
        </a:defPPr>
      </a:lstStyle>
    </a:lnDef>
  </a:objectDefaults>
  <a:extraClrSchemeLst>
    <a:extraClrScheme>
      <a:clrScheme name="空白簡報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白簡報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空白簡報 3">
        <a:dk1>
          <a:srgbClr val="000000"/>
        </a:dk1>
        <a:lt1>
          <a:srgbClr val="FFFFCC"/>
        </a:lt1>
        <a:dk2>
          <a:srgbClr val="808000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白簡報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白簡報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白簡報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白簡報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Office\Templates\空白簡報.pot</Template>
  <TotalTime>9708</TotalTime>
  <Words>1136</Words>
  <Application>Microsoft Office PowerPoint</Application>
  <PresentationFormat>如螢幕大小 (4:3)</PresentationFormat>
  <Paragraphs>369</Paragraphs>
  <Slides>46</Slides>
  <Notes>1</Notes>
  <HiddenSlides>0</HiddenSlides>
  <MMClips>0</MMClips>
  <ScaleCrop>false</ScaleCrop>
  <HeadingPairs>
    <vt:vector size="6" baseType="variant">
      <vt:variant>
        <vt:lpstr>佈景主題</vt:lpstr>
      </vt:variant>
      <vt:variant>
        <vt:i4>1</vt:i4>
      </vt:variant>
      <vt:variant>
        <vt:lpstr>內嵌 OLE 伺服程式</vt:lpstr>
      </vt:variant>
      <vt:variant>
        <vt:i4>8</vt:i4>
      </vt:variant>
      <vt:variant>
        <vt:lpstr>投影片標題</vt:lpstr>
      </vt:variant>
      <vt:variant>
        <vt:i4>46</vt:i4>
      </vt:variant>
    </vt:vector>
  </HeadingPairs>
  <TitlesOfParts>
    <vt:vector size="55" baseType="lpstr">
      <vt:lpstr>空白簡報</vt:lpstr>
      <vt:lpstr>方程式</vt:lpstr>
      <vt:lpstr>文件</vt:lpstr>
      <vt:lpstr>圖片</vt:lpstr>
      <vt:lpstr>VISIO</vt:lpstr>
      <vt:lpstr>點陣圖影像</vt:lpstr>
      <vt:lpstr>Visio</vt:lpstr>
      <vt:lpstr>Equation</vt:lpstr>
      <vt:lpstr>VISIO 5 Drawing</vt:lpstr>
      <vt:lpstr>PowerPoint 簡報</vt:lpstr>
      <vt:lpstr>Agenda</vt:lpstr>
      <vt:lpstr> Reed-Solomon Codes Using Algorithm for Encoder and Decoder</vt:lpstr>
      <vt:lpstr>Outline</vt:lpstr>
      <vt:lpstr>Introduction</vt:lpstr>
      <vt:lpstr>Mathematics Background </vt:lpstr>
      <vt:lpstr>The Reed-Solomon Code</vt:lpstr>
      <vt:lpstr>For example</vt:lpstr>
      <vt:lpstr>Encode (15,9) RS code</vt:lpstr>
      <vt:lpstr>The Decoding of Reed-Solomon Code</vt:lpstr>
      <vt:lpstr> The Implementation of Reed-Solomon Codes</vt:lpstr>
      <vt:lpstr>Software Simulation</vt:lpstr>
      <vt:lpstr>..Software Simulation</vt:lpstr>
      <vt:lpstr>..Software Simulation</vt:lpstr>
      <vt:lpstr>Design of The Critical Module</vt:lpstr>
      <vt:lpstr>Design of The Critical Module</vt:lpstr>
      <vt:lpstr>Design of The Critical Module</vt:lpstr>
      <vt:lpstr> Design of The Critical Module</vt:lpstr>
      <vt:lpstr>Hardware Implementation and Test</vt:lpstr>
      <vt:lpstr>Hardware Implementation and Test</vt:lpstr>
      <vt:lpstr>Hardware Implementation and Test</vt:lpstr>
      <vt:lpstr>Hardware Implementation and Test</vt:lpstr>
      <vt:lpstr>Hardware Implementation and Test</vt:lpstr>
      <vt:lpstr>Hardware Implementation and Test</vt:lpstr>
      <vt:lpstr>Hardware Implementation and Test</vt:lpstr>
      <vt:lpstr>Hardware Implementation and Test</vt:lpstr>
      <vt:lpstr>Hardware Implementation and Test</vt:lpstr>
      <vt:lpstr>Hardware Implementation and Test</vt:lpstr>
      <vt:lpstr>The Prototyping System</vt:lpstr>
      <vt:lpstr>Random Testing</vt:lpstr>
      <vt:lpstr>Image Testing</vt:lpstr>
      <vt:lpstr>Conclusion</vt:lpstr>
      <vt:lpstr>Decoding Binary Quadratic Residue Codes</vt:lpstr>
      <vt:lpstr>Outline</vt:lpstr>
      <vt:lpstr>(1) Introduction </vt:lpstr>
      <vt:lpstr>A Concatenated Code</vt:lpstr>
      <vt:lpstr>Interleaving</vt:lpstr>
      <vt:lpstr>New Concatenated Code</vt:lpstr>
      <vt:lpstr>Large Minimum Distances</vt:lpstr>
      <vt:lpstr>Conceptual Framework </vt:lpstr>
      <vt:lpstr>Conceptual Framework</vt:lpstr>
      <vt:lpstr>Conceptual Framework</vt:lpstr>
      <vt:lpstr>Conceptual Framework</vt:lpstr>
      <vt:lpstr>Golay Code Using Lookup Table</vt:lpstr>
      <vt:lpstr> Implementation of decoder Using C Code</vt:lpstr>
      <vt:lpstr>(4) Algebraic decoding of some QR Codes</vt:lpstr>
    </vt:vector>
  </TitlesOfParts>
  <Company>isu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實現RS糾錯碼的無反向柏力根演算法 Implementation inversionless Berlekamp Massey algorithm of Reed-Solomon Code</dc:title>
  <dc:creator>isu</dc:creator>
  <cp:lastModifiedBy>anticipate</cp:lastModifiedBy>
  <cp:revision>285</cp:revision>
  <cp:lastPrinted>1999-03-25T06:02:31Z</cp:lastPrinted>
  <dcterms:created xsi:type="dcterms:W3CDTF">1999-03-18T09:44:15Z</dcterms:created>
  <dcterms:modified xsi:type="dcterms:W3CDTF">2013-10-28T05:59:43Z</dcterms:modified>
</cp:coreProperties>
</file>